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9" r:id="rId3"/>
    <p:sldId id="261" r:id="rId4"/>
    <p:sldId id="266" r:id="rId5"/>
    <p:sldId id="267" r:id="rId6"/>
    <p:sldId id="272" r:id="rId7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FFF"/>
    <a:srgbClr val="FFD1D1"/>
    <a:srgbClr val="FF5050"/>
    <a:srgbClr val="3333CC"/>
    <a:srgbClr val="6666FF"/>
    <a:srgbClr val="9797FF"/>
    <a:srgbClr val="B3FFFF"/>
    <a:srgbClr val="009999"/>
    <a:srgbClr val="E1E1FF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2244" y="-540"/>
      </p:cViewPr>
      <p:guideLst>
        <p:guide orient="horz" pos="84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7 Grupo"/>
          <p:cNvGrpSpPr/>
          <p:nvPr userDrawn="1"/>
        </p:nvGrpSpPr>
        <p:grpSpPr>
          <a:xfrm>
            <a:off x="71406" y="4126862"/>
            <a:ext cx="3071834" cy="2659724"/>
            <a:chOff x="1500166" y="2143116"/>
            <a:chExt cx="3071834" cy="2659724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>
              <a:lum bright="41000" contrast="-50000"/>
            </a:blip>
            <a:srcRect/>
            <a:stretch>
              <a:fillRect/>
            </a:stretch>
          </p:blipFill>
          <p:spPr bwMode="auto">
            <a:xfrm>
              <a:off x="1769257" y="3357312"/>
              <a:ext cx="1516859" cy="121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63500"/>
            </a:effectLst>
          </p:spPr>
        </p:pic>
        <p:sp>
          <p:nvSpPr>
            <p:cNvPr id="10" name="9 CuadroTexto"/>
            <p:cNvSpPr txBox="1"/>
            <p:nvPr/>
          </p:nvSpPr>
          <p:spPr>
            <a:xfrm>
              <a:off x="1500166" y="4572008"/>
              <a:ext cx="3071834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sz="900" dirty="0" smtClean="0">
                  <a:solidFill>
                    <a:srgbClr val="92D050"/>
                  </a:solidFill>
                  <a:latin typeface="Berlin Sans FB" pitchFamily="34" charset="0"/>
                </a:rPr>
                <a:t>“Para prevenir enfermedades </a:t>
              </a:r>
              <a:r>
                <a:rPr lang="es-MX" sz="900" normalizeH="1" dirty="0" smtClean="0">
                  <a:solidFill>
                    <a:srgbClr val="92D050"/>
                  </a:solidFill>
                  <a:latin typeface="Berlin Sans FB Demi" pitchFamily="34" charset="0"/>
                </a:rPr>
                <a:t>Vacunemos</a:t>
              </a:r>
              <a:r>
                <a:rPr lang="es-MX" sz="900" dirty="0" smtClean="0">
                  <a:solidFill>
                    <a:srgbClr val="92D050"/>
                  </a:solidFill>
                  <a:latin typeface="Berlin Sans FB" pitchFamily="34" charset="0"/>
                </a:rPr>
                <a:t> a nuestros  hijos”</a:t>
              </a:r>
              <a:endParaRPr lang="es-MX" sz="900" dirty="0">
                <a:solidFill>
                  <a:srgbClr val="92D050"/>
                </a:solidFill>
                <a:latin typeface="Berlin Sans FB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 rot="16200000">
              <a:off x="401136" y="3242146"/>
              <a:ext cx="2428892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sz="900" dirty="0" smtClean="0">
                  <a:solidFill>
                    <a:srgbClr val="FFC000"/>
                  </a:solidFill>
                  <a:latin typeface="Berlin Sans FB" pitchFamily="34" charset="0"/>
                </a:rPr>
                <a:t>Cuídalos, quiérelos, vacúnalos </a:t>
              </a:r>
              <a:r>
                <a:rPr lang="es-MX" sz="900" normalizeH="1" dirty="0" smtClean="0">
                  <a:solidFill>
                    <a:srgbClr val="FFC000"/>
                  </a:solidFill>
                  <a:latin typeface="Berlin Sans FB Demi" pitchFamily="34" charset="0"/>
                </a:rPr>
                <a:t>¡Protégelos!</a:t>
              </a:r>
              <a:endParaRPr lang="es-MX" sz="900" normalizeH="1" dirty="0">
                <a:solidFill>
                  <a:srgbClr val="FFC000"/>
                </a:solidFill>
                <a:latin typeface="Berlin Sans FB Demi" pitchFamily="34" charset="0"/>
              </a:endParaRPr>
            </a:p>
          </p:txBody>
        </p:sp>
      </p:grpSp>
      <p:grpSp>
        <p:nvGrpSpPr>
          <p:cNvPr id="12" name="11 Grupo"/>
          <p:cNvGrpSpPr/>
          <p:nvPr userDrawn="1"/>
        </p:nvGrpSpPr>
        <p:grpSpPr>
          <a:xfrm>
            <a:off x="357158" y="102999"/>
            <a:ext cx="8715404" cy="802727"/>
            <a:chOff x="428596" y="102999"/>
            <a:chExt cx="8715404" cy="802727"/>
          </a:xfrm>
        </p:grpSpPr>
        <p:pic>
          <p:nvPicPr>
            <p:cNvPr id="13" name="12 Imagen" descr="http://portal.salud.gob.mx/imgs/Salud_ok-01.png"/>
            <p:cNvPicPr/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428596" y="263028"/>
              <a:ext cx="1836752" cy="5724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001024" y="192823"/>
              <a:ext cx="642942" cy="71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14 Rectángulo"/>
            <p:cNvSpPr/>
            <p:nvPr/>
          </p:nvSpPr>
          <p:spPr>
            <a:xfrm>
              <a:off x="928662" y="102999"/>
              <a:ext cx="8215338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 smtClean="0">
                  <a:latin typeface="Berlin Sans FB Demi" pitchFamily="34" charset="0"/>
                </a:rPr>
                <a:t>VACUNACIÓN</a:t>
              </a:r>
              <a:r>
                <a:rPr lang="es-MX" sz="1400" dirty="0" smtClean="0">
                  <a:latin typeface="Berlin Sans FB" pitchFamily="34" charset="0"/>
                </a:rPr>
                <a:t> el en </a:t>
              </a:r>
              <a:br>
                <a:rPr lang="es-MX" sz="1400" dirty="0" smtClean="0">
                  <a:latin typeface="Berlin Sans FB" pitchFamily="34" charset="0"/>
                </a:rPr>
              </a:br>
              <a:r>
                <a:rPr lang="es-MX" sz="1400" dirty="0" smtClean="0">
                  <a:solidFill>
                    <a:srgbClr val="C00000"/>
                  </a:solidFill>
                  <a:effectLst>
                    <a:innerShdw blurRad="114300">
                      <a:prstClr val="black"/>
                    </a:innerShdw>
                  </a:effectLst>
                  <a:latin typeface="Berlin Sans FB" pitchFamily="34" charset="0"/>
                </a:rPr>
                <a:t>Instituto Nacional de Pediatría</a:t>
              </a:r>
              <a:endParaRPr lang="es-MX" sz="1200" dirty="0" smtClean="0">
                <a:latin typeface="Berlin Sans FB" pitchFamily="34" charset="0"/>
              </a:endParaRPr>
            </a:p>
            <a:p>
              <a:pPr algn="ctr"/>
              <a:r>
                <a:rPr lang="es-MX" sz="1200" dirty="0" smtClean="0">
                  <a:latin typeface="Berlin Sans FB" pitchFamily="34" charset="0"/>
                </a:rPr>
                <a:t>Pacientes hospitalizados</a:t>
              </a:r>
              <a:endParaRPr lang="es-MX" sz="1400" dirty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58BF-AC1C-4E69-9908-3D59835BAB33}" type="datetimeFigureOut">
              <a:rPr lang="es-MX" smtClean="0"/>
              <a:pPr/>
              <a:t>28/04/2016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6AE7-01B3-4839-92C0-5BE10F1BA1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sia.salud.gob.mx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/>
        </p:nvGrpSpPr>
        <p:grpSpPr>
          <a:xfrm>
            <a:off x="357158" y="392885"/>
            <a:ext cx="8358246" cy="6072230"/>
            <a:chOff x="357158" y="392885"/>
            <a:chExt cx="8358246" cy="6072230"/>
          </a:xfrm>
        </p:grpSpPr>
        <p:sp>
          <p:nvSpPr>
            <p:cNvPr id="4" name="3 Rectángulo"/>
            <p:cNvSpPr/>
            <p:nvPr/>
          </p:nvSpPr>
          <p:spPr>
            <a:xfrm>
              <a:off x="357158" y="392885"/>
              <a:ext cx="3214710" cy="6072230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67843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714348" y="714356"/>
              <a:ext cx="2428892" cy="2139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b="1" spc="200" normalizeH="1" dirty="0" smtClean="0">
                  <a:ln w="12700">
                    <a:solidFill>
                      <a:sysClr val="windowText" lastClr="000000"/>
                    </a:solidFill>
                    <a:prstDash val="solid"/>
                  </a:ln>
                  <a:solidFill>
                    <a:sysClr val="windowText" lastClr="000000"/>
                  </a:solidFill>
                  <a:latin typeface="Berlin Sans FB Demi" pitchFamily="34" charset="0"/>
                </a:rPr>
                <a:t>atención:</a:t>
              </a:r>
            </a:p>
            <a:p>
              <a:pPr algn="ctr"/>
              <a:endParaRPr lang="es-MX" sz="20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erlin Sans FB" pitchFamily="34" charset="0"/>
              </a:endParaRPr>
            </a:p>
            <a:p>
              <a:pPr algn="ctr"/>
              <a:r>
                <a:rPr lang="es-MX" sz="2000" b="1" dirty="0" smtClean="0">
                  <a:ln w="3175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innerShdw blurRad="114300">
                      <a:prstClr val="black"/>
                    </a:innerShdw>
                  </a:effectLst>
                  <a:latin typeface="Berlin Sans FB" pitchFamily="34" charset="0"/>
                </a:rPr>
                <a:t>“Para prevenir  enfermedades</a:t>
              </a:r>
            </a:p>
            <a:p>
              <a:pPr algn="ctr">
                <a:spcBef>
                  <a:spcPts val="600"/>
                </a:spcBef>
              </a:pPr>
              <a:r>
                <a:rPr lang="es-MX" sz="2000" b="1" spc="200" normalizeH="1" dirty="0" smtClean="0">
                  <a:ln w="12700">
                    <a:solidFill>
                      <a:sysClr val="windowText" lastClr="000000"/>
                    </a:solidFill>
                    <a:prstDash val="solid"/>
                  </a:ln>
                  <a:solidFill>
                    <a:sysClr val="windowText" lastClr="000000"/>
                  </a:solidFill>
                  <a:latin typeface="Berlin Sans FB Demi" pitchFamily="34" charset="0"/>
                </a:rPr>
                <a:t>Vacunemos</a:t>
              </a:r>
              <a:r>
                <a:rPr lang="es-MX" sz="2000" b="1" dirty="0" smtClean="0">
                  <a:ln w="12700">
                    <a:solidFill>
                      <a:sysClr val="windowText" lastClr="000000"/>
                    </a:solidFill>
                    <a:prstDash val="solid"/>
                  </a:ln>
                  <a:solidFill>
                    <a:sysClr val="windowText" lastClr="000000"/>
                  </a:solidFill>
                  <a:latin typeface="Berlin Sans FB" pitchFamily="34" charset="0"/>
                </a:rPr>
                <a:t> </a:t>
              </a:r>
              <a:r>
                <a:rPr lang="es-MX" sz="2000" b="1" dirty="0" smtClean="0">
                  <a:ln w="3175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innerShdw blurRad="114300">
                      <a:prstClr val="black"/>
                    </a:innerShdw>
                  </a:effectLst>
                  <a:latin typeface="Berlin Sans FB" pitchFamily="34" charset="0"/>
                </a:rPr>
                <a:t>a</a:t>
              </a:r>
            </a:p>
            <a:p>
              <a:pPr algn="ctr"/>
              <a:r>
                <a:rPr lang="es-MX" sz="2000" b="1" dirty="0">
                  <a:ln w="3175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innerShdw blurRad="114300">
                      <a:prstClr val="black"/>
                    </a:innerShdw>
                  </a:effectLst>
                  <a:latin typeface="Berlin Sans FB" pitchFamily="34" charset="0"/>
                </a:rPr>
                <a:t>n</a:t>
              </a:r>
              <a:r>
                <a:rPr lang="es-MX" sz="2000" b="1" dirty="0" smtClean="0">
                  <a:ln w="3175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innerShdw blurRad="114300">
                      <a:prstClr val="black"/>
                    </a:innerShdw>
                  </a:effectLst>
                  <a:latin typeface="Berlin Sans FB" pitchFamily="34" charset="0"/>
                </a:rPr>
                <a:t>uestros  hijos</a:t>
              </a:r>
              <a:endParaRPr lang="es-MX" sz="2000" b="1" dirty="0">
                <a:ln w="3175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Berlin Sans FB" pitchFamily="34" charset="0"/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57158" y="5500702"/>
              <a:ext cx="321471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>
                  <a:latin typeface="Berlin Sans FB" pitchFamily="34" charset="0"/>
                </a:rPr>
                <a:t>Cuídalos, quiérelos, vacúnalos</a:t>
              </a:r>
            </a:p>
            <a:p>
              <a:pPr algn="ctr">
                <a:spcBef>
                  <a:spcPts val="600"/>
                </a:spcBef>
              </a:pPr>
              <a:r>
                <a:rPr lang="es-MX" normalizeH="1" dirty="0" smtClean="0">
                  <a:latin typeface="Berlin Sans FB Demi" pitchFamily="34" charset="0"/>
                </a:rPr>
                <a:t>¡Protégelos!</a:t>
              </a:r>
              <a:endParaRPr lang="es-MX" normalizeH="1" dirty="0">
                <a:latin typeface="Berlin Sans FB Demi" pitchFamily="34" charset="0"/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3714744" y="1357299"/>
              <a:ext cx="5000660" cy="510781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500034" y="3071810"/>
              <a:ext cx="2928958" cy="2214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125" y="3214686"/>
              <a:ext cx="2390775" cy="1914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63500"/>
            </a:effectLst>
          </p:spPr>
        </p:pic>
        <p:sp>
          <p:nvSpPr>
            <p:cNvPr id="10" name="9 CuadroTexto"/>
            <p:cNvSpPr txBox="1"/>
            <p:nvPr/>
          </p:nvSpPr>
          <p:spPr>
            <a:xfrm>
              <a:off x="3977466" y="2404584"/>
              <a:ext cx="450059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600" dirty="0" smtClean="0">
                  <a:latin typeface="Berlin Sans FB Demi" pitchFamily="34" charset="0"/>
                </a:rPr>
                <a:t>VACUNACIÓN</a:t>
              </a:r>
              <a:r>
                <a:rPr lang="es-MX" sz="2600" dirty="0" smtClean="0">
                  <a:latin typeface="Berlin Sans FB" pitchFamily="34" charset="0"/>
                </a:rPr>
                <a:t> </a:t>
              </a:r>
              <a:r>
                <a:rPr lang="es-MX" sz="2600" smtClean="0">
                  <a:latin typeface="Berlin Sans FB" pitchFamily="34" charset="0"/>
                </a:rPr>
                <a:t>en el </a:t>
              </a:r>
              <a:r>
                <a:rPr lang="es-MX" sz="2600" dirty="0" smtClean="0">
                  <a:latin typeface="Berlin Sans FB" pitchFamily="34" charset="0"/>
                </a:rPr>
                <a:t/>
              </a:r>
              <a:br>
                <a:rPr lang="es-MX" sz="2600" dirty="0" smtClean="0">
                  <a:latin typeface="Berlin Sans FB" pitchFamily="34" charset="0"/>
                </a:rPr>
              </a:br>
              <a:r>
                <a:rPr lang="es-MX" sz="2600" dirty="0" smtClean="0">
                  <a:solidFill>
                    <a:srgbClr val="C00000"/>
                  </a:solidFill>
                  <a:effectLst>
                    <a:innerShdw blurRad="114300">
                      <a:prstClr val="black"/>
                    </a:innerShdw>
                  </a:effectLst>
                  <a:latin typeface="Berlin Sans FB" pitchFamily="34" charset="0"/>
                </a:rPr>
                <a:t>Instituto Nacional de Pediatría</a:t>
              </a:r>
            </a:p>
            <a:p>
              <a:pPr algn="ctr"/>
              <a:endParaRPr lang="es-MX" sz="2400" dirty="0">
                <a:latin typeface="Berlin Sans FB" pitchFamily="34" charset="0"/>
              </a:endParaRPr>
            </a:p>
            <a:p>
              <a:pPr algn="ctr"/>
              <a:r>
                <a:rPr lang="es-MX" sz="2400" dirty="0" smtClean="0">
                  <a:latin typeface="Berlin Sans FB" pitchFamily="34" charset="0"/>
                </a:rPr>
                <a:t>Pacientes hospitalizados</a:t>
              </a:r>
              <a:endParaRPr lang="es-MX" sz="2400" dirty="0">
                <a:latin typeface="Berlin Sans FB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941747" y="4547724"/>
              <a:ext cx="45720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Tw Cen MT" pitchFamily="34" charset="0"/>
                </a:rPr>
                <a:t>Servicio de Medicina Preventiva (vacunas) </a:t>
              </a:r>
              <a:r>
                <a:rPr lang="es-MX" sz="1400" dirty="0" smtClean="0">
                  <a:latin typeface="Tw Cen MT" pitchFamily="34" charset="0"/>
                </a:rPr>
                <a:t/>
              </a:r>
              <a:br>
                <a:rPr lang="es-MX" sz="1400" dirty="0" smtClean="0">
                  <a:latin typeface="Tw Cen MT" pitchFamily="34" charset="0"/>
                </a:rPr>
              </a:br>
              <a:r>
                <a:rPr lang="es-MX" sz="1400" dirty="0" smtClean="0">
                  <a:latin typeface="Tw Cen MT" pitchFamily="34" charset="0"/>
                </a:rPr>
                <a:t>Departamento </a:t>
              </a:r>
              <a:r>
                <a:rPr lang="es-MX" sz="1400" dirty="0">
                  <a:latin typeface="Tw Cen MT" pitchFamily="34" charset="0"/>
                </a:rPr>
                <a:t>de Medicina Comunitaria en el INP</a:t>
              </a:r>
              <a:r>
                <a:rPr lang="es-MX" sz="1400" dirty="0" smtClean="0">
                  <a:latin typeface="Tw Cen MT" pitchFamily="34" charset="0"/>
                </a:rPr>
                <a:t>.</a:t>
              </a:r>
              <a:br>
                <a:rPr lang="es-MX" sz="1400" dirty="0" smtClean="0">
                  <a:latin typeface="Tw Cen MT" pitchFamily="34" charset="0"/>
                </a:rPr>
              </a:br>
              <a:r>
                <a:rPr lang="es-MX" sz="1400" dirty="0" smtClean="0">
                  <a:latin typeface="Tw Cen MT" pitchFamily="34" charset="0"/>
                </a:rPr>
                <a:t>Teléfono</a:t>
              </a:r>
              <a:r>
                <a:rPr lang="es-MX" sz="1400" dirty="0">
                  <a:latin typeface="Tw Cen MT" pitchFamily="34" charset="0"/>
                </a:rPr>
                <a:t>: 1084-0900 ext. </a:t>
              </a:r>
              <a:r>
                <a:rPr lang="es-MX" sz="1400" dirty="0" smtClean="0">
                  <a:latin typeface="Tw Cen MT" pitchFamily="34" charset="0"/>
                </a:rPr>
                <a:t>1167</a:t>
              </a:r>
              <a:endParaRPr lang="es-MX" sz="1400" dirty="0">
                <a:latin typeface="Tw Cen MT" pitchFamily="34" charset="0"/>
              </a:endParaRPr>
            </a:p>
          </p:txBody>
        </p:sp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8148" y="546778"/>
              <a:ext cx="642942" cy="71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" name="12 Imagen" descr="http://portal.salud.gob.mx/imgs/Salud_ok-01.png"/>
            <p:cNvPicPr/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642918"/>
              <a:ext cx="1836752" cy="57249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1763712" y="1859339"/>
            <a:ext cx="64516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</a:rPr>
              <a:t>La </a:t>
            </a:r>
            <a:r>
              <a:rPr lang="es-MX" b="1" normalizeH="1" dirty="0" smtClean="0">
                <a:solidFill>
                  <a:schemeClr val="accent2"/>
                </a:solidFill>
                <a:latin typeface="Tw Cen MT" pitchFamily="34" charset="0"/>
              </a:rPr>
              <a:t>Cartilla Nacional de Salud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</a:rPr>
              <a:t>, es el documento oficial a nivel Nacional, en el cual se debe registrar el tipo de vacuna que se aplica, dosis correspondiente y sello de la Institución con fecha de su aplicación. Así mismo, la fecha de la próxima cita para continuar y completar el esquema de vacunación recomendado para la edad del paciente. Además con ello se garantiza la “vacunación segura” en el paciente. </a:t>
            </a:r>
          </a:p>
          <a:p>
            <a:pPr algn="just"/>
            <a:endParaRPr lang="es-MX" dirty="0">
              <a:solidFill>
                <a:schemeClr val="tx1">
                  <a:lumMod val="85000"/>
                  <a:lumOff val="15000"/>
                </a:schemeClr>
              </a:solidFill>
              <a:latin typeface="Tw Cen MT" pitchFamily="34" charset="0"/>
            </a:endParaRPr>
          </a:p>
          <a:p>
            <a:pPr lvl="0" algn="just"/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</a:rPr>
              <a:t>Existen dos tipos de Cartillas:</a:t>
            </a:r>
          </a:p>
          <a:p>
            <a:pPr lvl="0" algn="just"/>
            <a:endParaRPr lang="es-MX" dirty="0" smtClean="0">
              <a:solidFill>
                <a:schemeClr val="tx1">
                  <a:lumMod val="85000"/>
                  <a:lumOff val="15000"/>
                </a:schemeClr>
              </a:solidFill>
              <a:latin typeface="Tw Cen MT" pitchFamily="34" charset="0"/>
            </a:endParaRPr>
          </a:p>
          <a:p>
            <a:pPr marL="358775" lvl="0" indent="-358775" algn="just">
              <a:buFont typeface="Wingdings" pitchFamily="2" charset="2"/>
              <a:buChar char="ü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</a:rPr>
              <a:t>Cartilla </a:t>
            </a: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</a:rPr>
              <a:t>Nacional de Salud de Niñas y Niños (de 0 a 9 años).</a:t>
            </a:r>
          </a:p>
          <a:p>
            <a:pPr marL="358775" indent="-358775" algn="just">
              <a:buFont typeface="Wingdings" pitchFamily="2" charset="2"/>
              <a:buChar char="ü"/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</a:rPr>
              <a:t>Cartilla Nacional de Salud del Adolescente (de 10 a 19 años).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88123" y="1142984"/>
            <a:ext cx="3967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 smtClean="0">
                <a:latin typeface="Berlin Sans FB Demi" pitchFamily="34" charset="0"/>
              </a:rPr>
              <a:t>Requisitos para la VACUNACIÓN</a:t>
            </a:r>
            <a:endParaRPr lang="es-MX" sz="2000" dirty="0">
              <a:latin typeface="Berlin Sans FB Demi" pitchFamily="34" charset="0"/>
            </a:endParaRPr>
          </a:p>
        </p:txBody>
      </p:sp>
      <p:grpSp>
        <p:nvGrpSpPr>
          <p:cNvPr id="45" name="44 Grupo"/>
          <p:cNvGrpSpPr/>
          <p:nvPr/>
        </p:nvGrpSpPr>
        <p:grpSpPr>
          <a:xfrm>
            <a:off x="642910" y="2000240"/>
            <a:ext cx="7858180" cy="3643338"/>
            <a:chOff x="1000100" y="2214554"/>
            <a:chExt cx="7858180" cy="3643338"/>
          </a:xfrm>
        </p:grpSpPr>
        <p:sp>
          <p:nvSpPr>
            <p:cNvPr id="6" name="5 Rectángulo"/>
            <p:cNvSpPr/>
            <p:nvPr/>
          </p:nvSpPr>
          <p:spPr>
            <a:xfrm>
              <a:off x="1000100" y="2214554"/>
              <a:ext cx="3857652" cy="78581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s-MX" sz="2000" b="1" dirty="0">
                  <a:solidFill>
                    <a:schemeClr val="tx1"/>
                  </a:solidFill>
                  <a:latin typeface="Tw Cen MT" pitchFamily="34" charset="0"/>
                </a:rPr>
                <a:t>P</a:t>
              </a:r>
              <a:r>
                <a:rPr lang="es-MX" sz="2000" b="1" dirty="0" smtClean="0">
                  <a:solidFill>
                    <a:schemeClr val="tx1"/>
                  </a:solidFill>
                  <a:latin typeface="Tw Cen MT" pitchFamily="34" charset="0"/>
                </a:rPr>
                <a:t>resentar </a:t>
              </a:r>
              <a:br>
                <a:rPr lang="es-MX" sz="2000" b="1" dirty="0" smtClean="0">
                  <a:solidFill>
                    <a:schemeClr val="tx1"/>
                  </a:solidFill>
                  <a:latin typeface="Tw Cen MT" pitchFamily="34" charset="0"/>
                </a:rPr>
              </a:br>
              <a:r>
                <a:rPr lang="es-MX" sz="2000" b="1" dirty="0" smtClean="0">
                  <a:solidFill>
                    <a:schemeClr val="tx1"/>
                  </a:solidFill>
                  <a:latin typeface="Tw Cen MT" pitchFamily="34" charset="0"/>
                </a:rPr>
                <a:t>la </a:t>
              </a:r>
              <a:r>
                <a:rPr lang="es-MX" sz="2000" b="1" normalizeH="1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" pitchFamily="34" charset="0"/>
                </a:rPr>
                <a:t>Cartilla Nacional de Salud</a:t>
              </a:r>
              <a:endParaRPr lang="es-MX" sz="2000" b="1" normalizeH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endParaRPr>
            </a:p>
          </p:txBody>
        </p:sp>
        <p:sp>
          <p:nvSpPr>
            <p:cNvPr id="10" name="9 Rectángulo redondeado"/>
            <p:cNvSpPr/>
            <p:nvPr/>
          </p:nvSpPr>
          <p:spPr>
            <a:xfrm>
              <a:off x="1357290" y="3500438"/>
              <a:ext cx="3143272" cy="785818"/>
            </a:xfrm>
            <a:prstGeom prst="roundRect">
              <a:avLst>
                <a:gd name="adj" fmla="val 4065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/>
              </a:solidFill>
              <a:headEnd type="none" w="med" len="med"/>
              <a:tailEnd type="triangle" w="med" len="med"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s-MX" sz="1600" b="1" dirty="0">
                  <a:solidFill>
                    <a:schemeClr val="tx1"/>
                  </a:solidFill>
                  <a:latin typeface="Tw Cen MT" pitchFamily="34" charset="0"/>
                </a:rPr>
                <a:t>Para el paciente hospitalizado, </a:t>
              </a:r>
              <a:r>
                <a:rPr lang="es-MX" sz="1600" b="1" dirty="0" smtClean="0">
                  <a:solidFill>
                    <a:schemeClr val="tx1"/>
                  </a:solidFill>
                  <a:latin typeface="Tw Cen MT" pitchFamily="34" charset="0"/>
                </a:rPr>
                <a:t>además:</a:t>
              </a:r>
              <a:endParaRPr lang="es-MX" sz="1600" b="1" dirty="0">
                <a:solidFill>
                  <a:schemeClr val="tx1"/>
                </a:solidFill>
                <a:latin typeface="Tw Cen MT" pitchFamily="34" charset="0"/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1357290" y="4429132"/>
              <a:ext cx="3143272" cy="14287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92075" lvl="0" indent="-92075">
                <a:buFont typeface="Arial" pitchFamily="34" charset="0"/>
                <a:buChar char="•"/>
              </a:pPr>
              <a:r>
                <a:rPr lang="es-MX" sz="1300" dirty="0">
                  <a:solidFill>
                    <a:schemeClr val="tx1"/>
                  </a:solidFill>
                  <a:latin typeface="Tw Cen MT" pitchFamily="34" charset="0"/>
                </a:rPr>
                <a:t>Se requiere la “</a:t>
              </a:r>
              <a:r>
                <a:rPr lang="es-MX" sz="1300" b="1" i="1" dirty="0">
                  <a:solidFill>
                    <a:schemeClr val="tx1"/>
                  </a:solidFill>
                  <a:latin typeface="Tw Cen MT" pitchFamily="34" charset="0"/>
                </a:rPr>
                <a:t>solicitud de aplicación de biológico</a:t>
              </a:r>
              <a:r>
                <a:rPr lang="es-MX" sz="1300" i="1" dirty="0">
                  <a:solidFill>
                    <a:schemeClr val="tx1"/>
                  </a:solidFill>
                  <a:latin typeface="Tw Cen MT" pitchFamily="34" charset="0"/>
                </a:rPr>
                <a:t>” </a:t>
              </a:r>
              <a:r>
                <a:rPr lang="es-MX" sz="1300" dirty="0">
                  <a:solidFill>
                    <a:schemeClr val="tx1"/>
                  </a:solidFill>
                  <a:latin typeface="Tw Cen MT" pitchFamily="34" charset="0"/>
                </a:rPr>
                <a:t>(formato M-4-3-01</a:t>
              </a:r>
              <a:r>
                <a:rPr lang="es-MX" sz="1300" dirty="0" smtClean="0">
                  <a:solidFill>
                    <a:schemeClr val="tx1"/>
                  </a:solidFill>
                  <a:latin typeface="Tw Cen MT" pitchFamily="34" charset="0"/>
                </a:rPr>
                <a:t>)</a:t>
              </a:r>
            </a:p>
            <a:p>
              <a:pPr marL="92075" lvl="0" indent="-92075">
                <a:buFont typeface="Arial" pitchFamily="34" charset="0"/>
                <a:buChar char="•"/>
              </a:pPr>
              <a:endParaRPr lang="es-MX" sz="1300" dirty="0">
                <a:solidFill>
                  <a:schemeClr val="tx1"/>
                </a:solidFill>
                <a:latin typeface="Tw Cen MT" pitchFamily="34" charset="0"/>
              </a:endParaRPr>
            </a:p>
            <a:p>
              <a:pPr marL="92075" lvl="0" indent="-92075">
                <a:buFont typeface="Arial" pitchFamily="34" charset="0"/>
                <a:buChar char="•"/>
              </a:pPr>
              <a:r>
                <a:rPr lang="es-MX" sz="1300" dirty="0">
                  <a:solidFill>
                    <a:schemeClr val="tx1"/>
                  </a:solidFill>
                  <a:latin typeface="Tw Cen MT" pitchFamily="34" charset="0"/>
                </a:rPr>
                <a:t>La solicitud deberá estar debidamente </a:t>
              </a:r>
              <a:r>
                <a:rPr lang="es-MX" sz="1300" dirty="0" err="1">
                  <a:solidFill>
                    <a:schemeClr val="tx1"/>
                  </a:solidFill>
                  <a:latin typeface="Tw Cen MT" pitchFamily="34" charset="0"/>
                </a:rPr>
                <a:t>requisitada</a:t>
              </a:r>
              <a:r>
                <a:rPr lang="es-MX" sz="1300" dirty="0">
                  <a:solidFill>
                    <a:schemeClr val="tx1"/>
                  </a:solidFill>
                  <a:latin typeface="Tw Cen MT" pitchFamily="34" charset="0"/>
                </a:rPr>
                <a:t> y autorizada con la firma del médico tratante del paciente. </a:t>
              </a:r>
            </a:p>
          </p:txBody>
        </p:sp>
        <p:cxnSp>
          <p:nvCxnSpPr>
            <p:cNvPr id="15" name="14 Forma"/>
            <p:cNvCxnSpPr>
              <a:stCxn id="6" idx="3"/>
              <a:endCxn id="18" idx="0"/>
            </p:cNvCxnSpPr>
            <p:nvPr/>
          </p:nvCxnSpPr>
          <p:spPr>
            <a:xfrm>
              <a:off x="4857752" y="2607463"/>
              <a:ext cx="2714644" cy="535785"/>
            </a:xfrm>
            <a:prstGeom prst="bentConnector2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16 Conector angular"/>
            <p:cNvCxnSpPr>
              <a:stCxn id="6" idx="2"/>
              <a:endCxn id="10" idx="0"/>
            </p:cNvCxnSpPr>
            <p:nvPr/>
          </p:nvCxnSpPr>
          <p:spPr>
            <a:xfrm rot="5400000">
              <a:off x="2678893" y="3250405"/>
              <a:ext cx="500066" cy="1588"/>
            </a:xfrm>
            <a:prstGeom prst="bentConnector3">
              <a:avLst>
                <a:gd name="adj1" fmla="val 50000"/>
              </a:avLst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17 Rectángulo redondeado"/>
            <p:cNvSpPr/>
            <p:nvPr/>
          </p:nvSpPr>
          <p:spPr>
            <a:xfrm>
              <a:off x="6286512" y="3143248"/>
              <a:ext cx="2571768" cy="785818"/>
            </a:xfrm>
            <a:prstGeom prst="roundRect">
              <a:avLst>
                <a:gd name="adj" fmla="val 2265"/>
              </a:avLst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innerShdw blurRad="114300">
                <a:schemeClr val="tx1">
                  <a:lumMod val="50000"/>
                  <a:lumOff val="50000"/>
                </a:scheme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s-MX" sz="1400" b="1" dirty="0">
                  <a:solidFill>
                    <a:schemeClr val="tx1"/>
                  </a:solidFill>
                  <a:latin typeface="Tw Cen MT" pitchFamily="34" charset="0"/>
                </a:rPr>
                <a:t>Si </a:t>
              </a:r>
              <a:r>
                <a:rPr lang="es-MX" sz="1400" b="1" dirty="0" smtClean="0">
                  <a:solidFill>
                    <a:schemeClr val="tx1"/>
                  </a:solidFill>
                  <a:latin typeface="Tw Cen MT" pitchFamily="34" charset="0"/>
                </a:rPr>
                <a:t>NO CUENTA </a:t>
              </a:r>
              <a:br>
                <a:rPr lang="es-MX" sz="1400" b="1" dirty="0" smtClean="0">
                  <a:solidFill>
                    <a:schemeClr val="tx1"/>
                  </a:solidFill>
                  <a:latin typeface="Tw Cen MT" pitchFamily="34" charset="0"/>
                </a:rPr>
              </a:br>
              <a:r>
                <a:rPr lang="es-MX" sz="1400" b="1" dirty="0" smtClean="0">
                  <a:solidFill>
                    <a:schemeClr val="tx1"/>
                  </a:solidFill>
                  <a:latin typeface="Tw Cen MT" pitchFamily="34" charset="0"/>
                </a:rPr>
                <a:t>con la </a:t>
              </a:r>
              <a:r>
                <a:rPr lang="es-MX" sz="1400" b="1" dirty="0">
                  <a:solidFill>
                    <a:schemeClr val="tx1"/>
                  </a:solidFill>
                  <a:latin typeface="Tw Cen MT" pitchFamily="34" charset="0"/>
                </a:rPr>
                <a:t>Cartilla Nacional de </a:t>
              </a:r>
              <a:r>
                <a:rPr lang="es-MX" sz="1400" b="1" dirty="0" smtClean="0">
                  <a:solidFill>
                    <a:schemeClr val="tx1"/>
                  </a:solidFill>
                  <a:latin typeface="Tw Cen MT" pitchFamily="34" charset="0"/>
                </a:rPr>
                <a:t>Salud </a:t>
              </a:r>
              <a:endParaRPr lang="es-MX" sz="1400" b="1" dirty="0">
                <a:solidFill>
                  <a:schemeClr val="tx1"/>
                </a:solidFill>
                <a:latin typeface="Tw Cen MT" pitchFamily="34" charset="0"/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6286512" y="4071942"/>
              <a:ext cx="2571768" cy="17145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92075" lvl="0" indent="-92075">
                <a:buFont typeface="Arial" pitchFamily="34" charset="0"/>
                <a:buChar char="•"/>
              </a:pPr>
              <a:r>
                <a:rPr lang="es-MX" sz="1300" dirty="0">
                  <a:solidFill>
                    <a:schemeClr val="tx1"/>
                  </a:solidFill>
                  <a:latin typeface="Tw Cen MT" pitchFamily="34" charset="0"/>
                </a:rPr>
                <a:t>Deberá acudir al Centro de Salud más cercano a su domicilio, ahí se proporcionará información y se repondrá la cartilla correspondiente para la edad del paciente.</a:t>
              </a:r>
            </a:p>
          </p:txBody>
        </p:sp>
        <p:cxnSp>
          <p:nvCxnSpPr>
            <p:cNvPr id="22" name="21 Conector recto de flecha"/>
            <p:cNvCxnSpPr>
              <a:endCxn id="19" idx="0"/>
            </p:cNvCxnSpPr>
            <p:nvPr/>
          </p:nvCxnSpPr>
          <p:spPr>
            <a:xfrm rot="5400000">
              <a:off x="7536677" y="4036223"/>
              <a:ext cx="71438" cy="1588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27 Conector recto de flecha"/>
            <p:cNvCxnSpPr>
              <a:endCxn id="11" idx="0"/>
            </p:cNvCxnSpPr>
            <p:nvPr/>
          </p:nvCxnSpPr>
          <p:spPr>
            <a:xfrm rot="5400000">
              <a:off x="2893207" y="4393413"/>
              <a:ext cx="71438" cy="1588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821505" y="1285860"/>
            <a:ext cx="7500990" cy="4857784"/>
            <a:chOff x="857224" y="1571612"/>
            <a:chExt cx="7500990" cy="4857784"/>
          </a:xfrm>
        </p:grpSpPr>
        <p:sp>
          <p:nvSpPr>
            <p:cNvPr id="4" name="3 Tarjeta"/>
            <p:cNvSpPr/>
            <p:nvPr/>
          </p:nvSpPr>
          <p:spPr>
            <a:xfrm>
              <a:off x="857224" y="1571612"/>
              <a:ext cx="2286016" cy="785818"/>
            </a:xfrm>
            <a:prstGeom prst="flowChartPunchedCard">
              <a:avLst/>
            </a:prstGeom>
            <a:solidFill>
              <a:srgbClr val="9797FF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s-MX" sz="1600" b="1" spc="100" normalizeH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Tipos de vacunas </a:t>
              </a:r>
              <a:br>
                <a:rPr lang="es-MX" sz="1600" b="1" spc="100" normalizeH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</a:br>
              <a:r>
                <a:rPr lang="es-MX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que se aplican</a:t>
              </a:r>
            </a:p>
          </p:txBody>
        </p:sp>
        <p:sp>
          <p:nvSpPr>
            <p:cNvPr id="5" name="4 Rectángulo"/>
            <p:cNvSpPr/>
            <p:nvPr/>
          </p:nvSpPr>
          <p:spPr>
            <a:xfrm>
              <a:off x="857224" y="2428868"/>
              <a:ext cx="2286016" cy="1500198"/>
            </a:xfrm>
            <a:prstGeom prst="rect">
              <a:avLst/>
            </a:prstGeom>
            <a:solidFill>
              <a:srgbClr val="E1E1FF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6000" lvl="0" algn="ctr"/>
              <a:r>
                <a:rPr lang="es-MX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Los biológicos que se aplican para los pacientes atendidos en el Instituto, son los mismos que se disponen en las Instituciones Públicas del Sector Salud</a:t>
              </a:r>
              <a:endParaRPr lang="es-MX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5 Tarjeta"/>
            <p:cNvSpPr/>
            <p:nvPr/>
          </p:nvSpPr>
          <p:spPr>
            <a:xfrm>
              <a:off x="3428992" y="1571612"/>
              <a:ext cx="2286016" cy="785818"/>
            </a:xfrm>
            <a:prstGeom prst="flowChartPunchedCard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s-MX" b="1" normalizeH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Lugar</a:t>
              </a:r>
              <a:r>
                <a:rPr lang="es-MX" normalizeH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 </a:t>
              </a:r>
              <a:r>
                <a:rPr lang="es-MX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donde</a:t>
              </a:r>
              <a:br>
                <a:rPr lang="es-MX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</a:br>
              <a:r>
                <a:rPr lang="es-MX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 se </a:t>
              </a:r>
              <a:r>
                <a:rPr lang="es-MX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otorga</a:t>
              </a:r>
              <a:r>
                <a:rPr lang="es-MX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 el servicio</a:t>
              </a: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3428992" y="2428868"/>
              <a:ext cx="2286016" cy="150019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6000" lvl="0" algn="ctr"/>
              <a:r>
                <a:rPr lang="es-MX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El servicio de vacunación se ofrece de lunes a viernes en el Servicio de Medicina Preventiva, ubicado en la planta baja del INP, anexo al edificio de la Consulta Externa de Pediatría.</a:t>
              </a:r>
              <a:endParaRPr lang="es-MX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7 Tarjeta"/>
            <p:cNvSpPr/>
            <p:nvPr/>
          </p:nvSpPr>
          <p:spPr>
            <a:xfrm>
              <a:off x="6072198" y="1571612"/>
              <a:ext cx="2286016" cy="785818"/>
            </a:xfrm>
            <a:prstGeom prst="flowChartPunchedCard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s-MX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¿Qué </a:t>
              </a:r>
              <a:r>
                <a:rPr lang="es-MX" b="1" normalizeH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costo</a:t>
              </a:r>
              <a:r>
                <a:rPr lang="es-MX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 tiene la vacunación?</a:t>
              </a: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6072198" y="2428868"/>
              <a:ext cx="2286016" cy="15001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6000" lvl="0" algn="ctr"/>
              <a:r>
                <a:rPr lang="es-MX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La vacunación en el Instituto Nacional de Pediatría es </a:t>
              </a:r>
              <a:r>
                <a:rPr lang="es-MX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gratuita</a:t>
              </a:r>
              <a:r>
                <a:rPr lang="es-MX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, al igual que en el resto de instituciones públicas del Sector Salud.</a:t>
              </a:r>
              <a:endParaRPr lang="es-MX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9 Tarjeta"/>
            <p:cNvSpPr/>
            <p:nvPr/>
          </p:nvSpPr>
          <p:spPr>
            <a:xfrm>
              <a:off x="857224" y="4214818"/>
              <a:ext cx="7429552" cy="642942"/>
            </a:xfrm>
            <a:prstGeom prst="flowChartPunchedCard">
              <a:avLst/>
            </a:prstGeom>
            <a:solidFill>
              <a:srgbClr val="B3FFFF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s-MX" sz="1600" b="1" normalizeH="1" baseline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Horario </a:t>
              </a:r>
              <a:r>
                <a:rPr lang="es-MX" sz="16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de atención</a:t>
              </a:r>
              <a:endPara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928662" y="4929198"/>
              <a:ext cx="3571900" cy="1500198"/>
            </a:xfrm>
            <a:prstGeom prst="rect">
              <a:avLst/>
            </a:prstGeom>
            <a:solidFill>
              <a:srgbClr val="E5FFFF">
                <a:alpha val="60000"/>
              </a:srgb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6000" lvl="0" algn="ctr">
                <a:spcAft>
                  <a:spcPts val="600"/>
                </a:spcAft>
              </a:pPr>
              <a:r>
                <a:rPr lang="es-MX" sz="1200" b="0" normalizeH="0" baseline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Para </a:t>
              </a:r>
              <a:r>
                <a:rPr lang="es-MX" sz="1200" b="1" normalizeH="0" baseline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Pacientes ambulatorios</a:t>
              </a:r>
              <a:r>
                <a:rPr lang="es-MX" sz="1200" b="0" normalizeH="0" baseline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:</a:t>
              </a:r>
              <a:endPara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itchFamily="34" charset="0"/>
              </a:endParaRPr>
            </a:p>
            <a:p>
              <a:pPr marL="36000" lvl="1" algn="just">
                <a:spcAft>
                  <a:spcPts val="600"/>
                </a:spcAft>
                <a:buFont typeface="Wingdings" pitchFamily="2" charset="2"/>
                <a:buChar char=""/>
              </a:pPr>
              <a:r>
                <a:rPr lang="es-MX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 Se reciben las cartillas de vacunación de 8:00 a 11:30 de la mañana.</a:t>
              </a:r>
            </a:p>
            <a:p>
              <a:pPr marL="36000" lvl="1" algn="just">
                <a:spcAft>
                  <a:spcPts val="600"/>
                </a:spcAft>
                <a:buFont typeface="Wingdings" pitchFamily="2" charset="2"/>
                <a:buChar char=""/>
              </a:pPr>
              <a:r>
                <a:rPr lang="es-MX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 La vacunación se realiza a partir de las 8:30 conforme al orden de recepción de cartillas. </a:t>
              </a:r>
              <a:endPara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itchFamily="34" charset="0"/>
              </a:endParaRP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4643438" y="4929198"/>
              <a:ext cx="3571900" cy="15001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6000" lvl="0" algn="ctr">
                <a:spcAft>
                  <a:spcPts val="600"/>
                </a:spcAft>
              </a:pPr>
              <a:r>
                <a:rPr lang="es-MX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Para </a:t>
              </a:r>
              <a:r>
                <a:rPr lang="es-MX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Pacientes hospitalizados</a:t>
              </a:r>
              <a:r>
                <a:rPr lang="es-MX" sz="12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:</a:t>
              </a:r>
              <a:endPara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itchFamily="34" charset="0"/>
              </a:endParaRPr>
            </a:p>
            <a:p>
              <a:pPr marL="36000" lvl="1" algn="just">
                <a:spcAft>
                  <a:spcPts val="600"/>
                </a:spcAft>
                <a:buFont typeface="Wingdings" pitchFamily="2" charset="2"/>
                <a:buChar char=""/>
              </a:pPr>
              <a:r>
                <a:rPr lang="es-MX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 Se reciben las solicitudes de aplicación de biológicos de 8:00 a 12:00hrs.</a:t>
              </a:r>
            </a:p>
            <a:p>
              <a:pPr marL="36000" lvl="1" algn="just">
                <a:spcAft>
                  <a:spcPts val="600"/>
                </a:spcAft>
                <a:buFont typeface="Wingdings" pitchFamily="2" charset="2"/>
                <a:buChar char=""/>
              </a:pPr>
              <a:r>
                <a:rPr lang="es-MX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itchFamily="34" charset="0"/>
                </a:rPr>
                <a:t> La vacunación se realiza a partir de las 13:30hrs., en el Servicio Solicitante.</a:t>
              </a:r>
              <a:endPara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188" y="1417066"/>
            <a:ext cx="79216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2F2F2F"/>
                </a:solidFill>
                <a:effectLst/>
                <a:latin typeface="Tw Cen MT" pitchFamily="34" charset="0"/>
                <a:ea typeface="Times New Roman" pitchFamily="18" charset="0"/>
                <a:cs typeface="Arial" pitchFamily="34" charset="0"/>
              </a:rPr>
              <a:t>La aplicación de las vacunas la realiza una enfermera con experiencia en la materia,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</a:rPr>
              <a:t>y aplica los criterios de seguridad para cada paciente que se va a vacunar.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928926" y="928670"/>
            <a:ext cx="36936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t">
              <a:spcBef>
                <a:spcPct val="0"/>
              </a:spcBef>
              <a:spcAft>
                <a:spcPct val="0"/>
              </a:spcAft>
            </a:pPr>
            <a:r>
              <a:rPr lang="es-MX" sz="2000" b="1" dirty="0">
                <a:latin typeface="Berlin Sans FB Demi" pitchFamily="34" charset="0"/>
              </a:rPr>
              <a:t>Seguridad de la </a:t>
            </a:r>
            <a:r>
              <a:rPr lang="es-MX" sz="2000" b="1" dirty="0" smtClean="0">
                <a:latin typeface="Berlin Sans FB Demi" pitchFamily="34" charset="0"/>
              </a:rPr>
              <a:t>VACUNACIÓN</a:t>
            </a:r>
            <a:endParaRPr lang="es-MX" sz="2000" b="1" dirty="0">
              <a:latin typeface="Berlin Sans FB Demi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71670" y="5741275"/>
            <a:ext cx="64294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</a:rPr>
              <a:t>Se garantiza la calidad de las vacunas utilizadas, ya que se cumple con las normas establecidas para una adecuada Red de Frío (transporte, almacenamiento y conservación de biológicos).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2087" y="2143116"/>
            <a:ext cx="6559826" cy="3538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967233" y="1341438"/>
            <a:ext cx="3209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t">
              <a:spcBef>
                <a:spcPct val="0"/>
              </a:spcBef>
              <a:spcAft>
                <a:spcPct val="0"/>
              </a:spcAft>
            </a:pPr>
            <a:r>
              <a:rPr lang="es-MX" sz="2000" b="1" dirty="0" smtClean="0">
                <a:latin typeface="Berlin Sans FB Demi" pitchFamily="34" charset="0"/>
              </a:rPr>
              <a:t>Documentos para consulta</a:t>
            </a:r>
            <a:endParaRPr lang="es-MX" sz="2000" b="1" dirty="0">
              <a:latin typeface="Berlin Sans FB Demi" pitchFamily="34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928663" y="2285992"/>
            <a:ext cx="728667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1950" marR="0" lvl="0" indent="-36195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</a:rPr>
              <a:t>NORMA Oficial Mexicana NOM-036-SSA2-2012, Prevención y control de enfermedades. Aplicación de vacunas, toxoides, </a:t>
            </a:r>
            <a:r>
              <a:rPr kumimoji="0" lang="es-MX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</a:rPr>
              <a:t>faboterápicos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</a:rPr>
              <a:t> (sueros) e inmunoglobulinas en el humano.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Tw Cen MT" pitchFamily="34" charset="0"/>
              <a:cs typeface="Arial" pitchFamily="34" charset="0"/>
            </a:endParaRPr>
          </a:p>
          <a:p>
            <a:pPr marL="361950" marR="0" lvl="0" indent="-3619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</a:rPr>
              <a:t>Manual de Vacunación, disponible para su consulta en: 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  <a:hlinkClick r:id="rId2"/>
              </a:rPr>
              <a:t>www.censia.salud.gob.mx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s-MX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Tw Cen MT" pitchFamily="34" charset="0"/>
              <a:ea typeface="Calibri" pitchFamily="34" charset="0"/>
              <a:cs typeface="Arial" pitchFamily="34" charset="0"/>
            </a:endParaRPr>
          </a:p>
          <a:p>
            <a:pPr marL="361950" marR="0" lvl="0" indent="-3619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MX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</a:rPr>
              <a:t>Lineamientos Generales del Programa de Vacunación Universal y Semanas Nacionales de Salud 2016, disponible en: 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w Cen MT" pitchFamily="34" charset="0"/>
                <a:ea typeface="Calibri" pitchFamily="34" charset="0"/>
                <a:cs typeface="Arial" pitchFamily="34" charset="0"/>
                <a:hlinkClick r:id="rId2"/>
              </a:rPr>
              <a:t>www.censia.salud.gob.mx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w Cen MT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512</Words>
  <Application>Microsoft Office PowerPoint</Application>
  <PresentationFormat>Presentación en pantalla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LUCY</dc:creator>
  <cp:lastModifiedBy>respaldo</cp:lastModifiedBy>
  <cp:revision>41</cp:revision>
  <dcterms:created xsi:type="dcterms:W3CDTF">2016-04-01T16:12:45Z</dcterms:created>
  <dcterms:modified xsi:type="dcterms:W3CDTF">2016-04-28T16:49:37Z</dcterms:modified>
</cp:coreProperties>
</file>