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6" r:id="rId7"/>
    <p:sldId id="29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61" r:id="rId18"/>
    <p:sldId id="278" r:id="rId19"/>
    <p:sldId id="301" r:id="rId20"/>
    <p:sldId id="280" r:id="rId21"/>
    <p:sldId id="281" r:id="rId22"/>
    <p:sldId id="297" r:id="rId23"/>
    <p:sldId id="362" r:id="rId24"/>
    <p:sldId id="365" r:id="rId25"/>
    <p:sldId id="288" r:id="rId26"/>
    <p:sldId id="295" r:id="rId2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L ALDAHIR MALDONADO CORTES" initials="AAMC" lastIdx="8" clrIdx="0">
    <p:extLst>
      <p:ext uri="{19B8F6BF-5375-455C-9EA6-DF929625EA0E}">
        <p15:presenceInfo xmlns:p15="http://schemas.microsoft.com/office/powerpoint/2012/main" userId="S-1-5-21-1433536743-2948796327-860772502-5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0070C0"/>
    <a:srgbClr val="9DC3E6"/>
    <a:srgbClr val="BFD8EF"/>
    <a:srgbClr val="B7DEE8"/>
    <a:srgbClr val="00B0F0"/>
    <a:srgbClr val="B7DEC0"/>
    <a:srgbClr val="58CB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038" autoAdjust="0"/>
  </p:normalViewPr>
  <p:slideViewPr>
    <p:cSldViewPr snapToGrid="0">
      <p:cViewPr varScale="1">
        <p:scale>
          <a:sx n="82" d="100"/>
          <a:sy n="82" d="100"/>
        </p:scale>
        <p:origin x="68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16058RROJASZ\Desktop\2025\Agosto\tablas%20presentaci&#243;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058RROJASZ\Desktop\2025\Agosto\tablas%20present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16058RROJASZ\Desktop\2025\Agosto\tablas%20presentaci&#243;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16058RROJASZ\Desktop\2025\Agosto\tablas%20presentaci&#243;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16058RROJASZ\Desktop\2025\Agosto\tablas%20presentaci&#243;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55936851439792"/>
          <c:y val="2.3219712085169129E-2"/>
          <c:w val="0.86744063148560224"/>
          <c:h val="0.86197577166792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Hoja1!$B$18</c:f>
              <c:strCache>
                <c:ptCount val="1"/>
                <c:pt idx="0">
                  <c:v>2024 = 117</c:v>
                </c:pt>
              </c:strCache>
            </c:strRef>
          </c:tx>
          <c:spPr>
            <a:solidFill>
              <a:srgbClr val="DAE3F3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MX" sz="1400" b="0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Hoja1!$A$19:$A$23</c:f>
              <c:strCache>
                <c:ptCount val="5"/>
                <c:pt idx="0">
                  <c:v>Candidato</c:v>
                </c:pt>
                <c:pt idx="1">
                  <c:v>SNI I</c:v>
                </c:pt>
                <c:pt idx="2">
                  <c:v>SNI II</c:v>
                </c:pt>
                <c:pt idx="3">
                  <c:v>SNI III</c:v>
                </c:pt>
                <c:pt idx="4">
                  <c:v>Emérito</c:v>
                </c:pt>
              </c:strCache>
            </c:strRef>
          </c:cat>
          <c:val>
            <c:numRef>
              <c:f>Hoja1!$B$19:$B$23</c:f>
              <c:numCache>
                <c:formatCode>General</c:formatCode>
                <c:ptCount val="5"/>
                <c:pt idx="0">
                  <c:v>24</c:v>
                </c:pt>
                <c:pt idx="1">
                  <c:v>65</c:v>
                </c:pt>
                <c:pt idx="2">
                  <c:v>23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B-4469-8673-83D412358763}"/>
            </c:ext>
          </c:extLst>
        </c:ser>
        <c:ser>
          <c:idx val="1"/>
          <c:order val="1"/>
          <c:tx>
            <c:strRef>
              <c:f>Hoja1!$C$18</c:f>
              <c:strCache>
                <c:ptCount val="1"/>
                <c:pt idx="0">
                  <c:v>2025 = 120 </c:v>
                </c:pt>
              </c:strCache>
            </c:strRef>
          </c:tx>
          <c:spPr>
            <a:solidFill>
              <a:srgbClr val="0070C0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MX" sz="1400" b="1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Hoja1!$A$19:$A$23</c:f>
              <c:strCache>
                <c:ptCount val="5"/>
                <c:pt idx="0">
                  <c:v>Candidato</c:v>
                </c:pt>
                <c:pt idx="1">
                  <c:v>SNI I</c:v>
                </c:pt>
                <c:pt idx="2">
                  <c:v>SNI II</c:v>
                </c:pt>
                <c:pt idx="3">
                  <c:v>SNI III</c:v>
                </c:pt>
                <c:pt idx="4">
                  <c:v>Emérito</c:v>
                </c:pt>
              </c:strCache>
            </c:strRef>
          </c:cat>
          <c:val>
            <c:numRef>
              <c:f>Hoja1!$C$19:$C$23</c:f>
              <c:numCache>
                <c:formatCode>General</c:formatCode>
                <c:ptCount val="5"/>
                <c:pt idx="0">
                  <c:v>22</c:v>
                </c:pt>
                <c:pt idx="1">
                  <c:v>67</c:v>
                </c:pt>
                <c:pt idx="2">
                  <c:v>25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B-4469-8673-83D4123587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22831"/>
        <c:axId val="43646863"/>
      </c:barChart>
      <c:catAx>
        <c:axId val="4742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MX" sz="1200" b="0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 b="1" dirty="0"/>
                  <a:t>Nivel del SNI</a:t>
                </a:r>
              </a:p>
            </c:rich>
          </c:tx>
          <c:layout>
            <c:manualLayout>
              <c:xMode val="edge"/>
              <c:yMode val="edge"/>
              <c:x val="0.49440045516399822"/>
              <c:y val="0.9616269905837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s-MX" sz="1200" b="0" i="0" u="none" strike="noStrike" kern="1200" baseline="0">
                  <a:solidFill>
                    <a:sysClr val="windowText" lastClr="0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MX" sz="12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43646863"/>
        <c:crosses val="autoZero"/>
        <c:auto val="1"/>
        <c:lblAlgn val="ctr"/>
        <c:lblOffset val="100"/>
        <c:noMultiLvlLbl val="0"/>
      </c:catAx>
      <c:valAx>
        <c:axId val="4364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MX" sz="1200" b="0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 b="1" dirty="0"/>
                  <a:t>Número de miembros</a:t>
                </a:r>
              </a:p>
            </c:rich>
          </c:tx>
          <c:layout>
            <c:manualLayout>
              <c:xMode val="edge"/>
              <c:yMode val="edge"/>
              <c:x val="1.5865235250301066E-2"/>
              <c:y val="0.28937903877496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MX" sz="1200" b="0" i="0" u="none" strike="noStrike" kern="1200" baseline="0">
                  <a:solidFill>
                    <a:sysClr val="windowText" lastClr="0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MX" sz="14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4742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s-MX" sz="14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67066914484226303"/>
          <c:y val="2.6130675191820506E-2"/>
          <c:w val="0.32617982448827226"/>
          <c:h val="0.11098201373126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1400" b="0" i="0" u="none" strike="noStrike" kern="1200" baseline="0">
              <a:solidFill>
                <a:sysClr val="windowText" lastClr="000000"/>
              </a:solidFill>
              <a:latin typeface="Noto Sans" panose="020B0502040504020204" pitchFamily="34" charset="0"/>
              <a:ea typeface="Noto Sans" panose="020B0502040504020204" pitchFamily="34" charset="0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MX" sz="1200" b="0" i="0" u="none" strike="noStrike" kern="1200" baseline="0">
          <a:solidFill>
            <a:sysClr val="windowText" lastClr="000000"/>
          </a:solidFill>
          <a:latin typeface="Noto Sans" panose="020B0502040504020204" pitchFamily="34" charset="0"/>
          <a:ea typeface="Noto Sans" panose="020B0502040504020204" pitchFamily="34" charset="0"/>
          <a:cs typeface="+mn-cs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6159230096239"/>
          <c:y val="2.5428331875182269E-2"/>
          <c:w val="0.89673840769903768"/>
          <c:h val="0.85850132648254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'[tablas presentación.xlsx]Hoja1'!$B$1</c:f>
              <c:strCache>
                <c:ptCount val="1"/>
                <c:pt idx="0">
                  <c:v>2024 = 122</c:v>
                </c:pt>
              </c:strCache>
            </c:strRef>
          </c:tx>
          <c:spPr>
            <a:solidFill>
              <a:srgbClr val="DAE3F3"/>
            </a:solidFill>
            <a:ln w="158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 presentación.xlsx]Hoja1'!$A$2:$A$7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ICM E</c:v>
                </c:pt>
                <c:pt idx="5">
                  <c:v>ICM F</c:v>
                </c:pt>
              </c:strCache>
            </c:strRef>
          </c:cat>
          <c:val>
            <c:numRef>
              <c:f>'[tablas presentación.xlsx]Hoja1'!$B$2:$B$7</c:f>
              <c:numCache>
                <c:formatCode>General</c:formatCode>
                <c:ptCount val="6"/>
                <c:pt idx="0">
                  <c:v>13</c:v>
                </c:pt>
                <c:pt idx="1">
                  <c:v>25</c:v>
                </c:pt>
                <c:pt idx="2">
                  <c:v>49</c:v>
                </c:pt>
                <c:pt idx="3">
                  <c:v>28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3-49EE-9C04-03B03606E58E}"/>
            </c:ext>
          </c:extLst>
        </c:ser>
        <c:ser>
          <c:idx val="1"/>
          <c:order val="1"/>
          <c:tx>
            <c:strRef>
              <c:f>'[tablas presentación.xlsx]Hoja1'!$C$1</c:f>
              <c:strCache>
                <c:ptCount val="1"/>
                <c:pt idx="0">
                  <c:v>2025 = 126</c:v>
                </c:pt>
              </c:strCache>
            </c:strRef>
          </c:tx>
          <c:spPr>
            <a:solidFill>
              <a:srgbClr val="0070C0"/>
            </a:solidFill>
            <a:ln w="158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'[tablas presentación.xlsx]Hoja1'!$A$2:$A$7</c:f>
              <c:strCache>
                <c:ptCount val="6"/>
                <c:pt idx="0">
                  <c:v>ICM A</c:v>
                </c:pt>
                <c:pt idx="1">
                  <c:v>ICM B</c:v>
                </c:pt>
                <c:pt idx="2">
                  <c:v>ICM C</c:v>
                </c:pt>
                <c:pt idx="3">
                  <c:v>ICM D</c:v>
                </c:pt>
                <c:pt idx="4">
                  <c:v>ICM E</c:v>
                </c:pt>
                <c:pt idx="5">
                  <c:v>ICM F</c:v>
                </c:pt>
              </c:strCache>
            </c:strRef>
          </c:cat>
          <c:val>
            <c:numRef>
              <c:f>'[tablas presentación.xlsx]Hoja1'!$C$2:$C$7</c:f>
              <c:numCache>
                <c:formatCode>General</c:formatCode>
                <c:ptCount val="6"/>
                <c:pt idx="0">
                  <c:v>12</c:v>
                </c:pt>
                <c:pt idx="1">
                  <c:v>23</c:v>
                </c:pt>
                <c:pt idx="2">
                  <c:v>56</c:v>
                </c:pt>
                <c:pt idx="3">
                  <c:v>28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3-49EE-9C04-03B03606E5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5184367"/>
        <c:axId val="43645615"/>
      </c:barChart>
      <c:catAx>
        <c:axId val="451843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 b="1" dirty="0"/>
                  <a:t>Categoría del Investigador</a:t>
                </a:r>
              </a:p>
            </c:rich>
          </c:tx>
          <c:layout>
            <c:manualLayout>
              <c:xMode val="edge"/>
              <c:yMode val="edge"/>
              <c:x val="0.39665087973142227"/>
              <c:y val="0.962311754288793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43645615"/>
        <c:crosses val="autoZero"/>
        <c:auto val="1"/>
        <c:lblAlgn val="ctr"/>
        <c:lblOffset val="100"/>
        <c:noMultiLvlLbl val="0"/>
      </c:catAx>
      <c:valAx>
        <c:axId val="4364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 b="1" dirty="0"/>
                  <a:t>Número de investigadores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3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4518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69686346056317716"/>
          <c:y val="4.4701158426904905E-2"/>
          <c:w val="0.22273610325725035"/>
          <c:h val="0.12249635123558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Noto Sans" panose="020B0502040504020204" pitchFamily="34" charset="0"/>
              <a:ea typeface="Noto Sans" panose="020B0502040504020204" pitchFamily="34" charset="0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Noto Sans" panose="020B0502040504020204" pitchFamily="34" charset="0"/>
          <a:ea typeface="Noto Sans" panose="020B0502040504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01659958846129"/>
          <c:y val="2.1215343012893094E-2"/>
          <c:w val="0.88084592631717129"/>
          <c:h val="0.84094670026876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Hoja1!$B$32</c:f>
              <c:strCache>
                <c:ptCount val="1"/>
                <c:pt idx="0">
                  <c:v>2024 = 87</c:v>
                </c:pt>
              </c:strCache>
            </c:strRef>
          </c:tx>
          <c:spPr>
            <a:solidFill>
              <a:srgbClr val="DAE3F3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MX" sz="1400" b="0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Hoja1!$A$33:$A$39</c:f>
              <c:strCache>
                <c:ptCount val="7"/>
                <c:pt idx="0">
                  <c:v>Grupo I</c:v>
                </c:pt>
                <c:pt idx="1">
                  <c:v>Grupo II</c:v>
                </c:pt>
                <c:pt idx="2">
                  <c:v>Grupo III</c:v>
                </c:pt>
                <c:pt idx="3">
                  <c:v>Grupo IV</c:v>
                </c:pt>
                <c:pt idx="4">
                  <c:v>Grupo V</c:v>
                </c:pt>
                <c:pt idx="5">
                  <c:v>Grupo VI</c:v>
                </c:pt>
                <c:pt idx="6">
                  <c:v>Grupo VII</c:v>
                </c:pt>
              </c:strCache>
            </c:strRef>
          </c:cat>
          <c:val>
            <c:numRef>
              <c:f>Hoja1!$B$33:$B$39</c:f>
              <c:numCache>
                <c:formatCode>General</c:formatCode>
                <c:ptCount val="7"/>
                <c:pt idx="0">
                  <c:v>30</c:v>
                </c:pt>
                <c:pt idx="1">
                  <c:v>3</c:v>
                </c:pt>
                <c:pt idx="2">
                  <c:v>9</c:v>
                </c:pt>
                <c:pt idx="3">
                  <c:v>24</c:v>
                </c:pt>
                <c:pt idx="4">
                  <c:v>15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C-4626-AD4B-ADBAE0E88180}"/>
            </c:ext>
          </c:extLst>
        </c:ser>
        <c:ser>
          <c:idx val="1"/>
          <c:order val="1"/>
          <c:tx>
            <c:strRef>
              <c:f>Hoja1!$C$32</c:f>
              <c:strCache>
                <c:ptCount val="1"/>
                <c:pt idx="0">
                  <c:v>2025 = 71</c:v>
                </c:pt>
              </c:strCache>
            </c:strRef>
          </c:tx>
          <c:spPr>
            <a:solidFill>
              <a:srgbClr val="0070C0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7D-4F4E-AB9F-6CF087DD2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MX" sz="1400" b="1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Hoja1!$A$33:$A$39</c:f>
              <c:strCache>
                <c:ptCount val="7"/>
                <c:pt idx="0">
                  <c:v>Grupo I</c:v>
                </c:pt>
                <c:pt idx="1">
                  <c:v>Grupo II</c:v>
                </c:pt>
                <c:pt idx="2">
                  <c:v>Grupo III</c:v>
                </c:pt>
                <c:pt idx="3">
                  <c:v>Grupo IV</c:v>
                </c:pt>
                <c:pt idx="4">
                  <c:v>Grupo V</c:v>
                </c:pt>
                <c:pt idx="5">
                  <c:v>Grupo VI</c:v>
                </c:pt>
                <c:pt idx="6">
                  <c:v>Grupo VII</c:v>
                </c:pt>
              </c:strCache>
            </c:strRef>
          </c:cat>
          <c:val>
            <c:numRef>
              <c:f>Hoja1!$C$33:$C$39</c:f>
              <c:numCache>
                <c:formatCode>General</c:formatCode>
                <c:ptCount val="7"/>
                <c:pt idx="0">
                  <c:v>20</c:v>
                </c:pt>
                <c:pt idx="1">
                  <c:v>0</c:v>
                </c:pt>
                <c:pt idx="2">
                  <c:v>6</c:v>
                </c:pt>
                <c:pt idx="3">
                  <c:v>27</c:v>
                </c:pt>
                <c:pt idx="4">
                  <c:v>16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C-4626-AD4B-ADBAE0E88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22831"/>
        <c:axId val="43646863"/>
      </c:barChart>
      <c:catAx>
        <c:axId val="4742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MX" sz="1400" b="1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 b="1"/>
                  <a:t>Nivel de Publicación</a:t>
                </a:r>
              </a:p>
            </c:rich>
          </c:tx>
          <c:layout>
            <c:manualLayout>
              <c:xMode val="edge"/>
              <c:yMode val="edge"/>
              <c:x val="0.39248897290872631"/>
              <c:y val="0.94743891452195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s-MX" sz="1400" b="1" i="0" u="none" strike="noStrike" kern="1200" baseline="0">
                  <a:solidFill>
                    <a:sysClr val="windowText" lastClr="0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MX" sz="12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43646863"/>
        <c:crosses val="autoZero"/>
        <c:auto val="1"/>
        <c:lblAlgn val="ctr"/>
        <c:lblOffset val="100"/>
        <c:noMultiLvlLbl val="0"/>
      </c:catAx>
      <c:valAx>
        <c:axId val="4364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MX" sz="1400" b="1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 b="1"/>
                  <a:t>Número de publicaciones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MX" sz="1400" b="1" i="0" u="none" strike="noStrike" kern="1200" baseline="0">
                  <a:solidFill>
                    <a:sysClr val="windowText" lastClr="0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MX" sz="14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4742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s-MX" sz="1400" b="1" i="0" u="none" strike="noStrike" kern="1200" baseline="0">
                <a:solidFill>
                  <a:sysClr val="windowText" lastClr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71299279884132161"/>
          <c:y val="3.8507539531567159E-2"/>
          <c:w val="0.23624891665956993"/>
          <c:h val="0.10800700758395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1400" b="0" i="0" u="none" strike="noStrike" kern="1200" baseline="0">
              <a:solidFill>
                <a:sysClr val="windowText" lastClr="000000"/>
              </a:solidFill>
              <a:latin typeface="Noto Sans" panose="020B0502040504020204" pitchFamily="34" charset="0"/>
              <a:ea typeface="Noto Sans" panose="020B0502040504020204" pitchFamily="34" charset="0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MX" sz="1400" b="0" i="0" u="none" strike="noStrike" kern="1200" baseline="0">
          <a:solidFill>
            <a:sysClr val="windowText" lastClr="000000"/>
          </a:solidFill>
          <a:latin typeface="Noto Sans" panose="020B0502040504020204" pitchFamily="34" charset="0"/>
          <a:ea typeface="Noto Sans" panose="020B0502040504020204" pitchFamily="34" charset="0"/>
          <a:cs typeface="+mn-cs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25458175388175E-2"/>
          <c:y val="6.933694771143284E-4"/>
          <c:w val="0.9676393097917998"/>
          <c:h val="0.912040782664121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Hoja3!$B$24</c:f>
              <c:strCache>
                <c:ptCount val="1"/>
                <c:pt idx="0">
                  <c:v>Alergia, inmunología, reumatología</c:v>
                </c:pt>
              </c:strCache>
            </c:strRef>
          </c:tx>
          <c:spPr>
            <a:solidFill>
              <a:srgbClr val="00B0F0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83-462B-AE7C-B05941FA66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3-462B-AE7C-B05941FA6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irmala UI Semilight" panose="020B0402040204020203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Hoja3!$A$25:$A$27</c:f>
              <c:strCache>
                <c:ptCount val="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</c:strCache>
            </c:strRef>
          </c:cat>
          <c:val>
            <c:numRef>
              <c:f>Hoja3!$B$25:$B$27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3-462B-AE7C-B05941FA665E}"/>
            </c:ext>
          </c:extLst>
        </c:ser>
        <c:ser>
          <c:idx val="1"/>
          <c:order val="1"/>
          <c:tx>
            <c:strRef>
              <c:f>Hoja3!$C$24</c:f>
              <c:strCache>
                <c:ptCount val="1"/>
                <c:pt idx="0">
                  <c:v>Enfermedades crónicas</c:v>
                </c:pt>
              </c:strCache>
            </c:strRef>
          </c:tx>
          <c:spPr>
            <a:solidFill>
              <a:srgbClr val="B7DEE8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3-462B-AE7C-B05941FA66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83-462B-AE7C-B05941FA6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irmala UI Semilight" panose="020B0402040204020203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Hoja3!$A$25:$A$27</c:f>
              <c:strCache>
                <c:ptCount val="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</c:strCache>
            </c:strRef>
          </c:cat>
          <c:val>
            <c:numRef>
              <c:f>Hoja3!$C$25:$C$27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83-462B-AE7C-B05941FA665E}"/>
            </c:ext>
          </c:extLst>
        </c:ser>
        <c:ser>
          <c:idx val="2"/>
          <c:order val="2"/>
          <c:tx>
            <c:strRef>
              <c:f>Hoja3!$D$24</c:f>
              <c:strCache>
                <c:ptCount val="1"/>
                <c:pt idx="0">
                  <c:v>Enfermedades Hemato-Oncológicas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A-48DE-92F0-ED9390141C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83-462B-AE7C-B05941FA66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83-462B-AE7C-B05941FA6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irmala UI Semilight" panose="020B0402040204020203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Hoja3!$A$25:$A$27</c:f>
              <c:strCache>
                <c:ptCount val="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</c:strCache>
            </c:strRef>
          </c:cat>
          <c:val>
            <c:numRef>
              <c:f>Hoja3!$D$25:$D$27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83-462B-AE7C-B05941FA665E}"/>
            </c:ext>
          </c:extLst>
        </c:ser>
        <c:ser>
          <c:idx val="3"/>
          <c:order val="3"/>
          <c:tx>
            <c:strRef>
              <c:f>Hoja3!$E$24</c:f>
              <c:strCache>
                <c:ptCount val="1"/>
                <c:pt idx="0">
                  <c:v>Enfermedades hereditarias y congénitas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A-48DE-92F0-ED9390141C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83-462B-AE7C-B05941FA66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83-462B-AE7C-B05941FA6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irmala UI Semilight" panose="020B0402040204020203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Hoja3!$A$25:$A$27</c:f>
              <c:strCache>
                <c:ptCount val="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</c:strCache>
            </c:strRef>
          </c:cat>
          <c:val>
            <c:numRef>
              <c:f>Hoja3!$E$25:$E$27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B83-462B-AE7C-B05941FA665E}"/>
            </c:ext>
          </c:extLst>
        </c:ser>
        <c:ser>
          <c:idx val="5"/>
          <c:order val="5"/>
          <c:tx>
            <c:strRef>
              <c:f>Hoja3!$G$24</c:f>
              <c:strCache>
                <c:ptCount val="1"/>
                <c:pt idx="0">
                  <c:v>Trastornos Metabólicos y de la nutrición</c:v>
                </c:pt>
              </c:strCache>
            </c:strRef>
          </c:tx>
          <c:spPr>
            <a:solidFill>
              <a:srgbClr val="58CBC0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70-4DE9-84F4-33B58512B7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70-4DE9-84F4-33B58512B7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83-462B-AE7C-B05941FA6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irmala UI Semilight" panose="020B0402040204020203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Hoja3!$A$25:$A$27</c:f>
              <c:strCache>
                <c:ptCount val="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</c:strCache>
            </c:strRef>
          </c:cat>
          <c:val>
            <c:numRef>
              <c:f>Hoja3!$G$25:$G$27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B83-462B-AE7C-B05941FA665E}"/>
            </c:ext>
          </c:extLst>
        </c:ser>
        <c:ser>
          <c:idx val="14"/>
          <c:order val="14"/>
          <c:tx>
            <c:strRef>
              <c:f>Hoja3!$P$24</c:f>
              <c:strCache>
                <c:ptCount val="1"/>
                <c:pt idx="0">
                  <c:v>Neoplasias diversas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B83-462B-AE7C-B05941FA66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83-462B-AE7C-B05941FA665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irmala UI Semilight" panose="020B0402040204020203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81-4E4B-86EA-66B54718E96E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irmala UI Semilight" panose="020B0402040204020203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Hoja3!$A$25:$A$27</c:f>
              <c:strCache>
                <c:ptCount val="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</c:strCache>
            </c:strRef>
          </c:cat>
          <c:val>
            <c:numRef>
              <c:f>Hoja3!$P$25:$P$27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83-462B-AE7C-B05941FA66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3"/>
        <c:overlap val="100"/>
        <c:axId val="204202688"/>
        <c:axId val="4697534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Hoja3!$F$24</c15:sqref>
                        </c15:formulaRef>
                      </c:ext>
                    </c:extLst>
                    <c:strCache>
                      <c:ptCount val="1"/>
                      <c:pt idx="0">
                        <c:v>Enfermedades Infecciosas y Parasitarias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Hoja3!$F$25:$F$27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1B83-462B-AE7C-B05941FA665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Hoja3!$H$24</c15:sqref>
                        </c15:formulaRef>
                      </c:ext>
                    </c:extLst>
                    <c:strCache>
                      <c:ptCount val="1"/>
                      <c:pt idx="0">
                        <c:v>Diabetes, Obesidad y Síndrome Metabólico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Hoja3!$H$25:$H$27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B83-462B-AE7C-B05941FA665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Hoja3!$I$24</c15:sqref>
                        </c15:formulaRef>
                      </c:ext>
                    </c:extLst>
                    <c:strCache>
                      <c:ptCount val="1"/>
                      <c:pt idx="0">
                        <c:v>Diseño y evaluación de tratamientos farmacológicos y biológicos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Hoja3!$I$25:$I$27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B83-462B-AE7C-B05941FA665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Hoja3!$J$24</c15:sqref>
                        </c15:formulaRef>
                      </c:ext>
                    </c:extLst>
                    <c:strCache>
                      <c:ptCount val="1"/>
                      <c:pt idx="0">
                        <c:v>Enfermedades neurodegenerativas y salud mental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Hoja3!$J$25:$J$27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B83-462B-AE7C-B05941FA665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Hoja3!$K$24</c15:sqref>
                        </c15:formulaRef>
                      </c:ext>
                    </c:extLst>
                    <c:strCache>
                      <c:ptCount val="1"/>
                      <c:pt idx="0">
                        <c:v>Infertilidad y medicina reproductiva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Hoja3!$K$25:$K$27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B83-462B-AE7C-B05941FA665E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Hoja3!$L$24</c15:sqref>
                        </c15:formulaRef>
                      </c:ext>
                    </c:extLst>
                    <c:strCache>
                      <c:ptCount val="1"/>
                      <c:pt idx="0">
                        <c:v>Neurociencias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Hoja3!$L$25:$L$27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B83-462B-AE7C-B05941FA665E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Hoja3!$M$24</c15:sqref>
                        </c15:formulaRef>
                      </c:ext>
                    </c:extLst>
                    <c:strCache>
                      <c:ptCount val="1"/>
                      <c:pt idx="0">
                        <c:v>Cirugía y trasplante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Hoja3!$M$25:$M$27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1B83-462B-AE7C-B05941FA665E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Hoja3!$N$24</c15:sqref>
                        </c15:formulaRef>
                      </c:ext>
                    </c:extLst>
                    <c:strCache>
                      <c:ptCount val="1"/>
                      <c:pt idx="0">
                        <c:v>Enfermedades Autoinmunes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Hoja3!$N$25:$N$27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1B83-462B-AE7C-B05941FA665E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Hoja3!$O$24</c15:sqref>
                        </c15:formulaRef>
                      </c:ext>
                    </c:extLst>
                    <c:strCache>
                      <c:ptCount val="1"/>
                      <c:pt idx="0">
                        <c:v>Innovación, metodología y educación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irmala UI Semilight" panose="020B0402040204020203" pitchFamily="34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Hoja3!$A$25:$A$27</c15:sqref>
                        </c15:formulaRef>
                      </c:ext>
                    </c:extLst>
                    <c:strCache>
                      <c:ptCount val="3"/>
                      <c:pt idx="0">
                        <c:v>V</c:v>
                      </c:pt>
                      <c:pt idx="1">
                        <c:v>VI</c:v>
                      </c:pt>
                      <c:pt idx="2">
                        <c:v>VII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Hoja3!$O$25:$O$27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1B83-462B-AE7C-B05941FA665E}"/>
                  </c:ext>
                </c:extLst>
              </c15:ser>
            </c15:filteredBarSeries>
          </c:ext>
        </c:extLst>
      </c:barChart>
      <c:catAx>
        <c:axId val="2042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irmala UI Semilight" panose="020B0402040204020203" pitchFamily="34" charset="0"/>
              </a:defRPr>
            </a:pPr>
            <a:endParaRPr lang="es-MX"/>
          </a:p>
        </c:txPr>
        <c:crossAx val="46975344"/>
        <c:crosses val="autoZero"/>
        <c:auto val="1"/>
        <c:lblAlgn val="ctr"/>
        <c:lblOffset val="100"/>
        <c:noMultiLvlLbl val="0"/>
      </c:catAx>
      <c:valAx>
        <c:axId val="46975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420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92264346812483"/>
          <c:y val="0.1202752778647856"/>
          <c:w val="0.61507735653187512"/>
          <c:h val="0.58430479125713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irmala UI Semilight" panose="020B0402040204020203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irmala UI Semilight" panose="020B0402040204020203" pitchFamily="34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19983343909623E-2"/>
          <c:y val="3.1699248319422314E-2"/>
          <c:w val="0.89643301719883117"/>
          <c:h val="0.55148941756369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'Graf. Urg'!$C$4</c:f>
              <c:strCache>
                <c:ptCount val="1"/>
                <c:pt idx="0">
                  <c:v>2024 = 20,493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'Graf. Urg'!$B$5:$B$14</c:f>
              <c:strCache>
                <c:ptCount val="10"/>
                <c:pt idx="0">
                  <c:v>Traumatismos y envenenamientos</c:v>
                </c:pt>
                <c:pt idx="1">
                  <c:v>Enfermedades del sistema respiratorio</c:v>
                </c:pt>
                <c:pt idx="2">
                  <c:v>Sintomas, signos y hallazgos anormales clínicos y de laboratorio</c:v>
                </c:pt>
                <c:pt idx="3">
                  <c:v>Enfermedades del sistema digestivo</c:v>
                </c:pt>
                <c:pt idx="4">
                  <c:v>Ciertas enfermedades infecciosas y parasitarias</c:v>
                </c:pt>
                <c:pt idx="5">
                  <c:v>Enfermedades del sistema genitourinario</c:v>
                </c:pt>
                <c:pt idx="6">
                  <c:v>Enfermedades del sistema nervioso</c:v>
                </c:pt>
                <c:pt idx="7">
                  <c:v>Tumores [neoplasias]</c:v>
                </c:pt>
                <c:pt idx="8">
                  <c:v>Enfermedades de la sangre y de los órganos hematopoyéticos, y ciertos trastornos que afectan el mécanismo de la inmunidad </c:v>
                </c:pt>
                <c:pt idx="9">
                  <c:v>Enfermedades del sistema osteomuscular y del tejido conjuntivo</c:v>
                </c:pt>
              </c:strCache>
            </c:strRef>
          </c:cat>
          <c:val>
            <c:numRef>
              <c:f>'Graf. Urg'!$C$5:$C$14</c:f>
              <c:numCache>
                <c:formatCode>#,##0</c:formatCode>
                <c:ptCount val="10"/>
                <c:pt idx="0">
                  <c:v>2120</c:v>
                </c:pt>
                <c:pt idx="1">
                  <c:v>1156</c:v>
                </c:pt>
                <c:pt idx="2" formatCode="0">
                  <c:v>787</c:v>
                </c:pt>
                <c:pt idx="3" formatCode="General">
                  <c:v>515</c:v>
                </c:pt>
                <c:pt idx="4" formatCode="0">
                  <c:v>439</c:v>
                </c:pt>
                <c:pt idx="5" formatCode="0">
                  <c:v>336</c:v>
                </c:pt>
                <c:pt idx="6" formatCode="0">
                  <c:v>310</c:v>
                </c:pt>
                <c:pt idx="7" formatCode="0">
                  <c:v>181</c:v>
                </c:pt>
                <c:pt idx="8" formatCode="General">
                  <c:v>232</c:v>
                </c:pt>
                <c:pt idx="9" formatCode="General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0-4E25-BEBE-079918B5D4D4}"/>
            </c:ext>
          </c:extLst>
        </c:ser>
        <c:ser>
          <c:idx val="1"/>
          <c:order val="1"/>
          <c:tx>
            <c:strRef>
              <c:f>'Graf. Urg'!$D$4</c:f>
              <c:strCache>
                <c:ptCount val="1"/>
                <c:pt idx="0">
                  <c:v>2025 = 18,830</c:v>
                </c:pt>
              </c:strCache>
            </c:strRef>
          </c:tx>
          <c:spPr>
            <a:solidFill>
              <a:srgbClr val="0070C0"/>
            </a:solidFill>
            <a:ln w="15875">
              <a:solidFill>
                <a:srgbClr val="4472C4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'Graf. Urg'!$B$5:$B$14</c:f>
              <c:strCache>
                <c:ptCount val="10"/>
                <c:pt idx="0">
                  <c:v>Traumatismos y envenenamientos</c:v>
                </c:pt>
                <c:pt idx="1">
                  <c:v>Enfermedades del sistema respiratorio</c:v>
                </c:pt>
                <c:pt idx="2">
                  <c:v>Sintomas, signos y hallazgos anormales clínicos y de laboratorio</c:v>
                </c:pt>
                <c:pt idx="3">
                  <c:v>Enfermedades del sistema digestivo</c:v>
                </c:pt>
                <c:pt idx="4">
                  <c:v>Ciertas enfermedades infecciosas y parasitarias</c:v>
                </c:pt>
                <c:pt idx="5">
                  <c:v>Enfermedades del sistema genitourinario</c:v>
                </c:pt>
                <c:pt idx="6">
                  <c:v>Enfermedades del sistema nervioso</c:v>
                </c:pt>
                <c:pt idx="7">
                  <c:v>Tumores [neoplasias]</c:v>
                </c:pt>
                <c:pt idx="8">
                  <c:v>Enfermedades de la sangre y de los órganos hematopoyéticos, y ciertos trastornos que afectan el mécanismo de la inmunidad </c:v>
                </c:pt>
                <c:pt idx="9">
                  <c:v>Enfermedades del sistema osteomuscular y del tejido conjuntivo</c:v>
                </c:pt>
              </c:strCache>
            </c:strRef>
          </c:cat>
          <c:val>
            <c:numRef>
              <c:f>'Graf. Urg'!$D$5:$D$14</c:f>
              <c:numCache>
                <c:formatCode>#,##0</c:formatCode>
                <c:ptCount val="10"/>
                <c:pt idx="0">
                  <c:v>2113</c:v>
                </c:pt>
                <c:pt idx="1">
                  <c:v>1253</c:v>
                </c:pt>
                <c:pt idx="2" formatCode="0">
                  <c:v>861</c:v>
                </c:pt>
                <c:pt idx="3" formatCode="General">
                  <c:v>452</c:v>
                </c:pt>
                <c:pt idx="4" formatCode="0">
                  <c:v>399</c:v>
                </c:pt>
                <c:pt idx="5" formatCode="0">
                  <c:v>322</c:v>
                </c:pt>
                <c:pt idx="6" formatCode="0">
                  <c:v>318</c:v>
                </c:pt>
                <c:pt idx="7" formatCode="0">
                  <c:v>196</c:v>
                </c:pt>
                <c:pt idx="8" formatCode="General">
                  <c:v>175</c:v>
                </c:pt>
                <c:pt idx="9" formatCode="General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0-4E25-BEBE-079918B5D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2395728"/>
        <c:axId val="354913520"/>
      </c:barChart>
      <c:catAx>
        <c:axId val="61239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1" i="0" u="none" strike="noStrike" kern="12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354913520"/>
        <c:crosses val="autoZero"/>
        <c:auto val="1"/>
        <c:lblAlgn val="ctr"/>
        <c:lblOffset val="100"/>
        <c:noMultiLvlLbl val="0"/>
      </c:catAx>
      <c:valAx>
        <c:axId val="35491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61239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49150406552956999"/>
          <c:y val="4.8772130211307815E-2"/>
          <c:w val="0.35645112893406672"/>
          <c:h val="9.7085671026143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</a:defRPr>
      </a:pPr>
      <a:endParaRPr lang="es-MX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49907054813785"/>
          <c:y val="2.9406774630436623E-2"/>
          <c:w val="0.4890449668398224"/>
          <c:h val="0.82310298938703819"/>
        </c:manualLayout>
      </c:layout>
      <c:barChart>
        <c:barDir val="bar"/>
        <c:grouping val="clustered"/>
        <c:varyColors val="0"/>
        <c:ser>
          <c:idx val="1"/>
          <c:order val="1"/>
          <c:tx>
            <c:v>2024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Hoja1!$B$5:$B$15</c:f>
              <c:strCache>
                <c:ptCount val="10"/>
                <c:pt idx="0">
                  <c:v>Estenosis Pulmonar</c:v>
                </c:pt>
                <c:pt idx="1">
                  <c:v>Colocación de marcapaso o defnitivo</c:v>
                </c:pt>
                <c:pt idx="2">
                  <c:v>Atrioseptostomia </c:v>
                </c:pt>
                <c:pt idx="3">
                  <c:v>Valvuloplastia pulmonar </c:v>
                </c:pt>
                <c:pt idx="4">
                  <c:v>Pericardiocentésis </c:v>
                </c:pt>
                <c:pt idx="5">
                  <c:v>Angioplastía con ballon </c:v>
                </c:pt>
                <c:pt idx="6">
                  <c:v>Cierre de Comunicación Interventricular (CIV)</c:v>
                </c:pt>
                <c:pt idx="7">
                  <c:v>Cierre de Comunicación Interauricular  (CIA)</c:v>
                </c:pt>
                <c:pt idx="8">
                  <c:v>Estudio Electrofisiológico </c:v>
                </c:pt>
                <c:pt idx="9">
                  <c:v>Cierre de Persistencia de Conducto Arterioso (PCA)</c:v>
                </c:pt>
              </c:strCache>
            </c:strRef>
          </c:cat>
          <c:val>
            <c:numRef>
              <c:f>Hoja1!$D$5:$D$15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13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8-4996-8B07-2B3388E5AC77}"/>
            </c:ext>
          </c:extLst>
        </c:ser>
        <c:ser>
          <c:idx val="2"/>
          <c:order val="2"/>
          <c:tx>
            <c:v>2025</c:v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Hoja1!$B$5:$B$15</c:f>
              <c:strCache>
                <c:ptCount val="10"/>
                <c:pt idx="0">
                  <c:v>Estenosis Pulmonar</c:v>
                </c:pt>
                <c:pt idx="1">
                  <c:v>Colocación de marcapaso o defnitivo</c:v>
                </c:pt>
                <c:pt idx="2">
                  <c:v>Atrioseptostomia </c:v>
                </c:pt>
                <c:pt idx="3">
                  <c:v>Valvuloplastia pulmonar </c:v>
                </c:pt>
                <c:pt idx="4">
                  <c:v>Pericardiocentésis </c:v>
                </c:pt>
                <c:pt idx="5">
                  <c:v>Angioplastía con ballon </c:v>
                </c:pt>
                <c:pt idx="6">
                  <c:v>Cierre de Comunicación Interventricular (CIV)</c:v>
                </c:pt>
                <c:pt idx="7">
                  <c:v>Cierre de Comunicación Interauricular  (CIA)</c:v>
                </c:pt>
                <c:pt idx="8">
                  <c:v>Estudio Electrofisiológico </c:v>
                </c:pt>
                <c:pt idx="9">
                  <c:v>Cierre de Persistencia de Conducto Arterioso (PCA)</c:v>
                </c:pt>
              </c:strCache>
            </c:strRef>
          </c:cat>
          <c:val>
            <c:numRef>
              <c:f>Hoja1!$E$5:$E$15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10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8-4996-8B07-2B3388E5A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33254344"/>
        <c:axId val="533256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5">
                          <a:shade val="65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hade val="65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shade val="65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Hoja1!$B$5:$B$15</c15:sqref>
                        </c15:formulaRef>
                      </c:ext>
                    </c:extLst>
                    <c:strCache>
                      <c:ptCount val="10"/>
                      <c:pt idx="0">
                        <c:v>Estenosis Pulmonar</c:v>
                      </c:pt>
                      <c:pt idx="1">
                        <c:v>Colocación de marcapaso o defnitivo</c:v>
                      </c:pt>
                      <c:pt idx="2">
                        <c:v>Atrioseptostomia </c:v>
                      </c:pt>
                      <c:pt idx="3">
                        <c:v>Valvuloplastia pulmonar </c:v>
                      </c:pt>
                      <c:pt idx="4">
                        <c:v>Pericardiocentésis </c:v>
                      </c:pt>
                      <c:pt idx="5">
                        <c:v>Angioplastía con ballon </c:v>
                      </c:pt>
                      <c:pt idx="6">
                        <c:v>Cierre de Comunicación Interventricular (CIV)</c:v>
                      </c:pt>
                      <c:pt idx="7">
                        <c:v>Cierre de Comunicación Interauricular  (CIA)</c:v>
                      </c:pt>
                      <c:pt idx="8">
                        <c:v>Estudio Electrofisiológico </c:v>
                      </c:pt>
                      <c:pt idx="9">
                        <c:v>Cierre de Persistencia de Conducto Arterioso (PCA)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E68-4996-8B07-2B3388E5AC77}"/>
                  </c:ext>
                </c:extLst>
              </c15:ser>
            </c15:filteredBarSeries>
          </c:ext>
        </c:extLst>
      </c:barChart>
      <c:catAx>
        <c:axId val="533254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3256640"/>
        <c:crosses val="autoZero"/>
        <c:auto val="1"/>
        <c:lblAlgn val="ctr"/>
        <c:lblOffset val="100"/>
        <c:noMultiLvlLbl val="0"/>
      </c:catAx>
      <c:valAx>
        <c:axId val="53325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332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17279668616365"/>
          <c:y val="0.92925281532503434"/>
          <c:w val="0.26727002920123738"/>
          <c:h val="5.4707125785636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0.02228</cdr:x>
      <cdr:y>0.03303</cdr:y>
    </cdr:from>
    <cdr:to>
      <cdr:x>0.08257</cdr:x>
      <cdr:y>0.57057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B22F50E-1CBD-42E7-B270-CDCF94DF123D}"/>
            </a:ext>
          </a:extLst>
        </cdr:cNvPr>
        <cdr:cNvSpPr txBox="1"/>
      </cdr:nvSpPr>
      <cdr:spPr>
        <a:xfrm xmlns:a="http://schemas.openxmlformats.org/drawingml/2006/main">
          <a:off x="185058" y="119745"/>
          <a:ext cx="500742" cy="194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2416295-0793-4DA2-8DD1-CBEFBB9A8F32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B971CED-45A6-4D9D-8EFB-AF5EFBFB8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9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30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69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309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98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27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94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77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1CED-45A6-4D9D-8EFB-AF5EFBFB8F84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29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70A9E-5A21-424F-8BBB-7E1AA8097EC8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275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0669-43B7-4D6A-9D56-E002E76D5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1B8B3D-4F02-4A8C-AF30-EF2FF8BAF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A7AB97-82A3-485F-A9B4-DDF5795A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2707BE-A15A-495D-8E2E-12F5DD2C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AC0B9-655C-48A3-9681-1F8C9CF8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7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5DD6E-46B3-40DF-8D0E-E702F655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F3996B-7A75-43B1-84C4-E7A82B89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F9F229-3A2C-4D4F-840F-7C01B700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388C6D-9DC7-495D-8B01-B3892D5E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2F483-B5BF-442E-8E88-3F3E19C4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9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D46522-248B-4A59-B115-30E929EAD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2B85F9-2D53-4E5F-92F7-114847AC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9227D-F2AE-4840-B246-529DB952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B9967-BF6B-4F5C-B33F-A913F31F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C26E5A-6371-4015-B2B7-38544D8B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7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F83CA-72F5-49C6-A7EF-2D601136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364C0-9478-4951-A24A-FBBB5C5D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79AE50-822A-4A1E-B7AD-6350B5EF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83FE5-AEAB-4643-9560-7C824389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262D9-C7F8-43CB-ADF7-9C3ECA2C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1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24301-7E6E-4899-B09C-6B468D0E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E7D47-068B-4423-9AD3-125990CB6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A7123E-C0A9-470B-8B03-876437A5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6D369-48A8-4B0D-8166-F49A0511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F0A55-6755-4D18-B76F-6AB5FDDC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5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B4E05-7E05-4570-AE3D-5D0D7AEB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D77C9D-24C5-4544-87ED-5F6B58F2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574AF5-05E9-4B4C-8C52-929994B1B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F741ED-BFC6-4F99-96D8-B8DDF505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831146-64CC-442E-AB04-B07CDB8C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F6A56D-B732-4581-AAB1-8199EAD3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1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3D21-5A63-479A-842C-2378BE8E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0C9E5-F972-4826-A264-65F48F107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F9CDBC-A960-4106-BA8A-684C0321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6FF05D-7471-4BC3-B17E-EB33CCF5D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F587D8-4D13-425B-B2E7-3AAB56A0F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E2EA34-5685-475F-9EA4-72E83813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0A58D7-5239-4C3B-BAB0-BBA52AEB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5D7473-E61A-4C46-9D53-79C338A7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52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069D7-CFD5-4611-A349-8B07744C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3CAC51-250A-4D4E-B412-B66C77C4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0749C1-8D55-4EF5-85EF-50254EF7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C750E1-1B1D-445C-9A97-17EBEFFC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86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12F3D-B9D6-4F00-9BB3-0644E9FB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8748BD-FECA-4AB6-BF25-EE294693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4774BA-1416-4ED3-9C37-9AC4D020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95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A2D4-798D-4741-AAC8-8C4FAE0B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39213-4D3A-402E-8768-600E05BC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F4B5DE-D993-4F74-AC6E-03A607551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D17758-EF5C-4DCE-BA97-B4F2D721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A3BA97-8983-4244-828C-B308E27A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6C04FC-3288-40C9-A768-BB91D150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62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BB2A9-C16F-44FA-A839-01EAF181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8DE946-B59F-4B51-9497-9BCF96E3D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5329C4-7006-4074-B8A1-47C53DDE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F91683-1969-41B1-BF39-A1C4901E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AC81A4-416A-4FED-B873-962ABED6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E26A7B-882D-4F78-8F9E-E2DB328E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4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F7D895-F3B4-4298-AB3E-5CDFD9C9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8568AF-22CD-4026-AF79-6903A953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289464-A8D5-4F45-88EB-EC21032D8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F8590-98E0-44F0-B760-01EF65688F66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F7D84-8342-41E3-B269-ED6343BE5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370034-0DC8-44DD-85F9-BAB61DC0D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2E0D-61D5-4884-AE23-7D6777E134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3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86F121A-FD89-45D1-B0B4-6B6908ECA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s-MX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Segunda Sesión Ordinaria 2025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8D8ECE1-1D07-41EE-A355-23D917F7101A}"/>
              </a:ext>
            </a:extLst>
          </p:cNvPr>
          <p:cNvSpPr txBox="1">
            <a:spLocks/>
          </p:cNvSpPr>
          <p:nvPr/>
        </p:nvSpPr>
        <p:spPr>
          <a:xfrm>
            <a:off x="1524000" y="4523944"/>
            <a:ext cx="9144000" cy="200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 dirty="0"/>
          </a:p>
          <a:p>
            <a:r>
              <a:rPr lang="es-MX" dirty="0">
                <a:solidFill>
                  <a:schemeClr val="tx1"/>
                </a:solidFill>
                <a:cs typeface="Noto Sans" panose="020B0502040504020204" pitchFamily="34" charset="0"/>
              </a:rPr>
              <a:t>Mercedes Macías Parra </a:t>
            </a:r>
          </a:p>
          <a:p>
            <a:pPr algn="r"/>
            <a:endParaRPr lang="es-MX" dirty="0">
              <a:cs typeface="Noto Sans" panose="020B0502040504020204" pitchFamily="34" charset="0"/>
            </a:endParaRPr>
          </a:p>
          <a:p>
            <a:pPr algn="r"/>
            <a:endParaRPr lang="es-MX" sz="1800" dirty="0">
              <a:cs typeface="Noto Sans" panose="020B0502040504020204" pitchFamily="34" charset="0"/>
            </a:endParaRPr>
          </a:p>
          <a:p>
            <a:pPr algn="r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cs typeface="Noto Sans" panose="020B0502040504020204" pitchFamily="34" charset="0"/>
              </a:rPr>
              <a:t>Ciudad de México, a  30  de octubre de 2025.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cs typeface="Noto Sans" panose="020B05020405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96D529-70BE-4B5A-A653-A4D8E713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487" y="327192"/>
            <a:ext cx="1877026" cy="23057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47F1A6-7F0F-4863-B63B-75D60B61C2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4300"/>
            <a:ext cx="6286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66" name="Google Shape;370;p25">
            <a:extLst>
              <a:ext uri="{FF2B5EF4-FFF2-40B4-BE49-F238E27FC236}">
                <a16:creationId xmlns:a16="http://schemas.microsoft.com/office/drawing/2014/main" id="{3DEB8D27-FD5B-404F-8C97-E81FC0A450F0}"/>
              </a:ext>
            </a:extLst>
          </p:cNvPr>
          <p:cNvSpPr txBox="1"/>
          <p:nvPr/>
        </p:nvSpPr>
        <p:spPr>
          <a:xfrm>
            <a:off x="5739618" y="601959"/>
            <a:ext cx="618089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ES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Principales Causas de Morbilidad en Consulta Externa</a:t>
            </a:r>
          </a:p>
          <a:p>
            <a:pPr eaLnBrk="0" fontAlgn="base" hangingPunct="0"/>
            <a:r>
              <a:rPr lang="es-ES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° semestre 2024-2025</a:t>
            </a:r>
            <a:r>
              <a:rPr lang="es-ES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</a:t>
            </a:r>
            <a:endParaRPr lang="es-ES" dirty="0">
              <a:solidFill>
                <a:srgbClr val="05405D"/>
              </a:solidFill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67" name="Google Shape;380;p8">
            <a:extLst>
              <a:ext uri="{FF2B5EF4-FFF2-40B4-BE49-F238E27FC236}">
                <a16:creationId xmlns:a16="http://schemas.microsoft.com/office/drawing/2014/main" id="{0E40EEDE-E010-4F8B-A8FC-671DB97C9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328736"/>
              </p:ext>
            </p:extLst>
          </p:nvPr>
        </p:nvGraphicFramePr>
        <p:xfrm>
          <a:off x="5512352" y="1237825"/>
          <a:ext cx="6331443" cy="46797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1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8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2977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Causas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0" marB="63500"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Arial"/>
                        </a:rPr>
                        <a:t>2024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Arial"/>
                        </a:rPr>
                        <a:t>2</a:t>
                      </a:r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Arial"/>
                        </a:rPr>
                        <a:t>025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58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Casos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%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Casos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%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1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96838" indent="0" algn="just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Tumores [neoplasias]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21.08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96838" indent="0" algn="just" defTabSz="914400" rtl="0" eaLnBrk="1" fontAlgn="ctr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Enfermedades del sistema respiratorio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13.30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14.55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3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3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96838" indent="0" algn="just" defTabSz="914400" rtl="0" eaLnBrk="1" fontAlgn="ctr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Malformaciones congénitas, deformidades y anomalías cromosómicas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15.31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13.60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4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96838" indent="0" algn="just" defTabSz="914400" rtl="0" eaLnBrk="1" fontAlgn="ctr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Enfermedades del sistema digestivo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9.74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5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5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96838" indent="0" algn="just" defTabSz="914400" rtl="0" eaLnBrk="1" fontAlgn="ctr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Traumatismos, envenenamientos y algunas otras consecuencias de causas externas.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3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6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96838" indent="0" algn="just" defTabSz="914400" rtl="0" eaLnBrk="1" fontAlgn="ctr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Enfermedades del sistema genitourinario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369"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ts val="1120"/>
                        </a:lnSpc>
                        <a:spcAft>
                          <a:spcPts val="0"/>
                        </a:spcAft>
                        <a:tabLst>
                          <a:tab pos="1320800" algn="l"/>
                          <a:tab pos="1854200" algn="l"/>
                        </a:tabLst>
                      </a:pPr>
                      <a:r>
                        <a:rPr lang="es-MX" sz="1200" b="1" u="none" strike="noStrike" kern="1200" cap="none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Todas las demás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marL="10160" algn="just">
                        <a:lnSpc>
                          <a:spcPts val="1120"/>
                        </a:lnSpc>
                        <a:spcAft>
                          <a:spcPts val="0"/>
                        </a:spcAft>
                        <a:tabLst>
                          <a:tab pos="1320800" algn="l"/>
                          <a:tab pos="1854200" algn="l"/>
                        </a:tabLst>
                      </a:pPr>
                      <a:endParaRPr lang="es-MX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26.59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28.87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5380662"/>
                  </a:ext>
                </a:extLst>
              </a:tr>
              <a:tr h="407167">
                <a:tc gridSpan="2">
                  <a:txBody>
                    <a:bodyPr/>
                    <a:lstStyle/>
                    <a:p>
                      <a:pPr marL="10160" algn="ctr" defTabSz="914400" rtl="0" eaLnBrk="1" latinLnBrk="0" hangingPunct="1">
                        <a:lnSpc>
                          <a:spcPts val="1120"/>
                        </a:lnSpc>
                        <a:spcAft>
                          <a:spcPts val="0"/>
                        </a:spcAft>
                        <a:tabLst>
                          <a:tab pos="1320800" algn="l"/>
                          <a:tab pos="1854200" algn="l"/>
                        </a:tabLst>
                      </a:pPr>
                      <a:r>
                        <a:rPr lang="es-MX" sz="14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" algn="just">
                        <a:lnSpc>
                          <a:spcPts val="1120"/>
                        </a:lnSpc>
                        <a:spcAft>
                          <a:spcPts val="0"/>
                        </a:spcAft>
                        <a:tabLst>
                          <a:tab pos="1320800" algn="l"/>
                          <a:tab pos="1854200" algn="l"/>
                        </a:tabLst>
                      </a:pPr>
                      <a:endParaRPr lang="es-MX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3,136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100.00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3,183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100.00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57808"/>
                  </a:ext>
                </a:extLst>
              </a:tr>
            </a:tbl>
          </a:graphicData>
        </a:graphic>
      </p:graphicFrame>
      <p:graphicFrame>
        <p:nvGraphicFramePr>
          <p:cNvPr id="68" name="Google Shape;379;p8">
            <a:extLst>
              <a:ext uri="{FF2B5EF4-FFF2-40B4-BE49-F238E27FC236}">
                <a16:creationId xmlns:a16="http://schemas.microsoft.com/office/drawing/2014/main" id="{B91D7BC7-04A5-406A-AA8E-7639F57D3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639890"/>
              </p:ext>
            </p:extLst>
          </p:nvPr>
        </p:nvGraphicFramePr>
        <p:xfrm>
          <a:off x="391525" y="1828140"/>
          <a:ext cx="4736825" cy="320172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8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8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Concepto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2025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% Var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29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Preconsulta 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9,407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10,036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6.69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529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1era. Vez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2,621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2,622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29">
                <a:tc>
                  <a:txBody>
                    <a:bodyPr/>
                    <a:lstStyle/>
                    <a:p>
                      <a:pPr marL="93663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Subsecuente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57,324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56,884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-0.77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Total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69,352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69,542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C56343E5-201B-425D-944A-D8F7CC3263BE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8027AB1-FB77-4CB5-9E15-C1008CDD5A6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648FAFFA-A458-455E-8C52-9EB6930D3456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ADC07EF4-9C5B-4B9E-9B5A-9184D77FB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C47A8A78-BD16-4B61-8604-3F498F58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1728636F-9227-4C60-8656-6C50CFB00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5D4AF97-FD52-4B82-8E48-2DEE0326A054}"/>
              </a:ext>
            </a:extLst>
          </p:cNvPr>
          <p:cNvSpPr txBox="1"/>
          <p:nvPr/>
        </p:nvSpPr>
        <p:spPr>
          <a:xfrm>
            <a:off x="398584" y="1031632"/>
            <a:ext cx="4665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cs typeface="Arial" panose="020B0604020202020204" pitchFamily="34" charset="0"/>
              </a:rPr>
              <a:t>Número de Consultas</a:t>
            </a:r>
          </a:p>
          <a:p>
            <a:pPr algn="ctr"/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2024 - 2025</a:t>
            </a:r>
            <a:endParaRPr lang="es-MX" sz="2000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2000" b="1" dirty="0">
              <a:solidFill>
                <a:srgbClr val="002060"/>
              </a:solidFill>
              <a:latin typeface="Noto Sans" panose="020B050204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7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CAFC068-E5DB-9B62-5AD3-8AC5452B7806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0" name="Google Shape;370;p25">
            <a:extLst>
              <a:ext uri="{FF2B5EF4-FFF2-40B4-BE49-F238E27FC236}">
                <a16:creationId xmlns:a16="http://schemas.microsoft.com/office/drawing/2014/main" id="{AC2EF24B-056D-95C5-4C21-F07E709D42F6}"/>
              </a:ext>
            </a:extLst>
          </p:cNvPr>
          <p:cNvSpPr txBox="1"/>
          <p:nvPr/>
        </p:nvSpPr>
        <p:spPr>
          <a:xfrm>
            <a:off x="3036393" y="169277"/>
            <a:ext cx="62491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ES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Urgencias en el INP </a:t>
            </a:r>
          </a:p>
          <a:p>
            <a:pPr eaLnBrk="0" fontAlgn="base" hangingPunct="0"/>
            <a:r>
              <a:rPr lang="es-ES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2024-</a:t>
            </a:r>
            <a:r>
              <a:rPr lang="es-ES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2025</a:t>
            </a:r>
          </a:p>
        </p:txBody>
      </p:sp>
      <p:graphicFrame>
        <p:nvGraphicFramePr>
          <p:cNvPr id="11" name="Google Shape;389;p9">
            <a:extLst>
              <a:ext uri="{FF2B5EF4-FFF2-40B4-BE49-F238E27FC236}">
                <a16:creationId xmlns:a16="http://schemas.microsoft.com/office/drawing/2014/main" id="{F9D61F6C-C341-6B55-79BD-7720B751E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4097"/>
              </p:ext>
            </p:extLst>
          </p:nvPr>
        </p:nvGraphicFramePr>
        <p:xfrm>
          <a:off x="8083523" y="963048"/>
          <a:ext cx="3902186" cy="9370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2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8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Tipo de Valoraciones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2025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% Var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3184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2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Valoración de Urgencias </a:t>
                      </a:r>
                      <a:endParaRPr sz="12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20,493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18,830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-8.11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9F3FF939-0115-F5B2-EAA7-24AA145FA86F}"/>
              </a:ext>
            </a:extLst>
          </p:cNvPr>
          <p:cNvSpPr txBox="1"/>
          <p:nvPr/>
        </p:nvSpPr>
        <p:spPr>
          <a:xfrm>
            <a:off x="277907" y="869202"/>
            <a:ext cx="762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Principales 10 Urgencias Calificadas</a:t>
            </a:r>
            <a:endParaRPr lang="es-MX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A9A6124-F1EB-B126-D615-CD6CD1A1FFFE}"/>
              </a:ext>
            </a:extLst>
          </p:cNvPr>
          <p:cNvSpPr/>
          <p:nvPr/>
        </p:nvSpPr>
        <p:spPr>
          <a:xfrm>
            <a:off x="8224477" y="2293779"/>
            <a:ext cx="3620278" cy="3332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Por cada 10 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consultas</a:t>
            </a:r>
            <a:r>
              <a:rPr lang="es-MX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, </a:t>
            </a:r>
            <a:r>
              <a:rPr lang="es-MX" sz="14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4 </a:t>
            </a:r>
            <a:r>
              <a:rPr lang="es-MX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son urgencias calificadas. </a:t>
            </a: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En el primer semestre del 2025 </a:t>
            </a:r>
            <a:r>
              <a:rPr lang="es-MX" sz="1400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de las 18,830 atenciones, el 38.49% (7,247) requirió mantenerse en observación y de estos, </a:t>
            </a:r>
            <a:r>
              <a:rPr lang="es-MX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el 23.21% (1,682) fue hospitalizado.</a:t>
            </a:r>
          </a:p>
          <a:p>
            <a:pPr marL="180975" indent="-180975" algn="just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Los accidentes y violencias fueron la primera causa de atención de </a:t>
            </a:r>
            <a:r>
              <a:rPr lang="es-MX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urgencias reales, con 2,216 casos (30.57%)</a:t>
            </a:r>
            <a:r>
              <a:rPr lang="es-MX" sz="1400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 cifra mayor al 2024 </a:t>
            </a:r>
            <a:r>
              <a:rPr lang="es-MX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(</a:t>
            </a:r>
            <a:r>
              <a:rPr lang="es-MX" sz="1400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2,120 casos)</a:t>
            </a:r>
            <a:r>
              <a:rPr lang="es-MX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229F8B6-AAA9-4872-2401-018B8319F6E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9ECEE06-9D01-E5A5-70BC-67B401BE6DD9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89C3D45-F041-5969-FD53-4869A5E8F855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085A1D6C-9B11-D7AD-AB95-ABDF16298122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CA16A90A-6CC6-B1B1-216E-3A82EB949703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38A9746E-25BF-CF69-E46B-80F5228E8A8C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D215F69-3DED-4125-989C-1735B2A1B625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99AEFF2E-F0EF-4960-8B2E-7DCA4F5FC939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BE5C97DA-0914-43CE-B17A-8293DB779B3B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A44F2EFD-1C86-4F1A-B4A8-2F265FE8D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D6722089-9584-470C-BE89-F9C71E65C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EA74463E-2BE7-4A0C-9991-B464CE1B6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33F72E9D-4D4F-48FD-979B-BBAE50F2D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381555"/>
              </p:ext>
            </p:extLst>
          </p:nvPr>
        </p:nvGraphicFramePr>
        <p:xfrm>
          <a:off x="70340" y="1339595"/>
          <a:ext cx="7970658" cy="518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760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A931844-C208-B696-7E1B-A6151DCCC9C1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5D69A2A-9088-B27E-98A5-1295F398AD73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D459D70-2F99-AC92-702C-1417E2B4A54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93DE7C8-2639-DA01-A12B-0839F0D2D85B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5A59B97-8CD3-125D-6C3B-20A43CCC9483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7D3FB52-4E7A-B0D7-5CA9-35E87B36499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189ED3E-C753-0266-A8A9-D6BA4379A85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graphicFrame>
        <p:nvGraphicFramePr>
          <p:cNvPr id="16" name="Google Shape;261;p10">
            <a:extLst>
              <a:ext uri="{FF2B5EF4-FFF2-40B4-BE49-F238E27FC236}">
                <a16:creationId xmlns:a16="http://schemas.microsoft.com/office/drawing/2014/main" id="{E70F4567-2DA9-95DB-28FD-2E807EDE2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76803"/>
              </p:ext>
            </p:extLst>
          </p:nvPr>
        </p:nvGraphicFramePr>
        <p:xfrm>
          <a:off x="1704752" y="920015"/>
          <a:ext cx="8782494" cy="52099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51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932">
                  <a:extLst>
                    <a:ext uri="{9D8B030D-6E8A-4147-A177-3AD203B41FA5}">
                      <a16:colId xmlns:a16="http://schemas.microsoft.com/office/drawing/2014/main" val="356285739"/>
                    </a:ext>
                  </a:extLst>
                </a:gridCol>
                <a:gridCol w="1473907">
                  <a:extLst>
                    <a:ext uri="{9D8B030D-6E8A-4147-A177-3AD203B41FA5}">
                      <a16:colId xmlns:a16="http://schemas.microsoft.com/office/drawing/2014/main" val="1742113423"/>
                    </a:ext>
                  </a:extLst>
                </a:gridCol>
                <a:gridCol w="239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491"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7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Montserrat"/>
                        </a:rPr>
                        <a:t>Variable Hospitalaria</a:t>
                      </a:r>
                      <a:endParaRPr sz="17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7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2024</a:t>
                      </a:r>
                      <a:endParaRPr sz="17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700" b="1" i="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2025</a:t>
                      </a:r>
                      <a:endParaRPr sz="17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7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%  de variación </a:t>
                      </a:r>
                      <a:endParaRPr sz="17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83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Montserrat"/>
                        </a:rPr>
                        <a:t>Egresos</a:t>
                      </a:r>
                      <a:endParaRPr sz="1500" b="1" i="0" u="none" strike="noStrike" cap="none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3,136</a:t>
                      </a: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3,183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8.75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44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Montserrat"/>
                        </a:rPr>
                        <a:t>Cirugías</a:t>
                      </a:r>
                      <a:endParaRPr sz="1500" b="1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2,840</a:t>
                      </a:r>
                      <a:endParaRPr sz="1500" b="0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2,587</a:t>
                      </a:r>
                      <a:endParaRPr sz="1500" b="1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-8.91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Montserrat"/>
                        </a:rPr>
                        <a:t>Promedio días estancia</a:t>
                      </a:r>
                      <a:endParaRPr sz="1500" b="1" i="0" u="none" strike="noStrike" cap="none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11.50</a:t>
                      </a: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10.58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-8.00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97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Montserrat"/>
                        </a:rPr>
                        <a:t>Autopsias</a:t>
                      </a:r>
                      <a:endParaRPr sz="1500" b="1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14</a:t>
                      </a:r>
                      <a:endParaRPr sz="1500" b="0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</a:t>
                      </a:r>
                      <a:endParaRPr sz="1500" b="1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-50.00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43023"/>
                  </a:ext>
                </a:extLst>
              </a:tr>
              <a:tr h="496954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Exámenes de Laboratorio</a:t>
                      </a:r>
                      <a:endParaRPr sz="15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540,054</a:t>
                      </a:r>
                      <a:endParaRPr sz="1500" b="0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573,906</a:t>
                      </a:r>
                      <a:endParaRPr sz="1500" b="1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11.26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62862"/>
                  </a:ext>
                </a:extLst>
              </a:tr>
              <a:tr h="434579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Total de Consulta Externa</a:t>
                      </a:r>
                      <a:endParaRPr sz="1500" b="1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69,352</a:t>
                      </a:r>
                      <a:endParaRPr sz="1500" b="0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69,542</a:t>
                      </a:r>
                      <a:endParaRPr sz="1500" b="1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0.27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06968"/>
                  </a:ext>
                </a:extLst>
              </a:tr>
              <a:tr h="480553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Terapias de Rehabilitación</a:t>
                      </a:r>
                      <a:endParaRPr sz="1500" b="1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12,997</a:t>
                      </a:r>
                      <a:endParaRPr sz="1500" b="0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11,240</a:t>
                      </a:r>
                      <a:endParaRPr sz="1500" b="1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-13.52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42911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Valoraciones en Urgencias</a:t>
                      </a:r>
                      <a:endParaRPr sz="15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20,493</a:t>
                      </a:r>
                      <a:endParaRPr sz="1500" b="0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18,830</a:t>
                      </a:r>
                      <a:endParaRPr sz="1500" b="1" i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-8.11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225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Trasplantes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22</a:t>
                      </a: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34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54.55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699"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5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Quimioterapia ambulatoria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0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3,799</a:t>
                      </a:r>
                      <a:endParaRPr sz="1500" b="0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i="0" u="none" strike="noStrike" cap="none" dirty="0">
                          <a:solidFill>
                            <a:schemeClr val="dk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  <a:sym typeface="Calibri"/>
                        </a:rPr>
                        <a:t>3,441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  <a:sym typeface="Calibri"/>
                      </a:endParaRPr>
                    </a:p>
                  </a:txBody>
                  <a:tcPr marL="63500" marR="63500" marT="62425" marB="62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5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-9.42</a:t>
                      </a:r>
                      <a:endParaRPr lang="es-MX" sz="15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86947"/>
                  </a:ext>
                </a:extLst>
              </a:tr>
            </a:tbl>
          </a:graphicData>
        </a:graphic>
      </p:graphicFrame>
      <p:sp>
        <p:nvSpPr>
          <p:cNvPr id="17" name="Google Shape;370;p25">
            <a:extLst>
              <a:ext uri="{FF2B5EF4-FFF2-40B4-BE49-F238E27FC236}">
                <a16:creationId xmlns:a16="http://schemas.microsoft.com/office/drawing/2014/main" id="{1F9EDE7F-D152-8B60-DCDA-597F67B9AB90}"/>
              </a:ext>
            </a:extLst>
          </p:cNvPr>
          <p:cNvSpPr txBox="1"/>
          <p:nvPr/>
        </p:nvSpPr>
        <p:spPr>
          <a:xfrm>
            <a:off x="2971448" y="438008"/>
            <a:ext cx="638715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ES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Aspectos Cuantitativos </a:t>
            </a:r>
            <a:r>
              <a:rPr lang="es-ES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</a:t>
            </a:r>
            <a:r>
              <a:rPr lang="es-ES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2024 – 2025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4C30F3E-FDAF-416D-A58F-E844685917C6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7743BBB-1BFD-4F8C-B34B-FA6645DFA4D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1AC5C11-492D-4FCC-8863-0C063BAF2A66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3F774ED-1003-4E0E-84C3-500615BDA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34F98637-3260-4B39-9DC8-6784798DA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6D93FD96-BA73-41D3-AB13-6688EC2F1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347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2BC5998-3EF7-2A56-4420-EF23390B8738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3463DF3-A5B0-DE03-1756-58BA590219AF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0E0EA28-FA14-40F1-79B5-B72A8AB0E06F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29B416B-FA47-95FF-C0EF-9F18DCCF951B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28E2AC1-8241-8FE2-0781-FEFF8E4E0B78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8B005DC-B390-B020-D2BF-2151BA59D70B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80AC7B8-5CCF-EE11-2052-E835FB1F03EC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2" name="Google Shape;481;p17">
            <a:extLst>
              <a:ext uri="{FF2B5EF4-FFF2-40B4-BE49-F238E27FC236}">
                <a16:creationId xmlns:a16="http://schemas.microsoft.com/office/drawing/2014/main" id="{D4B250C7-2538-5F06-3DA1-E1AD392CF988}"/>
              </a:ext>
            </a:extLst>
          </p:cNvPr>
          <p:cNvSpPr/>
          <p:nvPr/>
        </p:nvSpPr>
        <p:spPr>
          <a:xfrm>
            <a:off x="595024" y="1541960"/>
            <a:ext cx="4400417" cy="279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12700" lvl="0" algn="just">
              <a:lnSpc>
                <a:spcPct val="115000"/>
              </a:lnSpc>
              <a:spcAft>
                <a:spcPts val="1200"/>
              </a:spcAft>
            </a:pP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La </a:t>
            </a:r>
            <a:r>
              <a:rPr lang="es-MX" b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Clínica Down continua en el</a:t>
            </a:r>
            <a:r>
              <a:rPr lang="es-MX" i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es-MX" b="1" i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Human </a:t>
            </a:r>
            <a:r>
              <a:rPr lang="es-MX" b="1" i="1" dirty="0" err="1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Trisome</a:t>
            </a:r>
            <a:r>
              <a:rPr lang="es-MX" b="1" i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Project</a:t>
            </a:r>
            <a:r>
              <a:rPr lang="es-MX" i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,</a:t>
            </a: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 con registro ante el </a:t>
            </a:r>
            <a:r>
              <a:rPr lang="es-MX" dirty="0" err="1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eRA</a:t>
            </a: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es-MX" dirty="0" err="1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Commons</a:t>
            </a: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, con lo cual participa en el proceso de subvenciones de investigación o grants del </a:t>
            </a:r>
            <a:r>
              <a:rPr lang="es-MX" dirty="0" err="1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National</a:t>
            </a: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es-MX" dirty="0" err="1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Institute</a:t>
            </a: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es-MX" dirty="0" err="1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of</a:t>
            </a: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es-MX" dirty="0" err="1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Health</a:t>
            </a:r>
            <a:r>
              <a:rPr lang="es-MX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NIH dentro del Sistema para la Administración de Subvenciones (SAM) del gobierno de Estados Unidos.</a:t>
            </a:r>
            <a:endParaRPr lang="es-MX" sz="1600" b="1" i="1" dirty="0">
              <a:solidFill>
                <a:schemeClr val="dk1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3" name="Picture 2" descr="The Crnic Institute Human Trisome Project">
            <a:extLst>
              <a:ext uri="{FF2B5EF4-FFF2-40B4-BE49-F238E27FC236}">
                <a16:creationId xmlns:a16="http://schemas.microsoft.com/office/drawing/2014/main" id="{63709253-0289-B457-C208-A942AFE3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39" y="5090930"/>
            <a:ext cx="4282515" cy="8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ome | eRA">
            <a:extLst>
              <a:ext uri="{FF2B5EF4-FFF2-40B4-BE49-F238E27FC236}">
                <a16:creationId xmlns:a16="http://schemas.microsoft.com/office/drawing/2014/main" id="{A0CAD0FB-F63F-A267-0F03-7088F783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07" y="4760469"/>
            <a:ext cx="1486062" cy="13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5D03407-E166-BED4-6DA7-7333ED2BBD42}"/>
              </a:ext>
            </a:extLst>
          </p:cNvPr>
          <p:cNvSpPr/>
          <p:nvPr/>
        </p:nvSpPr>
        <p:spPr>
          <a:xfrm>
            <a:off x="3059739" y="239074"/>
            <a:ext cx="6072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Clínica Down </a:t>
            </a: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2024 -2025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F9ACEFA-7B3C-8D96-9A9E-5A271679BF7C}"/>
              </a:ext>
            </a:extLst>
          </p:cNvPr>
          <p:cNvSpPr/>
          <p:nvPr/>
        </p:nvSpPr>
        <p:spPr>
          <a:xfrm>
            <a:off x="6096000" y="1098822"/>
            <a:ext cx="4985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Número de consultas en la Clínica de Down </a:t>
            </a:r>
          </a:p>
          <a:p>
            <a:pPr algn="ctr">
              <a:defRPr/>
            </a:pPr>
            <a:r>
              <a:rPr lang="es-ES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</a:t>
            </a:r>
            <a:r>
              <a:rPr lang="es-ES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2024 - 2025</a:t>
            </a:r>
            <a:endParaRPr lang="es-MX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B9BC5E6-8F8C-EC6D-4033-7FC5BFDC5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00966"/>
              </p:ext>
            </p:extLst>
          </p:nvPr>
        </p:nvGraphicFramePr>
        <p:xfrm>
          <a:off x="5714808" y="2084486"/>
          <a:ext cx="5969743" cy="2343946"/>
        </p:xfrm>
        <a:graphic>
          <a:graphicData uri="http://schemas.openxmlformats.org/drawingml/2006/table">
            <a:tbl>
              <a:tblPr/>
              <a:tblGrid>
                <a:gridCol w="2696666">
                  <a:extLst>
                    <a:ext uri="{9D8B030D-6E8A-4147-A177-3AD203B41FA5}">
                      <a16:colId xmlns:a16="http://schemas.microsoft.com/office/drawing/2014/main" val="3036462082"/>
                    </a:ext>
                  </a:extLst>
                </a:gridCol>
                <a:gridCol w="1095532">
                  <a:extLst>
                    <a:ext uri="{9D8B030D-6E8A-4147-A177-3AD203B41FA5}">
                      <a16:colId xmlns:a16="http://schemas.microsoft.com/office/drawing/2014/main" val="507541016"/>
                    </a:ext>
                  </a:extLst>
                </a:gridCol>
                <a:gridCol w="1012063">
                  <a:extLst>
                    <a:ext uri="{9D8B030D-6E8A-4147-A177-3AD203B41FA5}">
                      <a16:colId xmlns:a16="http://schemas.microsoft.com/office/drawing/2014/main" val="4253513469"/>
                    </a:ext>
                  </a:extLst>
                </a:gridCol>
                <a:gridCol w="1165482">
                  <a:extLst>
                    <a:ext uri="{9D8B030D-6E8A-4147-A177-3AD203B41FA5}">
                      <a16:colId xmlns:a16="http://schemas.microsoft.com/office/drawing/2014/main" val="2149270958"/>
                    </a:ext>
                  </a:extLst>
                </a:gridCol>
              </a:tblGrid>
              <a:tr h="665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Variables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Var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80852"/>
                  </a:ext>
                </a:extLst>
              </a:tr>
              <a:tr h="337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Valoraciones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36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-2.78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927896"/>
                  </a:ext>
                </a:extLst>
              </a:tr>
              <a:tr h="337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Consulta de 1a vez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Calibri" panose="020F0502020204030204" pitchFamily="34" charset="0"/>
                        </a:rPr>
                        <a:t>27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42.11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313549"/>
                  </a:ext>
                </a:extLst>
              </a:tr>
              <a:tr h="665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Consulta Subsecuente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482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Calibri" panose="020F0502020204030204" pitchFamily="34" charset="0"/>
                        </a:rPr>
                        <a:t>443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-8.09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74766"/>
                  </a:ext>
                </a:extLst>
              </a:tr>
              <a:tr h="337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537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505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Times New Roman" panose="02020603050405020304" pitchFamily="18" charset="0"/>
                        </a:rPr>
                        <a:t>-5.96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7572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5338E516-A06C-4CA4-ADB4-7485B2FAAE0E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67D23FE-D4D9-4E46-BD7E-CB782E716A0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8515E0DE-E122-41DE-8B60-6499962F3E50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59526139-FCDB-4171-A7C9-45DFF3B10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88B566BA-44E7-40BB-9CE8-46F37AE25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C6B273DB-D42C-4798-B692-C05D9060C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632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EFDD25C-8BF5-F788-5A74-1E872E5C9352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95763CD-1839-CDBF-D1F6-D69722EA9B37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1268C6B-BBE9-AC3D-5E6E-020C1F3B2064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09017E5-5D9E-F340-1C88-49FED420F359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3296721-B7A8-8C0E-F6C8-ACB048E8E58D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32F6235-DF83-2F68-5D20-AC9D4C0B1B22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95C9B52-C83F-8343-B968-1166AD64952B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7" name="Google Shape;417;p11">
            <a:extLst>
              <a:ext uri="{FF2B5EF4-FFF2-40B4-BE49-F238E27FC236}">
                <a16:creationId xmlns:a16="http://schemas.microsoft.com/office/drawing/2014/main" id="{B3251507-08F9-B003-99F0-E92C21EC8B6A}"/>
              </a:ext>
            </a:extLst>
          </p:cNvPr>
          <p:cNvSpPr/>
          <p:nvPr/>
        </p:nvSpPr>
        <p:spPr>
          <a:xfrm>
            <a:off x="2911151" y="208863"/>
            <a:ext cx="6195528" cy="783193"/>
          </a:xfrm>
          <a:prstGeom prst="round2DiagRect">
            <a:avLst>
              <a:gd name="adj1" fmla="val 16667"/>
              <a:gd name="adj2" fmla="val 0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Infecciones Asociadas a la Atención en Salud </a:t>
            </a:r>
          </a:p>
          <a:p>
            <a:pPr algn="ctr"/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  2024 - 2025</a:t>
            </a:r>
            <a:endParaRPr sz="20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Montserra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9EBF67-6410-3D88-D7FF-8FE5CE4F18C0}"/>
              </a:ext>
            </a:extLst>
          </p:cNvPr>
          <p:cNvSpPr txBox="1"/>
          <p:nvPr/>
        </p:nvSpPr>
        <p:spPr>
          <a:xfrm>
            <a:off x="8778160" y="1368831"/>
            <a:ext cx="328892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b="1" dirty="0">
                <a:latin typeface="Noto Sans" panose="020B0502040504020204" pitchFamily="34" charset="0"/>
                <a:ea typeface="Noto Sans" panose="020B0502040504020204" pitchFamily="34" charset="0"/>
              </a:rPr>
              <a:t>Se han realizado las siguientes estrategias:</a:t>
            </a:r>
          </a:p>
          <a:p>
            <a:pPr marL="285750" lvl="0" indent="-273050" algn="just">
              <a:spcBef>
                <a:spcPts val="6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Capacitación  en Técnica Aséptica para vías intravasculares y técnica de aspiración de secreciones.</a:t>
            </a:r>
          </a:p>
          <a:p>
            <a:pPr marL="285750" lvl="0" indent="-273050" algn="just">
              <a:spcBef>
                <a:spcPts val="6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Entrenamiento de residentes de pediatría.</a:t>
            </a:r>
            <a:endParaRPr lang="es-MX" sz="1400" dirty="0"/>
          </a:p>
          <a:p>
            <a:pPr marL="285750" lvl="0" indent="-273050" algn="just">
              <a:spcBef>
                <a:spcPts val="6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Plan de mejora de higiene de manos para personal de cuidadores primarios y pacientes.</a:t>
            </a:r>
            <a:endParaRPr lang="es-MX" sz="1400" dirty="0"/>
          </a:p>
          <a:p>
            <a:pPr marL="285750" lvl="0" indent="-273050" algn="just">
              <a:spcBef>
                <a:spcPts val="6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Elaboración de Guía de prevención de Neumonías asociadas a ventilador.</a:t>
            </a:r>
            <a:endParaRPr lang="es-MX" dirty="0"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966DBE07-C13B-CCCF-6730-E53E522B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91784"/>
              </p:ext>
            </p:extLst>
          </p:nvPr>
        </p:nvGraphicFramePr>
        <p:xfrm>
          <a:off x="249233" y="1208766"/>
          <a:ext cx="3189951" cy="4829059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771698">
                  <a:extLst>
                    <a:ext uri="{9D8B030D-6E8A-4147-A177-3AD203B41FA5}">
                      <a16:colId xmlns:a16="http://schemas.microsoft.com/office/drawing/2014/main" val="3341680552"/>
                    </a:ext>
                  </a:extLst>
                </a:gridCol>
                <a:gridCol w="737119">
                  <a:extLst>
                    <a:ext uri="{9D8B030D-6E8A-4147-A177-3AD203B41FA5}">
                      <a16:colId xmlns:a16="http://schemas.microsoft.com/office/drawing/2014/main" val="1425276777"/>
                    </a:ext>
                  </a:extLst>
                </a:gridCol>
                <a:gridCol w="681134">
                  <a:extLst>
                    <a:ext uri="{9D8B030D-6E8A-4147-A177-3AD203B41FA5}">
                      <a16:colId xmlns:a16="http://schemas.microsoft.com/office/drawing/2014/main" val="2013773156"/>
                    </a:ext>
                  </a:extLst>
                </a:gridCol>
              </a:tblGrid>
              <a:tr h="465587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ES" sz="12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Evento</a:t>
                      </a:r>
                      <a:endParaRPr lang="es-MX" sz="1200" b="1" u="none" strike="noStrike" kern="1200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83553"/>
                  </a:ext>
                </a:extLst>
              </a:tr>
              <a:tr h="665491">
                <a:tc>
                  <a:txBody>
                    <a:bodyPr/>
                    <a:lstStyle/>
                    <a:p>
                      <a:pPr marL="0" marR="31115" lvl="0" indent="139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IAAS </a:t>
                      </a: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/ </a:t>
                      </a:r>
                      <a:r>
                        <a:rPr lang="es-MX" sz="1200" b="1" u="none" strike="noStrike" kern="1200" cap="none" noProof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1,000 días-estancia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12.1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9.6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5703"/>
                  </a:ext>
                </a:extLst>
              </a:tr>
              <a:tr h="659580">
                <a:tc>
                  <a:txBody>
                    <a:bodyPr/>
                    <a:lstStyle/>
                    <a:p>
                      <a:pPr marR="31115" indent="13970" algn="just">
                        <a:spcAft>
                          <a:spcPts val="0"/>
                        </a:spcAf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IAAS </a:t>
                      </a: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/ </a:t>
                      </a:r>
                      <a:r>
                        <a:rPr lang="es-MX" sz="1200" b="1" u="none" strike="noStrike" kern="1200" cap="none" noProof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1,000 días-paciente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11.9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9.0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50674"/>
                  </a:ext>
                </a:extLst>
              </a:tr>
              <a:tr h="888620">
                <a:tc>
                  <a:txBody>
                    <a:bodyPr/>
                    <a:lstStyle/>
                    <a:p>
                      <a:pPr marR="31115" indent="13970" algn="just">
                        <a:spcAft>
                          <a:spcPts val="0"/>
                        </a:spcAf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Infección del torrente sanguíneo asociada a catéter / 1,000 días-catéter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2.5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3.3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01255"/>
                  </a:ext>
                </a:extLst>
              </a:tr>
              <a:tr h="465587">
                <a:tc>
                  <a:txBody>
                    <a:bodyPr/>
                    <a:lstStyle/>
                    <a:p>
                      <a:pPr marR="31115" indent="13970" algn="just">
                        <a:spcAft>
                          <a:spcPts val="0"/>
                        </a:spcAf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Neumonía asociada a ventilador / 1,000  días-ventilador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7.4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5.9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01226"/>
                  </a:ext>
                </a:extLst>
              </a:tr>
              <a:tr h="686741">
                <a:tc>
                  <a:txBody>
                    <a:bodyPr/>
                    <a:lstStyle/>
                    <a:p>
                      <a:pPr marR="31115" indent="13970" algn="just">
                        <a:spcAft>
                          <a:spcPts val="0"/>
                        </a:spcAf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Infección de vías urinarias asociada a catéter urinario / 1,000 días-catéter urinario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2.7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3.9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2187"/>
                  </a:ext>
                </a:extLst>
              </a:tr>
              <a:tr h="686741">
                <a:tc>
                  <a:txBody>
                    <a:bodyPr/>
                    <a:lstStyle/>
                    <a:p>
                      <a:pPr marR="31115" indent="13970" algn="just">
                        <a:spcAft>
                          <a:spcPts val="0"/>
                        </a:spcAft>
                      </a:pPr>
                      <a:r>
                        <a:rPr lang="es-ES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Infección de sitio quirúrgico / 100 cirugías</a:t>
                      </a:r>
                      <a:endParaRPr lang="es-MX"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1.8</a:t>
                      </a:r>
                      <a:endParaRPr lang="es-MX"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115" indent="13970" algn="ctr">
                        <a:spcAft>
                          <a:spcPts val="0"/>
                        </a:spcAft>
                      </a:pPr>
                      <a:r>
                        <a:rPr lang="es-MX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2.2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564376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CEAADC56-122E-4970-B960-28648E7125F9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2580DE-A120-4540-AC94-AB973D0C655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C877F335-0FA2-49A3-BB7C-1079F006B7EE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711B2076-92D5-4CA3-8C2F-07AAF3879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977100FE-CF9B-4C56-A804-CDC67CADD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4C81A26D-F578-4C15-8D15-6A986863F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graphicFrame>
        <p:nvGraphicFramePr>
          <p:cNvPr id="27" name="Google Shape;120;g3947f130b25_0_0">
            <a:extLst>
              <a:ext uri="{FF2B5EF4-FFF2-40B4-BE49-F238E27FC236}">
                <a16:creationId xmlns:a16="http://schemas.microsoft.com/office/drawing/2014/main" id="{BEE7F301-7D47-4B0C-B48F-DFD995D08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077892"/>
              </p:ext>
            </p:extLst>
          </p:nvPr>
        </p:nvGraphicFramePr>
        <p:xfrm>
          <a:off x="3661148" y="960948"/>
          <a:ext cx="4915416" cy="53931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093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b="1" dirty="0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Agentes causales de IAAS</a:t>
                      </a:r>
                      <a:endParaRPr sz="1300" b="1" dirty="0">
                        <a:solidFill>
                          <a:schemeClr val="lt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13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2024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2025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3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 b="1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Gram negativos</a:t>
                      </a:r>
                      <a:endParaRPr sz="1100" b="1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217</a:t>
                      </a:r>
                      <a:endParaRPr sz="1100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(48%)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Escherichia coli</a:t>
                      </a:r>
                      <a:endParaRPr sz="1100" b="1" i="1" u="none" strike="noStrike" cap="none" dirty="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54 (</a:t>
                      </a:r>
                      <a:r>
                        <a:rPr lang="es-MX" sz="1100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24.9</a:t>
                      </a: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Gram negativos</a:t>
                      </a:r>
                      <a:endParaRPr sz="1100" b="1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155</a:t>
                      </a:r>
                      <a:endParaRPr sz="1100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(46.3%)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Escherichia coli</a:t>
                      </a:r>
                      <a:endParaRPr sz="1100" b="1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45 (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29.0</a:t>
                      </a: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%)</a:t>
                      </a:r>
                      <a:endParaRPr sz="1100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23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Klebsiella pneumoniae</a:t>
                      </a:r>
                      <a:endParaRPr sz="1100" i="1" u="none" strike="noStrike" cap="none" dirty="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47 (21.7%)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Klebsiella pneumoniae</a:t>
                      </a:r>
                      <a:endParaRPr sz="1100" b="1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36 (23.2%)</a:t>
                      </a:r>
                      <a:endParaRPr sz="1100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34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Pseudomonas aeruginos</a:t>
                      </a:r>
                      <a:r>
                        <a:rPr lang="es-MX" sz="1100" b="1" i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</a:t>
                      </a:r>
                      <a:r>
                        <a:rPr lang="es-MX" sz="1100" i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43 (19.8%)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Pseudomonas aeruginosa</a:t>
                      </a:r>
                      <a:r>
                        <a:rPr lang="es-MX" sz="1100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31 (20.0%)</a:t>
                      </a:r>
                      <a:endParaRPr sz="1100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18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73 (33.6%)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43 (12.8%)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34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Gram positivos</a:t>
                      </a:r>
                      <a:endParaRPr sz="11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97</a:t>
                      </a:r>
                      <a:endParaRPr sz="11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(21.5%) </a:t>
                      </a:r>
                      <a:endParaRPr sz="1100">
                        <a:highlight>
                          <a:srgbClr val="FFFF00"/>
                        </a:highlight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Staphylococcus epidermidis</a:t>
                      </a:r>
                      <a:r>
                        <a:rPr lang="es-MX" sz="1100" i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33 (34.0%)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Gram positivos</a:t>
                      </a:r>
                      <a:endParaRPr sz="11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67</a:t>
                      </a:r>
                      <a:endParaRPr sz="11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(20%) </a:t>
                      </a:r>
                      <a:endParaRPr sz="11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Staphylococcus epidermidis</a:t>
                      </a:r>
                      <a:r>
                        <a:rPr lang="es-MX" sz="1100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24 (2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7.7</a:t>
                      </a: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%)</a:t>
                      </a:r>
                      <a:endParaRPr sz="1100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23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S. aureus </a:t>
                      </a:r>
                      <a:endParaRPr sz="1100" b="1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23 (23.7%)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S. aureus</a:t>
                      </a:r>
                      <a:r>
                        <a:rPr lang="es-MX" sz="1100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17 (25.4%)</a:t>
                      </a:r>
                      <a:endParaRPr sz="1100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23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Enterococcus faecalis</a:t>
                      </a:r>
                      <a:endParaRPr sz="1100" b="1" i="1" u="none" strike="noStrike" cap="none" dirty="0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7 (7.2%)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Clostridioides difficile</a:t>
                      </a:r>
                      <a:endParaRPr sz="1100" b="1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 (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6.0</a:t>
                      </a: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%)</a:t>
                      </a:r>
                      <a:endParaRPr sz="1100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431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34 (35.1%)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22 (32.8%)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823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Virus</a:t>
                      </a:r>
                      <a:endParaRPr sz="11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117</a:t>
                      </a:r>
                      <a:endParaRPr sz="11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(25.9%)</a:t>
                      </a:r>
                      <a:endParaRPr sz="1100">
                        <a:highlight>
                          <a:srgbClr val="FFFF00"/>
                        </a:highlight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Influenza</a:t>
                      </a:r>
                      <a:endParaRPr sz="1100" b="1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23 (19.7%)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Virus</a:t>
                      </a:r>
                      <a:endParaRPr sz="11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103</a:t>
                      </a:r>
                      <a:endParaRPr sz="11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(30.7%)</a:t>
                      </a:r>
                      <a:endParaRPr sz="11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SARS-CoV-2</a:t>
                      </a:r>
                      <a:endParaRPr sz="1100" b="1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15 (1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4.6</a:t>
                      </a:r>
                      <a:r>
                        <a:rPr lang="es-MX" sz="110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%)</a:t>
                      </a:r>
                      <a:endParaRPr sz="1100" i="0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823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Rotavirus</a:t>
                      </a:r>
                      <a:endParaRPr sz="1100" b="1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18 (</a:t>
                      </a:r>
                      <a:r>
                        <a:rPr lang="es-MX" sz="1100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15.4</a:t>
                      </a:r>
                      <a:r>
                        <a:rPr lang="es-MX" sz="1100" i="0" u="none" strike="noStrike" cap="none" dirty="0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Rotavirus</a:t>
                      </a:r>
                      <a:endParaRPr sz="1100" b="1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7 (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7.0</a:t>
                      </a: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%)</a:t>
                      </a:r>
                      <a:endParaRPr sz="1100" i="0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770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76 (65.0%) 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81 (78.6%)</a:t>
                      </a:r>
                      <a:endParaRPr sz="1100" i="0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823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Hongos</a:t>
                      </a:r>
                      <a:endParaRPr sz="11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21 (4.6%)</a:t>
                      </a:r>
                      <a:endParaRPr sz="11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 b="1" i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Candida </a:t>
                      </a:r>
                      <a:r>
                        <a:rPr lang="es-MX" sz="11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no</a:t>
                      </a:r>
                      <a:r>
                        <a:rPr lang="es-MX" sz="1100" b="1" i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albicans</a:t>
                      </a:r>
                      <a:endParaRPr sz="1100" b="1" i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13 (61.9%)</a:t>
                      </a:r>
                      <a:endParaRPr sz="11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Hongos</a:t>
                      </a:r>
                      <a:endParaRPr sz="11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10 (3%)</a:t>
                      </a:r>
                      <a:endParaRPr sz="110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i="1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Candida albicans</a:t>
                      </a:r>
                      <a:endParaRPr sz="1100" b="1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i="0" u="none" strike="noStrike" cap="none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7 (70.0%)</a:t>
                      </a:r>
                      <a:endParaRPr sz="1100" i="1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116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8 (38.1%)</a:t>
                      </a:r>
                      <a:endParaRPr sz="1100" dirty="0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Otros</a:t>
                      </a:r>
                      <a:r>
                        <a:rPr lang="es-MX" sz="1100" dirty="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3 (3.00%)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029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Totales 452 (100%)</a:t>
                      </a:r>
                      <a:endParaRPr sz="1100" b="1" i="1" dirty="0">
                        <a:solidFill>
                          <a:schemeClr val="tx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Totales 335 (100%)</a:t>
                      </a:r>
                      <a:endParaRPr sz="1100" b="1" i="1" dirty="0">
                        <a:solidFill>
                          <a:schemeClr val="tx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8300" marR="8300" marT="8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87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08E9DA28-ED4A-8F65-B951-F604D804ED7E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E4A65D3-66E8-19FA-DE4B-374F176821EA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B7ED17A-C775-6ACD-1A73-01CADDB23CE4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08026B9-4401-E0D4-B660-91F6495FAA8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CA09085-64FA-C85C-C42E-CDC9E23386FA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7C5304B-486A-403F-5ED6-0C7718CC2AF9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9126AA0-D65C-825C-6441-DC220B4630F6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2" name="Google Shape;430;p12">
            <a:extLst>
              <a:ext uri="{FF2B5EF4-FFF2-40B4-BE49-F238E27FC236}">
                <a16:creationId xmlns:a16="http://schemas.microsoft.com/office/drawing/2014/main" id="{CEB34A5D-05C5-BCC8-6137-878D35BD68C2}"/>
              </a:ext>
            </a:extLst>
          </p:cNvPr>
          <p:cNvSpPr/>
          <p:nvPr/>
        </p:nvSpPr>
        <p:spPr>
          <a:xfrm>
            <a:off x="3084231" y="71582"/>
            <a:ext cx="5365567" cy="865346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 err="1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Morbi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-Mortalidad Hospitalaria</a:t>
            </a:r>
            <a:endParaRPr sz="20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2024 - 2025</a:t>
            </a:r>
            <a:endParaRPr sz="20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17" name="Google Shape;428;p12">
            <a:extLst>
              <a:ext uri="{FF2B5EF4-FFF2-40B4-BE49-F238E27FC236}">
                <a16:creationId xmlns:a16="http://schemas.microsoft.com/office/drawing/2014/main" id="{6FC1B4D0-96C4-CE05-834F-F1B125398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278792"/>
              </p:ext>
            </p:extLst>
          </p:nvPr>
        </p:nvGraphicFramePr>
        <p:xfrm>
          <a:off x="290373" y="1143621"/>
          <a:ext cx="5515004" cy="45447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4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463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Principales Causas de Morbilidad Hospitalaria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4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Causas</a:t>
                      </a:r>
                      <a:endParaRPr sz="1400" b="1" u="none" strike="noStrike" cap="none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2025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1</a:t>
                      </a:r>
                      <a:endParaRPr sz="1400" b="1" u="none" strike="noStrike" cap="none">
                        <a:solidFill>
                          <a:srgbClr val="595959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Tumores (Neoplasias)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659</a:t>
                      </a: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(21.01%)</a:t>
                      </a:r>
                      <a:endParaRPr sz="1400" b="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671</a:t>
                      </a: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(21.08%)</a:t>
                      </a:r>
                      <a:endParaRPr sz="1400" b="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5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</a:t>
                      </a:r>
                      <a:endParaRPr sz="1400" b="1" u="none" strike="noStrike" cap="none" dirty="0">
                        <a:solidFill>
                          <a:srgbClr val="595959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kern="120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Enfermedades del sistema respiratorio</a:t>
                      </a:r>
                      <a:endParaRPr lang="es-MX" sz="1400" b="1" kern="120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417</a:t>
                      </a: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(13.30%)</a:t>
                      </a:r>
                      <a:endParaRPr sz="1400" b="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463</a:t>
                      </a: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(14.55%)</a:t>
                      </a:r>
                      <a:endParaRPr sz="1400" b="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1521571499"/>
                  </a:ext>
                </a:extLst>
              </a:tr>
              <a:tr h="6627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3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Malformaciones congénitas, deformidades y anomalías cromosómicas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480</a:t>
                      </a: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(15.31%)</a:t>
                      </a:r>
                      <a:endParaRPr sz="1400" b="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433</a:t>
                      </a:r>
                    </a:p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(13.60%)</a:t>
                      </a:r>
                      <a:endParaRPr sz="1400" b="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2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4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kern="120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Enfermedades del sistema digestivo</a:t>
                      </a:r>
                      <a:endParaRPr lang="es-MX" sz="1400" b="1" kern="120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318</a:t>
                      </a: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(10.14%)</a:t>
                      </a:r>
                      <a:endParaRPr sz="14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310</a:t>
                      </a: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(9.74%)</a:t>
                      </a:r>
                      <a:endParaRPr sz="14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3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5</a:t>
                      </a:r>
                      <a:endParaRPr sz="1400" b="1" u="none" strike="noStrike" cap="none" dirty="0">
                        <a:solidFill>
                          <a:srgbClr val="595959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Traumatismos, envenenamientos y otras 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73025" marR="730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242</a:t>
                      </a: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ES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(7.72%)</a:t>
                      </a:r>
                      <a:endParaRPr sz="14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226</a:t>
                      </a: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ES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(7.10%)</a:t>
                      </a:r>
                      <a:endParaRPr sz="14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rgbClr val="595959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Todas las demás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1,020</a:t>
                      </a: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ES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(32.53%)</a:t>
                      </a:r>
                      <a:endParaRPr lang="es-MX" sz="14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1,020</a:t>
                      </a:r>
                    </a:p>
                    <a:p>
                      <a:pPr marL="0" lvl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s-ES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(33.93%)</a:t>
                      </a:r>
                      <a:endParaRPr lang="es-MX" sz="1400" b="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68123193"/>
                  </a:ext>
                </a:extLst>
              </a:tr>
              <a:tr h="52441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 Total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3,136       100.00%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3,183       100.00%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Google Shape;429;p12">
            <a:extLst>
              <a:ext uri="{FF2B5EF4-FFF2-40B4-BE49-F238E27FC236}">
                <a16:creationId xmlns:a16="http://schemas.microsoft.com/office/drawing/2014/main" id="{EA1238F9-EFFC-CBAA-207C-5E38F44BA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675398"/>
              </p:ext>
            </p:extLst>
          </p:nvPr>
        </p:nvGraphicFramePr>
        <p:xfrm>
          <a:off x="6096000" y="1143619"/>
          <a:ext cx="5835825" cy="45447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937">
                <a:tc gridSpan="5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Principales Causas de Mortalidad Hospitalaria</a:t>
                      </a:r>
                      <a:endParaRPr sz="1400" b="1" u="none" strike="noStrike" kern="1200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39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Causas</a:t>
                      </a:r>
                      <a:endParaRPr sz="1400" b="1" u="none" strike="noStrike" kern="1200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400" b="1" u="none" strike="noStrike" kern="1200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2025</a:t>
                      </a: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1" u="none" strike="noStrike" kern="1200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Var (%)</a:t>
                      </a:r>
                      <a:endParaRPr sz="1400" b="1" u="none" strike="noStrike" kern="1200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8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kern="1200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1</a:t>
                      </a:r>
                      <a:endParaRPr sz="14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Malformaciones congénitas, deformidades y anomalías cromosómicas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57.14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kern="1200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</a:t>
                      </a:r>
                      <a:endParaRPr sz="14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Tumores [neoplasias]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26.67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22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kern="1200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3</a:t>
                      </a:r>
                      <a:endParaRPr sz="1400" b="1" u="none" strike="noStrike" kern="1200" cap="none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Enfermedades del sistema digestivo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904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kern="1200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4</a:t>
                      </a:r>
                      <a:endParaRPr sz="1400" b="1" u="none" strike="noStrike" kern="1200" cap="none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Enfermedades del sistema circulatorio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-16.67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51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MX" sz="1400" b="1" u="none" strike="noStrike" kern="1200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5</a:t>
                      </a:r>
                      <a:endParaRPr sz="1400" b="1" u="none" strike="noStrike" kern="1200" cap="none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Enfermedades del sistema nervioso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51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kern="1200" cap="none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Todas las demás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-48.39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8001521"/>
                  </a:ext>
                </a:extLst>
              </a:tr>
              <a:tr h="550145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lang="es-MX" sz="1200" b="1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sym typeface="Montserra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Total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7800" marR="7800" marT="780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71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5.63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BA704661-1DB1-404E-8936-141C02094524}"/>
              </a:ext>
            </a:extLst>
          </p:cNvPr>
          <p:cNvSpPr txBox="1"/>
          <p:nvPr/>
        </p:nvSpPr>
        <p:spPr>
          <a:xfrm>
            <a:off x="1376627" y="6074515"/>
            <a:ext cx="9438746" cy="372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  <a:spcAft>
                <a:spcPts val="1200"/>
              </a:spcAft>
              <a:buClr>
                <a:srgbClr val="000000"/>
              </a:buClr>
              <a:buSzPts val="1400"/>
            </a:pPr>
            <a:r>
              <a:rPr lang="es-MX" sz="17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El INP funciona como el </a:t>
            </a:r>
            <a:r>
              <a:rPr lang="es-MX" sz="1700" b="1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ÚNICO </a:t>
            </a:r>
            <a:r>
              <a:rPr lang="es-MX" sz="17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"/>
              </a:rPr>
              <a:t>Centro de Traumatología Pediátrico a nivel nacional.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E8F4F17-E5E3-41E2-994B-F0E141FE5C3D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81ACB2C-A918-4697-B962-89CC87BD6EB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7C53C294-B71C-4D46-BD56-35E435D3F855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7926FFB1-826A-4454-ABFD-4C482C285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E735D41-9927-4305-ACC4-A4BC824CD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3C73249C-D47C-472E-AA42-4A258A048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760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1FE01CD-E77C-D0A0-0FCB-427CF51948D5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44C0CF0-B9F9-A21C-116C-FB5AB77EB134}"/>
              </a:ext>
            </a:extLst>
          </p:cNvPr>
          <p:cNvGrpSpPr/>
          <p:nvPr/>
        </p:nvGrpSpPr>
        <p:grpSpPr>
          <a:xfrm>
            <a:off x="97629" y="6651902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54BA2DE-9FB4-47C6-666A-0D87F54393FF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DA635A2-49D9-C1F8-6730-5B93464C5C62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BD5FEC9-D17E-BF36-5F2A-7F65F9A9488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4EFA12E-F879-D818-E9C1-21F2F5F7FA34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3E59A50-1722-7142-E3EC-ACD5931E00DD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Google Shape;439;p13">
            <a:extLst>
              <a:ext uri="{FF2B5EF4-FFF2-40B4-BE49-F238E27FC236}">
                <a16:creationId xmlns:a16="http://schemas.microsoft.com/office/drawing/2014/main" id="{A7B9E66B-92AF-CFD6-EB85-747F3114E307}"/>
              </a:ext>
            </a:extLst>
          </p:cNvPr>
          <p:cNvSpPr/>
          <p:nvPr/>
        </p:nvSpPr>
        <p:spPr>
          <a:xfrm>
            <a:off x="461744" y="475983"/>
            <a:ext cx="11345887" cy="865297"/>
          </a:xfrm>
          <a:prstGeom prst="roundRect">
            <a:avLst>
              <a:gd name="adj" fmla="val 3155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lnSpc>
                <a:spcPct val="100000"/>
              </a:lnSpc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Cardiología Intervencionista</a:t>
            </a:r>
            <a:endParaRPr sz="20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  <a:p>
            <a:pPr lvl="0" indent="0" algn="ctr"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2024 - 2025 </a:t>
            </a:r>
            <a:endParaRPr sz="20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</p:txBody>
      </p:sp>
      <p:graphicFrame>
        <p:nvGraphicFramePr>
          <p:cNvPr id="18" name="Google Shape;440;p13">
            <a:extLst>
              <a:ext uri="{FF2B5EF4-FFF2-40B4-BE49-F238E27FC236}">
                <a16:creationId xmlns:a16="http://schemas.microsoft.com/office/drawing/2014/main" id="{2CC6FC23-8103-8DC5-5596-797D64559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603747"/>
              </p:ext>
            </p:extLst>
          </p:nvPr>
        </p:nvGraphicFramePr>
        <p:xfrm>
          <a:off x="7447125" y="3729330"/>
          <a:ext cx="4360506" cy="20451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674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 Corrección de PCA y CIA 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909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Cardiología Intervencionista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Tiempo promedio de hospitalización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Mortalidad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2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Tasa de éxito</a:t>
                      </a:r>
                      <a:endParaRPr sz="1200" b="1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5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PCA y CIA</a:t>
                      </a:r>
                      <a:endParaRPr sz="1400" b="1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3.6 días</a:t>
                      </a:r>
                      <a:endParaRPr sz="1400" b="1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Sin mortalidad</a:t>
                      </a:r>
                      <a:endParaRPr sz="1200" u="none" strike="noStrike" kern="1200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94%</a:t>
                      </a:r>
                      <a:endParaRPr sz="1400" b="1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Google Shape;441;p13">
            <a:extLst>
              <a:ext uri="{FF2B5EF4-FFF2-40B4-BE49-F238E27FC236}">
                <a16:creationId xmlns:a16="http://schemas.microsoft.com/office/drawing/2014/main" id="{96F699D7-8BC1-947D-A875-CDFE7C732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37522"/>
              </p:ext>
            </p:extLst>
          </p:nvPr>
        </p:nvGraphicFramePr>
        <p:xfrm>
          <a:off x="7447125" y="1441627"/>
          <a:ext cx="4360506" cy="17368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73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4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Cateterismos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4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400" b="1" i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4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2025</a:t>
                      </a:r>
                      <a:endParaRPr sz="1400" b="1" i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MX" sz="14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% Var</a:t>
                      </a:r>
                      <a:endParaRPr sz="1400" b="1" i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 Terapéuticos</a:t>
                      </a:r>
                      <a:endParaRPr sz="1400" b="1" i="0" u="none" strike="noStrike" cap="none">
                        <a:solidFill>
                          <a:srgbClr val="1D222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rgbClr val="1D2228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55</a:t>
                      </a:r>
                      <a:endParaRPr sz="1400" b="0" i="0" u="none" strike="noStrike" cap="none" dirty="0">
                        <a:solidFill>
                          <a:srgbClr val="1D222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rgbClr val="1D2228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51</a:t>
                      </a:r>
                      <a:endParaRPr sz="1400" b="0" i="0" u="none" strike="noStrike" cap="none" dirty="0">
                        <a:solidFill>
                          <a:srgbClr val="1D222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rgbClr val="1D2228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-7.27</a:t>
                      </a:r>
                      <a:endParaRPr sz="1400" b="1" i="0" u="none" strike="noStrike" cap="none" dirty="0">
                        <a:solidFill>
                          <a:srgbClr val="1D222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Diagnósticos</a:t>
                      </a:r>
                      <a:endParaRPr sz="1400" b="1" i="0" u="none" strike="noStrike" cap="none" dirty="0">
                        <a:solidFill>
                          <a:srgbClr val="1D222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rgbClr val="1D22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32</a:t>
                      </a:r>
                      <a:endParaRPr sz="1400" b="1" i="0" u="none" strike="noStrike" cap="none" dirty="0">
                        <a:solidFill>
                          <a:srgbClr val="1D22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rgbClr val="1D22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18</a:t>
                      </a:r>
                      <a:endParaRPr sz="1400" b="1" i="0" u="none" strike="noStrike" cap="none" dirty="0">
                        <a:solidFill>
                          <a:srgbClr val="1D22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rgbClr val="1D2228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-43.75</a:t>
                      </a:r>
                      <a:endParaRPr sz="1400" b="1" i="0" u="none" strike="noStrike" cap="none" dirty="0">
                        <a:solidFill>
                          <a:srgbClr val="1D2228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Total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87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69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5875" marR="5875" marT="5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-20.69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84700" marR="84700" marT="42350" marB="423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" name="Grupo 19">
            <a:extLst>
              <a:ext uri="{FF2B5EF4-FFF2-40B4-BE49-F238E27FC236}">
                <a16:creationId xmlns:a16="http://schemas.microsoft.com/office/drawing/2014/main" id="{CE355CC0-FB27-407F-9121-B7EE0E969E43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1DFE3B2-5D35-4726-AF20-94463AE1DFC9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A02572B-DD12-49D2-AE3A-06D80CC047EE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9C4AFDDE-0BA1-4341-ADDB-75FF1EE64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A68EFCDA-49B9-4ECC-88B2-870C3A4E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EF51B21C-C570-4BC6-B77D-48466F067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6C64C40C-C913-458A-A8D3-FB4F8559D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556678"/>
              </p:ext>
            </p:extLst>
          </p:nvPr>
        </p:nvGraphicFramePr>
        <p:xfrm>
          <a:off x="383440" y="1426463"/>
          <a:ext cx="6876895" cy="474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4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D269B3C-4AEC-066E-A371-2A3182445EDE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+mn-cs"/>
              </a:rPr>
              <a:t>MÉDICA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+mn-cs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7060D40-8763-BB92-893A-D1822285AA38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2903FA0-799A-5644-A009-7CFC358B195D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92532E8-9329-038C-640F-49923C82CF38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379EA1B-8965-9DFD-36A3-ACB6C07487A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6B5DF5D-AD23-1578-8669-62DF95196285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A0149-CEEB-3E21-B947-586732D4D146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BB63FB98-E8F3-D2AF-A40C-4EA6944F0490}"/>
              </a:ext>
            </a:extLst>
          </p:cNvPr>
          <p:cNvSpPr/>
          <p:nvPr/>
        </p:nvSpPr>
        <p:spPr>
          <a:xfrm>
            <a:off x="374054" y="530670"/>
            <a:ext cx="113876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5405D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Cirugía Cardiovascular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kumimoji="0" lang="es-MX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5405D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2024 - 2025 </a:t>
            </a:r>
          </a:p>
        </p:txBody>
      </p:sp>
      <p:graphicFrame>
        <p:nvGraphicFramePr>
          <p:cNvPr id="16" name="Google Shape;451;p14">
            <a:extLst>
              <a:ext uri="{FF2B5EF4-FFF2-40B4-BE49-F238E27FC236}">
                <a16:creationId xmlns:a16="http://schemas.microsoft.com/office/drawing/2014/main" id="{DA75916C-635F-CFAF-A6E0-A2E6BD9F1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337707"/>
              </p:ext>
            </p:extLst>
          </p:nvPr>
        </p:nvGraphicFramePr>
        <p:xfrm>
          <a:off x="4650069" y="1783249"/>
          <a:ext cx="7212532" cy="3556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9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89">
                  <a:extLst>
                    <a:ext uri="{9D8B030D-6E8A-4147-A177-3AD203B41FA5}">
                      <a16:colId xmlns:a16="http://schemas.microsoft.com/office/drawing/2014/main" val="2458283360"/>
                    </a:ext>
                  </a:extLst>
                </a:gridCol>
                <a:gridCol w="1497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8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Hospital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2025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% Var</a:t>
                      </a:r>
                      <a:endParaRPr sz="1800" b="1" i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08">
                <a:tc>
                  <a:txBody>
                    <a:bodyPr/>
                    <a:lstStyle/>
                    <a:p>
                      <a:pPr marL="93663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INP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85</a:t>
                      </a:r>
                      <a:endParaRPr sz="18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ES" sz="18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71</a:t>
                      </a:r>
                      <a:endParaRPr sz="18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-16.47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808">
                <a:tc>
                  <a:txBody>
                    <a:bodyPr/>
                    <a:lstStyle/>
                    <a:p>
                      <a:pPr marL="93663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ABC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84</a:t>
                      </a:r>
                      <a:endParaRPr sz="180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ES" sz="1800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77</a:t>
                      </a:r>
                      <a:endParaRPr sz="1800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-8.33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TOTAL</a:t>
                      </a:r>
                      <a:endParaRPr sz="1800" b="1" i="0" u="none" strike="noStrike" cap="none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8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169</a:t>
                      </a:r>
                      <a:endParaRPr sz="1800" b="1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ES" sz="18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148</a:t>
                      </a:r>
                      <a:endParaRPr sz="1800" b="1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-12.43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Mortalidad Global</a:t>
                      </a:r>
                      <a:endParaRPr lang="es-MX" sz="1800" b="1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6.49%</a:t>
                      </a:r>
                      <a:endParaRPr lang="es-MX" sz="1800" b="1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938"/>
                  </a:ext>
                </a:extLst>
              </a:tr>
              <a:tr h="6326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1" u="none" strike="noStrike" cap="none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Mortalidad Internacional</a:t>
                      </a:r>
                      <a:endParaRPr lang="es-MX" sz="1800" b="1" u="none" strike="noStrike" cap="none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6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b="1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2.00%</a:t>
                      </a:r>
                      <a:endParaRPr lang="es-MX" sz="1800" b="1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b="1" u="none" strike="noStrike" cap="none" dirty="0">
                        <a:latin typeface="Montserrat" panose="00000500000000000000" pitchFamily="2" charset="0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67963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E965A224-238C-4A8C-8F09-8D380DE74FAB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723EA2D-03A3-4DD0-846B-942AA3DED85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F6CF9942-10C6-49EE-A781-5F631CD7B6D7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08BC4604-7141-42F8-93CE-5535479AB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A152C81-36E7-446B-8DAC-9334919B2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4B34AC8-A9B9-44D7-8F1A-5453B4C5E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sp>
        <p:nvSpPr>
          <p:cNvPr id="24" name="Google Shape;354;p22">
            <a:extLst>
              <a:ext uri="{FF2B5EF4-FFF2-40B4-BE49-F238E27FC236}">
                <a16:creationId xmlns:a16="http://schemas.microsoft.com/office/drawing/2014/main" id="{D544899F-AD8E-41F8-B9D9-F374CCA81DF5}"/>
              </a:ext>
            </a:extLst>
          </p:cNvPr>
          <p:cNvSpPr txBox="1"/>
          <p:nvPr/>
        </p:nvSpPr>
        <p:spPr>
          <a:xfrm>
            <a:off x="374054" y="1956917"/>
            <a:ext cx="396954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•</a:t>
            </a: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Los estudios de angiotomografía de corazón y grandes vasos y Resonancia magnética funcional de corazón permiten establecer estrategias de tratamiento.</a:t>
            </a:r>
            <a:endParaRPr kumimoji="0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• Es centro de referencia para manejo de arritmias cardiacas (que incluyen estudios electrofisiológicos con mapeo electroanatómico tridimensional sin fluoroscopia intervencionista, ablaciones, marcapasos etc.).</a:t>
            </a:r>
            <a:endParaRPr kumimoji="0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1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540D2974-1CB4-8A98-D934-D5644955CB53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6375D62-5830-9C09-C6BC-57246A2954A1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2491EF3-8FE9-483D-530A-A3D84ADA3F03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5AEC823-CAE2-3488-D73D-6479115BB272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8D56640-C03B-B93D-9792-252CBC5C8978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46AFBB9-6D5C-104E-BF41-9ECF9F0C5EB1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5" name="Google Shape;471;p45">
            <a:extLst>
              <a:ext uri="{FF2B5EF4-FFF2-40B4-BE49-F238E27FC236}">
                <a16:creationId xmlns:a16="http://schemas.microsoft.com/office/drawing/2014/main" id="{AC22F587-6CD2-49C8-DF9E-A23467DAD582}"/>
              </a:ext>
            </a:extLst>
          </p:cNvPr>
          <p:cNvSpPr/>
          <p:nvPr/>
        </p:nvSpPr>
        <p:spPr>
          <a:xfrm>
            <a:off x="3534578" y="239176"/>
            <a:ext cx="5122843" cy="489059"/>
          </a:xfrm>
          <a:prstGeom prst="roundRect">
            <a:avLst>
              <a:gd name="adj" fmla="val 31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ctr">
              <a:lnSpc>
                <a:spcPct val="100000"/>
              </a:lnSpc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Trasplantes </a:t>
            </a: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2024 - 2025</a:t>
            </a:r>
            <a:endParaRPr sz="2000" b="1" dirty="0">
              <a:solidFill>
                <a:srgbClr val="05405D"/>
              </a:solidFill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oogle Shape;475;p45">
            <a:extLst>
              <a:ext uri="{FF2B5EF4-FFF2-40B4-BE49-F238E27FC236}">
                <a16:creationId xmlns:a16="http://schemas.microsoft.com/office/drawing/2014/main" id="{D156CEB6-6535-3998-42A8-0E6BE5AE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148346"/>
              </p:ext>
            </p:extLst>
          </p:nvPr>
        </p:nvGraphicFramePr>
        <p:xfrm>
          <a:off x="1219710" y="912231"/>
          <a:ext cx="9752577" cy="55469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80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921">
                  <a:extLst>
                    <a:ext uri="{9D8B030D-6E8A-4147-A177-3AD203B41FA5}">
                      <a16:colId xmlns:a16="http://schemas.microsoft.com/office/drawing/2014/main" val="2461708318"/>
                    </a:ext>
                  </a:extLst>
                </a:gridCol>
                <a:gridCol w="1019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101">
                  <a:extLst>
                    <a:ext uri="{9D8B030D-6E8A-4147-A177-3AD203B41FA5}">
                      <a16:colId xmlns:a16="http://schemas.microsoft.com/office/drawing/2014/main" val="2589778835"/>
                    </a:ext>
                  </a:extLst>
                </a:gridCol>
                <a:gridCol w="909678">
                  <a:extLst>
                    <a:ext uri="{9D8B030D-6E8A-4147-A177-3AD203B41FA5}">
                      <a16:colId xmlns:a16="http://schemas.microsoft.com/office/drawing/2014/main" val="3565610861"/>
                    </a:ext>
                  </a:extLst>
                </a:gridCol>
                <a:gridCol w="2805988">
                  <a:extLst>
                    <a:ext uri="{9D8B030D-6E8A-4147-A177-3AD203B41FA5}">
                      <a16:colId xmlns:a16="http://schemas.microsoft.com/office/drawing/2014/main" val="177144966"/>
                    </a:ext>
                  </a:extLst>
                </a:gridCol>
              </a:tblGrid>
              <a:tr h="3271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Tipo de trasplante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2024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2024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2025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2025</a:t>
                      </a:r>
                      <a:endParaRPr sz="1600" b="1" kern="1200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Variación (%)</a:t>
                      </a:r>
                    </a:p>
                  </a:txBody>
                  <a:tcPr marL="91425" marR="91425" marT="91425" marB="914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51157"/>
                  </a:ext>
                </a:extLst>
              </a:tr>
              <a:tr h="3785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Renal*</a:t>
                      </a:r>
                      <a:endParaRPr lang="es-MX" sz="1600" b="1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5</a:t>
                      </a:r>
                      <a:endParaRPr lang="es-MX" sz="1600" b="1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5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5</a:t>
                      </a:r>
                      <a:endParaRPr lang="es-MX" sz="1600" b="1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5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449"/>
                  </a:ext>
                </a:extLst>
              </a:tr>
              <a:tr h="378579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Hígado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6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6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200.00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231799"/>
                  </a:ext>
                </a:extLst>
              </a:tr>
              <a:tr h="378579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Córnea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0.00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71610"/>
                  </a:ext>
                </a:extLst>
              </a:tr>
              <a:tr h="378579">
                <a:tc gridSpan="2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Subtotal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10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10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14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14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40.00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73897"/>
                  </a:ext>
                </a:extLst>
              </a:tr>
              <a:tr h="378579">
                <a:tc gridSpan="7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* La sobrevida a 5 años es del  96 %</a:t>
                      </a:r>
                      <a:endParaRPr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08476"/>
                  </a:ext>
                </a:extLst>
              </a:tr>
              <a:tr h="378579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Tipo de trasplante</a:t>
                      </a:r>
                      <a:endParaRPr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2025</a:t>
                      </a:r>
                      <a:endParaRPr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2025</a:t>
                      </a:r>
                      <a:endParaRPr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Variación (%)</a:t>
                      </a:r>
                      <a:endParaRPr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79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Médula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Ósea</a:t>
                      </a:r>
                      <a:endParaRPr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Autólogo</a:t>
                      </a:r>
                      <a:endParaRPr lang="es-MX" sz="1600" b="1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200.00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Alogénico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</a:t>
                      </a:r>
                      <a:endParaRPr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-100.00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Haploidéntico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8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8</a:t>
                      </a:r>
                      <a:endParaRPr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17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112.50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79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Subtotales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53C8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12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12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</a:t>
                      </a:r>
                      <a:endParaRPr lang="es-MX"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66.67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73757"/>
                  </a:ext>
                </a:extLst>
              </a:tr>
              <a:tr h="37857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Sobrevida Mundial: 60/80, Nacional: 60. INP: 79.52%, </a:t>
                      </a:r>
                    </a:p>
                  </a:txBody>
                  <a:tcPr marL="91425" marR="91425" marT="91425" marB="9142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0540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1400" b="1" kern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54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959753"/>
                  </a:ext>
                </a:extLst>
              </a:tr>
              <a:tr h="378579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 Total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bg1"/>
                        </a:solidFill>
                        <a:latin typeface="+mn-lt"/>
                        <a:ea typeface="Montserrat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5405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9DC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22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34</a:t>
                      </a:r>
                      <a:endParaRPr sz="16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54.55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81987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EC471444-8C8A-4A52-9185-105B11CAD654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A1D9D7A-37B7-45F5-9F9C-46F94EFB9511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D465219-2B55-4B46-B981-8DE3AFA46B4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8531695-30C5-4C2D-959B-B0B0D802F2B7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48B27E6-7803-4231-9C10-D374A0F2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9EA0AAA3-7979-48B3-8A52-80B8A47A1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1CA2ABFA-15CB-4839-A78C-D8844B008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3813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BA3B96D-AE80-4110-8BC0-E764AA774462}"/>
              </a:ext>
            </a:extLst>
          </p:cNvPr>
          <p:cNvSpPr txBox="1"/>
          <p:nvPr/>
        </p:nvSpPr>
        <p:spPr>
          <a:xfrm>
            <a:off x="544256" y="1385656"/>
            <a:ext cx="70496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Las certificaciones continúan vigentes </a:t>
            </a:r>
          </a:p>
          <a:p>
            <a:pPr algn="just"/>
            <a:endParaRPr lang="es-E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BANCO DE SANGRE</a:t>
            </a:r>
          </a:p>
          <a:p>
            <a:pPr algn="just"/>
            <a:endParaRPr lang="es-ES" sz="1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2025. </a:t>
            </a: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obtuvo la ampliación de la vigencia del certificado </a:t>
            </a: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</a:t>
            </a:r>
            <a:r>
              <a:rPr lang="es-MX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Inspection</a:t>
            </a: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Third</a:t>
            </a: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Country </a:t>
            </a:r>
            <a:r>
              <a:rPr lang="es-MX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Source</a:t>
            </a: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Plasma”</a:t>
            </a: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emitido por la Oficina Federal de Seguridad Sanitaria de Austria (BASG).</a:t>
            </a:r>
          </a:p>
          <a:p>
            <a:pPr algn="just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DEPARTAMENTO DE ANÁLISIS CLÍNICOS Y ESTUDIOS ESPECIALES</a:t>
            </a:r>
          </a:p>
          <a:p>
            <a:pPr algn="just"/>
            <a:endParaRPr lang="es-ES" sz="1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2023 – 2026. </a:t>
            </a: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Certificación del </a:t>
            </a:r>
            <a:r>
              <a:rPr lang="es-MX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Sistema de Gestión de Calidad bajo la Norma ISO 9001:2015</a:t>
            </a:r>
            <a:r>
              <a:rPr lang="es-MX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otorgada por </a:t>
            </a:r>
            <a:r>
              <a:rPr lang="es-MX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</a:t>
            </a:r>
            <a:r>
              <a:rPr lang="es-MX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MB </a:t>
            </a:r>
            <a:r>
              <a:rPr lang="es-MX" b="1" i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Certification</a:t>
            </a:r>
            <a:r>
              <a:rPr lang="es-MX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”</a:t>
            </a:r>
            <a:r>
              <a:rPr lang="es-MX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</a:t>
            </a:r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28 de mayo </a:t>
            </a:r>
            <a:r>
              <a:rPr lang="es-E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 obtuvo la Acreditación del Departamento de Análisis Clínicos y Estudios Especiales por el cumplimiento de los requisitos de la </a:t>
            </a:r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 ISO 15189:2022 </a:t>
            </a:r>
            <a:endParaRPr lang="es-MX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181D68B2-128B-4C13-B467-C567F766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87" y="883779"/>
            <a:ext cx="1573619" cy="169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FA3215-D152-4FBF-B070-0D7E1F69E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4" t="47821" r="69010" b="38365"/>
          <a:stretch/>
        </p:blipFill>
        <p:spPr>
          <a:xfrm>
            <a:off x="8122578" y="2540045"/>
            <a:ext cx="1192235" cy="1191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3B9987-8561-4A3C-90A1-E0C8C3E6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07" t="17725" r="30944" b="13082"/>
          <a:stretch/>
        </p:blipFill>
        <p:spPr>
          <a:xfrm>
            <a:off x="10100930" y="988572"/>
            <a:ext cx="1397425" cy="1418268"/>
          </a:xfrm>
          <a:prstGeom prst="rect">
            <a:avLst/>
          </a:prstGeom>
        </p:spPr>
      </p:pic>
      <p:pic>
        <p:nvPicPr>
          <p:cNvPr id="8" name="Picture 4" descr="Home - Association for the Advancement of Blood &amp; Biotherapies">
            <a:extLst>
              <a:ext uri="{FF2B5EF4-FFF2-40B4-BE49-F238E27FC236}">
                <a16:creationId xmlns:a16="http://schemas.microsoft.com/office/drawing/2014/main" id="{BC04DE5A-D674-4FEA-9FB4-B357EE59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20" y="4944190"/>
            <a:ext cx="2654755" cy="11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247364-0D85-4D30-A989-C68B7D533A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85" t="14114" r="28962" b="10504"/>
          <a:stretch/>
        </p:blipFill>
        <p:spPr>
          <a:xfrm>
            <a:off x="10210008" y="2540045"/>
            <a:ext cx="1288346" cy="11919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86F67F-6164-4994-918E-EE946CA87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383" y="3865233"/>
            <a:ext cx="2815430" cy="945752"/>
          </a:xfrm>
          <a:prstGeom prst="rect">
            <a:avLst/>
          </a:prstGeom>
        </p:spPr>
      </p:pic>
      <p:sp>
        <p:nvSpPr>
          <p:cNvPr id="11" name="Google Shape;480;p17">
            <a:extLst>
              <a:ext uri="{FF2B5EF4-FFF2-40B4-BE49-F238E27FC236}">
                <a16:creationId xmlns:a16="http://schemas.microsoft.com/office/drawing/2014/main" id="{E2CFB8F6-CC00-4EBC-83D8-92B5BA211154}"/>
              </a:ext>
            </a:extLst>
          </p:cNvPr>
          <p:cNvSpPr/>
          <p:nvPr/>
        </p:nvSpPr>
        <p:spPr>
          <a:xfrm>
            <a:off x="2406900" y="47990"/>
            <a:ext cx="7378200" cy="7596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s-MX" sz="2400" b="1" dirty="0">
                <a:solidFill>
                  <a:srgbClr val="1F3864"/>
                </a:solidFill>
                <a:latin typeface="Noto Sans" panose="020B0502040504020204" pitchFamily="34" charset="0"/>
                <a:ea typeface="Noto Sans" panose="020B0502040504020204" pitchFamily="34" charset="0"/>
                <a:sym typeface="Calibri"/>
              </a:rPr>
              <a:t>Acreditaciones  al </a:t>
            </a:r>
            <a:r>
              <a:rPr lang="es-ES" sz="24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4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4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  <a:r>
              <a:rPr lang="es-MX" sz="24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2025 </a:t>
            </a:r>
            <a:endParaRPr sz="24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7FB17E-43EC-4D36-91FB-58A69023748E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04F9A58-AC4B-4779-9A99-65A01FC2B948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97DD21D-516A-4533-B5EF-1C1EA4C2183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43C347B5-8D7A-4592-A70E-619ECFC22557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AFD1CC5C-011B-410B-B389-914BA0C25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508CA126-619B-4AB1-A56B-7D71521B1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946AE258-2F8A-45C7-B393-1327FCB76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268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INVESTIGACIÓN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F4BB619-164D-49F6-814C-4341155B89ED}"/>
              </a:ext>
            </a:extLst>
          </p:cNvPr>
          <p:cNvSpPr/>
          <p:nvPr/>
        </p:nvSpPr>
        <p:spPr>
          <a:xfrm>
            <a:off x="695035" y="506712"/>
            <a:ext cx="5693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i="0" u="none" strike="noStrike" dirty="0">
                <a:solidFill>
                  <a:srgbClr val="00206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Investigadores en Ciencias Médicas (I.C.M) </a:t>
            </a:r>
            <a:endParaRPr lang="es-MX" sz="2000" b="0" dirty="0"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FCBB4DD-7F63-4914-880F-0F36AF5225F6}"/>
              </a:ext>
            </a:extLst>
          </p:cNvPr>
          <p:cNvSpPr/>
          <p:nvPr/>
        </p:nvSpPr>
        <p:spPr>
          <a:xfrm>
            <a:off x="6242110" y="431517"/>
            <a:ext cx="5776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Miembros del Sistema Nacional de Investigadores (S.N.I)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1174E46-DD50-4885-9D73-8BB05A50C88C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3C424AF-CBA4-41F6-B118-9E1E1CFB21D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C1924676-911A-41F9-B620-9610518DB074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9FC1EB9D-3453-49DF-9182-D44988AD3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ACA7D124-2EF6-4ECD-A6E2-2805A89D0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F3DF4BD5-2A0A-4E95-886B-C00098E48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1F4A6D06-3420-407B-98B7-5622D6DF9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925878"/>
              </p:ext>
            </p:extLst>
          </p:nvPr>
        </p:nvGraphicFramePr>
        <p:xfrm>
          <a:off x="6189640" y="1006763"/>
          <a:ext cx="5877442" cy="550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F8D4B078-94F2-414D-82EF-B2712E18CCB9}"/>
              </a:ext>
            </a:extLst>
          </p:cNvPr>
          <p:cNvSpPr/>
          <p:nvPr/>
        </p:nvSpPr>
        <p:spPr>
          <a:xfrm>
            <a:off x="3343048" y="10233"/>
            <a:ext cx="5693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2024 - 2025</a:t>
            </a:r>
            <a:endParaRPr lang="es-MX" sz="2000" b="0" dirty="0"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CDF2B6E-697C-487F-AEC5-0AF1BD552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436775"/>
              </p:ext>
            </p:extLst>
          </p:nvPr>
        </p:nvGraphicFramePr>
        <p:xfrm>
          <a:off x="70340" y="906822"/>
          <a:ext cx="6171770" cy="560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4436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C9A78CA5-6CB0-313D-BE29-DF79F8EA8F36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069506B-801C-4A58-2A5D-1C4D01F8F76B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9806CA5-F72D-D185-5821-E8107B5E124A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4C9AC2F-89DA-0A1B-D089-725608367C8F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F495C5B-6C6D-ABEF-9E19-DE27169ADA5F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3190451-4D9F-9488-5090-891D6FC3A4A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Google Shape;498;p18">
            <a:extLst>
              <a:ext uri="{FF2B5EF4-FFF2-40B4-BE49-F238E27FC236}">
                <a16:creationId xmlns:a16="http://schemas.microsoft.com/office/drawing/2014/main" id="{E12B8370-D60E-DA26-77FC-74B93A4C5933}"/>
              </a:ext>
            </a:extLst>
          </p:cNvPr>
          <p:cNvSpPr txBox="1"/>
          <p:nvPr/>
        </p:nvSpPr>
        <p:spPr>
          <a:xfrm>
            <a:off x="461744" y="5417039"/>
            <a:ext cx="57840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100" b="1" i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Arial"/>
              </a:rPr>
              <a:t>*</a:t>
            </a:r>
            <a:r>
              <a:rPr lang="es-MX" sz="1200" b="1" i="0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PEP = Promedio de Estudios por Paciente</a:t>
            </a:r>
            <a:endParaRPr sz="1100" b="0" i="0" u="none" strike="noStrike" cap="none" dirty="0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Google Shape;500;p18">
            <a:extLst>
              <a:ext uri="{FF2B5EF4-FFF2-40B4-BE49-F238E27FC236}">
                <a16:creationId xmlns:a16="http://schemas.microsoft.com/office/drawing/2014/main" id="{0192182D-5DAF-7501-68FF-D6258AAE0F1B}"/>
              </a:ext>
            </a:extLst>
          </p:cNvPr>
          <p:cNvSpPr/>
          <p:nvPr/>
        </p:nvSpPr>
        <p:spPr>
          <a:xfrm>
            <a:off x="499398" y="593450"/>
            <a:ext cx="11252118" cy="7596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400" b="1" i="1" u="none" strike="noStrike" cap="none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Calibri"/>
                <a:sym typeface="Calibri"/>
              </a:rPr>
              <a:t> </a:t>
            </a:r>
            <a:r>
              <a:rPr lang="es-MX" sz="24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Radiología e Imagen </a:t>
            </a: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2024 - 2025  </a:t>
            </a:r>
            <a:endParaRPr sz="20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Arial"/>
              <a:sym typeface="Arial"/>
            </a:endParaRPr>
          </a:p>
        </p:txBody>
      </p:sp>
      <p:graphicFrame>
        <p:nvGraphicFramePr>
          <p:cNvPr id="19" name="Google Shape;496;p18">
            <a:extLst>
              <a:ext uri="{FF2B5EF4-FFF2-40B4-BE49-F238E27FC236}">
                <a16:creationId xmlns:a16="http://schemas.microsoft.com/office/drawing/2014/main" id="{91252E75-0634-8851-93F2-4148386DA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274296"/>
              </p:ext>
            </p:extLst>
          </p:nvPr>
        </p:nvGraphicFramePr>
        <p:xfrm>
          <a:off x="469940" y="1466600"/>
          <a:ext cx="11252119" cy="39248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Imagenología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lang="es-MX"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Estudios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Pacientes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PEP*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Estudios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Pacientes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PEP*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kern="1200" cap="none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Estudios Radiológicos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27,270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13,603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2.00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27,657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14,233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1.94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Tomografías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2,097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1,495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1.40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2,741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1,904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1.44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Ultrasonidos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5,505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3,593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1.53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6,238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3,897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1.60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Resonancia Magnética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1,687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1,372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1.23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1,186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973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1.22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Densitometría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85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85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1.00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52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51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1.02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kern="1200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Estudios de intervención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136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71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1.92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281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167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1.68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Total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27350" marR="27350" marT="27350" marB="2735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36,780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20,219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1.82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38,155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21,225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1.80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PET- CT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154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216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SPECT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27350" marR="27350" marT="27350" marB="2735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403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333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51536A37-C51D-4074-8458-8D712B246EA4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968FD00-FBAA-4F29-AB3B-2E130EBB5276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4F9E9CE-3191-45C3-9BC5-0EA4AF8C7FC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E1A9A2E0-E087-42E1-8104-F768D8DB2A27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B33FCD56-87C2-48FE-ACAD-A6D4E7D02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8403B10F-E8E8-46DF-9F83-78D7E8689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CA864C8C-263E-4256-9662-1D7751EBF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42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5AEC935D-70B2-E5A4-9A41-37F0EB1E1719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170A8C4-415A-9F1F-7071-892EA3FCFACD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B65E9F5-69E9-0F67-2916-1559E30A936A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E8CDB3A-8343-B735-042C-E8B8C9800435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8C41EB8-F3DE-3BB3-D24B-11F0D9A7A872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E399AD7-3370-6410-5064-0D05229F0F6F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5" name="Google Shape;507;p19">
            <a:extLst>
              <a:ext uri="{FF2B5EF4-FFF2-40B4-BE49-F238E27FC236}">
                <a16:creationId xmlns:a16="http://schemas.microsoft.com/office/drawing/2014/main" id="{B90B33B3-60E5-F173-E373-1DA562DFFA42}"/>
              </a:ext>
            </a:extLst>
          </p:cNvPr>
          <p:cNvSpPr/>
          <p:nvPr/>
        </p:nvSpPr>
        <p:spPr>
          <a:xfrm>
            <a:off x="1543581" y="273088"/>
            <a:ext cx="9088623" cy="674700"/>
          </a:xfrm>
          <a:prstGeom prst="roundRect">
            <a:avLst>
              <a:gd name="adj" fmla="val 4368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Exámenes de Laboratorio </a:t>
            </a:r>
            <a:endParaRPr sz="2000"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ES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  <a:r>
              <a:rPr lang="es-MX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2024 - 2025 </a:t>
            </a:r>
            <a:endParaRPr b="1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7" name="Google Shape;511;p19">
            <a:extLst>
              <a:ext uri="{FF2B5EF4-FFF2-40B4-BE49-F238E27FC236}">
                <a16:creationId xmlns:a16="http://schemas.microsoft.com/office/drawing/2014/main" id="{DEFCB4EC-D47B-6036-F917-41DE0A587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348186"/>
              </p:ext>
            </p:extLst>
          </p:nvPr>
        </p:nvGraphicFramePr>
        <p:xfrm>
          <a:off x="1543581" y="998764"/>
          <a:ext cx="9104838" cy="49472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7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488">
                  <a:extLst>
                    <a:ext uri="{9D8B030D-6E8A-4147-A177-3AD203B41FA5}">
                      <a16:colId xmlns:a16="http://schemas.microsoft.com/office/drawing/2014/main" val="2910852745"/>
                    </a:ext>
                  </a:extLst>
                </a:gridCol>
                <a:gridCol w="1916688">
                  <a:extLst>
                    <a:ext uri="{9D8B030D-6E8A-4147-A177-3AD203B41FA5}">
                      <a16:colId xmlns:a16="http://schemas.microsoft.com/office/drawing/2014/main" val="2991757805"/>
                    </a:ext>
                  </a:extLst>
                </a:gridCol>
                <a:gridCol w="2834668">
                  <a:extLst>
                    <a:ext uri="{9D8B030D-6E8A-4147-A177-3AD203B41FA5}">
                      <a16:colId xmlns:a16="http://schemas.microsoft.com/office/drawing/2014/main" val="2560712238"/>
                    </a:ext>
                  </a:extLst>
                </a:gridCol>
              </a:tblGrid>
              <a:tr h="435468"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Especialidad</a:t>
                      </a:r>
                      <a:endParaRPr sz="18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2024</a:t>
                      </a:r>
                      <a:endParaRPr sz="18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  <a:sym typeface="Montserrat"/>
                        </a:rPr>
                        <a:t>2025</a:t>
                      </a:r>
                      <a:endParaRPr lang="es-MX" dirty="0"/>
                    </a:p>
                  </a:txBody>
                  <a:tcPr marL="68575" marR="6857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% Var</a:t>
                      </a:r>
                      <a:endParaRPr sz="1800" b="1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Química clínica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314,483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334,987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6.52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Banco de Sangre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92,654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98,743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6.57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Hemato-Oncología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40,799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50,106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22.81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Inmuno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-Alergia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28,089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26,111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-7.04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Bioquímica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21,992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20,843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-5.22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Nefrología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18,902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19,798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4.74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Bacteriología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10,325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8,794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-14.83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Virología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7,983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9,686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21.33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Parasitología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4,269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4,336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1.57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Inmunogenética Molecular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133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122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-8.27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641">
                <a:tc>
                  <a:txBody>
                    <a:bodyPr/>
                    <a:lstStyle/>
                    <a:p>
                      <a:pPr marL="0" marR="2540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sym typeface="Montserrat"/>
                        </a:rPr>
                        <a:t>Subtotal</a:t>
                      </a:r>
                      <a:endParaRPr sz="1600" b="1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  <a:sym typeface="Montserrat"/>
                      </a:endParaRPr>
                    </a:p>
                  </a:txBody>
                  <a:tcPr marL="68575" marR="6857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539,629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573,526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6.28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6933"/>
                  </a:ext>
                </a:extLst>
              </a:tr>
              <a:tr h="504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Genomas, Exomas y Paneles específicos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-30.35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6692688"/>
                  </a:ext>
                </a:extLst>
              </a:tr>
              <a:tr h="432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Genética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(Cariotipos, Prometafase, Aberraciones Cromosómicas y Fish)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425</a:t>
                      </a:r>
                      <a:endParaRPr lang="es-MX" sz="16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-10.59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AD1E5995-1D99-4482-9B33-519555A9CF77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AF83B37-BE33-4137-9D1F-0745743B39BC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54958DD-83DB-44F6-A1CB-BFE1D1C11C7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BE88E601-155F-4477-A5FE-EA178856D4DE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E8EA0466-5820-4F8A-9038-CC2A37C84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B6899DF6-256F-4520-AF98-011E9E01C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762AC974-B2FE-4F32-80B7-B5719AEAD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5672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5F6A5744-79DA-4E53-86BD-767F11F8DCED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B93A448-122A-454C-B8B1-6DB771573220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99F99B3-D01A-4228-A807-5A166F812E99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56215CB-5282-4DF7-ADE8-AAA40839F117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DA452B2-8475-4313-8DC7-EA077A017110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D33138D-FB05-4ED4-B9B6-694211AFFA14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9B7841-B73F-4601-B7FD-9D50AE3B1A39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ADMINISTRACIÓN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33A725D-B1A3-4CFD-8627-9EE13217F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74" y="441738"/>
            <a:ext cx="10319230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685800"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Recursos Humanos </a:t>
            </a: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  <a:r>
              <a:rPr lang="es-ES" alt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2025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C2CC57D-C364-443E-BDFD-3DA125B39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00563"/>
              </p:ext>
            </p:extLst>
          </p:nvPr>
        </p:nvGraphicFramePr>
        <p:xfrm>
          <a:off x="942473" y="934450"/>
          <a:ext cx="10319230" cy="4745009"/>
        </p:xfrm>
        <a:graphic>
          <a:graphicData uri="http://schemas.openxmlformats.org/drawingml/2006/table">
            <a:tbl>
              <a:tblPr firstRow="1" firstCol="1">
                <a:tableStyleId>{22838BEF-8BB2-4498-84A7-C5851F593DF1}</a:tableStyleId>
              </a:tblPr>
              <a:tblGrid>
                <a:gridCol w="3716410">
                  <a:extLst>
                    <a:ext uri="{9D8B030D-6E8A-4147-A177-3AD203B41FA5}">
                      <a16:colId xmlns:a16="http://schemas.microsoft.com/office/drawing/2014/main" val="4025922873"/>
                    </a:ext>
                  </a:extLst>
                </a:gridCol>
                <a:gridCol w="3585354">
                  <a:extLst>
                    <a:ext uri="{9D8B030D-6E8A-4147-A177-3AD203B41FA5}">
                      <a16:colId xmlns:a16="http://schemas.microsoft.com/office/drawing/2014/main" val="3660322446"/>
                    </a:ext>
                  </a:extLst>
                </a:gridCol>
                <a:gridCol w="3017466">
                  <a:extLst>
                    <a:ext uri="{9D8B030D-6E8A-4147-A177-3AD203B41FA5}">
                      <a16:colId xmlns:a16="http://schemas.microsoft.com/office/drawing/2014/main" val="3855179140"/>
                    </a:ext>
                  </a:extLst>
                </a:gridCol>
              </a:tblGrid>
              <a:tr h="444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Concepto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Plazas presupuestarias y Plazas eventuales</a:t>
                      </a: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Personal de suplencia</a:t>
                      </a: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72471"/>
                  </a:ext>
                </a:extLst>
              </a:tr>
              <a:tr h="381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Mando Medio y Superior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1048"/>
                  </a:ext>
                </a:extLst>
              </a:tr>
              <a:tr h="381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Médicos Especialistas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245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05605"/>
                  </a:ext>
                </a:extLst>
              </a:tr>
              <a:tr h="381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Enfermeras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849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08274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Personal profesional (paramédico)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436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048266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Personal técnico en área sustantiva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</a:t>
                      </a: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36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59027"/>
                  </a:ext>
                </a:extLst>
              </a:tr>
              <a:tr h="543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Personal administrativo en área sustantiva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528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67495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Personal administrativo en área administrativa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154</a:t>
                      </a: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22968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Total</a:t>
                      </a:r>
                    </a:p>
                  </a:txBody>
                  <a:tcPr marL="7144" marR="7144" marT="7144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2,568</a:t>
                      </a:r>
                    </a:p>
                  </a:txBody>
                  <a:tcPr marL="7144" marR="7144" marT="7144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</a:t>
                      </a:r>
                      <a:r>
                        <a:rPr lang="es-MX" sz="2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81186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6D006AC5-2330-4B7C-8C57-F2F3169F3927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132C06B-838A-450C-9607-8BA36799BBA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EE3C8B1D-5985-40FD-989E-679A7EE7A564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81FE7BE4-33BF-4846-A3CB-A01317288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C2456D22-55F5-4CAD-9973-A379E0BF5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76CF84F8-8C4E-435F-9F00-C3EC4C371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6790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08;p17">
            <a:extLst>
              <a:ext uri="{FF2B5EF4-FFF2-40B4-BE49-F238E27FC236}">
                <a16:creationId xmlns:a16="http://schemas.microsoft.com/office/drawing/2014/main" id="{BAFC5C40-0644-856D-1561-C34348A0E78B}"/>
              </a:ext>
            </a:extLst>
          </p:cNvPr>
          <p:cNvGraphicFramePr/>
          <p:nvPr>
            <p:extLst/>
          </p:nvPr>
        </p:nvGraphicFramePr>
        <p:xfrm>
          <a:off x="326193" y="853409"/>
          <a:ext cx="11058588" cy="47937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1998">
                  <a:extLst>
                    <a:ext uri="{9D8B030D-6E8A-4147-A177-3AD203B41FA5}">
                      <a16:colId xmlns:a16="http://schemas.microsoft.com/office/drawing/2014/main" val="299656452"/>
                    </a:ext>
                  </a:extLst>
                </a:gridCol>
                <a:gridCol w="154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61">
                  <a:extLst>
                    <a:ext uri="{9D8B030D-6E8A-4147-A177-3AD203B41FA5}">
                      <a16:colId xmlns:a16="http://schemas.microsoft.com/office/drawing/2014/main" val="4268702902"/>
                    </a:ext>
                  </a:extLst>
                </a:gridCol>
                <a:gridCol w="942359">
                  <a:extLst>
                    <a:ext uri="{9D8B030D-6E8A-4147-A177-3AD203B41FA5}">
                      <a16:colId xmlns:a16="http://schemas.microsoft.com/office/drawing/2014/main" val="1423296686"/>
                    </a:ext>
                  </a:extLst>
                </a:gridCol>
                <a:gridCol w="1024989">
                  <a:extLst>
                    <a:ext uri="{9D8B030D-6E8A-4147-A177-3AD203B41FA5}">
                      <a16:colId xmlns:a16="http://schemas.microsoft.com/office/drawing/2014/main" val="1494625197"/>
                    </a:ext>
                  </a:extLst>
                </a:gridCol>
                <a:gridCol w="988667">
                  <a:extLst>
                    <a:ext uri="{9D8B030D-6E8A-4147-A177-3AD203B41FA5}">
                      <a16:colId xmlns:a16="http://schemas.microsoft.com/office/drawing/2014/main" val="2631790882"/>
                    </a:ext>
                  </a:extLst>
                </a:gridCol>
                <a:gridCol w="100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4976">
                <a:tc rowSpan="2">
                  <a:txBody>
                    <a:bodyPr/>
                    <a:lstStyle/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lt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Capítulo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Concepto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Presupuesto 2024</a:t>
                      </a:r>
                      <a:endParaRPr lang="es-MX" sz="14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405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endParaRPr lang="es-MX" sz="12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405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Presupuesto 2025</a:t>
                      </a:r>
                      <a:endParaRPr lang="es-MX" sz="14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405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405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lt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Necesidades Adicionales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lt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Ampliaciones recibidas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tserrat" panose="00000500000000000000" pitchFamily="2" charset="0"/>
                      </a:endParaRPr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tserrat" panose="00000500000000000000" pitchFamily="2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Original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Ejercido (anual)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Ejercido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Original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Modificado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Ejercido           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349406"/>
                  </a:ext>
                </a:extLst>
              </a:tr>
              <a:tr h="551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1000</a:t>
                      </a:r>
                      <a:endParaRPr sz="1800" b="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Servicios Personales</a:t>
                      </a:r>
                      <a:endParaRPr sz="1400" b="1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1,359.0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1,505.8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kern="12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1,011.6</a:t>
                      </a:r>
                      <a:endParaRPr sz="1400" kern="12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1,221.6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1,257.0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1,158.6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318.0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36.4*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2000</a:t>
                      </a:r>
                      <a:endParaRPr sz="1800" b="0" i="0" u="none" strike="noStrike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Materiales y Suministros</a:t>
                      </a:r>
                      <a:endParaRPr sz="1400" b="1" i="0" u="none" strike="noStrike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722.4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1,105.3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kern="12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651.6</a:t>
                      </a:r>
                      <a:endParaRPr sz="1400" kern="12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738.9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723.7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625.5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292.5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2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3000</a:t>
                      </a:r>
                      <a:endParaRPr sz="1800" b="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Servicios Generales </a:t>
                      </a:r>
                      <a:endParaRPr sz="1400" b="1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140.7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665.1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kern="12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362.4</a:t>
                      </a:r>
                      <a:endParaRPr sz="1400" kern="12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124.3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273.9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186.2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128.1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1.1</a:t>
                      </a:r>
                      <a:endParaRPr sz="1400" b="0" i="0" u="none" strike="noStrike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5000</a:t>
                      </a:r>
                      <a:endParaRPr sz="1800" b="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Bienes Muebles, Inmuebles e Intangibles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6.0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kern="12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0.0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31D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31D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31D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31D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27857"/>
                  </a:ext>
                </a:extLst>
              </a:tr>
              <a:tr h="7591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7000</a:t>
                      </a:r>
                      <a:endParaRPr sz="1800" b="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Inversiones, financiamientos y otras </a:t>
                      </a:r>
                      <a:endParaRPr sz="1400" b="1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406.8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0.0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kern="12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</a:t>
                      </a:r>
                      <a:endParaRPr sz="1400" kern="12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349.4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215.3***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solidFill>
                            <a:srgbClr val="05131D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0.0</a:t>
                      </a:r>
                      <a:endParaRPr sz="1400" dirty="0">
                        <a:solidFill>
                          <a:srgbClr val="05131D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31D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131D"/>
                          </a:solidFill>
                          <a:effectLst/>
                          <a:uLnTx/>
                          <a:uFillTx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79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Total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Montserrat" panose="00000500000000000000" pitchFamily="2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2,628.9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3,282.2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  <a:sym typeface="Montserrat"/>
                        </a:rPr>
                        <a:t>2,031.6</a:t>
                      </a:r>
                      <a:endParaRPr sz="1400" b="1" kern="12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2,434.2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2,469.9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Montserrat"/>
                        <a:buNone/>
                      </a:pPr>
                      <a:r>
                        <a:rPr lang="es-ES" sz="1400" b="1" i="0" u="none" strike="noStrike" cap="none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1,970.3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3500" marR="63500" marT="62425" marB="624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738.6**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37.5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0702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ED7A6E8-8373-5ED9-EC0C-8DE635DF6195}"/>
              </a:ext>
            </a:extLst>
          </p:cNvPr>
          <p:cNvSpPr txBox="1"/>
          <p:nvPr/>
        </p:nvSpPr>
        <p:spPr>
          <a:xfrm>
            <a:off x="233287" y="6020956"/>
            <a:ext cx="10912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*Ampliación por 37.5 millones de pesos, remuneraciones al personal eventual partida 12201 y ampliación por 1.1 millones de pesos.</a:t>
            </a:r>
          </a:p>
          <a:p>
            <a:r>
              <a:rPr lang="es-ES" sz="1050" dirty="0"/>
              <a:t>** En las necesidades adicionales se aplica la distribución preliminar del capitulo 7000.  </a:t>
            </a:r>
          </a:p>
          <a:p>
            <a:r>
              <a:rPr lang="es-ES" sz="1050" dirty="0"/>
              <a:t>***Del capítulo 7000 quedan pendiente de liberar 215.3, liberados 134.1 </a:t>
            </a:r>
          </a:p>
          <a:p>
            <a:endParaRPr lang="es-ES" sz="105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FD98AB4-F7DD-4734-BD57-FF79724A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93" y="215444"/>
            <a:ext cx="11539612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685800"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Presupuesto al 3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trimestre </a:t>
            </a:r>
            <a:r>
              <a:rPr lang="es-ES" alt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2024 – 2025</a:t>
            </a:r>
          </a:p>
          <a:p>
            <a:pPr lvl="0" algn="ctr" defTabSz="685800"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dirty="0">
                <a:solidFill>
                  <a:srgbClr val="05405D"/>
                </a:solidFill>
                <a:latin typeface="Noto Sans" panose="020B0502040504020204" pitchFamily="34" charset="0"/>
                <a:cs typeface="Arial" panose="020B0604020202020204" pitchFamily="34" charset="0"/>
              </a:rPr>
              <a:t> (millones de pesos)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495B3C-B1C3-483E-A0BA-2C5457EA8C0B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ADMINISTRACIÓN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C791EA0-B5AE-4B49-BD5C-19F400D3EF4C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045C910-6435-477E-A646-63E8949C62E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87759036-3513-4EB1-8D55-F1917E288BFD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73B0B30A-D3AC-4988-B249-30A0F9634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C0964651-77FC-4D3B-AC45-3C1AD3926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68D7E858-65A3-491D-A08B-FD3F93996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723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1DEFB8D-09AF-4E00-AE38-779707E6127D}"/>
              </a:ext>
            </a:extLst>
          </p:cNvPr>
          <p:cNvSpPr/>
          <p:nvPr/>
        </p:nvSpPr>
        <p:spPr>
          <a:xfrm>
            <a:off x="1041967" y="1758418"/>
            <a:ext cx="10108066" cy="45871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Se tienen </a:t>
            </a:r>
            <a:r>
              <a:rPr lang="es-ES" sz="1600" b="1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738.6 millones de pesos de presión de gasto, </a:t>
            </a:r>
            <a:r>
              <a:rPr lang="es-ES" sz="16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integrados por 33.5 de pasivo 2024 y 705.1 por gasto corriente del 2025.</a:t>
            </a:r>
          </a:p>
          <a:p>
            <a:pPr algn="just"/>
            <a:endParaRPr lang="es-ES" sz="16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Capitulo 1000: 318 </a:t>
            </a:r>
            <a:r>
              <a:rPr lang="es-ES" sz="1600" dirty="0" err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mdp</a:t>
            </a:r>
            <a:endParaRPr lang="es-ES" sz="16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Capitulo 2000: 292.5 </a:t>
            </a:r>
            <a:r>
              <a:rPr lang="es-ES" sz="1600" dirty="0" err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mdp</a:t>
            </a:r>
            <a:endParaRPr lang="es-ES" sz="16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Capitulo 3000: 128.1 </a:t>
            </a:r>
            <a:r>
              <a:rPr lang="es-ES" sz="1600" dirty="0" err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mdp</a:t>
            </a:r>
            <a:endParaRPr lang="es-ES" sz="16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algn="just"/>
            <a:endParaRPr lang="es-ES" sz="16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A</a:t>
            </a:r>
            <a:r>
              <a:rPr lang="es-MX" sz="1600" dirty="0" err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ctualmente</a:t>
            </a:r>
            <a:r>
              <a:rPr lang="es-MX" sz="16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, se cuenta con facturas para pago de 295.1 MDP, así como insumos y servicios por entregar durante el ultimo trimestre del año y procedimientos sin realizar (mezclas, exomas, nitisinona, radiofármacos y compras urgentes).</a:t>
            </a:r>
            <a:endParaRPr lang="es-MX" sz="16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C7B7F29-D48B-462E-9DCB-F0412BF17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165" y="1161367"/>
            <a:ext cx="9789459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0744" algn="l"/>
                <a:tab pos="3167063" algn="r"/>
              </a:tabLst>
              <a:defRPr/>
            </a:pPr>
            <a:r>
              <a:rPr lang="es-ES" alt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Presión de Gasto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EC8A71-02E5-498C-9982-45C4710465C5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ADMINISTRACIÓN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6329391-7405-4EB4-95C2-5E3D1C4C09BA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FCCB958-FFB2-4658-8D91-9E805BD2261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DF4EB6B-F7F5-4E84-B918-43705DB7F3EA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AE85C3BF-B09D-426C-9EAA-A4FAAE050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8A8FC520-1601-456A-AEFF-C5C9DE3A7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9F33AAA1-0A6D-4DED-AE08-45C15C396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4586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11385F17-11C1-B04A-1BFD-DC06938F31A5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8782A37-E2CB-A642-65F2-F1D21676B296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>
                <a:highlight>
                  <a:srgbClr val="FFFF00"/>
                </a:highligh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10D708C-6766-1B89-0004-3599EC0434A1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>
                <a:highlight>
                  <a:srgbClr val="FFFF00"/>
                </a:highlight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BA01784-659D-0BCB-D27C-E041073F07B1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>
                <a:highlight>
                  <a:srgbClr val="FFFF00"/>
                </a:highlight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4E47A94-4465-F9DA-FAE7-94B1A229A6F2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>
                <a:highlight>
                  <a:srgbClr val="FFFF00"/>
                </a:highligh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B8F268B-49C7-65F7-E9DA-2790C593FE90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>
                <a:highlight>
                  <a:srgbClr val="FFFF00"/>
                </a:highlight>
              </a:endParaRPr>
            </a:p>
          </p:txBody>
        </p:sp>
      </p:grpSp>
      <p:sp>
        <p:nvSpPr>
          <p:cNvPr id="15" name="Google Shape;741;p53">
            <a:extLst>
              <a:ext uri="{FF2B5EF4-FFF2-40B4-BE49-F238E27FC236}">
                <a16:creationId xmlns:a16="http://schemas.microsoft.com/office/drawing/2014/main" id="{16D1ED85-1741-1662-C728-8D58B9850944}"/>
              </a:ext>
            </a:extLst>
          </p:cNvPr>
          <p:cNvSpPr/>
          <p:nvPr/>
        </p:nvSpPr>
        <p:spPr>
          <a:xfrm>
            <a:off x="391614" y="1094177"/>
            <a:ext cx="56236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Noto Sans" panose="020B0502040504020204" pitchFamily="34" charset="0"/>
                <a:ea typeface="Noto Sans" panose="020B0502040504020204" pitchFamily="34" charset="0"/>
                <a:sym typeface="Montserrat"/>
              </a:rPr>
              <a:t>Acciones realizadas:</a:t>
            </a:r>
          </a:p>
          <a:p>
            <a:pPr algn="just"/>
            <a:endParaRPr lang="es-MX" sz="1200" b="1" dirty="0">
              <a:latin typeface="Noto Sans" panose="020B0502040504020204" pitchFamily="34" charset="0"/>
              <a:ea typeface="Noto Sans" panose="020B0502040504020204" pitchFamily="34" charset="0"/>
              <a:sym typeface="Montserra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1400" b="1" dirty="0">
                <a:latin typeface="Noto Sans" panose="020B0502040504020204" pitchFamily="34" charset="0"/>
                <a:ea typeface="Noto Sans" panose="020B0502040504020204" pitchFamily="34" charset="0"/>
              </a:rPr>
              <a:t>Se obtuvo la vigencia del proyecto en el Sistema de Cartera de Inversión.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MX" sz="1400" b="1" dirty="0">
              <a:latin typeface="Noto Sans" panose="020B0502040504020204" pitchFamily="34" charset="0"/>
              <a:ea typeface="Noto Sans" panose="020B0502040504020204" pitchFamily="34" charset="0"/>
              <a:sym typeface="Montserrat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1400" b="1" dirty="0">
                <a:latin typeface="Noto Sans" panose="020B0502040504020204" pitchFamily="34" charset="0"/>
                <a:ea typeface="Noto Sans" panose="020B0502040504020204" pitchFamily="34" charset="0"/>
              </a:rPr>
              <a:t>Se esta gestionando el financiamiento del Proyecto con Autoridades del IMSS-Bienestar.</a:t>
            </a:r>
            <a:endParaRPr lang="es-MX" sz="14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DE55D53-980F-DA64-E7D1-CCBC2E5D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15" y="356200"/>
            <a:ext cx="11300988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4325" algn="l"/>
                <a:tab pos="42227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2140744" algn="l"/>
                <a:tab pos="3167063" algn="r"/>
              </a:tabLst>
              <a:defRPr/>
            </a:pP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Unidad Pediátrica de </a:t>
            </a:r>
            <a:r>
              <a:rPr lang="es-MX" sz="2000" b="1" dirty="0" err="1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Hemato</a:t>
            </a: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-Oncología (UPHO)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A8A2E42-ED09-1ACB-7183-80BD6FD3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1094177"/>
            <a:ext cx="5330318" cy="2669749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38094310-F100-3094-F699-62DFDABF5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78987"/>
              </p:ext>
            </p:extLst>
          </p:nvPr>
        </p:nvGraphicFramePr>
        <p:xfrm>
          <a:off x="456552" y="2935081"/>
          <a:ext cx="5514092" cy="1660150"/>
        </p:xfrm>
        <a:graphic>
          <a:graphicData uri="http://schemas.openxmlformats.org/drawingml/2006/table">
            <a:tbl>
              <a:tblPr/>
              <a:tblGrid>
                <a:gridCol w="3623680">
                  <a:extLst>
                    <a:ext uri="{9D8B030D-6E8A-4147-A177-3AD203B41FA5}">
                      <a16:colId xmlns:a16="http://schemas.microsoft.com/office/drawing/2014/main" val="705484668"/>
                    </a:ext>
                  </a:extLst>
                </a:gridCol>
                <a:gridCol w="1890412">
                  <a:extLst>
                    <a:ext uri="{9D8B030D-6E8A-4147-A177-3AD203B41FA5}">
                      <a16:colId xmlns:a16="http://schemas.microsoft.com/office/drawing/2014/main" val="16089765"/>
                    </a:ext>
                  </a:extLst>
                </a:gridCol>
              </a:tblGrid>
              <a:tr h="346648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Concepto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Inversión total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9194"/>
                  </a:ext>
                </a:extLst>
              </a:tr>
              <a:tr h="293744"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Monto inversión en obra</a:t>
                      </a: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$550,264,951.54</a:t>
                      </a:r>
                      <a:endParaRPr lang="es-ES_tradnl" sz="14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85477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Monto inversión en equipamiento</a:t>
                      </a: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$260,810,700.45</a:t>
                      </a:r>
                      <a:endParaRPr lang="es-ES_tradnl" sz="14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83053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Total sin IVA</a:t>
                      </a: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$811,075,651.99</a:t>
                      </a:r>
                      <a:endParaRPr lang="es-ES_tradnl" sz="14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69064"/>
                  </a:ext>
                </a:extLst>
              </a:tr>
              <a:tr h="257861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IVA</a:t>
                      </a: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$129,772,104.32</a:t>
                      </a:r>
                      <a:endParaRPr lang="es-ES_tradnl" sz="1400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37652"/>
                  </a:ext>
                </a:extLst>
              </a:tr>
              <a:tr h="229487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Total con IVA</a:t>
                      </a:r>
                      <a:endParaRPr lang="es-ES_tradnl" sz="36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$940,847,756.31</a:t>
                      </a:r>
                      <a:endParaRPr lang="es-ES_tradnl" sz="36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69266" marR="6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67927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E77287F1-DF9A-5D7E-CFB8-E5FED8EA5FA8}"/>
              </a:ext>
            </a:extLst>
          </p:cNvPr>
          <p:cNvSpPr/>
          <p:nvPr/>
        </p:nvSpPr>
        <p:spPr>
          <a:xfrm>
            <a:off x="428477" y="4996870"/>
            <a:ext cx="5549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i="1" dirty="0">
                <a:latin typeface="Noto Sans" panose="020B0502040504020204" pitchFamily="34" charset="0"/>
                <a:ea typeface="Noto Sans" panose="020B0502040504020204" pitchFamily="34" charset="0"/>
              </a:rPr>
              <a:t>El monto de la obra incluye los recursos ejercidos de 2012 a 2015 indexados a valores de 2025 ($163,021,572.77 M.N. sin IVA) y lo que se pretende ejercer de 2025 a 2027 de obra y equipamiento por un monto de $777,826,183.54 M.N.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6EEA8D0-630D-4F00-AB11-FD00097EDCFF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ADMINISTRACIÓN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1AA5DC0-4A27-4F94-AD85-06CCE9DFC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6" t="31950" r="10001" b="17359"/>
          <a:stretch/>
        </p:blipFill>
        <p:spPr>
          <a:xfrm>
            <a:off x="6415314" y="3970987"/>
            <a:ext cx="5330318" cy="244637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49B64C5B-7211-4F06-A301-5B50F552234A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40A4DA7-8D56-419A-8F6E-5BD886CC905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5733257B-063F-4AF4-8B6E-6B7252C6E85A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D950D6C4-2283-47DF-95E4-97D3C3801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2285416D-771F-4537-98AB-9009B39D4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6448799F-61BC-49D1-B93D-DBCBEE483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544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4 Tabla">
            <a:extLst>
              <a:ext uri="{FF2B5EF4-FFF2-40B4-BE49-F238E27FC236}">
                <a16:creationId xmlns:a16="http://schemas.microsoft.com/office/drawing/2014/main" id="{43C37D7D-2700-9DE1-AA24-3B000D5C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47532"/>
              </p:ext>
            </p:extLst>
          </p:nvPr>
        </p:nvGraphicFramePr>
        <p:xfrm>
          <a:off x="745586" y="817005"/>
          <a:ext cx="2374031" cy="1859280"/>
        </p:xfrm>
        <a:graphic>
          <a:graphicData uri="http://schemas.openxmlformats.org/drawingml/2006/table">
            <a:tbl>
              <a:tblPr firstRow="1" bandRow="1"/>
              <a:tblGrid>
                <a:gridCol w="111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era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M2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PB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545.00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1 Piso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355.40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09175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2 Piso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355.40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88037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3 Piso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355.40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77325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Azotea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355.40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761704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1,966.60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1235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2A4CB8A-7638-9B2F-E170-A4EBC6324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71" t="68679" r="3844" b="11321"/>
          <a:stretch/>
        </p:blipFill>
        <p:spPr>
          <a:xfrm>
            <a:off x="3606051" y="817005"/>
            <a:ext cx="8332694" cy="1550353"/>
          </a:xfrm>
          <a:prstGeom prst="rect">
            <a:avLst/>
          </a:prstGeom>
        </p:spPr>
      </p:pic>
      <p:sp>
        <p:nvSpPr>
          <p:cNvPr id="7" name="CuadroTexto 12">
            <a:extLst>
              <a:ext uri="{FF2B5EF4-FFF2-40B4-BE49-F238E27FC236}">
                <a16:creationId xmlns:a16="http://schemas.microsoft.com/office/drawing/2014/main" id="{CF59154F-D2EB-8BDF-853C-F5DFF3A713FB}"/>
              </a:ext>
            </a:extLst>
          </p:cNvPr>
          <p:cNvSpPr txBox="1"/>
          <p:nvPr/>
        </p:nvSpPr>
        <p:spPr>
          <a:xfrm>
            <a:off x="266560" y="2882261"/>
            <a:ext cx="41530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Edificio Pera: </a:t>
            </a:r>
          </a:p>
          <a:p>
            <a:pPr algn="just"/>
            <a:endParaRPr lang="es-MX" sz="5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1CADE4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Documentos existentes:</a:t>
            </a:r>
          </a:p>
          <a:p>
            <a:pPr algn="just"/>
            <a:endParaRPr lang="es-MX" sz="500" b="1" dirty="0">
              <a:solidFill>
                <a:srgbClr val="1CADE4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Dictamen Estructural : ISCDF/DG/0338/2023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Levantamiento de estado actual (Plano conjunto, Planta Baja, Planta Niveles 1-3, Azotea)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M2 de colindancias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Solicitud de Dictamen de Seguridad Estructural (Oficio No. DG/MMP/0054/2023)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Plano conjunto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Programa de necesidades 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Contrato 1994 donación DIF-TORRE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Contrato 2000 donación DIF-CASA MÚSICA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Resumen de Solicitud del INP al DIF de Donación</a:t>
            </a:r>
          </a:p>
        </p:txBody>
      </p:sp>
      <p:graphicFrame>
        <p:nvGraphicFramePr>
          <p:cNvPr id="8" name="14 Tabla">
            <a:extLst>
              <a:ext uri="{FF2B5EF4-FFF2-40B4-BE49-F238E27FC236}">
                <a16:creationId xmlns:a16="http://schemas.microsoft.com/office/drawing/2014/main" id="{D5014664-FAA1-4AFA-9BA4-1665DDF39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74499"/>
              </p:ext>
            </p:extLst>
          </p:nvPr>
        </p:nvGraphicFramePr>
        <p:xfrm>
          <a:off x="4730032" y="4455062"/>
          <a:ext cx="2731935" cy="1859280"/>
        </p:xfrm>
        <a:graphic>
          <a:graphicData uri="http://schemas.openxmlformats.org/drawingml/2006/table">
            <a:tbl>
              <a:tblPr firstRow="1" bandRow="1"/>
              <a:tblGrid>
                <a:gridCol w="128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GIS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M2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Sótano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236.31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Planta Baja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637.63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609175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1 Piso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712.89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98331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2 Piso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491.70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38522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Azotea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712.89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488037"/>
                  </a:ext>
                </a:extLst>
              </a:tr>
              <a:tr h="2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2,791.42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77325"/>
                  </a:ext>
                </a:extLst>
              </a:tr>
            </a:tbl>
          </a:graphicData>
        </a:graphic>
      </p:graphicFrame>
      <p:sp>
        <p:nvSpPr>
          <p:cNvPr id="9" name="CuadroTexto 12">
            <a:extLst>
              <a:ext uri="{FF2B5EF4-FFF2-40B4-BE49-F238E27FC236}">
                <a16:creationId xmlns:a16="http://schemas.microsoft.com/office/drawing/2014/main" id="{BBC3327A-246B-4424-AF65-C5131D1C015A}"/>
              </a:ext>
            </a:extLst>
          </p:cNvPr>
          <p:cNvSpPr txBox="1"/>
          <p:nvPr/>
        </p:nvSpPr>
        <p:spPr>
          <a:xfrm>
            <a:off x="7772398" y="2882260"/>
            <a:ext cx="41679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Edificio DGIS:</a:t>
            </a:r>
          </a:p>
          <a:p>
            <a:r>
              <a:rPr lang="es-MX" sz="500" b="1" dirty="0">
                <a:solidFill>
                  <a:srgbClr val="C0504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1CADE4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Documentos existentes:</a:t>
            </a:r>
          </a:p>
          <a:p>
            <a:endParaRPr lang="es-MX" sz="500" b="1" dirty="0">
              <a:solidFill>
                <a:srgbClr val="1CADE4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Dictamen Estructural : ISCDF/DG/0339/2023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Levantamiento de estado actual (Plano conjunto, Planta Baja, Planta Niveles 1-3, Azotea).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M2 de colindancias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Solicitud de Dictamen de Seguridad Estructural (Oficio No. DG/MMP/0054/2023)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Plano conjunto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Programa de necesidades 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Contrato 1994 donación DIF-TORRE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Contrato 2000 donación DIF-CASA MÚSICA</a:t>
            </a:r>
          </a:p>
          <a:p>
            <a:pPr marL="265113" indent="-265113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Resumen de Solicitud del INP al DIF de Donación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E66CCC-4584-4184-8309-CF4CC082C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8" t="67547" r="51321" b="12201"/>
          <a:stretch/>
        </p:blipFill>
        <p:spPr>
          <a:xfrm>
            <a:off x="4730032" y="2525798"/>
            <a:ext cx="2731935" cy="185928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A6C0F9E-5270-4CFB-A4AE-3610D86C83E1}"/>
              </a:ext>
            </a:extLst>
          </p:cNvPr>
          <p:cNvSpPr txBox="1">
            <a:spLocks/>
          </p:cNvSpPr>
          <p:nvPr/>
        </p:nvSpPr>
        <p:spPr>
          <a:xfrm>
            <a:off x="266559" y="381568"/>
            <a:ext cx="11672185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eaLnBrk="0" fontAlgn="base" hangingPunct="0">
              <a:lnSpc>
                <a:spcPct val="100000"/>
              </a:lnSpc>
              <a:spcAft>
                <a:spcPct val="0"/>
              </a:spcAft>
              <a:tabLst>
                <a:tab pos="2140744" algn="l"/>
                <a:tab pos="3167063" algn="r"/>
              </a:tabLst>
            </a:pPr>
            <a:r>
              <a:rPr lang="es-MX" sz="2000" b="1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Avance de la donación del inmueble SNDIF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D5EB63-BF21-4685-9E5D-A262ABA7D917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ADMINISTRACIÓN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3B41687-3BB9-42D7-A72A-09FA21B20B9A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D346C89-A475-41C0-8028-2DDF15B0B32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629DA75-3E9F-47C8-A204-63571AFE3221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A579B2D0-30F2-40C5-B68F-46B737D29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3E4BBF25-0CFA-419E-B250-DA7B6960B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F889104C-4DBB-4C99-BB11-9997DFA6E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784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INVESTIGACIÓN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E3DB8C-D855-4AE8-A748-2D31AA8BA2D2}"/>
              </a:ext>
            </a:extLst>
          </p:cNvPr>
          <p:cNvSpPr txBox="1"/>
          <p:nvPr/>
        </p:nvSpPr>
        <p:spPr>
          <a:xfrm>
            <a:off x="1496913" y="506712"/>
            <a:ext cx="359834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MX" sz="2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Publicaciones por grupo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322B20F-B610-4BFF-9DDA-B96C26EA4EBC}"/>
              </a:ext>
            </a:extLst>
          </p:cNvPr>
          <p:cNvSpPr txBox="1"/>
          <p:nvPr/>
        </p:nvSpPr>
        <p:spPr>
          <a:xfrm>
            <a:off x="6073546" y="506712"/>
            <a:ext cx="609599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MX" sz="2000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Artículos por Grupo en relación a las principales líneas de investigación</a:t>
            </a:r>
            <a:endParaRPr lang="es-MX" sz="1800" dirty="0">
              <a:solidFill>
                <a:srgbClr val="002060"/>
              </a:solidFill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18A751F-67CA-49B4-BA09-4F52BCAF3860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2599174-5A96-4599-8F43-B9EA7F0C2D1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B5C8D5C-763A-43AC-A7A2-715256EF033B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F487C95F-FC6C-4702-B7FB-A4978AFF4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8EFF03EE-A5EF-4892-865F-102EE6E7F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78C763A7-1FA8-4608-82BF-27D3C9A5D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F08BF10-B7B2-42C0-94A7-9CDE87A7D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178691"/>
              </p:ext>
            </p:extLst>
          </p:nvPr>
        </p:nvGraphicFramePr>
        <p:xfrm>
          <a:off x="40220" y="798282"/>
          <a:ext cx="6589951" cy="570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1DDEBB8-757C-4285-9E8A-A91244357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31614"/>
              </p:ext>
            </p:extLst>
          </p:nvPr>
        </p:nvGraphicFramePr>
        <p:xfrm>
          <a:off x="6866965" y="1214598"/>
          <a:ext cx="5082988" cy="535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3696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INVESTIGACIÓN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ED047D1-ACC7-4831-A936-AA6D0E6C2758}"/>
              </a:ext>
            </a:extLst>
          </p:cNvPr>
          <p:cNvSpPr/>
          <p:nvPr/>
        </p:nvSpPr>
        <p:spPr>
          <a:xfrm>
            <a:off x="715759" y="1105271"/>
            <a:ext cx="3964547" cy="412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388938" algn="just">
              <a:lnSpc>
                <a:spcPct val="110000"/>
              </a:lnSpc>
              <a:spcAft>
                <a:spcPts val="1200"/>
              </a:spcAft>
              <a:buClr>
                <a:srgbClr val="1F3864"/>
              </a:buClr>
              <a:buSzPts val="1500"/>
              <a:buFont typeface="Noto Sans Symbols"/>
              <a:buChar char="✔"/>
            </a:pP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Actividades Relevantes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842943B-9C29-4CD5-A389-E3BED8275B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71409" y="3233375"/>
            <a:ext cx="6595671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Mención honorífica</a:t>
            </a:r>
            <a:endParaRPr lang="es-MX" altLang="es-MX" sz="1600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Premio Nacional de Investigación Clínica en Resistencia Antimicrobiana por el artículo “Global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Antimicrobial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Susceptibility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Patterns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of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Staphylococcus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aureus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in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Atopic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Dermatitis a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Systematic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Review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 and Meta-</a:t>
            </a:r>
            <a:r>
              <a:rPr lang="es-MX" altLang="es-MX" sz="1500" dirty="0" err="1">
                <a:latin typeface="Noto Sans" panose="020B0502040504020204" pitchFamily="34" charset="0"/>
                <a:ea typeface="Noto Sans" panose="020B0502040504020204" pitchFamily="34" charset="0"/>
              </a:rPr>
              <a:t>Analysis</a:t>
            </a: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” (Asociación Mexicana para el Estudio de las Infecciones Nosocomiales).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altLang="es-MX" sz="1600" b="1" dirty="0">
                <a:latin typeface="Noto Sans" panose="020B0502040504020204" pitchFamily="34" charset="0"/>
                <a:ea typeface="Noto Sans" panose="020B0502040504020204" pitchFamily="34" charset="0"/>
              </a:rPr>
              <a:t>Jornada “</a:t>
            </a:r>
            <a:r>
              <a:rPr lang="es-MX" altLang="es-MX" sz="1600" b="1" dirty="0" err="1">
                <a:latin typeface="Noto Sans" panose="020B0502040504020204" pitchFamily="34" charset="0"/>
                <a:ea typeface="Noto Sans" panose="020B0502040504020204" pitchFamily="34" charset="0"/>
              </a:rPr>
              <a:t>ConCiencia</a:t>
            </a:r>
            <a:r>
              <a:rPr lang="es-MX" altLang="es-MX" sz="1600" b="1" dirty="0">
                <a:latin typeface="Noto Sans" panose="020B0502040504020204" pitchFamily="34" charset="0"/>
                <a:ea typeface="Noto Sans" panose="020B0502040504020204" pitchFamily="34" charset="0"/>
              </a:rPr>
              <a:t>”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altLang="es-MX" sz="1500" dirty="0">
                <a:latin typeface="Noto Sans" panose="020B0502040504020204" pitchFamily="34" charset="0"/>
                <a:ea typeface="Noto Sans" panose="020B0502040504020204" pitchFamily="34" charset="0"/>
              </a:rPr>
              <a:t>Niñas y niños conocieron las actividades de investigación que se realizan en el INP, en un programa financiado por la SECTEI.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DEBFE09-086E-4C82-B966-204E8321F1F6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1AE25BD-B54F-4A3F-BAB5-994DC439C981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3C55C61-DC4F-426D-A430-6BE5E32B9FCD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8D299EE4-4B14-4F13-A5A3-4D5BDEC10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F54166FD-2290-4FD3-9623-46D49A1D2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AF731EDC-0BF5-411F-BCE3-829F8E774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graphicFrame>
        <p:nvGraphicFramePr>
          <p:cNvPr id="26" name="Google Shape;121;p4">
            <a:extLst>
              <a:ext uri="{FF2B5EF4-FFF2-40B4-BE49-F238E27FC236}">
                <a16:creationId xmlns:a16="http://schemas.microsoft.com/office/drawing/2014/main" id="{34038853-EB67-47B0-9FF7-6E95F6B56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69965"/>
              </p:ext>
            </p:extLst>
          </p:nvPr>
        </p:nvGraphicFramePr>
        <p:xfrm>
          <a:off x="6397158" y="1175994"/>
          <a:ext cx="5024674" cy="14854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27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Año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solidFill>
                            <a:schemeClr val="bg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Variación (%)</a:t>
                      </a:r>
                      <a:endParaRPr sz="1400" b="1" u="none" strike="noStrike" cap="none" dirty="0">
                        <a:solidFill>
                          <a:schemeClr val="bg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2100" marR="621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Libros editados</a:t>
                      </a:r>
                      <a:endParaRPr sz="1400" b="1" u="none" strike="noStrike" cap="non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1</a:t>
                      </a:r>
                      <a:endParaRPr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</a:t>
                      </a:r>
                      <a:endParaRPr sz="1400" b="1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-100.00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Capítulos en libros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17</a:t>
                      </a:r>
                      <a:endParaRPr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</a:t>
                      </a:r>
                      <a:endParaRPr sz="1400" b="1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-64.71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Núm. de proyectos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65</a:t>
                      </a:r>
                      <a:endParaRPr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52</a:t>
                      </a:r>
                      <a:endParaRPr sz="1400" b="1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-20.00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Premios y distinciones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rgbClr val="000000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ontserrat"/>
                          <a:sym typeface="Montserrat"/>
                        </a:rPr>
                        <a:t>27</a:t>
                      </a:r>
                      <a:endParaRPr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17</a:t>
                      </a:r>
                      <a:endParaRPr sz="1400" b="1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-37.04</a:t>
                      </a:r>
                      <a:endParaRPr sz="1400" b="1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Rectángulo 26">
            <a:extLst>
              <a:ext uri="{FF2B5EF4-FFF2-40B4-BE49-F238E27FC236}">
                <a16:creationId xmlns:a16="http://schemas.microsoft.com/office/drawing/2014/main" id="{5FE25715-CD96-4CFD-8B28-D81A62A0F5B9}"/>
              </a:ext>
            </a:extLst>
          </p:cNvPr>
          <p:cNvSpPr/>
          <p:nvPr/>
        </p:nvSpPr>
        <p:spPr>
          <a:xfrm>
            <a:off x="7307392" y="698150"/>
            <a:ext cx="3457678" cy="412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2" lvl="1" algn="just">
              <a:lnSpc>
                <a:spcPct val="110000"/>
              </a:lnSpc>
              <a:spcAft>
                <a:spcPts val="1200"/>
              </a:spcAft>
              <a:buClr>
                <a:srgbClr val="1F3864"/>
              </a:buClr>
              <a:buSzPts val="1500"/>
            </a:pP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Aspectos cuantitativos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EFCF6E2-D4DE-43FD-94E8-70A3158FF120}"/>
              </a:ext>
            </a:extLst>
          </p:cNvPr>
          <p:cNvSpPr/>
          <p:nvPr/>
        </p:nvSpPr>
        <p:spPr>
          <a:xfrm>
            <a:off x="3343048" y="10233"/>
            <a:ext cx="5693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2024 - 2025</a:t>
            </a:r>
            <a:endParaRPr lang="es-MX" sz="2000" b="0" dirty="0">
              <a:solidFill>
                <a:srgbClr val="00206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2DAF5B72-2BB6-49A4-AB34-0906EAD3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36" y="1550293"/>
            <a:ext cx="525737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Patente “AGENTES ANTIGIARDIÁSICOS DERIVADOS DE BENZOPIRROLIZIDINAS”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de fecha 25 de junio 2025 </a:t>
            </a: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con 20 años de vigencia.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600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1600" b="1" dirty="0">
                <a:latin typeface="Noto Sans" panose="020B0502040504020204" pitchFamily="34" charset="0"/>
                <a:ea typeface="Noto Sans" panose="020B0502040504020204" pitchFamily="34" charset="0"/>
              </a:rPr>
              <a:t>Proyecto “Abordaje </a:t>
            </a:r>
            <a:r>
              <a:rPr lang="es-MX" altLang="es-MX" sz="1600" b="1" dirty="0" err="1">
                <a:latin typeface="Noto Sans" panose="020B0502040504020204" pitchFamily="34" charset="0"/>
                <a:ea typeface="Noto Sans" panose="020B0502040504020204" pitchFamily="34" charset="0"/>
              </a:rPr>
              <a:t>Ómico</a:t>
            </a:r>
            <a:r>
              <a:rPr lang="es-MX" altLang="es-MX" sz="1600" b="1" dirty="0">
                <a:latin typeface="Noto Sans" panose="020B0502040504020204" pitchFamily="34" charset="0"/>
                <a:ea typeface="Noto Sans" panose="020B0502040504020204" pitchFamily="34" charset="0"/>
              </a:rPr>
              <a:t> del meduloblastoma apoyo a la clasificación molecular”</a:t>
            </a: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:</a:t>
            </a:r>
            <a:b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Se recibe un </a:t>
            </a:r>
            <a:r>
              <a:rPr lang="es-MX" altLang="es-MX" sz="1600" i="1" dirty="0">
                <a:latin typeface="Noto Sans" panose="020B0502040504020204" pitchFamily="34" charset="0"/>
                <a:ea typeface="Noto Sans" panose="020B0502040504020204" pitchFamily="34" charset="0"/>
              </a:rPr>
              <a:t>Grant </a:t>
            </a: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del Oxford </a:t>
            </a:r>
            <a:r>
              <a:rPr lang="es-MX" altLang="es-MX" sz="1600" dirty="0" err="1">
                <a:latin typeface="Noto Sans" panose="020B0502040504020204" pitchFamily="34" charset="0"/>
                <a:ea typeface="Noto Sans" panose="020B0502040504020204" pitchFamily="34" charset="0"/>
              </a:rPr>
              <a:t>Nanopore</a:t>
            </a: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 Grant </a:t>
            </a:r>
            <a:r>
              <a:rPr lang="es-MX" altLang="es-MX" sz="1600" dirty="0" err="1">
                <a:latin typeface="Noto Sans" panose="020B0502040504020204" pitchFamily="34" charset="0"/>
                <a:ea typeface="Noto Sans" panose="020B0502040504020204" pitchFamily="34" charset="0"/>
              </a:rPr>
              <a:t>Programme</a:t>
            </a: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1600" b="1" dirty="0">
                <a:latin typeface="Noto Sans" panose="020B0502040504020204" pitchFamily="34" charset="0"/>
                <a:ea typeface="Noto Sans" panose="020B0502040504020204" pitchFamily="34" charset="0"/>
              </a:rPr>
              <a:t>Investigadores de INSALUD – Coordinación de Educación e Investigación del IMSS </a:t>
            </a: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Colaboración con el Dr. Miguel Ángel Vaca Ruiz del Estado de México y el Hospital Juárez para la clasificación molecular de los pacientes con meduloblastoma.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Sistema Nacional de Investigadores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:</a:t>
            </a:r>
            <a:b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La Dra. Sara Frías </a:t>
            </a:r>
            <a:r>
              <a:rPr lang="es-MX" altLang="es-MX" sz="1600" dirty="0">
                <a:latin typeface="Noto Sans" panose="020B0502040504020204" pitchFamily="34" charset="0"/>
                <a:ea typeface="Noto Sans" panose="020B0502040504020204" pitchFamily="34" charset="0"/>
              </a:rPr>
              <a:t>y el Dr. Roberto Rivera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fueron nombrados </a:t>
            </a:r>
            <a:r>
              <a:rPr kumimoji="0" lang="es-MX" altLang="es-MX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Investigadores Eméritos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59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INVESTIGACIÓN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7" name="Google Shape;120;p3">
            <a:extLst>
              <a:ext uri="{FF2B5EF4-FFF2-40B4-BE49-F238E27FC236}">
                <a16:creationId xmlns:a16="http://schemas.microsoft.com/office/drawing/2014/main" id="{A8E34EA4-19FA-4A5C-B360-E88865CE3167}"/>
              </a:ext>
            </a:extLst>
          </p:cNvPr>
          <p:cNvSpPr/>
          <p:nvPr/>
        </p:nvSpPr>
        <p:spPr>
          <a:xfrm>
            <a:off x="-52651" y="776804"/>
            <a:ext cx="12297302" cy="489109"/>
          </a:xfrm>
          <a:prstGeom prst="roundRect">
            <a:avLst>
              <a:gd name="adj" fmla="val 31556"/>
            </a:avLst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Recursos económicos aportados por terceros para la investigación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C1C4FF-E4C9-4D3A-8973-091232D3E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42177"/>
              </p:ext>
            </p:extLst>
          </p:nvPr>
        </p:nvGraphicFramePr>
        <p:xfrm>
          <a:off x="1006358" y="1827482"/>
          <a:ext cx="10621199" cy="3203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389">
                  <a:extLst>
                    <a:ext uri="{9D8B030D-6E8A-4147-A177-3AD203B41FA5}">
                      <a16:colId xmlns:a16="http://schemas.microsoft.com/office/drawing/2014/main" val="3379194454"/>
                    </a:ext>
                  </a:extLst>
                </a:gridCol>
                <a:gridCol w="1903751">
                  <a:extLst>
                    <a:ext uri="{9D8B030D-6E8A-4147-A177-3AD203B41FA5}">
                      <a16:colId xmlns:a16="http://schemas.microsoft.com/office/drawing/2014/main" val="1580145494"/>
                    </a:ext>
                  </a:extLst>
                </a:gridCol>
                <a:gridCol w="2199513">
                  <a:extLst>
                    <a:ext uri="{9D8B030D-6E8A-4147-A177-3AD203B41FA5}">
                      <a16:colId xmlns:a16="http://schemas.microsoft.com/office/drawing/2014/main" val="2617261636"/>
                    </a:ext>
                  </a:extLst>
                </a:gridCol>
                <a:gridCol w="2282546">
                  <a:extLst>
                    <a:ext uri="{9D8B030D-6E8A-4147-A177-3AD203B41FA5}">
                      <a16:colId xmlns:a16="http://schemas.microsoft.com/office/drawing/2014/main" val="151933865"/>
                    </a:ext>
                  </a:extLst>
                </a:gridCol>
              </a:tblGrid>
              <a:tr h="5526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Fuente de financiamiento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Ingresos (pesos) </a:t>
                      </a:r>
                      <a:r>
                        <a:rPr lang="es-E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</a:t>
                      </a:r>
                      <a:r>
                        <a:rPr lang="es-MX" sz="18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er</a:t>
                      </a:r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. semestre 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1432893"/>
                  </a:ext>
                </a:extLst>
              </a:tr>
              <a:tr h="5971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2024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% Variación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46088"/>
                  </a:ext>
                </a:extLst>
              </a:tr>
              <a:tr h="292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CONAHCYT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$ 2,637,161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$ 1,914,063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-27.42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75941"/>
                  </a:ext>
                </a:extLst>
              </a:tr>
              <a:tr h="406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Industria farmacéutica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$ 11,198,773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$ 6,750,497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-39.72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85867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Aportaciones especificas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$ 2,048,662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$ 1,223,865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-40.26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38917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Otros fondos específicos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$ 170,000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$ 150,000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-11.76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12505"/>
                  </a:ext>
                </a:extLst>
              </a:tr>
              <a:tr h="5686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$ 16,054,596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$ 10,038,425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-37.47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28882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58FC173D-2BD6-44C0-B29C-158F012385F6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1A76328-5A57-488B-9910-4CF57481B59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9E5AC63-3AA9-46C3-833A-54143CA99484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68ACBF5D-43DB-4939-8196-A9ABF569E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17F11588-ECE7-4E5F-83B0-F01BBBB84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44EC28F0-4023-47A4-82A8-F7FAB60D2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4601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ENSEÑANZA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CC7D266-C47D-470A-B880-8E7A0B86F41F}"/>
              </a:ext>
            </a:extLst>
          </p:cNvPr>
          <p:cNvSpPr/>
          <p:nvPr/>
        </p:nvSpPr>
        <p:spPr>
          <a:xfrm>
            <a:off x="2144660" y="546442"/>
            <a:ext cx="7902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Formación de recursos humanos </a:t>
            </a:r>
          </a:p>
          <a:p>
            <a:pPr lvl="0" algn="ctr">
              <a:defRPr/>
            </a:pPr>
            <a:r>
              <a:rPr lang="es-ES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sz="2000" b="1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sz="20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5A944BA0-C290-409E-842E-B1C8E0DCC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39032"/>
              </p:ext>
            </p:extLst>
          </p:nvPr>
        </p:nvGraphicFramePr>
        <p:xfrm>
          <a:off x="1333589" y="1183241"/>
          <a:ext cx="9273452" cy="467585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997881">
                  <a:extLst>
                    <a:ext uri="{9D8B030D-6E8A-4147-A177-3AD203B41FA5}">
                      <a16:colId xmlns:a16="http://schemas.microsoft.com/office/drawing/2014/main" val="2107567644"/>
                    </a:ext>
                  </a:extLst>
                </a:gridCol>
                <a:gridCol w="1203801">
                  <a:extLst>
                    <a:ext uri="{9D8B030D-6E8A-4147-A177-3AD203B41FA5}">
                      <a16:colId xmlns:a16="http://schemas.microsoft.com/office/drawing/2014/main" val="660390280"/>
                    </a:ext>
                  </a:extLst>
                </a:gridCol>
                <a:gridCol w="1106944">
                  <a:extLst>
                    <a:ext uri="{9D8B030D-6E8A-4147-A177-3AD203B41FA5}">
                      <a16:colId xmlns:a16="http://schemas.microsoft.com/office/drawing/2014/main" val="3652498552"/>
                    </a:ext>
                  </a:extLst>
                </a:gridCol>
                <a:gridCol w="1964826">
                  <a:extLst>
                    <a:ext uri="{9D8B030D-6E8A-4147-A177-3AD203B41FA5}">
                      <a16:colId xmlns:a16="http://schemas.microsoft.com/office/drawing/2014/main" val="3085115077"/>
                    </a:ext>
                  </a:extLst>
                </a:gridCol>
              </a:tblGrid>
              <a:tr h="490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Año</a:t>
                      </a:r>
                      <a:endParaRPr lang="es-MX" sz="19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2024</a:t>
                      </a:r>
                      <a:endParaRPr lang="es-MX" sz="19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  <a:endParaRPr lang="es-MX" sz="19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9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Variación (%)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12234"/>
                  </a:ext>
                </a:extLst>
              </a:tr>
              <a:tr h="367857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Total de residentes</a:t>
                      </a:r>
                      <a:endParaRPr lang="es-MX" sz="1600" b="1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469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438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-6.61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75922"/>
                  </a:ext>
                </a:extLst>
              </a:tr>
              <a:tr h="367857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Residentes de Pediatría</a:t>
                      </a:r>
                      <a:endParaRPr lang="es-MX" sz="1600" b="1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173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165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-4.62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61058"/>
                  </a:ext>
                </a:extLst>
              </a:tr>
              <a:tr h="367857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Residentes extranjeros</a:t>
                      </a:r>
                      <a:endParaRPr lang="es-MX" sz="1600" b="1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67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49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-26.87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71353"/>
                  </a:ext>
                </a:extLst>
              </a:tr>
              <a:tr h="367857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Residencias de subespecialidad</a:t>
                      </a:r>
                      <a:endParaRPr lang="es-MX" sz="1600" b="1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21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21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0.00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86897"/>
                  </a:ext>
                </a:extLst>
              </a:tr>
              <a:tr h="367857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Posgrados de alta especialidad en Medicina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14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13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-7.14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9974"/>
                  </a:ext>
                </a:extLst>
              </a:tr>
              <a:tr h="367857">
                <a:tc>
                  <a:txBody>
                    <a:bodyPr/>
                    <a:lstStyle/>
                    <a:p>
                      <a:pPr marL="936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Maestría y Doctorados</a:t>
                      </a:r>
                      <a:endParaRPr lang="es-MX" sz="1600" b="1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40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38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-5.00</a:t>
                      </a:r>
                      <a:endParaRPr lang="es-MX" sz="16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11121"/>
                  </a:ext>
                </a:extLst>
              </a:tr>
              <a:tr h="488784">
                <a:tc gridSpan="4"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900" b="1" i="0" u="none" strike="noStrike" spc="200" baseline="0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Enfermería</a:t>
                      </a:r>
                      <a:endParaRPr lang="es-MX" sz="1900" b="1" i="0" u="none" strike="noStrike" spc="200" baseline="0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857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98959"/>
                  </a:ext>
                </a:extLst>
              </a:tr>
              <a:tr h="496373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Número de alumnos en Cursos de Pregrado y Posgrado</a:t>
                      </a:r>
                    </a:p>
                  </a:txBody>
                  <a:tcPr marL="857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130/41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147/39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13.38/-4.88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5635"/>
                  </a:ext>
                </a:extLst>
              </a:tr>
              <a:tr h="496373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Número de universidades participantes</a:t>
                      </a:r>
                    </a:p>
                  </a:txBody>
                  <a:tcPr marL="857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-7.14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33661"/>
                  </a:ext>
                </a:extLst>
              </a:tr>
              <a:tr h="496373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Total de alumnos </a:t>
                      </a:r>
                    </a:p>
                  </a:txBody>
                  <a:tcPr marL="857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71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186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rtl="0" fontAlgn="ctr"/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8.77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9525" marR="9525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06572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8B24C195-F4D5-4F29-9FD8-22C756EA098E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CB995CB-18AD-47C0-B716-AE6BE77B9B7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D65B67FA-AA14-4379-AFA3-7FC1A986361D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B9C073BD-05B5-4F6E-8616-EC07A2665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F6546CDD-8A11-4AE1-9E55-328A3083A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4ABF481-4AB0-4250-9D6D-DB56A165A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094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ENSEÑANZA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8" name="Google Shape;276;g22ce65a12c1_1_10">
            <a:extLst>
              <a:ext uri="{FF2B5EF4-FFF2-40B4-BE49-F238E27FC236}">
                <a16:creationId xmlns:a16="http://schemas.microsoft.com/office/drawing/2014/main" id="{651475CA-3A45-447F-B822-7A309AE0840C}"/>
              </a:ext>
            </a:extLst>
          </p:cNvPr>
          <p:cNvSpPr txBox="1"/>
          <p:nvPr/>
        </p:nvSpPr>
        <p:spPr>
          <a:xfrm>
            <a:off x="2344543" y="485204"/>
            <a:ext cx="750291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ES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Aspectos relevantes</a:t>
            </a:r>
            <a:endParaRPr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1C749-5D23-4933-A943-2BC3CEDDE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43" y="1178933"/>
            <a:ext cx="9864511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Sistema Nacional de Posgrados de la Secretaria de Ciencias, Humanidades, Tecnología e Innovación (</a:t>
            </a:r>
            <a:r>
              <a:rPr lang="es-MX" altLang="es-MX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SECIHTI)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00050" marR="0" lvl="0" indent="-346075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s-MX" altLang="es-MX" sz="2000" dirty="0">
                <a:latin typeface="Noto Sans" panose="020B0502040504020204" pitchFamily="34" charset="0"/>
                <a:ea typeface="Noto Sans" panose="020B0502040504020204" pitchFamily="34" charset="0"/>
              </a:rPr>
              <a:t>10 Subespecialidades Pediátricas registradas en el Sistema.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Vinculación Nacional e Internacional: 54 convenios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MX" altLang="es-MX" sz="1000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00050" indent="-3460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/>
            </a:pPr>
            <a:r>
              <a:rPr lang="es-MX" altLang="es-MX" sz="2000" dirty="0">
                <a:latin typeface="Noto Sans" panose="020B0502040504020204" pitchFamily="34" charset="0"/>
                <a:ea typeface="Noto Sans" panose="020B0502040504020204" pitchFamily="34" charset="0"/>
              </a:rPr>
              <a:t>Formación y Colaboración Académica, Servicio Social y Capacitación con Instituciones de Salud y Universidades Públicas y Privadas, entre las que destacan: UNAM, UAM Xochimilco, Instituto Politécnico Nacional, Universidad Iberoamericana, Tecnológico de Monterrey y Universidad Anáhuac, entre otras.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s-MX" altLang="es-MX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Programa de Atención de 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Salud Mental a Residentes  (SALMER)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00050" marR="0" lvl="0" indent="-346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Seguimiento a 25 residentes en el Programa.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400050" marR="0" lvl="0" indent="-346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Jornadas de Salud Mental del 23 al 25 de junio de 2025, con 813 asistentes.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F4237A4-DBB2-46E6-8BF3-DCC29BC34726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12EFAE8-7097-4553-8F36-87B8E4C6F91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A4D41BBB-601D-47CA-8142-FBC3BB7F1911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DE9565B2-26A0-47B2-AF1B-52D377451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6E4B4024-4B09-469B-B067-BB91C9039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AE132F44-C70F-4CB7-A2FD-333B31A76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5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ENSEÑANZA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8" name="Google Shape;276;g22ce65a12c1_1_10">
            <a:extLst>
              <a:ext uri="{FF2B5EF4-FFF2-40B4-BE49-F238E27FC236}">
                <a16:creationId xmlns:a16="http://schemas.microsoft.com/office/drawing/2014/main" id="{651475CA-3A45-447F-B822-7A309AE0840C}"/>
              </a:ext>
            </a:extLst>
          </p:cNvPr>
          <p:cNvSpPr txBox="1"/>
          <p:nvPr/>
        </p:nvSpPr>
        <p:spPr>
          <a:xfrm>
            <a:off x="3229256" y="322960"/>
            <a:ext cx="573348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MX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Acta Pediátrica de México </a:t>
            </a:r>
          </a:p>
          <a:p>
            <a:pPr eaLnBrk="0" fontAlgn="base" hangingPunct="0"/>
            <a:r>
              <a:rPr lang="es-ES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 2024-2025</a:t>
            </a:r>
            <a:endParaRPr dirty="0">
              <a:solidFill>
                <a:srgbClr val="002060"/>
              </a:solidFill>
              <a:highlight>
                <a:srgbClr val="FFFF00"/>
              </a:highlight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0571935-FDE0-4FA9-AB63-F7F3D3F91C34}"/>
              </a:ext>
            </a:extLst>
          </p:cNvPr>
          <p:cNvSpPr/>
          <p:nvPr/>
        </p:nvSpPr>
        <p:spPr>
          <a:xfrm>
            <a:off x="223285" y="1172029"/>
            <a:ext cx="4966410" cy="510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10000"/>
              </a:lnSpc>
              <a:buFont typeface="+mj-lt"/>
              <a:buAutoNum type="arabicPeriod"/>
            </a:pPr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Artículos</a:t>
            </a:r>
            <a:r>
              <a:rPr lang="es-ES" sz="1600" b="1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  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sz="9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sz="12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2. Número de Artículos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600" b="1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Indexada a las siguientes  plataformas:</a:t>
            </a:r>
          </a:p>
          <a:p>
            <a:pPr marL="0" lvl="1" algn="just">
              <a:lnSpc>
                <a:spcPct val="110000"/>
              </a:lnSpc>
            </a:pPr>
            <a:r>
              <a:rPr lang="es-ES" sz="16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Periódica, </a:t>
            </a:r>
            <a:r>
              <a:rPr lang="es-ES" sz="1600" dirty="0" err="1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Medic</a:t>
            </a:r>
            <a:r>
              <a:rPr lang="es-ES" sz="16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Latina, </a:t>
            </a:r>
            <a:r>
              <a:rPr lang="es-ES" sz="1600" dirty="0" err="1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Scopus</a:t>
            </a:r>
            <a:r>
              <a:rPr lang="es-ES" sz="16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, Scielo,  Latindex,  Redalyc, DOAJ,  ESCI.</a:t>
            </a:r>
            <a:endParaRPr lang="es-ES" sz="1600" b="1" dirty="0"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9EA345-5A9B-654D-B001-0BEF02F7B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23017"/>
              </p:ext>
            </p:extLst>
          </p:nvPr>
        </p:nvGraphicFramePr>
        <p:xfrm>
          <a:off x="338812" y="1589829"/>
          <a:ext cx="4751531" cy="12159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37044">
                  <a:extLst>
                    <a:ext uri="{9D8B030D-6E8A-4147-A177-3AD203B41FA5}">
                      <a16:colId xmlns:a16="http://schemas.microsoft.com/office/drawing/2014/main" val="3427118981"/>
                    </a:ext>
                  </a:extLst>
                </a:gridCol>
                <a:gridCol w="975806">
                  <a:extLst>
                    <a:ext uri="{9D8B030D-6E8A-4147-A177-3AD203B41FA5}">
                      <a16:colId xmlns:a16="http://schemas.microsoft.com/office/drawing/2014/main" val="1486065245"/>
                    </a:ext>
                  </a:extLst>
                </a:gridCol>
                <a:gridCol w="1062269">
                  <a:extLst>
                    <a:ext uri="{9D8B030D-6E8A-4147-A177-3AD203B41FA5}">
                      <a16:colId xmlns:a16="http://schemas.microsoft.com/office/drawing/2014/main" val="3608833625"/>
                    </a:ext>
                  </a:extLst>
                </a:gridCol>
                <a:gridCol w="1376412">
                  <a:extLst>
                    <a:ext uri="{9D8B030D-6E8A-4147-A177-3AD203B41FA5}">
                      <a16:colId xmlns:a16="http://schemas.microsoft.com/office/drawing/2014/main" val="2981613559"/>
                    </a:ext>
                  </a:extLst>
                </a:gridCol>
              </a:tblGrid>
              <a:tr h="292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Procedencia</a:t>
                      </a:r>
                      <a:endParaRPr lang="es-MX" sz="15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2024</a:t>
                      </a:r>
                      <a:endParaRPr lang="es-MX" sz="15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  <a:endParaRPr lang="es-MX" sz="15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Variación (%)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95414"/>
                  </a:ext>
                </a:extLst>
              </a:tr>
              <a:tr h="461793"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Nacionales</a:t>
                      </a:r>
                      <a:endParaRPr lang="es-MX" sz="14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51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56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9.80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92995"/>
                  </a:ext>
                </a:extLst>
              </a:tr>
              <a:tr h="461793"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Extranjeros</a:t>
                      </a:r>
                      <a:endParaRPr lang="es-MX" sz="14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20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29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45.0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51043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77AA36-1515-469D-9954-7997C9E27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65891"/>
              </p:ext>
            </p:extLst>
          </p:nvPr>
        </p:nvGraphicFramePr>
        <p:xfrm>
          <a:off x="5605781" y="1595985"/>
          <a:ext cx="6246056" cy="3699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238">
                  <a:extLst>
                    <a:ext uri="{9D8B030D-6E8A-4147-A177-3AD203B41FA5}">
                      <a16:colId xmlns:a16="http://schemas.microsoft.com/office/drawing/2014/main" val="1732276480"/>
                    </a:ext>
                  </a:extLst>
                </a:gridCol>
                <a:gridCol w="1596537">
                  <a:extLst>
                    <a:ext uri="{9D8B030D-6E8A-4147-A177-3AD203B41FA5}">
                      <a16:colId xmlns:a16="http://schemas.microsoft.com/office/drawing/2014/main" val="2088668960"/>
                    </a:ext>
                  </a:extLst>
                </a:gridCol>
                <a:gridCol w="1519310">
                  <a:extLst>
                    <a:ext uri="{9D8B030D-6E8A-4147-A177-3AD203B41FA5}">
                      <a16:colId xmlns:a16="http://schemas.microsoft.com/office/drawing/2014/main" val="3468557324"/>
                    </a:ext>
                  </a:extLst>
                </a:gridCol>
                <a:gridCol w="1444971">
                  <a:extLst>
                    <a:ext uri="{9D8B030D-6E8A-4147-A177-3AD203B41FA5}">
                      <a16:colId xmlns:a16="http://schemas.microsoft.com/office/drawing/2014/main" val="3142054450"/>
                    </a:ext>
                  </a:extLst>
                </a:gridCol>
              </a:tblGrid>
              <a:tr h="3184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País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2024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Variación en %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823694"/>
                  </a:ext>
                </a:extLst>
              </a:tr>
              <a:tr h="3379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30,592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37,637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23.03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18026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México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23,925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27,881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16.54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19472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Estados Unidos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641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1,143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78.32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43537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Perú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35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1,124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52.93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16492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Colombia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581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1,116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92.08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33699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España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442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1,014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129.41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14313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China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245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166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-32.24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444759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India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116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-13.79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85658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Venezuela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258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458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77.52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93323"/>
                  </a:ext>
                </a:extLst>
              </a:tr>
              <a:tr h="31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Otros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2,993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4,603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</a:rPr>
                        <a:t>53.79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2558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C03A96A-6484-4559-97E3-E6F7D4F10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79762"/>
              </p:ext>
            </p:extLst>
          </p:nvPr>
        </p:nvGraphicFramePr>
        <p:xfrm>
          <a:off x="338813" y="3589291"/>
          <a:ext cx="4693575" cy="7541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79088">
                  <a:extLst>
                    <a:ext uri="{9D8B030D-6E8A-4147-A177-3AD203B41FA5}">
                      <a16:colId xmlns:a16="http://schemas.microsoft.com/office/drawing/2014/main" val="1552644001"/>
                    </a:ext>
                  </a:extLst>
                </a:gridCol>
                <a:gridCol w="975806">
                  <a:extLst>
                    <a:ext uri="{9D8B030D-6E8A-4147-A177-3AD203B41FA5}">
                      <a16:colId xmlns:a16="http://schemas.microsoft.com/office/drawing/2014/main" val="3835768407"/>
                    </a:ext>
                  </a:extLst>
                </a:gridCol>
                <a:gridCol w="1062269">
                  <a:extLst>
                    <a:ext uri="{9D8B030D-6E8A-4147-A177-3AD203B41FA5}">
                      <a16:colId xmlns:a16="http://schemas.microsoft.com/office/drawing/2014/main" val="664030856"/>
                    </a:ext>
                  </a:extLst>
                </a:gridCol>
                <a:gridCol w="1376412">
                  <a:extLst>
                    <a:ext uri="{9D8B030D-6E8A-4147-A177-3AD203B41FA5}">
                      <a16:colId xmlns:a16="http://schemas.microsoft.com/office/drawing/2014/main" val="988131482"/>
                    </a:ext>
                  </a:extLst>
                </a:gridCol>
              </a:tblGrid>
              <a:tr h="292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Año</a:t>
                      </a:r>
                      <a:endParaRPr lang="es-MX" sz="15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2024</a:t>
                      </a:r>
                      <a:endParaRPr lang="es-MX" sz="15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2025</a:t>
                      </a:r>
                      <a:endParaRPr lang="es-MX" sz="1500" b="1" dirty="0">
                        <a:solidFill>
                          <a:schemeClr val="bg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chemeClr val="bg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Variación (%)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18098"/>
                  </a:ext>
                </a:extLst>
              </a:tr>
              <a:tr h="461793"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Artículos publicados</a:t>
                      </a:r>
                      <a:endParaRPr lang="es-MX" sz="14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3</a:t>
                      </a: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7</a:t>
                      </a: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47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24.32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297846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7740B5BF-CBF8-4322-B30D-A3D1AC4C1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16168"/>
              </p:ext>
            </p:extLst>
          </p:nvPr>
        </p:nvGraphicFramePr>
        <p:xfrm>
          <a:off x="340163" y="4532503"/>
          <a:ext cx="4692224" cy="7807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78720">
                  <a:extLst>
                    <a:ext uri="{9D8B030D-6E8A-4147-A177-3AD203B41FA5}">
                      <a16:colId xmlns:a16="http://schemas.microsoft.com/office/drawing/2014/main" val="1552644001"/>
                    </a:ext>
                  </a:extLst>
                </a:gridCol>
                <a:gridCol w="975525">
                  <a:extLst>
                    <a:ext uri="{9D8B030D-6E8A-4147-A177-3AD203B41FA5}">
                      <a16:colId xmlns:a16="http://schemas.microsoft.com/office/drawing/2014/main" val="3835768407"/>
                    </a:ext>
                  </a:extLst>
                </a:gridCol>
                <a:gridCol w="1061963">
                  <a:extLst>
                    <a:ext uri="{9D8B030D-6E8A-4147-A177-3AD203B41FA5}">
                      <a16:colId xmlns:a16="http://schemas.microsoft.com/office/drawing/2014/main" val="664030856"/>
                    </a:ext>
                  </a:extLst>
                </a:gridCol>
                <a:gridCol w="1376016">
                  <a:extLst>
                    <a:ext uri="{9D8B030D-6E8A-4147-A177-3AD203B41FA5}">
                      <a16:colId xmlns:a16="http://schemas.microsoft.com/office/drawing/2014/main" val="988131482"/>
                    </a:ext>
                  </a:extLst>
                </a:gridCol>
              </a:tblGrid>
              <a:tr h="780719"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Artículos</a:t>
                      </a:r>
                    </a:p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Arial" panose="020B0604020202020204" pitchFamily="34" charset="0"/>
                        </a:rPr>
                        <a:t>recibidos</a:t>
                      </a:r>
                      <a:endParaRPr lang="es-MX" sz="1400" b="1" dirty="0"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Arial" panose="020B0604020202020204" pitchFamily="34" charset="0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71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85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+mn-cs"/>
                        </a:rPr>
                        <a:t>19.72</a:t>
                      </a:r>
                      <a:endParaRPr lang="es-MX" sz="1400" b="1" kern="12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+mn-cs"/>
                      </a:endParaRPr>
                    </a:p>
                  </a:txBody>
                  <a:tcPr marL="62097" marR="620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297846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2DFE5D2B-0D57-4FD9-9535-185DF8855E9E}"/>
              </a:ext>
            </a:extLst>
          </p:cNvPr>
          <p:cNvSpPr/>
          <p:nvPr/>
        </p:nvSpPr>
        <p:spPr>
          <a:xfrm>
            <a:off x="5650523" y="926787"/>
            <a:ext cx="6260123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Número de visitas por país</a:t>
            </a:r>
          </a:p>
          <a:p>
            <a:pPr algn="ctr">
              <a:lnSpc>
                <a:spcPct val="110000"/>
              </a:lnSpc>
            </a:pPr>
            <a:r>
              <a:rPr lang="es-ES" b="1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(106)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0CCB00A-244F-4922-B357-256CE6061EC4}"/>
              </a:ext>
            </a:extLst>
          </p:cNvPr>
          <p:cNvSpPr/>
          <p:nvPr/>
        </p:nvSpPr>
        <p:spPr>
          <a:xfrm>
            <a:off x="5382959" y="5637573"/>
            <a:ext cx="6096000" cy="2684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" lvl="1" algn="just">
              <a:lnSpc>
                <a:spcPct val="110000"/>
              </a:lnSpc>
            </a:pPr>
            <a:r>
              <a:rPr lang="es-ES" sz="11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Fuente: Google Analytics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64876B0-501C-4B2F-A9BC-F9B78E82C525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EA86E228-C0E1-42DA-BA4E-83DB57E20B3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F08FEEA4-C823-4828-BC27-BA89762AF91D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3740EC71-F289-47BC-B3CB-7CE43C48F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CA17185F-1004-492D-BFF1-982C40D6C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BF970835-064F-408F-BC38-3B7940240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963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41298F-61CE-40CA-AEA0-7EA755F6CF31}"/>
              </a:ext>
            </a:extLst>
          </p:cNvPr>
          <p:cNvGrpSpPr/>
          <p:nvPr/>
        </p:nvGrpSpPr>
        <p:grpSpPr>
          <a:xfrm>
            <a:off x="70340" y="6643197"/>
            <a:ext cx="11996742" cy="95885"/>
            <a:chOff x="0" y="0"/>
            <a:chExt cx="5549939" cy="1543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1AB5736-5663-44C2-B236-8ABF28074363}"/>
                </a:ext>
              </a:extLst>
            </p:cNvPr>
            <p:cNvSpPr/>
            <p:nvPr/>
          </p:nvSpPr>
          <p:spPr>
            <a:xfrm>
              <a:off x="0" y="0"/>
              <a:ext cx="1052187" cy="154305"/>
            </a:xfrm>
            <a:prstGeom prst="rect">
              <a:avLst/>
            </a:prstGeom>
            <a:solidFill>
              <a:srgbClr val="000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7D118D-97B3-4EAB-A4B7-FFFD7B70E714}"/>
                </a:ext>
              </a:extLst>
            </p:cNvPr>
            <p:cNvSpPr/>
            <p:nvPr/>
          </p:nvSpPr>
          <p:spPr>
            <a:xfrm>
              <a:off x="1052187" y="0"/>
              <a:ext cx="1874729" cy="1543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F3EB8B-DC27-40E3-9405-DDD5169A5549}"/>
                </a:ext>
              </a:extLst>
            </p:cNvPr>
            <p:cNvSpPr/>
            <p:nvPr/>
          </p:nvSpPr>
          <p:spPr>
            <a:xfrm>
              <a:off x="2196231" y="0"/>
              <a:ext cx="1565275" cy="154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21A88CB-CD0B-47C5-9170-C8EEBBF2863D}"/>
                </a:ext>
              </a:extLst>
            </p:cNvPr>
            <p:cNvSpPr/>
            <p:nvPr/>
          </p:nvSpPr>
          <p:spPr>
            <a:xfrm>
              <a:off x="3624198" y="0"/>
              <a:ext cx="1565275" cy="15430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6911BA4-FEBD-4FBF-B632-B73560550515}"/>
                </a:ext>
              </a:extLst>
            </p:cNvPr>
            <p:cNvSpPr/>
            <p:nvPr/>
          </p:nvSpPr>
          <p:spPr>
            <a:xfrm>
              <a:off x="5177354" y="0"/>
              <a:ext cx="372585" cy="15430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4ADF3-268C-434B-8085-84EBA0981CB3}"/>
              </a:ext>
            </a:extLst>
          </p:cNvPr>
          <p:cNvSpPr txBox="1"/>
          <p:nvPr/>
        </p:nvSpPr>
        <p:spPr>
          <a:xfrm>
            <a:off x="9173980" y="0"/>
            <a:ext cx="30180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MÉDICA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66" name="Google Shape;370;p25">
            <a:extLst>
              <a:ext uri="{FF2B5EF4-FFF2-40B4-BE49-F238E27FC236}">
                <a16:creationId xmlns:a16="http://schemas.microsoft.com/office/drawing/2014/main" id="{3DEB8D27-FD5B-404F-8C97-E81FC0A450F0}"/>
              </a:ext>
            </a:extLst>
          </p:cNvPr>
          <p:cNvSpPr txBox="1"/>
          <p:nvPr/>
        </p:nvSpPr>
        <p:spPr>
          <a:xfrm>
            <a:off x="2309786" y="-14232"/>
            <a:ext cx="6991814" cy="70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1F3864"/>
                </a:solidFill>
                <a:latin typeface="Montserrat"/>
              </a:defRPr>
            </a:lvl1pPr>
          </a:lstStyle>
          <a:p>
            <a:pPr eaLnBrk="0" fontAlgn="base" hangingPunct="0"/>
            <a:r>
              <a:rPr lang="es-MX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Asistencia Médica (24 </a:t>
            </a:r>
            <a:r>
              <a:rPr lang="es-MX" dirty="0" err="1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Hrs</a:t>
            </a:r>
            <a:r>
              <a:rPr lang="es-MX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.)</a:t>
            </a:r>
            <a:endParaRPr lang="es-MX" dirty="0">
              <a:solidFill>
                <a:srgbClr val="05405D"/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es-ES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</a:t>
            </a:r>
            <a:r>
              <a:rPr lang="es-MX" dirty="0" err="1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er</a:t>
            </a:r>
            <a:r>
              <a:rPr lang="es-MX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semestre</a:t>
            </a:r>
            <a:r>
              <a:rPr lang="es-MX" dirty="0">
                <a:solidFill>
                  <a:srgbClr val="05405D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 (2024) 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  <a:sym typeface="Montserrat"/>
              </a:rPr>
              <a:t>2025</a:t>
            </a:r>
            <a:endParaRPr lang="es-MX" dirty="0">
              <a:solidFill>
                <a:schemeClr val="tx2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DF252231-7AA8-44E1-9931-ACE7D8CCBA83}"/>
              </a:ext>
            </a:extLst>
          </p:cNvPr>
          <p:cNvGrpSpPr/>
          <p:nvPr/>
        </p:nvGrpSpPr>
        <p:grpSpPr>
          <a:xfrm>
            <a:off x="36723" y="6451"/>
            <a:ext cx="2999670" cy="407674"/>
            <a:chOff x="36723" y="6451"/>
            <a:chExt cx="2999670" cy="407674"/>
          </a:xfrm>
        </p:grpSpPr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E932B541-56BB-4B4E-85DB-ED9A354F832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372" y="71582"/>
              <a:ext cx="425021" cy="335188"/>
            </a:xfrm>
            <a:prstGeom prst="rect">
              <a:avLst/>
            </a:prstGeom>
          </p:spPr>
        </p:pic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AD4DC2D1-B9EC-4531-AE0F-33D37BE2D4CB}"/>
                </a:ext>
              </a:extLst>
            </p:cNvPr>
            <p:cNvGrpSpPr/>
            <p:nvPr/>
          </p:nvGrpSpPr>
          <p:grpSpPr>
            <a:xfrm>
              <a:off x="36723" y="6451"/>
              <a:ext cx="2533106" cy="407674"/>
              <a:chOff x="0" y="0"/>
              <a:chExt cx="3307715" cy="532130"/>
            </a:xfrm>
          </p:grpSpPr>
          <p:pic>
            <p:nvPicPr>
              <p:cNvPr id="70" name="Imagen 69">
                <a:extLst>
                  <a:ext uri="{FF2B5EF4-FFF2-40B4-BE49-F238E27FC236}">
                    <a16:creationId xmlns:a16="http://schemas.microsoft.com/office/drawing/2014/main" id="{51ECB226-48F8-4C46-A6B4-132B46EFB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57" y="75111"/>
                <a:ext cx="1323975" cy="423545"/>
              </a:xfrm>
              <a:prstGeom prst="rect">
                <a:avLst/>
              </a:prstGeom>
            </p:spPr>
          </p:pic>
          <p:pic>
            <p:nvPicPr>
              <p:cNvPr id="71" name="Imagen 70">
                <a:extLst>
                  <a:ext uri="{FF2B5EF4-FFF2-40B4-BE49-F238E27FC236}">
                    <a16:creationId xmlns:a16="http://schemas.microsoft.com/office/drawing/2014/main" id="{C9DDE724-A286-4AF3-9676-646DD97AE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820" y="42454"/>
                <a:ext cx="1318895" cy="437515"/>
              </a:xfrm>
              <a:prstGeom prst="rect">
                <a:avLst/>
              </a:prstGeom>
            </p:spPr>
          </p:pic>
          <p:pic>
            <p:nvPicPr>
              <p:cNvPr id="72" name="Imagen 71">
                <a:extLst>
                  <a:ext uri="{FF2B5EF4-FFF2-40B4-BE49-F238E27FC236}">
                    <a16:creationId xmlns:a16="http://schemas.microsoft.com/office/drawing/2014/main" id="{6C62EFFC-1107-462C-B5D0-7F50F7A3F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54990" cy="532130"/>
              </a:xfrm>
              <a:prstGeom prst="rect">
                <a:avLst/>
              </a:prstGeom>
            </p:spPr>
          </p:pic>
        </p:grpSp>
      </p:grpSp>
      <p:grpSp>
        <p:nvGrpSpPr>
          <p:cNvPr id="73" name="Google Shape;217;p13">
            <a:extLst>
              <a:ext uri="{FF2B5EF4-FFF2-40B4-BE49-F238E27FC236}">
                <a16:creationId xmlns:a16="http://schemas.microsoft.com/office/drawing/2014/main" id="{0D873950-3FAE-428C-8510-BE4C7E09759C}"/>
              </a:ext>
            </a:extLst>
          </p:cNvPr>
          <p:cNvGrpSpPr/>
          <p:nvPr/>
        </p:nvGrpSpPr>
        <p:grpSpPr>
          <a:xfrm>
            <a:off x="4393088" y="996674"/>
            <a:ext cx="2963276" cy="2184865"/>
            <a:chOff x="146050" y="3275958"/>
            <a:chExt cx="2814638" cy="2118368"/>
          </a:xfrm>
        </p:grpSpPr>
        <p:sp>
          <p:nvSpPr>
            <p:cNvPr id="74" name="Google Shape;218;p13">
              <a:extLst>
                <a:ext uri="{FF2B5EF4-FFF2-40B4-BE49-F238E27FC236}">
                  <a16:creationId xmlns:a16="http://schemas.microsoft.com/office/drawing/2014/main" id="{C74D432A-99E1-40DB-A9D6-D5813F22FD30}"/>
                </a:ext>
              </a:extLst>
            </p:cNvPr>
            <p:cNvSpPr/>
            <p:nvPr/>
          </p:nvSpPr>
          <p:spPr>
            <a:xfrm>
              <a:off x="146050" y="3292476"/>
              <a:ext cx="2814638" cy="210185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75" name="Google Shape;219;p13">
              <a:extLst>
                <a:ext uri="{FF2B5EF4-FFF2-40B4-BE49-F238E27FC236}">
                  <a16:creationId xmlns:a16="http://schemas.microsoft.com/office/drawing/2014/main" id="{7C598125-72D1-4A10-9DBC-147F30348E4E}"/>
                </a:ext>
              </a:extLst>
            </p:cNvPr>
            <p:cNvSpPr/>
            <p:nvPr/>
          </p:nvSpPr>
          <p:spPr>
            <a:xfrm>
              <a:off x="616369" y="3275958"/>
              <a:ext cx="1778100" cy="390255"/>
            </a:xfrm>
            <a:prstGeom prst="wedgeRectCallout">
              <a:avLst>
                <a:gd name="adj1" fmla="val -21364"/>
                <a:gd name="adj2" fmla="val 73916"/>
              </a:avLst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b="1" u="none" strike="noStrike" cap="small" dirty="0">
                  <a:solidFill>
                    <a:schemeClr val="lt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Urgencias</a:t>
              </a:r>
              <a:endParaRPr b="1" u="none" strike="noStrike" cap="none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76" name="Google Shape;220;p13">
              <a:extLst>
                <a:ext uri="{FF2B5EF4-FFF2-40B4-BE49-F238E27FC236}">
                  <a16:creationId xmlns:a16="http://schemas.microsoft.com/office/drawing/2014/main" id="{685807AF-C97D-479E-A06C-8E20F4D74905}"/>
                </a:ext>
              </a:extLst>
            </p:cNvPr>
            <p:cNvSpPr txBox="1"/>
            <p:nvPr/>
          </p:nvSpPr>
          <p:spPr>
            <a:xfrm>
              <a:off x="229327" y="4824090"/>
              <a:ext cx="1766322" cy="4308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Accidentes y violencias</a:t>
              </a:r>
              <a:endParaRPr sz="105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(13.65)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12.18</a:t>
              </a:r>
              <a:endParaRPr sz="1050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77" name="Google Shape;221;p13">
              <a:extLst>
                <a:ext uri="{FF2B5EF4-FFF2-40B4-BE49-F238E27FC236}">
                  <a16:creationId xmlns:a16="http://schemas.microsoft.com/office/drawing/2014/main" id="{0100B75B-E473-42E3-9A5D-F8A54AC0E92A}"/>
                </a:ext>
              </a:extLst>
            </p:cNvPr>
            <p:cNvSpPr txBox="1"/>
            <p:nvPr/>
          </p:nvSpPr>
          <p:spPr>
            <a:xfrm>
              <a:off x="1505419" y="4306764"/>
              <a:ext cx="1414109" cy="4231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10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Urgencias reales</a:t>
              </a:r>
              <a:endParaRPr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rgbClr val="00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(39.60)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39.82</a:t>
              </a:r>
              <a:endParaRPr sz="1600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78" name="Google Shape;222;p13">
              <a:extLst>
                <a:ext uri="{FF2B5EF4-FFF2-40B4-BE49-F238E27FC236}">
                  <a16:creationId xmlns:a16="http://schemas.microsoft.com/office/drawing/2014/main" id="{733F0008-E4EB-49B1-9078-E7200B73147B}"/>
                </a:ext>
              </a:extLst>
            </p:cNvPr>
            <p:cNvSpPr txBox="1"/>
            <p:nvPr/>
          </p:nvSpPr>
          <p:spPr>
            <a:xfrm>
              <a:off x="230656" y="3791976"/>
              <a:ext cx="1274763" cy="4308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Valoraciones</a:t>
              </a:r>
              <a:endParaRPr sz="105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(111.98)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103.46</a:t>
              </a:r>
              <a:endParaRPr sz="1050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</p:grpSp>
      <p:grpSp>
        <p:nvGrpSpPr>
          <p:cNvPr id="79" name="Google Shape;223;p13">
            <a:extLst>
              <a:ext uri="{FF2B5EF4-FFF2-40B4-BE49-F238E27FC236}">
                <a16:creationId xmlns:a16="http://schemas.microsoft.com/office/drawing/2014/main" id="{DE8C5104-0156-4891-A990-460F04177A93}"/>
              </a:ext>
            </a:extLst>
          </p:cNvPr>
          <p:cNvGrpSpPr/>
          <p:nvPr/>
        </p:nvGrpSpPr>
        <p:grpSpPr>
          <a:xfrm>
            <a:off x="7496790" y="1010284"/>
            <a:ext cx="4483064" cy="2167829"/>
            <a:chOff x="5969342" y="1254142"/>
            <a:chExt cx="4565700" cy="1260000"/>
          </a:xfrm>
        </p:grpSpPr>
        <p:sp>
          <p:nvSpPr>
            <p:cNvPr id="80" name="Google Shape;224;p13">
              <a:extLst>
                <a:ext uri="{FF2B5EF4-FFF2-40B4-BE49-F238E27FC236}">
                  <a16:creationId xmlns:a16="http://schemas.microsoft.com/office/drawing/2014/main" id="{8CDD7554-DC0A-41B8-8274-AC9E3CE94004}"/>
                </a:ext>
              </a:extLst>
            </p:cNvPr>
            <p:cNvSpPr/>
            <p:nvPr/>
          </p:nvSpPr>
          <p:spPr>
            <a:xfrm>
              <a:off x="5969342" y="1254142"/>
              <a:ext cx="4565700" cy="1260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81" name="Google Shape;225;p13">
              <a:extLst>
                <a:ext uri="{FF2B5EF4-FFF2-40B4-BE49-F238E27FC236}">
                  <a16:creationId xmlns:a16="http://schemas.microsoft.com/office/drawing/2014/main" id="{A6AA176F-40AA-40E4-B641-D0DF6B619C64}"/>
                </a:ext>
              </a:extLst>
            </p:cNvPr>
            <p:cNvSpPr/>
            <p:nvPr/>
          </p:nvSpPr>
          <p:spPr>
            <a:xfrm>
              <a:off x="5969342" y="1257096"/>
              <a:ext cx="2324100" cy="276229"/>
            </a:xfrm>
            <a:prstGeom prst="wedgeRectCallout">
              <a:avLst>
                <a:gd name="adj1" fmla="val -20396"/>
                <a:gd name="adj2" fmla="val 75061"/>
              </a:avLst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b="1" u="none" strike="noStrike" cap="small" dirty="0">
                  <a:solidFill>
                    <a:schemeClr val="lt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Cirugía</a:t>
              </a:r>
              <a:endParaRPr b="1" u="none" strike="noStrike" cap="none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82" name="Google Shape;226;p13">
              <a:extLst>
                <a:ext uri="{FF2B5EF4-FFF2-40B4-BE49-F238E27FC236}">
                  <a16:creationId xmlns:a16="http://schemas.microsoft.com/office/drawing/2014/main" id="{BD022C88-4357-455F-934E-F69E4476225F}"/>
                </a:ext>
              </a:extLst>
            </p:cNvPr>
            <p:cNvSpPr txBox="1"/>
            <p:nvPr/>
          </p:nvSpPr>
          <p:spPr>
            <a:xfrm>
              <a:off x="8806857" y="1333301"/>
              <a:ext cx="1664978" cy="5770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Suspensión quirúrgica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(10.89%)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11.72%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83" name="Google Shape;227;p13">
              <a:extLst>
                <a:ext uri="{FF2B5EF4-FFF2-40B4-BE49-F238E27FC236}">
                  <a16:creationId xmlns:a16="http://schemas.microsoft.com/office/drawing/2014/main" id="{B145ABD1-A538-4BEF-AE64-18A8570A40C2}"/>
                </a:ext>
              </a:extLst>
            </p:cNvPr>
            <p:cNvSpPr txBox="1"/>
            <p:nvPr/>
          </p:nvSpPr>
          <p:spPr>
            <a:xfrm>
              <a:off x="9043752" y="1993982"/>
              <a:ext cx="1290585" cy="4290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Endoscopías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(10.07)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9.59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84" name="Google Shape;228;p13">
              <a:extLst>
                <a:ext uri="{FF2B5EF4-FFF2-40B4-BE49-F238E27FC236}">
                  <a16:creationId xmlns:a16="http://schemas.microsoft.com/office/drawing/2014/main" id="{B596B45B-4E07-4583-B12F-2DD052FAF137}"/>
                </a:ext>
              </a:extLst>
            </p:cNvPr>
            <p:cNvSpPr txBox="1"/>
            <p:nvPr/>
          </p:nvSpPr>
          <p:spPr>
            <a:xfrm>
              <a:off x="7387148" y="1717334"/>
              <a:ext cx="1290585" cy="5770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Procedimientos anestésicos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(49.41)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sym typeface="Montserrat"/>
                </a:rPr>
                <a:t>46.15</a:t>
              </a:r>
              <a:endParaRPr sz="1050" b="1" i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sym typeface="Montserrat"/>
              </a:endParaRPr>
            </a:p>
          </p:txBody>
        </p:sp>
        <p:sp>
          <p:nvSpPr>
            <p:cNvPr id="85" name="Google Shape;229;p13">
              <a:extLst>
                <a:ext uri="{FF2B5EF4-FFF2-40B4-BE49-F238E27FC236}">
                  <a16:creationId xmlns:a16="http://schemas.microsoft.com/office/drawing/2014/main" id="{B210C612-6140-4C63-A944-B5C14057B469}"/>
                </a:ext>
              </a:extLst>
            </p:cNvPr>
            <p:cNvSpPr txBox="1"/>
            <p:nvPr/>
          </p:nvSpPr>
          <p:spPr>
            <a:xfrm>
              <a:off x="6029648" y="1786989"/>
              <a:ext cx="1228375" cy="4154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Cirugías</a:t>
              </a:r>
              <a:r>
                <a:rPr lang="es-MX" sz="1050" b="1" u="none" strike="noStrike" cap="none" dirty="0">
                  <a:solidFill>
                    <a:srgbClr val="385623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 </a:t>
              </a:r>
              <a:endParaRPr sz="1600" b="1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(22.72)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21.03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</p:grpSp>
      <p:grpSp>
        <p:nvGrpSpPr>
          <p:cNvPr id="86" name="Google Shape;230;p13">
            <a:extLst>
              <a:ext uri="{FF2B5EF4-FFF2-40B4-BE49-F238E27FC236}">
                <a16:creationId xmlns:a16="http://schemas.microsoft.com/office/drawing/2014/main" id="{9A20AE37-5BD6-44FB-88C5-21C169CC4CAC}"/>
              </a:ext>
            </a:extLst>
          </p:cNvPr>
          <p:cNvGrpSpPr/>
          <p:nvPr/>
        </p:nvGrpSpPr>
        <p:grpSpPr>
          <a:xfrm>
            <a:off x="7909148" y="3309844"/>
            <a:ext cx="2449446" cy="2440451"/>
            <a:chOff x="7754728" y="2606307"/>
            <a:chExt cx="2767012" cy="1755633"/>
          </a:xfrm>
        </p:grpSpPr>
        <p:sp>
          <p:nvSpPr>
            <p:cNvPr id="87" name="Google Shape;231;p13">
              <a:extLst>
                <a:ext uri="{FF2B5EF4-FFF2-40B4-BE49-F238E27FC236}">
                  <a16:creationId xmlns:a16="http://schemas.microsoft.com/office/drawing/2014/main" id="{3758AC1E-A6A1-4DC1-89FE-382A62355374}"/>
                </a:ext>
              </a:extLst>
            </p:cNvPr>
            <p:cNvSpPr/>
            <p:nvPr/>
          </p:nvSpPr>
          <p:spPr>
            <a:xfrm>
              <a:off x="7754728" y="2609506"/>
              <a:ext cx="2767012" cy="1752434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88" name="Google Shape;232;p13">
              <a:extLst>
                <a:ext uri="{FF2B5EF4-FFF2-40B4-BE49-F238E27FC236}">
                  <a16:creationId xmlns:a16="http://schemas.microsoft.com/office/drawing/2014/main" id="{24765D94-1381-4581-B151-A53519CA07BD}"/>
                </a:ext>
              </a:extLst>
            </p:cNvPr>
            <p:cNvSpPr/>
            <p:nvPr/>
          </p:nvSpPr>
          <p:spPr>
            <a:xfrm>
              <a:off x="7754728" y="2606307"/>
              <a:ext cx="2309812" cy="215762"/>
            </a:xfrm>
            <a:prstGeom prst="wedgeRectCallout">
              <a:avLst>
                <a:gd name="adj1" fmla="val -20328"/>
                <a:gd name="adj2" fmla="val 72548"/>
              </a:avLst>
            </a:prstGeom>
            <a:solidFill>
              <a:srgbClr val="0070C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8575" tIns="0" rIns="3617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b="1" u="none" strike="noStrike" cap="small" dirty="0">
                  <a:solidFill>
                    <a:schemeClr val="lt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Hospitalización</a:t>
              </a:r>
              <a:endParaRPr b="1" u="none" strike="noStrike" cap="none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89" name="Google Shape;233;p13">
              <a:extLst>
                <a:ext uri="{FF2B5EF4-FFF2-40B4-BE49-F238E27FC236}">
                  <a16:creationId xmlns:a16="http://schemas.microsoft.com/office/drawing/2014/main" id="{5C4A9D62-A9B5-4E63-897A-B7A86AE4298D}"/>
                </a:ext>
              </a:extLst>
            </p:cNvPr>
            <p:cNvSpPr txBox="1"/>
            <p:nvPr/>
          </p:nvSpPr>
          <p:spPr>
            <a:xfrm>
              <a:off x="9163645" y="3144226"/>
              <a:ext cx="1273953" cy="2674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Egresos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(17. 14)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17.49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90" name="Google Shape;234;p13">
              <a:extLst>
                <a:ext uri="{FF2B5EF4-FFF2-40B4-BE49-F238E27FC236}">
                  <a16:creationId xmlns:a16="http://schemas.microsoft.com/office/drawing/2014/main" id="{E93F2DC6-DBCB-49A9-9F60-F811D0F19AD8}"/>
                </a:ext>
              </a:extLst>
            </p:cNvPr>
            <p:cNvSpPr txBox="1"/>
            <p:nvPr/>
          </p:nvSpPr>
          <p:spPr>
            <a:xfrm>
              <a:off x="7878297" y="3725121"/>
              <a:ext cx="1218207" cy="3335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i="0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% de ocupación</a:t>
              </a:r>
              <a:endParaRPr sz="1050" b="1" i="0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i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</a:t>
              </a:r>
              <a:r>
                <a:rPr lang="es-MX" sz="1050" b="1" i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82.29</a:t>
              </a:r>
              <a:r>
                <a:rPr lang="es-MX" sz="1050" b="1" i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) </a:t>
              </a:r>
              <a:r>
                <a:rPr lang="es-MX" sz="1050" b="1" i="1" u="none" strike="noStrike" cap="none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82.83</a:t>
              </a:r>
              <a:endParaRPr sz="1050" b="1" i="0" u="none" strike="noStrike" cap="none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91" name="Google Shape;235;p13">
              <a:extLst>
                <a:ext uri="{FF2B5EF4-FFF2-40B4-BE49-F238E27FC236}">
                  <a16:creationId xmlns:a16="http://schemas.microsoft.com/office/drawing/2014/main" id="{192DBE6B-0766-4B67-B761-4405879C254A}"/>
                </a:ext>
              </a:extLst>
            </p:cNvPr>
            <p:cNvSpPr txBox="1"/>
            <p:nvPr/>
          </p:nvSpPr>
          <p:spPr>
            <a:xfrm>
              <a:off x="9197903" y="3754839"/>
              <a:ext cx="1167674" cy="2674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Días estancia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(11.49)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10.58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92" name="Google Shape;236;p13">
              <a:extLst>
                <a:ext uri="{FF2B5EF4-FFF2-40B4-BE49-F238E27FC236}">
                  <a16:creationId xmlns:a16="http://schemas.microsoft.com/office/drawing/2014/main" id="{98ECD5C0-9D1F-4B34-A812-01D9C4ABBD8D}"/>
                </a:ext>
              </a:extLst>
            </p:cNvPr>
            <p:cNvSpPr txBox="1"/>
            <p:nvPr/>
          </p:nvSpPr>
          <p:spPr>
            <a:xfrm>
              <a:off x="7879426" y="3160084"/>
              <a:ext cx="1218206" cy="2401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Ingresos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(18.09)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18.45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</p:grpSp>
      <p:grpSp>
        <p:nvGrpSpPr>
          <p:cNvPr id="93" name="Google Shape;237;p13">
            <a:extLst>
              <a:ext uri="{FF2B5EF4-FFF2-40B4-BE49-F238E27FC236}">
                <a16:creationId xmlns:a16="http://schemas.microsoft.com/office/drawing/2014/main" id="{7778BE23-E4B6-4094-878F-B7B95B554893}"/>
              </a:ext>
            </a:extLst>
          </p:cNvPr>
          <p:cNvGrpSpPr/>
          <p:nvPr/>
        </p:nvGrpSpPr>
        <p:grpSpPr>
          <a:xfrm>
            <a:off x="220505" y="3268115"/>
            <a:ext cx="1669772" cy="2452403"/>
            <a:chOff x="7951323" y="4309490"/>
            <a:chExt cx="2358354" cy="1698279"/>
          </a:xfrm>
        </p:grpSpPr>
        <p:sp>
          <p:nvSpPr>
            <p:cNvPr id="94" name="Google Shape;238;p13">
              <a:extLst>
                <a:ext uri="{FF2B5EF4-FFF2-40B4-BE49-F238E27FC236}">
                  <a16:creationId xmlns:a16="http://schemas.microsoft.com/office/drawing/2014/main" id="{86166DF5-33DB-4FEE-8F11-F21EB7D834CB}"/>
                </a:ext>
              </a:extLst>
            </p:cNvPr>
            <p:cNvSpPr/>
            <p:nvPr/>
          </p:nvSpPr>
          <p:spPr>
            <a:xfrm>
              <a:off x="7951323" y="4309490"/>
              <a:ext cx="2358354" cy="169827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95" name="Google Shape;239;p13">
              <a:extLst>
                <a:ext uri="{FF2B5EF4-FFF2-40B4-BE49-F238E27FC236}">
                  <a16:creationId xmlns:a16="http://schemas.microsoft.com/office/drawing/2014/main" id="{DAE3B804-D718-4FC8-9273-BCAE04FAB65A}"/>
                </a:ext>
              </a:extLst>
            </p:cNvPr>
            <p:cNvSpPr/>
            <p:nvPr/>
          </p:nvSpPr>
          <p:spPr>
            <a:xfrm>
              <a:off x="8198961" y="4356845"/>
              <a:ext cx="2084383" cy="457900"/>
            </a:xfrm>
            <a:custGeom>
              <a:avLst/>
              <a:gdLst/>
              <a:ahLst/>
              <a:cxnLst/>
              <a:rect l="l" t="t" r="r" b="b"/>
              <a:pathLst>
                <a:path w="1681321" h="528955" extrusionOk="0">
                  <a:moveTo>
                    <a:pt x="0" y="0"/>
                  </a:moveTo>
                  <a:lnTo>
                    <a:pt x="980771" y="0"/>
                  </a:lnTo>
                  <a:lnTo>
                    <a:pt x="1181128" y="-56598"/>
                  </a:lnTo>
                  <a:lnTo>
                    <a:pt x="1401101" y="0"/>
                  </a:lnTo>
                  <a:lnTo>
                    <a:pt x="1681321" y="0"/>
                  </a:lnTo>
                  <a:lnTo>
                    <a:pt x="1681321" y="88159"/>
                  </a:lnTo>
                  <a:lnTo>
                    <a:pt x="1681321" y="88159"/>
                  </a:lnTo>
                  <a:lnTo>
                    <a:pt x="1681321" y="220398"/>
                  </a:lnTo>
                  <a:lnTo>
                    <a:pt x="1681321" y="528955"/>
                  </a:lnTo>
                  <a:lnTo>
                    <a:pt x="1401101" y="528955"/>
                  </a:lnTo>
                  <a:lnTo>
                    <a:pt x="980771" y="528955"/>
                  </a:lnTo>
                  <a:lnTo>
                    <a:pt x="980771" y="528955"/>
                  </a:lnTo>
                  <a:lnTo>
                    <a:pt x="0" y="528955"/>
                  </a:lnTo>
                  <a:lnTo>
                    <a:pt x="0" y="220398"/>
                  </a:lnTo>
                  <a:lnTo>
                    <a:pt x="0" y="88159"/>
                  </a:lnTo>
                  <a:lnTo>
                    <a:pt x="0" y="88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2875" tIns="0" rIns="476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Montserrat"/>
                <a:buNone/>
              </a:pPr>
              <a:r>
                <a:rPr lang="es-MX" sz="1600" b="1" u="none" strike="noStrike" cap="small" dirty="0">
                  <a:solidFill>
                    <a:schemeClr val="lt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Atención ambulatoria</a:t>
              </a:r>
              <a:endParaRPr sz="1600" b="1" u="none" strike="noStrike" cap="none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96" name="Google Shape;240;p13">
              <a:extLst>
                <a:ext uri="{FF2B5EF4-FFF2-40B4-BE49-F238E27FC236}">
                  <a16:creationId xmlns:a16="http://schemas.microsoft.com/office/drawing/2014/main" id="{D9BD8B16-56A2-47BA-9FDB-01151EAD7979}"/>
                </a:ext>
              </a:extLst>
            </p:cNvPr>
            <p:cNvSpPr txBox="1"/>
            <p:nvPr/>
          </p:nvSpPr>
          <p:spPr>
            <a:xfrm>
              <a:off x="8293152" y="4988889"/>
              <a:ext cx="1677910" cy="3229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 err="1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AQuA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(30.39)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27.98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97" name="Google Shape;241;p13">
              <a:extLst>
                <a:ext uri="{FF2B5EF4-FFF2-40B4-BE49-F238E27FC236}">
                  <a16:creationId xmlns:a16="http://schemas.microsoft.com/office/drawing/2014/main" id="{246932F3-7E88-4879-8E63-F3AE70D28420}"/>
                </a:ext>
              </a:extLst>
            </p:cNvPr>
            <p:cNvSpPr txBox="1"/>
            <p:nvPr/>
          </p:nvSpPr>
          <p:spPr>
            <a:xfrm>
              <a:off x="8288731" y="5445466"/>
              <a:ext cx="1677910" cy="3229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ICE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(17.16)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14.55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</p:grpSp>
      <p:grpSp>
        <p:nvGrpSpPr>
          <p:cNvPr id="98" name="Google Shape;242;p13">
            <a:extLst>
              <a:ext uri="{FF2B5EF4-FFF2-40B4-BE49-F238E27FC236}">
                <a16:creationId xmlns:a16="http://schemas.microsoft.com/office/drawing/2014/main" id="{34112ECD-42E6-4C1D-8A7C-9FD3C1348F74}"/>
              </a:ext>
            </a:extLst>
          </p:cNvPr>
          <p:cNvGrpSpPr/>
          <p:nvPr/>
        </p:nvGrpSpPr>
        <p:grpSpPr>
          <a:xfrm>
            <a:off x="10505113" y="3276198"/>
            <a:ext cx="1565571" cy="2436005"/>
            <a:chOff x="10663808" y="2486412"/>
            <a:chExt cx="1565571" cy="2333844"/>
          </a:xfrm>
        </p:grpSpPr>
        <p:sp>
          <p:nvSpPr>
            <p:cNvPr id="99" name="Google Shape;243;p13">
              <a:extLst>
                <a:ext uri="{FF2B5EF4-FFF2-40B4-BE49-F238E27FC236}">
                  <a16:creationId xmlns:a16="http://schemas.microsoft.com/office/drawing/2014/main" id="{89158C4A-D4C6-4FC0-BC1C-1031E635CAD4}"/>
                </a:ext>
              </a:extLst>
            </p:cNvPr>
            <p:cNvSpPr txBox="1"/>
            <p:nvPr/>
          </p:nvSpPr>
          <p:spPr>
            <a:xfrm>
              <a:off x="10671682" y="2486412"/>
              <a:ext cx="1517094" cy="50375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Montserrat"/>
                <a:buNone/>
              </a:pPr>
              <a:r>
                <a:rPr lang="es-MX" sz="1600" b="1" u="none" strike="noStrike" cap="none" dirty="0">
                  <a:solidFill>
                    <a:srgbClr val="00206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Defunciones</a:t>
              </a:r>
              <a:endParaRPr sz="1600" b="1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(0.39) </a:t>
              </a:r>
              <a:r>
                <a:rPr lang="es-MX" sz="160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0.41</a:t>
              </a:r>
              <a:endParaRPr sz="160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00" name="Google Shape;244;p13">
              <a:extLst>
                <a:ext uri="{FF2B5EF4-FFF2-40B4-BE49-F238E27FC236}">
                  <a16:creationId xmlns:a16="http://schemas.microsoft.com/office/drawing/2014/main" id="{D7767D48-6F41-4ED2-922E-2813B334C427}"/>
                </a:ext>
              </a:extLst>
            </p:cNvPr>
            <p:cNvSpPr txBox="1"/>
            <p:nvPr/>
          </p:nvSpPr>
          <p:spPr>
            <a:xfrm>
              <a:off x="10663808" y="3309403"/>
              <a:ext cx="1546465" cy="50375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Montserrat"/>
                <a:buNone/>
              </a:pPr>
              <a:r>
                <a:rPr lang="es-MX" sz="1600" b="1" u="none" strike="noStrike" cap="none" dirty="0">
                  <a:solidFill>
                    <a:srgbClr val="00206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Tasa IAAS</a:t>
              </a:r>
              <a:endParaRPr sz="1600" b="1" u="none" strike="noStrike" cap="none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MX" sz="160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(12.07)</a:t>
              </a:r>
              <a:r>
                <a:rPr lang="es-MX" sz="1600" b="1" u="none" strike="noStrike" cap="none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 9.59</a:t>
              </a:r>
              <a:endParaRPr sz="1600" b="1" u="none" strike="noStrike" cap="none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01" name="Google Shape;245;p13">
              <a:extLst>
                <a:ext uri="{FF2B5EF4-FFF2-40B4-BE49-F238E27FC236}">
                  <a16:creationId xmlns:a16="http://schemas.microsoft.com/office/drawing/2014/main" id="{52CC31FB-39C5-4B9A-BB0E-2718F96754C2}"/>
                </a:ext>
              </a:extLst>
            </p:cNvPr>
            <p:cNvSpPr txBox="1"/>
            <p:nvPr/>
          </p:nvSpPr>
          <p:spPr>
            <a:xfrm>
              <a:off x="10663808" y="4104383"/>
              <a:ext cx="1565571" cy="71587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Montserrat"/>
                <a:buNone/>
              </a:pPr>
              <a:r>
                <a:rPr lang="es-MX" sz="1400" b="1" u="none" strike="noStrike" cap="none" dirty="0">
                  <a:solidFill>
                    <a:srgbClr val="00206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Apertura </a:t>
              </a:r>
              <a:br>
                <a:rPr lang="es-MX" sz="1400" b="1" u="none" strike="noStrike" cap="none" dirty="0">
                  <a:solidFill>
                    <a:srgbClr val="00206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</a:br>
              <a:r>
                <a:rPr lang="es-MX" sz="1400" b="1" u="none" strike="noStrike" cap="none" dirty="0">
                  <a:solidFill>
                    <a:srgbClr val="00206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de expediente</a:t>
              </a:r>
              <a:endParaRPr sz="1400" b="1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(14.32) </a:t>
              </a:r>
              <a:r>
                <a:rPr lang="es-MX" sz="140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14.41</a:t>
              </a:r>
              <a:endParaRPr sz="140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</p:grpSp>
      <p:sp>
        <p:nvSpPr>
          <p:cNvPr id="103" name="Google Shape;247;p13">
            <a:extLst>
              <a:ext uri="{FF2B5EF4-FFF2-40B4-BE49-F238E27FC236}">
                <a16:creationId xmlns:a16="http://schemas.microsoft.com/office/drawing/2014/main" id="{4C89EBD5-87CB-48DD-B643-8D6E522E9436}"/>
              </a:ext>
            </a:extLst>
          </p:cNvPr>
          <p:cNvSpPr txBox="1"/>
          <p:nvPr/>
        </p:nvSpPr>
        <p:spPr>
          <a:xfrm>
            <a:off x="195788" y="5884597"/>
            <a:ext cx="30295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MX" sz="1600" b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123</a:t>
            </a:r>
            <a:r>
              <a:rPr lang="es-MX"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 días hábiles</a:t>
            </a:r>
            <a:endParaRPr sz="2400" b="1" u="none" strike="noStrike" cap="none" dirty="0">
              <a:solidFill>
                <a:schemeClr val="dk1"/>
              </a:solidFill>
              <a:latin typeface="Noto Sans" panose="020B0502040504020204" pitchFamily="34" charset="0"/>
              <a:ea typeface="Noto Sans" panose="020B0502040504020204" pitchFamily="34" charset="0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MX"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Urgencias: 182</a:t>
            </a:r>
            <a:r>
              <a:rPr lang="es-MX" sz="1600" b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 </a:t>
            </a:r>
            <a:r>
              <a:rPr lang="es-MX"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rPr>
              <a:t>días</a:t>
            </a:r>
            <a:endParaRPr sz="2400" b="1" u="none" strike="noStrike" cap="none" dirty="0">
              <a:solidFill>
                <a:schemeClr val="dk1"/>
              </a:solidFill>
              <a:latin typeface="Noto Sans" panose="020B0502040504020204" pitchFamily="34" charset="0"/>
              <a:ea typeface="Noto Sans" panose="020B0502040504020204" pitchFamily="34" charset="0"/>
              <a:cs typeface="Montserrat"/>
              <a:sym typeface="Montserrat"/>
            </a:endParaRPr>
          </a:p>
        </p:txBody>
      </p:sp>
      <p:grpSp>
        <p:nvGrpSpPr>
          <p:cNvPr id="105" name="Google Shape;249;p13">
            <a:extLst>
              <a:ext uri="{FF2B5EF4-FFF2-40B4-BE49-F238E27FC236}">
                <a16:creationId xmlns:a16="http://schemas.microsoft.com/office/drawing/2014/main" id="{26CEA3AF-C2E1-4C6A-9F4D-1E2C839F76A2}"/>
              </a:ext>
            </a:extLst>
          </p:cNvPr>
          <p:cNvGrpSpPr/>
          <p:nvPr/>
        </p:nvGrpSpPr>
        <p:grpSpPr>
          <a:xfrm>
            <a:off x="195788" y="1055613"/>
            <a:ext cx="4112121" cy="2130300"/>
            <a:chOff x="-34719" y="1164970"/>
            <a:chExt cx="4112121" cy="2130300"/>
          </a:xfrm>
        </p:grpSpPr>
        <p:sp>
          <p:nvSpPr>
            <p:cNvPr id="106" name="Google Shape;250;p13">
              <a:extLst>
                <a:ext uri="{FF2B5EF4-FFF2-40B4-BE49-F238E27FC236}">
                  <a16:creationId xmlns:a16="http://schemas.microsoft.com/office/drawing/2014/main" id="{5AA1781A-C21E-4B53-A053-E1A3AEC6FA5D}"/>
                </a:ext>
              </a:extLst>
            </p:cNvPr>
            <p:cNvSpPr/>
            <p:nvPr/>
          </p:nvSpPr>
          <p:spPr>
            <a:xfrm>
              <a:off x="-34719" y="1164970"/>
              <a:ext cx="4080000" cy="213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07" name="Google Shape;251;p13">
              <a:extLst>
                <a:ext uri="{FF2B5EF4-FFF2-40B4-BE49-F238E27FC236}">
                  <a16:creationId xmlns:a16="http://schemas.microsoft.com/office/drawing/2014/main" id="{10824597-15F3-4342-84A7-524228AE965A}"/>
                </a:ext>
              </a:extLst>
            </p:cNvPr>
            <p:cNvSpPr txBox="1"/>
            <p:nvPr/>
          </p:nvSpPr>
          <p:spPr>
            <a:xfrm>
              <a:off x="1513883" y="2155768"/>
              <a:ext cx="1180987" cy="4154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Procedimientos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(147.90</a:t>
              </a:r>
              <a:r>
                <a:rPr lang="es-MX" sz="1050" b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255.43</a:t>
              </a:r>
              <a:endParaRPr sz="1050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sym typeface="Arial"/>
              </a:endParaRPr>
            </a:p>
          </p:txBody>
        </p:sp>
        <p:sp>
          <p:nvSpPr>
            <p:cNvPr id="108" name="Google Shape;252;p13">
              <a:extLst>
                <a:ext uri="{FF2B5EF4-FFF2-40B4-BE49-F238E27FC236}">
                  <a16:creationId xmlns:a16="http://schemas.microsoft.com/office/drawing/2014/main" id="{AA0EFA6E-32A2-4F70-B039-B7E5E2C59076}"/>
                </a:ext>
              </a:extLst>
            </p:cNvPr>
            <p:cNvSpPr txBox="1"/>
            <p:nvPr/>
          </p:nvSpPr>
          <p:spPr>
            <a:xfrm>
              <a:off x="178712" y="2455141"/>
              <a:ext cx="1224000" cy="4154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Subsecuentes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(435.92)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441.44</a:t>
              </a:r>
              <a:endParaRPr sz="1050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09" name="Google Shape;253;p13">
              <a:extLst>
                <a:ext uri="{FF2B5EF4-FFF2-40B4-BE49-F238E27FC236}">
                  <a16:creationId xmlns:a16="http://schemas.microsoft.com/office/drawing/2014/main" id="{92B35582-7665-42CD-8A8E-41D3B107111D}"/>
                </a:ext>
              </a:extLst>
            </p:cNvPr>
            <p:cNvSpPr txBox="1"/>
            <p:nvPr/>
          </p:nvSpPr>
          <p:spPr>
            <a:xfrm>
              <a:off x="2841531" y="2135452"/>
              <a:ext cx="1111158" cy="4308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Primera vez</a:t>
              </a:r>
              <a:endParaRPr sz="105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(43.64)</a:t>
              </a:r>
              <a:r>
                <a:rPr lang="es-MX" sz="1050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42.35</a:t>
              </a:r>
              <a:endParaRPr sz="1050" b="0" u="none" strike="noStrike" cap="none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10" name="Google Shape;254;p13">
              <a:extLst>
                <a:ext uri="{FF2B5EF4-FFF2-40B4-BE49-F238E27FC236}">
                  <a16:creationId xmlns:a16="http://schemas.microsoft.com/office/drawing/2014/main" id="{CBB1F942-0A39-436C-ADAB-9EDA0A90885A}"/>
                </a:ext>
              </a:extLst>
            </p:cNvPr>
            <p:cNvSpPr txBox="1"/>
            <p:nvPr/>
          </p:nvSpPr>
          <p:spPr>
            <a:xfrm>
              <a:off x="1520683" y="1635187"/>
              <a:ext cx="1167389" cy="4154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Pre consulta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(75.26</a:t>
              </a:r>
              <a:r>
                <a:rPr lang="es-MX" sz="1050" b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81.59</a:t>
              </a:r>
              <a:endParaRPr sz="1050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11" name="Google Shape;255;p13">
              <a:extLst>
                <a:ext uri="{FF2B5EF4-FFF2-40B4-BE49-F238E27FC236}">
                  <a16:creationId xmlns:a16="http://schemas.microsoft.com/office/drawing/2014/main" id="{D063AE18-2374-480E-9DA3-DCED9DB78D77}"/>
                </a:ext>
              </a:extLst>
            </p:cNvPr>
            <p:cNvSpPr txBox="1"/>
            <p:nvPr/>
          </p:nvSpPr>
          <p:spPr>
            <a:xfrm>
              <a:off x="142546" y="1519590"/>
              <a:ext cx="1224000" cy="5770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623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Consultas totales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(554.82) </a:t>
              </a:r>
              <a:r>
                <a:rPr lang="es-MX" sz="1050" b="1" i="1" dirty="0">
                  <a:solidFill>
                    <a:schemeClr val="tx2">
                      <a:lumMod val="75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565.38</a:t>
              </a:r>
              <a:endParaRPr sz="1050" dirty="0">
                <a:solidFill>
                  <a:schemeClr val="tx2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12" name="Google Shape;256;p13">
              <a:extLst>
                <a:ext uri="{FF2B5EF4-FFF2-40B4-BE49-F238E27FC236}">
                  <a16:creationId xmlns:a16="http://schemas.microsoft.com/office/drawing/2014/main" id="{10B1AD9C-146F-4695-92DB-6767748EA8A2}"/>
                </a:ext>
              </a:extLst>
            </p:cNvPr>
            <p:cNvSpPr txBox="1"/>
            <p:nvPr/>
          </p:nvSpPr>
          <p:spPr>
            <a:xfrm>
              <a:off x="1519545" y="2682773"/>
              <a:ext cx="1175325" cy="4154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Interconsultas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(60.25)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52.91</a:t>
              </a:r>
              <a:endParaRPr sz="1050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14" name="Google Shape;258;p13">
              <a:extLst>
                <a:ext uri="{FF2B5EF4-FFF2-40B4-BE49-F238E27FC236}">
                  <a16:creationId xmlns:a16="http://schemas.microsoft.com/office/drawing/2014/main" id="{679DBD80-8000-43AE-A568-6537C6E20E94}"/>
                </a:ext>
              </a:extLst>
            </p:cNvPr>
            <p:cNvSpPr/>
            <p:nvPr/>
          </p:nvSpPr>
          <p:spPr>
            <a:xfrm flipH="1">
              <a:off x="1765902" y="1171275"/>
              <a:ext cx="2311500" cy="428700"/>
            </a:xfrm>
            <a:prstGeom prst="wedgeRectCallout">
              <a:avLst>
                <a:gd name="adj1" fmla="val -20396"/>
                <a:gd name="adj2" fmla="val 75061"/>
              </a:avLst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u="none" strike="noStrike" cap="small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15" name="Google Shape;259;p13">
              <a:extLst>
                <a:ext uri="{FF2B5EF4-FFF2-40B4-BE49-F238E27FC236}">
                  <a16:creationId xmlns:a16="http://schemas.microsoft.com/office/drawing/2014/main" id="{1D1E7502-5157-4575-8EEB-6CB8D186FD47}"/>
                </a:ext>
              </a:extLst>
            </p:cNvPr>
            <p:cNvSpPr txBox="1"/>
            <p:nvPr/>
          </p:nvSpPr>
          <p:spPr>
            <a:xfrm>
              <a:off x="1875505" y="1181976"/>
              <a:ext cx="2193862" cy="3415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MX" b="1" u="none" strike="noStrike" cap="small" dirty="0">
                  <a:solidFill>
                    <a:schemeClr val="lt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Consulta externa</a:t>
              </a:r>
              <a:endParaRPr b="1" u="none" strike="noStrike" cap="none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</p:grpSp>
      <p:grpSp>
        <p:nvGrpSpPr>
          <p:cNvPr id="116" name="Google Shape;260;p13">
            <a:extLst>
              <a:ext uri="{FF2B5EF4-FFF2-40B4-BE49-F238E27FC236}">
                <a16:creationId xmlns:a16="http://schemas.microsoft.com/office/drawing/2014/main" id="{42E41E12-CADB-429F-8068-A36AC349B214}"/>
              </a:ext>
            </a:extLst>
          </p:cNvPr>
          <p:cNvGrpSpPr/>
          <p:nvPr/>
        </p:nvGrpSpPr>
        <p:grpSpPr>
          <a:xfrm>
            <a:off x="2046013" y="3268115"/>
            <a:ext cx="5754774" cy="2452402"/>
            <a:chOff x="238328" y="1103284"/>
            <a:chExt cx="5168901" cy="1981200"/>
          </a:xfrm>
        </p:grpSpPr>
        <p:sp>
          <p:nvSpPr>
            <p:cNvPr id="117" name="Google Shape;261;p13">
              <a:extLst>
                <a:ext uri="{FF2B5EF4-FFF2-40B4-BE49-F238E27FC236}">
                  <a16:creationId xmlns:a16="http://schemas.microsoft.com/office/drawing/2014/main" id="{EAE4BF65-F5D6-4EEB-912B-A7A54CE0D0F3}"/>
                </a:ext>
              </a:extLst>
            </p:cNvPr>
            <p:cNvSpPr/>
            <p:nvPr/>
          </p:nvSpPr>
          <p:spPr>
            <a:xfrm>
              <a:off x="238329" y="1103284"/>
              <a:ext cx="5168900" cy="1981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u="none" strike="noStrike" cap="none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18" name="Google Shape;262;p13">
              <a:extLst>
                <a:ext uri="{FF2B5EF4-FFF2-40B4-BE49-F238E27FC236}">
                  <a16:creationId xmlns:a16="http://schemas.microsoft.com/office/drawing/2014/main" id="{8F80A406-92D3-4B87-94D3-C54D5D789227}"/>
                </a:ext>
              </a:extLst>
            </p:cNvPr>
            <p:cNvSpPr/>
            <p:nvPr/>
          </p:nvSpPr>
          <p:spPr>
            <a:xfrm>
              <a:off x="238328" y="1103284"/>
              <a:ext cx="5068887" cy="304798"/>
            </a:xfrm>
            <a:prstGeom prst="wedgeRectCallout">
              <a:avLst>
                <a:gd name="adj1" fmla="val -19491"/>
                <a:gd name="adj2" fmla="val 87621"/>
              </a:avLst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b="1" u="none" strike="noStrike" cap="small" dirty="0">
                  <a:solidFill>
                    <a:schemeClr val="lt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Servicios de apoyo al diagnóstico y tratamiento</a:t>
              </a:r>
              <a:endParaRPr b="1" u="none" strike="noStrike" cap="none" dirty="0">
                <a:solidFill>
                  <a:schemeClr val="l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19" name="Google Shape;263;p13">
              <a:extLst>
                <a:ext uri="{FF2B5EF4-FFF2-40B4-BE49-F238E27FC236}">
                  <a16:creationId xmlns:a16="http://schemas.microsoft.com/office/drawing/2014/main" id="{8AA04A74-CE9F-4A26-A7EE-E671367EC2A0}"/>
                </a:ext>
              </a:extLst>
            </p:cNvPr>
            <p:cNvSpPr txBox="1"/>
            <p:nvPr/>
          </p:nvSpPr>
          <p:spPr>
            <a:xfrm>
              <a:off x="4221470" y="1527709"/>
              <a:ext cx="1070098" cy="3806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Estudios TAC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(16.78) </a:t>
              </a:r>
              <a:r>
                <a:rPr lang="es-MX" sz="110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22.28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0" name="Google Shape;264;p13">
              <a:extLst>
                <a:ext uri="{FF2B5EF4-FFF2-40B4-BE49-F238E27FC236}">
                  <a16:creationId xmlns:a16="http://schemas.microsoft.com/office/drawing/2014/main" id="{DC919F8D-E383-48B0-8A24-EDC2E464269A}"/>
                </a:ext>
              </a:extLst>
            </p:cNvPr>
            <p:cNvSpPr txBox="1"/>
            <p:nvPr/>
          </p:nvSpPr>
          <p:spPr>
            <a:xfrm>
              <a:off x="4221470" y="2592954"/>
              <a:ext cx="1070098" cy="373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Ultrasonido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(44.04)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50.72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1" name="Google Shape;265;p13">
              <a:extLst>
                <a:ext uri="{FF2B5EF4-FFF2-40B4-BE49-F238E27FC236}">
                  <a16:creationId xmlns:a16="http://schemas.microsoft.com/office/drawing/2014/main" id="{6ACC1D1C-0DFA-4394-A20F-F0B05D1B1108}"/>
                </a:ext>
              </a:extLst>
            </p:cNvPr>
            <p:cNvSpPr txBox="1"/>
            <p:nvPr/>
          </p:nvSpPr>
          <p:spPr>
            <a:xfrm>
              <a:off x="401683" y="2420448"/>
              <a:ext cx="1070098" cy="373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Transfusiones</a:t>
              </a:r>
              <a:endParaRPr sz="2000" dirty="0">
                <a:latin typeface="Noto Sans" panose="020B0502040504020204" pitchFamily="34" charset="0"/>
                <a:ea typeface="Noto Sans" panose="020B050204050402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(125.82)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104.51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2" name="Google Shape;266;p13">
              <a:extLst>
                <a:ext uri="{FF2B5EF4-FFF2-40B4-BE49-F238E27FC236}">
                  <a16:creationId xmlns:a16="http://schemas.microsoft.com/office/drawing/2014/main" id="{0B04509D-0EDA-4793-B8BF-54F11BAAF905}"/>
                </a:ext>
              </a:extLst>
            </p:cNvPr>
            <p:cNvSpPr txBox="1"/>
            <p:nvPr/>
          </p:nvSpPr>
          <p:spPr>
            <a:xfrm>
              <a:off x="2891074" y="2271171"/>
              <a:ext cx="1070098" cy="5191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EEG, PEATC  EMG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(9.11)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8.76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3" name="Google Shape;267;p13">
              <a:extLst>
                <a:ext uri="{FF2B5EF4-FFF2-40B4-BE49-F238E27FC236}">
                  <a16:creationId xmlns:a16="http://schemas.microsoft.com/office/drawing/2014/main" id="{F2BDB577-E19E-482E-930A-817CCC79D887}"/>
                </a:ext>
              </a:extLst>
            </p:cNvPr>
            <p:cNvSpPr txBox="1"/>
            <p:nvPr/>
          </p:nvSpPr>
          <p:spPr>
            <a:xfrm>
              <a:off x="401684" y="1573504"/>
              <a:ext cx="1070097" cy="6645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Estudios Laboratorio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(4,320.43)</a:t>
              </a:r>
              <a:endParaRPr sz="1050" u="none" strike="noStrike" cap="none" dirty="0">
                <a:solidFill>
                  <a:srgbClr val="3857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5723"/>
                </a:buClr>
                <a:buSzPts val="1000"/>
                <a:buFont typeface="Montserrat"/>
                <a:buNone/>
              </a:pPr>
              <a:r>
                <a:rPr lang="es-MX" sz="1050" b="1" u="none" strike="noStrike" cap="none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4,665.90</a:t>
              </a:r>
              <a:endParaRPr sz="1050" u="none" strike="noStrike" cap="none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4" name="Google Shape;268;p13">
              <a:extLst>
                <a:ext uri="{FF2B5EF4-FFF2-40B4-BE49-F238E27FC236}">
                  <a16:creationId xmlns:a16="http://schemas.microsoft.com/office/drawing/2014/main" id="{3112EB68-D183-4A6B-AFA8-B6A0647D1B29}"/>
                </a:ext>
              </a:extLst>
            </p:cNvPr>
            <p:cNvSpPr txBox="1"/>
            <p:nvPr/>
          </p:nvSpPr>
          <p:spPr>
            <a:xfrm>
              <a:off x="1631731" y="1726246"/>
              <a:ext cx="1099393" cy="373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Radioterapia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(17.09)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19.62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5" name="Google Shape;269;p13">
              <a:extLst>
                <a:ext uri="{FF2B5EF4-FFF2-40B4-BE49-F238E27FC236}">
                  <a16:creationId xmlns:a16="http://schemas.microsoft.com/office/drawing/2014/main" id="{C6DFCB10-8BA0-4111-BD77-4F6A4B0CE5E7}"/>
                </a:ext>
              </a:extLst>
            </p:cNvPr>
            <p:cNvSpPr txBox="1"/>
            <p:nvPr/>
          </p:nvSpPr>
          <p:spPr>
            <a:xfrm>
              <a:off x="4221470" y="2067216"/>
              <a:ext cx="1070098" cy="373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Estudios RX</a:t>
              </a:r>
              <a:endParaRPr sz="1600" b="1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(218.16)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224.85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6" name="Google Shape;270;p13">
              <a:extLst>
                <a:ext uri="{FF2B5EF4-FFF2-40B4-BE49-F238E27FC236}">
                  <a16:creationId xmlns:a16="http://schemas.microsoft.com/office/drawing/2014/main" id="{34C5ACF4-9F82-4700-BF23-1CF95DF3F580}"/>
                </a:ext>
              </a:extLst>
            </p:cNvPr>
            <p:cNvSpPr txBox="1"/>
            <p:nvPr/>
          </p:nvSpPr>
          <p:spPr>
            <a:xfrm>
              <a:off x="1631731" y="2275079"/>
              <a:ext cx="1099394" cy="5191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50" b="1" u="none" strike="noStrike" cap="none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Resonancia magnética</a:t>
              </a:r>
              <a:endParaRPr sz="1600" b="0" u="none" strike="noStrike" cap="none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(13.50) </a:t>
              </a:r>
              <a:r>
                <a:rPr lang="es-MX" sz="105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9.64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  <p:sp>
          <p:nvSpPr>
            <p:cNvPr id="127" name="Google Shape;271;p13">
              <a:extLst>
                <a:ext uri="{FF2B5EF4-FFF2-40B4-BE49-F238E27FC236}">
                  <a16:creationId xmlns:a16="http://schemas.microsoft.com/office/drawing/2014/main" id="{57093E03-1841-4D6D-BB8C-1EB1648E1B7E}"/>
                </a:ext>
              </a:extLst>
            </p:cNvPr>
            <p:cNvSpPr txBox="1"/>
            <p:nvPr/>
          </p:nvSpPr>
          <p:spPr>
            <a:xfrm>
              <a:off x="2891074" y="1626722"/>
              <a:ext cx="1070098" cy="5260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Gammagrafías y PET</a:t>
              </a:r>
              <a:endParaRPr sz="1050" b="1" dirty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 b="1" dirty="0">
                  <a:solidFill>
                    <a:schemeClr val="dk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(4.46) </a:t>
              </a:r>
              <a:r>
                <a:rPr lang="es-MX" sz="1100" b="1" i="1" dirty="0">
                  <a:solidFill>
                    <a:schemeClr val="tx2">
                      <a:lumMod val="50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Montserrat"/>
                  <a:sym typeface="Montserrat"/>
                </a:rPr>
                <a:t>4.46</a:t>
              </a:r>
              <a:endParaRPr sz="1050" b="1" dirty="0">
                <a:solidFill>
                  <a:schemeClr val="tx2">
                    <a:lumMod val="5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Montserrat"/>
                <a:sym typeface="Montserrat"/>
              </a:endParaRPr>
            </a:p>
          </p:txBody>
        </p:sp>
      </p:grpSp>
      <p:sp>
        <p:nvSpPr>
          <p:cNvPr id="128" name="Google Shape;272;p13">
            <a:extLst>
              <a:ext uri="{FF2B5EF4-FFF2-40B4-BE49-F238E27FC236}">
                <a16:creationId xmlns:a16="http://schemas.microsoft.com/office/drawing/2014/main" id="{1284ECB4-F12C-4FC2-996F-D05CB7E2ED08}"/>
              </a:ext>
            </a:extLst>
          </p:cNvPr>
          <p:cNvSpPr txBox="1"/>
          <p:nvPr/>
        </p:nvSpPr>
        <p:spPr>
          <a:xfrm>
            <a:off x="3216083" y="5979939"/>
            <a:ext cx="5845886" cy="400069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1600" i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sym typeface="Arial"/>
              </a:rPr>
              <a:t>Relación subsecuentes / primera vez </a:t>
            </a:r>
            <a:r>
              <a:rPr lang="es-MX" sz="2000" i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(21.36) 21.69</a:t>
            </a:r>
            <a:endParaRPr sz="1600" i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416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3002</Words>
  <Application>Microsoft Office PowerPoint</Application>
  <PresentationFormat>Panorámica</PresentationFormat>
  <Paragraphs>1103</Paragraphs>
  <Slides>26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Nirmala UI Semilight</vt:lpstr>
      <vt:lpstr>Noto Sans</vt:lpstr>
      <vt:lpstr>Noto Sans Symbols</vt:lpstr>
      <vt:lpstr>Times New Roman</vt:lpstr>
      <vt:lpstr>Wingdings</vt:lpstr>
      <vt:lpstr>Tema de Office</vt:lpstr>
      <vt:lpstr>Segunda Sesión Ordinaria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Sesión Ordinaria 2025</dc:title>
  <dc:creator>JGD</dc:creator>
  <cp:lastModifiedBy>CLARITA GREGORIA SORIANO AGUIRRE</cp:lastModifiedBy>
  <cp:revision>421</cp:revision>
  <cp:lastPrinted>2025-08-29T22:41:05Z</cp:lastPrinted>
  <dcterms:created xsi:type="dcterms:W3CDTF">2025-04-17T00:34:25Z</dcterms:created>
  <dcterms:modified xsi:type="dcterms:W3CDTF">2025-10-28T22:34:14Z</dcterms:modified>
</cp:coreProperties>
</file>