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6.xml"/>
  <Override ContentType="application/vnd.ms-office.chartcolorstyle+xml" PartName="/ppt/charts/colors4.xml"/>
  <Override ContentType="application/vnd.ms-office.chartcolorstyle+xml" PartName="/ppt/charts/colors1.xml"/>
  <Override ContentType="application/vnd.ms-office.chartcolorstyle+xml" PartName="/ppt/charts/colors8.xml"/>
  <Override ContentType="application/vnd.ms-office.chartcolorstyle+xml" PartName="/ppt/charts/colors11.xml"/>
  <Override ContentType="application/vnd.ms-office.chartcolorstyle+xml" PartName="/ppt/charts/colors13.xml"/>
  <Override ContentType="application/vnd.ms-office.chartcolorstyle+xml" PartName="/ppt/charts/colors5.xml"/>
  <Override ContentType="application/vnd.ms-office.chartcolorstyle+xml" PartName="/ppt/charts/colors2.xml"/>
  <Override ContentType="application/vnd.ms-office.chartcolorstyle+xml" PartName="/ppt/charts/colors3.xml"/>
  <Override ContentType="application/vnd.ms-office.chartcolorstyle+xml" PartName="/ppt/charts/colors7.xml"/>
  <Override ContentType="application/vnd.ms-office.chartcolorstyle+xml" PartName="/ppt/charts/colors10.xml"/>
  <Override ContentType="application/vnd.ms-office.chartcolorstyle+xml" PartName="/ppt/charts/colors9.xml"/>
  <Override ContentType="application/vnd.ms-office.chartcolorstyle+xml" PartName="/ppt/charts/colors12.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9.xml"/>
  <Override ContentType="application/vnd.openxmlformats-officedocument.drawingml.chart+xml" PartName="/ppt/charts/chart2.xml"/>
  <Override ContentType="application/vnd.openxmlformats-officedocument.drawingml.chart+xml" PartName="/ppt/charts/chart7.xml"/>
  <Override ContentType="application/vnd.openxmlformats-officedocument.drawingml.chart+xml" PartName="/ppt/charts/chart4.xml"/>
  <Override ContentType="application/vnd.openxmlformats-officedocument.drawingml.chart+xml" PartName="/ppt/charts/chart6.xml"/>
  <Override ContentType="application/vnd.openxmlformats-officedocument.drawingml.chart+xml" PartName="/ppt/charts/chart1.xml"/>
  <Override ContentType="application/vnd.openxmlformats-officedocument.drawingml.chart+xml" PartName="/ppt/charts/chart10.xml"/>
  <Override ContentType="application/vnd.openxmlformats-officedocument.drawingml.chart+xml" PartName="/ppt/charts/chart12.xml"/>
  <Override ContentType="application/vnd.openxmlformats-officedocument.drawingml.chart+xml" PartName="/ppt/charts/chart3.xml"/>
  <Override ContentType="application/vnd.openxmlformats-officedocument.drawingml.chart+xml" PartName="/ppt/charts/chart8.xml"/>
  <Override ContentType="application/vnd.openxmlformats-officedocument.drawingml.chart+xml" PartName="/ppt/charts/chart5.xml"/>
  <Override ContentType="application/vnd.openxmlformats-officedocument.drawingml.chart+xml" PartName="/ppt/charts/chart11.xml"/>
  <Override ContentType="application/vnd.openxmlformats-officedocument.drawingml.chart+xml" PartName="/ppt/charts/chart13.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1.xml"/>
  <Override ContentType="application/vnd.ms-office.chartstyle+xml" PartName="/ppt/charts/style3.xml"/>
  <Override ContentType="application/vnd.ms-office.chartstyle+xml" PartName="/ppt/charts/style5.xml"/>
  <Override ContentType="application/vnd.ms-office.chartstyle+xml" PartName="/ppt/charts/style8.xml"/>
  <Override ContentType="application/vnd.ms-office.chartstyle+xml" PartName="/ppt/charts/style1.xml"/>
  <Override ContentType="application/vnd.ms-office.chartstyle+xml" PartName="/ppt/charts/style12.xml"/>
  <Override ContentType="application/vnd.ms-office.chartstyle+xml" PartName="/ppt/charts/style9.xml"/>
  <Override ContentType="application/vnd.ms-office.chartstyle+xml" PartName="/ppt/charts/style4.xml"/>
  <Override ContentType="application/vnd.ms-office.chartstyle+xml" PartName="/ppt/charts/style10.xml"/>
  <Override ContentType="application/vnd.ms-office.chartstyle+xml" PartName="/ppt/charts/style7.xml"/>
  <Override ContentType="application/vnd.ms-office.chartstyle+xml" PartName="/ppt/charts/style6.xml"/>
  <Override ContentType="application/vnd.ms-office.chartstyle+xml" PartName="/ppt/charts/style11.xml"/>
  <Override ContentType="application/vnd.ms-office.chartstyle+xml" PartName="/ppt/charts/style2.xml"/>
  <Override ContentType="application/vnd.ms-office.chartstyle+xml" PartName="/ppt/charts/style13.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6858000" cx="12192000"/>
  <p:notesSz cx="6858000" cy="9144000"/>
  <p:embeddedFontLst>
    <p:embeddedFont>
      <p:font typeface="Montserrat SemiBold"/>
      <p:regular r:id="rId39"/>
      <p:bold r:id="rId40"/>
      <p:italic r:id="rId41"/>
      <p:boldItalic r:id="rId42"/>
    </p:embeddedFont>
    <p:embeddedFont>
      <p:font typeface="Montserrat"/>
      <p:regular r:id="rId43"/>
      <p:bold r:id="rId44"/>
      <p:italic r:id="rId45"/>
      <p:boldItalic r:id="rId46"/>
    </p:embeddedFont>
    <p:embeddedFont>
      <p:font typeface="Montserrat Medium"/>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51" roundtripDataSignature="AMtx7mi8QDb58kAfhuAKh5cmMo361bI8L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8EEEEED-E547-42A2-ABC7-D24E4D8C57F2}">
  <a:tblStyle styleId="{78EEEEED-E547-42A2-ABC7-D24E4D8C57F2}" styleName="Table_0">
    <a:wholeTbl>
      <a:tcTxStyle b="off" i="off">
        <a:font>
          <a:latin typeface="Montserrat"/>
          <a:ea typeface="Montserrat"/>
          <a:cs typeface="Montserrat"/>
        </a:font>
        <a:schemeClr val="dk1"/>
      </a:tcTxStyle>
      <a:tcStyle>
        <a:tcBdr>
          <a:left>
            <a:ln cap="flat" cmpd="sng" w="12700">
              <a:solidFill>
                <a:schemeClr val="accent5"/>
              </a:solidFill>
              <a:prstDash val="solid"/>
              <a:round/>
              <a:headEnd len="sm" w="sm" type="none"/>
              <a:tailEnd len="sm" w="sm" type="none"/>
            </a:ln>
          </a:left>
          <a:right>
            <a:ln cap="flat" cmpd="sng" w="12700">
              <a:solidFill>
                <a:schemeClr val="accent5"/>
              </a:solidFill>
              <a:prstDash val="solid"/>
              <a:round/>
              <a:headEnd len="sm" w="sm" type="none"/>
              <a:tailEnd len="sm" w="sm" type="none"/>
            </a:ln>
          </a:right>
          <a:top>
            <a:ln cap="flat" cmpd="sng" w="12700">
              <a:solidFill>
                <a:schemeClr val="accent5"/>
              </a:solidFill>
              <a:prstDash val="solid"/>
              <a:round/>
              <a:headEnd len="sm" w="sm" type="none"/>
              <a:tailEnd len="sm" w="sm" type="none"/>
            </a:ln>
          </a:top>
          <a:bottom>
            <a:ln cap="flat" cmpd="sng" w="12700">
              <a:solidFill>
                <a:schemeClr val="accent5"/>
              </a:solidFill>
              <a:prstDash val="solid"/>
              <a:round/>
              <a:headEnd len="sm" w="sm" type="none"/>
              <a:tailEnd len="sm" w="sm" type="none"/>
            </a:ln>
          </a:bottom>
          <a:insideH>
            <a:ln cap="flat" cmpd="sng" w="12700">
              <a:solidFill>
                <a:schemeClr val="accent5"/>
              </a:solidFill>
              <a:prstDash val="solid"/>
              <a:round/>
              <a:headEnd len="sm" w="sm" type="none"/>
              <a:tailEnd len="sm" w="sm" type="none"/>
            </a:ln>
          </a:insideH>
          <a:insideV>
            <a:ln cap="flat" cmpd="sng" w="12700">
              <a:solidFill>
                <a:schemeClr val="accent5"/>
              </a:solidFill>
              <a:prstDash val="solid"/>
              <a:round/>
              <a:headEnd len="sm" w="sm" type="none"/>
              <a:tailEnd len="sm" w="sm" type="none"/>
            </a:ln>
          </a:insideV>
        </a:tcBdr>
        <a:fill>
          <a:solidFill>
            <a:srgbClr val="FFFFFF">
              <a:alpha val="0"/>
            </a:srgbClr>
          </a:solidFill>
        </a:fill>
      </a:tcStyle>
    </a:wholeTbl>
    <a:band1H>
      <a:tcTxStyle/>
      <a:tcStyle>
        <a:fill>
          <a:solidFill>
            <a:schemeClr val="accent5">
              <a:alpha val="20000"/>
            </a:schemeClr>
          </a:solidFill>
        </a:fill>
      </a:tcStyle>
    </a:band1H>
    <a:band2H>
      <a:tcTxStyle/>
    </a:band2H>
    <a:band1V>
      <a:tcTxStyle/>
      <a:tcStyle>
        <a:fill>
          <a:solidFill>
            <a:schemeClr val="accent5">
              <a:alpha val="20000"/>
            </a:schemeClr>
          </a:solidFill>
        </a:fill>
      </a:tcStyle>
    </a:band1V>
    <a:band2V>
      <a:tcTxStyle/>
    </a:band2V>
    <a:lastCol>
      <a:tcTxStyle b="on" i="off"/>
    </a:lastCol>
    <a:firstCol>
      <a:tcTxStyle b="on" i="off"/>
    </a:firstCol>
    <a:lastRow>
      <a:tcTxStyle b="on" i="off"/>
      <a:tcStyle>
        <a:tcBdr>
          <a:top>
            <a:ln cap="flat" cmpd="sng" w="50800">
              <a:solidFill>
                <a:schemeClr val="accent5"/>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accent5"/>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A2A536BB-C6D4-44E8-878D-C3FA3314EE73}" styleName="Table_1">
    <a:wholeTbl>
      <a:tcTxStyle b="off" i="off">
        <a:font>
          <a:latin typeface="Montserrat"/>
          <a:ea typeface="Montserrat"/>
          <a:cs typeface="Montserrat"/>
        </a:font>
        <a:schemeClr val="dk1"/>
      </a:tcTxStyle>
      <a:tcStyle>
        <a:tcBdr>
          <a:left>
            <a:ln cap="flat" cmpd="sng" w="12700">
              <a:solidFill>
                <a:schemeClr val="accent5"/>
              </a:solidFill>
              <a:prstDash val="solid"/>
              <a:round/>
              <a:headEnd len="sm" w="sm" type="none"/>
              <a:tailEnd len="sm" w="sm" type="none"/>
            </a:ln>
          </a:left>
          <a:right>
            <a:ln cap="flat" cmpd="sng" w="12700">
              <a:solidFill>
                <a:schemeClr val="accent5"/>
              </a:solidFill>
              <a:prstDash val="solid"/>
              <a:round/>
              <a:headEnd len="sm" w="sm" type="none"/>
              <a:tailEnd len="sm" w="sm" type="none"/>
            </a:ln>
          </a:right>
          <a:top>
            <a:ln cap="flat" cmpd="sng" w="12700">
              <a:solidFill>
                <a:schemeClr val="accent5"/>
              </a:solidFill>
              <a:prstDash val="solid"/>
              <a:round/>
              <a:headEnd len="sm" w="sm" type="none"/>
              <a:tailEnd len="sm" w="sm" type="none"/>
            </a:ln>
          </a:top>
          <a:bottom>
            <a:ln cap="flat" cmpd="sng" w="12700">
              <a:solidFill>
                <a:schemeClr val="accent5"/>
              </a:solidFill>
              <a:prstDash val="solid"/>
              <a:round/>
              <a:headEnd len="sm" w="sm" type="none"/>
              <a:tailEnd len="sm" w="sm" type="none"/>
            </a:ln>
          </a:bottom>
          <a:insideH>
            <a:ln cap="flat" cmpd="sng" w="12700">
              <a:solidFill>
                <a:schemeClr val="accent5"/>
              </a:solidFill>
              <a:prstDash val="solid"/>
              <a:round/>
              <a:headEnd len="sm" w="sm" type="none"/>
              <a:tailEnd len="sm" w="sm" type="none"/>
            </a:ln>
          </a:insideH>
          <a:insideV>
            <a:ln cap="flat" cmpd="sng" w="12700">
              <a:solidFill>
                <a:schemeClr val="accent5"/>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lastCol>
    <a:firstCol>
      <a:tcTxStyle b="on" i="off"/>
    </a:firstCol>
    <a:lastRow>
      <a:tcTxStyle b="on" i="off"/>
      <a:tcStyle>
        <a:tcBdr>
          <a:top>
            <a:ln cap="flat" cmpd="sng" w="25400">
              <a:solidFill>
                <a:schemeClr val="accent5"/>
              </a:solidFill>
              <a:prstDash val="solid"/>
              <a:round/>
              <a:headEnd len="sm" w="sm" type="none"/>
              <a:tailEnd len="sm" w="sm" type="none"/>
            </a:ln>
          </a:top>
        </a:tcBdr>
        <a:fill>
          <a:solidFill>
            <a:srgbClr val="E9EFF7"/>
          </a:solidFill>
        </a:fill>
      </a:tcStyle>
    </a:lastRow>
    <a:seCell>
      <a:tcTxStyle/>
    </a:seCell>
    <a:swCell>
      <a:tcTxStyle/>
    </a:swCell>
    <a:firstRow>
      <a:tcTxStyle b="on" i="off"/>
      <a:tcStyle>
        <a:fill>
          <a:solidFill>
            <a:srgbClr val="E9EFF7"/>
          </a:solidFill>
        </a:fill>
      </a:tcStyle>
    </a:firstRow>
    <a:neCell>
      <a:tcTxStyle/>
    </a:neCell>
    <a:nwCell>
      <a:tcTxStyle/>
    </a:nwCell>
  </a:tblStyle>
  <a:tblStyle styleId="{6935E005-A1FA-4F3B-BBDC-3A019E6BD66E}" styleName="Table_2">
    <a:wholeTbl>
      <a:tcTxStyle b="off" i="off">
        <a:font>
          <a:latin typeface="Montserrat"/>
          <a:ea typeface="Montserrat"/>
          <a:cs typeface="Montserra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Montserrat"/>
          <a:ea typeface="Montserrat"/>
          <a:cs typeface="Montserrat"/>
        </a:font>
        <a:schemeClr val="lt1"/>
      </a:tcTxStyle>
      <a:tcStyle>
        <a:fill>
          <a:solidFill>
            <a:schemeClr val="accent1"/>
          </a:solidFill>
        </a:fill>
      </a:tcStyle>
    </a:lastCol>
    <a:firstCol>
      <a:tcTxStyle b="on" i="off">
        <a:font>
          <a:latin typeface="Montserrat"/>
          <a:ea typeface="Montserrat"/>
          <a:cs typeface="Montserrat"/>
        </a:font>
        <a:schemeClr val="lt1"/>
      </a:tcTxStyle>
      <a:tcStyle>
        <a:fill>
          <a:solidFill>
            <a:schemeClr val="accent1"/>
          </a:solidFill>
        </a:fill>
      </a:tcStyle>
    </a:firstCol>
    <a:lastRow>
      <a:tcTxStyle b="on" i="off">
        <a:font>
          <a:latin typeface="Montserrat"/>
          <a:ea typeface="Montserrat"/>
          <a:cs typeface="Montserrat"/>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Montserrat"/>
          <a:ea typeface="Montserrat"/>
          <a:cs typeface="Montserrat"/>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02231EC8-971F-41A5-A864-5FFA25D47B5F}" styleName="Table_3">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SemiBold-bold.fntdata"/><Relationship Id="rId42" Type="http://schemas.openxmlformats.org/officeDocument/2006/relationships/font" Target="fonts/MontserratSemiBold-boldItalic.fntdata"/><Relationship Id="rId41" Type="http://schemas.openxmlformats.org/officeDocument/2006/relationships/font" Target="fonts/MontserratSemiBold-italic.fntdata"/><Relationship Id="rId44" Type="http://schemas.openxmlformats.org/officeDocument/2006/relationships/font" Target="fonts/Montserrat-bold.fntdata"/><Relationship Id="rId43" Type="http://schemas.openxmlformats.org/officeDocument/2006/relationships/font" Target="fonts/Montserrat-regular.fntdata"/><Relationship Id="rId46" Type="http://schemas.openxmlformats.org/officeDocument/2006/relationships/font" Target="fonts/Montserrat-boldItalic.fntdata"/><Relationship Id="rId45" Type="http://schemas.openxmlformats.org/officeDocument/2006/relationships/font" Target="fonts/Montserra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MontserratMedium-bold.fntdata"/><Relationship Id="rId47" Type="http://schemas.openxmlformats.org/officeDocument/2006/relationships/font" Target="fonts/MontserratMedium-regular.fntdata"/><Relationship Id="rId49" Type="http://schemas.openxmlformats.org/officeDocument/2006/relationships/font" Target="fonts/MontserratMedium-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font" Target="fonts/MontserratSemiBold-regular.fntdata"/><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customschemas.google.com/relationships/presentationmetadata" Target="metadata"/><Relationship Id="rId50" Type="http://schemas.openxmlformats.org/officeDocument/2006/relationships/font" Target="fonts/MontserratMedium-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INP\Downloads\Aux%20PPT%202da%20so%20jugo%202024.xlsx" TargetMode="External"/></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oleObject" Target="file:///C:\Users\16059AMALDONADOC\Downloads\9Quirofanos1er.%20Sem%202024.xlsx" TargetMode="External"/></Relationships>
</file>

<file path=ppt/charts/_rels/chart11.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oleObject" Target="file:///C:\Users\VACUNA\Downloads\Grafica%20Arnol.xlsx" TargetMode="External"/></Relationships>
</file>

<file path=ppt/charts/_rels/chart12.xml.rels><?xml version="1.0" encoding="UTF-8" standalone="yes"?><Relationships xmlns="http://schemas.openxmlformats.org/package/2006/relationships"><Relationship Id="rId1" Type="http://schemas.microsoft.com/office/2011/relationships/chartStyle" Target="style12.xml"/><Relationship Id="rId2" Type="http://schemas.microsoft.com/office/2011/relationships/chartColorStyle" Target="colors12.xml"/><Relationship Id="rId3" Type="http://schemas.openxmlformats.org/officeDocument/2006/relationships/oleObject" Target="file:///C:\Users\VACUNA\Downloads\Grfica.xlsx" TargetMode="External"/></Relationships>
</file>

<file path=ppt/charts/_rels/chart13.xml.rels><?xml version="1.0" encoding="UTF-8" standalone="yes"?><Relationships xmlns="http://schemas.openxmlformats.org/package/2006/relationships"><Relationship Id="rId1" Type="http://schemas.microsoft.com/office/2011/relationships/chartStyle" Target="style13.xml"/><Relationship Id="rId2" Type="http://schemas.microsoft.com/office/2011/relationships/chartColorStyle" Target="colors13.xml"/><Relationship Id="rId3"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C:\Users\INP\Downloads\Aux%20PPT%202da%20so%20jugo%202024.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https://d.docs.live.net/c91b1c55b6be086c/Datos%20para%20graficar%202do%20semestre%20JUGO%202024.xlsx" TargetMode="Externa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C:\Users\16058RROJASZ\Downloads\Aux%20PPT%202da%20so%20jugo%202024.xlsx" TargetMode="External"/></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oleObject" Target="file:///C:\Users\INP\Downloads\Aux%20PPT%202da%20so%20jugo%202024.xlsx" TargetMode="External"/></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oleObject" Target="file:///C:\Users\edus_\Downloads\grafica%20IS-Urg%202018-2024%20(1).xlsx" TargetMode="External"/></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oleObject" Target="file:///C:\Users\16058RROJASZ\Downloads\Aux%20PPT%202da%20so%20jugo%202024%20(1).xlsx" TargetMode="External"/></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oleObject" Target="file:///C:\Users\16058RROJASZ\Downloads\JUGO%202024.xlsx" TargetMode="External"/></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76447346383266"/>
          <c:y val="2.6236604213407073E-2"/>
          <c:w val="0.89923552653616734"/>
          <c:h val="0.81536078993025229"/>
        </c:manualLayout>
      </c:layout>
      <c:barChart>
        <c:barDir val="col"/>
        <c:grouping val="clustered"/>
        <c:varyColors val="0"/>
        <c:ser>
          <c:idx val="0"/>
          <c:order val="0"/>
          <c:tx>
            <c:strRef>
              <c:f>'Editables PPT 2DA SO JUGO 2024'!$B$3</c:f>
              <c:strCache>
                <c:ptCount val="1"/>
                <c:pt idx="0">
                  <c:v> 2023 = 120</c:v>
                </c:pt>
              </c:strCache>
            </c:strRef>
          </c:tx>
          <c:spPr>
            <a:solidFill>
              <a:srgbClr val="05405D"/>
            </a:solidFill>
            <a:ln w="6350">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ontserrat" panose="00000500000000000000" pitchFamily="2"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'Editables PPT 2DA SO JUGO 2024'!$A$4:$A$9</c:f>
              <c:strCache>
                <c:ptCount val="6"/>
                <c:pt idx="0">
                  <c:v>ICM A</c:v>
                </c:pt>
                <c:pt idx="1">
                  <c:v>ICM B</c:v>
                </c:pt>
                <c:pt idx="2">
                  <c:v>ICM C</c:v>
                </c:pt>
                <c:pt idx="3">
                  <c:v>ICM D</c:v>
                </c:pt>
                <c:pt idx="4">
                  <c:v>ICM E</c:v>
                </c:pt>
                <c:pt idx="5">
                  <c:v>ICM F</c:v>
                </c:pt>
              </c:strCache>
            </c:strRef>
          </c:cat>
          <c:val>
            <c:numRef>
              <c:f>'Editables PPT 2DA SO JUGO 2024'!$B$4:$B$9</c:f>
              <c:numCache>
                <c:formatCode>General</c:formatCode>
                <c:ptCount val="6"/>
                <c:pt idx="0">
                  <c:v>15</c:v>
                </c:pt>
                <c:pt idx="1">
                  <c:v>27</c:v>
                </c:pt>
                <c:pt idx="2">
                  <c:v>43</c:v>
                </c:pt>
                <c:pt idx="3">
                  <c:v>28</c:v>
                </c:pt>
                <c:pt idx="4">
                  <c:v>6</c:v>
                </c:pt>
                <c:pt idx="5">
                  <c:v>1</c:v>
                </c:pt>
              </c:numCache>
            </c:numRef>
          </c:val>
          <c:extLst>
            <c:ext xmlns:c16="http://schemas.microsoft.com/office/drawing/2014/chart" uri="{C3380CC4-5D6E-409C-BE32-E72D297353CC}">
              <c16:uniqueId val="{00000000-0FE0-4F3A-8624-C5478987202A}"/>
            </c:ext>
          </c:extLst>
        </c:ser>
        <c:ser>
          <c:idx val="1"/>
          <c:order val="1"/>
          <c:tx>
            <c:strRef>
              <c:f>'Editables PPT 2DA SO JUGO 2024'!$C$3</c:f>
              <c:strCache>
                <c:ptCount val="1"/>
                <c:pt idx="0">
                  <c:v> 2024 = 122</c:v>
                </c:pt>
              </c:strCache>
            </c:strRef>
          </c:tx>
          <c:spPr>
            <a:solidFill>
              <a:srgbClr val="03B6BA"/>
            </a:solidFill>
            <a:ln w="6350">
              <a:solidFill>
                <a:schemeClr val="tx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ontserrat" panose="00000500000000000000" pitchFamily="2"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'Editables PPT 2DA SO JUGO 2024'!$A$4:$A$9</c:f>
              <c:strCache>
                <c:ptCount val="6"/>
                <c:pt idx="0">
                  <c:v>ICM A</c:v>
                </c:pt>
                <c:pt idx="1">
                  <c:v>ICM B</c:v>
                </c:pt>
                <c:pt idx="2">
                  <c:v>ICM C</c:v>
                </c:pt>
                <c:pt idx="3">
                  <c:v>ICM D</c:v>
                </c:pt>
                <c:pt idx="4">
                  <c:v>ICM E</c:v>
                </c:pt>
                <c:pt idx="5">
                  <c:v>ICM F</c:v>
                </c:pt>
              </c:strCache>
            </c:strRef>
          </c:cat>
          <c:val>
            <c:numRef>
              <c:f>'Editables PPT 2DA SO JUGO 2024'!$C$4:$C$9</c:f>
              <c:numCache>
                <c:formatCode>General</c:formatCode>
                <c:ptCount val="6"/>
                <c:pt idx="0">
                  <c:v>13</c:v>
                </c:pt>
                <c:pt idx="1">
                  <c:v>25</c:v>
                </c:pt>
                <c:pt idx="2">
                  <c:v>49</c:v>
                </c:pt>
                <c:pt idx="3">
                  <c:v>28</c:v>
                </c:pt>
                <c:pt idx="4">
                  <c:v>6</c:v>
                </c:pt>
                <c:pt idx="5">
                  <c:v>1</c:v>
                </c:pt>
              </c:numCache>
            </c:numRef>
          </c:val>
          <c:extLst>
            <c:ext xmlns:c16="http://schemas.microsoft.com/office/drawing/2014/chart" uri="{C3380CC4-5D6E-409C-BE32-E72D297353CC}">
              <c16:uniqueId val="{00000001-0FE0-4F3A-8624-C5478987202A}"/>
            </c:ext>
          </c:extLst>
        </c:ser>
        <c:dLbls>
          <c:dLblPos val="outEnd"/>
          <c:showLegendKey val="0"/>
          <c:showVal val="1"/>
          <c:showCatName val="0"/>
          <c:showSerName val="0"/>
          <c:showPercent val="0"/>
          <c:showBubbleSize val="0"/>
        </c:dLbls>
        <c:gapWidth val="100"/>
        <c:overlap val="-27"/>
        <c:axId val="1514091872"/>
        <c:axId val="1515423840"/>
      </c:barChart>
      <c:catAx>
        <c:axId val="1514091872"/>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ontserrat" panose="00000500000000000000" pitchFamily="2" charset="0"/>
                    <a:ea typeface="+mn-ea"/>
                    <a:cs typeface="+mn-cs"/>
                  </a:defRPr>
                </a:pPr>
                <a:r>
                  <a:rPr lang="es-MX" sz="1400" b="0">
                    <a:solidFill>
                      <a:schemeClr val="tx1"/>
                    </a:solidFill>
                  </a:rPr>
                  <a:t>Categoría</a:t>
                </a:r>
                <a:r>
                  <a:rPr lang="es-MX" sz="1400" b="0" baseline="0">
                    <a:solidFill>
                      <a:schemeClr val="tx1"/>
                    </a:solidFill>
                  </a:rPr>
                  <a:t> del Investigador</a:t>
                </a:r>
                <a:endParaRPr lang="es-MX" sz="1400" b="0" dirty="0">
                  <a:solidFill>
                    <a:schemeClr val="tx1"/>
                  </a:solidFill>
                </a:endParaRPr>
              </a:p>
            </c:rich>
          </c:tx>
          <c:layout>
            <c:manualLayout>
              <c:xMode val="edge"/>
              <c:yMode val="edge"/>
              <c:x val="0.31701005253097164"/>
              <c:y val="0.9211939740201077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ontserrat" panose="00000500000000000000" pitchFamily="2" charset="0"/>
                  <a:ea typeface="+mn-ea"/>
                  <a:cs typeface="+mn-cs"/>
                </a:defRPr>
              </a:pPr>
              <a:endParaRPr lang="es-MX"/>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ontserrat" panose="00000500000000000000" pitchFamily="2" charset="0"/>
                <a:ea typeface="+mn-ea"/>
                <a:cs typeface="+mn-cs"/>
              </a:defRPr>
            </a:pPr>
            <a:endParaRPr lang="es-MX"/>
          </a:p>
        </c:txPr>
        <c:crossAx val="1515423840"/>
        <c:crosses val="autoZero"/>
        <c:auto val="1"/>
        <c:lblAlgn val="ctr"/>
        <c:lblOffset val="100"/>
        <c:tickMarkSkip val="5"/>
        <c:noMultiLvlLbl val="0"/>
      </c:catAx>
      <c:valAx>
        <c:axId val="1515423840"/>
        <c:scaling>
          <c:orientation val="minMax"/>
        </c:scaling>
        <c:delete val="1"/>
        <c:axPos val="l"/>
        <c:title>
          <c:tx>
            <c:rich>
              <a:bodyPr rot="-5400000" spcFirstLastPara="1" vertOverflow="ellipsis" vert="horz" wrap="square" anchor="ctr" anchorCtr="1"/>
              <a:lstStyle/>
              <a:p>
                <a:pPr>
                  <a:defRPr sz="1400" b="0" i="0" u="none" strike="noStrike" kern="1200" baseline="0">
                    <a:solidFill>
                      <a:schemeClr val="tx1"/>
                    </a:solidFill>
                    <a:latin typeface="Montserrat" panose="00000500000000000000" pitchFamily="2" charset="0"/>
                    <a:ea typeface="+mn-ea"/>
                    <a:cs typeface="+mn-cs"/>
                  </a:defRPr>
                </a:pPr>
                <a:r>
                  <a:rPr lang="es-MX" sz="1400" b="0" i="0" baseline="0">
                    <a:solidFill>
                      <a:schemeClr val="tx1"/>
                    </a:solidFill>
                    <a:effectLst/>
                  </a:rPr>
                  <a:t>Número de  Investigadores en Ciencias Médicas</a:t>
                </a:r>
                <a:endParaRPr lang="es-MX" sz="1400" b="0" dirty="0">
                  <a:solidFill>
                    <a:schemeClr val="tx1"/>
                  </a:solidFill>
                  <a:effectLst/>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ontserrat" panose="00000500000000000000" pitchFamily="2" charset="0"/>
                  <a:ea typeface="+mn-ea"/>
                  <a:cs typeface="+mn-cs"/>
                </a:defRPr>
              </a:pPr>
              <a:endParaRPr lang="es-MX"/>
            </a:p>
          </c:txPr>
        </c:title>
        <c:numFmt formatCode="General" sourceLinked="1"/>
        <c:majorTickMark val="none"/>
        <c:minorTickMark val="none"/>
        <c:tickLblPos val="nextTo"/>
        <c:crossAx val="151409187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solidFill>
                <a:latin typeface="Montserrat" panose="00000500000000000000" pitchFamily="2" charset="0"/>
                <a:ea typeface="+mn-ea"/>
                <a:cs typeface="+mn-cs"/>
              </a:defRPr>
            </a:pPr>
            <a:endParaRPr lang="es-MX"/>
          </a:p>
        </c:txPr>
      </c:legendEntry>
      <c:legendEntry>
        <c:idx val="1"/>
        <c:txPr>
          <a:bodyPr rot="0" spcFirstLastPara="1" vertOverflow="ellipsis" vert="horz" wrap="square" anchor="ctr" anchorCtr="1"/>
          <a:lstStyle/>
          <a:p>
            <a:pPr>
              <a:defRPr sz="1200" b="1" i="0" u="none" strike="noStrike" kern="1200" baseline="0">
                <a:solidFill>
                  <a:schemeClr val="tx1"/>
                </a:solidFill>
                <a:latin typeface="Montserrat" panose="00000500000000000000" pitchFamily="2" charset="0"/>
                <a:ea typeface="+mn-ea"/>
                <a:cs typeface="+mn-cs"/>
              </a:defRPr>
            </a:pPr>
            <a:endParaRPr lang="es-MX"/>
          </a:p>
        </c:txPr>
      </c:legendEntry>
      <c:layout>
        <c:manualLayout>
          <c:xMode val="edge"/>
          <c:yMode val="edge"/>
          <c:x val="0.68651451030755639"/>
          <c:y val="0.13831573383647858"/>
          <c:w val="0.23931327366885657"/>
          <c:h val="0.2352674700192862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ontserrat" panose="00000500000000000000" pitchFamily="2" charset="0"/>
              <a:ea typeface="+mn-ea"/>
              <a:cs typeface="+mn-cs"/>
            </a:defRPr>
          </a:pPr>
          <a:endParaRPr lang="es-MX"/>
        </a:p>
      </c:txPr>
    </c:legend>
    <c:plotVisOnly val="1"/>
    <c:dispBlanksAs val="gap"/>
    <c:showDLblsOverMax val="0"/>
  </c:chart>
  <c:spPr>
    <a:noFill/>
    <a:ln>
      <a:noFill/>
    </a:ln>
    <a:effectLst/>
  </c:spPr>
  <c:txPr>
    <a:bodyPr/>
    <a:lstStyle/>
    <a:p>
      <a:pPr>
        <a:defRPr sz="1200">
          <a:latin typeface="Montserrat" panose="00000500000000000000" pitchFamily="2" charset="0"/>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48787045021304"/>
          <c:y val="2.3953611460588387E-2"/>
          <c:w val="0.86495074914607206"/>
          <c:h val="0.69958009169383506"/>
        </c:manualLayout>
      </c:layout>
      <c:barChart>
        <c:barDir val="col"/>
        <c:grouping val="clustered"/>
        <c:varyColors val="0"/>
        <c:ser>
          <c:idx val="0"/>
          <c:order val="0"/>
          <c:tx>
            <c:strRef>
              <c:f>Hoja1!$N$9</c:f>
              <c:strCache>
                <c:ptCount val="1"/>
                <c:pt idx="0">
                  <c:v>2023</c:v>
                </c:pt>
              </c:strCache>
            </c:strRef>
          </c:tx>
          <c:spPr>
            <a:solidFill>
              <a:srgbClr val="05405D"/>
            </a:solidFill>
            <a:ln w="6350">
              <a:solidFill>
                <a:schemeClr val="tx1"/>
              </a:solid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Hoja1!$M$10:$M$17</c:f>
              <c:strCache>
                <c:ptCount val="8"/>
                <c:pt idx="0">
                  <c:v>Cirugía General</c:v>
                </c:pt>
                <c:pt idx="1">
                  <c:v>Ortopedia</c:v>
                </c:pt>
                <c:pt idx="2">
                  <c:v>Oftalmología</c:v>
                </c:pt>
                <c:pt idx="3">
                  <c:v>Cirugía Oncológica</c:v>
                </c:pt>
                <c:pt idx="4">
                  <c:v>Urología</c:v>
                </c:pt>
                <c:pt idx="5">
                  <c:v>Cirugía Plástica</c:v>
                </c:pt>
                <c:pt idx="6">
                  <c:v>Otorrinolaringología</c:v>
                </c:pt>
                <c:pt idx="7">
                  <c:v>Todas las demas</c:v>
                </c:pt>
              </c:strCache>
            </c:strRef>
          </c:cat>
          <c:val>
            <c:numRef>
              <c:f>Hoja1!$N$10:$N$17</c:f>
              <c:numCache>
                <c:formatCode>General</c:formatCode>
                <c:ptCount val="8"/>
                <c:pt idx="0" formatCode="#,##0">
                  <c:v>857</c:v>
                </c:pt>
                <c:pt idx="1">
                  <c:v>496</c:v>
                </c:pt>
                <c:pt idx="2">
                  <c:v>362</c:v>
                </c:pt>
                <c:pt idx="3">
                  <c:v>278</c:v>
                </c:pt>
                <c:pt idx="4">
                  <c:v>179</c:v>
                </c:pt>
                <c:pt idx="5">
                  <c:v>166</c:v>
                </c:pt>
                <c:pt idx="6">
                  <c:v>131</c:v>
                </c:pt>
                <c:pt idx="7">
                  <c:v>364</c:v>
                </c:pt>
              </c:numCache>
            </c:numRef>
          </c:val>
          <c:extLst>
            <c:ext xmlns:c16="http://schemas.microsoft.com/office/drawing/2014/chart" uri="{C3380CC4-5D6E-409C-BE32-E72D297353CC}">
              <c16:uniqueId val="{00000000-9CA6-434A-99FE-65BB5DC1FD11}"/>
            </c:ext>
          </c:extLst>
        </c:ser>
        <c:ser>
          <c:idx val="1"/>
          <c:order val="1"/>
          <c:tx>
            <c:strRef>
              <c:f>Hoja1!$O$9</c:f>
              <c:strCache>
                <c:ptCount val="1"/>
                <c:pt idx="0">
                  <c:v>2024</c:v>
                </c:pt>
              </c:strCache>
            </c:strRef>
          </c:tx>
          <c:spPr>
            <a:solidFill>
              <a:srgbClr val="03B6BA"/>
            </a:solidFill>
            <a:ln w="6350">
              <a:solidFill>
                <a:schemeClr val="tx1"/>
              </a:solid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Hoja1!$M$10:$M$17</c:f>
              <c:strCache>
                <c:ptCount val="8"/>
                <c:pt idx="0">
                  <c:v>Cirugía General</c:v>
                </c:pt>
                <c:pt idx="1">
                  <c:v>Ortopedia</c:v>
                </c:pt>
                <c:pt idx="2">
                  <c:v>Oftalmología</c:v>
                </c:pt>
                <c:pt idx="3">
                  <c:v>Cirugía Oncológica</c:v>
                </c:pt>
                <c:pt idx="4">
                  <c:v>Urología</c:v>
                </c:pt>
                <c:pt idx="5">
                  <c:v>Cirugía Plástica</c:v>
                </c:pt>
                <c:pt idx="6">
                  <c:v>Otorrinolaringología</c:v>
                </c:pt>
                <c:pt idx="7">
                  <c:v>Todas las demas</c:v>
                </c:pt>
              </c:strCache>
            </c:strRef>
          </c:cat>
          <c:val>
            <c:numRef>
              <c:f>Hoja1!$O$10:$O$17</c:f>
              <c:numCache>
                <c:formatCode>#,##0</c:formatCode>
                <c:ptCount val="8"/>
                <c:pt idx="0">
                  <c:v>891</c:v>
                </c:pt>
                <c:pt idx="1">
                  <c:v>398</c:v>
                </c:pt>
                <c:pt idx="2">
                  <c:v>352</c:v>
                </c:pt>
                <c:pt idx="3">
                  <c:v>267</c:v>
                </c:pt>
                <c:pt idx="4">
                  <c:v>212</c:v>
                </c:pt>
                <c:pt idx="5">
                  <c:v>187</c:v>
                </c:pt>
                <c:pt idx="6">
                  <c:v>136</c:v>
                </c:pt>
                <c:pt idx="7" formatCode="General">
                  <c:v>397</c:v>
                </c:pt>
              </c:numCache>
            </c:numRef>
          </c:val>
          <c:extLst>
            <c:ext xmlns:c16="http://schemas.microsoft.com/office/drawing/2014/chart" uri="{C3380CC4-5D6E-409C-BE32-E72D297353CC}">
              <c16:uniqueId val="{00000001-9CA6-434A-99FE-65BB5DC1FD11}"/>
            </c:ext>
          </c:extLst>
        </c:ser>
        <c:dLbls>
          <c:dLblPos val="outEnd"/>
          <c:showLegendKey val="0"/>
          <c:showVal val="1"/>
          <c:showCatName val="0"/>
          <c:showSerName val="0"/>
          <c:showPercent val="0"/>
          <c:showBubbleSize val="0"/>
        </c:dLbls>
        <c:gapWidth val="100"/>
        <c:overlap val="-24"/>
        <c:axId val="967141456"/>
        <c:axId val="810176928"/>
      </c:barChart>
      <c:catAx>
        <c:axId val="967141456"/>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r>
                  <a:rPr lang="es-MX"/>
                  <a:t>Tipo de Cirugía</a:t>
                </a:r>
              </a:p>
            </c:rich>
          </c:tx>
          <c:layout>
            <c:manualLayout>
              <c:xMode val="edge"/>
              <c:yMode val="edge"/>
              <c:x val="0.4505933392466358"/>
              <c:y val="0.93591260175059099"/>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MX"/>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crossAx val="810176928"/>
        <c:crosses val="autoZero"/>
        <c:auto val="1"/>
        <c:lblAlgn val="ctr"/>
        <c:lblOffset val="100"/>
        <c:noMultiLvlLbl val="0"/>
      </c:catAx>
      <c:valAx>
        <c:axId val="81017692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mn-lt"/>
                    <a:ea typeface="+mn-ea"/>
                    <a:cs typeface="+mn-cs"/>
                  </a:defRPr>
                </a:pPr>
                <a:r>
                  <a:rPr lang="es-MX"/>
                  <a:t>Número de Cirugías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MX"/>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crossAx val="967141456"/>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s-MX"/>
          </a:p>
        </c:txPr>
      </c:legendEntry>
      <c:layout>
        <c:manualLayout>
          <c:xMode val="edge"/>
          <c:yMode val="edge"/>
          <c:x val="0.75309410439011004"/>
          <c:y val="0.11743073837479588"/>
          <c:w val="0.19161631176305263"/>
          <c:h val="7.956296030173482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667818105719739"/>
          <c:y val="5.3625821301880233E-2"/>
          <c:w val="0.56609826058449042"/>
          <c:h val="0.82780721500632093"/>
        </c:manualLayout>
      </c:layout>
      <c:barChart>
        <c:barDir val="bar"/>
        <c:grouping val="clustered"/>
        <c:varyColors val="0"/>
        <c:ser>
          <c:idx val="0"/>
          <c:order val="0"/>
          <c:tx>
            <c:strRef>
              <c:f>Sheet1!$C$2</c:f>
              <c:strCache>
                <c:ptCount val="1"/>
                <c:pt idx="0">
                  <c:v>2023</c:v>
                </c:pt>
              </c:strCache>
            </c:strRef>
          </c:tx>
          <c:spPr>
            <a:solidFill>
              <a:srgbClr val="0070C0"/>
            </a:solidFill>
            <a:ln>
              <a:solidFill>
                <a:schemeClr val="tx1"/>
              </a:solidFill>
            </a:ln>
            <a:effectLst/>
          </c:spPr>
          <c:invertIfNegative val="0"/>
          <c:dLbls>
            <c:dLbl>
              <c:idx val="4"/>
              <c:layout>
                <c:manualLayout>
                  <c:x val="9.2701014119897299E-3"/>
                  <c:y val="2.48916478329664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0D-4F2D-BDC2-3463D67DD659}"/>
                </c:ext>
              </c:extLst>
            </c:dLbl>
            <c:dLbl>
              <c:idx val="5"/>
              <c:layout>
                <c:manualLayout>
                  <c:x val="3.7080405647958239E-3"/>
                  <c:y val="4.97832956659329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0D-4F2D-BDC2-3463D67DD659}"/>
                </c:ext>
              </c:extLst>
            </c:dLbl>
            <c:dLbl>
              <c:idx val="9"/>
              <c:layout>
                <c:manualLayout>
                  <c:x val="-1.854020282397946E-3"/>
                  <c:y val="-7.37516944984140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00D-4F2D-BDC2-3463D67DD659}"/>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Sheet1!$B$3:$B$12</c:f>
              <c:strCache>
                <c:ptCount val="10"/>
                <c:pt idx="0">
                  <c:v>Persistencia del Conducto Arterioso (PCA)</c:v>
                </c:pt>
                <c:pt idx="1">
                  <c:v>Comunicación Interauricular (CIA)</c:v>
                </c:pt>
                <c:pt idx="2">
                  <c:v>Comunicación Interventricular (CIV)</c:v>
                </c:pt>
                <c:pt idx="3">
                  <c:v>Pericardiocentesis</c:v>
                </c:pt>
                <c:pt idx="4">
                  <c:v>Valvuloplastía pulmonar</c:v>
                </c:pt>
                <c:pt idx="5">
                  <c:v>Marcapaso definitivo</c:v>
                </c:pt>
                <c:pt idx="6">
                  <c:v>Angioplastía con ballon</c:v>
                </c:pt>
                <c:pt idx="7">
                  <c:v>Aortoplastía con stent</c:v>
                </c:pt>
                <c:pt idx="8">
                  <c:v>Stent en coartación de aorta </c:v>
                </c:pt>
                <c:pt idx="9">
                  <c:v>Ablación </c:v>
                </c:pt>
              </c:strCache>
            </c:strRef>
          </c:cat>
          <c:val>
            <c:numRef>
              <c:f>Sheet1!$C$3:$C$12</c:f>
              <c:numCache>
                <c:formatCode>General</c:formatCode>
                <c:ptCount val="10"/>
                <c:pt idx="0">
                  <c:v>21</c:v>
                </c:pt>
                <c:pt idx="1">
                  <c:v>14</c:v>
                </c:pt>
                <c:pt idx="2">
                  <c:v>6</c:v>
                </c:pt>
                <c:pt idx="3">
                  <c:v>2</c:v>
                </c:pt>
                <c:pt idx="4">
                  <c:v>2</c:v>
                </c:pt>
                <c:pt idx="5">
                  <c:v>2</c:v>
                </c:pt>
                <c:pt idx="6">
                  <c:v>0</c:v>
                </c:pt>
                <c:pt idx="7">
                  <c:v>0</c:v>
                </c:pt>
                <c:pt idx="8">
                  <c:v>1</c:v>
                </c:pt>
                <c:pt idx="9">
                  <c:v>0</c:v>
                </c:pt>
              </c:numCache>
            </c:numRef>
          </c:val>
          <c:extLst>
            <c:ext xmlns:c16="http://schemas.microsoft.com/office/drawing/2014/chart" uri="{C3380CC4-5D6E-409C-BE32-E72D297353CC}">
              <c16:uniqueId val="{00000003-200D-4F2D-BDC2-3463D67DD659}"/>
            </c:ext>
          </c:extLst>
        </c:ser>
        <c:ser>
          <c:idx val="1"/>
          <c:order val="1"/>
          <c:tx>
            <c:strRef>
              <c:f>Sheet1!$D$2</c:f>
              <c:strCache>
                <c:ptCount val="1"/>
                <c:pt idx="0">
                  <c:v>2024</c:v>
                </c:pt>
              </c:strCache>
            </c:strRef>
          </c:tx>
          <c:spPr>
            <a:solidFill>
              <a:srgbClr val="B7DEE8"/>
            </a:solidFill>
            <a:ln w="6350">
              <a:solidFill>
                <a:schemeClr val="tx1"/>
              </a:solidFill>
            </a:ln>
            <a:effectLst/>
          </c:spPr>
          <c:invertIfNegative val="0"/>
          <c:dLbls>
            <c:dLbl>
              <c:idx val="9"/>
              <c:layout>
                <c:manualLayout>
                  <c:x val="0"/>
                  <c:y val="-1.22919490830689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6E0-4C87-9B25-D1292E5C4077}"/>
                </c:ext>
              </c:extLst>
            </c:dLbl>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Sheet1!$B$3:$B$12</c:f>
              <c:strCache>
                <c:ptCount val="10"/>
                <c:pt idx="0">
                  <c:v>Persistencia del Conducto Arterioso (PCA)</c:v>
                </c:pt>
                <c:pt idx="1">
                  <c:v>Comunicación Interauricular (CIA)</c:v>
                </c:pt>
                <c:pt idx="2">
                  <c:v>Comunicación Interventricular (CIV)</c:v>
                </c:pt>
                <c:pt idx="3">
                  <c:v>Pericardiocentesis</c:v>
                </c:pt>
                <c:pt idx="4">
                  <c:v>Valvuloplastía pulmonar</c:v>
                </c:pt>
                <c:pt idx="5">
                  <c:v>Marcapaso definitivo</c:v>
                </c:pt>
                <c:pt idx="6">
                  <c:v>Angioplastía con ballon</c:v>
                </c:pt>
                <c:pt idx="7">
                  <c:v>Aortoplastía con stent</c:v>
                </c:pt>
                <c:pt idx="8">
                  <c:v>Stent en coartación de aorta </c:v>
                </c:pt>
                <c:pt idx="9">
                  <c:v>Ablación </c:v>
                </c:pt>
              </c:strCache>
            </c:strRef>
          </c:cat>
          <c:val>
            <c:numRef>
              <c:f>Sheet1!$D$3:$D$12</c:f>
              <c:numCache>
                <c:formatCode>General</c:formatCode>
                <c:ptCount val="10"/>
                <c:pt idx="0">
                  <c:v>14</c:v>
                </c:pt>
                <c:pt idx="1">
                  <c:v>5</c:v>
                </c:pt>
                <c:pt idx="2">
                  <c:v>6</c:v>
                </c:pt>
                <c:pt idx="3">
                  <c:v>2</c:v>
                </c:pt>
                <c:pt idx="4">
                  <c:v>3</c:v>
                </c:pt>
                <c:pt idx="5">
                  <c:v>2</c:v>
                </c:pt>
                <c:pt idx="6">
                  <c:v>6</c:v>
                </c:pt>
                <c:pt idx="7">
                  <c:v>0</c:v>
                </c:pt>
                <c:pt idx="8">
                  <c:v>2</c:v>
                </c:pt>
                <c:pt idx="9">
                  <c:v>0</c:v>
                </c:pt>
              </c:numCache>
            </c:numRef>
          </c:val>
          <c:extLst>
            <c:ext xmlns:c16="http://schemas.microsoft.com/office/drawing/2014/chart" uri="{C3380CC4-5D6E-409C-BE32-E72D297353CC}">
              <c16:uniqueId val="{00000004-200D-4F2D-BDC2-3463D67DD659}"/>
            </c:ext>
          </c:extLst>
        </c:ser>
        <c:dLbls>
          <c:showLegendKey val="0"/>
          <c:showVal val="0"/>
          <c:showCatName val="0"/>
          <c:showSerName val="0"/>
          <c:showPercent val="0"/>
          <c:showBubbleSize val="0"/>
        </c:dLbls>
        <c:gapWidth val="70"/>
        <c:axId val="287292160"/>
        <c:axId val="425754192"/>
      </c:barChart>
      <c:catAx>
        <c:axId val="287292160"/>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s-MX" sz="1400" b="1"/>
                  <a:t>Tipo de Patología </a:t>
                </a:r>
                <a:endParaRPr lang="es-MX" sz="1400" b="1" dirty="0"/>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s-MX"/>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425754192"/>
        <c:crosses val="autoZero"/>
        <c:auto val="1"/>
        <c:lblAlgn val="ctr"/>
        <c:lblOffset val="100"/>
        <c:noMultiLvlLbl val="0"/>
      </c:catAx>
      <c:valAx>
        <c:axId val="42575419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s-MX" sz="1400" b="1"/>
                  <a:t>Número</a:t>
                </a:r>
                <a:r>
                  <a:rPr lang="es-MX" sz="1400" b="1" baseline="0"/>
                  <a:t> de Cateterismos </a:t>
                </a:r>
                <a:endParaRPr lang="es-MX" sz="1400" b="1" dirty="0"/>
              </a:p>
            </c:rich>
          </c:tx>
          <c:layout>
            <c:manualLayout>
              <c:xMode val="edge"/>
              <c:yMode val="edge"/>
              <c:x val="0.52547191213188305"/>
              <c:y val="0.9544253430761578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s-MX"/>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28729216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s-MX"/>
          </a:p>
        </c:txPr>
      </c:legendEntry>
      <c:layout>
        <c:manualLayout>
          <c:xMode val="edge"/>
          <c:yMode val="edge"/>
          <c:x val="0.78826811001902342"/>
          <c:y val="1.2291949083068993E-2"/>
          <c:w val="0.18942408436580607"/>
          <c:h val="0.1018547680083345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legend>
    <c:plotVisOnly val="1"/>
    <c:dispBlanksAs val="gap"/>
    <c:showDLblsOverMax val="0"/>
  </c:chart>
  <c:spPr>
    <a:noFill/>
    <a:ln>
      <a:noFill/>
    </a:ln>
    <a:effectLst/>
  </c:spPr>
  <c:txPr>
    <a:bodyPr/>
    <a:lstStyle/>
    <a:p>
      <a:pPr>
        <a:defRPr sz="1050">
          <a:solidFill>
            <a:schemeClr val="tx1"/>
          </a:solidFill>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7627169959814"/>
          <c:y val="1.6106101655159494E-2"/>
          <c:w val="0.8739564962784333"/>
          <c:h val="0.86556645858691572"/>
        </c:manualLayout>
      </c:layout>
      <c:barChart>
        <c:barDir val="col"/>
        <c:grouping val="clustered"/>
        <c:varyColors val="0"/>
        <c:ser>
          <c:idx val="0"/>
          <c:order val="0"/>
          <c:tx>
            <c:strRef>
              <c:f>Hoja1!$C$2</c:f>
              <c:strCache>
                <c:ptCount val="1"/>
                <c:pt idx="0">
                  <c:v>Montos ejecidos en 2023 (pesos)</c:v>
                </c:pt>
              </c:strCache>
            </c:strRef>
          </c:tx>
          <c:spPr>
            <a:solidFill>
              <a:srgbClr val="05405D"/>
            </a:solidFill>
            <a:ln w="12700">
              <a:solidFill>
                <a:schemeClr val="tx1"/>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Hoja1!$B$3:$B$8</c:f>
              <c:strCache>
                <c:ptCount val="6"/>
                <c:pt idx="0">
                  <c:v>Licitación Pública </c:v>
                </c:pt>
                <c:pt idx="1">
                  <c:v>Inviación a cuando menos tres personas</c:v>
                </c:pt>
                <c:pt idx="2">
                  <c:v>Adjudicación directa art. 41</c:v>
                </c:pt>
                <c:pt idx="3">
                  <c:v>Adjudicación directa art. 42</c:v>
                </c:pt>
                <c:pt idx="4">
                  <c:v>Art. 1</c:v>
                </c:pt>
                <c:pt idx="5">
                  <c:v>Total</c:v>
                </c:pt>
              </c:strCache>
            </c:strRef>
          </c:cat>
          <c:val>
            <c:numRef>
              <c:f>Hoja1!$C$3:$C$8</c:f>
              <c:numCache>
                <c:formatCode>_(* #,##0.00_);_(* \(#,##0.00\);_(* "-"??_);_(@_)</c:formatCode>
                <c:ptCount val="6"/>
                <c:pt idx="0">
                  <c:v>403288722.68000001</c:v>
                </c:pt>
                <c:pt idx="1">
                  <c:v>691586</c:v>
                </c:pt>
                <c:pt idx="2">
                  <c:v>276129782.04000002</c:v>
                </c:pt>
                <c:pt idx="3">
                  <c:v>46290158.299999997</c:v>
                </c:pt>
                <c:pt idx="4">
                  <c:v>0</c:v>
                </c:pt>
                <c:pt idx="5">
                  <c:v>726400249.01999998</c:v>
                </c:pt>
              </c:numCache>
            </c:numRef>
          </c:val>
          <c:extLst>
            <c:ext xmlns:c16="http://schemas.microsoft.com/office/drawing/2014/chart" uri="{C3380CC4-5D6E-409C-BE32-E72D297353CC}">
              <c16:uniqueId val="{00000000-0858-41E0-9115-9F5F6106DBF2}"/>
            </c:ext>
          </c:extLst>
        </c:ser>
        <c:ser>
          <c:idx val="1"/>
          <c:order val="1"/>
          <c:tx>
            <c:strRef>
              <c:f>Hoja1!$D$2</c:f>
              <c:strCache>
                <c:ptCount val="1"/>
                <c:pt idx="0">
                  <c:v>Montos ejrcidos en 2024 (pesos)</c:v>
                </c:pt>
              </c:strCache>
            </c:strRef>
          </c:tx>
          <c:spPr>
            <a:solidFill>
              <a:srgbClr val="03B6BA"/>
            </a:solidFill>
            <a:ln w="12700">
              <a:solidFill>
                <a:sysClr val="windowText" lastClr="000000"/>
              </a:solidFill>
            </a:ln>
            <a:effectLst/>
          </c:spPr>
          <c:invertIfNegative val="0"/>
          <c:dLbls>
            <c:dLbl>
              <c:idx val="5"/>
              <c:layout>
                <c:manualLayout>
                  <c:x val="1.4207067221689426E-3"/>
                  <c:y val="0.1205489692483059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D06-411C-921F-65EC85FB3DF1}"/>
                </c:ext>
              </c:extLst>
            </c:dLbl>
            <c:spPr>
              <a:no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Hoja1!$B$3:$B$8</c:f>
              <c:strCache>
                <c:ptCount val="6"/>
                <c:pt idx="0">
                  <c:v>Licitación Pública </c:v>
                </c:pt>
                <c:pt idx="1">
                  <c:v>Inviación a cuando menos tres personas</c:v>
                </c:pt>
                <c:pt idx="2">
                  <c:v>Adjudicación directa art. 41</c:v>
                </c:pt>
                <c:pt idx="3">
                  <c:v>Adjudicación directa art. 42</c:v>
                </c:pt>
                <c:pt idx="4">
                  <c:v>Art. 1</c:v>
                </c:pt>
                <c:pt idx="5">
                  <c:v>Total</c:v>
                </c:pt>
              </c:strCache>
            </c:strRef>
          </c:cat>
          <c:val>
            <c:numRef>
              <c:f>Hoja1!$D$3:$D$8</c:f>
              <c:numCache>
                <c:formatCode>_(* #,##0.00_);_(* \(#,##0.00\);_(* "-"??_);_(@_)</c:formatCode>
                <c:ptCount val="6"/>
                <c:pt idx="0">
                  <c:v>560422335.97000003</c:v>
                </c:pt>
                <c:pt idx="1">
                  <c:v>0</c:v>
                </c:pt>
                <c:pt idx="2">
                  <c:v>266495833.50999999</c:v>
                </c:pt>
                <c:pt idx="3">
                  <c:v>47677467.840000004</c:v>
                </c:pt>
                <c:pt idx="4">
                  <c:v>0</c:v>
                </c:pt>
                <c:pt idx="5">
                  <c:v>874595637.32000005</c:v>
                </c:pt>
              </c:numCache>
            </c:numRef>
          </c:val>
          <c:extLst>
            <c:ext xmlns:c16="http://schemas.microsoft.com/office/drawing/2014/chart" uri="{C3380CC4-5D6E-409C-BE32-E72D297353CC}">
              <c16:uniqueId val="{00000001-0858-41E0-9115-9F5F6106DBF2}"/>
            </c:ext>
          </c:extLst>
        </c:ser>
        <c:dLbls>
          <c:dLblPos val="outEnd"/>
          <c:showLegendKey val="0"/>
          <c:showVal val="1"/>
          <c:showCatName val="0"/>
          <c:showSerName val="0"/>
          <c:showPercent val="0"/>
          <c:showBubbleSize val="0"/>
        </c:dLbls>
        <c:gapWidth val="100"/>
        <c:overlap val="-27"/>
        <c:axId val="361327887"/>
        <c:axId val="357563935"/>
      </c:barChart>
      <c:catAx>
        <c:axId val="36132788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dirty="0"/>
                  <a:t>Tipo de</a:t>
                </a:r>
                <a:r>
                  <a:rPr lang="es-MX" baseline="0" dirty="0"/>
                  <a:t> Adquisición</a:t>
                </a:r>
                <a:endParaRPr lang="es-MX" dirty="0"/>
              </a:p>
            </c:rich>
          </c:tx>
          <c:layout>
            <c:manualLayout>
              <c:xMode val="edge"/>
              <c:yMode val="edge"/>
              <c:x val="0.49487707359725158"/>
              <c:y val="0.9465482325623423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MX"/>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MX"/>
          </a:p>
        </c:txPr>
        <c:crossAx val="357563935"/>
        <c:crosses val="autoZero"/>
        <c:auto val="1"/>
        <c:lblAlgn val="ctr"/>
        <c:lblOffset val="100"/>
        <c:noMultiLvlLbl val="0"/>
      </c:catAx>
      <c:valAx>
        <c:axId val="3575639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dirty="0"/>
                  <a:t>Pesos</a:t>
                </a:r>
              </a:p>
            </c:rich>
          </c:tx>
          <c:layout>
            <c:manualLayout>
              <c:xMode val="edge"/>
              <c:yMode val="edge"/>
              <c:x val="1.1507724449568437E-3"/>
              <c:y val="0.3301499827455718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MX"/>
            </a:p>
          </c:txPr>
        </c:title>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361327887"/>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s-MX"/>
          </a:p>
        </c:txPr>
      </c:legendEntry>
      <c:layout>
        <c:manualLayout>
          <c:xMode val="edge"/>
          <c:yMode val="edge"/>
          <c:x val="0.28016940641195148"/>
          <c:y val="3.3303788464929568E-2"/>
          <c:w val="0.53911054586125196"/>
          <c:h val="4.5166313281353489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rot="0" vert="horz"/>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289368401597825E-2"/>
          <c:y val="4.745219098348589E-3"/>
          <c:w val="0.91871063159840216"/>
          <c:h val="0.86141083210219183"/>
        </c:manualLayout>
      </c:layout>
      <c:barChart>
        <c:barDir val="col"/>
        <c:grouping val="clustered"/>
        <c:varyColors val="0"/>
        <c:ser>
          <c:idx val="0"/>
          <c:order val="0"/>
          <c:tx>
            <c:strRef>
              <c:f>'Editables PPT 2DA SO JUGO 2024'!$B$22</c:f>
              <c:strCache>
                <c:ptCount val="1"/>
                <c:pt idx="0">
                  <c:v> 2023 = 113</c:v>
                </c:pt>
              </c:strCache>
            </c:strRef>
          </c:tx>
          <c:spPr>
            <a:solidFill>
              <a:srgbClr val="05405D"/>
            </a:solidFill>
            <a:ln w="6350">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ontserrat" panose="00000500000000000000" pitchFamily="2"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'Editables PPT 2DA SO JUGO 2024'!$A$23:$A$26</c:f>
              <c:strCache>
                <c:ptCount val="4"/>
                <c:pt idx="0">
                  <c:v>Candidato</c:v>
                </c:pt>
                <c:pt idx="1">
                  <c:v>SNI I</c:v>
                </c:pt>
                <c:pt idx="2">
                  <c:v>SNI II</c:v>
                </c:pt>
                <c:pt idx="3">
                  <c:v>SNI III</c:v>
                </c:pt>
              </c:strCache>
            </c:strRef>
          </c:cat>
          <c:val>
            <c:numRef>
              <c:f>'Editables PPT 2DA SO JUGO 2024'!$B$23:$B$26</c:f>
              <c:numCache>
                <c:formatCode>General</c:formatCode>
                <c:ptCount val="4"/>
                <c:pt idx="0">
                  <c:v>19</c:v>
                </c:pt>
                <c:pt idx="1">
                  <c:v>67</c:v>
                </c:pt>
                <c:pt idx="2">
                  <c:v>22</c:v>
                </c:pt>
                <c:pt idx="3">
                  <c:v>5</c:v>
                </c:pt>
              </c:numCache>
            </c:numRef>
          </c:val>
          <c:extLst>
            <c:ext xmlns:c16="http://schemas.microsoft.com/office/drawing/2014/chart" uri="{C3380CC4-5D6E-409C-BE32-E72D297353CC}">
              <c16:uniqueId val="{00000000-4505-4748-9101-6D221BE58983}"/>
            </c:ext>
          </c:extLst>
        </c:ser>
        <c:ser>
          <c:idx val="1"/>
          <c:order val="1"/>
          <c:tx>
            <c:strRef>
              <c:f>'Editables PPT 2DA SO JUGO 2024'!$C$22</c:f>
              <c:strCache>
                <c:ptCount val="1"/>
                <c:pt idx="0">
                  <c:v> 2024 = 117</c:v>
                </c:pt>
              </c:strCache>
            </c:strRef>
          </c:tx>
          <c:spPr>
            <a:solidFill>
              <a:srgbClr val="03B6BA"/>
            </a:solidFill>
            <a:ln w="6350">
              <a:solidFill>
                <a:schemeClr val="tx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ontserrat" panose="00000500000000000000" pitchFamily="2"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'Editables PPT 2DA SO JUGO 2024'!$A$23:$A$26</c:f>
              <c:strCache>
                <c:ptCount val="4"/>
                <c:pt idx="0">
                  <c:v>Candidato</c:v>
                </c:pt>
                <c:pt idx="1">
                  <c:v>SNI I</c:v>
                </c:pt>
                <c:pt idx="2">
                  <c:v>SNI II</c:v>
                </c:pt>
                <c:pt idx="3">
                  <c:v>SNI III</c:v>
                </c:pt>
              </c:strCache>
            </c:strRef>
          </c:cat>
          <c:val>
            <c:numRef>
              <c:f>'Editables PPT 2DA SO JUGO 2024'!$C$23:$C$26</c:f>
              <c:numCache>
                <c:formatCode>General</c:formatCode>
                <c:ptCount val="4"/>
                <c:pt idx="0">
                  <c:v>24</c:v>
                </c:pt>
                <c:pt idx="1">
                  <c:v>65</c:v>
                </c:pt>
                <c:pt idx="2">
                  <c:v>23</c:v>
                </c:pt>
                <c:pt idx="3">
                  <c:v>5</c:v>
                </c:pt>
              </c:numCache>
            </c:numRef>
          </c:val>
          <c:extLst>
            <c:ext xmlns:c16="http://schemas.microsoft.com/office/drawing/2014/chart" uri="{C3380CC4-5D6E-409C-BE32-E72D297353CC}">
              <c16:uniqueId val="{00000001-4505-4748-9101-6D221BE58983}"/>
            </c:ext>
          </c:extLst>
        </c:ser>
        <c:dLbls>
          <c:showLegendKey val="0"/>
          <c:showVal val="0"/>
          <c:showCatName val="0"/>
          <c:showSerName val="0"/>
          <c:showPercent val="0"/>
          <c:showBubbleSize val="0"/>
        </c:dLbls>
        <c:gapWidth val="100"/>
        <c:overlap val="-27"/>
        <c:axId val="1514091872"/>
        <c:axId val="1515423840"/>
      </c:barChart>
      <c:catAx>
        <c:axId val="151409187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Montserrat" panose="00000500000000000000" pitchFamily="2" charset="0"/>
                    <a:ea typeface="+mn-ea"/>
                    <a:cs typeface="+mn-cs"/>
                  </a:defRPr>
                </a:pPr>
                <a:r>
                  <a:rPr lang="es-MX" sz="1400" b="0" i="0" baseline="0" dirty="0">
                    <a:solidFill>
                      <a:schemeClr val="tx1"/>
                    </a:solidFill>
                    <a:effectLst/>
                  </a:rPr>
                  <a:t>Nivel en el SNI</a:t>
                </a:r>
                <a:endParaRPr lang="es-MX" sz="1400" b="0" dirty="0">
                  <a:solidFill>
                    <a:schemeClr val="tx1"/>
                  </a:solidFill>
                  <a:effectLst/>
                </a:endParaRPr>
              </a:p>
            </c:rich>
          </c:tx>
          <c:layout>
            <c:manualLayout>
              <c:xMode val="edge"/>
              <c:yMode val="edge"/>
              <c:x val="0.39506893481681638"/>
              <c:y val="0.9424950436746977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ontserrat" panose="00000500000000000000" pitchFamily="2" charset="0"/>
                  <a:ea typeface="+mn-ea"/>
                  <a:cs typeface="+mn-cs"/>
                </a:defRPr>
              </a:pPr>
              <a:endParaRPr lang="es-MX"/>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ontserrat" panose="00000500000000000000" pitchFamily="2" charset="0"/>
                <a:ea typeface="+mn-ea"/>
                <a:cs typeface="+mn-cs"/>
              </a:defRPr>
            </a:pPr>
            <a:endParaRPr lang="es-MX"/>
          </a:p>
        </c:txPr>
        <c:crossAx val="1515423840"/>
        <c:crosses val="autoZero"/>
        <c:auto val="1"/>
        <c:lblAlgn val="ctr"/>
        <c:lblOffset val="100"/>
        <c:tickMarkSkip val="5"/>
        <c:noMultiLvlLbl val="0"/>
      </c:catAx>
      <c:valAx>
        <c:axId val="1515423840"/>
        <c:scaling>
          <c:orientation val="minMax"/>
        </c:scaling>
        <c:delete val="1"/>
        <c:axPos val="l"/>
        <c:title>
          <c:tx>
            <c:rich>
              <a:bodyPr rot="-5400000" spcFirstLastPara="1" vertOverflow="ellipsis" vert="horz" wrap="square" anchor="ctr" anchorCtr="1"/>
              <a:lstStyle/>
              <a:p>
                <a:pPr>
                  <a:defRPr sz="1200" b="0" i="0" u="none" strike="noStrike" kern="1200" baseline="0">
                    <a:solidFill>
                      <a:schemeClr val="tx1"/>
                    </a:solidFill>
                    <a:latin typeface="Montserrat" panose="00000500000000000000" pitchFamily="2" charset="0"/>
                    <a:ea typeface="+mn-ea"/>
                    <a:cs typeface="+mn-cs"/>
                  </a:defRPr>
                </a:pPr>
                <a:r>
                  <a:rPr lang="es-MX" sz="1400" b="0">
                    <a:solidFill>
                      <a:schemeClr val="tx1"/>
                    </a:solidFill>
                  </a:rPr>
                  <a:t>Número de miembros del SNI</a:t>
                </a:r>
                <a:endParaRPr lang="es-MX" sz="1400" b="0" dirty="0">
                  <a:solidFill>
                    <a:schemeClr val="tx1"/>
                  </a:solidFill>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ontserrat" panose="00000500000000000000" pitchFamily="2" charset="0"/>
                  <a:ea typeface="+mn-ea"/>
                  <a:cs typeface="+mn-cs"/>
                </a:defRPr>
              </a:pPr>
              <a:endParaRPr lang="es-MX"/>
            </a:p>
          </c:txPr>
        </c:title>
        <c:numFmt formatCode="General" sourceLinked="1"/>
        <c:majorTickMark val="none"/>
        <c:minorTickMark val="none"/>
        <c:tickLblPos val="nextTo"/>
        <c:crossAx val="151409187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solidFill>
                <a:latin typeface="Montserrat" panose="00000500000000000000" pitchFamily="2" charset="0"/>
                <a:ea typeface="+mn-ea"/>
                <a:cs typeface="+mn-cs"/>
              </a:defRPr>
            </a:pPr>
            <a:endParaRPr lang="es-MX"/>
          </a:p>
        </c:txPr>
      </c:legendEntry>
      <c:legendEntry>
        <c:idx val="1"/>
        <c:txPr>
          <a:bodyPr rot="0" spcFirstLastPara="1" vertOverflow="ellipsis" vert="horz" wrap="square" anchor="ctr" anchorCtr="1"/>
          <a:lstStyle/>
          <a:p>
            <a:pPr>
              <a:defRPr sz="1200" b="1" i="0" u="none" strike="noStrike" kern="1200" baseline="0">
                <a:solidFill>
                  <a:schemeClr val="tx1"/>
                </a:solidFill>
                <a:latin typeface="Montserrat" panose="00000500000000000000" pitchFamily="2" charset="0"/>
                <a:ea typeface="+mn-ea"/>
                <a:cs typeface="+mn-cs"/>
              </a:defRPr>
            </a:pPr>
            <a:endParaRPr lang="es-MX"/>
          </a:p>
        </c:txPr>
      </c:legendEntry>
      <c:layout>
        <c:manualLayout>
          <c:xMode val="edge"/>
          <c:yMode val="edge"/>
          <c:x val="0.72123542072615798"/>
          <c:y val="0.1454849393825772"/>
          <c:w val="0.23931327366885657"/>
          <c:h val="0.2352674700192862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ontserrat" panose="00000500000000000000" pitchFamily="2" charset="0"/>
              <a:ea typeface="+mn-ea"/>
              <a:cs typeface="+mn-cs"/>
            </a:defRPr>
          </a:pPr>
          <a:endParaRPr lang="es-MX"/>
        </a:p>
      </c:txPr>
    </c:legend>
    <c:plotVisOnly val="1"/>
    <c:dispBlanksAs val="gap"/>
    <c:showDLblsOverMax val="0"/>
  </c:chart>
  <c:spPr>
    <a:noFill/>
    <a:ln>
      <a:noFill/>
    </a:ln>
    <a:effectLst/>
  </c:spPr>
  <c:txPr>
    <a:bodyPr/>
    <a:lstStyle/>
    <a:p>
      <a:pPr>
        <a:defRPr sz="1200">
          <a:latin typeface="Montserrat" panose="00000500000000000000" pitchFamily="2" charset="0"/>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216081254848831E-2"/>
          <c:y val="3.8294168842471714E-2"/>
          <c:w val="0.85519484976032933"/>
          <c:h val="0.87702440806760629"/>
        </c:manualLayout>
      </c:layout>
      <c:barChart>
        <c:barDir val="col"/>
        <c:grouping val="stacked"/>
        <c:varyColors val="0"/>
        <c:ser>
          <c:idx val="0"/>
          <c:order val="0"/>
          <c:tx>
            <c:strRef>
              <c:f>'[Datos para graficar 2do semestre JUGO 2024.xlsx]Hoja1'!$K$2</c:f>
              <c:strCache>
                <c:ptCount val="1"/>
                <c:pt idx="0">
                  <c:v>Alergia, inmunología, reumatología</c:v>
                </c:pt>
              </c:strCache>
            </c:strRef>
          </c:tx>
          <c:spPr>
            <a:solidFill>
              <a:srgbClr val="002060"/>
            </a:solidFill>
            <a:ln w="63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'[Datos para graficar 2do semestre JUGO 2024.xlsx]Hoja1'!$J$3:$J$5</c:f>
              <c:strCache>
                <c:ptCount val="3"/>
                <c:pt idx="0">
                  <c:v>V</c:v>
                </c:pt>
                <c:pt idx="1">
                  <c:v>VI</c:v>
                </c:pt>
                <c:pt idx="2">
                  <c:v>VII</c:v>
                </c:pt>
              </c:strCache>
            </c:strRef>
          </c:cat>
          <c:val>
            <c:numRef>
              <c:f>'[Datos para graficar 2do semestre JUGO 2024.xlsx]Hoja1'!$K$3:$K$5</c:f>
              <c:numCache>
                <c:formatCode>General</c:formatCode>
                <c:ptCount val="3"/>
                <c:pt idx="0">
                  <c:v>1</c:v>
                </c:pt>
                <c:pt idx="1">
                  <c:v>2</c:v>
                </c:pt>
                <c:pt idx="2">
                  <c:v>1</c:v>
                </c:pt>
              </c:numCache>
            </c:numRef>
          </c:val>
          <c:extLst>
            <c:ext xmlns:c16="http://schemas.microsoft.com/office/drawing/2014/chart" uri="{C3380CC4-5D6E-409C-BE32-E72D297353CC}">
              <c16:uniqueId val="{00000000-8EF6-45A2-BA24-5AE88B358DAA}"/>
            </c:ext>
          </c:extLst>
        </c:ser>
        <c:ser>
          <c:idx val="1"/>
          <c:order val="1"/>
          <c:tx>
            <c:strRef>
              <c:f>'[Datos para graficar 2do semestre JUGO 2024.xlsx]Hoja1'!$L$2</c:f>
              <c:strCache>
                <c:ptCount val="1"/>
                <c:pt idx="0">
                  <c:v>Diseño y evaluación de tratamientos farmacológicos y biológicos</c:v>
                </c:pt>
              </c:strCache>
            </c:strRef>
          </c:tx>
          <c:spPr>
            <a:solidFill>
              <a:schemeClr val="accent5">
                <a:lumMod val="75000"/>
              </a:schemeClr>
            </a:solidFill>
            <a:ln w="63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'[Datos para graficar 2do semestre JUGO 2024.xlsx]Hoja1'!$J$3:$J$5</c:f>
              <c:strCache>
                <c:ptCount val="3"/>
                <c:pt idx="0">
                  <c:v>V</c:v>
                </c:pt>
                <c:pt idx="1">
                  <c:v>VI</c:v>
                </c:pt>
                <c:pt idx="2">
                  <c:v>VII</c:v>
                </c:pt>
              </c:strCache>
            </c:strRef>
          </c:cat>
          <c:val>
            <c:numRef>
              <c:f>'[Datos para graficar 2do semestre JUGO 2024.xlsx]Hoja1'!$L$3:$L$5</c:f>
              <c:numCache>
                <c:formatCode>General</c:formatCode>
                <c:ptCount val="3"/>
                <c:pt idx="0">
                  <c:v>3</c:v>
                </c:pt>
                <c:pt idx="1">
                  <c:v>1</c:v>
                </c:pt>
              </c:numCache>
            </c:numRef>
          </c:val>
          <c:extLst>
            <c:ext xmlns:c16="http://schemas.microsoft.com/office/drawing/2014/chart" uri="{C3380CC4-5D6E-409C-BE32-E72D297353CC}">
              <c16:uniqueId val="{00000001-8EF6-45A2-BA24-5AE88B358DAA}"/>
            </c:ext>
          </c:extLst>
        </c:ser>
        <c:ser>
          <c:idx val="2"/>
          <c:order val="2"/>
          <c:tx>
            <c:strRef>
              <c:f>'[Datos para graficar 2do semestre JUGO 2024.xlsx]Hoja1'!$M$2</c:f>
              <c:strCache>
                <c:ptCount val="1"/>
                <c:pt idx="0">
                  <c:v>Enfermedades crónicas</c:v>
                </c:pt>
              </c:strCache>
            </c:strRef>
          </c:tx>
          <c:spPr>
            <a:solidFill>
              <a:schemeClr val="accent5">
                <a:lumMod val="40000"/>
                <a:lumOff val="60000"/>
              </a:schemeClr>
            </a:solidFill>
            <a:ln w="63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'[Datos para graficar 2do semestre JUGO 2024.xlsx]Hoja1'!$J$3:$J$5</c:f>
              <c:strCache>
                <c:ptCount val="3"/>
                <c:pt idx="0">
                  <c:v>V</c:v>
                </c:pt>
                <c:pt idx="1">
                  <c:v>VI</c:v>
                </c:pt>
                <c:pt idx="2">
                  <c:v>VII</c:v>
                </c:pt>
              </c:strCache>
            </c:strRef>
          </c:cat>
          <c:val>
            <c:numRef>
              <c:f>'[Datos para graficar 2do semestre JUGO 2024.xlsx]Hoja1'!$M$3:$M$5</c:f>
              <c:numCache>
                <c:formatCode>General</c:formatCode>
                <c:ptCount val="3"/>
                <c:pt idx="1">
                  <c:v>1</c:v>
                </c:pt>
              </c:numCache>
            </c:numRef>
          </c:val>
          <c:extLst>
            <c:ext xmlns:c16="http://schemas.microsoft.com/office/drawing/2014/chart" uri="{C3380CC4-5D6E-409C-BE32-E72D297353CC}">
              <c16:uniqueId val="{00000002-8EF6-45A2-BA24-5AE88B358DAA}"/>
            </c:ext>
          </c:extLst>
        </c:ser>
        <c:ser>
          <c:idx val="3"/>
          <c:order val="3"/>
          <c:tx>
            <c:strRef>
              <c:f>'[Datos para graficar 2do semestre JUGO 2024.xlsx]Hoja1'!$N$2</c:f>
              <c:strCache>
                <c:ptCount val="1"/>
                <c:pt idx="0">
                  <c:v>Cirugía y trasplantes</c:v>
                </c:pt>
              </c:strCache>
            </c:strRef>
          </c:tx>
          <c:spPr>
            <a:solidFill>
              <a:schemeClr val="accent1">
                <a:lumMod val="60000"/>
                <a:lumOff val="40000"/>
              </a:schemeClr>
            </a:solidFill>
            <a:ln w="63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'[Datos para graficar 2do semestre JUGO 2024.xlsx]Hoja1'!$J$3:$J$5</c:f>
              <c:strCache>
                <c:ptCount val="3"/>
                <c:pt idx="0">
                  <c:v>V</c:v>
                </c:pt>
                <c:pt idx="1">
                  <c:v>VI</c:v>
                </c:pt>
                <c:pt idx="2">
                  <c:v>VII</c:v>
                </c:pt>
              </c:strCache>
            </c:strRef>
          </c:cat>
          <c:val>
            <c:numRef>
              <c:f>'[Datos para graficar 2do semestre JUGO 2024.xlsx]Hoja1'!$N$3:$N$5</c:f>
              <c:numCache>
                <c:formatCode>General</c:formatCode>
                <c:ptCount val="3"/>
                <c:pt idx="1">
                  <c:v>1</c:v>
                </c:pt>
              </c:numCache>
            </c:numRef>
          </c:val>
          <c:extLst>
            <c:ext xmlns:c16="http://schemas.microsoft.com/office/drawing/2014/chart" uri="{C3380CC4-5D6E-409C-BE32-E72D297353CC}">
              <c16:uniqueId val="{00000003-8EF6-45A2-BA24-5AE88B358DAA}"/>
            </c:ext>
          </c:extLst>
        </c:ser>
        <c:ser>
          <c:idx val="4"/>
          <c:order val="4"/>
          <c:tx>
            <c:strRef>
              <c:f>'[Datos para graficar 2do semestre JUGO 2024.xlsx]Hoja1'!$O$2</c:f>
              <c:strCache>
                <c:ptCount val="1"/>
                <c:pt idx="0">
                  <c:v>Enfermedades Infecciosas y parasitarias</c:v>
                </c:pt>
              </c:strCache>
            </c:strRef>
          </c:tx>
          <c:spPr>
            <a:solidFill>
              <a:schemeClr val="accent1">
                <a:lumMod val="40000"/>
                <a:lumOff val="60000"/>
              </a:schemeClr>
            </a:solidFill>
            <a:ln w="63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'[Datos para graficar 2do semestre JUGO 2024.xlsx]Hoja1'!$J$3:$J$5</c:f>
              <c:strCache>
                <c:ptCount val="3"/>
                <c:pt idx="0">
                  <c:v>V</c:v>
                </c:pt>
                <c:pt idx="1">
                  <c:v>VI</c:v>
                </c:pt>
                <c:pt idx="2">
                  <c:v>VII</c:v>
                </c:pt>
              </c:strCache>
            </c:strRef>
          </c:cat>
          <c:val>
            <c:numRef>
              <c:f>'[Datos para graficar 2do semestre JUGO 2024.xlsx]Hoja1'!$O$3:$O$5</c:f>
              <c:numCache>
                <c:formatCode>General</c:formatCode>
                <c:ptCount val="3"/>
                <c:pt idx="0">
                  <c:v>1</c:v>
                </c:pt>
                <c:pt idx="1">
                  <c:v>1</c:v>
                </c:pt>
              </c:numCache>
            </c:numRef>
          </c:val>
          <c:extLst>
            <c:ext xmlns:c16="http://schemas.microsoft.com/office/drawing/2014/chart" uri="{C3380CC4-5D6E-409C-BE32-E72D297353CC}">
              <c16:uniqueId val="{00000004-8EF6-45A2-BA24-5AE88B358DAA}"/>
            </c:ext>
          </c:extLst>
        </c:ser>
        <c:ser>
          <c:idx val="5"/>
          <c:order val="5"/>
          <c:tx>
            <c:strRef>
              <c:f>'[Datos para graficar 2do semestre JUGO 2024.xlsx]Hoja1'!$P$2</c:f>
              <c:strCache>
                <c:ptCount val="1"/>
                <c:pt idx="0">
                  <c:v>Accidentes, maltrato, violencia y adicciones</c:v>
                </c:pt>
              </c:strCache>
            </c:strRef>
          </c:tx>
          <c:spPr>
            <a:solidFill>
              <a:schemeClr val="accent1">
                <a:lumMod val="60000"/>
                <a:lumOff val="40000"/>
              </a:schemeClr>
            </a:solidFill>
            <a:ln w="63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'[Datos para graficar 2do semestre JUGO 2024.xlsx]Hoja1'!$J$3:$J$5</c:f>
              <c:strCache>
                <c:ptCount val="3"/>
                <c:pt idx="0">
                  <c:v>V</c:v>
                </c:pt>
                <c:pt idx="1">
                  <c:v>VI</c:v>
                </c:pt>
                <c:pt idx="2">
                  <c:v>VII</c:v>
                </c:pt>
              </c:strCache>
            </c:strRef>
          </c:cat>
          <c:val>
            <c:numRef>
              <c:f>'[Datos para graficar 2do semestre JUGO 2024.xlsx]Hoja1'!$P$3:$P$5</c:f>
              <c:numCache>
                <c:formatCode>General</c:formatCode>
                <c:ptCount val="3"/>
                <c:pt idx="0">
                  <c:v>2</c:v>
                </c:pt>
              </c:numCache>
            </c:numRef>
          </c:val>
          <c:extLst>
            <c:ext xmlns:c16="http://schemas.microsoft.com/office/drawing/2014/chart" uri="{C3380CC4-5D6E-409C-BE32-E72D297353CC}">
              <c16:uniqueId val="{00000005-8EF6-45A2-BA24-5AE88B358DAA}"/>
            </c:ext>
          </c:extLst>
        </c:ser>
        <c:ser>
          <c:idx val="6"/>
          <c:order val="6"/>
          <c:tx>
            <c:strRef>
              <c:f>'[Datos para graficar 2do semestre JUGO 2024.xlsx]Hoja1'!$Q$2</c:f>
              <c:strCache>
                <c:ptCount val="1"/>
                <c:pt idx="0">
                  <c:v>Enfermedades Hemato-Oncológica</c:v>
                </c:pt>
              </c:strCache>
            </c:strRef>
          </c:tx>
          <c:spPr>
            <a:solidFill>
              <a:schemeClr val="accent1">
                <a:lumMod val="40000"/>
                <a:lumOff val="60000"/>
              </a:schemeClr>
            </a:solidFill>
            <a:ln w="63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'[Datos para graficar 2do semestre JUGO 2024.xlsx]Hoja1'!$J$3:$J$5</c:f>
              <c:strCache>
                <c:ptCount val="3"/>
                <c:pt idx="0">
                  <c:v>V</c:v>
                </c:pt>
                <c:pt idx="1">
                  <c:v>VI</c:v>
                </c:pt>
                <c:pt idx="2">
                  <c:v>VII</c:v>
                </c:pt>
              </c:strCache>
            </c:strRef>
          </c:cat>
          <c:val>
            <c:numRef>
              <c:f>'[Datos para graficar 2do semestre JUGO 2024.xlsx]Hoja1'!$Q$3:$Q$5</c:f>
              <c:numCache>
                <c:formatCode>General</c:formatCode>
                <c:ptCount val="3"/>
                <c:pt idx="0">
                  <c:v>3</c:v>
                </c:pt>
              </c:numCache>
            </c:numRef>
          </c:val>
          <c:extLst>
            <c:ext xmlns:c16="http://schemas.microsoft.com/office/drawing/2014/chart" uri="{C3380CC4-5D6E-409C-BE32-E72D297353CC}">
              <c16:uniqueId val="{00000006-8EF6-45A2-BA24-5AE88B358DAA}"/>
            </c:ext>
          </c:extLst>
        </c:ser>
        <c:ser>
          <c:idx val="7"/>
          <c:order val="7"/>
          <c:tx>
            <c:strRef>
              <c:f>'[Datos para graficar 2do semestre JUGO 2024.xlsx]Hoja1'!$R$2</c:f>
              <c:strCache>
                <c:ptCount val="1"/>
                <c:pt idx="0">
                  <c:v>Enfermedades hereditarias y congénitas</c:v>
                </c:pt>
              </c:strCache>
            </c:strRef>
          </c:tx>
          <c:spPr>
            <a:solidFill>
              <a:schemeClr val="tx2">
                <a:lumMod val="40000"/>
                <a:lumOff val="60000"/>
              </a:schemeClr>
            </a:solidFill>
            <a:ln w="63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'[Datos para graficar 2do semestre JUGO 2024.xlsx]Hoja1'!$J$3:$J$5</c:f>
              <c:strCache>
                <c:ptCount val="3"/>
                <c:pt idx="0">
                  <c:v>V</c:v>
                </c:pt>
                <c:pt idx="1">
                  <c:v>VI</c:v>
                </c:pt>
                <c:pt idx="2">
                  <c:v>VII</c:v>
                </c:pt>
              </c:strCache>
            </c:strRef>
          </c:cat>
          <c:val>
            <c:numRef>
              <c:f>'[Datos para graficar 2do semestre JUGO 2024.xlsx]Hoja1'!$R$3:$R$5</c:f>
              <c:numCache>
                <c:formatCode>General</c:formatCode>
                <c:ptCount val="3"/>
                <c:pt idx="0">
                  <c:v>3</c:v>
                </c:pt>
              </c:numCache>
            </c:numRef>
          </c:val>
          <c:extLst>
            <c:ext xmlns:c16="http://schemas.microsoft.com/office/drawing/2014/chart" uri="{C3380CC4-5D6E-409C-BE32-E72D297353CC}">
              <c16:uniqueId val="{00000007-8EF6-45A2-BA24-5AE88B358DAA}"/>
            </c:ext>
          </c:extLst>
        </c:ser>
        <c:ser>
          <c:idx val="8"/>
          <c:order val="8"/>
          <c:tx>
            <c:strRef>
              <c:f>'[Datos para graficar 2do semestre JUGO 2024.xlsx]Hoja1'!$S$2</c:f>
              <c:strCache>
                <c:ptCount val="1"/>
                <c:pt idx="0">
                  <c:v>Trastornos Metabólicos y de la nutrición</c:v>
                </c:pt>
              </c:strCache>
            </c:strRef>
          </c:tx>
          <c:spPr>
            <a:solidFill>
              <a:srgbClr val="00B0F0"/>
            </a:solidFill>
            <a:ln w="63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'[Datos para graficar 2do semestre JUGO 2024.xlsx]Hoja1'!$J$3:$J$5</c:f>
              <c:strCache>
                <c:ptCount val="3"/>
                <c:pt idx="0">
                  <c:v>V</c:v>
                </c:pt>
                <c:pt idx="1">
                  <c:v>VI</c:v>
                </c:pt>
                <c:pt idx="2">
                  <c:v>VII</c:v>
                </c:pt>
              </c:strCache>
            </c:strRef>
          </c:cat>
          <c:val>
            <c:numRef>
              <c:f>'[Datos para graficar 2do semestre JUGO 2024.xlsx]Hoja1'!$S$3:$S$5</c:f>
              <c:numCache>
                <c:formatCode>General</c:formatCode>
                <c:ptCount val="3"/>
                <c:pt idx="0">
                  <c:v>1</c:v>
                </c:pt>
              </c:numCache>
            </c:numRef>
          </c:val>
          <c:extLst>
            <c:ext xmlns:c16="http://schemas.microsoft.com/office/drawing/2014/chart" uri="{C3380CC4-5D6E-409C-BE32-E72D297353CC}">
              <c16:uniqueId val="{00000008-8EF6-45A2-BA24-5AE88B358DAA}"/>
            </c:ext>
          </c:extLst>
        </c:ser>
        <c:ser>
          <c:idx val="9"/>
          <c:order val="9"/>
          <c:tx>
            <c:strRef>
              <c:f>'[Datos para graficar 2do semestre JUGO 2024.xlsx]Hoja1'!$T$2</c:f>
              <c:strCache>
                <c:ptCount val="1"/>
                <c:pt idx="0">
                  <c:v>Neurociencias</c:v>
                </c:pt>
              </c:strCache>
            </c:strRef>
          </c:tx>
          <c:spPr>
            <a:solidFill>
              <a:srgbClr val="58CBC0"/>
            </a:solidFill>
            <a:ln w="63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'[Datos para graficar 2do semestre JUGO 2024.xlsx]Hoja1'!$J$3:$J$5</c:f>
              <c:strCache>
                <c:ptCount val="3"/>
                <c:pt idx="0">
                  <c:v>V</c:v>
                </c:pt>
                <c:pt idx="1">
                  <c:v>VI</c:v>
                </c:pt>
                <c:pt idx="2">
                  <c:v>VII</c:v>
                </c:pt>
              </c:strCache>
            </c:strRef>
          </c:cat>
          <c:val>
            <c:numRef>
              <c:f>'[Datos para graficar 2do semestre JUGO 2024.xlsx]Hoja1'!$T$3:$T$5</c:f>
              <c:numCache>
                <c:formatCode>General</c:formatCode>
                <c:ptCount val="3"/>
                <c:pt idx="0">
                  <c:v>1</c:v>
                </c:pt>
              </c:numCache>
            </c:numRef>
          </c:val>
          <c:extLst>
            <c:ext xmlns:c16="http://schemas.microsoft.com/office/drawing/2014/chart" uri="{C3380CC4-5D6E-409C-BE32-E72D297353CC}">
              <c16:uniqueId val="{00000009-8EF6-45A2-BA24-5AE88B358DAA}"/>
            </c:ext>
          </c:extLst>
        </c:ser>
        <c:dLbls>
          <c:showLegendKey val="0"/>
          <c:showVal val="0"/>
          <c:showCatName val="0"/>
          <c:showSerName val="0"/>
          <c:showPercent val="0"/>
          <c:showBubbleSize val="0"/>
        </c:dLbls>
        <c:gapWidth val="100"/>
        <c:overlap val="100"/>
        <c:axId val="198621567"/>
        <c:axId val="198622047"/>
      </c:barChart>
      <c:catAx>
        <c:axId val="198621567"/>
        <c:scaling>
          <c:orientation val="minMax"/>
        </c:scaling>
        <c:delete val="1"/>
        <c:axPos val="b"/>
        <c:numFmt formatCode="General" sourceLinked="1"/>
        <c:majorTickMark val="none"/>
        <c:minorTickMark val="none"/>
        <c:tickLblPos val="nextTo"/>
        <c:crossAx val="198622047"/>
        <c:crosses val="autoZero"/>
        <c:auto val="1"/>
        <c:lblAlgn val="ctr"/>
        <c:lblOffset val="100"/>
        <c:noMultiLvlLbl val="0"/>
      </c:catAx>
      <c:valAx>
        <c:axId val="198622047"/>
        <c:scaling>
          <c:orientation val="minMax"/>
        </c:scaling>
        <c:delete val="1"/>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s-MX" sz="1400" b="0" i="0" u="none" strike="noStrike" kern="1200" baseline="0">
                    <a:solidFill>
                      <a:schemeClr val="tx1"/>
                    </a:solidFill>
                    <a:latin typeface="+mn-lt"/>
                    <a:ea typeface="+mn-ea"/>
                    <a:cs typeface="+mn-cs"/>
                  </a:rPr>
                  <a:t>Número</a:t>
                </a:r>
                <a:r>
                  <a:rPr lang="es-MX" b="0">
                    <a:solidFill>
                      <a:schemeClr val="tx1"/>
                    </a:solidFill>
                  </a:rPr>
                  <a:t> </a:t>
                </a:r>
                <a:r>
                  <a:rPr lang="es-MX" sz="1400" b="0" i="0" u="none" strike="noStrike" kern="1200" baseline="0">
                    <a:solidFill>
                      <a:schemeClr val="tx1"/>
                    </a:solidFill>
                    <a:latin typeface="+mn-lt"/>
                    <a:ea typeface="+mn-ea"/>
                    <a:cs typeface="+mn-cs"/>
                  </a:rPr>
                  <a:t>de</a:t>
                </a:r>
                <a:r>
                  <a:rPr lang="es-MX" b="0">
                    <a:solidFill>
                      <a:schemeClr val="tx1"/>
                    </a:solidFill>
                  </a:rPr>
                  <a:t> </a:t>
                </a:r>
                <a:r>
                  <a:rPr lang="es-MX" sz="1400" b="0">
                    <a:solidFill>
                      <a:schemeClr val="tx1"/>
                    </a:solidFill>
                  </a:rPr>
                  <a:t>Investigaciones</a:t>
                </a:r>
                <a:endParaRPr lang="es-MX" b="0" dirty="0">
                  <a:solidFill>
                    <a:schemeClr val="tx1"/>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MX"/>
            </a:p>
          </c:txPr>
        </c:title>
        <c:numFmt formatCode="General" sourceLinked="1"/>
        <c:majorTickMark val="none"/>
        <c:minorTickMark val="none"/>
        <c:tickLblPos val="nextTo"/>
        <c:crossAx val="198621567"/>
        <c:crosses val="autoZero"/>
        <c:crossBetween val="between"/>
      </c:valAx>
      <c:spPr>
        <a:noFill/>
        <a:ln>
          <a:noFill/>
        </a:ln>
        <a:effectLst/>
      </c:spPr>
    </c:plotArea>
    <c:legend>
      <c:legendPos val="r"/>
      <c:layout>
        <c:manualLayout>
          <c:xMode val="edge"/>
          <c:yMode val="edge"/>
          <c:x val="0.35992762136056627"/>
          <c:y val="1.2121086181680727E-2"/>
          <c:w val="0.63697979099764845"/>
          <c:h val="0.5100162057124209"/>
        </c:manualLayout>
      </c:layout>
      <c:overlay val="0"/>
      <c:spPr>
        <a:noFill/>
        <a:ln>
          <a:noFill/>
        </a:ln>
        <a:effectLst/>
      </c:spPr>
      <c:txPr>
        <a:bodyPr rot="0" spcFirstLastPara="1" vertOverflow="ellipsis" vert="horz" wrap="square" anchor="ctr" anchorCtr="1"/>
        <a:lstStyle/>
        <a:p>
          <a:pPr>
            <a:defRPr sz="950" b="0" i="0" u="none" strike="noStrike" kern="1200" baseline="0">
              <a:solidFill>
                <a:schemeClr val="tx1"/>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048994602632155E-2"/>
          <c:y val="0"/>
          <c:w val="0.91983738764526246"/>
          <c:h val="0.82438206504366485"/>
        </c:manualLayout>
      </c:layout>
      <c:barChart>
        <c:barDir val="col"/>
        <c:grouping val="clustered"/>
        <c:varyColors val="0"/>
        <c:ser>
          <c:idx val="0"/>
          <c:order val="0"/>
          <c:tx>
            <c:strRef>
              <c:f>'Editables PPT 2DA SO JUGO 2024'!$B$39</c:f>
              <c:strCache>
                <c:ptCount val="1"/>
                <c:pt idx="0">
                  <c:v> 2023 = 62</c:v>
                </c:pt>
              </c:strCache>
            </c:strRef>
          </c:tx>
          <c:spPr>
            <a:solidFill>
              <a:srgbClr val="05405D"/>
            </a:solidFill>
            <a:ln w="6350">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ontserrat" panose="00000500000000000000" pitchFamily="2"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'Editables PPT 2DA SO JUGO 2024'!$A$40:$A$46</c:f>
              <c:strCache>
                <c:ptCount val="7"/>
                <c:pt idx="0">
                  <c:v>Grupo I</c:v>
                </c:pt>
                <c:pt idx="1">
                  <c:v>Grupo II</c:v>
                </c:pt>
                <c:pt idx="2">
                  <c:v>Grupo III</c:v>
                </c:pt>
                <c:pt idx="3">
                  <c:v>Grupo IV</c:v>
                </c:pt>
                <c:pt idx="4">
                  <c:v>Grupo V</c:v>
                </c:pt>
                <c:pt idx="5">
                  <c:v>Grupo VI</c:v>
                </c:pt>
                <c:pt idx="6">
                  <c:v>Grupo VII</c:v>
                </c:pt>
              </c:strCache>
            </c:strRef>
          </c:cat>
          <c:val>
            <c:numRef>
              <c:f>'Editables PPT 2DA SO JUGO 2024'!$B$40:$B$46</c:f>
              <c:numCache>
                <c:formatCode>General</c:formatCode>
                <c:ptCount val="7"/>
                <c:pt idx="0">
                  <c:v>11</c:v>
                </c:pt>
                <c:pt idx="1">
                  <c:v>2</c:v>
                </c:pt>
                <c:pt idx="2">
                  <c:v>12</c:v>
                </c:pt>
                <c:pt idx="3">
                  <c:v>15</c:v>
                </c:pt>
                <c:pt idx="4">
                  <c:v>13</c:v>
                </c:pt>
                <c:pt idx="5">
                  <c:v>6</c:v>
                </c:pt>
                <c:pt idx="6">
                  <c:v>3</c:v>
                </c:pt>
              </c:numCache>
            </c:numRef>
          </c:val>
          <c:extLst>
            <c:ext xmlns:c16="http://schemas.microsoft.com/office/drawing/2014/chart" uri="{C3380CC4-5D6E-409C-BE32-E72D297353CC}">
              <c16:uniqueId val="{00000000-B418-4212-859A-33A6FD44A34A}"/>
            </c:ext>
          </c:extLst>
        </c:ser>
        <c:ser>
          <c:idx val="1"/>
          <c:order val="1"/>
          <c:tx>
            <c:strRef>
              <c:f>'Editables PPT 2DA SO JUGO 2024'!$C$39</c:f>
              <c:strCache>
                <c:ptCount val="1"/>
                <c:pt idx="0">
                  <c:v>2024 = 87</c:v>
                </c:pt>
              </c:strCache>
            </c:strRef>
          </c:tx>
          <c:spPr>
            <a:solidFill>
              <a:srgbClr val="03B6BA"/>
            </a:solidFill>
            <a:ln w="6350">
              <a:solidFill>
                <a:schemeClr val="tx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ontserrat" panose="00000500000000000000" pitchFamily="2"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'Editables PPT 2DA SO JUGO 2024'!$A$40:$A$46</c:f>
              <c:strCache>
                <c:ptCount val="7"/>
                <c:pt idx="0">
                  <c:v>Grupo I</c:v>
                </c:pt>
                <c:pt idx="1">
                  <c:v>Grupo II</c:v>
                </c:pt>
                <c:pt idx="2">
                  <c:v>Grupo III</c:v>
                </c:pt>
                <c:pt idx="3">
                  <c:v>Grupo IV</c:v>
                </c:pt>
                <c:pt idx="4">
                  <c:v>Grupo V</c:v>
                </c:pt>
                <c:pt idx="5">
                  <c:v>Grupo VI</c:v>
                </c:pt>
                <c:pt idx="6">
                  <c:v>Grupo VII</c:v>
                </c:pt>
              </c:strCache>
            </c:strRef>
          </c:cat>
          <c:val>
            <c:numRef>
              <c:f>'Editables PPT 2DA SO JUGO 2024'!$C$40:$C$46</c:f>
              <c:numCache>
                <c:formatCode>General</c:formatCode>
                <c:ptCount val="7"/>
                <c:pt idx="0">
                  <c:v>30</c:v>
                </c:pt>
                <c:pt idx="1">
                  <c:v>3</c:v>
                </c:pt>
                <c:pt idx="2">
                  <c:v>8</c:v>
                </c:pt>
                <c:pt idx="3">
                  <c:v>24</c:v>
                </c:pt>
                <c:pt idx="4">
                  <c:v>15</c:v>
                </c:pt>
                <c:pt idx="5">
                  <c:v>6</c:v>
                </c:pt>
                <c:pt idx="6">
                  <c:v>1</c:v>
                </c:pt>
              </c:numCache>
            </c:numRef>
          </c:val>
          <c:extLst>
            <c:ext xmlns:c16="http://schemas.microsoft.com/office/drawing/2014/chart" uri="{C3380CC4-5D6E-409C-BE32-E72D297353CC}">
              <c16:uniqueId val="{00000001-B418-4212-859A-33A6FD44A34A}"/>
            </c:ext>
          </c:extLst>
        </c:ser>
        <c:dLbls>
          <c:dLblPos val="outEnd"/>
          <c:showLegendKey val="0"/>
          <c:showVal val="1"/>
          <c:showCatName val="0"/>
          <c:showSerName val="0"/>
          <c:showPercent val="0"/>
          <c:showBubbleSize val="0"/>
        </c:dLbls>
        <c:gapWidth val="100"/>
        <c:overlap val="-27"/>
        <c:axId val="1514091872"/>
        <c:axId val="1515423840"/>
      </c:barChart>
      <c:catAx>
        <c:axId val="1514091872"/>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ontserrat" panose="00000500000000000000" pitchFamily="2" charset="0"/>
                    <a:ea typeface="+mn-ea"/>
                    <a:cs typeface="+mn-cs"/>
                  </a:defRPr>
                </a:pPr>
                <a:r>
                  <a:rPr lang="es-MX" sz="1400" b="0">
                    <a:solidFill>
                      <a:schemeClr val="tx1"/>
                    </a:solidFill>
                  </a:rPr>
                  <a:t>Categoría</a:t>
                </a:r>
                <a:r>
                  <a:rPr lang="es-MX" sz="1400" b="0" baseline="0">
                    <a:solidFill>
                      <a:schemeClr val="tx1"/>
                    </a:solidFill>
                  </a:rPr>
                  <a:t> del Investigador</a:t>
                </a:r>
                <a:endParaRPr lang="es-MX" sz="1400" b="0">
                  <a:solidFill>
                    <a:schemeClr val="tx1"/>
                  </a:solidFill>
                </a:endParaRPr>
              </a:p>
            </c:rich>
          </c:tx>
          <c:layout>
            <c:manualLayout>
              <c:xMode val="edge"/>
              <c:yMode val="edge"/>
              <c:x val="0.30785578759583743"/>
              <c:y val="0.9276689978484892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ontserrat" panose="00000500000000000000" pitchFamily="2" charset="0"/>
                  <a:ea typeface="+mn-ea"/>
                  <a:cs typeface="+mn-cs"/>
                </a:defRPr>
              </a:pPr>
              <a:endParaRPr lang="es-MX"/>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ontserrat" panose="00000500000000000000" pitchFamily="2" charset="0"/>
                <a:ea typeface="+mn-ea"/>
                <a:cs typeface="+mn-cs"/>
              </a:defRPr>
            </a:pPr>
            <a:endParaRPr lang="es-MX"/>
          </a:p>
        </c:txPr>
        <c:crossAx val="1515423840"/>
        <c:crosses val="autoZero"/>
        <c:auto val="1"/>
        <c:lblAlgn val="ctr"/>
        <c:lblOffset val="100"/>
        <c:tickMarkSkip val="5"/>
        <c:noMultiLvlLbl val="0"/>
      </c:catAx>
      <c:valAx>
        <c:axId val="1515423840"/>
        <c:scaling>
          <c:orientation val="minMax"/>
        </c:scaling>
        <c:delete val="1"/>
        <c:axPos val="l"/>
        <c:title>
          <c:tx>
            <c:rich>
              <a:bodyPr rot="-5400000" spcFirstLastPara="1" vertOverflow="ellipsis" vert="horz" wrap="square" anchor="ctr" anchorCtr="1"/>
              <a:lstStyle/>
              <a:p>
                <a:pPr>
                  <a:defRPr sz="1400" b="0" i="0" u="none" strike="noStrike" kern="1200" baseline="0">
                    <a:solidFill>
                      <a:schemeClr val="tx1"/>
                    </a:solidFill>
                    <a:latin typeface="Montserrat" panose="00000500000000000000" pitchFamily="2" charset="0"/>
                    <a:ea typeface="+mn-ea"/>
                    <a:cs typeface="+mn-cs"/>
                  </a:defRPr>
                </a:pPr>
                <a:r>
                  <a:rPr lang="es-MX" sz="1400" b="0" i="0" baseline="0">
                    <a:solidFill>
                      <a:schemeClr val="tx1"/>
                    </a:solidFill>
                    <a:effectLst/>
                  </a:rPr>
                  <a:t>Número de  Publicaciones</a:t>
                </a:r>
                <a:endParaRPr lang="es-MX" sz="1400" b="0">
                  <a:solidFill>
                    <a:schemeClr val="tx1"/>
                  </a:solidFill>
                  <a:effectLst/>
                </a:endParaRPr>
              </a:p>
            </c:rich>
          </c:tx>
          <c:layout>
            <c:manualLayout>
              <c:xMode val="edge"/>
              <c:yMode val="edge"/>
              <c:x val="8.890894201684334E-3"/>
              <c:y val="0.1886539542526051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ontserrat" panose="00000500000000000000" pitchFamily="2" charset="0"/>
                  <a:ea typeface="+mn-ea"/>
                  <a:cs typeface="+mn-cs"/>
                </a:defRPr>
              </a:pPr>
              <a:endParaRPr lang="es-MX"/>
            </a:p>
          </c:txPr>
        </c:title>
        <c:numFmt formatCode="General" sourceLinked="1"/>
        <c:majorTickMark val="none"/>
        <c:minorTickMark val="none"/>
        <c:tickLblPos val="nextTo"/>
        <c:crossAx val="151409187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solidFill>
                <a:latin typeface="Montserrat" panose="00000500000000000000" pitchFamily="2" charset="0"/>
                <a:ea typeface="+mn-ea"/>
                <a:cs typeface="+mn-cs"/>
              </a:defRPr>
            </a:pPr>
            <a:endParaRPr lang="es-MX"/>
          </a:p>
        </c:txPr>
      </c:legendEntry>
      <c:legendEntry>
        <c:idx val="1"/>
        <c:txPr>
          <a:bodyPr rot="0" spcFirstLastPara="1" vertOverflow="ellipsis" vert="horz" wrap="square" anchor="ctr" anchorCtr="1"/>
          <a:lstStyle/>
          <a:p>
            <a:pPr>
              <a:defRPr sz="1200" b="1" i="0" u="none" strike="noStrike" kern="1200" baseline="0">
                <a:solidFill>
                  <a:schemeClr val="tx1"/>
                </a:solidFill>
                <a:latin typeface="Montserrat" panose="00000500000000000000" pitchFamily="2" charset="0"/>
                <a:ea typeface="+mn-ea"/>
                <a:cs typeface="+mn-cs"/>
              </a:defRPr>
            </a:pPr>
            <a:endParaRPr lang="es-MX"/>
          </a:p>
        </c:txPr>
      </c:legendEntry>
      <c:layout>
        <c:manualLayout>
          <c:xMode val="edge"/>
          <c:yMode val="edge"/>
          <c:x val="0.72123548339187438"/>
          <c:y val="6.8599933295630869E-2"/>
          <c:w val="0.23931327366885657"/>
          <c:h val="0.2352674700192862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ontserrat" panose="00000500000000000000" pitchFamily="2" charset="0"/>
              <a:ea typeface="+mn-ea"/>
              <a:cs typeface="+mn-cs"/>
            </a:defRPr>
          </a:pPr>
          <a:endParaRPr lang="es-MX"/>
        </a:p>
      </c:txPr>
    </c:legend>
    <c:plotVisOnly val="1"/>
    <c:dispBlanksAs val="gap"/>
    <c:showDLblsOverMax val="0"/>
  </c:chart>
  <c:spPr>
    <a:noFill/>
    <a:ln>
      <a:noFill/>
    </a:ln>
    <a:effectLst/>
  </c:spPr>
  <c:txPr>
    <a:bodyPr/>
    <a:lstStyle/>
    <a:p>
      <a:pPr>
        <a:defRPr sz="1200">
          <a:latin typeface="Montserrat" panose="00000500000000000000" pitchFamily="2" charset="0"/>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75216479081985"/>
          <c:y val="1.5820213241993401E-2"/>
          <c:w val="0.88701898023326631"/>
          <c:h val="0.87405938535902328"/>
        </c:manualLayout>
      </c:layout>
      <c:barChart>
        <c:barDir val="col"/>
        <c:grouping val="clustered"/>
        <c:varyColors val="0"/>
        <c:ser>
          <c:idx val="0"/>
          <c:order val="0"/>
          <c:tx>
            <c:strRef>
              <c:f>'Editables PPT 2DA SO JUGO 2024'!$A$70</c:f>
              <c:strCache>
                <c:ptCount val="1"/>
                <c:pt idx="0">
                  <c:v>Cancelado</c:v>
                </c:pt>
              </c:strCache>
            </c:strRef>
          </c:tx>
          <c:spPr>
            <a:solidFill>
              <a:srgbClr val="05405D"/>
            </a:solidFill>
            <a:ln w="6350">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'Editables PPT 2DA SO JUGO 2024'!$B$69:$E$69</c:f>
              <c:strCache>
                <c:ptCount val="4"/>
                <c:pt idx="0">
                  <c:v>Clínica</c:v>
                </c:pt>
                <c:pt idx="1">
                  <c:v>Biomédica</c:v>
                </c:pt>
                <c:pt idx="2">
                  <c:v>Socio-Médica</c:v>
                </c:pt>
                <c:pt idx="3">
                  <c:v>Tecnológica</c:v>
                </c:pt>
              </c:strCache>
            </c:strRef>
          </c:cat>
          <c:val>
            <c:numRef>
              <c:f>'Editables PPT 2DA SO JUGO 2024'!$B$70:$E$70</c:f>
              <c:numCache>
                <c:formatCode>General</c:formatCode>
                <c:ptCount val="4"/>
                <c:pt idx="0">
                  <c:v>8</c:v>
                </c:pt>
              </c:numCache>
            </c:numRef>
          </c:val>
          <c:extLst>
            <c:ext xmlns:c16="http://schemas.microsoft.com/office/drawing/2014/chart" uri="{C3380CC4-5D6E-409C-BE32-E72D297353CC}">
              <c16:uniqueId val="{00000000-34DF-4F6C-BC4F-F3BDD001C995}"/>
            </c:ext>
          </c:extLst>
        </c:ser>
        <c:ser>
          <c:idx val="1"/>
          <c:order val="1"/>
          <c:tx>
            <c:strRef>
              <c:f>'Editables PPT 2DA SO JUGO 2024'!$A$71</c:f>
              <c:strCache>
                <c:ptCount val="1"/>
                <c:pt idx="0">
                  <c:v>Terminado</c:v>
                </c:pt>
              </c:strCache>
            </c:strRef>
          </c:tx>
          <c:spPr>
            <a:solidFill>
              <a:schemeClr val="accent5">
                <a:lumMod val="75000"/>
              </a:schemeClr>
            </a:solidFill>
            <a:ln w="6350">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'Editables PPT 2DA SO JUGO 2024'!$B$69:$E$69</c:f>
              <c:strCache>
                <c:ptCount val="4"/>
                <c:pt idx="0">
                  <c:v>Clínica</c:v>
                </c:pt>
                <c:pt idx="1">
                  <c:v>Biomédica</c:v>
                </c:pt>
                <c:pt idx="2">
                  <c:v>Socio-Médica</c:v>
                </c:pt>
                <c:pt idx="3">
                  <c:v>Tecnológica</c:v>
                </c:pt>
              </c:strCache>
            </c:strRef>
          </c:cat>
          <c:val>
            <c:numRef>
              <c:f>'Editables PPT 2DA SO JUGO 2024'!$B$71:$E$71</c:f>
              <c:numCache>
                <c:formatCode>General</c:formatCode>
                <c:ptCount val="4"/>
                <c:pt idx="0">
                  <c:v>2</c:v>
                </c:pt>
                <c:pt idx="1">
                  <c:v>1</c:v>
                </c:pt>
                <c:pt idx="2">
                  <c:v>1</c:v>
                </c:pt>
              </c:numCache>
            </c:numRef>
          </c:val>
          <c:extLst>
            <c:ext xmlns:c16="http://schemas.microsoft.com/office/drawing/2014/chart" uri="{C3380CC4-5D6E-409C-BE32-E72D297353CC}">
              <c16:uniqueId val="{00000001-34DF-4F6C-BC4F-F3BDD001C995}"/>
            </c:ext>
          </c:extLst>
        </c:ser>
        <c:ser>
          <c:idx val="2"/>
          <c:order val="2"/>
          <c:tx>
            <c:strRef>
              <c:f>'Editables PPT 2DA SO JUGO 2024'!$A$72</c:f>
              <c:strCache>
                <c:ptCount val="1"/>
                <c:pt idx="0">
                  <c:v>Finalizado</c:v>
                </c:pt>
              </c:strCache>
            </c:strRef>
          </c:tx>
          <c:spPr>
            <a:solidFill>
              <a:schemeClr val="accent1">
                <a:lumMod val="60000"/>
                <a:lumOff val="40000"/>
              </a:schemeClr>
            </a:solidFill>
            <a:ln w="6350">
              <a:solidFill>
                <a:schemeClr val="tx1"/>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'Editables PPT 2DA SO JUGO 2024'!$B$69:$E$69</c:f>
              <c:strCache>
                <c:ptCount val="4"/>
                <c:pt idx="0">
                  <c:v>Clínica</c:v>
                </c:pt>
                <c:pt idx="1">
                  <c:v>Biomédica</c:v>
                </c:pt>
                <c:pt idx="2">
                  <c:v>Socio-Médica</c:v>
                </c:pt>
                <c:pt idx="3">
                  <c:v>Tecnológica</c:v>
                </c:pt>
              </c:strCache>
            </c:strRef>
          </c:cat>
          <c:val>
            <c:numRef>
              <c:f>'Editables PPT 2DA SO JUGO 2024'!$B$72:$E$72</c:f>
              <c:numCache>
                <c:formatCode>General</c:formatCode>
                <c:ptCount val="4"/>
                <c:pt idx="0">
                  <c:v>31</c:v>
                </c:pt>
                <c:pt idx="1">
                  <c:v>7</c:v>
                </c:pt>
                <c:pt idx="2">
                  <c:v>9</c:v>
                </c:pt>
                <c:pt idx="3">
                  <c:v>1</c:v>
                </c:pt>
              </c:numCache>
            </c:numRef>
          </c:val>
          <c:extLst>
            <c:ext xmlns:c16="http://schemas.microsoft.com/office/drawing/2014/chart" uri="{C3380CC4-5D6E-409C-BE32-E72D297353CC}">
              <c16:uniqueId val="{00000002-34DF-4F6C-BC4F-F3BDD001C995}"/>
            </c:ext>
          </c:extLst>
        </c:ser>
        <c:dLbls>
          <c:showLegendKey val="0"/>
          <c:showVal val="0"/>
          <c:showCatName val="0"/>
          <c:showSerName val="0"/>
          <c:showPercent val="0"/>
          <c:showBubbleSize val="0"/>
        </c:dLbls>
        <c:gapWidth val="182"/>
        <c:axId val="1123682064"/>
        <c:axId val="1107488128"/>
      </c:barChart>
      <c:catAx>
        <c:axId val="1123682064"/>
        <c:scaling>
          <c:orientation val="minMax"/>
        </c:scaling>
        <c:delete val="0"/>
        <c:axPos val="b"/>
        <c:title>
          <c:tx>
            <c:rich>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r>
                  <a:rPr lang="es-MX"/>
                  <a:t>Línea de Investigación</a:t>
                </a:r>
              </a:p>
            </c:rich>
          </c:tx>
          <c:layout>
            <c:manualLayout>
              <c:xMode val="edge"/>
              <c:yMode val="edge"/>
              <c:x val="0.40470175417566129"/>
              <c:y val="0.9569275876602735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MX"/>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s-MX"/>
          </a:p>
        </c:txPr>
        <c:crossAx val="1107488128"/>
        <c:crosses val="autoZero"/>
        <c:auto val="1"/>
        <c:lblAlgn val="ctr"/>
        <c:lblOffset val="100"/>
        <c:noMultiLvlLbl val="0"/>
      </c:catAx>
      <c:valAx>
        <c:axId val="1107488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r>
                  <a:rPr lang="es-MX"/>
                  <a:t>Número de Proyectos</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MX"/>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s-MX"/>
          </a:p>
        </c:txPr>
        <c:crossAx val="1123682064"/>
        <c:crosses val="autoZero"/>
        <c:crossBetween val="between"/>
      </c:valAx>
      <c:spPr>
        <a:noFill/>
        <a:ln>
          <a:noFill/>
        </a:ln>
        <a:effectLst/>
      </c:spPr>
    </c:plotArea>
    <c:legend>
      <c:legendPos val="b"/>
      <c:layout>
        <c:manualLayout>
          <c:xMode val="edge"/>
          <c:yMode val="edge"/>
          <c:x val="0.49477303535555844"/>
          <c:y val="5.1366132610380276E-2"/>
          <c:w val="0.47139912166349168"/>
          <c:h val="6.6199807807607453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latin typeface="+mn-lt"/>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741223753280839E-2"/>
          <c:y val="1.4090450036661456E-2"/>
          <c:w val="0.96080044291338584"/>
          <c:h val="0.87300701118483859"/>
        </c:manualLayout>
      </c:layout>
      <c:barChart>
        <c:barDir val="col"/>
        <c:grouping val="stacked"/>
        <c:varyColors val="0"/>
        <c:ser>
          <c:idx val="0"/>
          <c:order val="0"/>
          <c:tx>
            <c:strRef>
              <c:f>Hoja1!$B$1</c:f>
              <c:strCache>
                <c:ptCount val="1"/>
                <c:pt idx="0">
                  <c:v>2018</c:v>
                </c:pt>
              </c:strCache>
            </c:strRef>
          </c:tx>
          <c:spPr>
            <a:solidFill>
              <a:schemeClr val="accent6"/>
            </a:solidFill>
            <a:ln w="6350">
              <a:solidFill>
                <a:schemeClr val="tx1"/>
              </a:solidFill>
            </a:ln>
            <a:effectLst/>
          </c:spPr>
          <c:invertIfNegative val="0"/>
          <c:dLbls>
            <c:dLbl>
              <c:idx val="0"/>
              <c:layout>
                <c:manualLayout>
                  <c:x val="1.0775862068965567E-3"/>
                  <c:y val="-0.1849455757596057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79-4591-A94C-917D547F7E0A}"/>
                </c:ext>
              </c:extLst>
            </c:dLbl>
            <c:dLbl>
              <c:idx val="1"/>
              <c:layout>
                <c:manualLayout>
                  <c:x val="4.9388797272491354E-18"/>
                  <c:y val="-0.1340855424257141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79-4591-A94C-917D547F7E0A}"/>
                </c:ext>
              </c:extLst>
            </c:dLbl>
            <c:dLbl>
              <c:idx val="2"/>
              <c:layout>
                <c:manualLayout>
                  <c:x val="-1.0775862068965517E-3"/>
                  <c:y val="-7.860186969783242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79-4591-A94C-917D547F7E0A}"/>
                </c:ext>
              </c:extLst>
            </c:dLbl>
            <c:dLbl>
              <c:idx val="3"/>
              <c:layout>
                <c:manualLayout>
                  <c:x val="1.0775862068965517E-3"/>
                  <c:y val="-0.108655525758768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479-4591-A94C-917D547F7E0A}"/>
                </c:ext>
              </c:extLst>
            </c:dLbl>
            <c:dLbl>
              <c:idx val="4"/>
              <c:layout>
                <c:manualLayout>
                  <c:x val="-1.0775862068965617E-3"/>
                  <c:y val="-7.39782303038422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479-4591-A94C-917D547F7E0A}"/>
                </c:ext>
              </c:extLst>
            </c:dLbl>
            <c:dLbl>
              <c:idx val="5"/>
              <c:layout>
                <c:manualLayout>
                  <c:x val="0"/>
                  <c:y val="-0.1063437060617731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125-4339-A1F4-351CE0D5BF0E}"/>
                </c:ext>
              </c:extLst>
            </c:dLbl>
            <c:dLbl>
              <c:idx val="6"/>
              <c:layout>
                <c:manualLayout>
                  <c:x val="0"/>
                  <c:y val="-7.860186969783242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479-4591-A94C-917D547F7E0A}"/>
                </c:ext>
              </c:extLst>
            </c:dLbl>
            <c:dLbl>
              <c:idx val="7"/>
              <c:layout>
                <c:manualLayout>
                  <c:x val="-4.3103448275862068E-3"/>
                  <c:y val="-0.1317737227287190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479-4591-A94C-917D547F7E0A}"/>
                </c:ext>
              </c:extLst>
            </c:dLbl>
            <c:dLbl>
              <c:idx val="8"/>
              <c:layout>
                <c:manualLayout>
                  <c:x val="-1.0775862068965517E-3"/>
                  <c:y val="-0.1248382636377339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479-4591-A94C-917D547F7E0A}"/>
                </c:ext>
              </c:extLst>
            </c:dLbl>
            <c:dLbl>
              <c:idx val="9"/>
              <c:layout>
                <c:manualLayout>
                  <c:x val="0"/>
                  <c:y val="-0.1017200666677831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479-4591-A94C-917D547F7E0A}"/>
                </c:ext>
              </c:extLst>
            </c:dLbl>
            <c:dLbl>
              <c:idx val="10"/>
              <c:layout>
                <c:manualLayout>
                  <c:x val="0"/>
                  <c:y val="-2.080637727295564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B-2479-4591-A94C-917D547F7E0A}"/>
                </c:ext>
              </c:extLst>
            </c:dLbl>
            <c:dLbl>
              <c:idx val="11"/>
              <c:layout>
                <c:manualLayout>
                  <c:x val="-1.0775862068965714E-3"/>
                  <c:y val="-0.1040318863647781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479-4591-A94C-917D547F7E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Hoja1!$A$2:$A$80</c:f>
              <c:strCache>
                <c:ptCount val="79"/>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strCache>
            </c:strRef>
          </c:cat>
          <c:val>
            <c:numRef>
              <c:f>Hoja1!$B$2:$B$80</c:f>
              <c:numCache>
                <c:formatCode>General</c:formatCode>
                <c:ptCount val="79"/>
                <c:pt idx="0">
                  <c:v>6</c:v>
                </c:pt>
                <c:pt idx="1">
                  <c:v>4</c:v>
                </c:pt>
                <c:pt idx="2">
                  <c:v>2</c:v>
                </c:pt>
                <c:pt idx="3">
                  <c:v>3</c:v>
                </c:pt>
                <c:pt idx="4">
                  <c:v>2</c:v>
                </c:pt>
                <c:pt idx="5">
                  <c:v>3</c:v>
                </c:pt>
                <c:pt idx="6">
                  <c:v>2</c:v>
                </c:pt>
                <c:pt idx="7">
                  <c:v>4</c:v>
                </c:pt>
                <c:pt idx="8">
                  <c:v>4</c:v>
                </c:pt>
                <c:pt idx="9">
                  <c:v>3</c:v>
                </c:pt>
                <c:pt idx="10">
                  <c:v>0</c:v>
                </c:pt>
                <c:pt idx="11">
                  <c:v>3</c:v>
                </c:pt>
              </c:numCache>
            </c:numRef>
          </c:val>
          <c:extLst>
            <c:ext xmlns:c16="http://schemas.microsoft.com/office/drawing/2014/chart" uri="{C3380CC4-5D6E-409C-BE32-E72D297353CC}">
              <c16:uniqueId val="{00000000-239F-483F-AD21-970E27BA866F}"/>
            </c:ext>
          </c:extLst>
        </c:ser>
        <c:ser>
          <c:idx val="1"/>
          <c:order val="1"/>
          <c:tx>
            <c:strRef>
              <c:f>Hoja1!$C$1</c:f>
              <c:strCache>
                <c:ptCount val="1"/>
                <c:pt idx="0">
                  <c:v>2019</c:v>
                </c:pt>
              </c:strCache>
            </c:strRef>
          </c:tx>
          <c:spPr>
            <a:solidFill>
              <a:schemeClr val="accent5"/>
            </a:solidFill>
            <a:ln w="6350">
              <a:solidFill>
                <a:schemeClr val="tx1"/>
              </a:solidFill>
            </a:ln>
            <a:effectLst/>
          </c:spPr>
          <c:invertIfNegative val="0"/>
          <c:dLbls>
            <c:dLbl>
              <c:idx val="12"/>
              <c:layout>
                <c:manualLayout>
                  <c:x val="-1.9755518908996542E-17"/>
                  <c:y val="-0.184945575759605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479-4591-A94C-917D547F7E0A}"/>
                </c:ext>
              </c:extLst>
            </c:dLbl>
            <c:dLbl>
              <c:idx val="13"/>
              <c:layout>
                <c:manualLayout>
                  <c:x val="0"/>
                  <c:y val="-7.166641060684729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479-4591-A94C-917D547F7E0A}"/>
                </c:ext>
              </c:extLst>
            </c:dLbl>
            <c:dLbl>
              <c:idx val="14"/>
              <c:layout>
                <c:manualLayout>
                  <c:x val="0"/>
                  <c:y val="-4.854821363689632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479-4591-A94C-917D547F7E0A}"/>
                </c:ext>
              </c:extLst>
            </c:dLbl>
            <c:dLbl>
              <c:idx val="15"/>
              <c:layout>
                <c:manualLayout>
                  <c:x val="-1.0775862068965517E-3"/>
                  <c:y val="-0.1040318863647781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479-4591-A94C-917D547F7E0A}"/>
                </c:ext>
              </c:extLst>
            </c:dLbl>
            <c:dLbl>
              <c:idx val="16"/>
              <c:layout>
                <c:manualLayout>
                  <c:x val="-1.0775862068965912E-3"/>
                  <c:y val="-0.1572037393956648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479-4591-A94C-917D547F7E0A}"/>
                </c:ext>
              </c:extLst>
            </c:dLbl>
            <c:dLbl>
              <c:idx val="17"/>
              <c:layout>
                <c:manualLayout>
                  <c:x val="0"/>
                  <c:y val="-7.166641060684729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479-4591-A94C-917D547F7E0A}"/>
                </c:ext>
              </c:extLst>
            </c:dLbl>
            <c:dLbl>
              <c:idx val="18"/>
              <c:layout>
                <c:manualLayout>
                  <c:x val="-1.0775862068965517E-3"/>
                  <c:y val="-6.70427712128571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479-4591-A94C-917D547F7E0A}"/>
                </c:ext>
              </c:extLst>
            </c:dLbl>
            <c:dLbl>
              <c:idx val="19"/>
              <c:layout>
                <c:manualLayout>
                  <c:x val="0"/>
                  <c:y val="-6.70427712128571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479-4591-A94C-917D547F7E0A}"/>
                </c:ext>
              </c:extLst>
            </c:dLbl>
            <c:dLbl>
              <c:idx val="20"/>
              <c:layout>
                <c:manualLayout>
                  <c:x val="0"/>
                  <c:y val="-4.854821363689632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479-4591-A94C-917D547F7E0A}"/>
                </c:ext>
              </c:extLst>
            </c:dLbl>
            <c:dLbl>
              <c:idx val="21"/>
              <c:layout>
                <c:manualLayout>
                  <c:x val="0"/>
                  <c:y val="-0.1017200666677831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479-4591-A94C-917D547F7E0A}"/>
                </c:ext>
              </c:extLst>
            </c:dLbl>
            <c:dLbl>
              <c:idx val="22"/>
              <c:layout>
                <c:manualLayout>
                  <c:x val="0"/>
                  <c:y val="-0.1317737227287190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479-4591-A94C-917D547F7E0A}"/>
                </c:ext>
              </c:extLst>
            </c:dLbl>
            <c:dLbl>
              <c:idx val="23"/>
              <c:layout>
                <c:manualLayout>
                  <c:x val="3.9511037817993083E-17"/>
                  <c:y val="-7.39782303038422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479-4591-A94C-917D547F7E0A}"/>
                </c:ext>
              </c:extLst>
            </c:dLbl>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Hoja1!$A$2:$A$80</c:f>
              <c:strCache>
                <c:ptCount val="79"/>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strCache>
            </c:strRef>
          </c:cat>
          <c:val>
            <c:numRef>
              <c:f>Hoja1!$C$2:$C$80</c:f>
              <c:numCache>
                <c:formatCode>General</c:formatCode>
                <c:ptCount val="79"/>
                <c:pt idx="12">
                  <c:v>6</c:v>
                </c:pt>
                <c:pt idx="13">
                  <c:v>2</c:v>
                </c:pt>
                <c:pt idx="14">
                  <c:v>1</c:v>
                </c:pt>
                <c:pt idx="15">
                  <c:v>3</c:v>
                </c:pt>
                <c:pt idx="16">
                  <c:v>5</c:v>
                </c:pt>
                <c:pt idx="17">
                  <c:v>2</c:v>
                </c:pt>
                <c:pt idx="18">
                  <c:v>2</c:v>
                </c:pt>
                <c:pt idx="19">
                  <c:v>2</c:v>
                </c:pt>
                <c:pt idx="20">
                  <c:v>1</c:v>
                </c:pt>
                <c:pt idx="21">
                  <c:v>3</c:v>
                </c:pt>
                <c:pt idx="22">
                  <c:v>4</c:v>
                </c:pt>
                <c:pt idx="23">
                  <c:v>2</c:v>
                </c:pt>
              </c:numCache>
            </c:numRef>
          </c:val>
          <c:extLst>
            <c:ext xmlns:c16="http://schemas.microsoft.com/office/drawing/2014/chart" uri="{C3380CC4-5D6E-409C-BE32-E72D297353CC}">
              <c16:uniqueId val="{00000001-239F-483F-AD21-970E27BA866F}"/>
            </c:ext>
          </c:extLst>
        </c:ser>
        <c:ser>
          <c:idx val="2"/>
          <c:order val="2"/>
          <c:tx>
            <c:strRef>
              <c:f>Hoja1!$D$1</c:f>
              <c:strCache>
                <c:ptCount val="1"/>
                <c:pt idx="0">
                  <c:v>2020</c:v>
                </c:pt>
              </c:strCache>
            </c:strRef>
          </c:tx>
          <c:spPr>
            <a:solidFill>
              <a:schemeClr val="accent4"/>
            </a:solidFill>
            <a:ln w="6350">
              <a:solidFill>
                <a:schemeClr val="tx1"/>
              </a:solidFill>
            </a:ln>
            <a:effectLst/>
          </c:spPr>
          <c:invertIfNegative val="0"/>
          <c:dLbls>
            <c:dLbl>
              <c:idx val="24"/>
              <c:layout>
                <c:manualLayout>
                  <c:x val="-1.0775862068965517E-3"/>
                  <c:y val="-0.1502682803046796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479-4591-A94C-917D547F7E0A}"/>
                </c:ext>
              </c:extLst>
            </c:dLbl>
            <c:dLbl>
              <c:idx val="25"/>
              <c:layout>
                <c:manualLayout>
                  <c:x val="-1.0775862068965517E-3"/>
                  <c:y val="-7.860186969783242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2479-4591-A94C-917D547F7E0A}"/>
                </c:ext>
              </c:extLst>
            </c:dLbl>
            <c:dLbl>
              <c:idx val="26"/>
              <c:layout>
                <c:manualLayout>
                  <c:x val="-3.9511037817993083E-17"/>
                  <c:y val="-0.1572037393956648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2479-4591-A94C-917D547F7E0A}"/>
                </c:ext>
              </c:extLst>
            </c:dLbl>
            <c:dLbl>
              <c:idx val="27"/>
              <c:layout>
                <c:manualLayout>
                  <c:x val="-1.0775862068965912E-3"/>
                  <c:y val="-0.1317737227287190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479-4591-A94C-917D547F7E0A}"/>
                </c:ext>
              </c:extLst>
            </c:dLbl>
            <c:dLbl>
              <c:idx val="28"/>
              <c:layout>
                <c:manualLayout>
                  <c:x val="0"/>
                  <c:y val="-7.629005000083743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2479-4591-A94C-917D547F7E0A}"/>
                </c:ext>
              </c:extLst>
            </c:dLbl>
            <c:dLbl>
              <c:idx val="29"/>
              <c:layout>
                <c:manualLayout>
                  <c:x val="-1.0775862068965517E-3"/>
                  <c:y val="-0.2404292484874874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2479-4591-A94C-917D547F7E0A}"/>
                </c:ext>
              </c:extLst>
            </c:dLbl>
            <c:dLbl>
              <c:idx val="30"/>
              <c:layout>
                <c:manualLayout>
                  <c:x val="-1.0775862068965517E-3"/>
                  <c:y val="-0.1017200666677831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2479-4591-A94C-917D547F7E0A}"/>
                </c:ext>
              </c:extLst>
            </c:dLbl>
            <c:dLbl>
              <c:idx val="31"/>
              <c:layout>
                <c:manualLayout>
                  <c:x val="-7.9022075635986166E-17"/>
                  <c:y val="-0.1780101166686205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2479-4591-A94C-917D547F7E0A}"/>
                </c:ext>
              </c:extLst>
            </c:dLbl>
            <c:dLbl>
              <c:idx val="32"/>
              <c:layout>
                <c:manualLayout>
                  <c:x val="0"/>
                  <c:y val="-0.2866656424273888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2479-4591-A94C-917D547F7E0A}"/>
                </c:ext>
              </c:extLst>
            </c:dLbl>
            <c:dLbl>
              <c:idx val="33"/>
              <c:layout>
                <c:manualLayout>
                  <c:x val="1.0775862068965517E-3"/>
                  <c:y val="-0.1572037393956648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2479-4591-A94C-917D547F7E0A}"/>
                </c:ext>
              </c:extLst>
            </c:dLbl>
            <c:dLbl>
              <c:idx val="34"/>
              <c:layout>
                <c:manualLayout>
                  <c:x val="0"/>
                  <c:y val="-0.12946190303172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2479-4591-A94C-917D547F7E0A}"/>
                </c:ext>
              </c:extLst>
            </c:dLbl>
            <c:dLbl>
              <c:idx val="35"/>
              <c:layout>
                <c:manualLayout>
                  <c:x val="-1.0775862068965517E-3"/>
                  <c:y val="-0.2912892818213789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479-4591-A94C-917D547F7E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Hoja1!$A$2:$A$80</c:f>
              <c:strCache>
                <c:ptCount val="79"/>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strCache>
            </c:strRef>
          </c:cat>
          <c:val>
            <c:numRef>
              <c:f>Hoja1!$D$2:$D$80</c:f>
              <c:numCache>
                <c:formatCode>General</c:formatCode>
                <c:ptCount val="79"/>
                <c:pt idx="24">
                  <c:v>5</c:v>
                </c:pt>
                <c:pt idx="25">
                  <c:v>2</c:v>
                </c:pt>
                <c:pt idx="26">
                  <c:v>5</c:v>
                </c:pt>
                <c:pt idx="27">
                  <c:v>4</c:v>
                </c:pt>
                <c:pt idx="28">
                  <c:v>2</c:v>
                </c:pt>
                <c:pt idx="29">
                  <c:v>8</c:v>
                </c:pt>
                <c:pt idx="30">
                  <c:v>3</c:v>
                </c:pt>
                <c:pt idx="31">
                  <c:v>6</c:v>
                </c:pt>
                <c:pt idx="32">
                  <c:v>10</c:v>
                </c:pt>
                <c:pt idx="33">
                  <c:v>5</c:v>
                </c:pt>
                <c:pt idx="34">
                  <c:v>4</c:v>
                </c:pt>
                <c:pt idx="35">
                  <c:v>10</c:v>
                </c:pt>
              </c:numCache>
            </c:numRef>
          </c:val>
          <c:extLst>
            <c:ext xmlns:c16="http://schemas.microsoft.com/office/drawing/2014/chart" uri="{C3380CC4-5D6E-409C-BE32-E72D297353CC}">
              <c16:uniqueId val="{00000002-239F-483F-AD21-970E27BA866F}"/>
            </c:ext>
          </c:extLst>
        </c:ser>
        <c:ser>
          <c:idx val="3"/>
          <c:order val="3"/>
          <c:tx>
            <c:strRef>
              <c:f>Hoja1!$E$1</c:f>
              <c:strCache>
                <c:ptCount val="1"/>
                <c:pt idx="0">
                  <c:v>2021</c:v>
                </c:pt>
              </c:strCache>
            </c:strRef>
          </c:tx>
          <c:spPr>
            <a:solidFill>
              <a:schemeClr val="accent6">
                <a:lumMod val="60000"/>
              </a:schemeClr>
            </a:solidFill>
            <a:ln w="6350">
              <a:solidFill>
                <a:schemeClr val="tx1"/>
              </a:solidFill>
            </a:ln>
            <a:effectLst/>
          </c:spPr>
          <c:invertIfNegative val="0"/>
          <c:dLbls>
            <c:dLbl>
              <c:idx val="36"/>
              <c:layout>
                <c:manualLayout>
                  <c:x val="-1.0775862068965517E-3"/>
                  <c:y val="-7.39782303038422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479-4591-A94C-917D547F7E0A}"/>
                </c:ext>
              </c:extLst>
            </c:dLbl>
            <c:dLbl>
              <c:idx val="37"/>
              <c:layout>
                <c:manualLayout>
                  <c:x val="-1.0775862068966306E-3"/>
                  <c:y val="-0.1525801000016747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2479-4591-A94C-917D547F7E0A}"/>
                </c:ext>
              </c:extLst>
            </c:dLbl>
            <c:dLbl>
              <c:idx val="38"/>
              <c:layout>
                <c:manualLayout>
                  <c:x val="-7.9022075635986166E-17"/>
                  <c:y val="-0.2912892818213790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2479-4591-A94C-917D547F7E0A}"/>
                </c:ext>
              </c:extLst>
            </c:dLbl>
            <c:dLbl>
              <c:idx val="39"/>
              <c:layout>
                <c:manualLayout>
                  <c:x val="0"/>
                  <c:y val="-0.2635474454574381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2479-4591-A94C-917D547F7E0A}"/>
                </c:ext>
              </c:extLst>
            </c:dLbl>
            <c:dLbl>
              <c:idx val="40"/>
              <c:layout>
                <c:manualLayout>
                  <c:x val="1.0775862068965517E-3"/>
                  <c:y val="-0.3976329878831522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2479-4591-A94C-917D547F7E0A}"/>
                </c:ext>
              </c:extLst>
            </c:dLbl>
            <c:dLbl>
              <c:idx val="41"/>
              <c:layout>
                <c:manualLayout>
                  <c:x val="0"/>
                  <c:y val="-0.2912892818213790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2479-4591-A94C-917D547F7E0A}"/>
                </c:ext>
              </c:extLst>
            </c:dLbl>
            <c:dLbl>
              <c:idx val="42"/>
              <c:layout>
                <c:manualLayout>
                  <c:x val="-1.0775862068965517E-3"/>
                  <c:y val="-0.362955692428226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2479-4591-A94C-917D547F7E0A}"/>
                </c:ext>
              </c:extLst>
            </c:dLbl>
            <c:dLbl>
              <c:idx val="43"/>
              <c:layout>
                <c:manualLayout>
                  <c:x val="0"/>
                  <c:y val="-0.2334937893965022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2479-4591-A94C-917D547F7E0A}"/>
                </c:ext>
              </c:extLst>
            </c:dLbl>
            <c:dLbl>
              <c:idx val="44"/>
              <c:layout>
                <c:manualLayout>
                  <c:x val="0"/>
                  <c:y val="-0.233493789396502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2479-4591-A94C-917D547F7E0A}"/>
                </c:ext>
              </c:extLst>
            </c:dLbl>
            <c:dLbl>
              <c:idx val="45"/>
              <c:layout>
                <c:manualLayout>
                  <c:x val="0"/>
                  <c:y val="-0.182633756062610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2479-4591-A94C-917D547F7E0A}"/>
                </c:ext>
              </c:extLst>
            </c:dLbl>
            <c:dLbl>
              <c:idx val="46"/>
              <c:layout>
                <c:manualLayout>
                  <c:x val="0"/>
                  <c:y val="-0.1548919196986697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2479-4591-A94C-917D547F7E0A}"/>
                </c:ext>
              </c:extLst>
            </c:dLbl>
            <c:dLbl>
              <c:idx val="47"/>
              <c:layout>
                <c:manualLayout>
                  <c:x val="-1.0775862068966306E-3"/>
                  <c:y val="-0.184945575759605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2479-4591-A94C-917D547F7E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Hoja1!$A$2:$A$80</c:f>
              <c:strCache>
                <c:ptCount val="79"/>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strCache>
            </c:strRef>
          </c:cat>
          <c:val>
            <c:numRef>
              <c:f>Hoja1!$E$2:$E$80</c:f>
              <c:numCache>
                <c:formatCode>General</c:formatCode>
                <c:ptCount val="79"/>
                <c:pt idx="36">
                  <c:v>2</c:v>
                </c:pt>
                <c:pt idx="37">
                  <c:v>5</c:v>
                </c:pt>
                <c:pt idx="38">
                  <c:v>10</c:v>
                </c:pt>
                <c:pt idx="39">
                  <c:v>9</c:v>
                </c:pt>
                <c:pt idx="40">
                  <c:v>14</c:v>
                </c:pt>
                <c:pt idx="41">
                  <c:v>10</c:v>
                </c:pt>
                <c:pt idx="42">
                  <c:v>13</c:v>
                </c:pt>
                <c:pt idx="43">
                  <c:v>8</c:v>
                </c:pt>
                <c:pt idx="44">
                  <c:v>8</c:v>
                </c:pt>
                <c:pt idx="45">
                  <c:v>6</c:v>
                </c:pt>
                <c:pt idx="46">
                  <c:v>5</c:v>
                </c:pt>
                <c:pt idx="47">
                  <c:v>6</c:v>
                </c:pt>
              </c:numCache>
            </c:numRef>
          </c:val>
          <c:extLst>
            <c:ext xmlns:c16="http://schemas.microsoft.com/office/drawing/2014/chart" uri="{C3380CC4-5D6E-409C-BE32-E72D297353CC}">
              <c16:uniqueId val="{00000003-239F-483F-AD21-970E27BA866F}"/>
            </c:ext>
          </c:extLst>
        </c:ser>
        <c:ser>
          <c:idx val="4"/>
          <c:order val="4"/>
          <c:tx>
            <c:strRef>
              <c:f>Hoja1!$F$1</c:f>
              <c:strCache>
                <c:ptCount val="1"/>
                <c:pt idx="0">
                  <c:v>2022</c:v>
                </c:pt>
              </c:strCache>
            </c:strRef>
          </c:tx>
          <c:spPr>
            <a:solidFill>
              <a:schemeClr val="accent5">
                <a:lumMod val="60000"/>
              </a:schemeClr>
            </a:solidFill>
            <a:ln w="6350">
              <a:solidFill>
                <a:schemeClr val="tx1"/>
              </a:solidFill>
            </a:ln>
            <a:effectLst/>
          </c:spPr>
          <c:invertIfNegative val="0"/>
          <c:dLbls>
            <c:dLbl>
              <c:idx val="48"/>
              <c:layout>
                <c:manualLayout>
                  <c:x val="-7.9022075635986166E-17"/>
                  <c:y val="-7.39782303038422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2479-4591-A94C-917D547F7E0A}"/>
                </c:ext>
              </c:extLst>
            </c:dLbl>
            <c:dLbl>
              <c:idx val="49"/>
              <c:layout>
                <c:manualLayout>
                  <c:x val="-1.0775862068965517E-3"/>
                  <c:y val="-0.1780101166686205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2479-4591-A94C-917D547F7E0A}"/>
                </c:ext>
              </c:extLst>
            </c:dLbl>
            <c:dLbl>
              <c:idx val="50"/>
              <c:layout>
                <c:manualLayout>
                  <c:x val="-1.0775862068966306E-3"/>
                  <c:y val="-0.1525801000016747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2479-4591-A94C-917D547F7E0A}"/>
                </c:ext>
              </c:extLst>
            </c:dLbl>
            <c:dLbl>
              <c:idx val="51"/>
              <c:layout>
                <c:manualLayout>
                  <c:x val="7.9022075635986166E-17"/>
                  <c:y val="-7.39782303038422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2479-4591-A94C-917D547F7E0A}"/>
                </c:ext>
              </c:extLst>
            </c:dLbl>
            <c:dLbl>
              <c:idx val="52"/>
              <c:layout>
                <c:manualLayout>
                  <c:x val="-1.0775862068965517E-3"/>
                  <c:y val="-0.1780101166686205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2479-4591-A94C-917D547F7E0A}"/>
                </c:ext>
              </c:extLst>
            </c:dLbl>
            <c:dLbl>
              <c:idx val="53"/>
              <c:layout>
                <c:manualLayout>
                  <c:x val="-1.5804415127197233E-16"/>
                  <c:y val="-0.1780101166686205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2479-4591-A94C-917D547F7E0A}"/>
                </c:ext>
              </c:extLst>
            </c:dLbl>
            <c:dLbl>
              <c:idx val="54"/>
              <c:layout>
                <c:manualLayout>
                  <c:x val="-1.0775862068966306E-3"/>
                  <c:y val="-7.39782303038422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2479-4591-A94C-917D547F7E0A}"/>
                </c:ext>
              </c:extLst>
            </c:dLbl>
            <c:dLbl>
              <c:idx val="55"/>
              <c:layout>
                <c:manualLayout>
                  <c:x val="-2.1551724137931823E-3"/>
                  <c:y val="-0.12946190303172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2479-4591-A94C-917D547F7E0A}"/>
                </c:ext>
              </c:extLst>
            </c:dLbl>
            <c:dLbl>
              <c:idx val="56"/>
              <c:layout>
                <c:manualLayout>
                  <c:x val="-1.0775862068966306E-3"/>
                  <c:y val="-0.233493789396502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2479-4591-A94C-917D547F7E0A}"/>
                </c:ext>
              </c:extLst>
            </c:dLbl>
            <c:dLbl>
              <c:idx val="57"/>
              <c:layout>
                <c:manualLayout>
                  <c:x val="-1.5804415127197233E-16"/>
                  <c:y val="-0.2057519530325613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2479-4591-A94C-917D547F7E0A}"/>
                </c:ext>
              </c:extLst>
            </c:dLbl>
            <c:dLbl>
              <c:idx val="58"/>
              <c:layout>
                <c:manualLayout>
                  <c:x val="-1.5804415127197233E-16"/>
                  <c:y val="-0.1271500833347289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2479-4591-A94C-917D547F7E0A}"/>
                </c:ext>
              </c:extLst>
            </c:dLbl>
            <c:dLbl>
              <c:idx val="59"/>
              <c:layout>
                <c:manualLayout>
                  <c:x val="-1.0775862068965517E-3"/>
                  <c:y val="-4.161275454591128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2479-4591-A94C-917D547F7E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Hoja1!$A$2:$A$80</c:f>
              <c:strCache>
                <c:ptCount val="79"/>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strCache>
            </c:strRef>
          </c:cat>
          <c:val>
            <c:numRef>
              <c:f>Hoja1!$F$2:$F$80</c:f>
              <c:numCache>
                <c:formatCode>General</c:formatCode>
                <c:ptCount val="79"/>
                <c:pt idx="48">
                  <c:v>2</c:v>
                </c:pt>
                <c:pt idx="49">
                  <c:v>6</c:v>
                </c:pt>
                <c:pt idx="50">
                  <c:v>5</c:v>
                </c:pt>
                <c:pt idx="51">
                  <c:v>2</c:v>
                </c:pt>
                <c:pt idx="52">
                  <c:v>6</c:v>
                </c:pt>
                <c:pt idx="53">
                  <c:v>6</c:v>
                </c:pt>
                <c:pt idx="54">
                  <c:v>2</c:v>
                </c:pt>
                <c:pt idx="55">
                  <c:v>4</c:v>
                </c:pt>
                <c:pt idx="56">
                  <c:v>8</c:v>
                </c:pt>
                <c:pt idx="57">
                  <c:v>7</c:v>
                </c:pt>
                <c:pt idx="58">
                  <c:v>4</c:v>
                </c:pt>
                <c:pt idx="59">
                  <c:v>1</c:v>
                </c:pt>
              </c:numCache>
            </c:numRef>
          </c:val>
          <c:extLst>
            <c:ext xmlns:c16="http://schemas.microsoft.com/office/drawing/2014/chart" uri="{C3380CC4-5D6E-409C-BE32-E72D297353CC}">
              <c16:uniqueId val="{00000004-239F-483F-AD21-970E27BA866F}"/>
            </c:ext>
          </c:extLst>
        </c:ser>
        <c:ser>
          <c:idx val="5"/>
          <c:order val="5"/>
          <c:tx>
            <c:strRef>
              <c:f>Hoja1!$G$1</c:f>
              <c:strCache>
                <c:ptCount val="1"/>
                <c:pt idx="0">
                  <c:v>2023</c:v>
                </c:pt>
              </c:strCache>
            </c:strRef>
          </c:tx>
          <c:spPr>
            <a:solidFill>
              <a:schemeClr val="accent4">
                <a:lumMod val="60000"/>
              </a:schemeClr>
            </a:solidFill>
            <a:ln w="6350">
              <a:solidFill>
                <a:schemeClr val="tx1"/>
              </a:solidFill>
            </a:ln>
            <a:effectLst/>
          </c:spPr>
          <c:invertIfNegative val="0"/>
          <c:dLbls>
            <c:dLbl>
              <c:idx val="60"/>
              <c:layout>
                <c:manualLayout>
                  <c:x val="-1.0775862068965517E-3"/>
                  <c:y val="-3.698911515192113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2479-4591-A94C-917D547F7E0A}"/>
                </c:ext>
              </c:extLst>
            </c:dLbl>
            <c:dLbl>
              <c:idx val="61"/>
              <c:layout>
                <c:manualLayout>
                  <c:x val="0"/>
                  <c:y val="-4.161275454591128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2479-4591-A94C-917D547F7E0A}"/>
                </c:ext>
              </c:extLst>
            </c:dLbl>
            <c:dLbl>
              <c:idx val="62"/>
              <c:layout>
                <c:manualLayout>
                  <c:x val="-2.1551724137931034E-3"/>
                  <c:y val="-0.1225264439407388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2479-4591-A94C-917D547F7E0A}"/>
                </c:ext>
              </c:extLst>
            </c:dLbl>
            <c:dLbl>
              <c:idx val="63"/>
              <c:layout>
                <c:manualLayout>
                  <c:x val="-1.0775862068967098E-3"/>
                  <c:y val="-0.1248382636377339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2479-4591-A94C-917D547F7E0A}"/>
                </c:ext>
              </c:extLst>
            </c:dLbl>
            <c:dLbl>
              <c:idx val="64"/>
              <c:layout>
                <c:manualLayout>
                  <c:x val="0"/>
                  <c:y val="-9.940824697078806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E-2479-4591-A94C-917D547F7E0A}"/>
                </c:ext>
              </c:extLst>
            </c:dLbl>
            <c:dLbl>
              <c:idx val="65"/>
              <c:layout>
                <c:manualLayout>
                  <c:x val="-1.5804415127197233E-16"/>
                  <c:y val="-4.392457424290635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2479-4591-A94C-917D547F7E0A}"/>
                </c:ext>
              </c:extLst>
            </c:dLbl>
            <c:dLbl>
              <c:idx val="66"/>
              <c:layout>
                <c:manualLayout>
                  <c:x val="0"/>
                  <c:y val="-9.940824697078806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2479-4591-A94C-917D547F7E0A}"/>
                </c:ext>
              </c:extLst>
            </c:dLbl>
            <c:dLbl>
              <c:idx val="67"/>
              <c:layout>
                <c:manualLayout>
                  <c:x val="-1.0775862068965517E-3"/>
                  <c:y val="-0.1525801000016747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2479-4591-A94C-917D547F7E0A}"/>
                </c:ext>
              </c:extLst>
            </c:dLbl>
            <c:dLbl>
              <c:idx val="68"/>
              <c:layout>
                <c:manualLayout>
                  <c:x val="0"/>
                  <c:y val="-0.1248382636377339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2-2479-4591-A94C-917D547F7E0A}"/>
                </c:ext>
              </c:extLst>
            </c:dLbl>
            <c:dLbl>
              <c:idx val="69"/>
              <c:layout>
                <c:manualLayout>
                  <c:x val="-1.5804415127197233E-16"/>
                  <c:y val="-7.39782303038422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3-2479-4591-A94C-917D547F7E0A}"/>
                </c:ext>
              </c:extLst>
            </c:dLbl>
            <c:dLbl>
              <c:idx val="70"/>
              <c:layout>
                <c:manualLayout>
                  <c:x val="0"/>
                  <c:y val="-7.39782303038422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4-2479-4591-A94C-917D547F7E0A}"/>
                </c:ext>
              </c:extLst>
            </c:dLbl>
            <c:dLbl>
              <c:idx val="71"/>
              <c:layout>
                <c:manualLayout>
                  <c:x val="-1.0775862068965517E-3"/>
                  <c:y val="-5.086003333389156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5-2479-4591-A94C-917D547F7E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Hoja1!$A$2:$A$80</c:f>
              <c:strCache>
                <c:ptCount val="79"/>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strCache>
            </c:strRef>
          </c:cat>
          <c:val>
            <c:numRef>
              <c:f>Hoja1!$G$2:$G$80</c:f>
              <c:numCache>
                <c:formatCode>General</c:formatCode>
                <c:ptCount val="79"/>
                <c:pt idx="60">
                  <c:v>1</c:v>
                </c:pt>
                <c:pt idx="61">
                  <c:v>1</c:v>
                </c:pt>
                <c:pt idx="62">
                  <c:v>4</c:v>
                </c:pt>
                <c:pt idx="63">
                  <c:v>4</c:v>
                </c:pt>
                <c:pt idx="64">
                  <c:v>3</c:v>
                </c:pt>
                <c:pt idx="65">
                  <c:v>1</c:v>
                </c:pt>
                <c:pt idx="66">
                  <c:v>3</c:v>
                </c:pt>
                <c:pt idx="67">
                  <c:v>5</c:v>
                </c:pt>
                <c:pt idx="68">
                  <c:v>4</c:v>
                </c:pt>
                <c:pt idx="69">
                  <c:v>2</c:v>
                </c:pt>
                <c:pt idx="70">
                  <c:v>2</c:v>
                </c:pt>
                <c:pt idx="71">
                  <c:v>1</c:v>
                </c:pt>
              </c:numCache>
            </c:numRef>
          </c:val>
          <c:extLst>
            <c:ext xmlns:c16="http://schemas.microsoft.com/office/drawing/2014/chart" uri="{C3380CC4-5D6E-409C-BE32-E72D297353CC}">
              <c16:uniqueId val="{00000005-239F-483F-AD21-970E27BA866F}"/>
            </c:ext>
          </c:extLst>
        </c:ser>
        <c:ser>
          <c:idx val="6"/>
          <c:order val="6"/>
          <c:tx>
            <c:strRef>
              <c:f>Hoja1!$H$1</c:f>
              <c:strCache>
                <c:ptCount val="1"/>
                <c:pt idx="0">
                  <c:v>2024</c:v>
                </c:pt>
              </c:strCache>
            </c:strRef>
          </c:tx>
          <c:spPr>
            <a:solidFill>
              <a:schemeClr val="accent2"/>
            </a:solidFill>
            <a:ln w="6350">
              <a:solidFill>
                <a:schemeClr val="tx1"/>
              </a:solidFill>
            </a:ln>
            <a:effectLst/>
          </c:spPr>
          <c:invertIfNegative val="0"/>
          <c:dLbls>
            <c:dLbl>
              <c:idx val="72"/>
              <c:layout>
                <c:manualLayout>
                  <c:x val="-1.5804415127197233E-16"/>
                  <c:y val="-3.698911515192113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6-2479-4591-A94C-917D547F7E0A}"/>
                </c:ext>
              </c:extLst>
            </c:dLbl>
            <c:dLbl>
              <c:idx val="73"/>
              <c:layout>
                <c:manualLayout>
                  <c:x val="0"/>
                  <c:y val="-3.698911515192113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7-2479-4591-A94C-917D547F7E0A}"/>
                </c:ext>
              </c:extLst>
            </c:dLbl>
            <c:dLbl>
              <c:idx val="74"/>
              <c:layout>
                <c:manualLayout>
                  <c:x val="-1.0775862068965517E-3"/>
                  <c:y val="-0.1803219363656155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8-2479-4591-A94C-917D547F7E0A}"/>
                </c:ext>
              </c:extLst>
            </c:dLbl>
            <c:dLbl>
              <c:idx val="75"/>
              <c:layout>
                <c:manualLayout>
                  <c:x val="0"/>
                  <c:y val="-2.311819696995088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D-2479-4591-A94C-917D547F7E0A}"/>
                </c:ext>
              </c:extLst>
            </c:dLbl>
            <c:dLbl>
              <c:idx val="76"/>
              <c:layout>
                <c:manualLayout>
                  <c:x val="0"/>
                  <c:y val="-3.698911515192113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9-2479-4591-A94C-917D547F7E0A}"/>
                </c:ext>
              </c:extLst>
            </c:dLbl>
            <c:dLbl>
              <c:idx val="77"/>
              <c:layout>
                <c:manualLayout>
                  <c:x val="0"/>
                  <c:y val="-2.080637727295564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C-2479-4591-A94C-917D547F7E0A}"/>
                </c:ext>
              </c:extLst>
            </c:dLbl>
            <c:dLbl>
              <c:idx val="78"/>
              <c:layout>
                <c:manualLayout>
                  <c:x val="0"/>
                  <c:y val="-3.930093484891621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A-2479-4591-A94C-917D547F7E0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Hoja1!$A$2:$A$80</c:f>
              <c:strCache>
                <c:ptCount val="79"/>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strCache>
            </c:strRef>
          </c:cat>
          <c:val>
            <c:numRef>
              <c:f>Hoja1!$H$2:$H$80</c:f>
              <c:numCache>
                <c:formatCode>General</c:formatCode>
                <c:ptCount val="79"/>
                <c:pt idx="72">
                  <c:v>1</c:v>
                </c:pt>
                <c:pt idx="73">
                  <c:v>1</c:v>
                </c:pt>
                <c:pt idx="74">
                  <c:v>6</c:v>
                </c:pt>
                <c:pt idx="75">
                  <c:v>0</c:v>
                </c:pt>
                <c:pt idx="76">
                  <c:v>1</c:v>
                </c:pt>
                <c:pt idx="77">
                  <c:v>0</c:v>
                </c:pt>
                <c:pt idx="78">
                  <c:v>1</c:v>
                </c:pt>
              </c:numCache>
            </c:numRef>
          </c:val>
          <c:extLst>
            <c:ext xmlns:c16="http://schemas.microsoft.com/office/drawing/2014/chart" uri="{C3380CC4-5D6E-409C-BE32-E72D297353CC}">
              <c16:uniqueId val="{00000006-239F-483F-AD21-970E27BA866F}"/>
            </c:ext>
          </c:extLst>
        </c:ser>
        <c:dLbls>
          <c:dLblPos val="ctr"/>
          <c:showLegendKey val="0"/>
          <c:showVal val="1"/>
          <c:showCatName val="0"/>
          <c:showSerName val="0"/>
          <c:showPercent val="0"/>
          <c:showBubbleSize val="0"/>
        </c:dLbls>
        <c:gapWidth val="100"/>
        <c:overlap val="100"/>
        <c:axId val="509827744"/>
        <c:axId val="509827416"/>
      </c:barChart>
      <c:catAx>
        <c:axId val="5098277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ontserrat" panose="00000500000000000000" pitchFamily="2" charset="0"/>
                <a:ea typeface="+mn-ea"/>
                <a:cs typeface="Times New Roman" panose="02020603050405020304" pitchFamily="18" charset="0"/>
              </a:defRPr>
            </a:pPr>
            <a:endParaRPr lang="es-MX"/>
          </a:p>
        </c:txPr>
        <c:crossAx val="509827416"/>
        <c:crosses val="autoZero"/>
        <c:auto val="1"/>
        <c:lblAlgn val="ctr"/>
        <c:lblOffset val="100"/>
        <c:noMultiLvlLbl val="1"/>
      </c:catAx>
      <c:valAx>
        <c:axId val="509827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s-MX"/>
          </a:p>
        </c:txPr>
        <c:crossAx val="50982774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legendEntry>
      <c:legendEntry>
        <c:idx val="1"/>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legendEntry>
      <c:legendEntry>
        <c:idx val="2"/>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legendEntry>
      <c:legendEntry>
        <c:idx val="3"/>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legendEntry>
      <c:legendEntry>
        <c:idx val="4"/>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legendEntry>
      <c:legendEntry>
        <c:idx val="5"/>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legendEntry>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13074693655511"/>
          <c:y val="2.9259816699919949E-2"/>
          <c:w val="0.86501599380668992"/>
          <c:h val="0.85599227222478924"/>
        </c:manualLayout>
      </c:layout>
      <c:barChart>
        <c:barDir val="col"/>
        <c:grouping val="clustered"/>
        <c:varyColors val="0"/>
        <c:ser>
          <c:idx val="0"/>
          <c:order val="0"/>
          <c:tx>
            <c:strRef>
              <c:f>'Editables PPT 2DA SO JUGO 2024'!$B$161</c:f>
              <c:strCache>
                <c:ptCount val="1"/>
                <c:pt idx="0">
                  <c:v>2023</c:v>
                </c:pt>
              </c:strCache>
            </c:strRef>
          </c:tx>
          <c:spPr>
            <a:solidFill>
              <a:srgbClr val="05405D"/>
            </a:solidFill>
            <a:ln w="12700">
              <a:solidFill>
                <a:schemeClr val="tx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'Editables PPT 2DA SO JUGO 2024'!$A$162:$A$164</c:f>
              <c:strCache>
                <c:ptCount val="3"/>
                <c:pt idx="0">
                  <c:v>Pediatría</c:v>
                </c:pt>
                <c:pt idx="1">
                  <c:v>Genética</c:v>
                </c:pt>
                <c:pt idx="2">
                  <c:v>Estomología</c:v>
                </c:pt>
              </c:strCache>
            </c:strRef>
          </c:cat>
          <c:val>
            <c:numRef>
              <c:f>'Editables PPT 2DA SO JUGO 2024'!$B$162:$B$164</c:f>
              <c:numCache>
                <c:formatCode>General</c:formatCode>
                <c:ptCount val="3"/>
                <c:pt idx="0">
                  <c:v>93.48</c:v>
                </c:pt>
                <c:pt idx="1">
                  <c:v>100</c:v>
                </c:pt>
                <c:pt idx="2">
                  <c:v>100</c:v>
                </c:pt>
              </c:numCache>
            </c:numRef>
          </c:val>
          <c:extLst>
            <c:ext xmlns:c16="http://schemas.microsoft.com/office/drawing/2014/chart" uri="{C3380CC4-5D6E-409C-BE32-E72D297353CC}">
              <c16:uniqueId val="{00000000-B86E-45DC-8FAF-51DC9E75ED01}"/>
            </c:ext>
          </c:extLst>
        </c:ser>
        <c:ser>
          <c:idx val="1"/>
          <c:order val="1"/>
          <c:tx>
            <c:strRef>
              <c:f>'Editables PPT 2DA SO JUGO 2024'!$C$161</c:f>
              <c:strCache>
                <c:ptCount val="1"/>
                <c:pt idx="0">
                  <c:v>2024</c:v>
                </c:pt>
              </c:strCache>
            </c:strRef>
          </c:tx>
          <c:spPr>
            <a:solidFill>
              <a:srgbClr val="03B6BA"/>
            </a:solidFill>
            <a:ln w="12700">
              <a:solidFill>
                <a:schemeClr val="tx1"/>
              </a:solidFill>
            </a:ln>
            <a:effectLst/>
          </c:spPr>
          <c:invertIfNegative val="0"/>
          <c:dPt>
            <c:idx val="0"/>
            <c:invertIfNegative val="0"/>
            <c:bubble3D val="0"/>
            <c:spPr>
              <a:solidFill>
                <a:srgbClr val="03B6BA"/>
              </a:solidFill>
              <a:ln w="12700">
                <a:solidFill>
                  <a:schemeClr val="tx1"/>
                </a:solidFill>
              </a:ln>
              <a:effectLst/>
            </c:spPr>
            <c:extLst>
              <c:ext xmlns:c16="http://schemas.microsoft.com/office/drawing/2014/chart" uri="{C3380CC4-5D6E-409C-BE32-E72D297353CC}">
                <c16:uniqueId val="{00000002-B86E-45DC-8FAF-51DC9E75ED01}"/>
              </c:ext>
            </c:extLst>
          </c:dPt>
          <c:dPt>
            <c:idx val="1"/>
            <c:invertIfNegative val="0"/>
            <c:bubble3D val="0"/>
            <c:spPr>
              <a:solidFill>
                <a:srgbClr val="03B6BA"/>
              </a:solidFill>
              <a:ln w="12700">
                <a:solidFill>
                  <a:schemeClr val="tx1"/>
                </a:solidFill>
              </a:ln>
              <a:effectLst/>
            </c:spPr>
            <c:extLst>
              <c:ext xmlns:c16="http://schemas.microsoft.com/office/drawing/2014/chart" uri="{C3380CC4-5D6E-409C-BE32-E72D297353CC}">
                <c16:uniqueId val="{00000004-B86E-45DC-8FAF-51DC9E75ED01}"/>
              </c:ext>
            </c:extLst>
          </c:dPt>
          <c:dPt>
            <c:idx val="2"/>
            <c:invertIfNegative val="0"/>
            <c:bubble3D val="0"/>
            <c:spPr>
              <a:solidFill>
                <a:srgbClr val="03B6BA"/>
              </a:solidFill>
              <a:ln w="12700">
                <a:solidFill>
                  <a:schemeClr val="tx1"/>
                </a:solidFill>
              </a:ln>
              <a:effectLst/>
            </c:spPr>
            <c:extLst>
              <c:ext xmlns:c16="http://schemas.microsoft.com/office/drawing/2014/chart" uri="{C3380CC4-5D6E-409C-BE32-E72D297353CC}">
                <c16:uniqueId val="{00000006-B86E-45DC-8FAF-51DC9E75ED01}"/>
              </c:ext>
            </c:extLst>
          </c:dPt>
          <c:dLbls>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'Editables PPT 2DA SO JUGO 2024'!$A$162:$A$164</c:f>
              <c:strCache>
                <c:ptCount val="3"/>
                <c:pt idx="0">
                  <c:v>Pediatría</c:v>
                </c:pt>
                <c:pt idx="1">
                  <c:v>Genética</c:v>
                </c:pt>
                <c:pt idx="2">
                  <c:v>Estomología</c:v>
                </c:pt>
              </c:strCache>
            </c:strRef>
          </c:cat>
          <c:val>
            <c:numRef>
              <c:f>'Editables PPT 2DA SO JUGO 2024'!$C$162:$C$164</c:f>
              <c:numCache>
                <c:formatCode>General</c:formatCode>
                <c:ptCount val="3"/>
                <c:pt idx="0">
                  <c:v>95.16</c:v>
                </c:pt>
                <c:pt idx="1">
                  <c:v>100</c:v>
                </c:pt>
                <c:pt idx="2">
                  <c:v>100</c:v>
                </c:pt>
              </c:numCache>
            </c:numRef>
          </c:val>
          <c:extLst>
            <c:ext xmlns:c16="http://schemas.microsoft.com/office/drawing/2014/chart" uri="{C3380CC4-5D6E-409C-BE32-E72D297353CC}">
              <c16:uniqueId val="{00000007-B86E-45DC-8FAF-51DC9E75ED01}"/>
            </c:ext>
          </c:extLst>
        </c:ser>
        <c:dLbls>
          <c:showLegendKey val="0"/>
          <c:showVal val="0"/>
          <c:showCatName val="0"/>
          <c:showSerName val="0"/>
          <c:showPercent val="0"/>
          <c:showBubbleSize val="0"/>
        </c:dLbls>
        <c:gapWidth val="219"/>
        <c:overlap val="-27"/>
        <c:axId val="290807328"/>
        <c:axId val="154032848"/>
      </c:barChart>
      <c:catAx>
        <c:axId val="2908073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s-MX" dirty="0"/>
                  <a:t>Especialidad </a:t>
                </a:r>
              </a:p>
            </c:rich>
          </c:tx>
          <c:layout>
            <c:manualLayout>
              <c:xMode val="edge"/>
              <c:yMode val="edge"/>
              <c:x val="0.46832741355882773"/>
              <c:y val="0.952487461425005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MX"/>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MX"/>
          </a:p>
        </c:txPr>
        <c:crossAx val="154032848"/>
        <c:crosses val="autoZero"/>
        <c:auto val="1"/>
        <c:lblAlgn val="ctr"/>
        <c:lblOffset val="100"/>
        <c:noMultiLvlLbl val="0"/>
      </c:catAx>
      <c:valAx>
        <c:axId val="1540328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s-MX"/>
                  <a:t>% de eficiencia terminal</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MX"/>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MX"/>
          </a:p>
        </c:txPr>
        <c:crossAx val="290807328"/>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s-MX"/>
          </a:p>
        </c:txPr>
      </c:legendEntry>
      <c:layout>
        <c:manualLayout>
          <c:xMode val="edge"/>
          <c:yMode val="edge"/>
          <c:x val="0.60922607186848721"/>
          <c:y val="2.9978640543256566E-2"/>
          <c:w val="0.2802978225406299"/>
          <c:h val="4.9667125077443218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MX"/>
        </a:p>
      </c:txPr>
    </c:legend>
    <c:plotVisOnly val="1"/>
    <c:dispBlanksAs val="gap"/>
    <c:showDLblsOverMax val="0"/>
  </c:chart>
  <c:spPr>
    <a:noFill/>
    <a:ln>
      <a:noFill/>
    </a:ln>
    <a:effectLst/>
  </c:spPr>
  <c:txPr>
    <a:bodyPr/>
    <a:lstStyle/>
    <a:p>
      <a:pPr>
        <a:defRPr>
          <a:solidFill>
            <a:schemeClr val="tx1"/>
          </a:solidFill>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410988473913572E-2"/>
          <c:y val="6.6248812281382186E-2"/>
          <c:w val="0.9865889697219381"/>
          <c:h val="0.62375119820490077"/>
        </c:manualLayout>
      </c:layout>
      <c:ofPieChart>
        <c:ofPieType val="bar"/>
        <c:varyColors val="1"/>
        <c:ser>
          <c:idx val="0"/>
          <c:order val="0"/>
          <c:spPr>
            <a:ln w="3175">
              <a:solidFill>
                <a:schemeClr val="tx1"/>
              </a:solidFill>
            </a:ln>
          </c:spPr>
          <c:dPt>
            <c:idx val="0"/>
            <c:bubble3D val="0"/>
            <c:spPr>
              <a:solidFill>
                <a:schemeClr val="accent1">
                  <a:lumMod val="50000"/>
                </a:schemeClr>
              </a:solidFill>
              <a:ln w="3175">
                <a:solidFill>
                  <a:schemeClr val="tx1"/>
                </a:solidFill>
              </a:ln>
              <a:effectLst/>
            </c:spPr>
            <c:extLst>
              <c:ext xmlns:c16="http://schemas.microsoft.com/office/drawing/2014/chart" uri="{C3380CC4-5D6E-409C-BE32-E72D297353CC}">
                <c16:uniqueId val="{00000001-61BD-48D1-A723-94A2CDADFE2D}"/>
              </c:ext>
            </c:extLst>
          </c:dPt>
          <c:dPt>
            <c:idx val="1"/>
            <c:bubble3D val="0"/>
            <c:spPr>
              <a:solidFill>
                <a:srgbClr val="0070C0"/>
              </a:solidFill>
              <a:ln w="3175">
                <a:solidFill>
                  <a:schemeClr val="tx1"/>
                </a:solidFill>
              </a:ln>
              <a:effectLst/>
            </c:spPr>
            <c:extLst>
              <c:ext xmlns:c16="http://schemas.microsoft.com/office/drawing/2014/chart" uri="{C3380CC4-5D6E-409C-BE32-E72D297353CC}">
                <c16:uniqueId val="{00000003-61BD-48D1-A723-94A2CDADFE2D}"/>
              </c:ext>
            </c:extLst>
          </c:dPt>
          <c:dPt>
            <c:idx val="2"/>
            <c:bubble3D val="0"/>
            <c:explosion val="120"/>
            <c:spPr>
              <a:solidFill>
                <a:schemeClr val="accent2"/>
              </a:solidFill>
              <a:ln w="3175">
                <a:solidFill>
                  <a:schemeClr val="tx1"/>
                </a:solidFill>
              </a:ln>
              <a:effectLst/>
            </c:spPr>
            <c:extLst>
              <c:ext xmlns:c16="http://schemas.microsoft.com/office/drawing/2014/chart" uri="{C3380CC4-5D6E-409C-BE32-E72D297353CC}">
                <c16:uniqueId val="{00000005-61BD-48D1-A723-94A2CDADFE2D}"/>
              </c:ext>
            </c:extLst>
          </c:dPt>
          <c:dPt>
            <c:idx val="3"/>
            <c:bubble3D val="0"/>
            <c:spPr>
              <a:solidFill>
                <a:schemeClr val="accent4"/>
              </a:solidFill>
              <a:ln w="3175">
                <a:solidFill>
                  <a:schemeClr val="tx1"/>
                </a:solidFill>
              </a:ln>
              <a:effectLst/>
            </c:spPr>
            <c:extLst>
              <c:ext xmlns:c16="http://schemas.microsoft.com/office/drawing/2014/chart" uri="{C3380CC4-5D6E-409C-BE32-E72D297353CC}">
                <c16:uniqueId val="{00000007-61BD-48D1-A723-94A2CDADFE2D}"/>
              </c:ext>
            </c:extLst>
          </c:dPt>
          <c:dPt>
            <c:idx val="4"/>
            <c:bubble3D val="0"/>
            <c:spPr>
              <a:solidFill>
                <a:schemeClr val="accent5"/>
              </a:solidFill>
              <a:ln w="3175">
                <a:solidFill>
                  <a:schemeClr val="tx1"/>
                </a:solidFill>
              </a:ln>
              <a:effectLst/>
            </c:spPr>
            <c:extLst>
              <c:ext xmlns:c16="http://schemas.microsoft.com/office/drawing/2014/chart" uri="{C3380CC4-5D6E-409C-BE32-E72D297353CC}">
                <c16:uniqueId val="{00000009-61BD-48D1-A723-94A2CDADFE2D}"/>
              </c:ext>
            </c:extLst>
          </c:dPt>
          <c:dPt>
            <c:idx val="5"/>
            <c:bubble3D val="0"/>
            <c:spPr>
              <a:solidFill>
                <a:srgbClr val="0070C0"/>
              </a:solidFill>
              <a:ln w="3175">
                <a:solidFill>
                  <a:schemeClr val="tx1"/>
                </a:solidFill>
              </a:ln>
              <a:effectLst/>
            </c:spPr>
            <c:extLst>
              <c:ext xmlns:c16="http://schemas.microsoft.com/office/drawing/2014/chart" uri="{C3380CC4-5D6E-409C-BE32-E72D297353CC}">
                <c16:uniqueId val="{0000000B-61BD-48D1-A723-94A2CDADFE2D}"/>
              </c:ext>
            </c:extLst>
          </c:dPt>
          <c:dLbls>
            <c:dLbl>
              <c:idx val="0"/>
              <c:layout>
                <c:manualLayout>
                  <c:x val="0.13654621794164323"/>
                  <c:y val="-1.94538624057082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BD-48D1-A723-94A2CDADFE2D}"/>
                </c:ext>
              </c:extLst>
            </c:dLbl>
            <c:dLbl>
              <c:idx val="1"/>
              <c:delete val="1"/>
              <c:extLst>
                <c:ext xmlns:c15="http://schemas.microsoft.com/office/drawing/2012/chart" uri="{CE6537A1-D6FC-4f65-9D91-7224C49458BB}"/>
                <c:ext xmlns:c16="http://schemas.microsoft.com/office/drawing/2014/chart" uri="{C3380CC4-5D6E-409C-BE32-E72D297353CC}">
                  <c16:uniqueId val="{00000003-61BD-48D1-A723-94A2CDADFE2D}"/>
                </c:ext>
              </c:extLst>
            </c:dLbl>
            <c:dLbl>
              <c:idx val="2"/>
              <c:layout>
                <c:manualLayout>
                  <c:x val="-8.143395919032298E-2"/>
                  <c:y val="-1.03225560774026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1BD-48D1-A723-94A2CDADFE2D}"/>
                </c:ext>
              </c:extLst>
            </c:dLbl>
            <c:dLbl>
              <c:idx val="3"/>
              <c:layout>
                <c:manualLayout>
                  <c:x val="-8.2119740968517083E-2"/>
                  <c:y val="0"/>
                </c:manualLayout>
              </c:layout>
              <c:showLegendKey val="0"/>
              <c:showVal val="1"/>
              <c:showCatName val="0"/>
              <c:showSerName val="0"/>
              <c:showPercent val="0"/>
              <c:showBubbleSize val="0"/>
              <c:extLst>
                <c:ext xmlns:c15="http://schemas.microsoft.com/office/drawing/2012/chart" uri="{CE6537A1-D6FC-4f65-9D91-7224C49458BB}">
                  <c15:layout>
                    <c:manualLayout>
                      <c:w val="3.9569584164867833E-2"/>
                      <c:h val="5.2336561702291923E-2"/>
                    </c:manualLayout>
                  </c15:layout>
                </c:ext>
                <c:ext xmlns:c16="http://schemas.microsoft.com/office/drawing/2014/chart" uri="{C3380CC4-5D6E-409C-BE32-E72D297353CC}">
                  <c16:uniqueId val="{00000007-61BD-48D1-A723-94A2CDADFE2D}"/>
                </c:ext>
              </c:extLst>
            </c:dLbl>
            <c:dLbl>
              <c:idx val="4"/>
              <c:layout>
                <c:manualLayout>
                  <c:x val="-7.7520791756608309E-2"/>
                  <c:y val="-6.072737639676612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1BD-48D1-A723-94A2CDADFE2D}"/>
                </c:ext>
              </c:extLst>
            </c:dLbl>
            <c:dLbl>
              <c:idx val="5"/>
              <c:layout>
                <c:manualLayout>
                  <c:x val="-0.10684797458958491"/>
                  <c:y val="-9.13128315891515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1BD-48D1-A723-94A2CDADFE2D}"/>
                </c:ext>
              </c:extLst>
            </c:dLbl>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Montserrat" panose="00000500000000000000" pitchFamily="2" charset="0"/>
                    <a:ea typeface="+mn-ea"/>
                    <a:cs typeface="+mn-cs"/>
                  </a:defRPr>
                </a:pPr>
                <a:endParaRPr lang="es-MX"/>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Hoja3!$A$4:$A$8</c:f>
              <c:strCache>
                <c:ptCount val="5"/>
                <c:pt idx="0">
                  <c:v>Combinación de función clínica con actividades de investigación o administración</c:v>
                </c:pt>
                <c:pt idx="1">
                  <c:v>Actividades clínicas</c:v>
                </c:pt>
                <c:pt idx="2">
                  <c:v>Sector Privado</c:v>
                </c:pt>
                <c:pt idx="3">
                  <c:v>Sector Público</c:v>
                </c:pt>
                <c:pt idx="4">
                  <c:v>Actividades Clínicas de manera privada y pública</c:v>
                </c:pt>
              </c:strCache>
            </c:strRef>
          </c:cat>
          <c:val>
            <c:numRef>
              <c:f>Hoja3!$B$4:$B$8</c:f>
              <c:numCache>
                <c:formatCode>General</c:formatCode>
                <c:ptCount val="5"/>
                <c:pt idx="0">
                  <c:v>55</c:v>
                </c:pt>
                <c:pt idx="1">
                  <c:v>0</c:v>
                </c:pt>
                <c:pt idx="2">
                  <c:v>46</c:v>
                </c:pt>
                <c:pt idx="3">
                  <c:v>28</c:v>
                </c:pt>
                <c:pt idx="4">
                  <c:v>18</c:v>
                </c:pt>
              </c:numCache>
            </c:numRef>
          </c:val>
          <c:extLst>
            <c:ext xmlns:c16="http://schemas.microsoft.com/office/drawing/2014/chart" uri="{C3380CC4-5D6E-409C-BE32-E72D297353CC}">
              <c16:uniqueId val="{0000000C-61BD-48D1-A723-94A2CDADFE2D}"/>
            </c:ext>
          </c:extLst>
        </c:ser>
        <c:dLbls>
          <c:showLegendKey val="0"/>
          <c:showVal val="0"/>
          <c:showCatName val="0"/>
          <c:showSerName val="0"/>
          <c:showPercent val="0"/>
          <c:showBubbleSize val="0"/>
          <c:showLeaderLines val="1"/>
        </c:dLbls>
        <c:gapWidth val="202"/>
        <c:splitType val="pos"/>
        <c:splitPos val="3"/>
        <c:secondPieSize val="65"/>
        <c:serLines>
          <c:spPr>
            <a:ln w="9525" cap="flat" cmpd="sng" algn="ctr">
              <a:solidFill>
                <a:schemeClr val="tx1">
                  <a:lumMod val="35000"/>
                  <a:lumOff val="65000"/>
                </a:schemeClr>
              </a:solidFill>
              <a:round/>
            </a:ln>
            <a:effectLst/>
          </c:spPr>
        </c:serLines>
      </c:ofPieChart>
      <c:spPr>
        <a:noFill/>
        <a:ln>
          <a:noFill/>
        </a:ln>
        <a:effectLst/>
      </c:spPr>
    </c:plotArea>
    <c:legend>
      <c:legendPos val="b"/>
      <c:layout>
        <c:manualLayout>
          <c:xMode val="edge"/>
          <c:yMode val="edge"/>
          <c:x val="4.8459322258776159E-3"/>
          <c:y val="0.69637122054068645"/>
          <c:w val="0.97512766765331771"/>
          <c:h val="0.28298362096572743"/>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ontserrat" panose="00000500000000000000" pitchFamily="2" charset="0"/>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latin typeface="Montserrat" panose="00000500000000000000" pitchFamily="2" charset="0"/>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774263683557341"/>
          <c:y val="4.1619148740938826E-2"/>
          <c:w val="0.4627589821430238"/>
          <c:h val="0.80824136253266499"/>
        </c:manualLayout>
      </c:layout>
      <c:barChart>
        <c:barDir val="bar"/>
        <c:grouping val="clustered"/>
        <c:varyColors val="0"/>
        <c:ser>
          <c:idx val="0"/>
          <c:order val="0"/>
          <c:tx>
            <c:strRef>
              <c:f>Hoja1!$B$2</c:f>
              <c:strCache>
                <c:ptCount val="1"/>
                <c:pt idx="0">
                  <c:v>2024=1687</c:v>
                </c:pt>
              </c:strCache>
            </c:strRef>
          </c:tx>
          <c:spPr>
            <a:solidFill>
              <a:srgbClr val="58CBC0"/>
            </a:solidFill>
            <a:ln>
              <a:solidFill>
                <a:schemeClr val="tx1"/>
              </a:solidFill>
            </a:ln>
            <a:effectLst/>
            <a:scene3d>
              <a:camera prst="orthographicFront"/>
              <a:lightRig rig="balanced" dir="t">
                <a:rot lat="0" lon="0" rev="8700000"/>
              </a:lightRig>
            </a:scene3d>
            <a:sp3d/>
          </c:spPr>
          <c:invertIfNegative val="0"/>
          <c:dLbls>
            <c:dLbl>
              <c:idx val="1"/>
              <c:layout>
                <c:manualLayout>
                  <c:x val="0"/>
                  <c:y val="9.30804119480057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0FA-48B6-8D75-81CC3B380629}"/>
                </c:ext>
              </c:extLst>
            </c:dLbl>
            <c:dLbl>
              <c:idx val="8"/>
              <c:layout>
                <c:manualLayout>
                  <c:x val="6.2441092728955996E-3"/>
                  <c:y val="6.205360796533764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0FA-48B6-8D75-81CC3B380629}"/>
                </c:ext>
              </c:extLst>
            </c:dLbl>
            <c:dLbl>
              <c:idx val="9"/>
              <c:layout>
                <c:manualLayout>
                  <c:x val="0"/>
                  <c:y val="3.102680398266896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0FA-48B6-8D75-81CC3B380629}"/>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Hoja1!$A$3:$A$12</c:f>
              <c:strCache>
                <c:ptCount val="10"/>
                <c:pt idx="0">
                  <c:v>Leucemia infoblástica agua (lla)</c:v>
                </c:pt>
                <c:pt idx="1">
                  <c:v>Infección de vías urinarias, sitio no especificado</c:v>
                </c:pt>
                <c:pt idx="2">
                  <c:v>Constipación</c:v>
                </c:pt>
                <c:pt idx="3">
                  <c:v>Epilepsia,tipo no especificado</c:v>
                </c:pt>
                <c:pt idx="4">
                  <c:v>Neumonía viral, no especificada</c:v>
                </c:pt>
                <c:pt idx="5">
                  <c:v>Asma, no especificado</c:v>
                </c:pt>
                <c:pt idx="6">
                  <c:v>Gastroenteritis y colitis de origen no especificado</c:v>
                </c:pt>
                <c:pt idx="7">
                  <c:v>Otros dolores abdominales y los no especificados</c:v>
                </c:pt>
                <c:pt idx="8">
                  <c:v>Apendicitis, no especificada</c:v>
                </c:pt>
                <c:pt idx="9">
                  <c:v>Bronconeumonía, no especificada</c:v>
                </c:pt>
              </c:strCache>
            </c:strRef>
          </c:cat>
          <c:val>
            <c:numRef>
              <c:f>Hoja1!$B$3:$B$12</c:f>
              <c:numCache>
                <c:formatCode>General</c:formatCode>
                <c:ptCount val="10"/>
                <c:pt idx="0" formatCode="#,##0">
                  <c:v>90</c:v>
                </c:pt>
                <c:pt idx="1">
                  <c:v>100</c:v>
                </c:pt>
                <c:pt idx="2">
                  <c:v>124</c:v>
                </c:pt>
                <c:pt idx="3">
                  <c:v>140</c:v>
                </c:pt>
                <c:pt idx="4">
                  <c:v>151</c:v>
                </c:pt>
                <c:pt idx="5">
                  <c:v>154</c:v>
                </c:pt>
                <c:pt idx="6">
                  <c:v>176</c:v>
                </c:pt>
                <c:pt idx="7">
                  <c:v>184</c:v>
                </c:pt>
                <c:pt idx="8">
                  <c:v>191</c:v>
                </c:pt>
                <c:pt idx="9">
                  <c:v>377</c:v>
                </c:pt>
              </c:numCache>
            </c:numRef>
          </c:val>
          <c:extLst>
            <c:ext xmlns:c16="http://schemas.microsoft.com/office/drawing/2014/chart" uri="{C3380CC4-5D6E-409C-BE32-E72D297353CC}">
              <c16:uniqueId val="{00000003-30FA-48B6-8D75-81CC3B380629}"/>
            </c:ext>
          </c:extLst>
        </c:ser>
        <c:ser>
          <c:idx val="1"/>
          <c:order val="1"/>
          <c:tx>
            <c:strRef>
              <c:f>Hoja1!$C$2</c:f>
              <c:strCache>
                <c:ptCount val="1"/>
                <c:pt idx="0">
                  <c:v>2023=1427</c:v>
                </c:pt>
              </c:strCache>
            </c:strRef>
          </c:tx>
          <c:spPr>
            <a:solidFill>
              <a:srgbClr val="002060"/>
            </a:solidFill>
            <a:ln>
              <a:solidFill>
                <a:schemeClr val="tx1"/>
              </a:solidFill>
            </a:ln>
            <a:effectLst/>
            <a:scene3d>
              <a:camera prst="orthographicFront"/>
              <a:lightRig rig="balanced" dir="t">
                <a:rot lat="0" lon="0" rev="8700000"/>
              </a:lightRig>
            </a:scene3d>
            <a:sp3d/>
          </c:spPr>
          <c:invertIfNegative val="0"/>
          <c:dPt>
            <c:idx val="9"/>
            <c:invertIfNegative val="0"/>
            <c:bubble3D val="0"/>
            <c:spPr>
              <a:solidFill>
                <a:srgbClr val="002060"/>
              </a:solidFill>
              <a:ln>
                <a:solidFill>
                  <a:schemeClr val="tx1"/>
                </a:solidFill>
              </a:ln>
              <a:effectLst/>
              <a:scene3d>
                <a:camera prst="orthographicFront"/>
                <a:lightRig rig="balanced" dir="t">
                  <a:rot lat="0" lon="0" rev="8700000"/>
                </a:lightRig>
              </a:scene3d>
              <a:sp3d/>
            </c:spPr>
            <c:extLst>
              <c:ext xmlns:c16="http://schemas.microsoft.com/office/drawing/2014/chart" uri="{C3380CC4-5D6E-409C-BE32-E72D297353CC}">
                <c16:uniqueId val="{00000005-30FA-48B6-8D75-81CC3B380629}"/>
              </c:ext>
            </c:extLst>
          </c:dPt>
          <c:dLbls>
            <c:dLbl>
              <c:idx val="4"/>
              <c:layout>
                <c:manualLayout>
                  <c:x val="1.0406848788159333E-2"/>
                  <c:y val="-1.241072159306764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0FA-48B6-8D75-81CC3B380629}"/>
                </c:ext>
              </c:extLst>
            </c:dLbl>
            <c:dLbl>
              <c:idx val="5"/>
              <c:layout>
                <c:manualLayout>
                  <c:x val="4.1627395152636568E-3"/>
                  <c:y val="-9.308041194800746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0FA-48B6-8D75-81CC3B380629}"/>
                </c:ext>
              </c:extLst>
            </c:dLbl>
            <c:dLbl>
              <c:idx val="6"/>
              <c:layout>
                <c:manualLayout>
                  <c:x val="-7.6316009504114348E-17"/>
                  <c:y val="-1.24107215930675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0FA-48B6-8D75-81CC3B380629}"/>
                </c:ext>
              </c:extLst>
            </c:dLbl>
            <c:dLbl>
              <c:idx val="9"/>
              <c:layout>
                <c:manualLayout>
                  <c:x val="2.0813697576318665E-3"/>
                  <c:y val="-6.2053607965337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0FA-48B6-8D75-81CC3B380629}"/>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Hoja1!$A$3:$A$12</c:f>
              <c:strCache>
                <c:ptCount val="10"/>
                <c:pt idx="0">
                  <c:v>Leucemia infoblástica agua (lla)</c:v>
                </c:pt>
                <c:pt idx="1">
                  <c:v>Infección de vías urinarias, sitio no especificado</c:v>
                </c:pt>
                <c:pt idx="2">
                  <c:v>Constipación</c:v>
                </c:pt>
                <c:pt idx="3">
                  <c:v>Epilepsia,tipo no especificado</c:v>
                </c:pt>
                <c:pt idx="4">
                  <c:v>Neumonía viral, no especificada</c:v>
                </c:pt>
                <c:pt idx="5">
                  <c:v>Asma, no especificado</c:v>
                </c:pt>
                <c:pt idx="6">
                  <c:v>Gastroenteritis y colitis de origen no especificado</c:v>
                </c:pt>
                <c:pt idx="7">
                  <c:v>Otros dolores abdominales y los no especificados</c:v>
                </c:pt>
                <c:pt idx="8">
                  <c:v>Apendicitis, no especificada</c:v>
                </c:pt>
                <c:pt idx="9">
                  <c:v>Bronconeumonía, no especificada</c:v>
                </c:pt>
              </c:strCache>
            </c:strRef>
          </c:cat>
          <c:val>
            <c:numRef>
              <c:f>Hoja1!$C$3:$C$12</c:f>
              <c:numCache>
                <c:formatCode>General</c:formatCode>
                <c:ptCount val="10"/>
                <c:pt idx="0" formatCode="#,##0">
                  <c:v>67</c:v>
                </c:pt>
                <c:pt idx="1">
                  <c:v>101</c:v>
                </c:pt>
                <c:pt idx="2">
                  <c:v>84</c:v>
                </c:pt>
                <c:pt idx="3">
                  <c:v>61</c:v>
                </c:pt>
                <c:pt idx="4">
                  <c:v>114</c:v>
                </c:pt>
                <c:pt idx="5">
                  <c:v>83</c:v>
                </c:pt>
                <c:pt idx="6">
                  <c:v>150</c:v>
                </c:pt>
                <c:pt idx="7">
                  <c:v>197</c:v>
                </c:pt>
                <c:pt idx="8">
                  <c:v>208</c:v>
                </c:pt>
                <c:pt idx="9">
                  <c:v>362</c:v>
                </c:pt>
              </c:numCache>
            </c:numRef>
          </c:val>
          <c:extLst>
            <c:ext xmlns:c16="http://schemas.microsoft.com/office/drawing/2014/chart" uri="{C3380CC4-5D6E-409C-BE32-E72D297353CC}">
              <c16:uniqueId val="{00000009-30FA-48B6-8D75-81CC3B380629}"/>
            </c:ext>
          </c:extLst>
        </c:ser>
        <c:dLbls>
          <c:dLblPos val="outEnd"/>
          <c:showLegendKey val="0"/>
          <c:showVal val="1"/>
          <c:showCatName val="0"/>
          <c:showSerName val="0"/>
          <c:showPercent val="0"/>
          <c:showBubbleSize val="0"/>
        </c:dLbls>
        <c:gapWidth val="182"/>
        <c:axId val="750723488"/>
        <c:axId val="753383024"/>
      </c:barChart>
      <c:catAx>
        <c:axId val="75072348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s-MX" dirty="0"/>
                  <a:t>Tipo de Urgencias Calificadas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MX"/>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crossAx val="753383024"/>
        <c:crosses val="autoZero"/>
        <c:auto val="1"/>
        <c:lblAlgn val="ctr"/>
        <c:lblOffset val="100"/>
        <c:noMultiLvlLbl val="0"/>
      </c:catAx>
      <c:valAx>
        <c:axId val="7533830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s-MX"/>
                  <a:t>Número de atenciones</a:t>
                </a:r>
              </a:p>
            </c:rich>
          </c:tx>
          <c:layout>
            <c:manualLayout>
              <c:xMode val="edge"/>
              <c:yMode val="edge"/>
              <c:x val="0.38135468539559997"/>
              <c:y val="0.8815318443743230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MX"/>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crossAx val="75072348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legend>
    <c:plotVisOnly val="1"/>
    <c:dispBlanksAs val="gap"/>
    <c:showDLblsOverMax val="0"/>
  </c:chart>
  <c:spPr>
    <a:noFill/>
    <a:ln>
      <a:noFill/>
    </a:ln>
    <a:effectLst/>
  </c:spPr>
  <c:txPr>
    <a:bodyPr/>
    <a:lstStyle/>
    <a:p>
      <a:pPr>
        <a:defRPr>
          <a:solidFill>
            <a:schemeClr val="tx1"/>
          </a:solidFill>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Reversed" id="23">
  <a:schemeClr val="accent3"/>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0.15264</cdr:x>
      <cdr:y>0.91921</cdr:y>
    </cdr:from>
    <cdr:to>
      <cdr:x>0.24555</cdr:x>
      <cdr:y>0.95906</cdr:y>
    </cdr:to>
    <cdr:sp macro="" textlink="">
      <cdr:nvSpPr>
        <cdr:cNvPr id="2" name="CuadroTexto 1">
          <a:extLst xmlns:a="http://schemas.openxmlformats.org/drawingml/2006/main">
            <a:ext uri="{FF2B5EF4-FFF2-40B4-BE49-F238E27FC236}">
              <a16:creationId xmlns:a16="http://schemas.microsoft.com/office/drawing/2014/main" id="{349D0261-FA0B-450C-98ED-AAD1E167DF8E}"/>
            </a:ext>
          </a:extLst>
        </cdr:cNvPr>
        <cdr:cNvSpPr txBox="1"/>
      </cdr:nvSpPr>
      <cdr:spPr>
        <a:xfrm xmlns:a="http://schemas.openxmlformats.org/drawingml/2006/main">
          <a:off x="1235880" y="4644711"/>
          <a:ext cx="752310" cy="2013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MX" sz="1100" dirty="0"/>
        </a:p>
      </cdr:txBody>
    </cdr:sp>
  </cdr:relSizeAnchor>
  <cdr:relSizeAnchor xmlns:cdr="http://schemas.openxmlformats.org/drawingml/2006/chartDrawing">
    <cdr:from>
      <cdr:x>0.10763</cdr:x>
      <cdr:y>0.9173</cdr:y>
    </cdr:from>
    <cdr:to>
      <cdr:x>0.30014</cdr:x>
      <cdr:y>0.96545</cdr:y>
    </cdr:to>
    <cdr:sp macro="" textlink="">
      <cdr:nvSpPr>
        <cdr:cNvPr id="3" name="CuadroTexto 2">
          <a:extLst xmlns:a="http://schemas.openxmlformats.org/drawingml/2006/main">
            <a:ext uri="{FF2B5EF4-FFF2-40B4-BE49-F238E27FC236}">
              <a16:creationId xmlns:a16="http://schemas.microsoft.com/office/drawing/2014/main" id="{7B7E364A-F53F-4727-B5E3-78407ADC8177}"/>
            </a:ext>
          </a:extLst>
        </cdr:cNvPr>
        <cdr:cNvSpPr txBox="1"/>
      </cdr:nvSpPr>
      <cdr:spPr>
        <a:xfrm xmlns:a="http://schemas.openxmlformats.org/drawingml/2006/main">
          <a:off x="649556" y="4947138"/>
          <a:ext cx="1161827" cy="2596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MX" sz="1400" b="1" kern="1200" dirty="0">
              <a:solidFill>
                <a:schemeClr val="tx1"/>
              </a:solidFill>
            </a:rPr>
            <a:t>Grupo</a:t>
          </a:r>
          <a:r>
            <a:rPr lang="es-MX" sz="1400" b="1" kern="1200" dirty="0">
              <a:solidFill>
                <a:prstClr val="black">
                  <a:lumMod val="65000"/>
                  <a:lumOff val="35000"/>
                </a:prstClr>
              </a:solidFill>
            </a:rPr>
            <a:t> </a:t>
          </a:r>
          <a:r>
            <a:rPr lang="es-MX" sz="1400" b="1" kern="1200" dirty="0">
              <a:solidFill>
                <a:schemeClr val="tx1"/>
              </a:solidFill>
            </a:rPr>
            <a:t>V</a:t>
          </a:r>
          <a:endParaRPr lang="es-MX" sz="2000" b="1" dirty="0">
            <a:solidFill>
              <a:schemeClr val="tx1"/>
            </a:solidFill>
          </a:endParaRPr>
        </a:p>
      </cdr:txBody>
    </cdr:sp>
  </cdr:relSizeAnchor>
  <cdr:relSizeAnchor xmlns:cdr="http://schemas.openxmlformats.org/drawingml/2006/chartDrawing">
    <cdr:from>
      <cdr:x>0.39759</cdr:x>
      <cdr:y>0.92305</cdr:y>
    </cdr:from>
    <cdr:to>
      <cdr:x>0.59231</cdr:x>
      <cdr:y>0.9712</cdr:y>
    </cdr:to>
    <cdr:sp macro="" textlink="">
      <cdr:nvSpPr>
        <cdr:cNvPr id="4" name="CuadroTexto 1">
          <a:extLst xmlns:a="http://schemas.openxmlformats.org/drawingml/2006/main">
            <a:ext uri="{FF2B5EF4-FFF2-40B4-BE49-F238E27FC236}">
              <a16:creationId xmlns:a16="http://schemas.microsoft.com/office/drawing/2014/main" id="{0BD385DA-0E9A-484A-B15F-CD04A896D461}"/>
            </a:ext>
          </a:extLst>
        </cdr:cNvPr>
        <cdr:cNvSpPr txBox="1"/>
      </cdr:nvSpPr>
      <cdr:spPr>
        <a:xfrm xmlns:a="http://schemas.openxmlformats.org/drawingml/2006/main">
          <a:off x="2399464" y="4978162"/>
          <a:ext cx="1175154" cy="2596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MX" sz="1400" b="1" kern="1200" dirty="0">
              <a:solidFill>
                <a:schemeClr val="tx1"/>
              </a:solidFill>
            </a:rPr>
            <a:t>Grupo VI</a:t>
          </a:r>
          <a:endParaRPr lang="es-MX" sz="2000" b="1" dirty="0">
            <a:solidFill>
              <a:schemeClr val="tx1"/>
            </a:solidFill>
          </a:endParaRPr>
        </a:p>
      </cdr:txBody>
    </cdr:sp>
  </cdr:relSizeAnchor>
  <cdr:relSizeAnchor xmlns:cdr="http://schemas.openxmlformats.org/drawingml/2006/chartDrawing">
    <cdr:from>
      <cdr:x>0.6825</cdr:x>
      <cdr:y>0.92305</cdr:y>
    </cdr:from>
    <cdr:to>
      <cdr:x>0.85785</cdr:x>
      <cdr:y>0.9712</cdr:y>
    </cdr:to>
    <cdr:sp macro="" textlink="">
      <cdr:nvSpPr>
        <cdr:cNvPr id="5" name="CuadroTexto 1">
          <a:extLst xmlns:a="http://schemas.openxmlformats.org/drawingml/2006/main">
            <a:ext uri="{FF2B5EF4-FFF2-40B4-BE49-F238E27FC236}">
              <a16:creationId xmlns:a16="http://schemas.microsoft.com/office/drawing/2014/main" id="{77AFA1D8-8AEA-4887-9FC8-69E881808A9F}"/>
            </a:ext>
          </a:extLst>
        </cdr:cNvPr>
        <cdr:cNvSpPr txBox="1"/>
      </cdr:nvSpPr>
      <cdr:spPr>
        <a:xfrm xmlns:a="http://schemas.openxmlformats.org/drawingml/2006/main">
          <a:off x="4118902" y="4978162"/>
          <a:ext cx="1058244" cy="2596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MX" sz="1400" b="1" kern="1200" dirty="0">
              <a:solidFill>
                <a:schemeClr val="tx1"/>
              </a:solidFill>
            </a:rPr>
            <a:t>Grupo VII</a:t>
          </a:r>
          <a:endParaRPr lang="es-MX" sz="20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MX"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MX"/>
              <a:t>El semestre pasado se duplicaba la valoración preanestésica de consulta, más las cirugías y este semestre solo se cuentan los preanestesia de consulta, preanestesia de urgencias y la valoración de urgencias </a:t>
            </a:r>
            <a:endParaRPr/>
          </a:p>
        </p:txBody>
      </p:sp>
      <p:sp>
        <p:nvSpPr>
          <p:cNvPr id="214" name="Google Shape;21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348" name="Google Shape;348;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s-MX"/>
              <a:t>Se creó la Unidad de Trasplante de órganos sólidos independiente del Departamento de Cirugía con el fin de dar un apoyo sustancial a este programa y establecer un centro de costo específico.</a:t>
            </a:r>
            <a:endParaRPr/>
          </a:p>
        </p:txBody>
      </p:sp>
      <p:sp>
        <p:nvSpPr>
          <p:cNvPr id="358" name="Google Shape;358;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360"/>
              </a:spcBef>
              <a:spcAft>
                <a:spcPts val="0"/>
              </a:spcAft>
              <a:buClr>
                <a:schemeClr val="dk1"/>
              </a:buClr>
              <a:buSzPts val="1200"/>
              <a:buFont typeface="Calibri"/>
              <a:buNone/>
            </a:pPr>
            <a:r>
              <a:t/>
            </a:r>
            <a:endParaRPr/>
          </a:p>
        </p:txBody>
      </p:sp>
      <p:sp>
        <p:nvSpPr>
          <p:cNvPr id="411" name="Google Shape;411;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MX"/>
              <a:t>Nota: Pendiente el impacto de los artículos por Grupo</a:t>
            </a:r>
            <a:endParaRPr/>
          </a:p>
        </p:txBody>
      </p:sp>
      <p:sp>
        <p:nvSpPr>
          <p:cNvPr id="105" name="Google Shape;10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16" name="Shape 16"/>
        <p:cNvGrpSpPr/>
        <p:nvPr/>
      </p:nvGrpSpPr>
      <p:grpSpPr>
        <a:xfrm>
          <a:off x="0" y="0"/>
          <a:ext cx="0" cy="0"/>
          <a:chOff x="0" y="0"/>
          <a:chExt cx="0" cy="0"/>
        </a:xfrm>
      </p:grpSpPr>
      <p:sp>
        <p:nvSpPr>
          <p:cNvPr id="17" name="Google Shape;17;p3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Montserrat SemiBold"/>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3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9" name="Google Shape;19;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4" name="Shape 74"/>
        <p:cNvGrpSpPr/>
        <p:nvPr/>
      </p:nvGrpSpPr>
      <p:grpSpPr>
        <a:xfrm>
          <a:off x="0" y="0"/>
          <a:ext cx="0" cy="0"/>
          <a:chOff x="0" y="0"/>
          <a:chExt cx="0" cy="0"/>
        </a:xfrm>
      </p:grpSpPr>
      <p:sp>
        <p:nvSpPr>
          <p:cNvPr id="75" name="Google Shape;75;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80" name="Shape 80"/>
        <p:cNvGrpSpPr/>
        <p:nvPr/>
      </p:nvGrpSpPr>
      <p:grpSpPr>
        <a:xfrm>
          <a:off x="0" y="0"/>
          <a:ext cx="0" cy="0"/>
          <a:chOff x="0" y="0"/>
          <a:chExt cx="0" cy="0"/>
        </a:xfrm>
      </p:grpSpPr>
      <p:sp>
        <p:nvSpPr>
          <p:cNvPr id="81" name="Google Shape;81;p4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4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22" name="Shape 22"/>
        <p:cNvGrpSpPr/>
        <p:nvPr/>
      </p:nvGrpSpPr>
      <p:grpSpPr>
        <a:xfrm>
          <a:off x="0" y="0"/>
          <a:ext cx="0" cy="0"/>
          <a:chOff x="0" y="0"/>
          <a:chExt cx="0" cy="0"/>
        </a:xfrm>
      </p:grpSpPr>
      <p:sp>
        <p:nvSpPr>
          <p:cNvPr id="23" name="Google Shape;23;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6" name="Shape 26"/>
        <p:cNvGrpSpPr/>
        <p:nvPr/>
      </p:nvGrpSpPr>
      <p:grpSpPr>
        <a:xfrm>
          <a:off x="0" y="0"/>
          <a:ext cx="0" cy="0"/>
          <a:chOff x="0" y="0"/>
          <a:chExt cx="0" cy="0"/>
        </a:xfrm>
      </p:grpSpPr>
      <p:sp>
        <p:nvSpPr>
          <p:cNvPr id="27" name="Google Shape;27;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Montserrat SemiBold"/>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9" name="Google Shape;29;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pic>
        <p:nvPicPr>
          <p:cNvPr id="32" name="Google Shape;32;p36"/>
          <p:cNvPicPr preferRelativeResize="0"/>
          <p:nvPr/>
        </p:nvPicPr>
        <p:blipFill rotWithShape="1">
          <a:blip r:embed="rId2">
            <a:alphaModFix/>
          </a:blip>
          <a:srcRect b="0" l="0" r="0" t="0"/>
          <a:stretch/>
        </p:blipFill>
        <p:spPr>
          <a:xfrm>
            <a:off x="22383" y="0"/>
            <a:ext cx="12147233"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33" name="Shape 33"/>
        <p:cNvGrpSpPr/>
        <p:nvPr/>
      </p:nvGrpSpPr>
      <p:grpSpPr>
        <a:xfrm>
          <a:off x="0" y="0"/>
          <a:ext cx="0" cy="0"/>
          <a:chOff x="0" y="0"/>
          <a:chExt cx="0" cy="0"/>
        </a:xfrm>
      </p:grpSpPr>
      <p:sp>
        <p:nvSpPr>
          <p:cNvPr id="34" name="Google Shape;34;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38" name="Shape 38"/>
        <p:cNvGrpSpPr/>
        <p:nvPr/>
      </p:nvGrpSpPr>
      <p:grpSpPr>
        <a:xfrm>
          <a:off x="0" y="0"/>
          <a:ext cx="0" cy="0"/>
          <a:chOff x="0" y="0"/>
          <a:chExt cx="0" cy="0"/>
        </a:xfrm>
      </p:grpSpPr>
      <p:sp>
        <p:nvSpPr>
          <p:cNvPr id="39" name="Google Shape;39;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44" name="Shape 44"/>
        <p:cNvGrpSpPr/>
        <p:nvPr/>
      </p:nvGrpSpPr>
      <p:grpSpPr>
        <a:xfrm>
          <a:off x="0" y="0"/>
          <a:ext cx="0" cy="0"/>
          <a:chOff x="0" y="0"/>
          <a:chExt cx="0" cy="0"/>
        </a:xfrm>
      </p:grpSpPr>
      <p:sp>
        <p:nvSpPr>
          <p:cNvPr id="45" name="Google Shape;45;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51" name="Shape 51"/>
        <p:cNvGrpSpPr/>
        <p:nvPr/>
      </p:nvGrpSpPr>
      <p:grpSpPr>
        <a:xfrm>
          <a:off x="0" y="0"/>
          <a:ext cx="0" cy="0"/>
          <a:chOff x="0" y="0"/>
          <a:chExt cx="0" cy="0"/>
        </a:xfrm>
      </p:grpSpPr>
      <p:sp>
        <p:nvSpPr>
          <p:cNvPr id="52" name="Google Shape;52;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6" name="Google Shape;56;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60" name="Shape 60"/>
        <p:cNvGrpSpPr/>
        <p:nvPr/>
      </p:nvGrpSpPr>
      <p:grpSpPr>
        <a:xfrm>
          <a:off x="0" y="0"/>
          <a:ext cx="0" cy="0"/>
          <a:chOff x="0" y="0"/>
          <a:chExt cx="0" cy="0"/>
        </a:xfrm>
      </p:grpSpPr>
      <p:sp>
        <p:nvSpPr>
          <p:cNvPr id="61" name="Google Shape;61;p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Montserrat Semi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4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4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7" name="Shape 67"/>
        <p:cNvGrpSpPr/>
        <p:nvPr/>
      </p:nvGrpSpPr>
      <p:grpSpPr>
        <a:xfrm>
          <a:off x="0" y="0"/>
          <a:ext cx="0" cy="0"/>
          <a:chOff x="0" y="0"/>
          <a:chExt cx="0" cy="0"/>
        </a:xfrm>
      </p:grpSpPr>
      <p:sp>
        <p:nvSpPr>
          <p:cNvPr id="68" name="Google Shape;68;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Montserrat Semi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42"/>
          <p:cNvSpPr/>
          <p:nvPr>
            <p:ph idx="2" type="pic"/>
          </p:nvPr>
        </p:nvSpPr>
        <p:spPr>
          <a:xfrm>
            <a:off x="5183188" y="987425"/>
            <a:ext cx="6172200" cy="4873625"/>
          </a:xfrm>
          <a:prstGeom prst="rect">
            <a:avLst/>
          </a:prstGeom>
          <a:noFill/>
          <a:ln>
            <a:noFill/>
          </a:ln>
        </p:spPr>
      </p:sp>
      <p:sp>
        <p:nvSpPr>
          <p:cNvPr id="70" name="Google Shape;70;p4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Montserrat SemiBold"/>
              <a:buNone/>
              <a:defRPr b="0" i="0" sz="44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2" name="Google Shape;1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13" name="Google Shape;1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14" name="Google Shape;1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Montserrat"/>
                <a:ea typeface="Montserrat"/>
                <a:cs typeface="Montserrat"/>
                <a:sym typeface="Montserrat"/>
              </a:defRPr>
            </a:lvl1pPr>
            <a:lvl2pPr indent="0" lvl="1" marL="0" marR="0" rtl="0" algn="r">
              <a:spcBef>
                <a:spcPts val="0"/>
              </a:spcBef>
              <a:buNone/>
              <a:defRPr b="0" i="0" sz="1200" u="none" cap="none" strike="noStrike">
                <a:solidFill>
                  <a:srgbClr val="888888"/>
                </a:solidFill>
                <a:latin typeface="Montserrat"/>
                <a:ea typeface="Montserrat"/>
                <a:cs typeface="Montserrat"/>
                <a:sym typeface="Montserrat"/>
              </a:defRPr>
            </a:lvl2pPr>
            <a:lvl3pPr indent="0" lvl="2" marL="0" marR="0" rtl="0" algn="r">
              <a:spcBef>
                <a:spcPts val="0"/>
              </a:spcBef>
              <a:buNone/>
              <a:defRPr b="0" i="0" sz="1200" u="none" cap="none" strike="noStrike">
                <a:solidFill>
                  <a:srgbClr val="888888"/>
                </a:solidFill>
                <a:latin typeface="Montserrat"/>
                <a:ea typeface="Montserrat"/>
                <a:cs typeface="Montserrat"/>
                <a:sym typeface="Montserrat"/>
              </a:defRPr>
            </a:lvl3pPr>
            <a:lvl4pPr indent="0" lvl="3" marL="0" marR="0" rtl="0" algn="r">
              <a:spcBef>
                <a:spcPts val="0"/>
              </a:spcBef>
              <a:buNone/>
              <a:defRPr b="0" i="0" sz="1200" u="none" cap="none" strike="noStrike">
                <a:solidFill>
                  <a:srgbClr val="888888"/>
                </a:solidFill>
                <a:latin typeface="Montserrat"/>
                <a:ea typeface="Montserrat"/>
                <a:cs typeface="Montserrat"/>
                <a:sym typeface="Montserrat"/>
              </a:defRPr>
            </a:lvl4pPr>
            <a:lvl5pPr indent="0" lvl="4" marL="0" marR="0" rtl="0" algn="r">
              <a:spcBef>
                <a:spcPts val="0"/>
              </a:spcBef>
              <a:buNone/>
              <a:defRPr b="0" i="0" sz="1200" u="none" cap="none" strike="noStrike">
                <a:solidFill>
                  <a:srgbClr val="888888"/>
                </a:solidFill>
                <a:latin typeface="Montserrat"/>
                <a:ea typeface="Montserrat"/>
                <a:cs typeface="Montserrat"/>
                <a:sym typeface="Montserrat"/>
              </a:defRPr>
            </a:lvl5pPr>
            <a:lvl6pPr indent="0" lvl="5" marL="0" marR="0" rtl="0" algn="r">
              <a:spcBef>
                <a:spcPts val="0"/>
              </a:spcBef>
              <a:buNone/>
              <a:defRPr b="0" i="0" sz="1200" u="none" cap="none" strike="noStrike">
                <a:solidFill>
                  <a:srgbClr val="888888"/>
                </a:solidFill>
                <a:latin typeface="Montserrat"/>
                <a:ea typeface="Montserrat"/>
                <a:cs typeface="Montserrat"/>
                <a:sym typeface="Montserrat"/>
              </a:defRPr>
            </a:lvl6pPr>
            <a:lvl7pPr indent="0" lvl="6" marL="0" marR="0" rtl="0" algn="r">
              <a:spcBef>
                <a:spcPts val="0"/>
              </a:spcBef>
              <a:buNone/>
              <a:defRPr b="0" i="0" sz="1200" u="none" cap="none" strike="noStrike">
                <a:solidFill>
                  <a:srgbClr val="888888"/>
                </a:solidFill>
                <a:latin typeface="Montserrat"/>
                <a:ea typeface="Montserrat"/>
                <a:cs typeface="Montserrat"/>
                <a:sym typeface="Montserrat"/>
              </a:defRPr>
            </a:lvl7pPr>
            <a:lvl8pPr indent="0" lvl="7" marL="0" marR="0" rtl="0" algn="r">
              <a:spcBef>
                <a:spcPts val="0"/>
              </a:spcBef>
              <a:buNone/>
              <a:defRPr b="0" i="0" sz="1200" u="none" cap="none" strike="noStrike">
                <a:solidFill>
                  <a:srgbClr val="888888"/>
                </a:solidFill>
                <a:latin typeface="Montserrat"/>
                <a:ea typeface="Montserrat"/>
                <a:cs typeface="Montserrat"/>
                <a:sym typeface="Montserrat"/>
              </a:defRPr>
            </a:lvl8pPr>
            <a:lvl9pPr indent="0" lvl="8" marL="0" marR="0" rtl="0" algn="r">
              <a:spcBef>
                <a:spcPts val="0"/>
              </a:spcBef>
              <a:buNone/>
              <a:defRPr b="0" i="0" sz="1200" u="none" cap="none" strike="noStrike">
                <a:solidFill>
                  <a:srgbClr val="888888"/>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s-MX"/>
              <a:t>‹#›</a:t>
            </a:fld>
            <a:endParaRPr/>
          </a:p>
        </p:txBody>
      </p:sp>
      <p:pic>
        <p:nvPicPr>
          <p:cNvPr id="15" name="Google Shape;15;p33"/>
          <p:cNvPicPr preferRelativeResize="0"/>
          <p:nvPr/>
        </p:nvPicPr>
        <p:blipFill rotWithShape="1">
          <a:blip r:embed="rId1">
            <a:alphaModFix/>
          </a:blip>
          <a:srcRect b="0" l="0" r="0" t="0"/>
          <a:stretch/>
        </p:blipFill>
        <p:spPr>
          <a:xfrm>
            <a:off x="22383" y="0"/>
            <a:ext cx="12147233"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hart" Target="../charts/char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1.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chart" Target="../charts/char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3.xml"/><Relationship Id="rId4" Type="http://schemas.openxmlformats.org/officeDocument/2006/relationships/chart" Target="../charts/char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chart" Target="../charts/chart12.xml"/></Relationships>
</file>

<file path=ppt/slides/_rels/slide31.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chart" Target="../charts/chart13.xml"/><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13.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2.png"/><Relationship Id="rId8"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
          <p:cNvSpPr txBox="1"/>
          <p:nvPr>
            <p:ph type="title"/>
          </p:nvPr>
        </p:nvSpPr>
        <p:spPr>
          <a:xfrm>
            <a:off x="909735" y="1121909"/>
            <a:ext cx="10515600" cy="285273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5405D"/>
              </a:buClr>
              <a:buSzPts val="6300"/>
              <a:buFont typeface="Montserrat SemiBold"/>
              <a:buNone/>
            </a:pPr>
            <a:r>
              <a:rPr lang="es-MX" sz="6300">
                <a:solidFill>
                  <a:srgbClr val="05405D"/>
                </a:solidFill>
              </a:rPr>
              <a:t>SEGUNDA SESIÓN ORDINARIA 2024</a:t>
            </a:r>
            <a:br>
              <a:rPr lang="es-MX" sz="6300">
                <a:solidFill>
                  <a:srgbClr val="05405D"/>
                </a:solidFill>
              </a:rPr>
            </a:br>
            <a:r>
              <a:rPr lang="es-MX" sz="2800">
                <a:solidFill>
                  <a:srgbClr val="05405D"/>
                </a:solidFill>
              </a:rPr>
              <a:t>Enero - Junio 2024</a:t>
            </a:r>
            <a:endParaRPr sz="6300">
              <a:solidFill>
                <a:srgbClr val="05405D"/>
              </a:solidFill>
            </a:endParaRPr>
          </a:p>
        </p:txBody>
      </p:sp>
      <p:sp>
        <p:nvSpPr>
          <p:cNvPr id="91" name="Google Shape;91;p1"/>
          <p:cNvSpPr txBox="1"/>
          <p:nvPr>
            <p:ph idx="1" type="body"/>
          </p:nvPr>
        </p:nvSpPr>
        <p:spPr>
          <a:xfrm>
            <a:off x="470670" y="4500686"/>
            <a:ext cx="11250659" cy="1944497"/>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b="1" lang="es-MX" sz="2800">
                <a:solidFill>
                  <a:schemeClr val="dk1"/>
                </a:solidFill>
              </a:rPr>
              <a:t> DRA. MERCEDES MACÍAS PARRA</a:t>
            </a:r>
            <a:endParaRPr/>
          </a:p>
          <a:p>
            <a:pPr indent="0" lvl="0" marL="0" rtl="0" algn="r">
              <a:lnSpc>
                <a:spcPct val="90000"/>
              </a:lnSpc>
              <a:spcBef>
                <a:spcPts val="1000"/>
              </a:spcBef>
              <a:spcAft>
                <a:spcPts val="0"/>
              </a:spcAft>
              <a:buClr>
                <a:srgbClr val="888888"/>
              </a:buClr>
              <a:buSzPts val="2400"/>
              <a:buNone/>
            </a:pPr>
            <a:r>
              <a:t/>
            </a:r>
            <a:endParaRPr/>
          </a:p>
          <a:p>
            <a:pPr indent="0" lvl="0" marL="0" rtl="0" algn="r">
              <a:lnSpc>
                <a:spcPct val="90000"/>
              </a:lnSpc>
              <a:spcBef>
                <a:spcPts val="1000"/>
              </a:spcBef>
              <a:spcAft>
                <a:spcPts val="0"/>
              </a:spcAft>
              <a:buClr>
                <a:srgbClr val="888888"/>
              </a:buClr>
              <a:buSzPts val="2400"/>
              <a:buNone/>
            </a:pPr>
            <a:r>
              <a:t/>
            </a:r>
            <a:endParaRPr/>
          </a:p>
          <a:p>
            <a:pPr indent="0" lvl="0" marL="0" rtl="0" algn="r">
              <a:lnSpc>
                <a:spcPct val="90000"/>
              </a:lnSpc>
              <a:spcBef>
                <a:spcPts val="1000"/>
              </a:spcBef>
              <a:spcAft>
                <a:spcPts val="0"/>
              </a:spcAft>
              <a:buClr>
                <a:srgbClr val="888888"/>
              </a:buClr>
              <a:buSzPts val="1600"/>
              <a:buNone/>
            </a:pPr>
            <a:r>
              <a:rPr lang="es-MX" sz="1600"/>
              <a:t>18 DE SEPTIEMBRE DEL 2024</a:t>
            </a:r>
            <a:endParaRPr/>
          </a:p>
        </p:txBody>
      </p:sp>
      <p:cxnSp>
        <p:nvCxnSpPr>
          <p:cNvPr id="92" name="Google Shape;92;p1"/>
          <p:cNvCxnSpPr/>
          <p:nvPr/>
        </p:nvCxnSpPr>
        <p:spPr>
          <a:xfrm>
            <a:off x="1978090" y="4180114"/>
            <a:ext cx="8378890" cy="0"/>
          </a:xfrm>
          <a:prstGeom prst="straightConnector1">
            <a:avLst/>
          </a:prstGeom>
          <a:noFill/>
          <a:ln cap="flat" cmpd="sng" w="76200">
            <a:solidFill>
              <a:srgbClr val="05405D"/>
            </a:solidFill>
            <a:prstDash val="solid"/>
            <a:miter lim="800000"/>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0"/>
          <p:cNvSpPr/>
          <p:nvPr/>
        </p:nvSpPr>
        <p:spPr>
          <a:xfrm>
            <a:off x="8797615" y="269536"/>
            <a:ext cx="3182892" cy="458252"/>
          </a:xfrm>
          <a:prstGeom prst="roundRect">
            <a:avLst>
              <a:gd fmla="val 16667" name="adj"/>
            </a:avLst>
          </a:prstGeom>
          <a:solidFill>
            <a:srgbClr val="05405D"/>
          </a:solidFill>
          <a:ln cap="flat" cmpd="sng" w="12700">
            <a:solidFill>
              <a:srgbClr val="2F5496"/>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MX" sz="1800">
                <a:solidFill>
                  <a:schemeClr val="lt1"/>
                </a:solidFill>
                <a:latin typeface="Montserrat Medium"/>
                <a:ea typeface="Montserrat Medium"/>
                <a:cs typeface="Montserrat Medium"/>
                <a:sym typeface="Montserrat Medium"/>
              </a:rPr>
              <a:t>ENSEÑANZA</a:t>
            </a:r>
            <a:endParaRPr/>
          </a:p>
        </p:txBody>
      </p:sp>
      <p:sp>
        <p:nvSpPr>
          <p:cNvPr id="177" name="Google Shape;177;p10"/>
          <p:cNvSpPr/>
          <p:nvPr/>
        </p:nvSpPr>
        <p:spPr>
          <a:xfrm>
            <a:off x="6056184" y="867760"/>
            <a:ext cx="5992002" cy="646290"/>
          </a:xfrm>
          <a:prstGeom prst="rect">
            <a:avLst/>
          </a:prstGeom>
          <a:noFill/>
          <a:ln>
            <a:noFill/>
          </a:ln>
        </p:spPr>
        <p:txBody>
          <a:bodyPr anchorCtr="0" anchor="t" bIns="45700" lIns="91425" spcFirstLastPara="1" rIns="91425" wrap="square" tIns="45700">
            <a:spAutoFit/>
          </a:bodyPr>
          <a:lstStyle/>
          <a:p>
            <a:pPr indent="0" lvl="1" marL="85725" marR="0" rtl="0" algn="ctr">
              <a:spcBef>
                <a:spcPts val="0"/>
              </a:spcBef>
              <a:spcAft>
                <a:spcPts val="0"/>
              </a:spcAft>
              <a:buNone/>
            </a:pPr>
            <a:r>
              <a:rPr b="1" i="0" lang="es-MX" sz="1800" u="none" cap="none" strike="noStrike">
                <a:solidFill>
                  <a:srgbClr val="05405D"/>
                </a:solidFill>
                <a:latin typeface="Montserrat"/>
                <a:ea typeface="Montserrat"/>
                <a:cs typeface="Montserrat"/>
                <a:sym typeface="Montserrat"/>
              </a:rPr>
              <a:t>Distinciones obtenidas en los Seminarios</a:t>
            </a:r>
            <a:endParaRPr/>
          </a:p>
          <a:p>
            <a:pPr indent="0" lvl="1" marL="85725" marR="0" rtl="0" algn="ctr">
              <a:spcBef>
                <a:spcPts val="0"/>
              </a:spcBef>
              <a:spcAft>
                <a:spcPts val="0"/>
              </a:spcAft>
              <a:buNone/>
            </a:pPr>
            <a:r>
              <a:rPr b="1" i="0" lang="es-MX" sz="1800" u="none" cap="none" strike="noStrike">
                <a:solidFill>
                  <a:srgbClr val="05405D"/>
                </a:solidFill>
                <a:latin typeface="Montserrat"/>
                <a:ea typeface="Montserrat"/>
                <a:cs typeface="Montserrat"/>
                <a:sym typeface="Montserrat"/>
              </a:rPr>
              <a:t>Organizados por AMSA ( Semestral 2023 - 2024)</a:t>
            </a:r>
            <a:endParaRPr/>
          </a:p>
        </p:txBody>
      </p:sp>
      <p:graphicFrame>
        <p:nvGraphicFramePr>
          <p:cNvPr id="178" name="Google Shape;178;p10"/>
          <p:cNvGraphicFramePr/>
          <p:nvPr/>
        </p:nvGraphicFramePr>
        <p:xfrm>
          <a:off x="6123864" y="1654023"/>
          <a:ext cx="3000000" cy="3000000"/>
        </p:xfrm>
        <a:graphic>
          <a:graphicData uri="http://schemas.openxmlformats.org/drawingml/2006/table">
            <a:tbl>
              <a:tblPr>
                <a:noFill/>
                <a:tableStyleId>{02231EC8-971F-41A5-A864-5FFA25D47B5F}</a:tableStyleId>
              </a:tblPr>
              <a:tblGrid>
                <a:gridCol w="1838325"/>
                <a:gridCol w="2876550"/>
                <a:gridCol w="1141775"/>
              </a:tblGrid>
              <a:tr h="289025">
                <a:tc>
                  <a:txBody>
                    <a:bodyPr/>
                    <a:lstStyle/>
                    <a:p>
                      <a:pPr indent="0" lvl="0" marL="0" marR="0" rtl="0" algn="ctr">
                        <a:spcBef>
                          <a:spcPts val="0"/>
                        </a:spcBef>
                        <a:spcAft>
                          <a:spcPts val="0"/>
                        </a:spcAft>
                        <a:buNone/>
                      </a:pPr>
                      <a:r>
                        <a:rPr b="1" i="0" lang="es-MX" sz="1600" u="none" cap="none" strike="noStrike">
                          <a:solidFill>
                            <a:schemeClr val="lt1"/>
                          </a:solidFill>
                          <a:latin typeface="Montserrat"/>
                          <a:ea typeface="Montserrat"/>
                          <a:cs typeface="Montserrat"/>
                          <a:sym typeface="Montserrat"/>
                        </a:rPr>
                        <a:t>Seminario</a:t>
                      </a:r>
                      <a:endParaRPr sz="3600" u="none" cap="none" strike="noStrike">
                        <a:solidFill>
                          <a:schemeClr val="lt1"/>
                        </a:solidFill>
                      </a:endParaRPr>
                    </a:p>
                  </a:txBody>
                  <a:tcPr marT="45725" marB="45725"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i="0" lang="es-MX" sz="1600" u="none" cap="none" strike="noStrike">
                          <a:solidFill>
                            <a:schemeClr val="lt1"/>
                          </a:solidFill>
                          <a:latin typeface="Montserrat"/>
                          <a:ea typeface="Montserrat"/>
                          <a:cs typeface="Montserrat"/>
                          <a:sym typeface="Montserrat"/>
                        </a:rPr>
                        <a:t>Participante</a:t>
                      </a:r>
                      <a:endParaRPr sz="3600" u="none" cap="none" strike="noStrike">
                        <a:solidFill>
                          <a:schemeClr val="lt1"/>
                        </a:solidFill>
                      </a:endParaRPr>
                    </a:p>
                  </a:txBody>
                  <a:tcPr marT="45725" marB="45725"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i="0" lang="es-MX" sz="1600" u="none" cap="none" strike="noStrike">
                          <a:solidFill>
                            <a:schemeClr val="lt1"/>
                          </a:solidFill>
                          <a:latin typeface="Montserrat"/>
                          <a:ea typeface="Montserrat"/>
                          <a:cs typeface="Montserrat"/>
                          <a:sym typeface="Montserrat"/>
                        </a:rPr>
                        <a:t>Premio</a:t>
                      </a:r>
                      <a:endParaRPr sz="3600" u="none" cap="none" strike="noStrike">
                        <a:solidFill>
                          <a:schemeClr val="lt1"/>
                        </a:solidFill>
                      </a:endParaRPr>
                    </a:p>
                  </a:txBody>
                  <a:tcPr marT="45725" marB="45725"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r h="469650">
                <a:tc>
                  <a:txBody>
                    <a:bodyPr/>
                    <a:lstStyle/>
                    <a:p>
                      <a:pPr indent="0" lvl="0" marL="0" marR="0" rtl="0" algn="ctr">
                        <a:spcBef>
                          <a:spcPts val="0"/>
                        </a:spcBef>
                        <a:spcAft>
                          <a:spcPts val="0"/>
                        </a:spcAft>
                        <a:buNone/>
                      </a:pPr>
                      <a:r>
                        <a:rPr b="0" i="0" lang="es-MX" sz="1200" u="none" cap="none" strike="noStrike">
                          <a:solidFill>
                            <a:srgbClr val="000000"/>
                          </a:solidFill>
                          <a:latin typeface="Montserrat"/>
                          <a:ea typeface="Montserrat"/>
                          <a:cs typeface="Montserrat"/>
                          <a:sym typeface="Montserrat"/>
                        </a:rPr>
                        <a:t>Hematología y Oncología Pediátrica</a:t>
                      </a:r>
                      <a:endParaRPr sz="2800" u="none" cap="none" strike="noStrike"/>
                    </a:p>
                  </a:txBody>
                  <a:tcPr marT="45725" marB="45725"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200" u="none" cap="none" strike="noStrike">
                          <a:solidFill>
                            <a:srgbClr val="000000"/>
                          </a:solidFill>
                          <a:latin typeface="Montserrat"/>
                          <a:ea typeface="Montserrat"/>
                          <a:cs typeface="Montserrat"/>
                          <a:sym typeface="Montserrat"/>
                        </a:rPr>
                        <a:t>Lizbeth Yamileth Hernández Verdugo</a:t>
                      </a:r>
                      <a:endParaRPr sz="2800" u="none" cap="none" strike="noStrike"/>
                    </a:p>
                  </a:txBody>
                  <a:tcPr marT="45725" marB="45725"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200" u="none" cap="none" strike="noStrike">
                          <a:solidFill>
                            <a:srgbClr val="000000"/>
                          </a:solidFill>
                          <a:latin typeface="Montserrat"/>
                          <a:ea typeface="Montserrat"/>
                          <a:cs typeface="Montserrat"/>
                          <a:sym typeface="Montserrat"/>
                        </a:rPr>
                        <a:t>Best post test</a:t>
                      </a:r>
                      <a:endParaRPr sz="2800" u="none" cap="none" strike="noStrike"/>
                    </a:p>
                  </a:txBody>
                  <a:tcPr marT="45725" marB="45725"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50300">
                <a:tc>
                  <a:txBody>
                    <a:bodyPr/>
                    <a:lstStyle/>
                    <a:p>
                      <a:pPr indent="0" lvl="0" marL="0" marR="0" rtl="0" algn="ctr">
                        <a:spcBef>
                          <a:spcPts val="0"/>
                        </a:spcBef>
                        <a:spcAft>
                          <a:spcPts val="0"/>
                        </a:spcAft>
                        <a:buNone/>
                      </a:pPr>
                      <a:r>
                        <a:rPr b="0" i="0" lang="es-MX" sz="1200" u="none" cap="none" strike="noStrike">
                          <a:solidFill>
                            <a:srgbClr val="000000"/>
                          </a:solidFill>
                          <a:latin typeface="Montserrat"/>
                          <a:ea typeface="Montserrat"/>
                          <a:cs typeface="Montserrat"/>
                          <a:sym typeface="Montserrat"/>
                        </a:rPr>
                        <a:t>Inmunología y Alergia Pediátrica</a:t>
                      </a:r>
                      <a:endParaRPr sz="2800" u="none" cap="none" strike="noStrike"/>
                    </a:p>
                  </a:txBody>
                  <a:tcPr marT="45725" marB="45725"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200" u="none" cap="none" strike="noStrike">
                          <a:solidFill>
                            <a:srgbClr val="000000"/>
                          </a:solidFill>
                          <a:latin typeface="Montserrat"/>
                          <a:ea typeface="Montserrat"/>
                          <a:cs typeface="Montserrat"/>
                          <a:sym typeface="Montserrat"/>
                        </a:rPr>
                        <a:t>María Isabel Solís Gamboa</a:t>
                      </a:r>
                      <a:endParaRPr sz="2800" u="none" cap="none" strike="noStrike"/>
                    </a:p>
                  </a:txBody>
                  <a:tcPr marT="45725" marB="45725"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200" u="none" cap="none" strike="noStrike">
                          <a:solidFill>
                            <a:srgbClr val="000000"/>
                          </a:solidFill>
                          <a:latin typeface="Montserrat"/>
                          <a:ea typeface="Montserrat"/>
                          <a:cs typeface="Montserrat"/>
                          <a:sym typeface="Montserrat"/>
                        </a:rPr>
                        <a:t>Excellent case presentation</a:t>
                      </a:r>
                      <a:endParaRPr sz="2800" u="none" cap="none" strike="noStrike"/>
                    </a:p>
                  </a:txBody>
                  <a:tcPr marT="45725" marB="45725"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50300">
                <a:tc>
                  <a:txBody>
                    <a:bodyPr/>
                    <a:lstStyle/>
                    <a:p>
                      <a:pPr indent="0" lvl="0" marL="0" marR="0" rtl="0" algn="ctr">
                        <a:spcBef>
                          <a:spcPts val="0"/>
                        </a:spcBef>
                        <a:spcAft>
                          <a:spcPts val="0"/>
                        </a:spcAft>
                        <a:buNone/>
                      </a:pPr>
                      <a:r>
                        <a:rPr b="0" i="0" lang="es-MX" sz="1200" u="none" cap="none" strike="noStrike">
                          <a:solidFill>
                            <a:srgbClr val="000000"/>
                          </a:solidFill>
                          <a:latin typeface="Montserrat"/>
                          <a:ea typeface="Montserrat"/>
                          <a:cs typeface="Montserrat"/>
                          <a:sym typeface="Montserrat"/>
                        </a:rPr>
                        <a:t>Inmunología y Alergia Pediátrica</a:t>
                      </a:r>
                      <a:endParaRPr sz="2800" u="none" cap="none" strike="noStrike"/>
                    </a:p>
                  </a:txBody>
                  <a:tcPr marT="45725" marB="45725"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200" u="none" cap="none" strike="noStrike">
                          <a:solidFill>
                            <a:srgbClr val="000000"/>
                          </a:solidFill>
                          <a:latin typeface="Montserrat"/>
                          <a:ea typeface="Montserrat"/>
                          <a:cs typeface="Montserrat"/>
                          <a:sym typeface="Montserrat"/>
                        </a:rPr>
                        <a:t>Fernando Andrés Pinto Villar</a:t>
                      </a:r>
                      <a:endParaRPr sz="2800" u="none" cap="none" strike="noStrike"/>
                    </a:p>
                  </a:txBody>
                  <a:tcPr marT="45725" marB="45725"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200" u="none" cap="none" strike="noStrike">
                          <a:solidFill>
                            <a:srgbClr val="000000"/>
                          </a:solidFill>
                          <a:latin typeface="Montserrat"/>
                          <a:ea typeface="Montserrat"/>
                          <a:cs typeface="Montserrat"/>
                          <a:sym typeface="Montserrat"/>
                        </a:rPr>
                        <a:t>Excellent case presentation</a:t>
                      </a:r>
                      <a:endParaRPr sz="2800" u="none" cap="none" strike="noStrike"/>
                    </a:p>
                  </a:txBody>
                  <a:tcPr marT="45725" marB="45725"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69650">
                <a:tc>
                  <a:txBody>
                    <a:bodyPr/>
                    <a:lstStyle/>
                    <a:p>
                      <a:pPr indent="0" lvl="0" marL="0" marR="0" rtl="0" algn="ctr">
                        <a:spcBef>
                          <a:spcPts val="0"/>
                        </a:spcBef>
                        <a:spcAft>
                          <a:spcPts val="0"/>
                        </a:spcAft>
                        <a:buNone/>
                      </a:pPr>
                      <a:r>
                        <a:rPr b="0" i="0" lang="es-MX" sz="1200" u="none" cap="none" strike="noStrike">
                          <a:solidFill>
                            <a:srgbClr val="000000"/>
                          </a:solidFill>
                          <a:latin typeface="Montserrat"/>
                          <a:ea typeface="Montserrat"/>
                          <a:cs typeface="Montserrat"/>
                          <a:sym typeface="Montserrat"/>
                        </a:rPr>
                        <a:t>Inmunología y Alergia Pediátrica</a:t>
                      </a:r>
                      <a:endParaRPr sz="2800" u="none" cap="none" strike="noStrike"/>
                    </a:p>
                  </a:txBody>
                  <a:tcPr marT="45725" marB="45725"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200" u="none" cap="none" strike="noStrike">
                          <a:solidFill>
                            <a:srgbClr val="000000"/>
                          </a:solidFill>
                          <a:latin typeface="Montserrat"/>
                          <a:ea typeface="Montserrat"/>
                          <a:cs typeface="Montserrat"/>
                          <a:sym typeface="Montserrat"/>
                        </a:rPr>
                        <a:t>Ruth Adriana Barco Aguilar</a:t>
                      </a:r>
                      <a:endParaRPr sz="2800" u="none" cap="none" strike="noStrike"/>
                    </a:p>
                  </a:txBody>
                  <a:tcPr marT="45725" marB="45725"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200" u="none" cap="none" strike="noStrike">
                          <a:solidFill>
                            <a:srgbClr val="000000"/>
                          </a:solidFill>
                          <a:latin typeface="Montserrat"/>
                          <a:ea typeface="Montserrat"/>
                          <a:cs typeface="Montserrat"/>
                          <a:sym typeface="Montserrat"/>
                        </a:rPr>
                        <a:t>Academic excellence</a:t>
                      </a:r>
                      <a:endParaRPr sz="2800" u="none" cap="none" strike="noStrike"/>
                    </a:p>
                  </a:txBody>
                  <a:tcPr marT="45725" marB="45725"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69650">
                <a:tc>
                  <a:txBody>
                    <a:bodyPr/>
                    <a:lstStyle/>
                    <a:p>
                      <a:pPr indent="0" lvl="0" marL="0" marR="0" rtl="0" algn="ctr">
                        <a:spcBef>
                          <a:spcPts val="0"/>
                        </a:spcBef>
                        <a:spcAft>
                          <a:spcPts val="0"/>
                        </a:spcAft>
                        <a:buNone/>
                      </a:pPr>
                      <a:r>
                        <a:rPr b="0" i="0" lang="es-MX" sz="1200" u="none" cap="none" strike="noStrike">
                          <a:solidFill>
                            <a:srgbClr val="000000"/>
                          </a:solidFill>
                          <a:latin typeface="Montserrat"/>
                          <a:ea typeface="Montserrat"/>
                          <a:cs typeface="Montserrat"/>
                          <a:sym typeface="Montserrat"/>
                        </a:rPr>
                        <a:t>Inmunología y Alergia Pediátrica</a:t>
                      </a:r>
                      <a:endParaRPr sz="2800" u="none" cap="none" strike="noStrike"/>
                    </a:p>
                  </a:txBody>
                  <a:tcPr marT="45725" marB="45725"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200" u="none" cap="none" strike="noStrike">
                          <a:solidFill>
                            <a:srgbClr val="000000"/>
                          </a:solidFill>
                          <a:latin typeface="Montserrat"/>
                          <a:ea typeface="Montserrat"/>
                          <a:cs typeface="Montserrat"/>
                          <a:sym typeface="Montserrat"/>
                        </a:rPr>
                        <a:t>Ana Laura Moctezuma Tovar</a:t>
                      </a:r>
                      <a:endParaRPr sz="2800" u="none" cap="none" strike="noStrike"/>
                    </a:p>
                  </a:txBody>
                  <a:tcPr marT="45725" marB="45725"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200" u="none" cap="none" strike="noStrike">
                          <a:solidFill>
                            <a:srgbClr val="000000"/>
                          </a:solidFill>
                          <a:latin typeface="Montserrat"/>
                          <a:ea typeface="Montserrat"/>
                          <a:cs typeface="Montserrat"/>
                          <a:sym typeface="Montserrat"/>
                        </a:rPr>
                        <a:t>Academic excellence</a:t>
                      </a:r>
                      <a:endParaRPr sz="2800" u="none" cap="none" strike="noStrike"/>
                    </a:p>
                  </a:txBody>
                  <a:tcPr marT="45725" marB="45725"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69650">
                <a:tc>
                  <a:txBody>
                    <a:bodyPr/>
                    <a:lstStyle/>
                    <a:p>
                      <a:pPr indent="0" lvl="0" marL="0" marR="0" rtl="0" algn="ctr">
                        <a:spcBef>
                          <a:spcPts val="0"/>
                        </a:spcBef>
                        <a:spcAft>
                          <a:spcPts val="0"/>
                        </a:spcAft>
                        <a:buNone/>
                      </a:pPr>
                      <a:r>
                        <a:rPr b="0" i="0" lang="es-MX" sz="1200" u="none" cap="none" strike="noStrike">
                          <a:solidFill>
                            <a:srgbClr val="000000"/>
                          </a:solidFill>
                          <a:latin typeface="Montserrat"/>
                          <a:ea typeface="Montserrat"/>
                          <a:cs typeface="Montserrat"/>
                          <a:sym typeface="Montserrat"/>
                        </a:rPr>
                        <a:t>Inmunología y Alergia Pediátrica</a:t>
                      </a:r>
                      <a:endParaRPr sz="2800" u="none" cap="none" strike="noStrike"/>
                    </a:p>
                  </a:txBody>
                  <a:tcPr marT="45725" marB="45725"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200" u="none" cap="none" strike="noStrike">
                          <a:solidFill>
                            <a:srgbClr val="000000"/>
                          </a:solidFill>
                          <a:latin typeface="Montserrat"/>
                          <a:ea typeface="Montserrat"/>
                          <a:cs typeface="Montserrat"/>
                          <a:sym typeface="Montserrat"/>
                        </a:rPr>
                        <a:t>Daniela Ramírez Vázquez</a:t>
                      </a:r>
                      <a:endParaRPr sz="2800" u="none" cap="none" strike="noStrike"/>
                    </a:p>
                  </a:txBody>
                  <a:tcPr marT="45725" marB="45725"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200" u="none" cap="none" strike="noStrike">
                          <a:solidFill>
                            <a:srgbClr val="000000"/>
                          </a:solidFill>
                          <a:latin typeface="Montserrat"/>
                          <a:ea typeface="Montserrat"/>
                          <a:cs typeface="Montserrat"/>
                          <a:sym typeface="Montserrat"/>
                        </a:rPr>
                        <a:t>Academic excellence</a:t>
                      </a:r>
                      <a:endParaRPr sz="2800" u="none" cap="none" strike="noStrike"/>
                    </a:p>
                  </a:txBody>
                  <a:tcPr marT="45725" marB="45725"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50300">
                <a:tc>
                  <a:txBody>
                    <a:bodyPr/>
                    <a:lstStyle/>
                    <a:p>
                      <a:pPr indent="0" lvl="0" marL="0" marR="0" rtl="0" algn="ctr">
                        <a:spcBef>
                          <a:spcPts val="0"/>
                        </a:spcBef>
                        <a:spcAft>
                          <a:spcPts val="0"/>
                        </a:spcAft>
                        <a:buNone/>
                      </a:pPr>
                      <a:r>
                        <a:rPr b="0" i="0" lang="es-MX" sz="1200" u="none" cap="none" strike="noStrike">
                          <a:solidFill>
                            <a:srgbClr val="000000"/>
                          </a:solidFill>
                          <a:latin typeface="Montserrat"/>
                          <a:ea typeface="Montserrat"/>
                          <a:cs typeface="Montserrat"/>
                          <a:sym typeface="Montserrat"/>
                        </a:rPr>
                        <a:t>Infectología Pediátrica</a:t>
                      </a:r>
                      <a:endParaRPr sz="2800" u="none" cap="none" strike="noStrike"/>
                    </a:p>
                  </a:txBody>
                  <a:tcPr marT="45725" marB="45725"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200" u="none" cap="none" strike="noStrike">
                          <a:solidFill>
                            <a:srgbClr val="000000"/>
                          </a:solidFill>
                          <a:latin typeface="Montserrat"/>
                          <a:ea typeface="Montserrat"/>
                          <a:cs typeface="Montserrat"/>
                          <a:sym typeface="Montserrat"/>
                        </a:rPr>
                        <a:t>Carla Melisa León Viveros</a:t>
                      </a:r>
                      <a:endParaRPr sz="2800" u="none" cap="none" strike="noStrike"/>
                    </a:p>
                  </a:txBody>
                  <a:tcPr marT="45725" marB="45725"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200" u="none" cap="none" strike="noStrike">
                          <a:solidFill>
                            <a:srgbClr val="000000"/>
                          </a:solidFill>
                          <a:latin typeface="Montserrat"/>
                          <a:ea typeface="Montserrat"/>
                          <a:cs typeface="Montserrat"/>
                          <a:sym typeface="Montserrat"/>
                        </a:rPr>
                        <a:t>Excellent case presentation</a:t>
                      </a:r>
                      <a:endParaRPr sz="2800" u="none" cap="none" strike="noStrike"/>
                    </a:p>
                  </a:txBody>
                  <a:tcPr marT="45725" marB="45725"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69650">
                <a:tc>
                  <a:txBody>
                    <a:bodyPr/>
                    <a:lstStyle/>
                    <a:p>
                      <a:pPr indent="0" lvl="0" marL="0" marR="0" rtl="0" algn="ctr">
                        <a:spcBef>
                          <a:spcPts val="0"/>
                        </a:spcBef>
                        <a:spcAft>
                          <a:spcPts val="0"/>
                        </a:spcAft>
                        <a:buNone/>
                      </a:pPr>
                      <a:r>
                        <a:rPr b="0" i="0" lang="es-MX" sz="1200" u="none" cap="none" strike="noStrike">
                          <a:solidFill>
                            <a:srgbClr val="000000"/>
                          </a:solidFill>
                          <a:latin typeface="Montserrat"/>
                          <a:ea typeface="Montserrat"/>
                          <a:cs typeface="Montserrat"/>
                          <a:sym typeface="Montserrat"/>
                        </a:rPr>
                        <a:t>Liderazgo Médico</a:t>
                      </a:r>
                      <a:endParaRPr sz="2800" u="none" cap="none" strike="noStrike"/>
                    </a:p>
                  </a:txBody>
                  <a:tcPr marT="45725" marB="45725"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200" u="none" cap="none" strike="noStrike">
                          <a:solidFill>
                            <a:srgbClr val="000000"/>
                          </a:solidFill>
                          <a:latin typeface="Montserrat"/>
                          <a:ea typeface="Montserrat"/>
                          <a:cs typeface="Montserrat"/>
                          <a:sym typeface="Montserrat"/>
                        </a:rPr>
                        <a:t>Alejandro David Maciel Moguel</a:t>
                      </a:r>
                      <a:endParaRPr sz="2800" u="none" cap="none" strike="noStrike"/>
                    </a:p>
                  </a:txBody>
                  <a:tcPr marT="45725" marB="45725"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200" u="none" cap="none" strike="noStrike">
                          <a:solidFill>
                            <a:srgbClr val="000000"/>
                          </a:solidFill>
                          <a:latin typeface="Montserrat"/>
                          <a:ea typeface="Montserrat"/>
                          <a:cs typeface="Montserrat"/>
                          <a:sym typeface="Montserrat"/>
                        </a:rPr>
                        <a:t>Academic excellence</a:t>
                      </a:r>
                      <a:endParaRPr sz="2800" u="none" cap="none" strike="noStrike"/>
                    </a:p>
                  </a:txBody>
                  <a:tcPr marT="45725" marB="45725"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79" name="Google Shape;179;p10"/>
          <p:cNvSpPr/>
          <p:nvPr/>
        </p:nvSpPr>
        <p:spPr>
          <a:xfrm>
            <a:off x="349182" y="867760"/>
            <a:ext cx="52018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MX" sz="1800">
                <a:solidFill>
                  <a:srgbClr val="05405D"/>
                </a:solidFill>
                <a:latin typeface="Montserrat"/>
                <a:ea typeface="Montserrat"/>
                <a:cs typeface="Montserrat"/>
                <a:sym typeface="Montserrat"/>
              </a:rPr>
              <a:t>Eficiencia terminal-Especialidades de entrada directa (2023 - 2024)</a:t>
            </a:r>
            <a:endParaRPr sz="1800">
              <a:solidFill>
                <a:schemeClr val="dk1"/>
              </a:solidFill>
              <a:latin typeface="Montserrat"/>
              <a:ea typeface="Montserrat"/>
              <a:cs typeface="Montserrat"/>
              <a:sym typeface="Montserrat"/>
            </a:endParaRPr>
          </a:p>
        </p:txBody>
      </p:sp>
      <p:sp>
        <p:nvSpPr>
          <p:cNvPr id="180" name="Google Shape;180;p10"/>
          <p:cNvSpPr/>
          <p:nvPr/>
        </p:nvSpPr>
        <p:spPr>
          <a:xfrm>
            <a:off x="125510" y="3110477"/>
            <a:ext cx="12192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Montserrat"/>
              <a:ea typeface="Montserrat"/>
              <a:cs typeface="Montserrat"/>
              <a:sym typeface="Montserrat"/>
            </a:endParaRPr>
          </a:p>
        </p:txBody>
      </p:sp>
      <p:graphicFrame>
        <p:nvGraphicFramePr>
          <p:cNvPr id="181" name="Google Shape;181;p10"/>
          <p:cNvGraphicFramePr/>
          <p:nvPr/>
        </p:nvGraphicFramePr>
        <p:xfrm>
          <a:off x="125510" y="1514050"/>
          <a:ext cx="5856642" cy="4774466"/>
        </p:xfrm>
        <a:graphic>
          <a:graphicData uri="http://schemas.openxmlformats.org/drawingml/2006/chart">
            <c:chart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1"/>
          <p:cNvSpPr/>
          <p:nvPr/>
        </p:nvSpPr>
        <p:spPr>
          <a:xfrm>
            <a:off x="8797615" y="269536"/>
            <a:ext cx="3182892" cy="458252"/>
          </a:xfrm>
          <a:prstGeom prst="roundRect">
            <a:avLst>
              <a:gd fmla="val 16667" name="adj"/>
            </a:avLst>
          </a:prstGeom>
          <a:solidFill>
            <a:srgbClr val="05405D"/>
          </a:solidFill>
          <a:ln cap="flat" cmpd="sng" w="12700">
            <a:solidFill>
              <a:srgbClr val="2F5496"/>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MX" sz="1800">
                <a:solidFill>
                  <a:schemeClr val="lt1"/>
                </a:solidFill>
                <a:latin typeface="Montserrat Medium"/>
                <a:ea typeface="Montserrat Medium"/>
                <a:cs typeface="Montserrat Medium"/>
                <a:sym typeface="Montserrat Medium"/>
              </a:rPr>
              <a:t>ENSEÑANZA</a:t>
            </a:r>
            <a:endParaRPr/>
          </a:p>
        </p:txBody>
      </p:sp>
      <p:sp>
        <p:nvSpPr>
          <p:cNvPr id="187" name="Google Shape;187;p11"/>
          <p:cNvSpPr/>
          <p:nvPr/>
        </p:nvSpPr>
        <p:spPr>
          <a:xfrm>
            <a:off x="3654372" y="175496"/>
            <a:ext cx="4533187"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5405D"/>
              </a:buClr>
              <a:buSzPts val="1800"/>
              <a:buFont typeface="Montserrat"/>
              <a:buNone/>
            </a:pPr>
            <a:r>
              <a:rPr b="1" lang="es-MX" sz="1800">
                <a:solidFill>
                  <a:srgbClr val="05405D"/>
                </a:solidFill>
                <a:latin typeface="Montserrat"/>
                <a:ea typeface="Montserrat"/>
                <a:cs typeface="Montserrat"/>
                <a:sym typeface="Montserrat"/>
              </a:rPr>
              <a:t>Programa Institucional de Seguimiento de Egresados</a:t>
            </a:r>
            <a:endParaRPr/>
          </a:p>
        </p:txBody>
      </p:sp>
      <p:sp>
        <p:nvSpPr>
          <p:cNvPr id="188" name="Google Shape;188;p11"/>
          <p:cNvSpPr/>
          <p:nvPr/>
        </p:nvSpPr>
        <p:spPr>
          <a:xfrm>
            <a:off x="6927293" y="939104"/>
            <a:ext cx="45331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s-MX" sz="1400" u="none" strike="noStrike">
                <a:solidFill>
                  <a:srgbClr val="002060"/>
                </a:solidFill>
                <a:latin typeface="Montserrat"/>
                <a:ea typeface="Montserrat"/>
                <a:cs typeface="Montserrat"/>
                <a:sym typeface="Montserrat"/>
              </a:rPr>
              <a:t>Actividades en que participan los encuestados</a:t>
            </a:r>
            <a:endParaRPr/>
          </a:p>
        </p:txBody>
      </p:sp>
      <p:sp>
        <p:nvSpPr>
          <p:cNvPr id="189" name="Google Shape;189;p11"/>
          <p:cNvSpPr txBox="1"/>
          <p:nvPr/>
        </p:nvSpPr>
        <p:spPr>
          <a:xfrm>
            <a:off x="5264708" y="1246881"/>
            <a:ext cx="6794508" cy="1384995"/>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400"/>
              <a:buFont typeface="Arial"/>
              <a:buChar char="•"/>
            </a:pPr>
            <a:r>
              <a:rPr lang="es-MX" sz="1400">
                <a:solidFill>
                  <a:schemeClr val="dk1"/>
                </a:solidFill>
                <a:latin typeface="Montserrat"/>
                <a:ea typeface="Montserrat"/>
                <a:cs typeface="Montserrat"/>
                <a:sym typeface="Montserrat"/>
              </a:rPr>
              <a:t>Del total de egresados encuestados, 40 (27.20%) realizó estudios de Maestría y 73 egresados (49.65%) participa en investigaciones o publicaciones académicas.</a:t>
            </a:r>
            <a:endParaRPr/>
          </a:p>
          <a:p>
            <a:pPr indent="0" lvl="0" marL="0" marR="0" rtl="0" algn="just">
              <a:spcBef>
                <a:spcPts val="0"/>
              </a:spcBef>
              <a:spcAft>
                <a:spcPts val="0"/>
              </a:spcAft>
              <a:buNone/>
            </a:pPr>
            <a:r>
              <a:t/>
            </a:r>
            <a:endParaRPr sz="1400">
              <a:solidFill>
                <a:schemeClr val="dk1"/>
              </a:solidFill>
              <a:latin typeface="Montserrat"/>
              <a:ea typeface="Montserrat"/>
              <a:cs typeface="Montserrat"/>
              <a:sym typeface="Montserrat"/>
            </a:endParaRPr>
          </a:p>
          <a:p>
            <a:pPr indent="-285750" lvl="0" marL="285750" marR="0" rtl="0" algn="just">
              <a:spcBef>
                <a:spcPts val="0"/>
              </a:spcBef>
              <a:spcAft>
                <a:spcPts val="0"/>
              </a:spcAft>
              <a:buClr>
                <a:schemeClr val="dk1"/>
              </a:buClr>
              <a:buSzPts val="1400"/>
              <a:buFont typeface="Arial"/>
              <a:buChar char="•"/>
            </a:pPr>
            <a:r>
              <a:rPr lang="es-MX" sz="1400">
                <a:solidFill>
                  <a:schemeClr val="dk1"/>
                </a:solidFill>
                <a:latin typeface="Montserrat"/>
                <a:ea typeface="Montserrat"/>
                <a:cs typeface="Montserrat"/>
                <a:sym typeface="Montserrat"/>
              </a:rPr>
              <a:t>115 egresados (78.23%) participa en actividades de educación médica continua</a:t>
            </a:r>
            <a:endParaRPr sz="1400">
              <a:solidFill>
                <a:schemeClr val="dk1"/>
              </a:solidFill>
              <a:latin typeface="Montserrat"/>
              <a:ea typeface="Montserrat"/>
              <a:cs typeface="Montserrat"/>
              <a:sym typeface="Montserrat"/>
            </a:endParaRPr>
          </a:p>
        </p:txBody>
      </p:sp>
      <p:graphicFrame>
        <p:nvGraphicFramePr>
          <p:cNvPr id="190" name="Google Shape;190;p11"/>
          <p:cNvGraphicFramePr/>
          <p:nvPr/>
        </p:nvGraphicFramePr>
        <p:xfrm>
          <a:off x="159387" y="1246881"/>
          <a:ext cx="3000000" cy="3000000"/>
        </p:xfrm>
        <a:graphic>
          <a:graphicData uri="http://schemas.openxmlformats.org/drawingml/2006/table">
            <a:tbl>
              <a:tblPr bandRow="1" firstRow="1">
                <a:noFill/>
                <a:tableStyleId>{6935E005-A1FA-4F3B-BBDC-3A019E6BD66E}</a:tableStyleId>
              </a:tblPr>
              <a:tblGrid>
                <a:gridCol w="3088175"/>
                <a:gridCol w="1808025"/>
              </a:tblGrid>
              <a:tr h="219900">
                <a:tc>
                  <a:txBody>
                    <a:bodyPr/>
                    <a:lstStyle/>
                    <a:p>
                      <a:pPr indent="0" lvl="0" marL="0" marR="0" rtl="0" algn="ctr">
                        <a:spcBef>
                          <a:spcPts val="0"/>
                        </a:spcBef>
                        <a:spcAft>
                          <a:spcPts val="0"/>
                        </a:spcAft>
                        <a:buNone/>
                      </a:pPr>
                      <a:r>
                        <a:rPr lang="es-MX" sz="1200" u="none" cap="none" strike="noStrike"/>
                        <a:t>Pregunta</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lang="es-MX" sz="1200" u="none" cap="none" strike="noStrike"/>
                        <a:t>Porcentaje de</a:t>
                      </a:r>
                      <a:endParaRPr/>
                    </a:p>
                    <a:p>
                      <a:pPr indent="0" lvl="0" marL="0" marR="0" rtl="0" algn="ctr">
                        <a:spcBef>
                          <a:spcPts val="0"/>
                        </a:spcBef>
                        <a:spcAft>
                          <a:spcPts val="0"/>
                        </a:spcAft>
                        <a:buNone/>
                      </a:pPr>
                      <a:r>
                        <a:rPr lang="es-MX" sz="1200" u="none" cap="none" strike="noStrike"/>
                        <a:t>Satisfacción</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r h="241675">
                <a:tc>
                  <a:txBody>
                    <a:bodyPr/>
                    <a:lstStyle/>
                    <a:p>
                      <a:pPr indent="0" lvl="0" marL="0" marR="0" rtl="0" algn="ctr">
                        <a:spcBef>
                          <a:spcPts val="0"/>
                        </a:spcBef>
                        <a:spcAft>
                          <a:spcPts val="0"/>
                        </a:spcAft>
                        <a:buNone/>
                      </a:pPr>
                      <a:r>
                        <a:rPr lang="es-MX" sz="1200" u="none" cap="none" strike="noStrike">
                          <a:solidFill>
                            <a:schemeClr val="dk1"/>
                          </a:solidFill>
                          <a:latin typeface="Montserrat"/>
                          <a:ea typeface="Montserrat"/>
                          <a:cs typeface="Montserrat"/>
                          <a:sym typeface="Montserrat"/>
                        </a:rPr>
                        <a:t>Conocimientos adquiridos durante su formación</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200" u="none" cap="none" strike="noStrike">
                          <a:solidFill>
                            <a:schemeClr val="dk1"/>
                          </a:solidFill>
                          <a:latin typeface="Montserrat"/>
                          <a:ea typeface="Montserrat"/>
                          <a:cs typeface="Montserrat"/>
                          <a:sym typeface="Montserrat"/>
                        </a:rPr>
                        <a:t>74.10%</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ctr">
                        <a:spcBef>
                          <a:spcPts val="0"/>
                        </a:spcBef>
                        <a:spcAft>
                          <a:spcPts val="0"/>
                        </a:spcAft>
                        <a:buNone/>
                      </a:pPr>
                      <a:r>
                        <a:rPr lang="es-MX" sz="1200" u="none" cap="none" strike="noStrike">
                          <a:solidFill>
                            <a:schemeClr val="dk1"/>
                          </a:solidFill>
                          <a:latin typeface="Montserrat"/>
                          <a:ea typeface="Montserrat"/>
                          <a:cs typeface="Montserrat"/>
                          <a:sym typeface="Montserrat"/>
                        </a:rPr>
                        <a:t>Destrezas y habilidades adquiridas durante su formación</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200" u="none" cap="none" strike="noStrike">
                          <a:solidFill>
                            <a:schemeClr val="dk1"/>
                          </a:solidFill>
                          <a:latin typeface="Montserrat"/>
                          <a:ea typeface="Montserrat"/>
                          <a:cs typeface="Montserrat"/>
                          <a:sym typeface="Montserrat"/>
                        </a:rPr>
                        <a:t>72.80%</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ctr">
                        <a:spcBef>
                          <a:spcPts val="0"/>
                        </a:spcBef>
                        <a:spcAft>
                          <a:spcPts val="0"/>
                        </a:spcAft>
                        <a:buNone/>
                      </a:pPr>
                      <a:r>
                        <a:rPr lang="es-MX" sz="1200" u="none" cap="none" strike="noStrike">
                          <a:solidFill>
                            <a:schemeClr val="dk1"/>
                          </a:solidFill>
                          <a:latin typeface="Montserrat"/>
                          <a:ea typeface="Montserrat"/>
                          <a:cs typeface="Montserrat"/>
                          <a:sym typeface="Montserrat"/>
                        </a:rPr>
                        <a:t>Herramientas brindadas por el INP para resolución de problemas médicos</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200"/>
                        <a:buFont typeface="Montserrat"/>
                        <a:buNone/>
                      </a:pPr>
                      <a:r>
                        <a:rPr lang="es-MX" sz="1200" u="none" cap="none" strike="noStrike">
                          <a:solidFill>
                            <a:schemeClr val="dk1"/>
                          </a:solidFill>
                          <a:latin typeface="Montserrat"/>
                          <a:ea typeface="Montserrat"/>
                          <a:cs typeface="Montserrat"/>
                          <a:sym typeface="Montserrat"/>
                        </a:rPr>
                        <a:t>81.80%</a:t>
                      </a:r>
                      <a:endParaRPr/>
                    </a:p>
                    <a:p>
                      <a:pPr indent="0" lvl="0" marL="0" marR="0" rtl="0" algn="l">
                        <a:spcBef>
                          <a:spcPts val="0"/>
                        </a:spcBef>
                        <a:spcAft>
                          <a:spcPts val="0"/>
                        </a:spcAft>
                        <a:buNone/>
                      </a:pPr>
                      <a:r>
                        <a:t/>
                      </a:r>
                      <a:endParaRPr baseline="-25000" sz="12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ctr">
                        <a:spcBef>
                          <a:spcPts val="0"/>
                        </a:spcBef>
                        <a:spcAft>
                          <a:spcPts val="0"/>
                        </a:spcAft>
                        <a:buNone/>
                      </a:pPr>
                      <a:r>
                        <a:rPr lang="es-MX" sz="1200">
                          <a:solidFill>
                            <a:schemeClr val="dk1"/>
                          </a:solidFill>
                          <a:latin typeface="Montserrat"/>
                          <a:ea typeface="Montserrat"/>
                          <a:cs typeface="Montserrat"/>
                          <a:sym typeface="Montserrat"/>
                        </a:rPr>
                        <a:t>Rotaciones ofrecidas durante su formación</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200"/>
                        <a:buFont typeface="Montserrat"/>
                        <a:buNone/>
                      </a:pPr>
                      <a:r>
                        <a:rPr lang="es-MX" sz="1200">
                          <a:solidFill>
                            <a:schemeClr val="dk1"/>
                          </a:solidFill>
                          <a:latin typeface="Montserrat"/>
                          <a:ea typeface="Montserrat"/>
                          <a:cs typeface="Montserrat"/>
                          <a:sym typeface="Montserrat"/>
                        </a:rPr>
                        <a:t>52.40%</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ctr">
                        <a:spcBef>
                          <a:spcPts val="0"/>
                        </a:spcBef>
                        <a:spcAft>
                          <a:spcPts val="0"/>
                        </a:spcAft>
                        <a:buNone/>
                      </a:pPr>
                      <a:r>
                        <a:rPr lang="es-MX" sz="1200">
                          <a:solidFill>
                            <a:schemeClr val="dk1"/>
                          </a:solidFill>
                          <a:latin typeface="Montserrat"/>
                          <a:ea typeface="Montserrat"/>
                          <a:cs typeface="Montserrat"/>
                          <a:sym typeface="Montserrat"/>
                        </a:rPr>
                        <a:t>Experiencia adquirida en investigación durante su formación</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200"/>
                        <a:buFont typeface="Montserrat"/>
                        <a:buNone/>
                      </a:pPr>
                      <a:r>
                        <a:rPr lang="es-MX" sz="1200">
                          <a:solidFill>
                            <a:schemeClr val="dk1"/>
                          </a:solidFill>
                          <a:latin typeface="Montserrat"/>
                          <a:ea typeface="Montserrat"/>
                          <a:cs typeface="Montserrat"/>
                          <a:sym typeface="Montserrat"/>
                        </a:rPr>
                        <a:t>23.10%</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ctr">
                        <a:spcBef>
                          <a:spcPts val="0"/>
                        </a:spcBef>
                        <a:spcAft>
                          <a:spcPts val="0"/>
                        </a:spcAft>
                        <a:buNone/>
                      </a:pPr>
                      <a:r>
                        <a:rPr lang="es-MX" sz="1200">
                          <a:solidFill>
                            <a:schemeClr val="dk1"/>
                          </a:solidFill>
                          <a:latin typeface="Montserrat"/>
                          <a:ea typeface="Montserrat"/>
                          <a:cs typeface="Montserrat"/>
                          <a:sym typeface="Montserrat"/>
                        </a:rPr>
                        <a:t>Experiencia en actividades del servicio social y atención comunitaria</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200"/>
                        <a:buFont typeface="Montserrat"/>
                        <a:buNone/>
                      </a:pPr>
                      <a:r>
                        <a:rPr lang="es-MX" sz="1200">
                          <a:solidFill>
                            <a:schemeClr val="dk1"/>
                          </a:solidFill>
                          <a:latin typeface="Montserrat"/>
                          <a:ea typeface="Montserrat"/>
                          <a:cs typeface="Montserrat"/>
                          <a:sym typeface="Montserrat"/>
                        </a:rPr>
                        <a:t>56.50%</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ctr">
                        <a:spcBef>
                          <a:spcPts val="0"/>
                        </a:spcBef>
                        <a:spcAft>
                          <a:spcPts val="0"/>
                        </a:spcAft>
                        <a:buNone/>
                      </a:pPr>
                      <a:r>
                        <a:rPr lang="es-MX" sz="1200">
                          <a:solidFill>
                            <a:schemeClr val="dk1"/>
                          </a:solidFill>
                          <a:latin typeface="Montserrat"/>
                          <a:ea typeface="Montserrat"/>
                          <a:cs typeface="Montserrat"/>
                          <a:sym typeface="Montserrat"/>
                        </a:rPr>
                        <a:t>La formación recibida durante su estancia en el INP ha contribuido en su práctica profesional actual de una manera completa y adecuada</a:t>
                      </a:r>
                      <a:endParaRPr sz="1200">
                        <a:solidFill>
                          <a:schemeClr val="dk1"/>
                        </a:solidFill>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200"/>
                        <a:buFont typeface="Montserrat"/>
                        <a:buNone/>
                      </a:pPr>
                      <a:r>
                        <a:rPr lang="es-MX" sz="1200">
                          <a:solidFill>
                            <a:schemeClr val="dk1"/>
                          </a:solidFill>
                          <a:latin typeface="Montserrat"/>
                          <a:ea typeface="Montserrat"/>
                          <a:cs typeface="Montserrat"/>
                          <a:sym typeface="Montserrat"/>
                        </a:rPr>
                        <a:t>100.00%</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ctr">
                        <a:spcBef>
                          <a:spcPts val="0"/>
                        </a:spcBef>
                        <a:spcAft>
                          <a:spcPts val="0"/>
                        </a:spcAft>
                        <a:buNone/>
                      </a:pPr>
                      <a:r>
                        <a:rPr lang="es-MX" sz="1200">
                          <a:solidFill>
                            <a:schemeClr val="dk1"/>
                          </a:solidFill>
                          <a:latin typeface="Montserrat"/>
                          <a:ea typeface="Montserrat"/>
                          <a:cs typeface="Montserrat"/>
                          <a:sym typeface="Montserrat"/>
                        </a:rPr>
                        <a:t>Recomendaría al Instituto para realizar Pediatría </a:t>
                      </a:r>
                      <a:endParaRPr sz="1200">
                        <a:solidFill>
                          <a:schemeClr val="dk1"/>
                        </a:solidFill>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200"/>
                        <a:buFont typeface="Montserrat"/>
                        <a:buNone/>
                      </a:pPr>
                      <a:r>
                        <a:rPr lang="es-MX" sz="1200">
                          <a:solidFill>
                            <a:schemeClr val="dk1"/>
                          </a:solidFill>
                          <a:latin typeface="Montserrat"/>
                          <a:ea typeface="Montserrat"/>
                          <a:cs typeface="Montserrat"/>
                          <a:sym typeface="Montserrat"/>
                        </a:rPr>
                        <a:t>95.90%</a:t>
                      </a:r>
                      <a:endParaRPr sz="1200">
                        <a:solidFill>
                          <a:schemeClr val="dk1"/>
                        </a:solidFill>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ctr">
                        <a:spcBef>
                          <a:spcPts val="0"/>
                        </a:spcBef>
                        <a:spcAft>
                          <a:spcPts val="0"/>
                        </a:spcAft>
                        <a:buNone/>
                      </a:pPr>
                      <a:r>
                        <a:rPr lang="es-MX" sz="1200">
                          <a:solidFill>
                            <a:schemeClr val="dk1"/>
                          </a:solidFill>
                          <a:latin typeface="Montserrat"/>
                          <a:ea typeface="Montserrat"/>
                          <a:cs typeface="Montserrat"/>
                          <a:sym typeface="Montserrat"/>
                        </a:rPr>
                        <a:t>Recomendaría al Instituto para realizar una Subespecialidad Pediátrica</a:t>
                      </a:r>
                      <a:endParaRPr sz="1200">
                        <a:solidFill>
                          <a:schemeClr val="dk1"/>
                        </a:solidFill>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200"/>
                        <a:buFont typeface="Montserrat"/>
                        <a:buNone/>
                      </a:pPr>
                      <a:r>
                        <a:rPr lang="es-MX" sz="1200">
                          <a:solidFill>
                            <a:schemeClr val="dk1"/>
                          </a:solidFill>
                          <a:latin typeface="Montserrat"/>
                          <a:ea typeface="Montserrat"/>
                          <a:cs typeface="Montserrat"/>
                          <a:sym typeface="Montserrat"/>
                        </a:rPr>
                        <a:t>97.90%</a:t>
                      </a:r>
                      <a:endParaRPr sz="1200">
                        <a:solidFill>
                          <a:schemeClr val="dk1"/>
                        </a:solidFill>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91" name="Google Shape;191;p11"/>
          <p:cNvSpPr/>
          <p:nvPr/>
        </p:nvSpPr>
        <p:spPr>
          <a:xfrm>
            <a:off x="159387" y="868955"/>
            <a:ext cx="453318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s-MX" sz="1400" u="none" strike="noStrike">
                <a:solidFill>
                  <a:srgbClr val="002060"/>
                </a:solidFill>
                <a:latin typeface="Montserrat"/>
                <a:ea typeface="Montserrat"/>
                <a:cs typeface="Montserrat"/>
                <a:sym typeface="Montserrat"/>
              </a:rPr>
              <a:t>Resultados</a:t>
            </a:r>
            <a:endParaRPr/>
          </a:p>
        </p:txBody>
      </p:sp>
      <p:graphicFrame>
        <p:nvGraphicFramePr>
          <p:cNvPr id="192" name="Google Shape;192;p11"/>
          <p:cNvGraphicFramePr/>
          <p:nvPr/>
        </p:nvGraphicFramePr>
        <p:xfrm>
          <a:off x="5264708" y="2939653"/>
          <a:ext cx="6630540" cy="3648811"/>
        </p:xfrm>
        <a:graphic>
          <a:graphicData uri="http://schemas.openxmlformats.org/drawingml/2006/chart">
            <c:chart r:id="rId3"/>
          </a:graphicData>
        </a:graphic>
      </p:graphicFrame>
      <p:sp>
        <p:nvSpPr>
          <p:cNvPr id="193" name="Google Shape;193;p11"/>
          <p:cNvSpPr/>
          <p:nvPr/>
        </p:nvSpPr>
        <p:spPr>
          <a:xfrm>
            <a:off x="4830106" y="2843192"/>
            <a:ext cx="4612623"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5405D"/>
              </a:buClr>
              <a:buSzPts val="1400"/>
              <a:buFont typeface="Montserrat"/>
              <a:buNone/>
            </a:pPr>
            <a:r>
              <a:rPr b="1" lang="es-MX" sz="1400">
                <a:solidFill>
                  <a:srgbClr val="05405D"/>
                </a:solidFill>
                <a:latin typeface="Montserrat"/>
                <a:ea typeface="Montserrat"/>
                <a:cs typeface="Montserrat"/>
                <a:sym typeface="Montserrat"/>
              </a:rPr>
              <a:t>Relación de Actividades Profesionales</a:t>
            </a:r>
            <a:endParaRPr/>
          </a:p>
        </p:txBody>
      </p:sp>
      <p:sp>
        <p:nvSpPr>
          <p:cNvPr id="194" name="Google Shape;194;p11"/>
          <p:cNvSpPr/>
          <p:nvPr/>
        </p:nvSpPr>
        <p:spPr>
          <a:xfrm>
            <a:off x="9442729" y="2876683"/>
            <a:ext cx="2465697"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s-MX" sz="1200" u="none" strike="noStrike">
                <a:solidFill>
                  <a:srgbClr val="002060"/>
                </a:solidFill>
                <a:latin typeface="Montserrat"/>
                <a:ea typeface="Montserrat"/>
                <a:cs typeface="Montserrat"/>
                <a:sym typeface="Montserrat"/>
              </a:rPr>
              <a:t>Egresados que realizan actividades Clínicas Exclusivas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2"/>
          <p:cNvSpPr txBox="1"/>
          <p:nvPr/>
        </p:nvSpPr>
        <p:spPr>
          <a:xfrm>
            <a:off x="6697866" y="1249065"/>
            <a:ext cx="5156777" cy="304698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MX" sz="1600">
                <a:solidFill>
                  <a:schemeClr val="dk1"/>
                </a:solidFill>
                <a:latin typeface="Montserrat"/>
                <a:ea typeface="Montserrat"/>
                <a:cs typeface="Montserrat"/>
                <a:sym typeface="Montserrat"/>
              </a:rPr>
              <a:t>En el primer semestre de 2024 se contabilizó un total de 151,712 visitas a la página procedente de 120 países vs. 61,306 en el 2023. Se observó un incremento del 147.46% con respecto al año anterior. </a:t>
            </a:r>
            <a:endParaRPr/>
          </a:p>
          <a:p>
            <a:pPr indent="0" lvl="0" marL="0" marR="0" rtl="0" algn="just">
              <a:spcBef>
                <a:spcPts val="0"/>
              </a:spcBef>
              <a:spcAft>
                <a:spcPts val="0"/>
              </a:spcAft>
              <a:buNone/>
            </a:pPr>
            <a:r>
              <a:t/>
            </a:r>
            <a:endParaRPr sz="1600">
              <a:solidFill>
                <a:schemeClr val="dk1"/>
              </a:solidFill>
              <a:latin typeface="Montserrat"/>
              <a:ea typeface="Montserrat"/>
              <a:cs typeface="Montserrat"/>
              <a:sym typeface="Montserrat"/>
            </a:endParaRPr>
          </a:p>
          <a:p>
            <a:pPr indent="0" lvl="0" marL="0" marR="0" rtl="0" algn="l">
              <a:spcBef>
                <a:spcPts val="0"/>
              </a:spcBef>
              <a:spcAft>
                <a:spcPts val="0"/>
              </a:spcAft>
              <a:buNone/>
            </a:pPr>
            <a:r>
              <a:rPr lang="es-MX" sz="1600">
                <a:solidFill>
                  <a:schemeClr val="dk1"/>
                </a:solidFill>
                <a:latin typeface="Montserrat"/>
                <a:ea typeface="Montserrat"/>
                <a:cs typeface="Montserrat"/>
                <a:sym typeface="Montserrat"/>
              </a:rPr>
              <a:t>Continúa Indexada en plataformas nacionales e Internacionales: Scopus, SCImago Journal Rank, Scielo,  Latindex,  Redalyc, DOAJ,  ESCI, SJR</a:t>
            </a:r>
            <a:endParaRPr/>
          </a:p>
          <a:p>
            <a:pPr indent="0" lvl="0" marL="0" marR="0" rtl="0" algn="just">
              <a:spcBef>
                <a:spcPts val="0"/>
              </a:spcBef>
              <a:spcAft>
                <a:spcPts val="0"/>
              </a:spcAft>
              <a:buNone/>
            </a:pPr>
            <a:r>
              <a:t/>
            </a:r>
            <a:endParaRPr sz="1600">
              <a:solidFill>
                <a:schemeClr val="dk1"/>
              </a:solidFill>
              <a:latin typeface="Montserrat"/>
              <a:ea typeface="Montserrat"/>
              <a:cs typeface="Montserrat"/>
              <a:sym typeface="Montserrat"/>
            </a:endParaRPr>
          </a:p>
          <a:p>
            <a:pPr indent="0" lvl="0" marL="0" marR="0" rtl="0" algn="just">
              <a:lnSpc>
                <a:spcPct val="100000"/>
              </a:lnSpc>
              <a:spcBef>
                <a:spcPts val="0"/>
              </a:spcBef>
              <a:spcAft>
                <a:spcPts val="0"/>
              </a:spcAft>
              <a:buClr>
                <a:schemeClr val="dk1"/>
              </a:buClr>
              <a:buSzPts val="1600"/>
              <a:buFont typeface="Montserrat"/>
              <a:buNone/>
            </a:pPr>
            <a:r>
              <a:t/>
            </a:r>
            <a:endParaRPr b="0" i="0" sz="1600" u="none" cap="none" strike="noStrike">
              <a:solidFill>
                <a:srgbClr val="000000"/>
              </a:solidFill>
              <a:latin typeface="Montserrat"/>
              <a:ea typeface="Montserrat"/>
              <a:cs typeface="Montserrat"/>
              <a:sym typeface="Montserrat"/>
            </a:endParaRPr>
          </a:p>
          <a:p>
            <a:pPr indent="0" lvl="0" marL="0" marR="0" rtl="0" algn="just">
              <a:lnSpc>
                <a:spcPct val="100000"/>
              </a:lnSpc>
              <a:spcBef>
                <a:spcPts val="0"/>
              </a:spcBef>
              <a:spcAft>
                <a:spcPts val="0"/>
              </a:spcAft>
              <a:buClr>
                <a:schemeClr val="dk1"/>
              </a:buClr>
              <a:buSzPts val="1600"/>
              <a:buFont typeface="Montserrat"/>
              <a:buNone/>
            </a:pPr>
            <a:r>
              <a:t/>
            </a:r>
            <a:endParaRPr b="0" i="0" sz="1600" u="none" cap="none" strike="noStrike">
              <a:solidFill>
                <a:srgbClr val="000000"/>
              </a:solidFill>
              <a:latin typeface="Montserrat"/>
              <a:ea typeface="Montserrat"/>
              <a:cs typeface="Montserrat"/>
              <a:sym typeface="Montserrat"/>
            </a:endParaRPr>
          </a:p>
        </p:txBody>
      </p:sp>
      <p:sp>
        <p:nvSpPr>
          <p:cNvPr id="201" name="Google Shape;201;p12"/>
          <p:cNvSpPr/>
          <p:nvPr/>
        </p:nvSpPr>
        <p:spPr>
          <a:xfrm>
            <a:off x="8797615" y="269536"/>
            <a:ext cx="3182892" cy="458252"/>
          </a:xfrm>
          <a:prstGeom prst="roundRect">
            <a:avLst>
              <a:gd fmla="val 16667" name="adj"/>
            </a:avLst>
          </a:prstGeom>
          <a:solidFill>
            <a:srgbClr val="05405D"/>
          </a:solidFill>
          <a:ln cap="flat" cmpd="sng" w="12700">
            <a:solidFill>
              <a:srgbClr val="2F5496"/>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MX" sz="1800">
                <a:solidFill>
                  <a:schemeClr val="lt1"/>
                </a:solidFill>
                <a:latin typeface="Montserrat Medium"/>
                <a:ea typeface="Montserrat Medium"/>
                <a:cs typeface="Montserrat Medium"/>
                <a:sym typeface="Montserrat Medium"/>
              </a:rPr>
              <a:t>ENSEÑANZA</a:t>
            </a:r>
            <a:endParaRPr/>
          </a:p>
        </p:txBody>
      </p:sp>
      <p:sp>
        <p:nvSpPr>
          <p:cNvPr id="202" name="Google Shape;202;p12"/>
          <p:cNvSpPr/>
          <p:nvPr/>
        </p:nvSpPr>
        <p:spPr>
          <a:xfrm rot="5400000">
            <a:off x="8979090" y="-1451448"/>
            <a:ext cx="412612" cy="5338498"/>
          </a:xfrm>
          <a:prstGeom prst="corner">
            <a:avLst>
              <a:gd fmla="val 50000" name="adj1"/>
              <a:gd fmla="val 50000" name="adj2"/>
            </a:avLst>
          </a:prstGeom>
          <a:solidFill>
            <a:srgbClr val="05405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203" name="Google Shape;203;p12"/>
          <p:cNvSpPr/>
          <p:nvPr/>
        </p:nvSpPr>
        <p:spPr>
          <a:xfrm>
            <a:off x="4439937" y="356355"/>
            <a:ext cx="3312126" cy="40010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5405D"/>
              </a:buClr>
              <a:buSzPts val="2000"/>
              <a:buFont typeface="Montserrat"/>
              <a:buNone/>
            </a:pPr>
            <a:r>
              <a:rPr b="1" lang="es-MX" sz="2000">
                <a:solidFill>
                  <a:srgbClr val="05405D"/>
                </a:solidFill>
                <a:latin typeface="Montserrat"/>
                <a:ea typeface="Montserrat"/>
                <a:cs typeface="Montserrat"/>
                <a:sym typeface="Montserrat"/>
              </a:rPr>
              <a:t>Revista</a:t>
            </a:r>
            <a:r>
              <a:rPr b="1" i="0" lang="es-MX" sz="2000" u="none" cap="none" strike="noStrike">
                <a:solidFill>
                  <a:srgbClr val="000000"/>
                </a:solidFill>
                <a:latin typeface="Montserrat"/>
                <a:ea typeface="Montserrat"/>
                <a:cs typeface="Montserrat"/>
                <a:sym typeface="Montserrat"/>
              </a:rPr>
              <a:t> </a:t>
            </a:r>
            <a:r>
              <a:rPr b="1" lang="es-MX" sz="2000">
                <a:solidFill>
                  <a:srgbClr val="05405D"/>
                </a:solidFill>
                <a:latin typeface="Montserrat"/>
                <a:ea typeface="Montserrat"/>
                <a:cs typeface="Montserrat"/>
                <a:sym typeface="Montserrat"/>
              </a:rPr>
              <a:t>Acta Pediátrica</a:t>
            </a:r>
            <a:endParaRPr/>
          </a:p>
        </p:txBody>
      </p:sp>
      <p:sp>
        <p:nvSpPr>
          <p:cNvPr id="204" name="Google Shape;204;p12"/>
          <p:cNvSpPr/>
          <p:nvPr/>
        </p:nvSpPr>
        <p:spPr>
          <a:xfrm rot="-5400000">
            <a:off x="9105463" y="944678"/>
            <a:ext cx="369331" cy="5184525"/>
          </a:xfrm>
          <a:prstGeom prst="corner">
            <a:avLst>
              <a:gd fmla="val 50000" name="adj1"/>
              <a:gd fmla="val 50000" name="adj2"/>
            </a:avLst>
          </a:prstGeom>
          <a:solidFill>
            <a:srgbClr val="05405D"/>
          </a:solidFill>
          <a:ln cap="flat" cmpd="sng" w="12700">
            <a:solidFill>
              <a:srgbClr val="05405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graphicFrame>
        <p:nvGraphicFramePr>
          <p:cNvPr id="205" name="Google Shape;205;p12"/>
          <p:cNvGraphicFramePr/>
          <p:nvPr/>
        </p:nvGraphicFramePr>
        <p:xfrm>
          <a:off x="250271" y="1603007"/>
          <a:ext cx="3000000" cy="3000000"/>
        </p:xfrm>
        <a:graphic>
          <a:graphicData uri="http://schemas.openxmlformats.org/drawingml/2006/table">
            <a:tbl>
              <a:tblPr>
                <a:noFill/>
                <a:tableStyleId>{02231EC8-971F-41A5-A864-5FFA25D47B5F}</a:tableStyleId>
              </a:tblPr>
              <a:tblGrid>
                <a:gridCol w="1571025"/>
                <a:gridCol w="1332550"/>
                <a:gridCol w="1332550"/>
                <a:gridCol w="1332550"/>
              </a:tblGrid>
              <a:tr h="223000">
                <a:tc>
                  <a:txBody>
                    <a:bodyPr/>
                    <a:lstStyle/>
                    <a:p>
                      <a:pPr indent="0" lvl="0" marL="0" marR="0" rtl="0" algn="ctr">
                        <a:lnSpc>
                          <a:spcPct val="107000"/>
                        </a:lnSpc>
                        <a:spcBef>
                          <a:spcPts val="0"/>
                        </a:spcBef>
                        <a:spcAft>
                          <a:spcPts val="0"/>
                        </a:spcAft>
                        <a:buNone/>
                      </a:pPr>
                      <a:r>
                        <a:rPr b="1" lang="es-MX" sz="1200">
                          <a:solidFill>
                            <a:srgbClr val="FFFFFF"/>
                          </a:solidFill>
                          <a:latin typeface="Montserrat"/>
                          <a:ea typeface="Montserrat"/>
                          <a:cs typeface="Montserrat"/>
                          <a:sym typeface="Montserrat"/>
                        </a:rPr>
                        <a:t>País</a:t>
                      </a:r>
                      <a:r>
                        <a:rPr b="1" lang="es-MX" sz="1200">
                          <a:latin typeface="Montserrat"/>
                          <a:ea typeface="Montserrat"/>
                          <a:cs typeface="Montserrat"/>
                          <a:sym typeface="Montserrat"/>
                        </a:rPr>
                        <a:t> </a:t>
                      </a:r>
                      <a:endParaRPr/>
                    </a:p>
                  </a:txBody>
                  <a:tcPr marT="0" marB="0" marR="68575" marL="68575" anchor="ctr">
                    <a:lnL cap="flat" cmpd="sng" w="12700">
                      <a:solidFill>
                        <a:srgbClr val="4472C4"/>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472C4"/>
                      </a:solidFill>
                      <a:prstDash val="solid"/>
                      <a:round/>
                      <a:headEnd len="sm" w="sm" type="none"/>
                      <a:tailEnd len="sm" w="sm" type="none"/>
                    </a:lnT>
                    <a:lnB cap="flat" cmpd="sng" w="12700">
                      <a:solidFill>
                        <a:srgbClr val="4472C4"/>
                      </a:solidFill>
                      <a:prstDash val="solid"/>
                      <a:round/>
                      <a:headEnd len="sm" w="sm" type="none"/>
                      <a:tailEnd len="sm" w="sm" type="none"/>
                    </a:lnB>
                    <a:solidFill>
                      <a:srgbClr val="05405D"/>
                    </a:solidFill>
                  </a:tcPr>
                </a:tc>
                <a:tc>
                  <a:txBody>
                    <a:bodyPr/>
                    <a:lstStyle/>
                    <a:p>
                      <a:pPr indent="0" lvl="0" marL="0" marR="0" rtl="0" algn="ctr">
                        <a:lnSpc>
                          <a:spcPct val="107000"/>
                        </a:lnSpc>
                        <a:spcBef>
                          <a:spcPts val="0"/>
                        </a:spcBef>
                        <a:spcAft>
                          <a:spcPts val="0"/>
                        </a:spcAft>
                        <a:buNone/>
                      </a:pPr>
                      <a:r>
                        <a:rPr b="1" lang="es-MX" sz="1200">
                          <a:solidFill>
                            <a:srgbClr val="FFFFFF"/>
                          </a:solidFill>
                          <a:latin typeface="Montserrat"/>
                          <a:ea typeface="Montserrat"/>
                          <a:cs typeface="Montserrat"/>
                          <a:sym typeface="Montserrat"/>
                        </a:rPr>
                        <a:t>2023</a:t>
                      </a:r>
                      <a:endParaRPr b="1" sz="1200">
                        <a:latin typeface="Montserrat"/>
                        <a:ea typeface="Montserrat"/>
                        <a:cs typeface="Montserrat"/>
                        <a:sym typeface="Montserrat"/>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472C4"/>
                      </a:solidFill>
                      <a:prstDash val="solid"/>
                      <a:round/>
                      <a:headEnd len="sm" w="sm" type="none"/>
                      <a:tailEnd len="sm" w="sm" type="none"/>
                    </a:lnT>
                    <a:lnB cap="flat" cmpd="sng" w="12700">
                      <a:solidFill>
                        <a:srgbClr val="4472C4"/>
                      </a:solidFill>
                      <a:prstDash val="solid"/>
                      <a:round/>
                      <a:headEnd len="sm" w="sm" type="none"/>
                      <a:tailEnd len="sm" w="sm" type="none"/>
                    </a:lnB>
                    <a:solidFill>
                      <a:srgbClr val="05405D"/>
                    </a:solidFill>
                  </a:tcPr>
                </a:tc>
                <a:tc>
                  <a:txBody>
                    <a:bodyPr/>
                    <a:lstStyle/>
                    <a:p>
                      <a:pPr indent="0" lvl="0" marL="0" marR="0" rtl="0" algn="ctr">
                        <a:lnSpc>
                          <a:spcPct val="107000"/>
                        </a:lnSpc>
                        <a:spcBef>
                          <a:spcPts val="0"/>
                        </a:spcBef>
                        <a:spcAft>
                          <a:spcPts val="0"/>
                        </a:spcAft>
                        <a:buNone/>
                      </a:pPr>
                      <a:r>
                        <a:rPr b="1" lang="es-MX" sz="1200">
                          <a:solidFill>
                            <a:srgbClr val="FFFFFF"/>
                          </a:solidFill>
                          <a:latin typeface="Montserrat"/>
                          <a:ea typeface="Montserrat"/>
                          <a:cs typeface="Montserrat"/>
                          <a:sym typeface="Montserrat"/>
                        </a:rPr>
                        <a:t>2024</a:t>
                      </a:r>
                      <a:endParaRPr b="1" sz="1200">
                        <a:latin typeface="Montserrat"/>
                        <a:ea typeface="Montserrat"/>
                        <a:cs typeface="Montserrat"/>
                        <a:sym typeface="Montserrat"/>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472C4"/>
                      </a:solidFill>
                      <a:prstDash val="solid"/>
                      <a:round/>
                      <a:headEnd len="sm" w="sm" type="none"/>
                      <a:tailEnd len="sm" w="sm" type="none"/>
                    </a:lnT>
                    <a:lnB cap="flat" cmpd="sng" w="12700">
                      <a:solidFill>
                        <a:srgbClr val="4472C4"/>
                      </a:solidFill>
                      <a:prstDash val="solid"/>
                      <a:round/>
                      <a:headEnd len="sm" w="sm" type="none"/>
                      <a:tailEnd len="sm" w="sm" type="none"/>
                    </a:lnB>
                    <a:solidFill>
                      <a:srgbClr val="05405D"/>
                    </a:solidFill>
                  </a:tcPr>
                </a:tc>
                <a:tc>
                  <a:txBody>
                    <a:bodyPr/>
                    <a:lstStyle/>
                    <a:p>
                      <a:pPr indent="0" lvl="0" marL="0" marR="0" rtl="0" algn="ctr">
                        <a:lnSpc>
                          <a:spcPct val="107000"/>
                        </a:lnSpc>
                        <a:spcBef>
                          <a:spcPts val="0"/>
                        </a:spcBef>
                        <a:spcAft>
                          <a:spcPts val="0"/>
                        </a:spcAft>
                        <a:buNone/>
                      </a:pPr>
                      <a:r>
                        <a:rPr b="1" lang="es-MX" sz="1200">
                          <a:solidFill>
                            <a:schemeClr val="lt1"/>
                          </a:solidFill>
                          <a:latin typeface="Montserrat"/>
                          <a:ea typeface="Montserrat"/>
                          <a:cs typeface="Montserrat"/>
                          <a:sym typeface="Montserrat"/>
                        </a:rPr>
                        <a:t>%Var</a:t>
                      </a:r>
                      <a:endParaRPr/>
                    </a:p>
                  </a:txBody>
                  <a:tcPr marT="0" marB="0" marR="68575" marL="68575" anchor="ctr">
                    <a:lnL cap="flat" cmpd="sng" w="9525">
                      <a:solidFill>
                        <a:srgbClr val="000000">
                          <a:alpha val="0"/>
                        </a:srgbClr>
                      </a:solidFill>
                      <a:prstDash val="solid"/>
                      <a:round/>
                      <a:headEnd len="sm" w="sm" type="none"/>
                      <a:tailEnd len="sm" w="sm" type="none"/>
                    </a:lnL>
                    <a:lnR cap="flat" cmpd="sng" w="12700">
                      <a:solidFill>
                        <a:srgbClr val="4472C4"/>
                      </a:solidFill>
                      <a:prstDash val="solid"/>
                      <a:round/>
                      <a:headEnd len="sm" w="sm" type="none"/>
                      <a:tailEnd len="sm" w="sm" type="none"/>
                    </a:lnR>
                    <a:lnT cap="flat" cmpd="sng" w="12700">
                      <a:solidFill>
                        <a:srgbClr val="4472C4"/>
                      </a:solidFill>
                      <a:prstDash val="solid"/>
                      <a:round/>
                      <a:headEnd len="sm" w="sm" type="none"/>
                      <a:tailEnd len="sm" w="sm" type="none"/>
                    </a:lnT>
                    <a:lnB cap="flat" cmpd="sng" w="12700">
                      <a:solidFill>
                        <a:srgbClr val="4472C4"/>
                      </a:solidFill>
                      <a:prstDash val="solid"/>
                      <a:round/>
                      <a:headEnd len="sm" w="sm" type="none"/>
                      <a:tailEnd len="sm" w="sm" type="none"/>
                    </a:lnB>
                    <a:solidFill>
                      <a:srgbClr val="05405D"/>
                    </a:solidFill>
                  </a:tcPr>
                </a:tc>
              </a:tr>
              <a:tr h="223000">
                <a:tc>
                  <a:txBody>
                    <a:bodyPr/>
                    <a:lstStyle/>
                    <a:p>
                      <a:pPr indent="0" lvl="0" marL="0" marR="0" rtl="0" algn="ctr">
                        <a:lnSpc>
                          <a:spcPct val="107000"/>
                        </a:lnSpc>
                        <a:spcBef>
                          <a:spcPts val="0"/>
                        </a:spcBef>
                        <a:spcAft>
                          <a:spcPts val="0"/>
                        </a:spcAft>
                        <a:buNone/>
                      </a:pPr>
                      <a:r>
                        <a:rPr b="1" lang="es-MX" sz="1200">
                          <a:solidFill>
                            <a:srgbClr val="000000"/>
                          </a:solidFill>
                          <a:latin typeface="Montserrat"/>
                          <a:ea typeface="Montserrat"/>
                          <a:cs typeface="Montserrat"/>
                          <a:sym typeface="Montserrat"/>
                        </a:rPr>
                        <a:t>México </a:t>
                      </a:r>
                      <a:endParaRPr sz="1200">
                        <a:latin typeface="Montserrat"/>
                        <a:ea typeface="Montserrat"/>
                        <a:cs typeface="Montserrat"/>
                        <a:sym typeface="Montserrat"/>
                      </a:endParaRPr>
                    </a:p>
                  </a:txBody>
                  <a:tcPr marT="0" marB="0" marR="68575" marL="68575">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4472C4"/>
                      </a:solidFill>
                      <a:prstDash val="solid"/>
                      <a:round/>
                      <a:headEnd len="sm" w="sm" type="none"/>
                      <a:tailEnd len="sm" w="sm" type="none"/>
                    </a:lnT>
                    <a:lnB cap="flat" cmpd="sng" w="12700">
                      <a:solidFill>
                        <a:srgbClr val="8EAADB"/>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s-MX" sz="1200">
                          <a:solidFill>
                            <a:srgbClr val="000000"/>
                          </a:solidFill>
                          <a:latin typeface="Montserrat"/>
                          <a:ea typeface="Montserrat"/>
                          <a:cs typeface="Montserrat"/>
                          <a:sym typeface="Montserrat"/>
                        </a:rPr>
                        <a:t>4,189</a:t>
                      </a:r>
                      <a:endParaRPr sz="1200">
                        <a:latin typeface="Montserrat"/>
                        <a:ea typeface="Montserrat"/>
                        <a:cs typeface="Montserrat"/>
                        <a:sym typeface="Montserrat"/>
                      </a:endParaRPr>
                    </a:p>
                  </a:txBody>
                  <a:tcPr marT="0" marB="0" marR="68575" marL="68575">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4472C4"/>
                      </a:solidFill>
                      <a:prstDash val="solid"/>
                      <a:round/>
                      <a:headEnd len="sm" w="sm" type="none"/>
                      <a:tailEnd len="sm" w="sm" type="none"/>
                    </a:lnT>
                    <a:lnB cap="flat" cmpd="sng" w="12700">
                      <a:solidFill>
                        <a:srgbClr val="8EAADB"/>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s-MX" sz="1200">
                          <a:latin typeface="Montserrat"/>
                          <a:ea typeface="Montserrat"/>
                          <a:cs typeface="Montserrat"/>
                          <a:sym typeface="Montserrat"/>
                        </a:rPr>
                        <a:t>23,925</a:t>
                      </a:r>
                      <a:endParaRPr/>
                    </a:p>
                  </a:txBody>
                  <a:tcPr marT="0" marB="0" marR="68575" marL="68575">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4472C4"/>
                      </a:solidFill>
                      <a:prstDash val="solid"/>
                      <a:round/>
                      <a:headEnd len="sm" w="sm" type="none"/>
                      <a:tailEnd len="sm" w="sm" type="none"/>
                    </a:lnT>
                    <a:lnB cap="flat" cmpd="sng" w="12700">
                      <a:solidFill>
                        <a:srgbClr val="8EAADB"/>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200" u="none" strike="noStrike">
                          <a:solidFill>
                            <a:srgbClr val="000000"/>
                          </a:solidFill>
                          <a:latin typeface="Montserrat"/>
                          <a:ea typeface="Montserrat"/>
                          <a:cs typeface="Montserrat"/>
                          <a:sym typeface="Montserrat"/>
                        </a:rPr>
                        <a:t>471.14</a:t>
                      </a:r>
                      <a:endParaRPr/>
                    </a:p>
                  </a:txBody>
                  <a:tcPr marT="9525" marB="0" marR="9525" marL="9525">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4472C4"/>
                      </a:solidFill>
                      <a:prstDash val="solid"/>
                      <a:round/>
                      <a:headEnd len="sm" w="sm" type="none"/>
                      <a:tailEnd len="sm" w="sm" type="none"/>
                    </a:lnT>
                    <a:lnB cap="flat" cmpd="sng" w="12700">
                      <a:solidFill>
                        <a:srgbClr val="8EAADB"/>
                      </a:solidFill>
                      <a:prstDash val="solid"/>
                      <a:round/>
                      <a:headEnd len="sm" w="sm" type="none"/>
                      <a:tailEnd len="sm" w="sm" type="none"/>
                    </a:lnB>
                    <a:solidFill>
                      <a:srgbClr val="B7DEE8"/>
                    </a:solidFill>
                  </a:tcPr>
                </a:tc>
              </a:tr>
              <a:tr h="223000">
                <a:tc>
                  <a:txBody>
                    <a:bodyPr/>
                    <a:lstStyle/>
                    <a:p>
                      <a:pPr indent="0" lvl="0" marL="0" marR="0" rtl="0" algn="ctr">
                        <a:lnSpc>
                          <a:spcPct val="107000"/>
                        </a:lnSpc>
                        <a:spcBef>
                          <a:spcPts val="0"/>
                        </a:spcBef>
                        <a:spcAft>
                          <a:spcPts val="0"/>
                        </a:spcAft>
                        <a:buNone/>
                      </a:pPr>
                      <a:r>
                        <a:rPr b="1" lang="es-MX" sz="1200">
                          <a:solidFill>
                            <a:srgbClr val="000000"/>
                          </a:solidFill>
                          <a:latin typeface="Montserrat"/>
                          <a:ea typeface="Montserrat"/>
                          <a:cs typeface="Montserrat"/>
                          <a:sym typeface="Montserrat"/>
                        </a:rPr>
                        <a:t>Estados Unidos</a:t>
                      </a:r>
                      <a:endParaRPr sz="1200">
                        <a:latin typeface="Montserrat"/>
                        <a:ea typeface="Montserrat"/>
                        <a:cs typeface="Montserrat"/>
                        <a:sym typeface="Montserrat"/>
                      </a:endParaRPr>
                    </a:p>
                  </a:txBody>
                  <a:tcPr marT="0" marB="0" marR="68575" marL="68575">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s-MX" sz="1200">
                          <a:solidFill>
                            <a:srgbClr val="000000"/>
                          </a:solidFill>
                          <a:latin typeface="Montserrat"/>
                          <a:ea typeface="Montserrat"/>
                          <a:cs typeface="Montserrat"/>
                          <a:sym typeface="Montserrat"/>
                        </a:rPr>
                        <a:t>245</a:t>
                      </a:r>
                      <a:endParaRPr sz="1200">
                        <a:latin typeface="Montserrat"/>
                        <a:ea typeface="Montserrat"/>
                        <a:cs typeface="Montserrat"/>
                        <a:sym typeface="Montserrat"/>
                      </a:endParaRPr>
                    </a:p>
                  </a:txBody>
                  <a:tcPr marT="0" marB="0" marR="68575" marL="68575">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s-MX" sz="1200">
                          <a:latin typeface="Montserrat"/>
                          <a:ea typeface="Montserrat"/>
                          <a:cs typeface="Montserrat"/>
                          <a:sym typeface="Montserrat"/>
                        </a:rPr>
                        <a:t>641</a:t>
                      </a:r>
                      <a:endParaRPr/>
                    </a:p>
                  </a:txBody>
                  <a:tcPr marT="0" marB="0" marR="68575" marL="68575">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200" u="none" strike="noStrike">
                          <a:solidFill>
                            <a:srgbClr val="000000"/>
                          </a:solidFill>
                          <a:latin typeface="Montserrat"/>
                          <a:ea typeface="Montserrat"/>
                          <a:cs typeface="Montserrat"/>
                          <a:sym typeface="Montserrat"/>
                        </a:rPr>
                        <a:t>161.63</a:t>
                      </a:r>
                      <a:endParaRPr/>
                    </a:p>
                  </a:txBody>
                  <a:tcPr marT="9525" marB="0" marR="9525" marL="9525">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solidFill>
                      <a:srgbClr val="B7DEE8"/>
                    </a:solidFill>
                  </a:tcPr>
                </a:tc>
              </a:tr>
              <a:tr h="223000">
                <a:tc>
                  <a:txBody>
                    <a:bodyPr/>
                    <a:lstStyle/>
                    <a:p>
                      <a:pPr indent="0" lvl="0" marL="0" marR="0" rtl="0" algn="ctr">
                        <a:lnSpc>
                          <a:spcPct val="107000"/>
                        </a:lnSpc>
                        <a:spcBef>
                          <a:spcPts val="0"/>
                        </a:spcBef>
                        <a:spcAft>
                          <a:spcPts val="0"/>
                        </a:spcAft>
                        <a:buNone/>
                      </a:pPr>
                      <a:r>
                        <a:rPr b="1" lang="es-MX" sz="1200">
                          <a:solidFill>
                            <a:srgbClr val="000000"/>
                          </a:solidFill>
                          <a:latin typeface="Montserrat"/>
                          <a:ea typeface="Montserrat"/>
                          <a:cs typeface="Montserrat"/>
                          <a:sym typeface="Montserrat"/>
                        </a:rPr>
                        <a:t>Perú </a:t>
                      </a:r>
                      <a:endParaRPr sz="1200">
                        <a:latin typeface="Montserrat"/>
                        <a:ea typeface="Montserrat"/>
                        <a:cs typeface="Montserrat"/>
                        <a:sym typeface="Montserrat"/>
                      </a:endParaRPr>
                    </a:p>
                  </a:txBody>
                  <a:tcPr marT="0" marB="0" marR="68575" marL="68575">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s-MX" sz="1200">
                          <a:solidFill>
                            <a:srgbClr val="000000"/>
                          </a:solidFill>
                          <a:latin typeface="Montserrat"/>
                          <a:ea typeface="Montserrat"/>
                          <a:cs typeface="Montserrat"/>
                          <a:sym typeface="Montserrat"/>
                        </a:rPr>
                        <a:t>210</a:t>
                      </a:r>
                      <a:endParaRPr sz="1200">
                        <a:latin typeface="Montserrat"/>
                        <a:ea typeface="Montserrat"/>
                        <a:cs typeface="Montserrat"/>
                        <a:sym typeface="Montserrat"/>
                      </a:endParaRPr>
                    </a:p>
                  </a:txBody>
                  <a:tcPr marT="0" marB="0" marR="68575" marL="68575">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s-MX" sz="1200">
                          <a:latin typeface="Montserrat"/>
                          <a:ea typeface="Montserrat"/>
                          <a:cs typeface="Montserrat"/>
                          <a:sym typeface="Montserrat"/>
                        </a:rPr>
                        <a:t>735</a:t>
                      </a:r>
                      <a:endParaRPr/>
                    </a:p>
                  </a:txBody>
                  <a:tcPr marT="0" marB="0" marR="68575" marL="68575">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200" u="none" strike="noStrike">
                          <a:solidFill>
                            <a:srgbClr val="000000"/>
                          </a:solidFill>
                          <a:latin typeface="Montserrat"/>
                          <a:ea typeface="Montserrat"/>
                          <a:cs typeface="Montserrat"/>
                          <a:sym typeface="Montserrat"/>
                        </a:rPr>
                        <a:t>250.00</a:t>
                      </a:r>
                      <a:endParaRPr/>
                    </a:p>
                  </a:txBody>
                  <a:tcPr marT="9525" marB="0" marR="9525" marL="9525">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solidFill>
                      <a:srgbClr val="B7DEE8"/>
                    </a:solidFill>
                  </a:tcPr>
                </a:tc>
              </a:tr>
              <a:tr h="223000">
                <a:tc>
                  <a:txBody>
                    <a:bodyPr/>
                    <a:lstStyle/>
                    <a:p>
                      <a:pPr indent="0" lvl="0" marL="0" marR="0" rtl="0" algn="ctr">
                        <a:lnSpc>
                          <a:spcPct val="107000"/>
                        </a:lnSpc>
                        <a:spcBef>
                          <a:spcPts val="0"/>
                        </a:spcBef>
                        <a:spcAft>
                          <a:spcPts val="0"/>
                        </a:spcAft>
                        <a:buNone/>
                      </a:pPr>
                      <a:r>
                        <a:rPr b="1" lang="es-MX" sz="1200">
                          <a:solidFill>
                            <a:srgbClr val="000000"/>
                          </a:solidFill>
                          <a:latin typeface="Montserrat"/>
                          <a:ea typeface="Montserrat"/>
                          <a:cs typeface="Montserrat"/>
                          <a:sym typeface="Montserrat"/>
                        </a:rPr>
                        <a:t>Singapur</a:t>
                      </a:r>
                      <a:endParaRPr sz="1200">
                        <a:latin typeface="Montserrat"/>
                        <a:ea typeface="Montserrat"/>
                        <a:cs typeface="Montserrat"/>
                        <a:sym typeface="Montserrat"/>
                      </a:endParaRPr>
                    </a:p>
                  </a:txBody>
                  <a:tcPr marT="0" marB="0" marR="68575" marL="68575">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s-MX" sz="1200">
                          <a:solidFill>
                            <a:srgbClr val="000000"/>
                          </a:solidFill>
                          <a:latin typeface="Montserrat"/>
                          <a:ea typeface="Montserrat"/>
                          <a:cs typeface="Montserrat"/>
                          <a:sym typeface="Montserrat"/>
                        </a:rPr>
                        <a:t>ND</a:t>
                      </a:r>
                      <a:endParaRPr sz="1200">
                        <a:latin typeface="Montserrat"/>
                        <a:ea typeface="Montserrat"/>
                        <a:cs typeface="Montserrat"/>
                        <a:sym typeface="Montserrat"/>
                      </a:endParaRPr>
                    </a:p>
                  </a:txBody>
                  <a:tcPr marT="0" marB="0" marR="68575" marL="68575">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s-MX" sz="1200">
                          <a:latin typeface="Montserrat"/>
                          <a:ea typeface="Montserrat"/>
                          <a:cs typeface="Montserrat"/>
                          <a:sym typeface="Montserrat"/>
                        </a:rPr>
                        <a:t>656</a:t>
                      </a:r>
                      <a:endParaRPr/>
                    </a:p>
                  </a:txBody>
                  <a:tcPr marT="0" marB="0" marR="68575" marL="68575">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200" u="none" strike="noStrike">
                          <a:solidFill>
                            <a:srgbClr val="000000"/>
                          </a:solidFill>
                          <a:latin typeface="Montserrat"/>
                          <a:ea typeface="Montserrat"/>
                          <a:cs typeface="Montserrat"/>
                          <a:sym typeface="Montserrat"/>
                        </a:rPr>
                        <a:t>NA</a:t>
                      </a:r>
                      <a:endParaRPr/>
                    </a:p>
                  </a:txBody>
                  <a:tcPr marT="9525" marB="0" marR="9525" marL="9525">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solidFill>
                      <a:srgbClr val="B7DEE8"/>
                    </a:solidFill>
                  </a:tcPr>
                </a:tc>
              </a:tr>
              <a:tr h="223000">
                <a:tc>
                  <a:txBody>
                    <a:bodyPr/>
                    <a:lstStyle/>
                    <a:p>
                      <a:pPr indent="0" lvl="0" marL="0" marR="0" rtl="0" algn="ctr">
                        <a:lnSpc>
                          <a:spcPct val="107000"/>
                        </a:lnSpc>
                        <a:spcBef>
                          <a:spcPts val="0"/>
                        </a:spcBef>
                        <a:spcAft>
                          <a:spcPts val="0"/>
                        </a:spcAft>
                        <a:buNone/>
                      </a:pPr>
                      <a:r>
                        <a:rPr b="1" lang="es-MX" sz="1200">
                          <a:solidFill>
                            <a:srgbClr val="000000"/>
                          </a:solidFill>
                          <a:latin typeface="Montserrat"/>
                          <a:ea typeface="Montserrat"/>
                          <a:cs typeface="Montserrat"/>
                          <a:sym typeface="Montserrat"/>
                        </a:rPr>
                        <a:t>Colombia </a:t>
                      </a:r>
                      <a:endParaRPr sz="1200">
                        <a:latin typeface="Montserrat"/>
                        <a:ea typeface="Montserrat"/>
                        <a:cs typeface="Montserrat"/>
                        <a:sym typeface="Montserrat"/>
                      </a:endParaRPr>
                    </a:p>
                  </a:txBody>
                  <a:tcPr marT="0" marB="0" marR="68575" marL="68575">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s-MX" sz="1200">
                          <a:solidFill>
                            <a:srgbClr val="000000"/>
                          </a:solidFill>
                          <a:latin typeface="Montserrat"/>
                          <a:ea typeface="Montserrat"/>
                          <a:cs typeface="Montserrat"/>
                          <a:sym typeface="Montserrat"/>
                        </a:rPr>
                        <a:t>205</a:t>
                      </a:r>
                      <a:endParaRPr sz="1200">
                        <a:latin typeface="Montserrat"/>
                        <a:ea typeface="Montserrat"/>
                        <a:cs typeface="Montserrat"/>
                        <a:sym typeface="Montserrat"/>
                      </a:endParaRPr>
                    </a:p>
                  </a:txBody>
                  <a:tcPr marT="0" marB="0" marR="68575" marL="68575">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s-MX" sz="1200">
                          <a:latin typeface="Montserrat"/>
                          <a:ea typeface="Montserrat"/>
                          <a:cs typeface="Montserrat"/>
                          <a:sym typeface="Montserrat"/>
                        </a:rPr>
                        <a:t>581</a:t>
                      </a:r>
                      <a:endParaRPr/>
                    </a:p>
                  </a:txBody>
                  <a:tcPr marT="0" marB="0" marR="68575" marL="68575">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200" u="none" strike="noStrike">
                          <a:solidFill>
                            <a:srgbClr val="000000"/>
                          </a:solidFill>
                          <a:latin typeface="Montserrat"/>
                          <a:ea typeface="Montserrat"/>
                          <a:cs typeface="Montserrat"/>
                          <a:sym typeface="Montserrat"/>
                        </a:rPr>
                        <a:t>183.41</a:t>
                      </a:r>
                      <a:endParaRPr/>
                    </a:p>
                  </a:txBody>
                  <a:tcPr marT="9525" marB="0" marR="9525" marL="9525">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solidFill>
                      <a:srgbClr val="B7DEE8"/>
                    </a:solidFill>
                  </a:tcPr>
                </a:tc>
              </a:tr>
              <a:tr h="223000">
                <a:tc>
                  <a:txBody>
                    <a:bodyPr/>
                    <a:lstStyle/>
                    <a:p>
                      <a:pPr indent="0" lvl="0" marL="0" marR="0" rtl="0" algn="ctr">
                        <a:lnSpc>
                          <a:spcPct val="107000"/>
                        </a:lnSpc>
                        <a:spcBef>
                          <a:spcPts val="0"/>
                        </a:spcBef>
                        <a:spcAft>
                          <a:spcPts val="0"/>
                        </a:spcAft>
                        <a:buNone/>
                      </a:pPr>
                      <a:r>
                        <a:rPr b="1" lang="es-MX" sz="1200">
                          <a:solidFill>
                            <a:srgbClr val="000000"/>
                          </a:solidFill>
                          <a:latin typeface="Montserrat"/>
                          <a:ea typeface="Montserrat"/>
                          <a:cs typeface="Montserrat"/>
                          <a:sym typeface="Montserrat"/>
                        </a:rPr>
                        <a:t>España</a:t>
                      </a:r>
                      <a:endParaRPr sz="1200">
                        <a:latin typeface="Montserrat"/>
                        <a:ea typeface="Montserrat"/>
                        <a:cs typeface="Montserrat"/>
                        <a:sym typeface="Montserrat"/>
                      </a:endParaRPr>
                    </a:p>
                  </a:txBody>
                  <a:tcPr marT="0" marB="0" marR="68575" marL="68575">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s-MX" sz="1200">
                          <a:solidFill>
                            <a:srgbClr val="000000"/>
                          </a:solidFill>
                          <a:latin typeface="Montserrat"/>
                          <a:ea typeface="Montserrat"/>
                          <a:cs typeface="Montserrat"/>
                          <a:sym typeface="Montserrat"/>
                        </a:rPr>
                        <a:t>154</a:t>
                      </a:r>
                      <a:endParaRPr sz="1200">
                        <a:latin typeface="Montserrat"/>
                        <a:ea typeface="Montserrat"/>
                        <a:cs typeface="Montserrat"/>
                        <a:sym typeface="Montserrat"/>
                      </a:endParaRPr>
                    </a:p>
                  </a:txBody>
                  <a:tcPr marT="0" marB="0" marR="68575" marL="68575">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s-MX" sz="1200">
                          <a:latin typeface="Montserrat"/>
                          <a:ea typeface="Montserrat"/>
                          <a:cs typeface="Montserrat"/>
                          <a:sym typeface="Montserrat"/>
                        </a:rPr>
                        <a:t>442</a:t>
                      </a:r>
                      <a:endParaRPr/>
                    </a:p>
                  </a:txBody>
                  <a:tcPr marT="0" marB="0" marR="68575" marL="68575">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200" u="none" strike="noStrike">
                          <a:solidFill>
                            <a:srgbClr val="000000"/>
                          </a:solidFill>
                          <a:latin typeface="Montserrat"/>
                          <a:ea typeface="Montserrat"/>
                          <a:cs typeface="Montserrat"/>
                          <a:sym typeface="Montserrat"/>
                        </a:rPr>
                        <a:t>187.01</a:t>
                      </a:r>
                      <a:endParaRPr/>
                    </a:p>
                  </a:txBody>
                  <a:tcPr marT="9525" marB="0" marR="9525" marL="9525">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solidFill>
                      <a:srgbClr val="B7DEE8"/>
                    </a:solidFill>
                  </a:tcPr>
                </a:tc>
              </a:tr>
              <a:tr h="223000">
                <a:tc>
                  <a:txBody>
                    <a:bodyPr/>
                    <a:lstStyle/>
                    <a:p>
                      <a:pPr indent="0" lvl="0" marL="0" marR="0" rtl="0" algn="ctr">
                        <a:lnSpc>
                          <a:spcPct val="107000"/>
                        </a:lnSpc>
                        <a:spcBef>
                          <a:spcPts val="0"/>
                        </a:spcBef>
                        <a:spcAft>
                          <a:spcPts val="0"/>
                        </a:spcAft>
                        <a:buNone/>
                      </a:pPr>
                      <a:r>
                        <a:rPr b="1" lang="es-MX" sz="1200">
                          <a:solidFill>
                            <a:srgbClr val="000000"/>
                          </a:solidFill>
                          <a:latin typeface="Montserrat"/>
                          <a:ea typeface="Montserrat"/>
                          <a:cs typeface="Montserrat"/>
                          <a:sym typeface="Montserrat"/>
                        </a:rPr>
                        <a:t>China</a:t>
                      </a:r>
                      <a:endParaRPr sz="1200">
                        <a:latin typeface="Montserrat"/>
                        <a:ea typeface="Montserrat"/>
                        <a:cs typeface="Montserrat"/>
                        <a:sym typeface="Montserrat"/>
                      </a:endParaRPr>
                    </a:p>
                  </a:txBody>
                  <a:tcPr marT="0" marB="0" marR="68575" marL="68575">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s-MX" sz="1200">
                          <a:solidFill>
                            <a:srgbClr val="000000"/>
                          </a:solidFill>
                          <a:latin typeface="Montserrat"/>
                          <a:ea typeface="Montserrat"/>
                          <a:cs typeface="Montserrat"/>
                          <a:sym typeface="Montserrat"/>
                        </a:rPr>
                        <a:t>82</a:t>
                      </a:r>
                      <a:endParaRPr sz="1200">
                        <a:latin typeface="Montserrat"/>
                        <a:ea typeface="Montserrat"/>
                        <a:cs typeface="Montserrat"/>
                        <a:sym typeface="Montserrat"/>
                      </a:endParaRPr>
                    </a:p>
                  </a:txBody>
                  <a:tcPr marT="0" marB="0" marR="68575" marL="68575">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s-MX" sz="1200">
                          <a:latin typeface="Montserrat"/>
                          <a:ea typeface="Montserrat"/>
                          <a:cs typeface="Montserrat"/>
                          <a:sym typeface="Montserrat"/>
                        </a:rPr>
                        <a:t>245</a:t>
                      </a:r>
                      <a:endParaRPr/>
                    </a:p>
                  </a:txBody>
                  <a:tcPr marT="0" marB="0" marR="68575" marL="68575">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200" u="none" strike="noStrike">
                          <a:solidFill>
                            <a:srgbClr val="000000"/>
                          </a:solidFill>
                          <a:latin typeface="Montserrat"/>
                          <a:ea typeface="Montserrat"/>
                          <a:cs typeface="Montserrat"/>
                          <a:sym typeface="Montserrat"/>
                        </a:rPr>
                        <a:t>198.78</a:t>
                      </a:r>
                      <a:endParaRPr/>
                    </a:p>
                  </a:txBody>
                  <a:tcPr marT="9525" marB="0" marR="9525" marL="9525">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solidFill>
                      <a:srgbClr val="B7DEE8"/>
                    </a:solidFill>
                  </a:tcPr>
                </a:tc>
              </a:tr>
              <a:tr h="223000">
                <a:tc>
                  <a:txBody>
                    <a:bodyPr/>
                    <a:lstStyle/>
                    <a:p>
                      <a:pPr indent="0" lvl="0" marL="0" marR="0" rtl="0" algn="ctr">
                        <a:lnSpc>
                          <a:spcPct val="107000"/>
                        </a:lnSpc>
                        <a:spcBef>
                          <a:spcPts val="0"/>
                        </a:spcBef>
                        <a:spcAft>
                          <a:spcPts val="0"/>
                        </a:spcAft>
                        <a:buNone/>
                      </a:pPr>
                      <a:r>
                        <a:rPr b="1" lang="es-MX" sz="1200">
                          <a:solidFill>
                            <a:srgbClr val="000000"/>
                          </a:solidFill>
                          <a:latin typeface="Montserrat"/>
                          <a:ea typeface="Montserrat"/>
                          <a:cs typeface="Montserrat"/>
                          <a:sym typeface="Montserrat"/>
                        </a:rPr>
                        <a:t>India</a:t>
                      </a:r>
                      <a:endParaRPr sz="1200">
                        <a:latin typeface="Montserrat"/>
                        <a:ea typeface="Montserrat"/>
                        <a:cs typeface="Montserrat"/>
                        <a:sym typeface="Montserrat"/>
                      </a:endParaRPr>
                    </a:p>
                  </a:txBody>
                  <a:tcPr marT="0" marB="0" marR="68575" marL="68575">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s-MX" sz="1200">
                          <a:solidFill>
                            <a:srgbClr val="000000"/>
                          </a:solidFill>
                          <a:latin typeface="Montserrat"/>
                          <a:ea typeface="Montserrat"/>
                          <a:cs typeface="Montserrat"/>
                          <a:sym typeface="Montserrat"/>
                        </a:rPr>
                        <a:t>76</a:t>
                      </a:r>
                      <a:endParaRPr sz="1200">
                        <a:latin typeface="Montserrat"/>
                        <a:ea typeface="Montserrat"/>
                        <a:cs typeface="Montserrat"/>
                        <a:sym typeface="Montserrat"/>
                      </a:endParaRPr>
                    </a:p>
                  </a:txBody>
                  <a:tcPr marT="0" marB="0" marR="68575" marL="68575">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s-MX" sz="1200">
                          <a:latin typeface="Montserrat"/>
                          <a:ea typeface="Montserrat"/>
                          <a:cs typeface="Montserrat"/>
                          <a:sym typeface="Montserrat"/>
                        </a:rPr>
                        <a:t>116</a:t>
                      </a:r>
                      <a:endParaRPr/>
                    </a:p>
                  </a:txBody>
                  <a:tcPr marT="0" marB="0" marR="68575" marL="68575">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200" u="none" strike="noStrike">
                          <a:solidFill>
                            <a:srgbClr val="000000"/>
                          </a:solidFill>
                          <a:latin typeface="Montserrat"/>
                          <a:ea typeface="Montserrat"/>
                          <a:cs typeface="Montserrat"/>
                          <a:sym typeface="Montserrat"/>
                        </a:rPr>
                        <a:t>52.63</a:t>
                      </a:r>
                      <a:endParaRPr/>
                    </a:p>
                  </a:txBody>
                  <a:tcPr marT="9525" marB="0" marR="9525" marL="9525">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solidFill>
                      <a:srgbClr val="B7DEE8"/>
                    </a:solidFill>
                  </a:tcPr>
                </a:tc>
              </a:tr>
              <a:tr h="223000">
                <a:tc>
                  <a:txBody>
                    <a:bodyPr/>
                    <a:lstStyle/>
                    <a:p>
                      <a:pPr indent="0" lvl="0" marL="0" marR="0" rtl="0" algn="ctr">
                        <a:lnSpc>
                          <a:spcPct val="107000"/>
                        </a:lnSpc>
                        <a:spcBef>
                          <a:spcPts val="0"/>
                        </a:spcBef>
                        <a:spcAft>
                          <a:spcPts val="0"/>
                        </a:spcAft>
                        <a:buNone/>
                      </a:pPr>
                      <a:r>
                        <a:rPr b="1" lang="es-MX" sz="1200">
                          <a:solidFill>
                            <a:srgbClr val="000000"/>
                          </a:solidFill>
                          <a:latin typeface="Montserrat"/>
                          <a:ea typeface="Montserrat"/>
                          <a:cs typeface="Montserrat"/>
                          <a:sym typeface="Montserrat"/>
                        </a:rPr>
                        <a:t>Venezuela </a:t>
                      </a:r>
                      <a:endParaRPr sz="1200">
                        <a:latin typeface="Montserrat"/>
                        <a:ea typeface="Montserrat"/>
                        <a:cs typeface="Montserrat"/>
                        <a:sym typeface="Montserrat"/>
                      </a:endParaRPr>
                    </a:p>
                  </a:txBody>
                  <a:tcPr marT="0" marB="0" marR="68575" marL="68575">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s-MX" sz="1200">
                          <a:latin typeface="Montserrat"/>
                          <a:ea typeface="Montserrat"/>
                          <a:cs typeface="Montserrat"/>
                          <a:sym typeface="Montserrat"/>
                        </a:rPr>
                        <a:t>ND</a:t>
                      </a:r>
                      <a:endParaRPr/>
                    </a:p>
                  </a:txBody>
                  <a:tcPr marT="0" marB="0" marR="68575" marL="68575">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s-MX" sz="1200">
                          <a:latin typeface="Montserrat"/>
                          <a:ea typeface="Montserrat"/>
                          <a:cs typeface="Montserrat"/>
                          <a:sym typeface="Montserrat"/>
                        </a:rPr>
                        <a:t>258</a:t>
                      </a:r>
                      <a:endParaRPr/>
                    </a:p>
                  </a:txBody>
                  <a:tcPr marT="0" marB="0" marR="68575" marL="68575">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200" u="none" strike="noStrike">
                          <a:solidFill>
                            <a:srgbClr val="000000"/>
                          </a:solidFill>
                          <a:latin typeface="Montserrat"/>
                          <a:ea typeface="Montserrat"/>
                          <a:cs typeface="Montserrat"/>
                          <a:sym typeface="Montserrat"/>
                        </a:rPr>
                        <a:t>NA</a:t>
                      </a:r>
                      <a:endParaRPr b="1" i="0" sz="1200" u="none" strike="noStrike">
                        <a:solidFill>
                          <a:srgbClr val="000000"/>
                        </a:solidFill>
                        <a:latin typeface="Montserrat"/>
                        <a:ea typeface="Montserrat"/>
                        <a:cs typeface="Montserrat"/>
                        <a:sym typeface="Montserrat"/>
                      </a:endParaRPr>
                    </a:p>
                  </a:txBody>
                  <a:tcPr marT="9525" marB="0" marR="9525" marL="9525">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solidFill>
                      <a:srgbClr val="B7DEE8"/>
                    </a:solidFill>
                  </a:tcPr>
                </a:tc>
              </a:tr>
            </a:tbl>
          </a:graphicData>
        </a:graphic>
      </p:graphicFrame>
      <p:sp>
        <p:nvSpPr>
          <p:cNvPr id="206" name="Google Shape;206;p12"/>
          <p:cNvSpPr/>
          <p:nvPr/>
        </p:nvSpPr>
        <p:spPr>
          <a:xfrm>
            <a:off x="337355" y="895122"/>
            <a:ext cx="5231774"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5405D"/>
              </a:buClr>
              <a:buSzPts val="2000"/>
              <a:buFont typeface="Montserrat"/>
              <a:buNone/>
            </a:pPr>
            <a:r>
              <a:rPr b="1" lang="es-MX" sz="2000">
                <a:solidFill>
                  <a:srgbClr val="05405D"/>
                </a:solidFill>
                <a:latin typeface="Montserrat"/>
                <a:ea typeface="Montserrat"/>
                <a:cs typeface="Montserrat"/>
                <a:sym typeface="Montserrat"/>
              </a:rPr>
              <a:t>Países con el mayor número de visitas en el periodo </a:t>
            </a:r>
            <a:endParaRPr/>
          </a:p>
        </p:txBody>
      </p:sp>
      <p:graphicFrame>
        <p:nvGraphicFramePr>
          <p:cNvPr id="207" name="Google Shape;207;p12"/>
          <p:cNvGraphicFramePr/>
          <p:nvPr/>
        </p:nvGraphicFramePr>
        <p:xfrm>
          <a:off x="250270" y="4422584"/>
          <a:ext cx="3000000" cy="3000000"/>
        </p:xfrm>
        <a:graphic>
          <a:graphicData uri="http://schemas.openxmlformats.org/drawingml/2006/table">
            <a:tbl>
              <a:tblPr>
                <a:noFill/>
                <a:tableStyleId>{02231EC8-971F-41A5-A864-5FFA25D47B5F}</a:tableStyleId>
              </a:tblPr>
              <a:tblGrid>
                <a:gridCol w="2105000"/>
                <a:gridCol w="1145300"/>
                <a:gridCol w="985775"/>
                <a:gridCol w="1332550"/>
              </a:tblGrid>
              <a:tr h="300925">
                <a:tc>
                  <a:txBody>
                    <a:bodyPr/>
                    <a:lstStyle/>
                    <a:p>
                      <a:pPr indent="0" lvl="0" marL="0" marR="0" rtl="0" algn="ctr">
                        <a:lnSpc>
                          <a:spcPct val="107000"/>
                        </a:lnSpc>
                        <a:spcBef>
                          <a:spcPts val="0"/>
                        </a:spcBef>
                        <a:spcAft>
                          <a:spcPts val="0"/>
                        </a:spcAft>
                        <a:buNone/>
                      </a:pPr>
                      <a:r>
                        <a:rPr b="1" lang="es-MX" sz="1400">
                          <a:solidFill>
                            <a:schemeClr val="lt1"/>
                          </a:solidFill>
                          <a:latin typeface="Montserrat"/>
                          <a:ea typeface="Montserrat"/>
                          <a:cs typeface="Montserrat"/>
                          <a:sym typeface="Montserrat"/>
                        </a:rPr>
                        <a:t>Concepto</a:t>
                      </a:r>
                      <a:endParaRPr/>
                    </a:p>
                  </a:txBody>
                  <a:tcPr marT="0" marB="0" marR="68575" marL="68575" anchor="ctr">
                    <a:lnL cap="flat" cmpd="sng" w="12700">
                      <a:solidFill>
                        <a:srgbClr val="4472C4"/>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472C4"/>
                      </a:solidFill>
                      <a:prstDash val="solid"/>
                      <a:round/>
                      <a:headEnd len="sm" w="sm" type="none"/>
                      <a:tailEnd len="sm" w="sm" type="none"/>
                    </a:lnT>
                    <a:lnB cap="flat" cmpd="sng" w="12700">
                      <a:solidFill>
                        <a:srgbClr val="4472C4"/>
                      </a:solidFill>
                      <a:prstDash val="solid"/>
                      <a:round/>
                      <a:headEnd len="sm" w="sm" type="none"/>
                      <a:tailEnd len="sm" w="sm" type="none"/>
                    </a:lnB>
                    <a:solidFill>
                      <a:srgbClr val="05405D"/>
                    </a:solidFill>
                  </a:tcPr>
                </a:tc>
                <a:tc>
                  <a:txBody>
                    <a:bodyPr/>
                    <a:lstStyle/>
                    <a:p>
                      <a:pPr indent="0" lvl="0" marL="0" marR="0" rtl="0" algn="ctr">
                        <a:lnSpc>
                          <a:spcPct val="107000"/>
                        </a:lnSpc>
                        <a:spcBef>
                          <a:spcPts val="0"/>
                        </a:spcBef>
                        <a:spcAft>
                          <a:spcPts val="0"/>
                        </a:spcAft>
                        <a:buNone/>
                      </a:pPr>
                      <a:r>
                        <a:rPr b="1" lang="es-MX" sz="1400">
                          <a:solidFill>
                            <a:srgbClr val="FFFFFF"/>
                          </a:solidFill>
                          <a:latin typeface="Montserrat"/>
                          <a:ea typeface="Montserrat"/>
                          <a:cs typeface="Montserrat"/>
                          <a:sym typeface="Montserrat"/>
                        </a:rPr>
                        <a:t>2023</a:t>
                      </a:r>
                      <a:endParaRPr sz="1400">
                        <a:latin typeface="Montserrat"/>
                        <a:ea typeface="Montserrat"/>
                        <a:cs typeface="Montserrat"/>
                        <a:sym typeface="Montserrat"/>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472C4"/>
                      </a:solidFill>
                      <a:prstDash val="solid"/>
                      <a:round/>
                      <a:headEnd len="sm" w="sm" type="none"/>
                      <a:tailEnd len="sm" w="sm" type="none"/>
                    </a:lnT>
                    <a:lnB cap="flat" cmpd="sng" w="12700">
                      <a:solidFill>
                        <a:srgbClr val="4472C4"/>
                      </a:solidFill>
                      <a:prstDash val="solid"/>
                      <a:round/>
                      <a:headEnd len="sm" w="sm" type="none"/>
                      <a:tailEnd len="sm" w="sm" type="none"/>
                    </a:lnB>
                    <a:solidFill>
                      <a:srgbClr val="05405D"/>
                    </a:solidFill>
                  </a:tcPr>
                </a:tc>
                <a:tc>
                  <a:txBody>
                    <a:bodyPr/>
                    <a:lstStyle/>
                    <a:p>
                      <a:pPr indent="0" lvl="0" marL="0" marR="0" rtl="0" algn="ctr">
                        <a:lnSpc>
                          <a:spcPct val="107000"/>
                        </a:lnSpc>
                        <a:spcBef>
                          <a:spcPts val="0"/>
                        </a:spcBef>
                        <a:spcAft>
                          <a:spcPts val="0"/>
                        </a:spcAft>
                        <a:buNone/>
                      </a:pPr>
                      <a:r>
                        <a:rPr b="1" lang="es-MX" sz="1400">
                          <a:solidFill>
                            <a:srgbClr val="FFFFFF"/>
                          </a:solidFill>
                          <a:latin typeface="Montserrat"/>
                          <a:ea typeface="Montserrat"/>
                          <a:cs typeface="Montserrat"/>
                          <a:sym typeface="Montserrat"/>
                        </a:rPr>
                        <a:t>2024</a:t>
                      </a:r>
                      <a:endParaRPr sz="1400">
                        <a:latin typeface="Montserrat"/>
                        <a:ea typeface="Montserrat"/>
                        <a:cs typeface="Montserrat"/>
                        <a:sym typeface="Montserrat"/>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472C4"/>
                      </a:solidFill>
                      <a:prstDash val="solid"/>
                      <a:round/>
                      <a:headEnd len="sm" w="sm" type="none"/>
                      <a:tailEnd len="sm" w="sm" type="none"/>
                    </a:lnT>
                    <a:lnB cap="flat" cmpd="sng" w="12700">
                      <a:solidFill>
                        <a:srgbClr val="4472C4"/>
                      </a:solidFill>
                      <a:prstDash val="solid"/>
                      <a:round/>
                      <a:headEnd len="sm" w="sm" type="none"/>
                      <a:tailEnd len="sm" w="sm" type="none"/>
                    </a:lnB>
                    <a:solidFill>
                      <a:srgbClr val="05405D"/>
                    </a:solidFill>
                  </a:tcPr>
                </a:tc>
                <a:tc>
                  <a:txBody>
                    <a:bodyPr/>
                    <a:lstStyle/>
                    <a:p>
                      <a:pPr indent="0" lvl="0" marL="0" marR="0" rtl="0" algn="ctr">
                        <a:lnSpc>
                          <a:spcPct val="107000"/>
                        </a:lnSpc>
                        <a:spcBef>
                          <a:spcPts val="0"/>
                        </a:spcBef>
                        <a:spcAft>
                          <a:spcPts val="0"/>
                        </a:spcAft>
                        <a:buNone/>
                      </a:pPr>
                      <a:r>
                        <a:rPr b="1" lang="es-MX" sz="1400">
                          <a:solidFill>
                            <a:schemeClr val="lt1"/>
                          </a:solidFill>
                          <a:latin typeface="Montserrat"/>
                          <a:ea typeface="Montserrat"/>
                          <a:cs typeface="Montserrat"/>
                          <a:sym typeface="Montserrat"/>
                        </a:rPr>
                        <a:t>%Var</a:t>
                      </a:r>
                      <a:endParaRPr sz="1400">
                        <a:latin typeface="Montserrat"/>
                        <a:ea typeface="Montserrat"/>
                        <a:cs typeface="Montserrat"/>
                        <a:sym typeface="Montserrat"/>
                      </a:endParaRPr>
                    </a:p>
                  </a:txBody>
                  <a:tcPr marT="0" marB="0" marR="68575" marL="68575" anchor="ctr">
                    <a:lnL cap="flat" cmpd="sng" w="9525">
                      <a:solidFill>
                        <a:srgbClr val="000000">
                          <a:alpha val="0"/>
                        </a:srgbClr>
                      </a:solidFill>
                      <a:prstDash val="solid"/>
                      <a:round/>
                      <a:headEnd len="sm" w="sm" type="none"/>
                      <a:tailEnd len="sm" w="sm" type="none"/>
                    </a:lnL>
                    <a:lnR cap="flat" cmpd="sng" w="12700">
                      <a:solidFill>
                        <a:srgbClr val="4472C4"/>
                      </a:solidFill>
                      <a:prstDash val="solid"/>
                      <a:round/>
                      <a:headEnd len="sm" w="sm" type="none"/>
                      <a:tailEnd len="sm" w="sm" type="none"/>
                    </a:lnR>
                    <a:lnT cap="flat" cmpd="sng" w="12700">
                      <a:solidFill>
                        <a:srgbClr val="4472C4"/>
                      </a:solidFill>
                      <a:prstDash val="solid"/>
                      <a:round/>
                      <a:headEnd len="sm" w="sm" type="none"/>
                      <a:tailEnd len="sm" w="sm" type="none"/>
                    </a:lnT>
                    <a:lnB cap="flat" cmpd="sng" w="12700">
                      <a:solidFill>
                        <a:srgbClr val="4472C4"/>
                      </a:solidFill>
                      <a:prstDash val="solid"/>
                      <a:round/>
                      <a:headEnd len="sm" w="sm" type="none"/>
                      <a:tailEnd len="sm" w="sm" type="none"/>
                    </a:lnB>
                    <a:solidFill>
                      <a:srgbClr val="05405D"/>
                    </a:solidFill>
                  </a:tcPr>
                </a:tc>
              </a:tr>
              <a:tr h="495675">
                <a:tc>
                  <a:txBody>
                    <a:bodyPr/>
                    <a:lstStyle/>
                    <a:p>
                      <a:pPr indent="0" lvl="0" marL="0" marR="0" rtl="0" algn="ctr">
                        <a:lnSpc>
                          <a:spcPct val="107000"/>
                        </a:lnSpc>
                        <a:spcBef>
                          <a:spcPts val="0"/>
                        </a:spcBef>
                        <a:spcAft>
                          <a:spcPts val="0"/>
                        </a:spcAft>
                        <a:buNone/>
                      </a:pPr>
                      <a:r>
                        <a:rPr lang="es-MX" sz="1400">
                          <a:latin typeface="Montserrat"/>
                          <a:ea typeface="Montserrat"/>
                          <a:cs typeface="Montserrat"/>
                          <a:sym typeface="Montserrat"/>
                        </a:rPr>
                        <a:t>Crecimiento del factor de impacto </a:t>
                      </a:r>
                      <a:endParaRPr/>
                    </a:p>
                  </a:txBody>
                  <a:tcPr marT="0" marB="0" marR="68575" marL="68575" anchor="ctr">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4472C4"/>
                      </a:solidFill>
                      <a:prstDash val="solid"/>
                      <a:round/>
                      <a:headEnd len="sm" w="sm" type="none"/>
                      <a:tailEnd len="sm" w="sm" type="none"/>
                    </a:lnT>
                    <a:lnB cap="flat" cmpd="sng" w="12700">
                      <a:solidFill>
                        <a:srgbClr val="8EAADB"/>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s-MX" sz="1400">
                          <a:latin typeface="Montserrat"/>
                          <a:ea typeface="Montserrat"/>
                          <a:cs typeface="Montserrat"/>
                          <a:sym typeface="Montserrat"/>
                        </a:rPr>
                        <a:t>0.3</a:t>
                      </a:r>
                      <a:endParaRPr/>
                    </a:p>
                  </a:txBody>
                  <a:tcPr marT="0" marB="0" marR="68575" marL="68575" anchor="ctr">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4472C4"/>
                      </a:solidFill>
                      <a:prstDash val="solid"/>
                      <a:round/>
                      <a:headEnd len="sm" w="sm" type="none"/>
                      <a:tailEnd len="sm" w="sm" type="none"/>
                    </a:lnT>
                    <a:lnB cap="flat" cmpd="sng" w="12700">
                      <a:solidFill>
                        <a:srgbClr val="8EAADB"/>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s-MX" sz="1400">
                          <a:latin typeface="Montserrat"/>
                          <a:ea typeface="Montserrat"/>
                          <a:cs typeface="Montserrat"/>
                          <a:sym typeface="Montserrat"/>
                        </a:rPr>
                        <a:t>0.4</a:t>
                      </a:r>
                      <a:endParaRPr/>
                    </a:p>
                  </a:txBody>
                  <a:tcPr marT="0" marB="0" marR="68575" marL="68575" anchor="ctr">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4472C4"/>
                      </a:solidFill>
                      <a:prstDash val="solid"/>
                      <a:round/>
                      <a:headEnd len="sm" w="sm" type="none"/>
                      <a:tailEnd len="sm" w="sm" type="none"/>
                    </a:lnT>
                    <a:lnB cap="flat" cmpd="sng" w="12700">
                      <a:solidFill>
                        <a:srgbClr val="8EAADB"/>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b="1" lang="es-MX" sz="1400">
                          <a:latin typeface="Montserrat"/>
                          <a:ea typeface="Montserrat"/>
                          <a:cs typeface="Montserrat"/>
                          <a:sym typeface="Montserrat"/>
                        </a:rPr>
                        <a:t>33.33</a:t>
                      </a:r>
                      <a:endParaRPr/>
                    </a:p>
                  </a:txBody>
                  <a:tcPr marT="0" marB="0" marR="68575" marL="68575" anchor="ctr">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4472C4"/>
                      </a:solidFill>
                      <a:prstDash val="solid"/>
                      <a:round/>
                      <a:headEnd len="sm" w="sm" type="none"/>
                      <a:tailEnd len="sm" w="sm" type="none"/>
                    </a:lnT>
                    <a:lnB cap="flat" cmpd="sng" w="12700">
                      <a:solidFill>
                        <a:srgbClr val="8EAADB"/>
                      </a:solidFill>
                      <a:prstDash val="solid"/>
                      <a:round/>
                      <a:headEnd len="sm" w="sm" type="none"/>
                      <a:tailEnd len="sm" w="sm" type="none"/>
                    </a:lnB>
                    <a:solidFill>
                      <a:srgbClr val="B7DEE8"/>
                    </a:solidFill>
                  </a:tcPr>
                </a:tc>
              </a:tr>
              <a:tr h="495675">
                <a:tc>
                  <a:txBody>
                    <a:bodyPr/>
                    <a:lstStyle/>
                    <a:p>
                      <a:pPr indent="0" lvl="0" marL="0" marR="0" rtl="0" algn="ctr">
                        <a:lnSpc>
                          <a:spcPct val="107000"/>
                        </a:lnSpc>
                        <a:spcBef>
                          <a:spcPts val="0"/>
                        </a:spcBef>
                        <a:spcAft>
                          <a:spcPts val="0"/>
                        </a:spcAft>
                        <a:buNone/>
                      </a:pPr>
                      <a:r>
                        <a:rPr lang="es-MX" sz="1400">
                          <a:latin typeface="Montserrat"/>
                          <a:ea typeface="Montserrat"/>
                          <a:cs typeface="Montserrat"/>
                          <a:sym typeface="Montserrat"/>
                        </a:rPr>
                        <a:t>Artículos publicados en el periodo </a:t>
                      </a:r>
                      <a:endParaRPr/>
                    </a:p>
                  </a:txBody>
                  <a:tcPr marT="0" marB="0" marR="68575" marL="68575" anchor="ctr">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s-MX" sz="1400">
                          <a:latin typeface="Montserrat"/>
                          <a:ea typeface="Montserrat"/>
                          <a:cs typeface="Montserrat"/>
                          <a:sym typeface="Montserrat"/>
                        </a:rPr>
                        <a:t>31</a:t>
                      </a:r>
                      <a:endParaRPr/>
                    </a:p>
                  </a:txBody>
                  <a:tcPr marT="0" marB="0" marR="68575" marL="68575" anchor="ctr">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s-MX" sz="1400">
                          <a:latin typeface="Montserrat"/>
                          <a:ea typeface="Montserrat"/>
                          <a:cs typeface="Montserrat"/>
                          <a:sym typeface="Montserrat"/>
                        </a:rPr>
                        <a:t>37</a:t>
                      </a:r>
                      <a:endParaRPr/>
                    </a:p>
                  </a:txBody>
                  <a:tcPr marT="0" marB="0" marR="68575" marL="68575" anchor="ctr">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b="1" lang="es-MX" sz="1400">
                          <a:latin typeface="Montserrat"/>
                          <a:ea typeface="Montserrat"/>
                          <a:cs typeface="Montserrat"/>
                          <a:sym typeface="Montserrat"/>
                        </a:rPr>
                        <a:t>19.35</a:t>
                      </a:r>
                      <a:endParaRPr/>
                    </a:p>
                  </a:txBody>
                  <a:tcPr marT="0" marB="0" marR="68575" marL="68575" anchor="ctr">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solidFill>
                      <a:srgbClr val="B7DEE8"/>
                    </a:solidFill>
                  </a:tcPr>
                </a:tc>
              </a:tr>
              <a:tr h="495675">
                <a:tc>
                  <a:txBody>
                    <a:bodyPr/>
                    <a:lstStyle/>
                    <a:p>
                      <a:pPr indent="0" lvl="0" marL="0" marR="0" rtl="0" algn="ctr">
                        <a:lnSpc>
                          <a:spcPct val="107000"/>
                        </a:lnSpc>
                        <a:spcBef>
                          <a:spcPts val="0"/>
                        </a:spcBef>
                        <a:spcAft>
                          <a:spcPts val="0"/>
                        </a:spcAft>
                        <a:buNone/>
                      </a:pPr>
                      <a:r>
                        <a:rPr lang="es-MX" sz="1400">
                          <a:latin typeface="Montserrat"/>
                          <a:ea typeface="Montserrat"/>
                          <a:cs typeface="Montserrat"/>
                          <a:sym typeface="Montserrat"/>
                        </a:rPr>
                        <a:t>Artículos recibidos en el periodo</a:t>
                      </a:r>
                      <a:endParaRPr/>
                    </a:p>
                  </a:txBody>
                  <a:tcPr marT="0" marB="0" marR="68575" marL="68575" anchor="ctr">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s-MX" sz="1400">
                          <a:latin typeface="Montserrat"/>
                          <a:ea typeface="Montserrat"/>
                          <a:cs typeface="Montserrat"/>
                          <a:sym typeface="Montserrat"/>
                        </a:rPr>
                        <a:t>69</a:t>
                      </a:r>
                      <a:endParaRPr/>
                    </a:p>
                  </a:txBody>
                  <a:tcPr marT="0" marB="0" marR="68575" marL="68575" anchor="ctr">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s-MX" sz="1400">
                          <a:latin typeface="Montserrat"/>
                          <a:ea typeface="Montserrat"/>
                          <a:cs typeface="Montserrat"/>
                          <a:sym typeface="Montserrat"/>
                        </a:rPr>
                        <a:t>71</a:t>
                      </a:r>
                      <a:endParaRPr/>
                    </a:p>
                  </a:txBody>
                  <a:tcPr marT="0" marB="0" marR="68575" marL="68575" anchor="ctr">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b="1" lang="es-MX" sz="1400">
                          <a:latin typeface="Montserrat"/>
                          <a:ea typeface="Montserrat"/>
                          <a:cs typeface="Montserrat"/>
                          <a:sym typeface="Montserrat"/>
                        </a:rPr>
                        <a:t>2.90</a:t>
                      </a:r>
                      <a:endParaRPr/>
                    </a:p>
                  </a:txBody>
                  <a:tcPr marT="0" marB="0" marR="68575" marL="68575" anchor="ctr">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solidFill>
                      <a:srgbClr val="B7DEE8"/>
                    </a:solidFill>
                  </a:tcPr>
                </a:tc>
              </a:tr>
            </a:tbl>
          </a:graphicData>
        </a:graphic>
      </p:graphicFrame>
      <p:sp>
        <p:nvSpPr>
          <p:cNvPr id="208" name="Google Shape;208;p12"/>
          <p:cNvSpPr/>
          <p:nvPr/>
        </p:nvSpPr>
        <p:spPr>
          <a:xfrm>
            <a:off x="694036" y="4022474"/>
            <a:ext cx="5231774"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5405D"/>
              </a:buClr>
              <a:buSzPts val="2000"/>
              <a:buFont typeface="Montserrat"/>
              <a:buNone/>
            </a:pPr>
            <a:r>
              <a:rPr b="1" lang="es-MX" sz="2000">
                <a:solidFill>
                  <a:srgbClr val="05405D"/>
                </a:solidFill>
                <a:latin typeface="Montserrat"/>
                <a:ea typeface="Montserrat"/>
                <a:cs typeface="Montserrat"/>
                <a:sym typeface="Montserrat"/>
              </a:rPr>
              <a:t>Crecimiento del Acta Pediátrica</a:t>
            </a:r>
            <a:endParaRPr/>
          </a:p>
        </p:txBody>
      </p:sp>
      <p:graphicFrame>
        <p:nvGraphicFramePr>
          <p:cNvPr id="209" name="Google Shape;209;p12"/>
          <p:cNvGraphicFramePr/>
          <p:nvPr/>
        </p:nvGraphicFramePr>
        <p:xfrm>
          <a:off x="6494937" y="4533625"/>
          <a:ext cx="3000000" cy="3000000"/>
        </p:xfrm>
        <a:graphic>
          <a:graphicData uri="http://schemas.openxmlformats.org/drawingml/2006/table">
            <a:tbl>
              <a:tblPr>
                <a:noFill/>
                <a:tableStyleId>{02231EC8-971F-41A5-A864-5FFA25D47B5F}</a:tableStyleId>
              </a:tblPr>
              <a:tblGrid>
                <a:gridCol w="1437300"/>
                <a:gridCol w="1219125"/>
                <a:gridCol w="1219125"/>
                <a:gridCol w="1219125"/>
              </a:tblGrid>
              <a:tr h="415750">
                <a:tc>
                  <a:txBody>
                    <a:bodyPr/>
                    <a:lstStyle/>
                    <a:p>
                      <a:pPr indent="0" lvl="0" marL="0" marR="0" rtl="0" algn="ctr">
                        <a:lnSpc>
                          <a:spcPct val="107000"/>
                        </a:lnSpc>
                        <a:spcBef>
                          <a:spcPts val="0"/>
                        </a:spcBef>
                        <a:spcAft>
                          <a:spcPts val="0"/>
                        </a:spcAft>
                        <a:buNone/>
                      </a:pPr>
                      <a:r>
                        <a:rPr b="1" lang="es-MX" sz="1100">
                          <a:solidFill>
                            <a:schemeClr val="lt1"/>
                          </a:solidFill>
                          <a:latin typeface="Montserrat"/>
                          <a:ea typeface="Montserrat"/>
                          <a:cs typeface="Montserrat"/>
                          <a:sym typeface="Montserrat"/>
                        </a:rPr>
                        <a:t>Artículos recibidos</a:t>
                      </a:r>
                      <a:endParaRPr/>
                    </a:p>
                  </a:txBody>
                  <a:tcPr marT="0" marB="0" marR="68575" marL="68575" anchor="ctr">
                    <a:lnL cap="flat" cmpd="sng" w="12700">
                      <a:solidFill>
                        <a:srgbClr val="4472C4"/>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472C4"/>
                      </a:solidFill>
                      <a:prstDash val="solid"/>
                      <a:round/>
                      <a:headEnd len="sm" w="sm" type="none"/>
                      <a:tailEnd len="sm" w="sm" type="none"/>
                    </a:lnT>
                    <a:lnB cap="flat" cmpd="sng" w="12700">
                      <a:solidFill>
                        <a:srgbClr val="4472C4"/>
                      </a:solidFill>
                      <a:prstDash val="solid"/>
                      <a:round/>
                      <a:headEnd len="sm" w="sm" type="none"/>
                      <a:tailEnd len="sm" w="sm" type="none"/>
                    </a:lnB>
                    <a:solidFill>
                      <a:srgbClr val="05405D"/>
                    </a:solidFill>
                  </a:tcPr>
                </a:tc>
                <a:tc>
                  <a:txBody>
                    <a:bodyPr/>
                    <a:lstStyle/>
                    <a:p>
                      <a:pPr indent="0" lvl="0" marL="0" marR="0" rtl="0" algn="ctr">
                        <a:lnSpc>
                          <a:spcPct val="107000"/>
                        </a:lnSpc>
                        <a:spcBef>
                          <a:spcPts val="0"/>
                        </a:spcBef>
                        <a:spcAft>
                          <a:spcPts val="0"/>
                        </a:spcAft>
                        <a:buNone/>
                      </a:pPr>
                      <a:r>
                        <a:rPr b="1" lang="es-MX" sz="1000">
                          <a:solidFill>
                            <a:srgbClr val="FFFFFF"/>
                          </a:solidFill>
                          <a:latin typeface="Montserrat"/>
                          <a:ea typeface="Montserrat"/>
                          <a:cs typeface="Montserrat"/>
                          <a:sym typeface="Montserrat"/>
                        </a:rPr>
                        <a:t>2023</a:t>
                      </a:r>
                      <a:endParaRPr sz="1100">
                        <a:latin typeface="Montserrat"/>
                        <a:ea typeface="Montserrat"/>
                        <a:cs typeface="Montserrat"/>
                        <a:sym typeface="Montserrat"/>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472C4"/>
                      </a:solidFill>
                      <a:prstDash val="solid"/>
                      <a:round/>
                      <a:headEnd len="sm" w="sm" type="none"/>
                      <a:tailEnd len="sm" w="sm" type="none"/>
                    </a:lnT>
                    <a:lnB cap="flat" cmpd="sng" w="12700">
                      <a:solidFill>
                        <a:srgbClr val="4472C4"/>
                      </a:solidFill>
                      <a:prstDash val="solid"/>
                      <a:round/>
                      <a:headEnd len="sm" w="sm" type="none"/>
                      <a:tailEnd len="sm" w="sm" type="none"/>
                    </a:lnB>
                    <a:solidFill>
                      <a:srgbClr val="05405D"/>
                    </a:solidFill>
                  </a:tcPr>
                </a:tc>
                <a:tc>
                  <a:txBody>
                    <a:bodyPr/>
                    <a:lstStyle/>
                    <a:p>
                      <a:pPr indent="0" lvl="0" marL="0" marR="0" rtl="0" algn="ctr">
                        <a:lnSpc>
                          <a:spcPct val="107000"/>
                        </a:lnSpc>
                        <a:spcBef>
                          <a:spcPts val="0"/>
                        </a:spcBef>
                        <a:spcAft>
                          <a:spcPts val="0"/>
                        </a:spcAft>
                        <a:buNone/>
                      </a:pPr>
                      <a:r>
                        <a:rPr b="1" lang="es-MX" sz="1000">
                          <a:solidFill>
                            <a:srgbClr val="FFFFFF"/>
                          </a:solidFill>
                          <a:latin typeface="Montserrat"/>
                          <a:ea typeface="Montserrat"/>
                          <a:cs typeface="Montserrat"/>
                          <a:sym typeface="Montserrat"/>
                        </a:rPr>
                        <a:t>2024</a:t>
                      </a:r>
                      <a:endParaRPr sz="1100">
                        <a:latin typeface="Montserrat"/>
                        <a:ea typeface="Montserrat"/>
                        <a:cs typeface="Montserrat"/>
                        <a:sym typeface="Montserrat"/>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472C4"/>
                      </a:solidFill>
                      <a:prstDash val="solid"/>
                      <a:round/>
                      <a:headEnd len="sm" w="sm" type="none"/>
                      <a:tailEnd len="sm" w="sm" type="none"/>
                    </a:lnT>
                    <a:lnB cap="flat" cmpd="sng" w="12700">
                      <a:solidFill>
                        <a:srgbClr val="4472C4"/>
                      </a:solidFill>
                      <a:prstDash val="solid"/>
                      <a:round/>
                      <a:headEnd len="sm" w="sm" type="none"/>
                      <a:tailEnd len="sm" w="sm" type="none"/>
                    </a:lnB>
                    <a:solidFill>
                      <a:srgbClr val="05405D"/>
                    </a:solidFill>
                  </a:tcPr>
                </a:tc>
                <a:tc>
                  <a:txBody>
                    <a:bodyPr/>
                    <a:lstStyle/>
                    <a:p>
                      <a:pPr indent="0" lvl="0" marL="0" marR="0" rtl="0" algn="ctr">
                        <a:lnSpc>
                          <a:spcPct val="107000"/>
                        </a:lnSpc>
                        <a:spcBef>
                          <a:spcPts val="0"/>
                        </a:spcBef>
                        <a:spcAft>
                          <a:spcPts val="0"/>
                        </a:spcAft>
                        <a:buNone/>
                      </a:pPr>
                      <a:r>
                        <a:rPr b="1" lang="es-MX" sz="1100">
                          <a:solidFill>
                            <a:schemeClr val="lt1"/>
                          </a:solidFill>
                          <a:latin typeface="Montserrat"/>
                          <a:ea typeface="Montserrat"/>
                          <a:cs typeface="Montserrat"/>
                          <a:sym typeface="Montserrat"/>
                        </a:rPr>
                        <a:t>%Var</a:t>
                      </a:r>
                      <a:endParaRPr sz="1100">
                        <a:latin typeface="Montserrat"/>
                        <a:ea typeface="Montserrat"/>
                        <a:cs typeface="Montserrat"/>
                        <a:sym typeface="Montserrat"/>
                      </a:endParaRPr>
                    </a:p>
                  </a:txBody>
                  <a:tcPr marT="0" marB="0" marR="68575" marL="68575" anchor="ctr">
                    <a:lnL cap="flat" cmpd="sng" w="9525">
                      <a:solidFill>
                        <a:srgbClr val="000000">
                          <a:alpha val="0"/>
                        </a:srgbClr>
                      </a:solidFill>
                      <a:prstDash val="solid"/>
                      <a:round/>
                      <a:headEnd len="sm" w="sm" type="none"/>
                      <a:tailEnd len="sm" w="sm" type="none"/>
                    </a:lnL>
                    <a:lnR cap="flat" cmpd="sng" w="12700">
                      <a:solidFill>
                        <a:srgbClr val="4472C4"/>
                      </a:solidFill>
                      <a:prstDash val="solid"/>
                      <a:round/>
                      <a:headEnd len="sm" w="sm" type="none"/>
                      <a:tailEnd len="sm" w="sm" type="none"/>
                    </a:lnR>
                    <a:lnT cap="flat" cmpd="sng" w="12700">
                      <a:solidFill>
                        <a:srgbClr val="4472C4"/>
                      </a:solidFill>
                      <a:prstDash val="solid"/>
                      <a:round/>
                      <a:headEnd len="sm" w="sm" type="none"/>
                      <a:tailEnd len="sm" w="sm" type="none"/>
                    </a:lnT>
                    <a:lnB cap="flat" cmpd="sng" w="12700">
                      <a:solidFill>
                        <a:srgbClr val="4472C4"/>
                      </a:solidFill>
                      <a:prstDash val="solid"/>
                      <a:round/>
                      <a:headEnd len="sm" w="sm" type="none"/>
                      <a:tailEnd len="sm" w="sm" type="none"/>
                    </a:lnB>
                    <a:solidFill>
                      <a:srgbClr val="05405D"/>
                    </a:solidFill>
                  </a:tcPr>
                </a:tc>
              </a:tr>
              <a:tr h="354975">
                <a:tc>
                  <a:txBody>
                    <a:bodyPr/>
                    <a:lstStyle/>
                    <a:p>
                      <a:pPr indent="0" lvl="0" marL="0" marR="0" rtl="0" algn="ctr">
                        <a:lnSpc>
                          <a:spcPct val="107000"/>
                        </a:lnSpc>
                        <a:spcBef>
                          <a:spcPts val="0"/>
                        </a:spcBef>
                        <a:spcAft>
                          <a:spcPts val="0"/>
                        </a:spcAft>
                        <a:buNone/>
                      </a:pPr>
                      <a:r>
                        <a:rPr lang="es-MX" sz="1200">
                          <a:latin typeface="Montserrat"/>
                          <a:ea typeface="Montserrat"/>
                          <a:cs typeface="Montserrat"/>
                          <a:sym typeface="Montserrat"/>
                        </a:rPr>
                        <a:t>Nacional</a:t>
                      </a:r>
                      <a:endParaRPr/>
                    </a:p>
                  </a:txBody>
                  <a:tcPr marT="0" marB="0" marR="68575" marL="68575" anchor="ctr">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4472C4"/>
                      </a:solidFill>
                      <a:prstDash val="solid"/>
                      <a:round/>
                      <a:headEnd len="sm" w="sm" type="none"/>
                      <a:tailEnd len="sm" w="sm" type="none"/>
                    </a:lnT>
                    <a:lnB cap="flat" cmpd="sng" w="12700">
                      <a:solidFill>
                        <a:srgbClr val="8EAADB"/>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s-MX" sz="1200">
                          <a:latin typeface="Montserrat"/>
                          <a:ea typeface="Montserrat"/>
                          <a:cs typeface="Montserrat"/>
                          <a:sym typeface="Montserrat"/>
                        </a:rPr>
                        <a:t>49</a:t>
                      </a:r>
                      <a:endParaRPr/>
                    </a:p>
                  </a:txBody>
                  <a:tcPr marT="0" marB="0" marR="68575" marL="68575" anchor="ctr">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4472C4"/>
                      </a:solidFill>
                      <a:prstDash val="solid"/>
                      <a:round/>
                      <a:headEnd len="sm" w="sm" type="none"/>
                      <a:tailEnd len="sm" w="sm" type="none"/>
                    </a:lnT>
                    <a:lnB cap="flat" cmpd="sng" w="12700">
                      <a:solidFill>
                        <a:srgbClr val="8EAADB"/>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s-MX" sz="1200">
                          <a:latin typeface="Montserrat"/>
                          <a:ea typeface="Montserrat"/>
                          <a:cs typeface="Montserrat"/>
                          <a:sym typeface="Montserrat"/>
                        </a:rPr>
                        <a:t>51</a:t>
                      </a:r>
                      <a:endParaRPr/>
                    </a:p>
                  </a:txBody>
                  <a:tcPr marT="0" marB="0" marR="68575" marL="68575" anchor="ctr">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4472C4"/>
                      </a:solidFill>
                      <a:prstDash val="solid"/>
                      <a:round/>
                      <a:headEnd len="sm" w="sm" type="none"/>
                      <a:tailEnd len="sm" w="sm" type="none"/>
                    </a:lnT>
                    <a:lnB cap="flat" cmpd="sng" w="12700">
                      <a:solidFill>
                        <a:srgbClr val="8EAADB"/>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b="1" lang="es-MX" sz="1200">
                          <a:latin typeface="Montserrat"/>
                          <a:ea typeface="Montserrat"/>
                          <a:cs typeface="Montserrat"/>
                          <a:sym typeface="Montserrat"/>
                        </a:rPr>
                        <a:t>4.08</a:t>
                      </a:r>
                      <a:endParaRPr/>
                    </a:p>
                  </a:txBody>
                  <a:tcPr marT="0" marB="0" marR="68575" marL="68575" anchor="ctr">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4472C4"/>
                      </a:solidFill>
                      <a:prstDash val="solid"/>
                      <a:round/>
                      <a:headEnd len="sm" w="sm" type="none"/>
                      <a:tailEnd len="sm" w="sm" type="none"/>
                    </a:lnT>
                    <a:lnB cap="flat" cmpd="sng" w="12700">
                      <a:solidFill>
                        <a:srgbClr val="8EAADB"/>
                      </a:solidFill>
                      <a:prstDash val="solid"/>
                      <a:round/>
                      <a:headEnd len="sm" w="sm" type="none"/>
                      <a:tailEnd len="sm" w="sm" type="none"/>
                    </a:lnB>
                    <a:solidFill>
                      <a:srgbClr val="B7DEE8"/>
                    </a:solidFill>
                  </a:tcPr>
                </a:tc>
              </a:tr>
              <a:tr h="369450">
                <a:tc>
                  <a:txBody>
                    <a:bodyPr/>
                    <a:lstStyle/>
                    <a:p>
                      <a:pPr indent="0" lvl="0" marL="0" marR="0" rtl="0" algn="ctr">
                        <a:lnSpc>
                          <a:spcPct val="107000"/>
                        </a:lnSpc>
                        <a:spcBef>
                          <a:spcPts val="0"/>
                        </a:spcBef>
                        <a:spcAft>
                          <a:spcPts val="0"/>
                        </a:spcAft>
                        <a:buNone/>
                      </a:pPr>
                      <a:r>
                        <a:rPr lang="es-MX" sz="1200">
                          <a:latin typeface="Montserrat"/>
                          <a:ea typeface="Montserrat"/>
                          <a:cs typeface="Montserrat"/>
                          <a:sym typeface="Montserrat"/>
                        </a:rPr>
                        <a:t>Extranjero</a:t>
                      </a:r>
                      <a:endParaRPr/>
                    </a:p>
                  </a:txBody>
                  <a:tcPr marT="0" marB="0" marR="68575" marL="68575" anchor="ctr">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s-MX" sz="1200">
                          <a:latin typeface="Montserrat"/>
                          <a:ea typeface="Montserrat"/>
                          <a:cs typeface="Montserrat"/>
                          <a:sym typeface="Montserrat"/>
                        </a:rPr>
                        <a:t>20</a:t>
                      </a:r>
                      <a:endParaRPr/>
                    </a:p>
                  </a:txBody>
                  <a:tcPr marT="0" marB="0" marR="68575" marL="68575" anchor="ctr">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s-MX" sz="1200">
                          <a:latin typeface="Montserrat"/>
                          <a:ea typeface="Montserrat"/>
                          <a:cs typeface="Montserrat"/>
                          <a:sym typeface="Montserrat"/>
                        </a:rPr>
                        <a:t>20</a:t>
                      </a:r>
                      <a:endParaRPr/>
                    </a:p>
                  </a:txBody>
                  <a:tcPr marT="0" marB="0" marR="68575" marL="68575" anchor="ctr">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b="1" lang="es-MX" sz="1200">
                          <a:latin typeface="Montserrat"/>
                          <a:ea typeface="Montserrat"/>
                          <a:cs typeface="Montserrat"/>
                          <a:sym typeface="Montserrat"/>
                        </a:rPr>
                        <a:t>0.00</a:t>
                      </a:r>
                      <a:endParaRPr/>
                    </a:p>
                  </a:txBody>
                  <a:tcPr marT="0" marB="0" marR="68575" marL="68575" anchor="ctr">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solidFill>
                      <a:srgbClr val="B7DEE8"/>
                    </a:solidFill>
                  </a:tcPr>
                </a:tc>
              </a:tr>
              <a:tr h="495675">
                <a:tc>
                  <a:txBody>
                    <a:bodyPr/>
                    <a:lstStyle/>
                    <a:p>
                      <a:pPr indent="0" lvl="0" marL="0" marR="0" rtl="0" algn="ctr">
                        <a:lnSpc>
                          <a:spcPct val="107000"/>
                        </a:lnSpc>
                        <a:spcBef>
                          <a:spcPts val="0"/>
                        </a:spcBef>
                        <a:spcAft>
                          <a:spcPts val="0"/>
                        </a:spcAft>
                        <a:buNone/>
                      </a:pPr>
                      <a:r>
                        <a:rPr b="1" lang="es-MX" sz="1200">
                          <a:solidFill>
                            <a:schemeClr val="lt1"/>
                          </a:solidFill>
                          <a:latin typeface="Montserrat"/>
                          <a:ea typeface="Montserrat"/>
                          <a:cs typeface="Montserrat"/>
                          <a:sym typeface="Montserrat"/>
                        </a:rPr>
                        <a:t>Total</a:t>
                      </a:r>
                      <a:endParaRPr/>
                    </a:p>
                  </a:txBody>
                  <a:tcPr marT="0" marB="0" marR="68575" marL="68575" anchor="ctr">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solidFill>
                      <a:srgbClr val="05405D"/>
                    </a:solidFill>
                  </a:tcPr>
                </a:tc>
                <a:tc>
                  <a:txBody>
                    <a:bodyPr/>
                    <a:lstStyle/>
                    <a:p>
                      <a:pPr indent="0" lvl="0" marL="0" marR="0" rtl="0" algn="ctr">
                        <a:lnSpc>
                          <a:spcPct val="107000"/>
                        </a:lnSpc>
                        <a:spcBef>
                          <a:spcPts val="0"/>
                        </a:spcBef>
                        <a:spcAft>
                          <a:spcPts val="0"/>
                        </a:spcAft>
                        <a:buNone/>
                      </a:pPr>
                      <a:r>
                        <a:rPr b="1" lang="es-MX" sz="1200">
                          <a:solidFill>
                            <a:schemeClr val="lt1"/>
                          </a:solidFill>
                          <a:latin typeface="Montserrat"/>
                          <a:ea typeface="Montserrat"/>
                          <a:cs typeface="Montserrat"/>
                          <a:sym typeface="Montserrat"/>
                        </a:rPr>
                        <a:t>69</a:t>
                      </a:r>
                      <a:endParaRPr/>
                    </a:p>
                  </a:txBody>
                  <a:tcPr marT="0" marB="0" marR="68575" marL="68575" anchor="ctr">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solidFill>
                      <a:srgbClr val="05405D"/>
                    </a:solidFill>
                  </a:tcPr>
                </a:tc>
                <a:tc>
                  <a:txBody>
                    <a:bodyPr/>
                    <a:lstStyle/>
                    <a:p>
                      <a:pPr indent="0" lvl="0" marL="0" marR="0" rtl="0" algn="ctr">
                        <a:lnSpc>
                          <a:spcPct val="107000"/>
                        </a:lnSpc>
                        <a:spcBef>
                          <a:spcPts val="0"/>
                        </a:spcBef>
                        <a:spcAft>
                          <a:spcPts val="0"/>
                        </a:spcAft>
                        <a:buNone/>
                      </a:pPr>
                      <a:r>
                        <a:rPr b="1" lang="es-MX" sz="1200">
                          <a:solidFill>
                            <a:schemeClr val="lt1"/>
                          </a:solidFill>
                          <a:latin typeface="Montserrat"/>
                          <a:ea typeface="Montserrat"/>
                          <a:cs typeface="Montserrat"/>
                          <a:sym typeface="Montserrat"/>
                        </a:rPr>
                        <a:t>71</a:t>
                      </a:r>
                      <a:endParaRPr/>
                    </a:p>
                  </a:txBody>
                  <a:tcPr marT="0" marB="0" marR="68575" marL="68575" anchor="ctr">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solidFill>
                      <a:srgbClr val="05405D"/>
                    </a:solidFill>
                  </a:tcPr>
                </a:tc>
                <a:tc>
                  <a:txBody>
                    <a:bodyPr/>
                    <a:lstStyle/>
                    <a:p>
                      <a:pPr indent="0" lvl="0" marL="0" marR="0" rtl="0" algn="ctr">
                        <a:lnSpc>
                          <a:spcPct val="107000"/>
                        </a:lnSpc>
                        <a:spcBef>
                          <a:spcPts val="0"/>
                        </a:spcBef>
                        <a:spcAft>
                          <a:spcPts val="0"/>
                        </a:spcAft>
                        <a:buNone/>
                      </a:pPr>
                      <a:r>
                        <a:rPr b="1" lang="es-MX" sz="1200">
                          <a:solidFill>
                            <a:schemeClr val="lt1"/>
                          </a:solidFill>
                          <a:latin typeface="Montserrat"/>
                          <a:ea typeface="Montserrat"/>
                          <a:cs typeface="Montserrat"/>
                          <a:sym typeface="Montserrat"/>
                        </a:rPr>
                        <a:t>2.90</a:t>
                      </a:r>
                      <a:endParaRPr/>
                    </a:p>
                  </a:txBody>
                  <a:tcPr marT="0" marB="0" marR="68575" marL="68575" anchor="ctr">
                    <a:lnL cap="flat" cmpd="sng" w="12700">
                      <a:solidFill>
                        <a:srgbClr val="8EAADB"/>
                      </a:solidFill>
                      <a:prstDash val="solid"/>
                      <a:round/>
                      <a:headEnd len="sm" w="sm" type="none"/>
                      <a:tailEnd len="sm" w="sm" type="none"/>
                    </a:lnL>
                    <a:lnR cap="flat" cmpd="sng" w="12700">
                      <a:solidFill>
                        <a:srgbClr val="8EAADB"/>
                      </a:solidFill>
                      <a:prstDash val="solid"/>
                      <a:round/>
                      <a:headEnd len="sm" w="sm" type="none"/>
                      <a:tailEnd len="sm" w="sm" type="none"/>
                    </a:lnR>
                    <a:lnT cap="flat" cmpd="sng" w="12700">
                      <a:solidFill>
                        <a:srgbClr val="8EAADB"/>
                      </a:solidFill>
                      <a:prstDash val="solid"/>
                      <a:round/>
                      <a:headEnd len="sm" w="sm" type="none"/>
                      <a:tailEnd len="sm" w="sm" type="none"/>
                    </a:lnT>
                    <a:lnB cap="flat" cmpd="sng" w="12700">
                      <a:solidFill>
                        <a:srgbClr val="8EAADB"/>
                      </a:solidFill>
                      <a:prstDash val="solid"/>
                      <a:round/>
                      <a:headEnd len="sm" w="sm" type="none"/>
                      <a:tailEnd len="sm" w="sm" type="none"/>
                    </a:lnB>
                    <a:solidFill>
                      <a:srgbClr val="05405D"/>
                    </a:solidFill>
                  </a:tcPr>
                </a:tc>
              </a:tr>
            </a:tbl>
          </a:graphicData>
        </a:graphic>
      </p:graphicFrame>
      <p:sp>
        <p:nvSpPr>
          <p:cNvPr id="210" name="Google Shape;210;p12"/>
          <p:cNvSpPr/>
          <p:nvPr/>
        </p:nvSpPr>
        <p:spPr>
          <a:xfrm>
            <a:off x="6490178" y="4104730"/>
            <a:ext cx="509947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1800">
                <a:solidFill>
                  <a:srgbClr val="05405D"/>
                </a:solidFill>
                <a:latin typeface="Montserrat"/>
                <a:ea typeface="Montserrat"/>
                <a:cs typeface="Montserrat"/>
                <a:sym typeface="Montserrat"/>
              </a:rPr>
              <a:t>Procedencia de los artículos en el periodo</a:t>
            </a:r>
            <a:endParaRPr sz="1800">
              <a:solidFill>
                <a:srgbClr val="05405D"/>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3"/>
          <p:cNvSpPr txBox="1"/>
          <p:nvPr/>
        </p:nvSpPr>
        <p:spPr>
          <a:xfrm>
            <a:off x="2852250" y="427013"/>
            <a:ext cx="603691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MX" sz="2000">
                <a:solidFill>
                  <a:srgbClr val="05405D"/>
                </a:solidFill>
                <a:latin typeface="Montserrat"/>
                <a:ea typeface="Montserrat"/>
                <a:cs typeface="Montserrat"/>
                <a:sym typeface="Montserrat"/>
              </a:rPr>
              <a:t>Un día Típico en el INP (2023) - </a:t>
            </a:r>
            <a:r>
              <a:rPr b="1" i="1" lang="es-MX" sz="2000">
                <a:solidFill>
                  <a:srgbClr val="385723"/>
                </a:solidFill>
                <a:latin typeface="Montserrat"/>
                <a:ea typeface="Montserrat"/>
                <a:cs typeface="Montserrat"/>
                <a:sym typeface="Montserrat"/>
              </a:rPr>
              <a:t>2024</a:t>
            </a:r>
            <a:endParaRPr b="1" i="1" sz="2000">
              <a:solidFill>
                <a:srgbClr val="385723"/>
              </a:solidFill>
              <a:latin typeface="Montserrat"/>
              <a:ea typeface="Montserrat"/>
              <a:cs typeface="Montserrat"/>
              <a:sym typeface="Montserrat"/>
            </a:endParaRPr>
          </a:p>
        </p:txBody>
      </p:sp>
      <p:grpSp>
        <p:nvGrpSpPr>
          <p:cNvPr id="217" name="Google Shape;217;p13"/>
          <p:cNvGrpSpPr/>
          <p:nvPr/>
        </p:nvGrpSpPr>
        <p:grpSpPr>
          <a:xfrm>
            <a:off x="4414902" y="1139919"/>
            <a:ext cx="2814638" cy="2104490"/>
            <a:chOff x="146050" y="3289836"/>
            <a:chExt cx="2814638" cy="2104490"/>
          </a:xfrm>
        </p:grpSpPr>
        <p:sp>
          <p:nvSpPr>
            <p:cNvPr id="218" name="Google Shape;218;p13"/>
            <p:cNvSpPr/>
            <p:nvPr/>
          </p:nvSpPr>
          <p:spPr>
            <a:xfrm>
              <a:off x="146050" y="3292476"/>
              <a:ext cx="2814638" cy="210185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sz="1600" u="none" cap="none" strike="noStrike">
                <a:solidFill>
                  <a:srgbClr val="000000"/>
                </a:solidFill>
                <a:latin typeface="Montserrat"/>
                <a:ea typeface="Montserrat"/>
                <a:cs typeface="Montserrat"/>
                <a:sym typeface="Montserrat"/>
              </a:endParaRPr>
            </a:p>
          </p:txBody>
        </p:sp>
        <p:sp>
          <p:nvSpPr>
            <p:cNvPr id="219" name="Google Shape;219;p13"/>
            <p:cNvSpPr/>
            <p:nvPr/>
          </p:nvSpPr>
          <p:spPr>
            <a:xfrm>
              <a:off x="146050" y="3289836"/>
              <a:ext cx="1778100" cy="335100"/>
            </a:xfrm>
            <a:prstGeom prst="wedgeRectCallout">
              <a:avLst>
                <a:gd fmla="val -21364" name="adj1"/>
                <a:gd fmla="val 73916" name="adj2"/>
              </a:avLst>
            </a:prstGeom>
            <a:solidFill>
              <a:srgbClr val="1F3864"/>
            </a:solidFill>
            <a:ln cap="flat" cmpd="sng" w="12700">
              <a:solidFill>
                <a:schemeClr val="dk1"/>
              </a:solidFill>
              <a:prstDash val="solid"/>
              <a:miter lim="800000"/>
              <a:headEnd len="sm" w="sm" type="none"/>
              <a:tailEnd len="sm" w="sm" type="none"/>
            </a:ln>
          </p:spPr>
          <p:txBody>
            <a:bodyPr anchorCtr="0" anchor="ctr" bIns="28575" lIns="28575" spcFirstLastPara="1" rIns="28575" wrap="square" tIns="28575">
              <a:noAutofit/>
            </a:bodyPr>
            <a:lstStyle/>
            <a:p>
              <a:pPr indent="0" lvl="0" marL="0" marR="0" rtl="0" algn="ctr">
                <a:lnSpc>
                  <a:spcPct val="90000"/>
                </a:lnSpc>
                <a:spcBef>
                  <a:spcPts val="0"/>
                </a:spcBef>
                <a:spcAft>
                  <a:spcPts val="0"/>
                </a:spcAft>
                <a:buClr>
                  <a:srgbClr val="000000"/>
                </a:buClr>
                <a:buSzPts val="1600"/>
                <a:buFont typeface="Arial"/>
                <a:buNone/>
              </a:pPr>
              <a:r>
                <a:rPr b="1" lang="es-MX" sz="1600" u="none" cap="small" strike="noStrike">
                  <a:solidFill>
                    <a:schemeClr val="lt1"/>
                  </a:solidFill>
                  <a:latin typeface="Montserrat"/>
                  <a:ea typeface="Montserrat"/>
                  <a:cs typeface="Montserrat"/>
                  <a:sym typeface="Montserrat"/>
                </a:rPr>
                <a:t>Urgencias</a:t>
              </a:r>
              <a:endParaRPr b="1" sz="1600" u="none" cap="none" strike="noStrike">
                <a:solidFill>
                  <a:schemeClr val="lt1"/>
                </a:solidFill>
                <a:latin typeface="Montserrat"/>
                <a:ea typeface="Montserrat"/>
                <a:cs typeface="Montserrat"/>
                <a:sym typeface="Montserrat"/>
              </a:endParaRPr>
            </a:p>
          </p:txBody>
        </p:sp>
        <p:sp>
          <p:nvSpPr>
            <p:cNvPr id="220" name="Google Shape;220;p13"/>
            <p:cNvSpPr txBox="1"/>
            <p:nvPr/>
          </p:nvSpPr>
          <p:spPr>
            <a:xfrm>
              <a:off x="520201" y="4704141"/>
              <a:ext cx="2160000" cy="415458"/>
            </a:xfrm>
            <a:prstGeom prst="rect">
              <a:avLst/>
            </a:prstGeom>
            <a:solidFill>
              <a:srgbClr val="99CCFF"/>
            </a:solidFill>
            <a:ln cap="flat" cmpd="sng" w="9525">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lang="es-MX" sz="1050" u="none" cap="none" strike="noStrike">
                  <a:solidFill>
                    <a:schemeClr val="dk1"/>
                  </a:solidFill>
                  <a:latin typeface="Montserrat"/>
                  <a:ea typeface="Montserrat"/>
                  <a:cs typeface="Montserrat"/>
                  <a:sym typeface="Montserrat"/>
                </a:rPr>
                <a:t>Accidentes y violencias</a:t>
              </a:r>
              <a:endParaRPr b="1" sz="1600" u="none" cap="none" strike="noStrike">
                <a:solidFill>
                  <a:schemeClr val="dk1"/>
                </a:solidFill>
                <a:latin typeface="Montserrat"/>
                <a:ea typeface="Montserrat"/>
                <a:cs typeface="Montserrat"/>
                <a:sym typeface="Montserrat"/>
              </a:endParaRPr>
            </a:p>
            <a:p>
              <a:pPr indent="0" lvl="0" marL="0" marR="0" rtl="0" algn="ctr">
                <a:spcBef>
                  <a:spcPts val="0"/>
                </a:spcBef>
                <a:spcAft>
                  <a:spcPts val="0"/>
                </a:spcAft>
                <a:buNone/>
              </a:pPr>
              <a:r>
                <a:rPr b="1" lang="es-MX" sz="1050">
                  <a:solidFill>
                    <a:schemeClr val="dk1"/>
                  </a:solidFill>
                  <a:latin typeface="Montserrat"/>
                  <a:ea typeface="Montserrat"/>
                  <a:cs typeface="Montserrat"/>
                  <a:sym typeface="Montserrat"/>
                </a:rPr>
                <a:t>(8.75) </a:t>
              </a:r>
              <a:r>
                <a:rPr b="1" i="1" lang="es-MX" sz="1050">
                  <a:solidFill>
                    <a:srgbClr val="385723"/>
                  </a:solidFill>
                  <a:latin typeface="Montserrat"/>
                  <a:ea typeface="Montserrat"/>
                  <a:cs typeface="Montserrat"/>
                  <a:sym typeface="Montserrat"/>
                </a:rPr>
                <a:t>13.65</a:t>
              </a:r>
              <a:endParaRPr sz="1050">
                <a:solidFill>
                  <a:schemeClr val="dk1"/>
                </a:solidFill>
                <a:latin typeface="Montserrat"/>
                <a:ea typeface="Montserrat"/>
                <a:cs typeface="Montserrat"/>
                <a:sym typeface="Montserrat"/>
              </a:endParaRPr>
            </a:p>
          </p:txBody>
        </p:sp>
        <p:sp>
          <p:nvSpPr>
            <p:cNvPr id="221" name="Google Shape;221;p13"/>
            <p:cNvSpPr txBox="1"/>
            <p:nvPr/>
          </p:nvSpPr>
          <p:spPr>
            <a:xfrm>
              <a:off x="1600201" y="3927731"/>
              <a:ext cx="1293812" cy="569346"/>
            </a:xfrm>
            <a:prstGeom prst="rect">
              <a:avLst/>
            </a:prstGeom>
            <a:solidFill>
              <a:srgbClr val="99CCFF"/>
            </a:solidFill>
            <a:ln cap="flat" cmpd="sng" w="9525">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lang="es-MX" sz="1050" u="none" cap="none" strike="noStrike">
                  <a:solidFill>
                    <a:schemeClr val="dk1"/>
                  </a:solidFill>
                  <a:latin typeface="Montserrat"/>
                  <a:ea typeface="Montserrat"/>
                  <a:cs typeface="Montserrat"/>
                  <a:sym typeface="Montserrat"/>
                </a:rPr>
                <a:t>Urgencias reales</a:t>
              </a:r>
              <a:endParaRPr b="1" sz="1600" u="none" cap="none" strike="noStrike">
                <a:solidFill>
                  <a:schemeClr val="dk1"/>
                </a:solidFill>
                <a:latin typeface="Montserrat"/>
                <a:ea typeface="Montserrat"/>
                <a:cs typeface="Montserrat"/>
                <a:sym typeface="Montserrat"/>
              </a:endParaRPr>
            </a:p>
            <a:p>
              <a:pPr indent="0" lvl="0" marL="0" marR="0" rtl="0" algn="ctr">
                <a:spcBef>
                  <a:spcPts val="0"/>
                </a:spcBef>
                <a:spcAft>
                  <a:spcPts val="0"/>
                </a:spcAft>
                <a:buNone/>
              </a:pPr>
              <a:r>
                <a:rPr b="1" lang="es-MX" sz="1000">
                  <a:solidFill>
                    <a:srgbClr val="000000"/>
                  </a:solidFill>
                  <a:latin typeface="Montserrat"/>
                  <a:ea typeface="Montserrat"/>
                  <a:cs typeface="Montserrat"/>
                  <a:sym typeface="Montserrat"/>
                </a:rPr>
                <a:t>(32.22) </a:t>
              </a:r>
              <a:r>
                <a:rPr b="1" i="1" lang="es-MX" sz="1000">
                  <a:solidFill>
                    <a:srgbClr val="385723"/>
                  </a:solidFill>
                  <a:latin typeface="Montserrat"/>
                  <a:ea typeface="Montserrat"/>
                  <a:cs typeface="Montserrat"/>
                  <a:sym typeface="Montserrat"/>
                </a:rPr>
                <a:t>39.60</a:t>
              </a:r>
              <a:endParaRPr sz="1400">
                <a:solidFill>
                  <a:srgbClr val="000000"/>
                </a:solidFill>
                <a:latin typeface="Montserrat"/>
                <a:ea typeface="Montserrat"/>
                <a:cs typeface="Montserrat"/>
                <a:sym typeface="Montserrat"/>
              </a:endParaRPr>
            </a:p>
          </p:txBody>
        </p:sp>
        <p:sp>
          <p:nvSpPr>
            <p:cNvPr id="222" name="Google Shape;222;p13"/>
            <p:cNvSpPr txBox="1"/>
            <p:nvPr/>
          </p:nvSpPr>
          <p:spPr>
            <a:xfrm>
              <a:off x="231775" y="4004675"/>
              <a:ext cx="1274763" cy="415458"/>
            </a:xfrm>
            <a:prstGeom prst="rect">
              <a:avLst/>
            </a:prstGeom>
            <a:solidFill>
              <a:srgbClr val="99CCFF"/>
            </a:solidFill>
            <a:ln cap="flat" cmpd="sng" w="9525">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lang="es-MX" sz="1050" u="none" cap="none" strike="noStrike">
                  <a:solidFill>
                    <a:schemeClr val="dk1"/>
                  </a:solidFill>
                  <a:latin typeface="Montserrat"/>
                  <a:ea typeface="Montserrat"/>
                  <a:cs typeface="Montserrat"/>
                  <a:sym typeface="Montserrat"/>
                </a:rPr>
                <a:t>Valoraciones</a:t>
              </a:r>
              <a:endParaRPr b="1" sz="1600" u="none" cap="none" strike="noStrike">
                <a:solidFill>
                  <a:schemeClr val="dk1"/>
                </a:solidFill>
                <a:latin typeface="Montserrat"/>
                <a:ea typeface="Montserrat"/>
                <a:cs typeface="Montserrat"/>
                <a:sym typeface="Montserrat"/>
              </a:endParaRPr>
            </a:p>
            <a:p>
              <a:pPr indent="0" lvl="0" marL="0" marR="0" rtl="0" algn="ctr">
                <a:spcBef>
                  <a:spcPts val="0"/>
                </a:spcBef>
                <a:spcAft>
                  <a:spcPts val="0"/>
                </a:spcAft>
                <a:buNone/>
              </a:pPr>
              <a:r>
                <a:rPr b="1" lang="es-MX" sz="1050">
                  <a:solidFill>
                    <a:schemeClr val="dk1"/>
                  </a:solidFill>
                  <a:latin typeface="Montserrat"/>
                  <a:ea typeface="Montserrat"/>
                  <a:cs typeface="Montserrat"/>
                  <a:sym typeface="Montserrat"/>
                </a:rPr>
                <a:t>(113.21) </a:t>
              </a:r>
              <a:r>
                <a:rPr b="1" i="1" lang="es-MX" sz="1050">
                  <a:solidFill>
                    <a:srgbClr val="385623"/>
                  </a:solidFill>
                  <a:latin typeface="Montserrat"/>
                  <a:ea typeface="Montserrat"/>
                  <a:cs typeface="Montserrat"/>
                  <a:sym typeface="Montserrat"/>
                </a:rPr>
                <a:t>111.98</a:t>
              </a:r>
              <a:endParaRPr sz="1050">
                <a:solidFill>
                  <a:schemeClr val="dk1"/>
                </a:solidFill>
                <a:latin typeface="Montserrat"/>
                <a:ea typeface="Montserrat"/>
                <a:cs typeface="Montserrat"/>
                <a:sym typeface="Montserrat"/>
              </a:endParaRPr>
            </a:p>
          </p:txBody>
        </p:sp>
      </p:grpSp>
      <p:grpSp>
        <p:nvGrpSpPr>
          <p:cNvPr id="223" name="Google Shape;223;p13"/>
          <p:cNvGrpSpPr/>
          <p:nvPr/>
        </p:nvGrpSpPr>
        <p:grpSpPr>
          <a:xfrm>
            <a:off x="7286690" y="1132524"/>
            <a:ext cx="4565700" cy="1260000"/>
            <a:chOff x="5969342" y="1254142"/>
            <a:chExt cx="4565700" cy="1260000"/>
          </a:xfrm>
        </p:grpSpPr>
        <p:sp>
          <p:nvSpPr>
            <p:cNvPr id="224" name="Google Shape;224;p13"/>
            <p:cNvSpPr/>
            <p:nvPr/>
          </p:nvSpPr>
          <p:spPr>
            <a:xfrm>
              <a:off x="5969342" y="1254142"/>
              <a:ext cx="4565700" cy="12600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sz="1400" u="none" cap="none" strike="noStrike">
                <a:solidFill>
                  <a:srgbClr val="000000"/>
                </a:solidFill>
                <a:latin typeface="Montserrat"/>
                <a:ea typeface="Montserrat"/>
                <a:cs typeface="Montserrat"/>
                <a:sym typeface="Montserrat"/>
              </a:endParaRPr>
            </a:p>
          </p:txBody>
        </p:sp>
        <p:sp>
          <p:nvSpPr>
            <p:cNvPr id="225" name="Google Shape;225;p13"/>
            <p:cNvSpPr/>
            <p:nvPr/>
          </p:nvSpPr>
          <p:spPr>
            <a:xfrm>
              <a:off x="5969342" y="1257096"/>
              <a:ext cx="2324100" cy="314400"/>
            </a:xfrm>
            <a:prstGeom prst="wedgeRectCallout">
              <a:avLst>
                <a:gd fmla="val -20396" name="adj1"/>
                <a:gd fmla="val 75061" name="adj2"/>
              </a:avLst>
            </a:prstGeom>
            <a:solidFill>
              <a:srgbClr val="1F3864"/>
            </a:solidFill>
            <a:ln cap="flat" cmpd="sng" w="12700">
              <a:solidFill>
                <a:schemeClr val="dk1"/>
              </a:solidFill>
              <a:prstDash val="solid"/>
              <a:miter lim="800000"/>
              <a:headEnd len="sm" w="sm" type="none"/>
              <a:tailEnd len="sm" w="sm" type="none"/>
            </a:ln>
          </p:spPr>
          <p:txBody>
            <a:bodyPr anchorCtr="0" anchor="ctr" bIns="28575" lIns="28575" spcFirstLastPara="1" rIns="28575" wrap="square" tIns="28575">
              <a:noAutofit/>
            </a:bodyPr>
            <a:lstStyle/>
            <a:p>
              <a:pPr indent="0" lvl="0" marL="0" marR="0" rtl="0" algn="ctr">
                <a:lnSpc>
                  <a:spcPct val="90000"/>
                </a:lnSpc>
                <a:spcBef>
                  <a:spcPts val="0"/>
                </a:spcBef>
                <a:spcAft>
                  <a:spcPts val="0"/>
                </a:spcAft>
                <a:buClr>
                  <a:srgbClr val="000000"/>
                </a:buClr>
                <a:buSzPts val="1600"/>
                <a:buFont typeface="Arial"/>
                <a:buNone/>
              </a:pPr>
              <a:r>
                <a:rPr b="1" lang="es-MX" sz="1600" u="none" cap="small" strike="noStrike">
                  <a:solidFill>
                    <a:schemeClr val="lt1"/>
                  </a:solidFill>
                  <a:latin typeface="Montserrat"/>
                  <a:ea typeface="Montserrat"/>
                  <a:cs typeface="Montserrat"/>
                  <a:sym typeface="Montserrat"/>
                </a:rPr>
                <a:t>Cirugía</a:t>
              </a:r>
              <a:endParaRPr b="1" sz="1600" u="none" cap="none" strike="noStrike">
                <a:solidFill>
                  <a:schemeClr val="lt1"/>
                </a:solidFill>
                <a:latin typeface="Montserrat"/>
                <a:ea typeface="Montserrat"/>
                <a:cs typeface="Montserrat"/>
                <a:sym typeface="Montserrat"/>
              </a:endParaRPr>
            </a:p>
          </p:txBody>
        </p:sp>
        <p:sp>
          <p:nvSpPr>
            <p:cNvPr id="226" name="Google Shape;226;p13"/>
            <p:cNvSpPr txBox="1"/>
            <p:nvPr/>
          </p:nvSpPr>
          <p:spPr>
            <a:xfrm>
              <a:off x="8935905" y="1299872"/>
              <a:ext cx="1260000" cy="553957"/>
            </a:xfrm>
            <a:prstGeom prst="rect">
              <a:avLst/>
            </a:prstGeom>
            <a:solidFill>
              <a:srgbClr val="99CCFF"/>
            </a:solidFill>
            <a:ln cap="flat" cmpd="sng" w="9525">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lang="es-MX" sz="1000" u="none" cap="none" strike="noStrike">
                  <a:solidFill>
                    <a:schemeClr val="dk1"/>
                  </a:solidFill>
                  <a:latin typeface="Montserrat"/>
                  <a:ea typeface="Montserrat"/>
                  <a:cs typeface="Montserrat"/>
                  <a:sym typeface="Montserrat"/>
                </a:rPr>
                <a:t>Suspensión quirúrgica</a:t>
              </a:r>
              <a:endParaRPr b="1" sz="1400" u="none" cap="none" strike="noStrike">
                <a:solidFill>
                  <a:schemeClr val="dk1"/>
                </a:solidFill>
                <a:latin typeface="Montserrat"/>
                <a:ea typeface="Montserrat"/>
                <a:cs typeface="Montserrat"/>
                <a:sym typeface="Montserrat"/>
              </a:endParaRPr>
            </a:p>
            <a:p>
              <a:pPr indent="0" lvl="0" marL="0" marR="0" rtl="0" algn="ctr">
                <a:spcBef>
                  <a:spcPts val="0"/>
                </a:spcBef>
                <a:spcAft>
                  <a:spcPts val="0"/>
                </a:spcAft>
                <a:buNone/>
              </a:pPr>
              <a:r>
                <a:rPr b="1" lang="es-MX" sz="1000">
                  <a:solidFill>
                    <a:schemeClr val="dk1"/>
                  </a:solidFill>
                  <a:latin typeface="Montserrat"/>
                  <a:ea typeface="Montserrat"/>
                  <a:cs typeface="Montserrat"/>
                  <a:sym typeface="Montserrat"/>
                </a:rPr>
                <a:t>(11.11%) </a:t>
              </a:r>
              <a:r>
                <a:rPr b="1" i="1" lang="es-MX" sz="1000">
                  <a:solidFill>
                    <a:srgbClr val="385623"/>
                  </a:solidFill>
                  <a:latin typeface="Montserrat"/>
                  <a:ea typeface="Montserrat"/>
                  <a:cs typeface="Montserrat"/>
                  <a:sym typeface="Montserrat"/>
                </a:rPr>
                <a:t>10.89%</a:t>
              </a:r>
              <a:endParaRPr b="1" sz="1000">
                <a:solidFill>
                  <a:schemeClr val="dk1"/>
                </a:solidFill>
                <a:latin typeface="Montserrat"/>
                <a:ea typeface="Montserrat"/>
                <a:cs typeface="Montserrat"/>
                <a:sym typeface="Montserrat"/>
              </a:endParaRPr>
            </a:p>
          </p:txBody>
        </p:sp>
        <p:sp>
          <p:nvSpPr>
            <p:cNvPr id="227" name="Google Shape;227;p13"/>
            <p:cNvSpPr txBox="1"/>
            <p:nvPr/>
          </p:nvSpPr>
          <p:spPr>
            <a:xfrm>
              <a:off x="8950401" y="1963728"/>
              <a:ext cx="1260000" cy="400069"/>
            </a:xfrm>
            <a:prstGeom prst="rect">
              <a:avLst/>
            </a:prstGeom>
            <a:solidFill>
              <a:srgbClr val="99CCFF"/>
            </a:solidFill>
            <a:ln cap="flat" cmpd="sng" w="9525">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lang="es-MX" sz="1000" u="none" cap="none" strike="noStrike">
                  <a:solidFill>
                    <a:schemeClr val="dk1"/>
                  </a:solidFill>
                  <a:latin typeface="Montserrat"/>
                  <a:ea typeface="Montserrat"/>
                  <a:cs typeface="Montserrat"/>
                  <a:sym typeface="Montserrat"/>
                </a:rPr>
                <a:t>Endoscopías</a:t>
              </a:r>
              <a:endParaRPr b="1" sz="1400" u="none" cap="none" strike="noStrike">
                <a:solidFill>
                  <a:schemeClr val="dk1"/>
                </a:solidFill>
                <a:latin typeface="Montserrat"/>
                <a:ea typeface="Montserrat"/>
                <a:cs typeface="Montserrat"/>
                <a:sym typeface="Montserrat"/>
              </a:endParaRPr>
            </a:p>
            <a:p>
              <a:pPr indent="0" lvl="0" marL="0" marR="0" rtl="0" algn="ctr">
                <a:spcBef>
                  <a:spcPts val="0"/>
                </a:spcBef>
                <a:spcAft>
                  <a:spcPts val="0"/>
                </a:spcAft>
                <a:buNone/>
              </a:pPr>
              <a:r>
                <a:rPr b="1" lang="es-MX" sz="1000">
                  <a:solidFill>
                    <a:schemeClr val="dk1"/>
                  </a:solidFill>
                  <a:latin typeface="Montserrat"/>
                  <a:ea typeface="Montserrat"/>
                  <a:cs typeface="Montserrat"/>
                  <a:sym typeface="Montserrat"/>
                </a:rPr>
                <a:t>(10.09) </a:t>
              </a:r>
              <a:r>
                <a:rPr b="1" i="1" lang="es-MX" sz="1000">
                  <a:solidFill>
                    <a:srgbClr val="385723"/>
                  </a:solidFill>
                  <a:latin typeface="Montserrat"/>
                  <a:ea typeface="Montserrat"/>
                  <a:cs typeface="Montserrat"/>
                  <a:sym typeface="Montserrat"/>
                </a:rPr>
                <a:t>10.07</a:t>
              </a:r>
              <a:endParaRPr b="1" sz="1000">
                <a:solidFill>
                  <a:schemeClr val="dk1"/>
                </a:solidFill>
                <a:latin typeface="Montserrat"/>
                <a:ea typeface="Montserrat"/>
                <a:cs typeface="Montserrat"/>
                <a:sym typeface="Montserrat"/>
              </a:endParaRPr>
            </a:p>
          </p:txBody>
        </p:sp>
        <p:sp>
          <p:nvSpPr>
            <p:cNvPr id="228" name="Google Shape;228;p13"/>
            <p:cNvSpPr txBox="1"/>
            <p:nvPr/>
          </p:nvSpPr>
          <p:spPr>
            <a:xfrm>
              <a:off x="7552080" y="1719483"/>
              <a:ext cx="1260000" cy="553957"/>
            </a:xfrm>
            <a:prstGeom prst="rect">
              <a:avLst/>
            </a:prstGeom>
            <a:solidFill>
              <a:srgbClr val="99CCFF"/>
            </a:solidFill>
            <a:ln cap="flat" cmpd="sng" w="9525">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lang="es-MX" sz="1000" u="none" cap="none" strike="noStrike">
                  <a:solidFill>
                    <a:schemeClr val="dk1"/>
                  </a:solidFill>
                  <a:latin typeface="Montserrat"/>
                  <a:ea typeface="Montserrat"/>
                  <a:cs typeface="Montserrat"/>
                  <a:sym typeface="Montserrat"/>
                </a:rPr>
                <a:t>Procedimientos anestésicos</a:t>
              </a:r>
              <a:endParaRPr b="1" sz="1400" u="none" cap="none" strike="noStrike">
                <a:solidFill>
                  <a:schemeClr val="dk1"/>
                </a:solidFill>
                <a:latin typeface="Montserrat"/>
                <a:ea typeface="Montserrat"/>
                <a:cs typeface="Montserrat"/>
                <a:sym typeface="Montserrat"/>
              </a:endParaRPr>
            </a:p>
            <a:p>
              <a:pPr indent="0" lvl="0" marL="0" marR="0" rtl="0" algn="ctr">
                <a:spcBef>
                  <a:spcPts val="0"/>
                </a:spcBef>
                <a:spcAft>
                  <a:spcPts val="0"/>
                </a:spcAft>
                <a:buNone/>
              </a:pPr>
              <a:r>
                <a:rPr b="1" lang="es-MX" sz="1000">
                  <a:solidFill>
                    <a:schemeClr val="dk1"/>
                  </a:solidFill>
                  <a:latin typeface="Montserrat"/>
                  <a:ea typeface="Montserrat"/>
                  <a:cs typeface="Montserrat"/>
                  <a:sym typeface="Montserrat"/>
                </a:rPr>
                <a:t>(47.45) </a:t>
              </a:r>
              <a:r>
                <a:rPr b="1" i="1" lang="es-MX" sz="1000">
                  <a:solidFill>
                    <a:srgbClr val="385723"/>
                  </a:solidFill>
                  <a:latin typeface="Montserrat"/>
                  <a:ea typeface="Montserrat"/>
                  <a:cs typeface="Montserrat"/>
                  <a:sym typeface="Montserrat"/>
                </a:rPr>
                <a:t>49.41</a:t>
              </a:r>
              <a:endParaRPr sz="1000">
                <a:solidFill>
                  <a:schemeClr val="dk1"/>
                </a:solidFill>
                <a:latin typeface="Montserrat"/>
                <a:ea typeface="Montserrat"/>
                <a:cs typeface="Montserrat"/>
                <a:sym typeface="Montserrat"/>
              </a:endParaRPr>
            </a:p>
          </p:txBody>
        </p:sp>
        <p:sp>
          <p:nvSpPr>
            <p:cNvPr id="229" name="Google Shape;229;p13"/>
            <p:cNvSpPr txBox="1"/>
            <p:nvPr/>
          </p:nvSpPr>
          <p:spPr>
            <a:xfrm>
              <a:off x="6184412" y="1803420"/>
              <a:ext cx="1260000" cy="400069"/>
            </a:xfrm>
            <a:prstGeom prst="rect">
              <a:avLst/>
            </a:prstGeom>
            <a:solidFill>
              <a:srgbClr val="99CCFF"/>
            </a:solidFill>
            <a:ln cap="flat" cmpd="sng" w="9525">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lang="es-MX" sz="1000" u="none" cap="none" strike="noStrike">
                  <a:solidFill>
                    <a:schemeClr val="dk1"/>
                  </a:solidFill>
                  <a:latin typeface="Montserrat"/>
                  <a:ea typeface="Montserrat"/>
                  <a:cs typeface="Montserrat"/>
                  <a:sym typeface="Montserrat"/>
                </a:rPr>
                <a:t>Cirugías</a:t>
              </a:r>
              <a:r>
                <a:rPr b="1" lang="es-MX" sz="1000" u="none" cap="none" strike="noStrike">
                  <a:solidFill>
                    <a:srgbClr val="385623"/>
                  </a:solidFill>
                  <a:latin typeface="Montserrat"/>
                  <a:ea typeface="Montserrat"/>
                  <a:cs typeface="Montserrat"/>
                  <a:sym typeface="Montserrat"/>
                </a:rPr>
                <a:t> </a:t>
              </a:r>
              <a:endParaRPr b="1" sz="1400" u="none" cap="none" strike="noStrike">
                <a:solidFill>
                  <a:srgbClr val="000000"/>
                </a:solidFill>
                <a:latin typeface="Montserrat"/>
                <a:ea typeface="Montserrat"/>
                <a:cs typeface="Montserrat"/>
                <a:sym typeface="Montserrat"/>
              </a:endParaRPr>
            </a:p>
            <a:p>
              <a:pPr indent="0" lvl="0" marL="0" marR="0" rtl="0" algn="ctr">
                <a:spcBef>
                  <a:spcPts val="0"/>
                </a:spcBef>
                <a:spcAft>
                  <a:spcPts val="0"/>
                </a:spcAft>
                <a:buNone/>
              </a:pPr>
              <a:r>
                <a:rPr b="1" lang="es-MX" sz="1000">
                  <a:solidFill>
                    <a:schemeClr val="dk1"/>
                  </a:solidFill>
                  <a:latin typeface="Montserrat"/>
                  <a:ea typeface="Montserrat"/>
                  <a:cs typeface="Montserrat"/>
                  <a:sym typeface="Montserrat"/>
                </a:rPr>
                <a:t>(22.85) </a:t>
              </a:r>
              <a:r>
                <a:rPr b="1" i="1" lang="es-MX" sz="1000">
                  <a:solidFill>
                    <a:srgbClr val="385623"/>
                  </a:solidFill>
                  <a:latin typeface="Montserrat"/>
                  <a:ea typeface="Montserrat"/>
                  <a:cs typeface="Montserrat"/>
                  <a:sym typeface="Montserrat"/>
                </a:rPr>
                <a:t>22.72</a:t>
              </a:r>
              <a:endParaRPr b="1" sz="1000">
                <a:solidFill>
                  <a:schemeClr val="dk1"/>
                </a:solidFill>
                <a:latin typeface="Montserrat"/>
                <a:ea typeface="Montserrat"/>
                <a:cs typeface="Montserrat"/>
                <a:sym typeface="Montserrat"/>
              </a:endParaRPr>
            </a:p>
          </p:txBody>
        </p:sp>
      </p:grpSp>
      <p:grpSp>
        <p:nvGrpSpPr>
          <p:cNvPr id="230" name="Google Shape;230;p13"/>
          <p:cNvGrpSpPr/>
          <p:nvPr/>
        </p:nvGrpSpPr>
        <p:grpSpPr>
          <a:xfrm>
            <a:off x="7903787" y="2535565"/>
            <a:ext cx="2449446" cy="3037559"/>
            <a:chOff x="7754728" y="2606307"/>
            <a:chExt cx="2767012" cy="1755633"/>
          </a:xfrm>
        </p:grpSpPr>
        <p:sp>
          <p:nvSpPr>
            <p:cNvPr id="231" name="Google Shape;231;p13"/>
            <p:cNvSpPr/>
            <p:nvPr/>
          </p:nvSpPr>
          <p:spPr>
            <a:xfrm>
              <a:off x="7754728" y="2609506"/>
              <a:ext cx="2767012" cy="1752434"/>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sz="1400" u="none" cap="none" strike="noStrike">
                <a:solidFill>
                  <a:srgbClr val="000000"/>
                </a:solidFill>
                <a:latin typeface="Montserrat"/>
                <a:ea typeface="Montserrat"/>
                <a:cs typeface="Montserrat"/>
                <a:sym typeface="Montserrat"/>
              </a:endParaRPr>
            </a:p>
          </p:txBody>
        </p:sp>
        <p:sp>
          <p:nvSpPr>
            <p:cNvPr id="232" name="Google Shape;232;p13"/>
            <p:cNvSpPr/>
            <p:nvPr/>
          </p:nvSpPr>
          <p:spPr>
            <a:xfrm>
              <a:off x="7754728" y="2606307"/>
              <a:ext cx="2309812" cy="215762"/>
            </a:xfrm>
            <a:prstGeom prst="wedgeRectCallout">
              <a:avLst>
                <a:gd fmla="val -20328" name="adj1"/>
                <a:gd fmla="val 72548" name="adj2"/>
              </a:avLst>
            </a:prstGeom>
            <a:solidFill>
              <a:srgbClr val="1F3864"/>
            </a:solidFill>
            <a:ln cap="flat" cmpd="sng" w="9525">
              <a:solidFill>
                <a:schemeClr val="dk1"/>
              </a:solidFill>
              <a:prstDash val="solid"/>
              <a:round/>
              <a:headEnd len="sm" w="sm" type="none"/>
              <a:tailEnd len="sm" w="sm" type="none"/>
            </a:ln>
          </p:spPr>
          <p:txBody>
            <a:bodyPr anchorCtr="0" anchor="ctr" bIns="0" lIns="108575" spcFirstLastPara="1" rIns="36175" wrap="square" tIns="0">
              <a:noAutofit/>
            </a:bodyPr>
            <a:lstStyle/>
            <a:p>
              <a:pPr indent="0" lvl="0" marL="0" marR="0" rtl="0" algn="ctr">
                <a:lnSpc>
                  <a:spcPct val="90000"/>
                </a:lnSpc>
                <a:spcBef>
                  <a:spcPts val="0"/>
                </a:spcBef>
                <a:spcAft>
                  <a:spcPts val="0"/>
                </a:spcAft>
                <a:buClr>
                  <a:srgbClr val="000000"/>
                </a:buClr>
                <a:buSzPts val="1400"/>
                <a:buFont typeface="Arial"/>
                <a:buNone/>
              </a:pPr>
              <a:r>
                <a:rPr b="1" lang="es-MX" sz="1600" u="none" cap="small" strike="noStrike">
                  <a:solidFill>
                    <a:schemeClr val="lt1"/>
                  </a:solidFill>
                  <a:latin typeface="Montserrat"/>
                  <a:ea typeface="Montserrat"/>
                  <a:cs typeface="Montserrat"/>
                  <a:sym typeface="Montserrat"/>
                </a:rPr>
                <a:t>Hospitalización</a:t>
              </a:r>
              <a:endParaRPr b="1" sz="1600" u="none" cap="none" strike="noStrike">
                <a:solidFill>
                  <a:schemeClr val="lt1"/>
                </a:solidFill>
                <a:latin typeface="Montserrat"/>
                <a:ea typeface="Montserrat"/>
                <a:cs typeface="Montserrat"/>
                <a:sym typeface="Montserrat"/>
              </a:endParaRPr>
            </a:p>
          </p:txBody>
        </p:sp>
        <p:sp>
          <p:nvSpPr>
            <p:cNvPr id="233" name="Google Shape;233;p13"/>
            <p:cNvSpPr txBox="1"/>
            <p:nvPr/>
          </p:nvSpPr>
          <p:spPr>
            <a:xfrm>
              <a:off x="9174194" y="3079059"/>
              <a:ext cx="1220020" cy="231230"/>
            </a:xfrm>
            <a:prstGeom prst="rect">
              <a:avLst/>
            </a:prstGeom>
            <a:solidFill>
              <a:srgbClr val="99CCFF"/>
            </a:solidFill>
            <a:ln cap="flat" cmpd="sng" w="9525">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lang="es-MX" sz="1000" u="none" cap="none" strike="noStrike">
                  <a:solidFill>
                    <a:schemeClr val="dk1"/>
                  </a:solidFill>
                  <a:latin typeface="Montserrat"/>
                  <a:ea typeface="Montserrat"/>
                  <a:cs typeface="Montserrat"/>
                  <a:sym typeface="Montserrat"/>
                </a:rPr>
                <a:t>Egresos</a:t>
              </a:r>
              <a:endParaRPr b="1" sz="1400" u="none" cap="none" strike="noStrike">
                <a:solidFill>
                  <a:schemeClr val="dk1"/>
                </a:solidFill>
                <a:latin typeface="Montserrat"/>
                <a:ea typeface="Montserrat"/>
                <a:cs typeface="Montserrat"/>
                <a:sym typeface="Montserrat"/>
              </a:endParaRPr>
            </a:p>
            <a:p>
              <a:pPr indent="0" lvl="0" marL="0" marR="0" rtl="0" algn="ctr">
                <a:spcBef>
                  <a:spcPts val="0"/>
                </a:spcBef>
                <a:spcAft>
                  <a:spcPts val="0"/>
                </a:spcAft>
                <a:buNone/>
              </a:pPr>
              <a:r>
                <a:rPr b="1" lang="es-MX" sz="1000">
                  <a:solidFill>
                    <a:schemeClr val="dk1"/>
                  </a:solidFill>
                  <a:latin typeface="Montserrat"/>
                  <a:ea typeface="Montserrat"/>
                  <a:cs typeface="Montserrat"/>
                  <a:sym typeface="Montserrat"/>
                </a:rPr>
                <a:t>(17.45) </a:t>
              </a:r>
              <a:r>
                <a:rPr b="1" i="1" lang="es-MX" sz="1000">
                  <a:solidFill>
                    <a:srgbClr val="385623"/>
                  </a:solidFill>
                  <a:latin typeface="Montserrat"/>
                  <a:ea typeface="Montserrat"/>
                  <a:cs typeface="Montserrat"/>
                  <a:sym typeface="Montserrat"/>
                </a:rPr>
                <a:t>17.14</a:t>
              </a:r>
              <a:endParaRPr b="1" sz="1000">
                <a:solidFill>
                  <a:schemeClr val="dk1"/>
                </a:solidFill>
                <a:latin typeface="Montserrat"/>
                <a:ea typeface="Montserrat"/>
                <a:cs typeface="Montserrat"/>
                <a:sym typeface="Montserrat"/>
              </a:endParaRPr>
            </a:p>
          </p:txBody>
        </p:sp>
        <p:sp>
          <p:nvSpPr>
            <p:cNvPr id="234" name="Google Shape;234;p13"/>
            <p:cNvSpPr txBox="1"/>
            <p:nvPr/>
          </p:nvSpPr>
          <p:spPr>
            <a:xfrm>
              <a:off x="7801964" y="3545872"/>
              <a:ext cx="1220020" cy="320173"/>
            </a:xfrm>
            <a:prstGeom prst="rect">
              <a:avLst/>
            </a:prstGeom>
            <a:solidFill>
              <a:srgbClr val="99CCFF"/>
            </a:solidFill>
            <a:ln cap="flat" cmpd="sng" w="9525">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i="0" lang="es-MX" sz="1000" u="none" cap="none" strike="noStrike">
                  <a:solidFill>
                    <a:schemeClr val="dk1"/>
                  </a:solidFill>
                  <a:latin typeface="Montserrat"/>
                  <a:ea typeface="Montserrat"/>
                  <a:cs typeface="Montserrat"/>
                  <a:sym typeface="Montserrat"/>
                </a:rPr>
                <a:t>% de ocupación</a:t>
              </a:r>
              <a:endParaRPr b="1" i="0" sz="100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000"/>
                <a:buFont typeface="Arial"/>
                <a:buNone/>
              </a:pPr>
              <a:r>
                <a:rPr b="1" i="1" lang="es-MX" sz="1000" u="none" cap="none" strike="noStrike">
                  <a:solidFill>
                    <a:schemeClr val="dk1"/>
                  </a:solidFill>
                  <a:latin typeface="Montserrat"/>
                  <a:ea typeface="Montserrat"/>
                  <a:cs typeface="Montserrat"/>
                  <a:sym typeface="Montserrat"/>
                </a:rPr>
                <a:t>(81.46) </a:t>
              </a:r>
              <a:r>
                <a:rPr b="1" i="1" lang="es-MX" sz="1000" u="none" cap="none" strike="noStrike">
                  <a:solidFill>
                    <a:srgbClr val="385723"/>
                  </a:solidFill>
                  <a:latin typeface="Montserrat"/>
                  <a:ea typeface="Montserrat"/>
                  <a:cs typeface="Montserrat"/>
                  <a:sym typeface="Montserrat"/>
                </a:rPr>
                <a:t>82.29</a:t>
              </a:r>
              <a:endParaRPr b="1" i="0" sz="1000" u="none" cap="none" strike="noStrike">
                <a:solidFill>
                  <a:schemeClr val="dk1"/>
                </a:solidFill>
                <a:latin typeface="Montserrat"/>
                <a:ea typeface="Montserrat"/>
                <a:cs typeface="Montserrat"/>
                <a:sym typeface="Montserrat"/>
              </a:endParaRPr>
            </a:p>
          </p:txBody>
        </p:sp>
        <p:sp>
          <p:nvSpPr>
            <p:cNvPr id="235" name="Google Shape;235;p13"/>
            <p:cNvSpPr txBox="1"/>
            <p:nvPr/>
          </p:nvSpPr>
          <p:spPr>
            <a:xfrm>
              <a:off x="9188778" y="3570723"/>
              <a:ext cx="1220020" cy="231230"/>
            </a:xfrm>
            <a:prstGeom prst="rect">
              <a:avLst/>
            </a:prstGeom>
            <a:solidFill>
              <a:srgbClr val="99CCFF"/>
            </a:solidFill>
            <a:ln cap="flat" cmpd="sng" w="9525">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lang="es-MX" sz="1000" u="none" cap="none" strike="noStrike">
                  <a:solidFill>
                    <a:schemeClr val="dk1"/>
                  </a:solidFill>
                  <a:latin typeface="Montserrat"/>
                  <a:ea typeface="Montserrat"/>
                  <a:cs typeface="Montserrat"/>
                  <a:sym typeface="Montserrat"/>
                </a:rPr>
                <a:t>Días estancia</a:t>
              </a:r>
              <a:endParaRPr b="1" sz="1400" u="none" cap="none" strike="noStrike">
                <a:solidFill>
                  <a:schemeClr val="dk1"/>
                </a:solidFill>
                <a:latin typeface="Montserrat"/>
                <a:ea typeface="Montserrat"/>
                <a:cs typeface="Montserrat"/>
                <a:sym typeface="Montserrat"/>
              </a:endParaRPr>
            </a:p>
            <a:p>
              <a:pPr indent="0" lvl="0" marL="0" marR="0" rtl="0" algn="ctr">
                <a:spcBef>
                  <a:spcPts val="0"/>
                </a:spcBef>
                <a:spcAft>
                  <a:spcPts val="0"/>
                </a:spcAft>
                <a:buNone/>
              </a:pPr>
              <a:r>
                <a:rPr b="1" lang="es-MX" sz="1000">
                  <a:solidFill>
                    <a:schemeClr val="dk1"/>
                  </a:solidFill>
                  <a:latin typeface="Montserrat"/>
                  <a:ea typeface="Montserrat"/>
                  <a:cs typeface="Montserrat"/>
                  <a:sym typeface="Montserrat"/>
                </a:rPr>
                <a:t>(10.36) </a:t>
              </a:r>
              <a:r>
                <a:rPr b="1" i="1" lang="es-MX" sz="1000">
                  <a:solidFill>
                    <a:srgbClr val="385723"/>
                  </a:solidFill>
                  <a:latin typeface="Montserrat"/>
                  <a:ea typeface="Montserrat"/>
                  <a:cs typeface="Montserrat"/>
                  <a:sym typeface="Montserrat"/>
                </a:rPr>
                <a:t>11.49</a:t>
              </a:r>
              <a:endParaRPr b="1" sz="1000">
                <a:solidFill>
                  <a:schemeClr val="dk1"/>
                </a:solidFill>
                <a:latin typeface="Montserrat"/>
                <a:ea typeface="Montserrat"/>
                <a:cs typeface="Montserrat"/>
                <a:sym typeface="Montserrat"/>
              </a:endParaRPr>
            </a:p>
          </p:txBody>
        </p:sp>
        <p:sp>
          <p:nvSpPr>
            <p:cNvPr id="236" name="Google Shape;236;p13"/>
            <p:cNvSpPr txBox="1"/>
            <p:nvPr/>
          </p:nvSpPr>
          <p:spPr>
            <a:xfrm>
              <a:off x="7843046" y="3083293"/>
              <a:ext cx="1220020" cy="231230"/>
            </a:xfrm>
            <a:prstGeom prst="rect">
              <a:avLst/>
            </a:prstGeom>
            <a:solidFill>
              <a:srgbClr val="99CCFF"/>
            </a:solidFill>
            <a:ln cap="flat" cmpd="sng" w="9525">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lang="es-MX" sz="1000" u="none" cap="none" strike="noStrike">
                  <a:solidFill>
                    <a:schemeClr val="dk1"/>
                  </a:solidFill>
                  <a:latin typeface="Montserrat"/>
                  <a:ea typeface="Montserrat"/>
                  <a:cs typeface="Montserrat"/>
                  <a:sym typeface="Montserrat"/>
                </a:rPr>
                <a:t>Ingresos</a:t>
              </a:r>
              <a:endParaRPr b="1" sz="1400" u="none" cap="none" strike="noStrike">
                <a:solidFill>
                  <a:schemeClr val="dk1"/>
                </a:solidFill>
                <a:latin typeface="Montserrat"/>
                <a:ea typeface="Montserrat"/>
                <a:cs typeface="Montserrat"/>
                <a:sym typeface="Montserrat"/>
              </a:endParaRPr>
            </a:p>
            <a:p>
              <a:pPr indent="0" lvl="0" marL="0" marR="0" rtl="0" algn="ctr">
                <a:spcBef>
                  <a:spcPts val="0"/>
                </a:spcBef>
                <a:spcAft>
                  <a:spcPts val="0"/>
                </a:spcAft>
                <a:buNone/>
              </a:pPr>
              <a:r>
                <a:rPr b="1" lang="es-MX" sz="1000">
                  <a:solidFill>
                    <a:schemeClr val="dk1"/>
                  </a:solidFill>
                  <a:latin typeface="Montserrat"/>
                  <a:ea typeface="Montserrat"/>
                  <a:cs typeface="Montserrat"/>
                  <a:sym typeface="Montserrat"/>
                </a:rPr>
                <a:t>(18.52) </a:t>
              </a:r>
              <a:r>
                <a:rPr b="1" i="1" lang="es-MX" sz="1000">
                  <a:solidFill>
                    <a:srgbClr val="385723"/>
                  </a:solidFill>
                  <a:latin typeface="Montserrat"/>
                  <a:ea typeface="Montserrat"/>
                  <a:cs typeface="Montserrat"/>
                  <a:sym typeface="Montserrat"/>
                </a:rPr>
                <a:t>18.09</a:t>
              </a:r>
              <a:endParaRPr b="1" sz="1000">
                <a:solidFill>
                  <a:schemeClr val="dk1"/>
                </a:solidFill>
                <a:latin typeface="Montserrat"/>
                <a:ea typeface="Montserrat"/>
                <a:cs typeface="Montserrat"/>
                <a:sym typeface="Montserrat"/>
              </a:endParaRPr>
            </a:p>
          </p:txBody>
        </p:sp>
      </p:grpSp>
      <p:grpSp>
        <p:nvGrpSpPr>
          <p:cNvPr id="237" name="Google Shape;237;p13"/>
          <p:cNvGrpSpPr/>
          <p:nvPr/>
        </p:nvGrpSpPr>
        <p:grpSpPr>
          <a:xfrm>
            <a:off x="204000" y="3418704"/>
            <a:ext cx="1764039" cy="2138631"/>
            <a:chOff x="7803119" y="4356845"/>
            <a:chExt cx="2491497" cy="1662583"/>
          </a:xfrm>
        </p:grpSpPr>
        <p:sp>
          <p:nvSpPr>
            <p:cNvPr id="238" name="Google Shape;238;p13"/>
            <p:cNvSpPr/>
            <p:nvPr/>
          </p:nvSpPr>
          <p:spPr>
            <a:xfrm>
              <a:off x="7803119" y="4358052"/>
              <a:ext cx="2491496" cy="1661376"/>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sz="1400" u="none" cap="none" strike="noStrike">
                <a:solidFill>
                  <a:srgbClr val="000000"/>
                </a:solidFill>
                <a:latin typeface="Montserrat"/>
                <a:ea typeface="Montserrat"/>
                <a:cs typeface="Montserrat"/>
                <a:sym typeface="Montserrat"/>
              </a:endParaRPr>
            </a:p>
          </p:txBody>
        </p:sp>
        <p:sp>
          <p:nvSpPr>
            <p:cNvPr id="239" name="Google Shape;239;p13"/>
            <p:cNvSpPr/>
            <p:nvPr/>
          </p:nvSpPr>
          <p:spPr>
            <a:xfrm>
              <a:off x="8198960" y="4356845"/>
              <a:ext cx="2095656" cy="457900"/>
            </a:xfrm>
            <a:custGeom>
              <a:rect b="b" l="l" r="r" t="t"/>
              <a:pathLst>
                <a:path extrusionOk="0" h="528955" w="1681321">
                  <a:moveTo>
                    <a:pt x="0" y="0"/>
                  </a:moveTo>
                  <a:lnTo>
                    <a:pt x="980771" y="0"/>
                  </a:lnTo>
                  <a:lnTo>
                    <a:pt x="1181128" y="-56598"/>
                  </a:lnTo>
                  <a:lnTo>
                    <a:pt x="1401101" y="0"/>
                  </a:lnTo>
                  <a:lnTo>
                    <a:pt x="1681321" y="0"/>
                  </a:lnTo>
                  <a:lnTo>
                    <a:pt x="1681321" y="88159"/>
                  </a:lnTo>
                  <a:lnTo>
                    <a:pt x="1681321" y="88159"/>
                  </a:lnTo>
                  <a:lnTo>
                    <a:pt x="1681321" y="220398"/>
                  </a:lnTo>
                  <a:lnTo>
                    <a:pt x="1681321" y="528955"/>
                  </a:lnTo>
                  <a:lnTo>
                    <a:pt x="1401101" y="528955"/>
                  </a:lnTo>
                  <a:lnTo>
                    <a:pt x="980771" y="528955"/>
                  </a:lnTo>
                  <a:lnTo>
                    <a:pt x="980771" y="528955"/>
                  </a:lnTo>
                  <a:lnTo>
                    <a:pt x="0" y="528955"/>
                  </a:lnTo>
                  <a:lnTo>
                    <a:pt x="0" y="220398"/>
                  </a:lnTo>
                  <a:lnTo>
                    <a:pt x="0" y="88159"/>
                  </a:lnTo>
                  <a:lnTo>
                    <a:pt x="0" y="88159"/>
                  </a:lnTo>
                  <a:lnTo>
                    <a:pt x="0" y="0"/>
                  </a:lnTo>
                  <a:close/>
                </a:path>
              </a:pathLst>
            </a:custGeom>
            <a:solidFill>
              <a:srgbClr val="1F3864"/>
            </a:solidFill>
            <a:ln cap="flat" cmpd="sng" w="9525">
              <a:solidFill>
                <a:schemeClr val="dk1"/>
              </a:solidFill>
              <a:prstDash val="solid"/>
              <a:round/>
              <a:headEnd len="sm" w="sm" type="none"/>
              <a:tailEnd len="sm" w="sm" type="none"/>
            </a:ln>
          </p:spPr>
          <p:txBody>
            <a:bodyPr anchorCtr="0" anchor="ctr" bIns="0" lIns="142875" spcFirstLastPara="1" rIns="47625" wrap="square" tIns="0">
              <a:noAutofit/>
            </a:bodyPr>
            <a:lstStyle/>
            <a:p>
              <a:pPr indent="0" lvl="0" marL="0" marR="0" rtl="0" algn="ctr">
                <a:lnSpc>
                  <a:spcPct val="90000"/>
                </a:lnSpc>
                <a:spcBef>
                  <a:spcPts val="0"/>
                </a:spcBef>
                <a:spcAft>
                  <a:spcPts val="0"/>
                </a:spcAft>
                <a:buClr>
                  <a:schemeClr val="lt1"/>
                </a:buClr>
                <a:buSzPts val="1600"/>
                <a:buFont typeface="Montserrat"/>
                <a:buNone/>
              </a:pPr>
              <a:r>
                <a:rPr b="1" lang="es-MX" sz="1600" u="none" cap="small" strike="noStrike">
                  <a:solidFill>
                    <a:schemeClr val="lt1"/>
                  </a:solidFill>
                  <a:latin typeface="Montserrat"/>
                  <a:ea typeface="Montserrat"/>
                  <a:cs typeface="Montserrat"/>
                  <a:sym typeface="Montserrat"/>
                </a:rPr>
                <a:t>Atención ambulatoria</a:t>
              </a:r>
              <a:endParaRPr b="1" sz="1600" u="none" cap="none" strike="noStrike">
                <a:solidFill>
                  <a:schemeClr val="lt1"/>
                </a:solidFill>
                <a:latin typeface="Montserrat"/>
                <a:ea typeface="Montserrat"/>
                <a:cs typeface="Montserrat"/>
                <a:sym typeface="Montserrat"/>
              </a:endParaRPr>
            </a:p>
          </p:txBody>
        </p:sp>
        <p:sp>
          <p:nvSpPr>
            <p:cNvPr id="240" name="Google Shape;240;p13"/>
            <p:cNvSpPr txBox="1"/>
            <p:nvPr/>
          </p:nvSpPr>
          <p:spPr>
            <a:xfrm>
              <a:off x="8185005" y="4988508"/>
              <a:ext cx="1677910" cy="311016"/>
            </a:xfrm>
            <a:prstGeom prst="rect">
              <a:avLst/>
            </a:prstGeom>
            <a:solidFill>
              <a:srgbClr val="99CCFF"/>
            </a:solidFill>
            <a:ln cap="flat" cmpd="sng" w="9525">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lang="es-MX" sz="1000" u="none" cap="none" strike="noStrike">
                  <a:solidFill>
                    <a:schemeClr val="dk1"/>
                  </a:solidFill>
                  <a:latin typeface="Montserrat"/>
                  <a:ea typeface="Montserrat"/>
                  <a:cs typeface="Montserrat"/>
                  <a:sym typeface="Montserrat"/>
                </a:rPr>
                <a:t>AQuA</a:t>
              </a:r>
              <a:endParaRPr b="1" sz="1400" u="none" cap="none" strike="noStrike">
                <a:solidFill>
                  <a:schemeClr val="dk1"/>
                </a:solidFill>
                <a:latin typeface="Montserrat"/>
                <a:ea typeface="Montserrat"/>
                <a:cs typeface="Montserrat"/>
                <a:sym typeface="Montserrat"/>
              </a:endParaRPr>
            </a:p>
            <a:p>
              <a:pPr indent="0" lvl="0" marL="0" marR="0" rtl="0" algn="ctr">
                <a:spcBef>
                  <a:spcPts val="0"/>
                </a:spcBef>
                <a:spcAft>
                  <a:spcPts val="0"/>
                </a:spcAft>
                <a:buNone/>
              </a:pPr>
              <a:r>
                <a:rPr b="1" lang="es-MX" sz="1000">
                  <a:solidFill>
                    <a:schemeClr val="dk1"/>
                  </a:solidFill>
                  <a:latin typeface="Montserrat"/>
                  <a:ea typeface="Montserrat"/>
                  <a:cs typeface="Montserrat"/>
                  <a:sym typeface="Montserrat"/>
                </a:rPr>
                <a:t>(31.56) </a:t>
              </a:r>
              <a:r>
                <a:rPr b="1" i="1" lang="es-MX" sz="1000">
                  <a:solidFill>
                    <a:srgbClr val="385723"/>
                  </a:solidFill>
                  <a:latin typeface="Montserrat"/>
                  <a:ea typeface="Montserrat"/>
                  <a:cs typeface="Montserrat"/>
                  <a:sym typeface="Montserrat"/>
                </a:rPr>
                <a:t>30.39</a:t>
              </a:r>
              <a:endParaRPr b="1" sz="1000">
                <a:solidFill>
                  <a:schemeClr val="dk1"/>
                </a:solidFill>
                <a:latin typeface="Montserrat"/>
                <a:ea typeface="Montserrat"/>
                <a:cs typeface="Montserrat"/>
                <a:sym typeface="Montserrat"/>
              </a:endParaRPr>
            </a:p>
          </p:txBody>
        </p:sp>
        <p:sp>
          <p:nvSpPr>
            <p:cNvPr id="241" name="Google Shape;241;p13"/>
            <p:cNvSpPr txBox="1"/>
            <p:nvPr/>
          </p:nvSpPr>
          <p:spPr>
            <a:xfrm>
              <a:off x="8225986" y="5520244"/>
              <a:ext cx="1677910" cy="311016"/>
            </a:xfrm>
            <a:prstGeom prst="rect">
              <a:avLst/>
            </a:prstGeom>
            <a:solidFill>
              <a:srgbClr val="99CCFF"/>
            </a:solidFill>
            <a:ln cap="flat" cmpd="sng" w="9525">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lang="es-MX" sz="1000" u="none" cap="none" strike="noStrike">
                  <a:solidFill>
                    <a:schemeClr val="dk1"/>
                  </a:solidFill>
                  <a:latin typeface="Montserrat"/>
                  <a:ea typeface="Montserrat"/>
                  <a:cs typeface="Montserrat"/>
                  <a:sym typeface="Montserrat"/>
                </a:rPr>
                <a:t>ICE</a:t>
              </a:r>
              <a:endParaRPr b="1" sz="1400" u="none" cap="none" strike="noStrike">
                <a:solidFill>
                  <a:schemeClr val="dk1"/>
                </a:solidFill>
                <a:latin typeface="Montserrat"/>
                <a:ea typeface="Montserrat"/>
                <a:cs typeface="Montserrat"/>
                <a:sym typeface="Montserrat"/>
              </a:endParaRPr>
            </a:p>
            <a:p>
              <a:pPr indent="0" lvl="0" marL="0" marR="0" rtl="0" algn="ctr">
                <a:spcBef>
                  <a:spcPts val="0"/>
                </a:spcBef>
                <a:spcAft>
                  <a:spcPts val="0"/>
                </a:spcAft>
                <a:buNone/>
              </a:pPr>
              <a:r>
                <a:rPr b="1" lang="es-MX" sz="1000">
                  <a:solidFill>
                    <a:schemeClr val="dk1"/>
                  </a:solidFill>
                  <a:latin typeface="Montserrat"/>
                  <a:ea typeface="Montserrat"/>
                  <a:cs typeface="Montserrat"/>
                  <a:sym typeface="Montserrat"/>
                </a:rPr>
                <a:t>(18.40) </a:t>
              </a:r>
              <a:r>
                <a:rPr b="1" i="1" lang="es-MX" sz="1000">
                  <a:solidFill>
                    <a:srgbClr val="385723"/>
                  </a:solidFill>
                  <a:latin typeface="Montserrat"/>
                  <a:ea typeface="Montserrat"/>
                  <a:cs typeface="Montserrat"/>
                  <a:sym typeface="Montserrat"/>
                </a:rPr>
                <a:t>17.16</a:t>
              </a:r>
              <a:endParaRPr b="1" sz="1000">
                <a:solidFill>
                  <a:schemeClr val="dk1"/>
                </a:solidFill>
                <a:latin typeface="Montserrat"/>
                <a:ea typeface="Montserrat"/>
                <a:cs typeface="Montserrat"/>
                <a:sym typeface="Montserrat"/>
              </a:endParaRPr>
            </a:p>
          </p:txBody>
        </p:sp>
      </p:grpSp>
      <p:grpSp>
        <p:nvGrpSpPr>
          <p:cNvPr id="242" name="Google Shape;242;p13"/>
          <p:cNvGrpSpPr/>
          <p:nvPr/>
        </p:nvGrpSpPr>
        <p:grpSpPr>
          <a:xfrm>
            <a:off x="10445666" y="2721172"/>
            <a:ext cx="1436650" cy="2748656"/>
            <a:chOff x="10604361" y="2243466"/>
            <a:chExt cx="1436650" cy="2367981"/>
          </a:xfrm>
        </p:grpSpPr>
        <p:sp>
          <p:nvSpPr>
            <p:cNvPr id="243" name="Google Shape;243;p13"/>
            <p:cNvSpPr txBox="1"/>
            <p:nvPr/>
          </p:nvSpPr>
          <p:spPr>
            <a:xfrm>
              <a:off x="10604361" y="2243466"/>
              <a:ext cx="1436650" cy="450722"/>
            </a:xfrm>
            <a:prstGeom prst="rect">
              <a:avLst/>
            </a:prstGeom>
            <a:solidFill>
              <a:schemeClr val="lt1"/>
            </a:solidFill>
            <a:ln cap="flat" cmpd="sng" w="9525">
              <a:solidFill>
                <a:srgbClr val="757070"/>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1400"/>
                <a:buFont typeface="Montserrat"/>
                <a:buNone/>
              </a:pPr>
              <a:r>
                <a:rPr b="1" lang="es-MX" sz="1400" u="none" cap="none" strike="noStrike">
                  <a:solidFill>
                    <a:srgbClr val="002060"/>
                  </a:solidFill>
                  <a:latin typeface="Montserrat"/>
                  <a:ea typeface="Montserrat"/>
                  <a:cs typeface="Montserrat"/>
                  <a:sym typeface="Montserrat"/>
                </a:rPr>
                <a:t>Defunciones</a:t>
              </a:r>
              <a:endParaRPr b="1" sz="2400" u="none" cap="none" strike="noStrike">
                <a:solidFill>
                  <a:srgbClr val="000000"/>
                </a:solidFill>
                <a:latin typeface="Montserrat"/>
                <a:ea typeface="Montserrat"/>
                <a:cs typeface="Montserrat"/>
                <a:sym typeface="Montserrat"/>
              </a:endParaRPr>
            </a:p>
            <a:p>
              <a:pPr indent="0" lvl="0" marL="0" marR="0" rtl="0" algn="ctr">
                <a:spcBef>
                  <a:spcPts val="0"/>
                </a:spcBef>
                <a:spcAft>
                  <a:spcPts val="0"/>
                </a:spcAft>
                <a:buNone/>
              </a:pPr>
              <a:r>
                <a:rPr b="1" lang="es-MX" sz="1400">
                  <a:solidFill>
                    <a:schemeClr val="dk1"/>
                  </a:solidFill>
                  <a:latin typeface="Montserrat"/>
                  <a:ea typeface="Montserrat"/>
                  <a:cs typeface="Montserrat"/>
                  <a:sym typeface="Montserrat"/>
                </a:rPr>
                <a:t>(0.25) </a:t>
              </a:r>
              <a:r>
                <a:rPr b="1" i="1" lang="es-MX" sz="1400">
                  <a:solidFill>
                    <a:srgbClr val="385723"/>
                  </a:solidFill>
                  <a:latin typeface="Montserrat"/>
                  <a:ea typeface="Montserrat"/>
                  <a:cs typeface="Montserrat"/>
                  <a:sym typeface="Montserrat"/>
                </a:rPr>
                <a:t>0.39</a:t>
              </a:r>
              <a:endParaRPr b="1" sz="1400">
                <a:solidFill>
                  <a:schemeClr val="dk1"/>
                </a:solidFill>
                <a:latin typeface="Montserrat"/>
                <a:ea typeface="Montserrat"/>
                <a:cs typeface="Montserrat"/>
                <a:sym typeface="Montserrat"/>
              </a:endParaRPr>
            </a:p>
          </p:txBody>
        </p:sp>
        <p:sp>
          <p:nvSpPr>
            <p:cNvPr id="244" name="Google Shape;244;p13"/>
            <p:cNvSpPr txBox="1"/>
            <p:nvPr/>
          </p:nvSpPr>
          <p:spPr>
            <a:xfrm>
              <a:off x="10604361" y="3070360"/>
              <a:ext cx="1408483" cy="450722"/>
            </a:xfrm>
            <a:prstGeom prst="rect">
              <a:avLst/>
            </a:prstGeom>
            <a:solidFill>
              <a:schemeClr val="lt1"/>
            </a:solidFill>
            <a:ln cap="flat" cmpd="sng" w="9525">
              <a:solidFill>
                <a:srgbClr val="757070"/>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1400"/>
                <a:buFont typeface="Montserrat"/>
                <a:buNone/>
              </a:pPr>
              <a:r>
                <a:rPr b="1" lang="es-MX" sz="1400" u="none" cap="none" strike="noStrike">
                  <a:solidFill>
                    <a:srgbClr val="002060"/>
                  </a:solidFill>
                  <a:latin typeface="Montserrat"/>
                  <a:ea typeface="Montserrat"/>
                  <a:cs typeface="Montserrat"/>
                  <a:sym typeface="Montserrat"/>
                </a:rPr>
                <a:t>Tasa IAAS</a:t>
              </a:r>
              <a:endParaRPr b="1" sz="1400" u="none" cap="none" strike="noStrike">
                <a:solidFill>
                  <a:srgbClr val="002060"/>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400"/>
                <a:buFont typeface="Montserrat"/>
                <a:buNone/>
              </a:pPr>
              <a:r>
                <a:rPr b="1" lang="es-MX" sz="1400" u="none" cap="none" strike="noStrike">
                  <a:solidFill>
                    <a:schemeClr val="dk1"/>
                  </a:solidFill>
                  <a:latin typeface="Montserrat"/>
                  <a:ea typeface="Montserrat"/>
                  <a:cs typeface="Montserrat"/>
                  <a:sym typeface="Montserrat"/>
                </a:rPr>
                <a:t>(12.55)</a:t>
              </a:r>
              <a:r>
                <a:rPr b="1" lang="es-MX" sz="1100" u="none" cap="none" strike="noStrike">
                  <a:solidFill>
                    <a:schemeClr val="dk1"/>
                  </a:solidFill>
                  <a:latin typeface="Montserrat"/>
                  <a:ea typeface="Montserrat"/>
                  <a:cs typeface="Montserrat"/>
                  <a:sym typeface="Montserrat"/>
                </a:rPr>
                <a:t> </a:t>
              </a:r>
              <a:r>
                <a:rPr b="1" lang="es-MX" sz="1400" u="none" cap="none" strike="noStrike">
                  <a:solidFill>
                    <a:srgbClr val="385723"/>
                  </a:solidFill>
                  <a:latin typeface="Montserrat"/>
                  <a:ea typeface="Montserrat"/>
                  <a:cs typeface="Montserrat"/>
                  <a:sym typeface="Montserrat"/>
                </a:rPr>
                <a:t>12.07</a:t>
              </a:r>
              <a:endParaRPr b="1" sz="1400" u="none" cap="none" strike="noStrike">
                <a:solidFill>
                  <a:schemeClr val="dk1"/>
                </a:solidFill>
                <a:latin typeface="Montserrat"/>
                <a:ea typeface="Montserrat"/>
                <a:cs typeface="Montserrat"/>
                <a:sym typeface="Montserrat"/>
              </a:endParaRPr>
            </a:p>
          </p:txBody>
        </p:sp>
        <p:sp>
          <p:nvSpPr>
            <p:cNvPr id="245" name="Google Shape;245;p13"/>
            <p:cNvSpPr txBox="1"/>
            <p:nvPr/>
          </p:nvSpPr>
          <p:spPr>
            <a:xfrm>
              <a:off x="10624608" y="3789513"/>
              <a:ext cx="1410270" cy="821934"/>
            </a:xfrm>
            <a:prstGeom prst="rect">
              <a:avLst/>
            </a:prstGeom>
            <a:solidFill>
              <a:schemeClr val="lt1"/>
            </a:solidFill>
            <a:ln cap="flat" cmpd="sng" w="9525">
              <a:solidFill>
                <a:srgbClr val="757070"/>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1400"/>
                <a:buFont typeface="Montserrat"/>
                <a:buNone/>
              </a:pPr>
              <a:r>
                <a:rPr b="1" lang="es-MX" sz="1400" u="none" cap="none" strike="noStrike">
                  <a:solidFill>
                    <a:srgbClr val="002060"/>
                  </a:solidFill>
                  <a:latin typeface="Montserrat"/>
                  <a:ea typeface="Montserrat"/>
                  <a:cs typeface="Montserrat"/>
                  <a:sym typeface="Montserrat"/>
                </a:rPr>
                <a:t>Apertura </a:t>
              </a:r>
              <a:br>
                <a:rPr b="1" lang="es-MX" sz="1400" u="none" cap="none" strike="noStrike">
                  <a:solidFill>
                    <a:srgbClr val="002060"/>
                  </a:solidFill>
                  <a:latin typeface="Montserrat"/>
                  <a:ea typeface="Montserrat"/>
                  <a:cs typeface="Montserrat"/>
                  <a:sym typeface="Montserrat"/>
                </a:rPr>
              </a:br>
              <a:r>
                <a:rPr b="1" lang="es-MX" sz="1400" u="none" cap="none" strike="noStrike">
                  <a:solidFill>
                    <a:srgbClr val="002060"/>
                  </a:solidFill>
                  <a:latin typeface="Montserrat"/>
                  <a:ea typeface="Montserrat"/>
                  <a:cs typeface="Montserrat"/>
                  <a:sym typeface="Montserrat"/>
                </a:rPr>
                <a:t>de expediente</a:t>
              </a:r>
              <a:endParaRPr b="1" sz="2400" u="none" cap="none" strike="noStrike">
                <a:solidFill>
                  <a:srgbClr val="000000"/>
                </a:solidFill>
                <a:latin typeface="Montserrat"/>
                <a:ea typeface="Montserrat"/>
                <a:cs typeface="Montserrat"/>
                <a:sym typeface="Montserrat"/>
              </a:endParaRPr>
            </a:p>
            <a:p>
              <a:pPr indent="0" lvl="0" marL="0" marR="0" rtl="0" algn="ctr">
                <a:spcBef>
                  <a:spcPts val="0"/>
                </a:spcBef>
                <a:spcAft>
                  <a:spcPts val="0"/>
                </a:spcAft>
                <a:buNone/>
              </a:pPr>
              <a:r>
                <a:rPr b="1" lang="es-MX" sz="1400">
                  <a:solidFill>
                    <a:schemeClr val="dk1"/>
                  </a:solidFill>
                  <a:latin typeface="Montserrat"/>
                  <a:ea typeface="Montserrat"/>
                  <a:cs typeface="Montserrat"/>
                  <a:sym typeface="Montserrat"/>
                </a:rPr>
                <a:t>(15.75) </a:t>
              </a:r>
              <a:r>
                <a:rPr b="1" i="1" lang="es-MX" sz="1400">
                  <a:solidFill>
                    <a:srgbClr val="385723"/>
                  </a:solidFill>
                  <a:latin typeface="Montserrat"/>
                  <a:ea typeface="Montserrat"/>
                  <a:cs typeface="Montserrat"/>
                  <a:sym typeface="Montserrat"/>
                </a:rPr>
                <a:t>14.32</a:t>
              </a:r>
              <a:endParaRPr b="1" sz="1000">
                <a:solidFill>
                  <a:schemeClr val="dk1"/>
                </a:solidFill>
                <a:latin typeface="Montserrat"/>
                <a:ea typeface="Montserrat"/>
                <a:cs typeface="Montserrat"/>
                <a:sym typeface="Montserrat"/>
              </a:endParaRPr>
            </a:p>
          </p:txBody>
        </p:sp>
      </p:grpSp>
      <p:cxnSp>
        <p:nvCxnSpPr>
          <p:cNvPr id="246" name="Google Shape;246;p13"/>
          <p:cNvCxnSpPr/>
          <p:nvPr/>
        </p:nvCxnSpPr>
        <p:spPr>
          <a:xfrm rot="10800000">
            <a:off x="433539" y="5960805"/>
            <a:ext cx="3325813" cy="6350"/>
          </a:xfrm>
          <a:prstGeom prst="straightConnector1">
            <a:avLst/>
          </a:prstGeom>
          <a:noFill/>
          <a:ln cap="flat" cmpd="sng" w="28575">
            <a:solidFill>
              <a:schemeClr val="accent1"/>
            </a:solidFill>
            <a:prstDash val="solid"/>
            <a:round/>
            <a:headEnd len="sm" w="sm" type="none"/>
            <a:tailEnd len="sm" w="sm" type="none"/>
          </a:ln>
        </p:spPr>
      </p:cxnSp>
      <p:sp>
        <p:nvSpPr>
          <p:cNvPr id="247" name="Google Shape;247;p13"/>
          <p:cNvSpPr txBox="1"/>
          <p:nvPr/>
        </p:nvSpPr>
        <p:spPr>
          <a:xfrm>
            <a:off x="394176" y="6093978"/>
            <a:ext cx="3029507" cy="52318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lang="es-MX" sz="1400">
                <a:solidFill>
                  <a:schemeClr val="dk1"/>
                </a:solidFill>
                <a:latin typeface="Montserrat"/>
                <a:ea typeface="Montserrat"/>
                <a:cs typeface="Montserrat"/>
                <a:sym typeface="Montserrat"/>
              </a:rPr>
              <a:t>125</a:t>
            </a:r>
            <a:r>
              <a:rPr b="1" lang="es-MX" sz="1400" u="none" cap="none" strike="noStrike">
                <a:solidFill>
                  <a:schemeClr val="dk1"/>
                </a:solidFill>
                <a:latin typeface="Montserrat"/>
                <a:ea typeface="Montserrat"/>
                <a:cs typeface="Montserrat"/>
                <a:sym typeface="Montserrat"/>
              </a:rPr>
              <a:t> días hábiles</a:t>
            </a:r>
            <a:endParaRPr b="1" sz="200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050"/>
              <a:buFont typeface="Arial"/>
              <a:buNone/>
            </a:pPr>
            <a:r>
              <a:rPr b="1" lang="es-MX" sz="1400" u="none" cap="none" strike="noStrike">
                <a:solidFill>
                  <a:schemeClr val="dk1"/>
                </a:solidFill>
                <a:latin typeface="Montserrat"/>
                <a:ea typeface="Montserrat"/>
                <a:cs typeface="Montserrat"/>
                <a:sym typeface="Montserrat"/>
              </a:rPr>
              <a:t>Urgencias: 183</a:t>
            </a:r>
            <a:r>
              <a:rPr b="1" lang="es-MX" sz="1400">
                <a:solidFill>
                  <a:schemeClr val="dk1"/>
                </a:solidFill>
                <a:latin typeface="Montserrat"/>
                <a:ea typeface="Montserrat"/>
                <a:cs typeface="Montserrat"/>
                <a:sym typeface="Montserrat"/>
              </a:rPr>
              <a:t> </a:t>
            </a:r>
            <a:r>
              <a:rPr b="1" lang="es-MX" sz="1400" u="none" cap="none" strike="noStrike">
                <a:solidFill>
                  <a:schemeClr val="dk1"/>
                </a:solidFill>
                <a:latin typeface="Montserrat"/>
                <a:ea typeface="Montserrat"/>
                <a:cs typeface="Montserrat"/>
                <a:sym typeface="Montserrat"/>
              </a:rPr>
              <a:t>días</a:t>
            </a:r>
            <a:endParaRPr b="1" sz="2000" u="none" cap="none" strike="noStrike">
              <a:solidFill>
                <a:schemeClr val="dk1"/>
              </a:solidFill>
              <a:latin typeface="Montserrat"/>
              <a:ea typeface="Montserrat"/>
              <a:cs typeface="Montserrat"/>
              <a:sym typeface="Montserrat"/>
            </a:endParaRPr>
          </a:p>
        </p:txBody>
      </p:sp>
      <p:cxnSp>
        <p:nvCxnSpPr>
          <p:cNvPr id="248" name="Google Shape;248;p13"/>
          <p:cNvCxnSpPr/>
          <p:nvPr/>
        </p:nvCxnSpPr>
        <p:spPr>
          <a:xfrm rot="10800000">
            <a:off x="8379365" y="5908740"/>
            <a:ext cx="3325813" cy="6350"/>
          </a:xfrm>
          <a:prstGeom prst="straightConnector1">
            <a:avLst/>
          </a:prstGeom>
          <a:noFill/>
          <a:ln cap="flat" cmpd="sng" w="28575">
            <a:solidFill>
              <a:schemeClr val="accent1"/>
            </a:solidFill>
            <a:prstDash val="solid"/>
            <a:round/>
            <a:headEnd len="sm" w="sm" type="none"/>
            <a:tailEnd len="sm" w="sm" type="none"/>
          </a:ln>
        </p:spPr>
      </p:cxnSp>
      <p:grpSp>
        <p:nvGrpSpPr>
          <p:cNvPr id="249" name="Google Shape;249;p13"/>
          <p:cNvGrpSpPr/>
          <p:nvPr/>
        </p:nvGrpSpPr>
        <p:grpSpPr>
          <a:xfrm>
            <a:off x="205487" y="1125707"/>
            <a:ext cx="4080000" cy="2139838"/>
            <a:chOff x="0" y="1118110"/>
            <a:chExt cx="4080000" cy="2139838"/>
          </a:xfrm>
        </p:grpSpPr>
        <p:sp>
          <p:nvSpPr>
            <p:cNvPr id="250" name="Google Shape;250;p13"/>
            <p:cNvSpPr/>
            <p:nvPr/>
          </p:nvSpPr>
          <p:spPr>
            <a:xfrm>
              <a:off x="0" y="1127648"/>
              <a:ext cx="4080000" cy="21303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sz="1400" u="none" cap="none" strike="noStrike">
                <a:solidFill>
                  <a:srgbClr val="000000"/>
                </a:solidFill>
                <a:latin typeface="Montserrat"/>
                <a:ea typeface="Montserrat"/>
                <a:cs typeface="Montserrat"/>
                <a:sym typeface="Montserrat"/>
              </a:endParaRPr>
            </a:p>
          </p:txBody>
        </p:sp>
        <p:sp>
          <p:nvSpPr>
            <p:cNvPr id="251" name="Google Shape;251;p13"/>
            <p:cNvSpPr txBox="1"/>
            <p:nvPr/>
          </p:nvSpPr>
          <p:spPr>
            <a:xfrm>
              <a:off x="1462099" y="2171391"/>
              <a:ext cx="1260000" cy="400069"/>
            </a:xfrm>
            <a:prstGeom prst="rect">
              <a:avLst/>
            </a:prstGeom>
            <a:solidFill>
              <a:srgbClr val="99CCFF"/>
            </a:solidFill>
            <a:ln cap="flat" cmpd="sng" w="9525">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lang="es-MX" sz="1000" u="none" cap="none" strike="noStrike">
                  <a:solidFill>
                    <a:schemeClr val="dk1"/>
                  </a:solidFill>
                  <a:latin typeface="Montserrat"/>
                  <a:ea typeface="Montserrat"/>
                  <a:cs typeface="Montserrat"/>
                  <a:sym typeface="Montserrat"/>
                </a:rPr>
                <a:t>Procedimientos</a:t>
              </a:r>
              <a:endParaRPr b="1" sz="1400" u="none" cap="none" strike="noStrike">
                <a:solidFill>
                  <a:schemeClr val="dk1"/>
                </a:solidFill>
                <a:latin typeface="Montserrat"/>
                <a:ea typeface="Montserrat"/>
                <a:cs typeface="Montserrat"/>
                <a:sym typeface="Montserrat"/>
              </a:endParaRPr>
            </a:p>
            <a:p>
              <a:pPr indent="0" lvl="0" marL="0" marR="0" rtl="0" algn="ctr">
                <a:spcBef>
                  <a:spcPts val="0"/>
                </a:spcBef>
                <a:spcAft>
                  <a:spcPts val="0"/>
                </a:spcAft>
                <a:buNone/>
              </a:pPr>
              <a:r>
                <a:rPr b="1" lang="es-MX" sz="1000">
                  <a:solidFill>
                    <a:schemeClr val="dk1"/>
                  </a:solidFill>
                  <a:latin typeface="Montserrat"/>
                  <a:ea typeface="Montserrat"/>
                  <a:cs typeface="Montserrat"/>
                  <a:sym typeface="Montserrat"/>
                </a:rPr>
                <a:t>(180.27) </a:t>
              </a:r>
              <a:r>
                <a:rPr b="1" i="1" lang="es-MX" sz="1000">
                  <a:solidFill>
                    <a:srgbClr val="385723"/>
                  </a:solidFill>
                  <a:latin typeface="Montserrat"/>
                  <a:ea typeface="Montserrat"/>
                  <a:cs typeface="Montserrat"/>
                  <a:sym typeface="Montserrat"/>
                </a:rPr>
                <a:t>147.90</a:t>
              </a:r>
              <a:endParaRPr sz="1000">
                <a:solidFill>
                  <a:schemeClr val="dk1"/>
                </a:solidFill>
                <a:latin typeface="Arial"/>
                <a:ea typeface="Arial"/>
                <a:cs typeface="Arial"/>
                <a:sym typeface="Arial"/>
              </a:endParaRPr>
            </a:p>
          </p:txBody>
        </p:sp>
        <p:sp>
          <p:nvSpPr>
            <p:cNvPr id="252" name="Google Shape;252;p13"/>
            <p:cNvSpPr txBox="1"/>
            <p:nvPr/>
          </p:nvSpPr>
          <p:spPr>
            <a:xfrm>
              <a:off x="115863" y="2024689"/>
              <a:ext cx="1224000" cy="400069"/>
            </a:xfrm>
            <a:prstGeom prst="rect">
              <a:avLst/>
            </a:prstGeom>
            <a:solidFill>
              <a:srgbClr val="99CCFF"/>
            </a:solidFill>
            <a:ln cap="flat" cmpd="sng" w="9525">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lang="es-MX" sz="1000" u="none" cap="none" strike="noStrike">
                  <a:solidFill>
                    <a:schemeClr val="dk1"/>
                  </a:solidFill>
                  <a:latin typeface="Montserrat"/>
                  <a:ea typeface="Montserrat"/>
                  <a:cs typeface="Montserrat"/>
                  <a:sym typeface="Montserrat"/>
                </a:rPr>
                <a:t>Subsecuentes</a:t>
              </a:r>
              <a:endParaRPr b="1" sz="1400" u="none" cap="none" strike="noStrike">
                <a:solidFill>
                  <a:schemeClr val="dk1"/>
                </a:solidFill>
                <a:latin typeface="Montserrat"/>
                <a:ea typeface="Montserrat"/>
                <a:cs typeface="Montserrat"/>
                <a:sym typeface="Montserrat"/>
              </a:endParaRPr>
            </a:p>
            <a:p>
              <a:pPr indent="0" lvl="0" marL="0" marR="0" rtl="0" algn="ctr">
                <a:spcBef>
                  <a:spcPts val="0"/>
                </a:spcBef>
                <a:spcAft>
                  <a:spcPts val="0"/>
                </a:spcAft>
                <a:buNone/>
              </a:pPr>
              <a:r>
                <a:rPr b="1" lang="es-MX" sz="1000">
                  <a:solidFill>
                    <a:schemeClr val="dk1"/>
                  </a:solidFill>
                  <a:latin typeface="Montserrat"/>
                  <a:ea typeface="Montserrat"/>
                  <a:cs typeface="Montserrat"/>
                  <a:sym typeface="Montserrat"/>
                </a:rPr>
                <a:t>(401.51) </a:t>
              </a:r>
              <a:r>
                <a:rPr b="1" i="1" lang="es-MX" sz="1000">
                  <a:solidFill>
                    <a:srgbClr val="385723"/>
                  </a:solidFill>
                  <a:latin typeface="Montserrat"/>
                  <a:ea typeface="Montserrat"/>
                  <a:cs typeface="Montserrat"/>
                  <a:sym typeface="Montserrat"/>
                </a:rPr>
                <a:t>435.92</a:t>
              </a:r>
              <a:endParaRPr sz="1000">
                <a:solidFill>
                  <a:schemeClr val="dk1"/>
                </a:solidFill>
                <a:latin typeface="Montserrat"/>
                <a:ea typeface="Montserrat"/>
                <a:cs typeface="Montserrat"/>
                <a:sym typeface="Montserrat"/>
              </a:endParaRPr>
            </a:p>
          </p:txBody>
        </p:sp>
        <p:sp>
          <p:nvSpPr>
            <p:cNvPr id="253" name="Google Shape;253;p13"/>
            <p:cNvSpPr txBox="1"/>
            <p:nvPr/>
          </p:nvSpPr>
          <p:spPr>
            <a:xfrm>
              <a:off x="2812722" y="2180718"/>
              <a:ext cx="1224000" cy="461624"/>
            </a:xfrm>
            <a:prstGeom prst="rect">
              <a:avLst/>
            </a:prstGeom>
            <a:solidFill>
              <a:srgbClr val="99CCFF"/>
            </a:solidFill>
            <a:ln cap="flat" cmpd="sng" w="9525">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lang="es-MX" sz="1000" u="none" cap="none" strike="noStrike">
                  <a:solidFill>
                    <a:schemeClr val="dk1"/>
                  </a:solidFill>
                  <a:latin typeface="Montserrat"/>
                  <a:ea typeface="Montserrat"/>
                  <a:cs typeface="Montserrat"/>
                  <a:sym typeface="Montserrat"/>
                </a:rPr>
                <a:t>Primera vez</a:t>
              </a:r>
              <a:endParaRPr b="1" sz="1400" u="none" cap="none" strike="noStrike">
                <a:solidFill>
                  <a:schemeClr val="dk1"/>
                </a:solidFill>
                <a:latin typeface="Montserrat"/>
                <a:ea typeface="Montserrat"/>
                <a:cs typeface="Montserrat"/>
                <a:sym typeface="Montserrat"/>
              </a:endParaRPr>
            </a:p>
            <a:p>
              <a:pPr indent="0" lvl="0" marL="0" marR="0" rtl="0" algn="ctr">
                <a:spcBef>
                  <a:spcPts val="0"/>
                </a:spcBef>
                <a:spcAft>
                  <a:spcPts val="0"/>
                </a:spcAft>
                <a:buNone/>
              </a:pPr>
              <a:r>
                <a:rPr b="1" lang="es-MX" sz="1000">
                  <a:solidFill>
                    <a:schemeClr val="dk1"/>
                  </a:solidFill>
                  <a:latin typeface="Montserrat"/>
                  <a:ea typeface="Montserrat"/>
                  <a:cs typeface="Montserrat"/>
                  <a:sym typeface="Montserrat"/>
                </a:rPr>
                <a:t>(45.21)</a:t>
              </a:r>
              <a:r>
                <a:rPr lang="es-MX" sz="1400">
                  <a:solidFill>
                    <a:schemeClr val="dk1"/>
                  </a:solidFill>
                  <a:latin typeface="Montserrat"/>
                  <a:ea typeface="Montserrat"/>
                  <a:cs typeface="Montserrat"/>
                  <a:sym typeface="Montserrat"/>
                </a:rPr>
                <a:t> </a:t>
              </a:r>
              <a:r>
                <a:rPr b="1" i="1" lang="es-MX" sz="1000">
                  <a:solidFill>
                    <a:srgbClr val="385723"/>
                  </a:solidFill>
                  <a:latin typeface="Montserrat"/>
                  <a:ea typeface="Montserrat"/>
                  <a:cs typeface="Montserrat"/>
                  <a:sym typeface="Montserrat"/>
                </a:rPr>
                <a:t>43.64</a:t>
              </a:r>
              <a:endParaRPr b="0" sz="1400" u="none" cap="none" strike="noStrike">
                <a:solidFill>
                  <a:schemeClr val="dk1"/>
                </a:solidFill>
                <a:latin typeface="Montserrat"/>
                <a:ea typeface="Montserrat"/>
                <a:cs typeface="Montserrat"/>
                <a:sym typeface="Montserrat"/>
              </a:endParaRPr>
            </a:p>
          </p:txBody>
        </p:sp>
        <p:sp>
          <p:nvSpPr>
            <p:cNvPr id="254" name="Google Shape;254;p13"/>
            <p:cNvSpPr txBox="1"/>
            <p:nvPr/>
          </p:nvSpPr>
          <p:spPr>
            <a:xfrm>
              <a:off x="1475697" y="1670434"/>
              <a:ext cx="1260000" cy="400069"/>
            </a:xfrm>
            <a:prstGeom prst="rect">
              <a:avLst/>
            </a:prstGeom>
            <a:solidFill>
              <a:srgbClr val="99CCFF"/>
            </a:solidFill>
            <a:ln cap="flat" cmpd="sng" w="9525">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lang="es-MX" sz="1000" u="none" cap="none" strike="noStrike">
                  <a:solidFill>
                    <a:schemeClr val="dk1"/>
                  </a:solidFill>
                  <a:latin typeface="Montserrat"/>
                  <a:ea typeface="Montserrat"/>
                  <a:cs typeface="Montserrat"/>
                  <a:sym typeface="Montserrat"/>
                </a:rPr>
                <a:t>Pre consulta</a:t>
              </a:r>
              <a:endParaRPr b="1" sz="1400" u="none" cap="none" strike="noStrike">
                <a:solidFill>
                  <a:schemeClr val="dk1"/>
                </a:solidFill>
                <a:latin typeface="Montserrat"/>
                <a:ea typeface="Montserrat"/>
                <a:cs typeface="Montserrat"/>
                <a:sym typeface="Montserrat"/>
              </a:endParaRPr>
            </a:p>
            <a:p>
              <a:pPr indent="0" lvl="0" marL="0" marR="0" rtl="0" algn="ctr">
                <a:spcBef>
                  <a:spcPts val="0"/>
                </a:spcBef>
                <a:spcAft>
                  <a:spcPts val="0"/>
                </a:spcAft>
                <a:buNone/>
              </a:pPr>
              <a:r>
                <a:rPr b="1" lang="es-MX" sz="1000">
                  <a:solidFill>
                    <a:schemeClr val="dk1"/>
                  </a:solidFill>
                  <a:latin typeface="Montserrat"/>
                  <a:ea typeface="Montserrat"/>
                  <a:cs typeface="Montserrat"/>
                  <a:sym typeface="Montserrat"/>
                </a:rPr>
                <a:t>(74.62) </a:t>
              </a:r>
              <a:r>
                <a:rPr b="1" i="1" lang="es-MX" sz="1000">
                  <a:solidFill>
                    <a:srgbClr val="385723"/>
                  </a:solidFill>
                  <a:latin typeface="Montserrat"/>
                  <a:ea typeface="Montserrat"/>
                  <a:cs typeface="Montserrat"/>
                  <a:sym typeface="Montserrat"/>
                </a:rPr>
                <a:t>75.26</a:t>
              </a:r>
              <a:endParaRPr sz="1000">
                <a:solidFill>
                  <a:schemeClr val="dk1"/>
                </a:solidFill>
                <a:latin typeface="Montserrat"/>
                <a:ea typeface="Montserrat"/>
                <a:cs typeface="Montserrat"/>
                <a:sym typeface="Montserrat"/>
              </a:endParaRPr>
            </a:p>
          </p:txBody>
        </p:sp>
        <p:sp>
          <p:nvSpPr>
            <p:cNvPr id="255" name="Google Shape;255;p13"/>
            <p:cNvSpPr txBox="1"/>
            <p:nvPr/>
          </p:nvSpPr>
          <p:spPr>
            <a:xfrm>
              <a:off x="122236" y="1315850"/>
              <a:ext cx="1224000" cy="553957"/>
            </a:xfrm>
            <a:prstGeom prst="rect">
              <a:avLst/>
            </a:prstGeom>
            <a:solidFill>
              <a:srgbClr val="99CCFF"/>
            </a:solidFill>
            <a:ln cap="flat" cmpd="sng" w="9525">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385623"/>
                </a:buClr>
                <a:buSzPts val="1000"/>
                <a:buFont typeface="Arial"/>
                <a:buNone/>
              </a:pPr>
              <a:r>
                <a:rPr b="1" lang="es-MX" sz="1000" u="none" cap="none" strike="noStrike">
                  <a:solidFill>
                    <a:schemeClr val="dk1"/>
                  </a:solidFill>
                  <a:latin typeface="Montserrat"/>
                  <a:ea typeface="Montserrat"/>
                  <a:cs typeface="Montserrat"/>
                  <a:sym typeface="Montserrat"/>
                </a:rPr>
                <a:t>Consultas totales</a:t>
              </a:r>
              <a:endParaRPr b="1" sz="1400" u="none" cap="none" strike="noStrike">
                <a:solidFill>
                  <a:schemeClr val="dk1"/>
                </a:solidFill>
                <a:latin typeface="Montserrat"/>
                <a:ea typeface="Montserrat"/>
                <a:cs typeface="Montserrat"/>
                <a:sym typeface="Montserrat"/>
              </a:endParaRPr>
            </a:p>
            <a:p>
              <a:pPr indent="0" lvl="0" marL="0" marR="0" rtl="0" algn="ctr">
                <a:spcBef>
                  <a:spcPts val="0"/>
                </a:spcBef>
                <a:spcAft>
                  <a:spcPts val="0"/>
                </a:spcAft>
                <a:buNone/>
              </a:pPr>
              <a:r>
                <a:rPr b="1" lang="es-MX" sz="1000">
                  <a:solidFill>
                    <a:schemeClr val="dk1"/>
                  </a:solidFill>
                  <a:latin typeface="Montserrat"/>
                  <a:ea typeface="Montserrat"/>
                  <a:cs typeface="Montserrat"/>
                  <a:sym typeface="Montserrat"/>
                </a:rPr>
                <a:t>(521.34) </a:t>
              </a:r>
              <a:r>
                <a:rPr b="1" i="1" lang="es-MX" sz="1000">
                  <a:solidFill>
                    <a:srgbClr val="385723"/>
                  </a:solidFill>
                  <a:latin typeface="Montserrat"/>
                  <a:ea typeface="Montserrat"/>
                  <a:cs typeface="Montserrat"/>
                  <a:sym typeface="Montserrat"/>
                </a:rPr>
                <a:t>554.82</a:t>
              </a:r>
              <a:endParaRPr sz="1000">
                <a:solidFill>
                  <a:schemeClr val="dk1"/>
                </a:solidFill>
                <a:latin typeface="Montserrat"/>
                <a:ea typeface="Montserrat"/>
                <a:cs typeface="Montserrat"/>
                <a:sym typeface="Montserrat"/>
              </a:endParaRPr>
            </a:p>
          </p:txBody>
        </p:sp>
        <p:sp>
          <p:nvSpPr>
            <p:cNvPr id="256" name="Google Shape;256;p13"/>
            <p:cNvSpPr txBox="1"/>
            <p:nvPr/>
          </p:nvSpPr>
          <p:spPr>
            <a:xfrm>
              <a:off x="1467761" y="2699901"/>
              <a:ext cx="1260000" cy="400069"/>
            </a:xfrm>
            <a:prstGeom prst="rect">
              <a:avLst/>
            </a:prstGeom>
            <a:solidFill>
              <a:srgbClr val="99CCFF"/>
            </a:solidFill>
            <a:ln cap="flat" cmpd="sng" w="9525">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lang="es-MX" sz="1000" u="none" cap="none" strike="noStrike">
                  <a:solidFill>
                    <a:schemeClr val="dk1"/>
                  </a:solidFill>
                  <a:latin typeface="Montserrat"/>
                  <a:ea typeface="Montserrat"/>
                  <a:cs typeface="Montserrat"/>
                  <a:sym typeface="Montserrat"/>
                </a:rPr>
                <a:t>Interconsultas</a:t>
              </a:r>
              <a:endParaRPr b="1" sz="1400" u="none" cap="none" strike="noStrike">
                <a:solidFill>
                  <a:schemeClr val="dk1"/>
                </a:solidFill>
                <a:latin typeface="Montserrat"/>
                <a:ea typeface="Montserrat"/>
                <a:cs typeface="Montserrat"/>
                <a:sym typeface="Montserrat"/>
              </a:endParaRPr>
            </a:p>
            <a:p>
              <a:pPr indent="0" lvl="0" marL="0" marR="0" rtl="0" algn="ctr">
                <a:spcBef>
                  <a:spcPts val="0"/>
                </a:spcBef>
                <a:spcAft>
                  <a:spcPts val="0"/>
                </a:spcAft>
                <a:buNone/>
              </a:pPr>
              <a:r>
                <a:rPr b="1" lang="es-MX" sz="1000">
                  <a:solidFill>
                    <a:schemeClr val="dk1"/>
                  </a:solidFill>
                  <a:latin typeface="Montserrat"/>
                  <a:ea typeface="Montserrat"/>
                  <a:cs typeface="Montserrat"/>
                  <a:sym typeface="Montserrat"/>
                </a:rPr>
                <a:t>(66.11) </a:t>
              </a:r>
              <a:r>
                <a:rPr b="1" i="1" lang="es-MX" sz="1000">
                  <a:solidFill>
                    <a:srgbClr val="385723"/>
                  </a:solidFill>
                  <a:latin typeface="Montserrat"/>
                  <a:ea typeface="Montserrat"/>
                  <a:cs typeface="Montserrat"/>
                  <a:sym typeface="Montserrat"/>
                </a:rPr>
                <a:t>60.25</a:t>
              </a:r>
              <a:endParaRPr sz="1000">
                <a:solidFill>
                  <a:schemeClr val="dk1"/>
                </a:solidFill>
                <a:latin typeface="Montserrat"/>
                <a:ea typeface="Montserrat"/>
                <a:cs typeface="Montserrat"/>
                <a:sym typeface="Montserrat"/>
              </a:endParaRPr>
            </a:p>
          </p:txBody>
        </p:sp>
        <p:sp>
          <p:nvSpPr>
            <p:cNvPr id="257" name="Google Shape;257;p13"/>
            <p:cNvSpPr txBox="1"/>
            <p:nvPr/>
          </p:nvSpPr>
          <p:spPr>
            <a:xfrm>
              <a:off x="104198" y="2520899"/>
              <a:ext cx="1218864" cy="661679"/>
            </a:xfrm>
            <a:prstGeom prst="rect">
              <a:avLst/>
            </a:prstGeom>
            <a:solidFill>
              <a:srgbClr val="99CCFF"/>
            </a:solidFill>
            <a:ln cap="flat" cmpd="sng" w="9525">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lang="es-MX" sz="900" u="none" cap="none" strike="noStrike">
                  <a:solidFill>
                    <a:schemeClr val="dk1"/>
                  </a:solidFill>
                  <a:latin typeface="Montserrat"/>
                  <a:ea typeface="Montserrat"/>
                  <a:cs typeface="Montserrat"/>
                  <a:sym typeface="Montserrat"/>
                </a:rPr>
                <a:t>Consultas Médicas Paliativa</a:t>
              </a:r>
              <a:endParaRPr b="1" sz="1200" u="none" cap="none" strike="noStrike">
                <a:solidFill>
                  <a:schemeClr val="dk1"/>
                </a:solidFill>
                <a:latin typeface="Montserrat"/>
                <a:ea typeface="Montserrat"/>
                <a:cs typeface="Montserrat"/>
                <a:sym typeface="Montserrat"/>
              </a:endParaRPr>
            </a:p>
            <a:p>
              <a:pPr indent="0" lvl="0" marL="0" marR="0" rtl="0" algn="ctr">
                <a:spcBef>
                  <a:spcPts val="0"/>
                </a:spcBef>
                <a:spcAft>
                  <a:spcPts val="0"/>
                </a:spcAft>
                <a:buNone/>
              </a:pPr>
              <a:r>
                <a:rPr b="1" lang="es-MX" sz="1000">
                  <a:solidFill>
                    <a:schemeClr val="dk1"/>
                  </a:solidFill>
                  <a:latin typeface="Montserrat"/>
                  <a:ea typeface="Montserrat"/>
                  <a:cs typeface="Montserrat"/>
                  <a:sym typeface="Montserrat"/>
                </a:rPr>
                <a:t>(7.76) </a:t>
              </a:r>
              <a:r>
                <a:rPr b="1" i="1" lang="es-MX" sz="1000">
                  <a:solidFill>
                    <a:srgbClr val="385723"/>
                  </a:solidFill>
                  <a:latin typeface="Montserrat"/>
                  <a:ea typeface="Montserrat"/>
                  <a:cs typeface="Montserrat"/>
                  <a:sym typeface="Montserrat"/>
                </a:rPr>
                <a:t>10.16</a:t>
              </a:r>
              <a:endParaRPr sz="1000">
                <a:solidFill>
                  <a:schemeClr val="dk1"/>
                </a:solidFill>
                <a:latin typeface="Montserrat"/>
                <a:ea typeface="Montserrat"/>
                <a:cs typeface="Montserrat"/>
                <a:sym typeface="Montserrat"/>
              </a:endParaRPr>
            </a:p>
          </p:txBody>
        </p:sp>
        <p:sp>
          <p:nvSpPr>
            <p:cNvPr id="258" name="Google Shape;258;p13"/>
            <p:cNvSpPr/>
            <p:nvPr/>
          </p:nvSpPr>
          <p:spPr>
            <a:xfrm flipH="1">
              <a:off x="1765902" y="1118110"/>
              <a:ext cx="2311500" cy="428700"/>
            </a:xfrm>
            <a:prstGeom prst="wedgeRectCallout">
              <a:avLst>
                <a:gd fmla="val -20396" name="adj1"/>
                <a:gd fmla="val 75061" name="adj2"/>
              </a:avLst>
            </a:prstGeom>
            <a:solidFill>
              <a:srgbClr val="1F3864"/>
            </a:solidFill>
            <a:ln cap="flat" cmpd="sng" w="12700">
              <a:solidFill>
                <a:schemeClr val="dk1"/>
              </a:solidFill>
              <a:prstDash val="solid"/>
              <a:miter lim="800000"/>
              <a:headEnd len="sm" w="sm" type="none"/>
              <a:tailEnd len="sm" w="sm" type="none"/>
            </a:ln>
          </p:spPr>
          <p:txBody>
            <a:bodyPr anchorCtr="0" anchor="ctr" bIns="28575" lIns="28575" spcFirstLastPara="1" rIns="28575" wrap="square" tIns="28575">
              <a:noAutofit/>
            </a:bodyPr>
            <a:lstStyle/>
            <a:p>
              <a:pPr indent="0" lvl="0" marL="0" marR="0" rtl="0" algn="ctr">
                <a:lnSpc>
                  <a:spcPct val="90000"/>
                </a:lnSpc>
                <a:spcBef>
                  <a:spcPts val="0"/>
                </a:spcBef>
                <a:spcAft>
                  <a:spcPts val="0"/>
                </a:spcAft>
                <a:buClr>
                  <a:srgbClr val="000000"/>
                </a:buClr>
                <a:buSzPts val="1400"/>
                <a:buFont typeface="Arial"/>
                <a:buNone/>
              </a:pPr>
              <a:r>
                <a:t/>
              </a:r>
              <a:endParaRPr b="0" sz="1600" u="none" cap="small" strike="noStrike">
                <a:solidFill>
                  <a:schemeClr val="lt1"/>
                </a:solidFill>
                <a:latin typeface="Montserrat"/>
                <a:ea typeface="Montserrat"/>
                <a:cs typeface="Montserrat"/>
                <a:sym typeface="Montserrat"/>
              </a:endParaRPr>
            </a:p>
          </p:txBody>
        </p:sp>
        <p:sp>
          <p:nvSpPr>
            <p:cNvPr id="259" name="Google Shape;259;p13"/>
            <p:cNvSpPr txBox="1"/>
            <p:nvPr/>
          </p:nvSpPr>
          <p:spPr>
            <a:xfrm>
              <a:off x="1886138" y="1150077"/>
              <a:ext cx="2193862" cy="313892"/>
            </a:xfrm>
            <a:prstGeom prst="rect">
              <a:avLst/>
            </a:prstGeom>
            <a:solidFill>
              <a:srgbClr val="1F3864"/>
            </a:solid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1600"/>
                <a:buFont typeface="Arial"/>
                <a:buNone/>
              </a:pPr>
              <a:r>
                <a:rPr b="1" lang="es-MX" sz="1600" u="none" cap="small" strike="noStrike">
                  <a:solidFill>
                    <a:schemeClr val="lt1"/>
                  </a:solidFill>
                  <a:latin typeface="Montserrat"/>
                  <a:ea typeface="Montserrat"/>
                  <a:cs typeface="Montserrat"/>
                  <a:sym typeface="Montserrat"/>
                </a:rPr>
                <a:t>Consulta externa</a:t>
              </a:r>
              <a:endParaRPr b="1" sz="1600" u="none" cap="none" strike="noStrike">
                <a:solidFill>
                  <a:schemeClr val="lt1"/>
                </a:solidFill>
                <a:latin typeface="Montserrat"/>
                <a:ea typeface="Montserrat"/>
                <a:cs typeface="Montserrat"/>
                <a:sym typeface="Montserrat"/>
              </a:endParaRPr>
            </a:p>
          </p:txBody>
        </p:sp>
      </p:grpSp>
      <p:grpSp>
        <p:nvGrpSpPr>
          <p:cNvPr id="260" name="Google Shape;260;p13"/>
          <p:cNvGrpSpPr/>
          <p:nvPr/>
        </p:nvGrpSpPr>
        <p:grpSpPr>
          <a:xfrm>
            <a:off x="2072952" y="3370942"/>
            <a:ext cx="5738403" cy="2202181"/>
            <a:chOff x="238328" y="1103284"/>
            <a:chExt cx="5168901" cy="1981200"/>
          </a:xfrm>
        </p:grpSpPr>
        <p:sp>
          <p:nvSpPr>
            <p:cNvPr id="261" name="Google Shape;261;p13"/>
            <p:cNvSpPr/>
            <p:nvPr/>
          </p:nvSpPr>
          <p:spPr>
            <a:xfrm>
              <a:off x="238329" y="1103284"/>
              <a:ext cx="5168900" cy="19812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sz="1400" u="none" cap="none" strike="noStrike">
                <a:solidFill>
                  <a:srgbClr val="000000"/>
                </a:solidFill>
                <a:latin typeface="Montserrat"/>
                <a:ea typeface="Montserrat"/>
                <a:cs typeface="Montserrat"/>
                <a:sym typeface="Montserrat"/>
              </a:endParaRPr>
            </a:p>
          </p:txBody>
        </p:sp>
        <p:sp>
          <p:nvSpPr>
            <p:cNvPr id="262" name="Google Shape;262;p13"/>
            <p:cNvSpPr/>
            <p:nvPr/>
          </p:nvSpPr>
          <p:spPr>
            <a:xfrm>
              <a:off x="238328" y="1103284"/>
              <a:ext cx="5068887" cy="304798"/>
            </a:xfrm>
            <a:prstGeom prst="wedgeRectCallout">
              <a:avLst>
                <a:gd fmla="val -19491" name="adj1"/>
                <a:gd fmla="val 87621" name="adj2"/>
              </a:avLst>
            </a:prstGeom>
            <a:solidFill>
              <a:srgbClr val="1F3864"/>
            </a:solidFill>
            <a:ln cap="flat" cmpd="sng" w="12700">
              <a:solidFill>
                <a:schemeClr val="dk1"/>
              </a:solidFill>
              <a:prstDash val="solid"/>
              <a:miter lim="800000"/>
              <a:headEnd len="sm" w="sm" type="none"/>
              <a:tailEnd len="sm" w="sm" type="none"/>
            </a:ln>
          </p:spPr>
          <p:txBody>
            <a:bodyPr anchorCtr="0" anchor="ctr" bIns="28575" lIns="28575" spcFirstLastPara="1" rIns="28575" wrap="square" tIns="28575">
              <a:noAutofit/>
            </a:bodyPr>
            <a:lstStyle/>
            <a:p>
              <a:pPr indent="0" lvl="0" marL="0" marR="0" rtl="0" algn="ctr">
                <a:lnSpc>
                  <a:spcPct val="90000"/>
                </a:lnSpc>
                <a:spcBef>
                  <a:spcPts val="0"/>
                </a:spcBef>
                <a:spcAft>
                  <a:spcPts val="0"/>
                </a:spcAft>
                <a:buClr>
                  <a:srgbClr val="000000"/>
                </a:buClr>
                <a:buSzPts val="1200"/>
                <a:buFont typeface="Arial"/>
                <a:buNone/>
              </a:pPr>
              <a:r>
                <a:rPr b="1" lang="es-MX" sz="1600" u="none" cap="small" strike="noStrike">
                  <a:solidFill>
                    <a:schemeClr val="lt1"/>
                  </a:solidFill>
                  <a:latin typeface="Montserrat"/>
                  <a:ea typeface="Montserrat"/>
                  <a:cs typeface="Montserrat"/>
                  <a:sym typeface="Montserrat"/>
                </a:rPr>
                <a:t>Servicios de apoyo al diagnóstico y tratamiento</a:t>
              </a:r>
              <a:endParaRPr b="1" sz="1600" u="none" cap="none" strike="noStrike">
                <a:solidFill>
                  <a:schemeClr val="lt1"/>
                </a:solidFill>
                <a:latin typeface="Montserrat"/>
                <a:ea typeface="Montserrat"/>
                <a:cs typeface="Montserrat"/>
                <a:sym typeface="Montserrat"/>
              </a:endParaRPr>
            </a:p>
          </p:txBody>
        </p:sp>
        <p:sp>
          <p:nvSpPr>
            <p:cNvPr id="263" name="Google Shape;263;p13"/>
            <p:cNvSpPr txBox="1"/>
            <p:nvPr/>
          </p:nvSpPr>
          <p:spPr>
            <a:xfrm>
              <a:off x="4221470" y="1534631"/>
              <a:ext cx="1070098" cy="366846"/>
            </a:xfrm>
            <a:prstGeom prst="rect">
              <a:avLst/>
            </a:prstGeom>
            <a:solidFill>
              <a:srgbClr val="99CCFF"/>
            </a:solidFill>
            <a:ln cap="flat" cmpd="sng" w="9525">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lang="es-MX" sz="1000" u="none" cap="none" strike="noStrike">
                  <a:solidFill>
                    <a:schemeClr val="dk1"/>
                  </a:solidFill>
                  <a:latin typeface="Montserrat"/>
                  <a:ea typeface="Montserrat"/>
                  <a:cs typeface="Montserrat"/>
                  <a:sym typeface="Montserrat"/>
                </a:rPr>
                <a:t>Estudios TAC</a:t>
              </a:r>
              <a:endParaRPr b="1" sz="1400" u="none" cap="none" strike="noStrike">
                <a:solidFill>
                  <a:schemeClr val="dk1"/>
                </a:solidFill>
                <a:latin typeface="Montserrat"/>
                <a:ea typeface="Montserrat"/>
                <a:cs typeface="Montserrat"/>
                <a:sym typeface="Montserrat"/>
              </a:endParaRPr>
            </a:p>
            <a:p>
              <a:pPr indent="0" lvl="0" marL="0" marR="0" rtl="0" algn="ctr">
                <a:spcBef>
                  <a:spcPts val="0"/>
                </a:spcBef>
                <a:spcAft>
                  <a:spcPts val="0"/>
                </a:spcAft>
                <a:buNone/>
              </a:pPr>
              <a:r>
                <a:rPr b="1" lang="es-MX" sz="1050">
                  <a:solidFill>
                    <a:schemeClr val="dk1"/>
                  </a:solidFill>
                  <a:latin typeface="Montserrat"/>
                  <a:ea typeface="Montserrat"/>
                  <a:cs typeface="Montserrat"/>
                  <a:sym typeface="Montserrat"/>
                </a:rPr>
                <a:t>(19.74) </a:t>
              </a:r>
              <a:r>
                <a:rPr b="1" i="1" lang="es-MX" sz="1050">
                  <a:solidFill>
                    <a:srgbClr val="385723"/>
                  </a:solidFill>
                  <a:latin typeface="Montserrat"/>
                  <a:ea typeface="Montserrat"/>
                  <a:cs typeface="Montserrat"/>
                  <a:sym typeface="Montserrat"/>
                </a:rPr>
                <a:t>16.78</a:t>
              </a:r>
              <a:endParaRPr b="1" sz="1000">
                <a:solidFill>
                  <a:schemeClr val="dk1"/>
                </a:solidFill>
                <a:latin typeface="Montserrat"/>
                <a:ea typeface="Montserrat"/>
                <a:cs typeface="Montserrat"/>
                <a:sym typeface="Montserrat"/>
              </a:endParaRPr>
            </a:p>
          </p:txBody>
        </p:sp>
        <p:sp>
          <p:nvSpPr>
            <p:cNvPr id="264" name="Google Shape;264;p13"/>
            <p:cNvSpPr txBox="1"/>
            <p:nvPr/>
          </p:nvSpPr>
          <p:spPr>
            <a:xfrm>
              <a:off x="4221470" y="2599876"/>
              <a:ext cx="1070098" cy="359924"/>
            </a:xfrm>
            <a:prstGeom prst="rect">
              <a:avLst/>
            </a:prstGeom>
            <a:solidFill>
              <a:srgbClr val="99CCFF"/>
            </a:solidFill>
            <a:ln cap="flat" cmpd="sng" w="9525">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lang="es-MX" sz="1000" u="none" cap="none" strike="noStrike">
                  <a:solidFill>
                    <a:schemeClr val="dk1"/>
                  </a:solidFill>
                  <a:latin typeface="Montserrat"/>
                  <a:ea typeface="Montserrat"/>
                  <a:cs typeface="Montserrat"/>
                  <a:sym typeface="Montserrat"/>
                </a:rPr>
                <a:t>Ultrasonido</a:t>
              </a:r>
              <a:endParaRPr b="1" sz="1400" u="none" cap="none" strike="noStrike">
                <a:solidFill>
                  <a:schemeClr val="dk1"/>
                </a:solidFill>
                <a:latin typeface="Montserrat"/>
                <a:ea typeface="Montserrat"/>
                <a:cs typeface="Montserrat"/>
                <a:sym typeface="Montserrat"/>
              </a:endParaRPr>
            </a:p>
            <a:p>
              <a:pPr indent="0" lvl="0" marL="0" marR="0" rtl="0" algn="ctr">
                <a:spcBef>
                  <a:spcPts val="0"/>
                </a:spcBef>
                <a:spcAft>
                  <a:spcPts val="0"/>
                </a:spcAft>
                <a:buNone/>
              </a:pPr>
              <a:r>
                <a:rPr b="1" lang="es-MX" sz="1000">
                  <a:solidFill>
                    <a:schemeClr val="dk1"/>
                  </a:solidFill>
                  <a:latin typeface="Montserrat"/>
                  <a:ea typeface="Montserrat"/>
                  <a:cs typeface="Montserrat"/>
                  <a:sym typeface="Montserrat"/>
                </a:rPr>
                <a:t>(42.01) </a:t>
              </a:r>
              <a:r>
                <a:rPr b="1" i="1" lang="es-MX" sz="1000">
                  <a:solidFill>
                    <a:srgbClr val="385623"/>
                  </a:solidFill>
                  <a:latin typeface="Montserrat"/>
                  <a:ea typeface="Montserrat"/>
                  <a:cs typeface="Montserrat"/>
                  <a:sym typeface="Montserrat"/>
                </a:rPr>
                <a:t>44.04</a:t>
              </a:r>
              <a:endParaRPr b="1" sz="1000">
                <a:solidFill>
                  <a:schemeClr val="dk1"/>
                </a:solidFill>
                <a:latin typeface="Montserrat"/>
                <a:ea typeface="Montserrat"/>
                <a:cs typeface="Montserrat"/>
                <a:sym typeface="Montserrat"/>
              </a:endParaRPr>
            </a:p>
          </p:txBody>
        </p:sp>
        <p:sp>
          <p:nvSpPr>
            <p:cNvPr id="265" name="Google Shape;265;p13"/>
            <p:cNvSpPr txBox="1"/>
            <p:nvPr/>
          </p:nvSpPr>
          <p:spPr>
            <a:xfrm>
              <a:off x="401683" y="2363249"/>
              <a:ext cx="1070098" cy="359924"/>
            </a:xfrm>
            <a:prstGeom prst="rect">
              <a:avLst/>
            </a:prstGeom>
            <a:solidFill>
              <a:srgbClr val="99CCFF"/>
            </a:solidFill>
            <a:ln cap="flat" cmpd="sng" w="9525">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lang="es-MX" sz="1000">
                  <a:solidFill>
                    <a:schemeClr val="dk1"/>
                  </a:solidFill>
                  <a:latin typeface="Montserrat"/>
                  <a:ea typeface="Montserrat"/>
                  <a:cs typeface="Montserrat"/>
                  <a:sym typeface="Montserrat"/>
                </a:rPr>
                <a:t>Transfusiones</a:t>
              </a:r>
              <a:endParaRPr/>
            </a:p>
            <a:p>
              <a:pPr indent="0" lvl="0" marL="0" marR="0" rtl="0" algn="ctr">
                <a:spcBef>
                  <a:spcPts val="0"/>
                </a:spcBef>
                <a:spcAft>
                  <a:spcPts val="0"/>
                </a:spcAft>
                <a:buNone/>
              </a:pPr>
              <a:r>
                <a:rPr b="1" lang="es-MX" sz="1000">
                  <a:solidFill>
                    <a:schemeClr val="dk1"/>
                  </a:solidFill>
                  <a:latin typeface="Montserrat"/>
                  <a:ea typeface="Montserrat"/>
                  <a:cs typeface="Montserrat"/>
                  <a:sym typeface="Montserrat"/>
                </a:rPr>
                <a:t>(109.56) </a:t>
              </a:r>
              <a:r>
                <a:rPr b="1" i="1" lang="es-MX" sz="1000">
                  <a:solidFill>
                    <a:srgbClr val="385723"/>
                  </a:solidFill>
                  <a:latin typeface="Montserrat"/>
                  <a:ea typeface="Montserrat"/>
                  <a:cs typeface="Montserrat"/>
                  <a:sym typeface="Montserrat"/>
                </a:rPr>
                <a:t>125.82</a:t>
              </a:r>
              <a:endParaRPr b="1" sz="1000">
                <a:solidFill>
                  <a:schemeClr val="dk1"/>
                </a:solidFill>
                <a:latin typeface="Montserrat"/>
                <a:ea typeface="Montserrat"/>
                <a:cs typeface="Montserrat"/>
                <a:sym typeface="Montserrat"/>
              </a:endParaRPr>
            </a:p>
          </p:txBody>
        </p:sp>
        <p:sp>
          <p:nvSpPr>
            <p:cNvPr id="266" name="Google Shape;266;p13"/>
            <p:cNvSpPr txBox="1"/>
            <p:nvPr/>
          </p:nvSpPr>
          <p:spPr>
            <a:xfrm>
              <a:off x="2917838" y="2278644"/>
              <a:ext cx="1070098" cy="498369"/>
            </a:xfrm>
            <a:prstGeom prst="rect">
              <a:avLst/>
            </a:prstGeom>
            <a:solidFill>
              <a:srgbClr val="99CCFF"/>
            </a:solidFill>
            <a:ln cap="flat" cmpd="sng" w="9525">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lang="es-MX" sz="1000" u="none" cap="none" strike="noStrike">
                  <a:solidFill>
                    <a:schemeClr val="dk1"/>
                  </a:solidFill>
                  <a:latin typeface="Montserrat"/>
                  <a:ea typeface="Montserrat"/>
                  <a:cs typeface="Montserrat"/>
                  <a:sym typeface="Montserrat"/>
                </a:rPr>
                <a:t>EEG, PEATC  EMG</a:t>
              </a:r>
              <a:endParaRPr b="1" sz="1400" u="none" cap="none" strike="noStrike">
                <a:solidFill>
                  <a:schemeClr val="dk1"/>
                </a:solidFill>
                <a:latin typeface="Montserrat"/>
                <a:ea typeface="Montserrat"/>
                <a:cs typeface="Montserrat"/>
                <a:sym typeface="Montserrat"/>
              </a:endParaRPr>
            </a:p>
            <a:p>
              <a:pPr indent="0" lvl="0" marL="0" marR="0" rtl="0" algn="ctr">
                <a:spcBef>
                  <a:spcPts val="0"/>
                </a:spcBef>
                <a:spcAft>
                  <a:spcPts val="0"/>
                </a:spcAft>
                <a:buNone/>
              </a:pPr>
              <a:r>
                <a:rPr b="1" lang="es-MX" sz="1000">
                  <a:solidFill>
                    <a:schemeClr val="dk1"/>
                  </a:solidFill>
                  <a:latin typeface="Montserrat"/>
                  <a:ea typeface="Montserrat"/>
                  <a:cs typeface="Montserrat"/>
                  <a:sym typeface="Montserrat"/>
                </a:rPr>
                <a:t>(8.13) </a:t>
              </a:r>
              <a:r>
                <a:rPr b="1" i="1" lang="es-MX" sz="1000">
                  <a:solidFill>
                    <a:srgbClr val="385723"/>
                  </a:solidFill>
                  <a:latin typeface="Montserrat"/>
                  <a:ea typeface="Montserrat"/>
                  <a:cs typeface="Montserrat"/>
                  <a:sym typeface="Montserrat"/>
                </a:rPr>
                <a:t>9.11</a:t>
              </a:r>
              <a:endParaRPr b="1" sz="1000">
                <a:solidFill>
                  <a:schemeClr val="dk1"/>
                </a:solidFill>
                <a:latin typeface="Montserrat"/>
                <a:ea typeface="Montserrat"/>
                <a:cs typeface="Montserrat"/>
                <a:sym typeface="Montserrat"/>
              </a:endParaRPr>
            </a:p>
          </p:txBody>
        </p:sp>
        <p:sp>
          <p:nvSpPr>
            <p:cNvPr id="267" name="Google Shape;267;p13"/>
            <p:cNvSpPr txBox="1"/>
            <p:nvPr/>
          </p:nvSpPr>
          <p:spPr>
            <a:xfrm>
              <a:off x="401683" y="1587348"/>
              <a:ext cx="1070098" cy="636816"/>
            </a:xfrm>
            <a:prstGeom prst="rect">
              <a:avLst/>
            </a:prstGeom>
            <a:solidFill>
              <a:srgbClr val="99CCFF"/>
            </a:solidFill>
            <a:ln cap="flat" cmpd="sng" w="9525">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lang="es-MX" sz="1000" u="none" cap="none" strike="noStrike">
                  <a:solidFill>
                    <a:schemeClr val="dk1"/>
                  </a:solidFill>
                  <a:latin typeface="Montserrat"/>
                  <a:ea typeface="Montserrat"/>
                  <a:cs typeface="Montserrat"/>
                  <a:sym typeface="Montserrat"/>
                </a:rPr>
                <a:t>Estudios Laboratorio</a:t>
              </a:r>
              <a:endParaRPr b="1" sz="1400" u="none" cap="none" strike="noStrike">
                <a:solidFill>
                  <a:schemeClr val="dk1"/>
                </a:solidFill>
                <a:latin typeface="Montserrat"/>
                <a:ea typeface="Montserrat"/>
                <a:cs typeface="Montserrat"/>
                <a:sym typeface="Montserrat"/>
              </a:endParaRPr>
            </a:p>
            <a:p>
              <a:pPr indent="0" lvl="0" marL="0" marR="0" rtl="0" algn="ctr">
                <a:spcBef>
                  <a:spcPts val="0"/>
                </a:spcBef>
                <a:spcAft>
                  <a:spcPts val="0"/>
                </a:spcAft>
                <a:buNone/>
              </a:pPr>
              <a:r>
                <a:rPr b="1" lang="es-MX" sz="1000">
                  <a:solidFill>
                    <a:schemeClr val="dk1"/>
                  </a:solidFill>
                  <a:latin typeface="Montserrat"/>
                  <a:ea typeface="Montserrat"/>
                  <a:cs typeface="Montserrat"/>
                  <a:sym typeface="Montserrat"/>
                </a:rPr>
                <a:t>(3,952.62)</a:t>
              </a:r>
              <a:endParaRPr b="1" sz="1000" u="none" cap="none" strike="noStrike">
                <a:solidFill>
                  <a:srgbClr val="385723"/>
                </a:solidFill>
                <a:latin typeface="Montserrat"/>
                <a:ea typeface="Montserrat"/>
                <a:cs typeface="Montserrat"/>
                <a:sym typeface="Montserrat"/>
              </a:endParaRPr>
            </a:p>
            <a:p>
              <a:pPr indent="0" lvl="0" marL="0" marR="0" rtl="0" algn="ctr">
                <a:lnSpc>
                  <a:spcPct val="100000"/>
                </a:lnSpc>
                <a:spcBef>
                  <a:spcPts val="0"/>
                </a:spcBef>
                <a:spcAft>
                  <a:spcPts val="0"/>
                </a:spcAft>
                <a:buClr>
                  <a:srgbClr val="385723"/>
                </a:buClr>
                <a:buSzPts val="1000"/>
                <a:buFont typeface="Montserrat"/>
                <a:buNone/>
              </a:pPr>
              <a:r>
                <a:rPr b="1" lang="es-MX" sz="1000" u="none" cap="none" strike="noStrike">
                  <a:solidFill>
                    <a:srgbClr val="385723"/>
                  </a:solidFill>
                  <a:latin typeface="Montserrat"/>
                  <a:ea typeface="Montserrat"/>
                  <a:cs typeface="Montserrat"/>
                  <a:sym typeface="Montserrat"/>
                </a:rPr>
                <a:t>4,320.43</a:t>
              </a:r>
              <a:endParaRPr b="0" sz="1000" u="none" cap="none" strike="noStrike">
                <a:solidFill>
                  <a:srgbClr val="1F3864"/>
                </a:solidFill>
                <a:latin typeface="Montserrat"/>
                <a:ea typeface="Montserrat"/>
                <a:cs typeface="Montserrat"/>
                <a:sym typeface="Montserrat"/>
              </a:endParaRPr>
            </a:p>
          </p:txBody>
        </p:sp>
        <p:sp>
          <p:nvSpPr>
            <p:cNvPr id="268" name="Google Shape;268;p13"/>
            <p:cNvSpPr txBox="1"/>
            <p:nvPr/>
          </p:nvSpPr>
          <p:spPr>
            <a:xfrm>
              <a:off x="1648821" y="1780998"/>
              <a:ext cx="1070098" cy="359924"/>
            </a:xfrm>
            <a:prstGeom prst="rect">
              <a:avLst/>
            </a:prstGeom>
            <a:solidFill>
              <a:srgbClr val="99CCFF"/>
            </a:solidFill>
            <a:ln cap="flat" cmpd="sng" w="9525">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lang="es-MX" sz="1000" u="none" cap="none" strike="noStrike">
                  <a:solidFill>
                    <a:schemeClr val="dk1"/>
                  </a:solidFill>
                  <a:latin typeface="Montserrat"/>
                  <a:ea typeface="Montserrat"/>
                  <a:cs typeface="Montserrat"/>
                  <a:sym typeface="Montserrat"/>
                </a:rPr>
                <a:t>Radioterapia</a:t>
              </a:r>
              <a:endParaRPr b="1" sz="1400" u="none" cap="none" strike="noStrike">
                <a:solidFill>
                  <a:schemeClr val="dk1"/>
                </a:solidFill>
                <a:latin typeface="Montserrat"/>
                <a:ea typeface="Montserrat"/>
                <a:cs typeface="Montserrat"/>
                <a:sym typeface="Montserrat"/>
              </a:endParaRPr>
            </a:p>
            <a:p>
              <a:pPr indent="0" lvl="0" marL="0" marR="0" rtl="0" algn="ctr">
                <a:spcBef>
                  <a:spcPts val="0"/>
                </a:spcBef>
                <a:spcAft>
                  <a:spcPts val="0"/>
                </a:spcAft>
                <a:buNone/>
              </a:pPr>
              <a:r>
                <a:rPr b="1" lang="es-MX" sz="1000">
                  <a:solidFill>
                    <a:schemeClr val="dk1"/>
                  </a:solidFill>
                  <a:latin typeface="Montserrat"/>
                  <a:ea typeface="Montserrat"/>
                  <a:cs typeface="Montserrat"/>
                  <a:sym typeface="Montserrat"/>
                </a:rPr>
                <a:t>(13.60) </a:t>
              </a:r>
              <a:r>
                <a:rPr b="1" i="1" lang="es-MX" sz="1000">
                  <a:solidFill>
                    <a:srgbClr val="385723"/>
                  </a:solidFill>
                  <a:latin typeface="Montserrat"/>
                  <a:ea typeface="Montserrat"/>
                  <a:cs typeface="Montserrat"/>
                  <a:sym typeface="Montserrat"/>
                </a:rPr>
                <a:t>17.09</a:t>
              </a:r>
              <a:endParaRPr b="1" sz="1000">
                <a:solidFill>
                  <a:schemeClr val="dk1"/>
                </a:solidFill>
                <a:latin typeface="Montserrat"/>
                <a:ea typeface="Montserrat"/>
                <a:cs typeface="Montserrat"/>
                <a:sym typeface="Montserrat"/>
              </a:endParaRPr>
            </a:p>
          </p:txBody>
        </p:sp>
        <p:sp>
          <p:nvSpPr>
            <p:cNvPr id="269" name="Google Shape;269;p13"/>
            <p:cNvSpPr txBox="1"/>
            <p:nvPr/>
          </p:nvSpPr>
          <p:spPr>
            <a:xfrm>
              <a:off x="4221470" y="2070677"/>
              <a:ext cx="1070098" cy="366846"/>
            </a:xfrm>
            <a:prstGeom prst="rect">
              <a:avLst/>
            </a:prstGeom>
            <a:solidFill>
              <a:srgbClr val="99CCFF"/>
            </a:solidFill>
            <a:ln cap="flat" cmpd="sng" w="9525">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lang="es-MX" sz="1000" u="none" cap="none" strike="noStrike">
                  <a:solidFill>
                    <a:schemeClr val="dk1"/>
                  </a:solidFill>
                  <a:latin typeface="Montserrat"/>
                  <a:ea typeface="Montserrat"/>
                  <a:cs typeface="Montserrat"/>
                  <a:sym typeface="Montserrat"/>
                </a:rPr>
                <a:t>Estudios RX</a:t>
              </a:r>
              <a:endParaRPr b="1" sz="1400" u="none" cap="none" strike="noStrike">
                <a:solidFill>
                  <a:schemeClr val="dk1"/>
                </a:solidFill>
                <a:latin typeface="Montserrat"/>
                <a:ea typeface="Montserrat"/>
                <a:cs typeface="Montserrat"/>
                <a:sym typeface="Montserrat"/>
              </a:endParaRPr>
            </a:p>
            <a:p>
              <a:pPr indent="0" lvl="0" marL="0" marR="0" rtl="0" algn="ctr">
                <a:spcBef>
                  <a:spcPts val="0"/>
                </a:spcBef>
                <a:spcAft>
                  <a:spcPts val="0"/>
                </a:spcAft>
                <a:buNone/>
              </a:pPr>
              <a:r>
                <a:rPr b="1" lang="es-MX" sz="1000">
                  <a:solidFill>
                    <a:schemeClr val="dk1"/>
                  </a:solidFill>
                  <a:latin typeface="Montserrat"/>
                  <a:ea typeface="Montserrat"/>
                  <a:cs typeface="Montserrat"/>
                  <a:sym typeface="Montserrat"/>
                </a:rPr>
                <a:t>(217.07) </a:t>
              </a:r>
              <a:r>
                <a:rPr b="1" i="1" lang="es-MX" sz="1000">
                  <a:solidFill>
                    <a:srgbClr val="385623"/>
                  </a:solidFill>
                  <a:latin typeface="Montserrat"/>
                  <a:ea typeface="Montserrat"/>
                  <a:cs typeface="Montserrat"/>
                  <a:sym typeface="Montserrat"/>
                </a:rPr>
                <a:t>218.16</a:t>
              </a:r>
              <a:endParaRPr b="1" sz="1000">
                <a:solidFill>
                  <a:schemeClr val="dk1"/>
                </a:solidFill>
                <a:latin typeface="Montserrat"/>
                <a:ea typeface="Montserrat"/>
                <a:cs typeface="Montserrat"/>
                <a:sym typeface="Montserrat"/>
              </a:endParaRPr>
            </a:p>
          </p:txBody>
        </p:sp>
        <p:sp>
          <p:nvSpPr>
            <p:cNvPr id="270" name="Google Shape;270;p13"/>
            <p:cNvSpPr txBox="1"/>
            <p:nvPr/>
          </p:nvSpPr>
          <p:spPr>
            <a:xfrm>
              <a:off x="1619525" y="2287747"/>
              <a:ext cx="1099394" cy="498369"/>
            </a:xfrm>
            <a:prstGeom prst="rect">
              <a:avLst/>
            </a:prstGeom>
            <a:solidFill>
              <a:srgbClr val="99CCFF"/>
            </a:solidFill>
            <a:ln cap="flat" cmpd="sng" w="9525">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lang="es-MX" sz="1000" u="none" cap="none" strike="noStrike">
                  <a:solidFill>
                    <a:schemeClr val="dk1"/>
                  </a:solidFill>
                  <a:latin typeface="Montserrat"/>
                  <a:ea typeface="Montserrat"/>
                  <a:cs typeface="Montserrat"/>
                  <a:sym typeface="Montserrat"/>
                </a:rPr>
                <a:t>Resonancia magnética</a:t>
              </a:r>
              <a:endParaRPr b="0" sz="1400" u="none" cap="none" strike="noStrike">
                <a:solidFill>
                  <a:schemeClr val="dk1"/>
                </a:solidFill>
                <a:latin typeface="Montserrat"/>
                <a:ea typeface="Montserrat"/>
                <a:cs typeface="Montserrat"/>
                <a:sym typeface="Montserrat"/>
              </a:endParaRPr>
            </a:p>
            <a:p>
              <a:pPr indent="0" lvl="0" marL="0" marR="0" rtl="0" algn="ctr">
                <a:spcBef>
                  <a:spcPts val="0"/>
                </a:spcBef>
                <a:spcAft>
                  <a:spcPts val="0"/>
                </a:spcAft>
                <a:buNone/>
              </a:pPr>
              <a:r>
                <a:rPr b="1" lang="es-MX" sz="1000">
                  <a:solidFill>
                    <a:schemeClr val="dk1"/>
                  </a:solidFill>
                  <a:latin typeface="Montserrat"/>
                  <a:ea typeface="Montserrat"/>
                  <a:cs typeface="Montserrat"/>
                  <a:sym typeface="Montserrat"/>
                </a:rPr>
                <a:t>(11.31) </a:t>
              </a:r>
              <a:r>
                <a:rPr b="1" i="1" lang="es-MX" sz="1000">
                  <a:solidFill>
                    <a:srgbClr val="385623"/>
                  </a:solidFill>
                  <a:latin typeface="Montserrat"/>
                  <a:ea typeface="Montserrat"/>
                  <a:cs typeface="Montserrat"/>
                  <a:sym typeface="Montserrat"/>
                </a:rPr>
                <a:t>13.50</a:t>
              </a:r>
              <a:endParaRPr b="1" sz="1000">
                <a:solidFill>
                  <a:schemeClr val="dk1"/>
                </a:solidFill>
                <a:latin typeface="Montserrat"/>
                <a:ea typeface="Montserrat"/>
                <a:cs typeface="Montserrat"/>
                <a:sym typeface="Montserrat"/>
              </a:endParaRPr>
            </a:p>
          </p:txBody>
        </p:sp>
        <p:sp>
          <p:nvSpPr>
            <p:cNvPr id="271" name="Google Shape;271;p13"/>
            <p:cNvSpPr txBox="1"/>
            <p:nvPr/>
          </p:nvSpPr>
          <p:spPr>
            <a:xfrm>
              <a:off x="2911366" y="1703268"/>
              <a:ext cx="1102525" cy="505292"/>
            </a:xfrm>
            <a:prstGeom prst="rect">
              <a:avLst/>
            </a:prstGeom>
            <a:solidFill>
              <a:srgbClr val="99CCFF"/>
            </a:solidFill>
            <a:ln cap="flat" cmpd="sng" w="9525">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s-MX" sz="1000">
                  <a:solidFill>
                    <a:schemeClr val="dk1"/>
                  </a:solidFill>
                  <a:latin typeface="Montserrat"/>
                  <a:ea typeface="Montserrat"/>
                  <a:cs typeface="Montserrat"/>
                  <a:sym typeface="Montserrat"/>
                </a:rPr>
                <a:t>Gammagrafías y PET</a:t>
              </a:r>
              <a:endParaRPr b="1" sz="1000">
                <a:solidFill>
                  <a:schemeClr val="dk1"/>
                </a:solidFill>
                <a:latin typeface="Montserrat"/>
                <a:ea typeface="Montserrat"/>
                <a:cs typeface="Montserrat"/>
                <a:sym typeface="Montserrat"/>
              </a:endParaRPr>
            </a:p>
            <a:p>
              <a:pPr indent="0" lvl="0" marL="0" marR="0" rtl="0" algn="ctr">
                <a:spcBef>
                  <a:spcPts val="0"/>
                </a:spcBef>
                <a:spcAft>
                  <a:spcPts val="0"/>
                </a:spcAft>
                <a:buNone/>
              </a:pPr>
              <a:r>
                <a:rPr b="1" lang="es-MX" sz="1050">
                  <a:solidFill>
                    <a:schemeClr val="dk1"/>
                  </a:solidFill>
                  <a:latin typeface="Montserrat"/>
                  <a:ea typeface="Montserrat"/>
                  <a:cs typeface="Montserrat"/>
                  <a:sym typeface="Montserrat"/>
                </a:rPr>
                <a:t>(4.18) </a:t>
              </a:r>
              <a:r>
                <a:rPr b="1" i="1" lang="es-MX" sz="1050">
                  <a:solidFill>
                    <a:srgbClr val="385723"/>
                  </a:solidFill>
                  <a:latin typeface="Montserrat"/>
                  <a:ea typeface="Montserrat"/>
                  <a:cs typeface="Montserrat"/>
                  <a:sym typeface="Montserrat"/>
                </a:rPr>
                <a:t>4.46</a:t>
              </a:r>
              <a:endParaRPr b="1" sz="1000">
                <a:solidFill>
                  <a:schemeClr val="dk1"/>
                </a:solidFill>
                <a:latin typeface="Montserrat"/>
                <a:ea typeface="Montserrat"/>
                <a:cs typeface="Montserrat"/>
                <a:sym typeface="Montserrat"/>
              </a:endParaRPr>
            </a:p>
          </p:txBody>
        </p:sp>
      </p:grpSp>
      <p:sp>
        <p:nvSpPr>
          <p:cNvPr id="272" name="Google Shape;272;p13"/>
          <p:cNvSpPr txBox="1"/>
          <p:nvPr/>
        </p:nvSpPr>
        <p:spPr>
          <a:xfrm>
            <a:off x="3951504" y="6242930"/>
            <a:ext cx="4892675" cy="307975"/>
          </a:xfrm>
          <a:prstGeom prst="rect">
            <a:avLst/>
          </a:prstGeom>
          <a:noFill/>
          <a:ln cap="flat" cmpd="sng" w="19050">
            <a:solidFill>
              <a:srgbClr val="0070C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i="1" lang="es-MX" sz="1400">
                <a:solidFill>
                  <a:srgbClr val="002060"/>
                </a:solidFill>
                <a:latin typeface="Arial"/>
                <a:ea typeface="Arial"/>
                <a:cs typeface="Arial"/>
                <a:sym typeface="Arial"/>
              </a:rPr>
              <a:t>Relación subsecuentes / primera vez (20.00) 21.36</a:t>
            </a:r>
            <a:endParaRPr i="1" sz="1400">
              <a:solidFill>
                <a:srgbClr val="002060"/>
              </a:solidFill>
              <a:latin typeface="Arial"/>
              <a:ea typeface="Arial"/>
              <a:cs typeface="Arial"/>
              <a:sym typeface="Arial"/>
            </a:endParaRPr>
          </a:p>
        </p:txBody>
      </p:sp>
      <p:sp>
        <p:nvSpPr>
          <p:cNvPr id="273" name="Google Shape;273;p13"/>
          <p:cNvSpPr/>
          <p:nvPr/>
        </p:nvSpPr>
        <p:spPr>
          <a:xfrm>
            <a:off x="8797615" y="269536"/>
            <a:ext cx="3182892" cy="458252"/>
          </a:xfrm>
          <a:prstGeom prst="roundRect">
            <a:avLst>
              <a:gd fmla="val 16667" name="adj"/>
            </a:avLst>
          </a:prstGeom>
          <a:solidFill>
            <a:srgbClr val="05405D"/>
          </a:solidFill>
          <a:ln cap="flat" cmpd="sng" w="12700">
            <a:solidFill>
              <a:srgbClr val="2F5496"/>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MX" sz="1800">
                <a:solidFill>
                  <a:schemeClr val="lt1"/>
                </a:solidFill>
                <a:latin typeface="Montserrat Medium"/>
                <a:ea typeface="Montserrat Medium"/>
                <a:cs typeface="Montserrat Medium"/>
                <a:sym typeface="Montserrat Medium"/>
              </a:rPr>
              <a:t>ATENCIÓN MÉDICA</a:t>
            </a:r>
            <a:endParaRPr sz="1800">
              <a:solidFill>
                <a:schemeClr val="lt1"/>
              </a:solidFill>
              <a:latin typeface="Montserrat Medium"/>
              <a:ea typeface="Montserrat Medium"/>
              <a:cs typeface="Montserrat Medium"/>
              <a:sym typeface="Montserrat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graphicFrame>
        <p:nvGraphicFramePr>
          <p:cNvPr id="278" name="Google Shape;278;p14"/>
          <p:cNvGraphicFramePr/>
          <p:nvPr/>
        </p:nvGraphicFramePr>
        <p:xfrm>
          <a:off x="347318" y="2741410"/>
          <a:ext cx="3000000" cy="3000000"/>
        </p:xfrm>
        <a:graphic>
          <a:graphicData uri="http://schemas.openxmlformats.org/drawingml/2006/table">
            <a:tbl>
              <a:tblPr>
                <a:noFill/>
                <a:tableStyleId>{78EEEEED-E547-42A2-ABC7-D24E4D8C57F2}</a:tableStyleId>
              </a:tblPr>
              <a:tblGrid>
                <a:gridCol w="1874675"/>
                <a:gridCol w="1153875"/>
                <a:gridCol w="1009500"/>
                <a:gridCol w="1081625"/>
              </a:tblGrid>
              <a:tr h="527900">
                <a:tc>
                  <a:txBody>
                    <a:bodyPr/>
                    <a:lstStyle/>
                    <a:p>
                      <a:pPr indent="0" lvl="0" marL="0" marR="0" rtl="0" algn="ctr">
                        <a:lnSpc>
                          <a:spcPct val="100000"/>
                        </a:lnSpc>
                        <a:spcBef>
                          <a:spcPts val="0"/>
                        </a:spcBef>
                        <a:spcAft>
                          <a:spcPts val="0"/>
                        </a:spcAft>
                        <a:buClr>
                          <a:srgbClr val="000000"/>
                        </a:buClr>
                        <a:buSzPts val="1200"/>
                        <a:buFont typeface="Arial"/>
                        <a:buNone/>
                      </a:pPr>
                      <a:r>
                        <a:rPr b="1" lang="es-MX" sz="1200" u="none" cap="none" strike="noStrike">
                          <a:solidFill>
                            <a:schemeClr val="lt1"/>
                          </a:solidFill>
                          <a:latin typeface="Montserrat"/>
                          <a:ea typeface="Montserrat"/>
                          <a:cs typeface="Montserrat"/>
                          <a:sym typeface="Montserrat"/>
                        </a:rPr>
                        <a:t>Concepto</a:t>
                      </a:r>
                      <a:endParaRPr b="1" i="0" sz="1200" u="none" cap="none" strike="noStrike">
                        <a:solidFill>
                          <a:schemeClr val="lt1"/>
                        </a:solidFill>
                        <a:latin typeface="Montserrat"/>
                        <a:ea typeface="Montserrat"/>
                        <a:cs typeface="Montserrat"/>
                        <a:sym typeface="Montserrat"/>
                      </a:endParaRPr>
                    </a:p>
                  </a:txBody>
                  <a:tcPr marT="6350" marB="0" marR="6350" marL="6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s-MX" sz="1200" u="none" cap="none" strike="noStrike">
                          <a:solidFill>
                            <a:schemeClr val="lt1"/>
                          </a:solidFill>
                          <a:latin typeface="Montserrat"/>
                          <a:ea typeface="Montserrat"/>
                          <a:cs typeface="Montserrat"/>
                          <a:sym typeface="Montserrat"/>
                        </a:rPr>
                        <a:t>2023</a:t>
                      </a:r>
                      <a:endParaRPr b="1" i="0" sz="1200" u="none" cap="none" strike="noStrike">
                        <a:solidFill>
                          <a:schemeClr val="lt1"/>
                        </a:solidFill>
                        <a:latin typeface="Montserrat"/>
                        <a:ea typeface="Montserrat"/>
                        <a:cs typeface="Montserrat"/>
                        <a:sym typeface="Montserrat"/>
                      </a:endParaRPr>
                    </a:p>
                  </a:txBody>
                  <a:tcPr marT="6350" marB="0" marR="6350" marL="6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s-MX" sz="1200" u="none" cap="none" strike="noStrike">
                          <a:solidFill>
                            <a:schemeClr val="lt1"/>
                          </a:solidFill>
                          <a:latin typeface="Montserrat"/>
                          <a:ea typeface="Montserrat"/>
                          <a:cs typeface="Montserrat"/>
                          <a:sym typeface="Montserrat"/>
                        </a:rPr>
                        <a:t>2024</a:t>
                      </a:r>
                      <a:endParaRPr b="1" i="0" sz="1200" u="none" cap="none" strike="noStrike">
                        <a:solidFill>
                          <a:schemeClr val="lt1"/>
                        </a:solidFill>
                        <a:latin typeface="Montserrat"/>
                        <a:ea typeface="Montserrat"/>
                        <a:cs typeface="Montserrat"/>
                        <a:sym typeface="Montserrat"/>
                      </a:endParaRPr>
                    </a:p>
                  </a:txBody>
                  <a:tcPr marT="6350" marB="0" marR="6350" marL="6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s-MX" sz="1200" u="none" cap="none" strike="noStrike">
                          <a:solidFill>
                            <a:schemeClr val="lt1"/>
                          </a:solidFill>
                          <a:latin typeface="Montserrat"/>
                          <a:ea typeface="Montserrat"/>
                          <a:cs typeface="Montserrat"/>
                          <a:sym typeface="Montserrat"/>
                        </a:rPr>
                        <a:t>% Var</a:t>
                      </a:r>
                      <a:endParaRPr b="1" i="0" sz="1200" u="none" cap="none" strike="noStrike">
                        <a:solidFill>
                          <a:schemeClr val="lt1"/>
                        </a:solidFill>
                        <a:latin typeface="Montserrat"/>
                        <a:ea typeface="Montserrat"/>
                        <a:cs typeface="Montserrat"/>
                        <a:sym typeface="Montserrat"/>
                      </a:endParaRPr>
                    </a:p>
                  </a:txBody>
                  <a:tcPr marT="6350" marB="0" marR="6350" marL="6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r h="507800">
                <a:tc>
                  <a:txBody>
                    <a:bodyPr/>
                    <a:lstStyle/>
                    <a:p>
                      <a:pPr indent="0" lvl="0" marL="93663" marR="0" rtl="0" algn="ctr">
                        <a:lnSpc>
                          <a:spcPct val="100000"/>
                        </a:lnSpc>
                        <a:spcBef>
                          <a:spcPts val="0"/>
                        </a:spcBef>
                        <a:spcAft>
                          <a:spcPts val="0"/>
                        </a:spcAft>
                        <a:buClr>
                          <a:srgbClr val="000000"/>
                        </a:buClr>
                        <a:buSzPts val="1200"/>
                        <a:buFont typeface="Arial"/>
                        <a:buNone/>
                      </a:pPr>
                      <a:r>
                        <a:rPr b="1" lang="es-MX" sz="1200" u="none" cap="none" strike="noStrike">
                          <a:solidFill>
                            <a:schemeClr val="dk1"/>
                          </a:solidFill>
                          <a:latin typeface="Montserrat"/>
                          <a:ea typeface="Montserrat"/>
                          <a:cs typeface="Montserrat"/>
                          <a:sym typeface="Montserrat"/>
                        </a:rPr>
                        <a:t>Preconsulta </a:t>
                      </a:r>
                      <a:endParaRPr b="1" sz="1200" u="none" cap="none" strike="noStrike">
                        <a:solidFill>
                          <a:schemeClr val="dk1"/>
                        </a:solidFill>
                        <a:latin typeface="Montserrat"/>
                        <a:ea typeface="Montserrat"/>
                        <a:cs typeface="Montserrat"/>
                        <a:sym typeface="Montserrat"/>
                      </a:endParaRPr>
                    </a:p>
                  </a:txBody>
                  <a:tcPr marT="6350" marB="0" marR="6350" marL="6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MX" sz="1200">
                          <a:solidFill>
                            <a:schemeClr val="dk1"/>
                          </a:solidFill>
                          <a:latin typeface="Montserrat"/>
                          <a:ea typeface="Montserrat"/>
                          <a:cs typeface="Montserrat"/>
                          <a:sym typeface="Montserrat"/>
                        </a:rPr>
                        <a:t>9,253</a:t>
                      </a:r>
                      <a:endParaRPr/>
                    </a:p>
                  </a:txBody>
                  <a:tcPr marT="6350" marB="0" marR="6350" marL="6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MX" sz="1200">
                          <a:solidFill>
                            <a:schemeClr val="dk1"/>
                          </a:solidFill>
                          <a:latin typeface="Montserrat"/>
                          <a:ea typeface="Montserrat"/>
                          <a:cs typeface="Montserrat"/>
                          <a:sym typeface="Montserrat"/>
                        </a:rPr>
                        <a:t>9,407</a:t>
                      </a:r>
                      <a:endParaRPr sz="1200">
                        <a:solidFill>
                          <a:schemeClr val="dk1"/>
                        </a:solidFill>
                        <a:latin typeface="Montserrat"/>
                        <a:ea typeface="Montserrat"/>
                        <a:cs typeface="Montserrat"/>
                        <a:sym typeface="Montserrat"/>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s-MX" sz="1200">
                          <a:solidFill>
                            <a:schemeClr val="dk1"/>
                          </a:solidFill>
                          <a:latin typeface="Montserrat"/>
                          <a:ea typeface="Montserrat"/>
                          <a:cs typeface="Montserrat"/>
                          <a:sym typeface="Montserrat"/>
                        </a:rPr>
                        <a:t>1.66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518625">
                <a:tc>
                  <a:txBody>
                    <a:bodyPr/>
                    <a:lstStyle/>
                    <a:p>
                      <a:pPr indent="0" lvl="0" marL="93663" marR="0" rtl="0" algn="ctr">
                        <a:lnSpc>
                          <a:spcPct val="100000"/>
                        </a:lnSpc>
                        <a:spcBef>
                          <a:spcPts val="0"/>
                        </a:spcBef>
                        <a:spcAft>
                          <a:spcPts val="0"/>
                        </a:spcAft>
                        <a:buClr>
                          <a:srgbClr val="000000"/>
                        </a:buClr>
                        <a:buSzPts val="1200"/>
                        <a:buFont typeface="Arial"/>
                        <a:buNone/>
                      </a:pPr>
                      <a:r>
                        <a:rPr b="1" lang="es-MX" sz="1200" u="none" cap="none" strike="noStrike">
                          <a:solidFill>
                            <a:schemeClr val="dk1"/>
                          </a:solidFill>
                          <a:latin typeface="Montserrat"/>
                          <a:ea typeface="Montserrat"/>
                          <a:cs typeface="Montserrat"/>
                          <a:sym typeface="Montserrat"/>
                        </a:rPr>
                        <a:t>1era. Vez</a:t>
                      </a:r>
                      <a:endParaRPr b="1" sz="1200" u="none" cap="none" strike="noStrike">
                        <a:solidFill>
                          <a:schemeClr val="dk1"/>
                        </a:solidFill>
                        <a:latin typeface="Montserrat"/>
                        <a:ea typeface="Montserrat"/>
                        <a:cs typeface="Montserrat"/>
                        <a:sym typeface="Montserrat"/>
                      </a:endParaRPr>
                    </a:p>
                  </a:txBody>
                  <a:tcPr marT="6350" marB="0" marR="6350" marL="6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MX" sz="1200">
                          <a:solidFill>
                            <a:schemeClr val="dk1"/>
                          </a:solidFill>
                          <a:latin typeface="Montserrat"/>
                          <a:ea typeface="Montserrat"/>
                          <a:cs typeface="Montserrat"/>
                          <a:sym typeface="Montserrat"/>
                        </a:rPr>
                        <a:t>2,867</a:t>
                      </a:r>
                      <a:endParaRPr sz="1200">
                        <a:solidFill>
                          <a:schemeClr val="dk1"/>
                        </a:solidFill>
                        <a:latin typeface="Montserrat"/>
                        <a:ea typeface="Montserrat"/>
                        <a:cs typeface="Montserrat"/>
                        <a:sym typeface="Montserrat"/>
                      </a:endParaRPr>
                    </a:p>
                  </a:txBody>
                  <a:tcPr marT="6350" marB="0" marR="6350" marL="6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MX" sz="1200">
                          <a:solidFill>
                            <a:schemeClr val="dk1"/>
                          </a:solidFill>
                          <a:latin typeface="Montserrat"/>
                          <a:ea typeface="Montserrat"/>
                          <a:cs typeface="Montserrat"/>
                          <a:sym typeface="Montserrat"/>
                        </a:rPr>
                        <a:t>2,621</a:t>
                      </a:r>
                      <a:endParaRPr sz="1200">
                        <a:solidFill>
                          <a:schemeClr val="dk1"/>
                        </a:solidFill>
                        <a:latin typeface="Montserrat"/>
                        <a:ea typeface="Montserrat"/>
                        <a:cs typeface="Montserrat"/>
                        <a:sym typeface="Montserrat"/>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s-MX" sz="1200">
                          <a:solidFill>
                            <a:schemeClr val="dk1"/>
                          </a:solidFill>
                          <a:latin typeface="Montserrat"/>
                          <a:ea typeface="Montserrat"/>
                          <a:cs typeface="Montserrat"/>
                          <a:sym typeface="Montserrat"/>
                        </a:rPr>
                        <a:t>-8.58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450375">
                <a:tc>
                  <a:txBody>
                    <a:bodyPr/>
                    <a:lstStyle/>
                    <a:p>
                      <a:pPr indent="0" lvl="0" marL="93663" marR="0" rtl="0" algn="ctr">
                        <a:lnSpc>
                          <a:spcPct val="100000"/>
                        </a:lnSpc>
                        <a:spcBef>
                          <a:spcPts val="0"/>
                        </a:spcBef>
                        <a:spcAft>
                          <a:spcPts val="0"/>
                        </a:spcAft>
                        <a:buClr>
                          <a:srgbClr val="000000"/>
                        </a:buClr>
                        <a:buSzPts val="1200"/>
                        <a:buFont typeface="Arial"/>
                        <a:buNone/>
                      </a:pPr>
                      <a:r>
                        <a:rPr b="1" lang="es-MX" sz="1200" u="none" cap="none" strike="noStrike">
                          <a:solidFill>
                            <a:schemeClr val="dk1"/>
                          </a:solidFill>
                          <a:latin typeface="Montserrat"/>
                          <a:ea typeface="Montserrat"/>
                          <a:cs typeface="Montserrat"/>
                          <a:sym typeface="Montserrat"/>
                        </a:rPr>
                        <a:t>Subsecuente</a:t>
                      </a:r>
                      <a:endParaRPr b="1" sz="1200" u="none" cap="none" strike="noStrike">
                        <a:solidFill>
                          <a:schemeClr val="dk1"/>
                        </a:solidFill>
                        <a:latin typeface="Montserrat"/>
                        <a:ea typeface="Montserrat"/>
                        <a:cs typeface="Montserrat"/>
                        <a:sym typeface="Montserrat"/>
                      </a:endParaRPr>
                    </a:p>
                  </a:txBody>
                  <a:tcPr marT="6350" marB="0" marR="6350" marL="6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MX" sz="1200">
                          <a:solidFill>
                            <a:schemeClr val="dk1"/>
                          </a:solidFill>
                          <a:latin typeface="Montserrat"/>
                          <a:ea typeface="Montserrat"/>
                          <a:cs typeface="Montserrat"/>
                          <a:sym typeface="Montserrat"/>
                        </a:rPr>
                        <a:t>52,526</a:t>
                      </a:r>
                      <a:endParaRPr sz="1200">
                        <a:solidFill>
                          <a:schemeClr val="dk1"/>
                        </a:solidFill>
                        <a:latin typeface="Montserrat"/>
                        <a:ea typeface="Montserrat"/>
                        <a:cs typeface="Montserrat"/>
                        <a:sym typeface="Montserrat"/>
                      </a:endParaRPr>
                    </a:p>
                  </a:txBody>
                  <a:tcPr marT="6350" marB="0" marR="6350" marL="6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s-MX" sz="1200">
                          <a:solidFill>
                            <a:schemeClr val="dk1"/>
                          </a:solidFill>
                          <a:latin typeface="Montserrat"/>
                          <a:ea typeface="Montserrat"/>
                          <a:cs typeface="Montserrat"/>
                          <a:sym typeface="Montserrat"/>
                        </a:rPr>
                        <a:t>57,324</a:t>
                      </a:r>
                      <a:endParaRPr sz="1200">
                        <a:solidFill>
                          <a:schemeClr val="dk1"/>
                        </a:solidFill>
                        <a:latin typeface="Montserrat"/>
                        <a:ea typeface="Montserrat"/>
                        <a:cs typeface="Montserrat"/>
                        <a:sym typeface="Montserrat"/>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s-MX" sz="1200">
                          <a:solidFill>
                            <a:schemeClr val="dk1"/>
                          </a:solidFill>
                          <a:latin typeface="Montserrat"/>
                          <a:ea typeface="Montserrat"/>
                          <a:cs typeface="Montserrat"/>
                          <a:sym typeface="Montserrat"/>
                        </a:rPr>
                        <a:t>9.13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866375">
                <a:tc>
                  <a:txBody>
                    <a:bodyPr/>
                    <a:lstStyle/>
                    <a:p>
                      <a:pPr indent="0" lvl="0" marL="0" marR="0" rtl="0" algn="ctr">
                        <a:lnSpc>
                          <a:spcPct val="100000"/>
                        </a:lnSpc>
                        <a:spcBef>
                          <a:spcPts val="0"/>
                        </a:spcBef>
                        <a:spcAft>
                          <a:spcPts val="0"/>
                        </a:spcAft>
                        <a:buClr>
                          <a:srgbClr val="000000"/>
                        </a:buClr>
                        <a:buSzPts val="1200"/>
                        <a:buFont typeface="Arial"/>
                        <a:buNone/>
                      </a:pPr>
                      <a:r>
                        <a:rPr b="1" lang="es-MX" sz="1200" u="none" cap="none" strike="noStrike">
                          <a:solidFill>
                            <a:schemeClr val="lt1"/>
                          </a:solidFill>
                          <a:latin typeface="Montserrat"/>
                          <a:ea typeface="Montserrat"/>
                          <a:cs typeface="Montserrat"/>
                          <a:sym typeface="Montserrat"/>
                        </a:rPr>
                        <a:t>Total</a:t>
                      </a:r>
                      <a:endParaRPr b="1" i="0" sz="1200" u="none" cap="none" strike="noStrike">
                        <a:solidFill>
                          <a:schemeClr val="lt1"/>
                        </a:solidFill>
                        <a:latin typeface="Montserrat"/>
                        <a:ea typeface="Montserrat"/>
                        <a:cs typeface="Montserrat"/>
                        <a:sym typeface="Montserrat"/>
                      </a:endParaRPr>
                    </a:p>
                  </a:txBody>
                  <a:tcPr marT="6350" marB="0" marR="6350" marL="6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s-MX" sz="1200">
                          <a:solidFill>
                            <a:schemeClr val="lt1"/>
                          </a:solidFill>
                          <a:latin typeface="Montserrat"/>
                          <a:ea typeface="Montserrat"/>
                          <a:cs typeface="Montserrat"/>
                          <a:sym typeface="Montserrat"/>
                        </a:rPr>
                        <a:t>64,646</a:t>
                      </a:r>
                      <a:endParaRPr/>
                    </a:p>
                  </a:txBody>
                  <a:tcPr marT="6350" marB="0" marR="6350" marL="6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s-MX" sz="1200">
                          <a:solidFill>
                            <a:schemeClr val="lt1"/>
                          </a:solidFill>
                          <a:latin typeface="Montserrat"/>
                          <a:ea typeface="Montserrat"/>
                          <a:cs typeface="Montserrat"/>
                          <a:sym typeface="Montserrat"/>
                        </a:rPr>
                        <a:t>69,352</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s-MX" sz="1200">
                          <a:solidFill>
                            <a:schemeClr val="lt1"/>
                          </a:solidFill>
                          <a:latin typeface="Montserrat"/>
                          <a:ea typeface="Montserrat"/>
                          <a:cs typeface="Montserrat"/>
                          <a:sym typeface="Montserrat"/>
                        </a:rPr>
                        <a:t>7.28</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bl>
          </a:graphicData>
        </a:graphic>
      </p:graphicFrame>
      <p:sp>
        <p:nvSpPr>
          <p:cNvPr id="279" name="Google Shape;279;p14"/>
          <p:cNvSpPr/>
          <p:nvPr/>
        </p:nvSpPr>
        <p:spPr>
          <a:xfrm>
            <a:off x="3048547" y="338241"/>
            <a:ext cx="5774612" cy="1123712"/>
          </a:xfrm>
          <a:prstGeom prst="round2DiagRect">
            <a:avLst>
              <a:gd fmla="val 16667" name="adj1"/>
              <a:gd fmla="val 0" name="adj2"/>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MX" sz="2000">
                <a:solidFill>
                  <a:srgbClr val="05405D"/>
                </a:solidFill>
                <a:latin typeface="Montserrat"/>
                <a:ea typeface="Montserrat"/>
                <a:cs typeface="Montserrat"/>
                <a:sym typeface="Montserrat"/>
              </a:rPr>
              <a:t>Consulta</a:t>
            </a:r>
            <a:r>
              <a:rPr b="1" lang="es-MX" sz="2000">
                <a:solidFill>
                  <a:schemeClr val="dk1"/>
                </a:solidFill>
                <a:latin typeface="Montserrat"/>
                <a:ea typeface="Montserrat"/>
                <a:cs typeface="Montserrat"/>
                <a:sym typeface="Montserrat"/>
              </a:rPr>
              <a:t> </a:t>
            </a:r>
            <a:r>
              <a:rPr b="1" lang="es-MX" sz="2000">
                <a:solidFill>
                  <a:srgbClr val="05405D"/>
                </a:solidFill>
                <a:latin typeface="Montserrat"/>
                <a:ea typeface="Montserrat"/>
                <a:cs typeface="Montserrat"/>
                <a:sym typeface="Montserrat"/>
              </a:rPr>
              <a:t>Externa y sus Servicios por demanda de atención (Semestral 2023 – 2024) </a:t>
            </a:r>
            <a:endParaRPr b="1" sz="2000">
              <a:solidFill>
                <a:srgbClr val="05405D"/>
              </a:solidFill>
              <a:latin typeface="Montserrat"/>
              <a:ea typeface="Montserrat"/>
              <a:cs typeface="Montserrat"/>
              <a:sym typeface="Montserrat"/>
            </a:endParaRPr>
          </a:p>
        </p:txBody>
      </p:sp>
      <p:sp>
        <p:nvSpPr>
          <p:cNvPr id="280" name="Google Shape;280;p14"/>
          <p:cNvSpPr/>
          <p:nvPr/>
        </p:nvSpPr>
        <p:spPr>
          <a:xfrm>
            <a:off x="347319" y="2311736"/>
            <a:ext cx="5119683"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5405D"/>
              </a:buClr>
              <a:buSzPts val="1800"/>
              <a:buFont typeface="Montserrat"/>
              <a:buNone/>
            </a:pPr>
            <a:r>
              <a:rPr b="1" lang="es-MX" sz="1800">
                <a:solidFill>
                  <a:srgbClr val="05405D"/>
                </a:solidFill>
                <a:latin typeface="Montserrat"/>
                <a:ea typeface="Montserrat"/>
                <a:cs typeface="Montserrat"/>
                <a:sym typeface="Montserrat"/>
              </a:rPr>
              <a:t>Consulta</a:t>
            </a:r>
            <a:r>
              <a:rPr b="1" lang="es-MX" sz="1800">
                <a:solidFill>
                  <a:srgbClr val="000000"/>
                </a:solidFill>
                <a:latin typeface="Montserrat"/>
                <a:ea typeface="Montserrat"/>
                <a:cs typeface="Montserrat"/>
                <a:sym typeface="Montserrat"/>
              </a:rPr>
              <a:t> </a:t>
            </a:r>
            <a:r>
              <a:rPr b="1" lang="es-MX" sz="1800">
                <a:solidFill>
                  <a:srgbClr val="05405D"/>
                </a:solidFill>
                <a:latin typeface="Montserrat"/>
                <a:ea typeface="Montserrat"/>
                <a:cs typeface="Montserrat"/>
                <a:sym typeface="Montserrat"/>
              </a:rPr>
              <a:t>Externa Semestral 2023 - 2024</a:t>
            </a:r>
            <a:endParaRPr/>
          </a:p>
        </p:txBody>
      </p:sp>
      <p:sp>
        <p:nvSpPr>
          <p:cNvPr id="281" name="Google Shape;281;p14"/>
          <p:cNvSpPr/>
          <p:nvPr/>
        </p:nvSpPr>
        <p:spPr>
          <a:xfrm>
            <a:off x="8797615" y="269536"/>
            <a:ext cx="3182892" cy="458252"/>
          </a:xfrm>
          <a:prstGeom prst="roundRect">
            <a:avLst>
              <a:gd fmla="val 16667" name="adj"/>
            </a:avLst>
          </a:prstGeom>
          <a:solidFill>
            <a:srgbClr val="05405D"/>
          </a:solidFill>
          <a:ln cap="flat" cmpd="sng" w="12700">
            <a:solidFill>
              <a:srgbClr val="2F5496"/>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MX" sz="1800">
                <a:solidFill>
                  <a:schemeClr val="lt1"/>
                </a:solidFill>
                <a:latin typeface="Montserrat Medium"/>
                <a:ea typeface="Montserrat Medium"/>
                <a:cs typeface="Montserrat Medium"/>
                <a:sym typeface="Montserrat Medium"/>
              </a:rPr>
              <a:t>ATENCIÓN MÉDICA</a:t>
            </a:r>
            <a:endParaRPr sz="1800">
              <a:solidFill>
                <a:schemeClr val="lt1"/>
              </a:solidFill>
              <a:latin typeface="Montserrat Medium"/>
              <a:ea typeface="Montserrat Medium"/>
              <a:cs typeface="Montserrat Medium"/>
              <a:sym typeface="Montserrat Medium"/>
            </a:endParaRPr>
          </a:p>
        </p:txBody>
      </p:sp>
      <p:graphicFrame>
        <p:nvGraphicFramePr>
          <p:cNvPr id="282" name="Google Shape;282;p14"/>
          <p:cNvGraphicFramePr/>
          <p:nvPr/>
        </p:nvGraphicFramePr>
        <p:xfrm>
          <a:off x="5817980" y="2408568"/>
          <a:ext cx="3000000" cy="3000000"/>
        </p:xfrm>
        <a:graphic>
          <a:graphicData uri="http://schemas.openxmlformats.org/drawingml/2006/table">
            <a:tbl>
              <a:tblPr>
                <a:noFill/>
                <a:tableStyleId>{6935E005-A1FA-4F3B-BBDC-3A019E6BD66E}</a:tableStyleId>
              </a:tblPr>
              <a:tblGrid>
                <a:gridCol w="2529450"/>
                <a:gridCol w="757025"/>
                <a:gridCol w="732675"/>
                <a:gridCol w="780125"/>
                <a:gridCol w="706925"/>
                <a:gridCol w="656325"/>
              </a:tblGrid>
              <a:tr h="321525">
                <a:tc>
                  <a:txBody>
                    <a:bodyPr/>
                    <a:lstStyle/>
                    <a:p>
                      <a:pPr indent="0" lvl="0" marL="0" marR="56514" rtl="0" algn="ctr">
                        <a:spcBef>
                          <a:spcPts val="0"/>
                        </a:spcBef>
                        <a:spcAft>
                          <a:spcPts val="0"/>
                        </a:spcAft>
                        <a:buNone/>
                      </a:pPr>
                      <a:r>
                        <a:rPr b="1" lang="es-MX" sz="1200">
                          <a:solidFill>
                            <a:schemeClr val="lt1"/>
                          </a:solidFill>
                        </a:rPr>
                        <a:t>Servicio</a:t>
                      </a:r>
                      <a:endParaRPr b="1" sz="1600">
                        <a:solidFill>
                          <a:schemeClr val="lt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56514" rtl="0" algn="ctr">
                        <a:spcBef>
                          <a:spcPts val="0"/>
                        </a:spcBef>
                        <a:spcAft>
                          <a:spcPts val="0"/>
                        </a:spcAft>
                        <a:buNone/>
                      </a:pPr>
                      <a:r>
                        <a:rPr b="1" lang="es-MX" sz="1200">
                          <a:solidFill>
                            <a:schemeClr val="lt1"/>
                          </a:solidFill>
                        </a:rPr>
                        <a:t>2023</a:t>
                      </a:r>
                      <a:endParaRPr b="1" sz="1600">
                        <a:solidFill>
                          <a:schemeClr val="lt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56514" rtl="0" algn="ctr">
                        <a:spcBef>
                          <a:spcPts val="0"/>
                        </a:spcBef>
                        <a:spcAft>
                          <a:spcPts val="0"/>
                        </a:spcAft>
                        <a:buNone/>
                      </a:pPr>
                      <a:r>
                        <a:rPr b="1" lang="es-MX" sz="1200">
                          <a:solidFill>
                            <a:schemeClr val="lt1"/>
                          </a:solidFill>
                        </a:rPr>
                        <a:t>%</a:t>
                      </a:r>
                      <a:endParaRPr b="1" sz="1600">
                        <a:solidFill>
                          <a:schemeClr val="lt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56514" rtl="0" algn="ctr">
                        <a:spcBef>
                          <a:spcPts val="0"/>
                        </a:spcBef>
                        <a:spcAft>
                          <a:spcPts val="0"/>
                        </a:spcAft>
                        <a:buNone/>
                      </a:pPr>
                      <a:r>
                        <a:rPr b="1" lang="es-MX" sz="1200">
                          <a:solidFill>
                            <a:schemeClr val="lt1"/>
                          </a:solidFill>
                        </a:rPr>
                        <a:t>2024</a:t>
                      </a:r>
                      <a:endParaRPr b="1" sz="1600">
                        <a:solidFill>
                          <a:schemeClr val="lt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56514" rtl="0" algn="ctr">
                        <a:spcBef>
                          <a:spcPts val="0"/>
                        </a:spcBef>
                        <a:spcAft>
                          <a:spcPts val="0"/>
                        </a:spcAft>
                        <a:buNone/>
                      </a:pPr>
                      <a:r>
                        <a:rPr b="1" lang="es-MX" sz="1200">
                          <a:solidFill>
                            <a:schemeClr val="lt1"/>
                          </a:solidFill>
                        </a:rPr>
                        <a:t>%</a:t>
                      </a:r>
                      <a:endParaRPr b="1" sz="1600">
                        <a:solidFill>
                          <a:schemeClr val="lt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lang="es-MX" sz="1200">
                          <a:solidFill>
                            <a:schemeClr val="lt1"/>
                          </a:solidFill>
                        </a:rPr>
                        <a:t>Var %</a:t>
                      </a:r>
                      <a:endParaRPr b="1" sz="1600">
                        <a:solidFill>
                          <a:schemeClr val="lt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r h="321525">
                <a:tc>
                  <a:txBody>
                    <a:bodyPr/>
                    <a:lstStyle/>
                    <a:p>
                      <a:pPr indent="0" lvl="0" marL="0" marR="56514" rtl="0" algn="ctr">
                        <a:spcBef>
                          <a:spcPts val="0"/>
                        </a:spcBef>
                        <a:spcAft>
                          <a:spcPts val="0"/>
                        </a:spcAft>
                        <a:buNone/>
                      </a:pPr>
                      <a:r>
                        <a:rPr lang="es-MX" sz="1200"/>
                        <a:t>Estomatología</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56514" rtl="0" algn="ctr">
                        <a:spcBef>
                          <a:spcPts val="0"/>
                        </a:spcBef>
                        <a:spcAft>
                          <a:spcPts val="0"/>
                        </a:spcAft>
                        <a:buNone/>
                      </a:pPr>
                      <a:r>
                        <a:rPr lang="es-MX" sz="1200"/>
                        <a:t>5,895</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56514" rtl="0" algn="ctr">
                        <a:spcBef>
                          <a:spcPts val="0"/>
                        </a:spcBef>
                        <a:spcAft>
                          <a:spcPts val="0"/>
                        </a:spcAft>
                        <a:buNone/>
                      </a:pPr>
                      <a:r>
                        <a:rPr lang="es-MX" sz="1200"/>
                        <a:t>9.12</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56514" rtl="0" algn="ctr">
                        <a:spcBef>
                          <a:spcPts val="0"/>
                        </a:spcBef>
                        <a:spcAft>
                          <a:spcPts val="0"/>
                        </a:spcAft>
                        <a:buNone/>
                      </a:pPr>
                      <a:r>
                        <a:rPr lang="es-MX" sz="1200"/>
                        <a:t>5,313</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56514" rtl="0" algn="ctr">
                        <a:spcBef>
                          <a:spcPts val="0"/>
                        </a:spcBef>
                        <a:spcAft>
                          <a:spcPts val="0"/>
                        </a:spcAft>
                        <a:buNone/>
                      </a:pPr>
                      <a:r>
                        <a:rPr lang="es-MX" sz="1200"/>
                        <a:t>7.66</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43815" rtl="0" algn="ctr">
                        <a:spcBef>
                          <a:spcPts val="0"/>
                        </a:spcBef>
                        <a:spcAft>
                          <a:spcPts val="0"/>
                        </a:spcAft>
                        <a:buNone/>
                      </a:pPr>
                      <a:r>
                        <a:rPr b="1" lang="es-MX" sz="1200">
                          <a:solidFill>
                            <a:schemeClr val="dk1"/>
                          </a:solidFill>
                        </a:rPr>
                        <a:t>-9.87</a:t>
                      </a:r>
                      <a:endParaRPr b="1" sz="16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21525">
                <a:tc>
                  <a:txBody>
                    <a:bodyPr/>
                    <a:lstStyle/>
                    <a:p>
                      <a:pPr indent="0" lvl="0" marL="0" marR="56514" rtl="0" algn="ctr">
                        <a:spcBef>
                          <a:spcPts val="0"/>
                        </a:spcBef>
                        <a:spcAft>
                          <a:spcPts val="0"/>
                        </a:spcAft>
                        <a:buNone/>
                      </a:pPr>
                      <a:r>
                        <a:rPr lang="es-MX" sz="1200"/>
                        <a:t>Consulta Externa de Pediatría</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56514" rtl="0" algn="ctr">
                        <a:spcBef>
                          <a:spcPts val="0"/>
                        </a:spcBef>
                        <a:spcAft>
                          <a:spcPts val="0"/>
                        </a:spcAft>
                        <a:buNone/>
                      </a:pPr>
                      <a:r>
                        <a:rPr lang="es-MX" sz="1200"/>
                        <a:t>4,990</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56514" rtl="0" algn="ctr">
                        <a:spcBef>
                          <a:spcPts val="0"/>
                        </a:spcBef>
                        <a:spcAft>
                          <a:spcPts val="0"/>
                        </a:spcAft>
                        <a:buNone/>
                      </a:pPr>
                      <a:r>
                        <a:rPr lang="es-MX" sz="1200"/>
                        <a:t>7.72</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56514" rtl="0" algn="ctr">
                        <a:spcBef>
                          <a:spcPts val="0"/>
                        </a:spcBef>
                        <a:spcAft>
                          <a:spcPts val="0"/>
                        </a:spcAft>
                        <a:buNone/>
                      </a:pPr>
                      <a:r>
                        <a:rPr lang="es-MX" sz="1200"/>
                        <a:t>5,240</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56514" rtl="0" algn="ctr">
                        <a:spcBef>
                          <a:spcPts val="0"/>
                        </a:spcBef>
                        <a:spcAft>
                          <a:spcPts val="0"/>
                        </a:spcAft>
                        <a:buNone/>
                      </a:pPr>
                      <a:r>
                        <a:rPr lang="es-MX" sz="1200"/>
                        <a:t>7.56</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43815" rtl="0" algn="ctr">
                        <a:spcBef>
                          <a:spcPts val="0"/>
                        </a:spcBef>
                        <a:spcAft>
                          <a:spcPts val="0"/>
                        </a:spcAft>
                        <a:buNone/>
                      </a:pPr>
                      <a:r>
                        <a:rPr b="1" lang="es-MX" sz="1200">
                          <a:solidFill>
                            <a:schemeClr val="dk1"/>
                          </a:solidFill>
                        </a:rPr>
                        <a:t>5.01</a:t>
                      </a:r>
                      <a:endParaRPr b="1" sz="16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21525">
                <a:tc>
                  <a:txBody>
                    <a:bodyPr/>
                    <a:lstStyle/>
                    <a:p>
                      <a:pPr indent="0" lvl="0" marL="0" marR="56514" rtl="0" algn="ctr">
                        <a:spcBef>
                          <a:spcPts val="0"/>
                        </a:spcBef>
                        <a:spcAft>
                          <a:spcPts val="0"/>
                        </a:spcAft>
                        <a:buNone/>
                      </a:pPr>
                      <a:r>
                        <a:rPr lang="es-MX" sz="1200"/>
                        <a:t>Hematología</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56514" rtl="0" algn="ctr">
                        <a:spcBef>
                          <a:spcPts val="0"/>
                        </a:spcBef>
                        <a:spcAft>
                          <a:spcPts val="0"/>
                        </a:spcAft>
                        <a:buNone/>
                      </a:pPr>
                      <a:r>
                        <a:rPr lang="es-MX" sz="1200"/>
                        <a:t>4,271</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56514" rtl="0" algn="ctr">
                        <a:spcBef>
                          <a:spcPts val="0"/>
                        </a:spcBef>
                        <a:spcAft>
                          <a:spcPts val="0"/>
                        </a:spcAft>
                        <a:buNone/>
                      </a:pPr>
                      <a:r>
                        <a:rPr lang="es-MX" sz="1200"/>
                        <a:t>6.61</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56514" rtl="0" algn="ctr">
                        <a:spcBef>
                          <a:spcPts val="0"/>
                        </a:spcBef>
                        <a:spcAft>
                          <a:spcPts val="0"/>
                        </a:spcAft>
                        <a:buNone/>
                      </a:pPr>
                      <a:r>
                        <a:rPr lang="es-MX" sz="1200"/>
                        <a:t>4,600</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56514" rtl="0" algn="ctr">
                        <a:spcBef>
                          <a:spcPts val="0"/>
                        </a:spcBef>
                        <a:spcAft>
                          <a:spcPts val="0"/>
                        </a:spcAft>
                        <a:buNone/>
                      </a:pPr>
                      <a:r>
                        <a:rPr lang="es-MX" sz="1200"/>
                        <a:t>6.63</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43815" rtl="0" algn="ctr">
                        <a:spcBef>
                          <a:spcPts val="0"/>
                        </a:spcBef>
                        <a:spcAft>
                          <a:spcPts val="0"/>
                        </a:spcAft>
                        <a:buNone/>
                      </a:pPr>
                      <a:r>
                        <a:rPr b="1" lang="es-MX" sz="1200">
                          <a:solidFill>
                            <a:schemeClr val="dk1"/>
                          </a:solidFill>
                        </a:rPr>
                        <a:t>7.70</a:t>
                      </a:r>
                      <a:endParaRPr b="1" sz="16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21525">
                <a:tc>
                  <a:txBody>
                    <a:bodyPr/>
                    <a:lstStyle/>
                    <a:p>
                      <a:pPr indent="0" lvl="0" marL="0" marR="56514" rtl="0" algn="ctr">
                        <a:spcBef>
                          <a:spcPts val="0"/>
                        </a:spcBef>
                        <a:spcAft>
                          <a:spcPts val="0"/>
                        </a:spcAft>
                        <a:buNone/>
                      </a:pPr>
                      <a:r>
                        <a:rPr lang="es-MX" sz="1200"/>
                        <a:t>Ortopedia</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56514" rtl="0" algn="ctr">
                        <a:spcBef>
                          <a:spcPts val="0"/>
                        </a:spcBef>
                        <a:spcAft>
                          <a:spcPts val="0"/>
                        </a:spcAft>
                        <a:buNone/>
                      </a:pPr>
                      <a:r>
                        <a:rPr lang="es-MX" sz="1200"/>
                        <a:t>4,340</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56514" rtl="0" algn="ctr">
                        <a:spcBef>
                          <a:spcPts val="0"/>
                        </a:spcBef>
                        <a:spcAft>
                          <a:spcPts val="0"/>
                        </a:spcAft>
                        <a:buNone/>
                      </a:pPr>
                      <a:r>
                        <a:rPr lang="es-MX" sz="1200"/>
                        <a:t>6.71</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56514" rtl="0" algn="ctr">
                        <a:spcBef>
                          <a:spcPts val="0"/>
                        </a:spcBef>
                        <a:spcAft>
                          <a:spcPts val="0"/>
                        </a:spcAft>
                        <a:buNone/>
                      </a:pPr>
                      <a:r>
                        <a:rPr lang="es-MX" sz="1200"/>
                        <a:t>4,022</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56514" rtl="0" algn="ctr">
                        <a:spcBef>
                          <a:spcPts val="0"/>
                        </a:spcBef>
                        <a:spcAft>
                          <a:spcPts val="0"/>
                        </a:spcAft>
                        <a:buNone/>
                      </a:pPr>
                      <a:r>
                        <a:rPr lang="es-MX" sz="1200"/>
                        <a:t>5.80</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43815" rtl="0" algn="ctr">
                        <a:spcBef>
                          <a:spcPts val="0"/>
                        </a:spcBef>
                        <a:spcAft>
                          <a:spcPts val="0"/>
                        </a:spcAft>
                        <a:buNone/>
                      </a:pPr>
                      <a:r>
                        <a:rPr b="1" lang="es-MX" sz="1200">
                          <a:solidFill>
                            <a:schemeClr val="dk1"/>
                          </a:solidFill>
                        </a:rPr>
                        <a:t>-7.33</a:t>
                      </a:r>
                      <a:endParaRPr b="1" sz="16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21525">
                <a:tc>
                  <a:txBody>
                    <a:bodyPr/>
                    <a:lstStyle/>
                    <a:p>
                      <a:pPr indent="0" lvl="0" marL="0" marR="56514" rtl="0" algn="ctr">
                        <a:spcBef>
                          <a:spcPts val="0"/>
                        </a:spcBef>
                        <a:spcAft>
                          <a:spcPts val="0"/>
                        </a:spcAft>
                        <a:buNone/>
                      </a:pPr>
                      <a:r>
                        <a:rPr lang="es-MX" sz="1200"/>
                        <a:t>Cirugía General</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56514" rtl="0" algn="ctr">
                        <a:spcBef>
                          <a:spcPts val="0"/>
                        </a:spcBef>
                        <a:spcAft>
                          <a:spcPts val="0"/>
                        </a:spcAft>
                        <a:buNone/>
                      </a:pPr>
                      <a:r>
                        <a:rPr lang="es-MX" sz="1200"/>
                        <a:t>2,801</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56514" rtl="0" algn="ctr">
                        <a:spcBef>
                          <a:spcPts val="0"/>
                        </a:spcBef>
                        <a:spcAft>
                          <a:spcPts val="0"/>
                        </a:spcAft>
                        <a:buNone/>
                      </a:pPr>
                      <a:r>
                        <a:rPr lang="es-MX" sz="1200"/>
                        <a:t>4.33</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56514" rtl="0" algn="ctr">
                        <a:spcBef>
                          <a:spcPts val="0"/>
                        </a:spcBef>
                        <a:spcAft>
                          <a:spcPts val="0"/>
                        </a:spcAft>
                        <a:buNone/>
                      </a:pPr>
                      <a:r>
                        <a:rPr lang="es-MX" sz="1200"/>
                        <a:t>3,276</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56514" rtl="0" algn="ctr">
                        <a:spcBef>
                          <a:spcPts val="0"/>
                        </a:spcBef>
                        <a:spcAft>
                          <a:spcPts val="0"/>
                        </a:spcAft>
                        <a:buNone/>
                      </a:pPr>
                      <a:r>
                        <a:rPr lang="es-MX" sz="1200"/>
                        <a:t>4.72</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43815" rtl="0" algn="ctr">
                        <a:spcBef>
                          <a:spcPts val="0"/>
                        </a:spcBef>
                        <a:spcAft>
                          <a:spcPts val="0"/>
                        </a:spcAft>
                        <a:buNone/>
                      </a:pPr>
                      <a:r>
                        <a:rPr b="1" lang="es-MX" sz="1200">
                          <a:solidFill>
                            <a:schemeClr val="dk1"/>
                          </a:solidFill>
                        </a:rPr>
                        <a:t>16.96</a:t>
                      </a:r>
                      <a:endParaRPr b="1" sz="16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21525">
                <a:tc>
                  <a:txBody>
                    <a:bodyPr/>
                    <a:lstStyle/>
                    <a:p>
                      <a:pPr indent="0" lvl="0" marL="0" marR="56514" rtl="0" algn="ctr">
                        <a:spcBef>
                          <a:spcPts val="0"/>
                        </a:spcBef>
                        <a:spcAft>
                          <a:spcPts val="0"/>
                        </a:spcAft>
                        <a:buNone/>
                      </a:pPr>
                      <a:r>
                        <a:rPr lang="es-MX" sz="1200"/>
                        <a:t>Oftalmología</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56514" rtl="0" algn="ctr">
                        <a:spcBef>
                          <a:spcPts val="0"/>
                        </a:spcBef>
                        <a:spcAft>
                          <a:spcPts val="0"/>
                        </a:spcAft>
                        <a:buNone/>
                      </a:pPr>
                      <a:r>
                        <a:rPr lang="es-MX" sz="1200"/>
                        <a:t>2,510</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56514" rtl="0" algn="ctr">
                        <a:spcBef>
                          <a:spcPts val="0"/>
                        </a:spcBef>
                        <a:spcAft>
                          <a:spcPts val="0"/>
                        </a:spcAft>
                        <a:buNone/>
                      </a:pPr>
                      <a:r>
                        <a:rPr lang="es-MX" sz="1200"/>
                        <a:t>3.88</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56514" rtl="0" algn="ctr">
                        <a:spcBef>
                          <a:spcPts val="0"/>
                        </a:spcBef>
                        <a:spcAft>
                          <a:spcPts val="0"/>
                        </a:spcAft>
                        <a:buNone/>
                      </a:pPr>
                      <a:r>
                        <a:rPr lang="es-MX" sz="1200"/>
                        <a:t>3,045</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56514" rtl="0" algn="ctr">
                        <a:spcBef>
                          <a:spcPts val="0"/>
                        </a:spcBef>
                        <a:spcAft>
                          <a:spcPts val="0"/>
                        </a:spcAft>
                        <a:buNone/>
                      </a:pPr>
                      <a:r>
                        <a:rPr lang="es-MX" sz="1200"/>
                        <a:t>4.39</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43815" rtl="0" algn="ctr">
                        <a:spcBef>
                          <a:spcPts val="0"/>
                        </a:spcBef>
                        <a:spcAft>
                          <a:spcPts val="0"/>
                        </a:spcAft>
                        <a:buNone/>
                      </a:pPr>
                      <a:r>
                        <a:rPr b="1" lang="es-MX" sz="1200">
                          <a:solidFill>
                            <a:schemeClr val="dk1"/>
                          </a:solidFill>
                        </a:rPr>
                        <a:t>21.31</a:t>
                      </a:r>
                      <a:endParaRPr b="1" sz="16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21525">
                <a:tc>
                  <a:txBody>
                    <a:bodyPr/>
                    <a:lstStyle/>
                    <a:p>
                      <a:pPr indent="0" lvl="0" marL="0" marR="56514" rtl="0" algn="ctr">
                        <a:spcBef>
                          <a:spcPts val="0"/>
                        </a:spcBef>
                        <a:spcAft>
                          <a:spcPts val="0"/>
                        </a:spcAft>
                        <a:buNone/>
                      </a:pPr>
                      <a:r>
                        <a:rPr lang="es-MX" sz="1200"/>
                        <a:t>Gastro – Nutrición</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56514" rtl="0" algn="ctr">
                        <a:spcBef>
                          <a:spcPts val="0"/>
                        </a:spcBef>
                        <a:spcAft>
                          <a:spcPts val="0"/>
                        </a:spcAft>
                        <a:buNone/>
                      </a:pPr>
                      <a:r>
                        <a:rPr lang="es-MX" sz="1200"/>
                        <a:t>2,457</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56514" rtl="0" algn="ctr">
                        <a:spcBef>
                          <a:spcPts val="0"/>
                        </a:spcBef>
                        <a:spcAft>
                          <a:spcPts val="0"/>
                        </a:spcAft>
                        <a:buNone/>
                      </a:pPr>
                      <a:r>
                        <a:rPr lang="es-MX" sz="1200"/>
                        <a:t>3.80</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56514" rtl="0" algn="ctr">
                        <a:spcBef>
                          <a:spcPts val="0"/>
                        </a:spcBef>
                        <a:spcAft>
                          <a:spcPts val="0"/>
                        </a:spcAft>
                        <a:buNone/>
                      </a:pPr>
                      <a:r>
                        <a:rPr lang="es-MX" sz="1200"/>
                        <a:t>2,920</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56514" rtl="0" algn="ctr">
                        <a:spcBef>
                          <a:spcPts val="0"/>
                        </a:spcBef>
                        <a:spcAft>
                          <a:spcPts val="0"/>
                        </a:spcAft>
                        <a:buNone/>
                      </a:pPr>
                      <a:r>
                        <a:rPr lang="es-MX" sz="1200"/>
                        <a:t>4.21</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43815" rtl="0" algn="ctr">
                        <a:spcBef>
                          <a:spcPts val="0"/>
                        </a:spcBef>
                        <a:spcAft>
                          <a:spcPts val="0"/>
                        </a:spcAft>
                        <a:buNone/>
                      </a:pPr>
                      <a:r>
                        <a:rPr b="1" lang="es-MX" sz="1200">
                          <a:solidFill>
                            <a:schemeClr val="dk1"/>
                          </a:solidFill>
                        </a:rPr>
                        <a:t>18.84</a:t>
                      </a:r>
                      <a:endParaRPr b="1" sz="16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21525">
                <a:tc>
                  <a:txBody>
                    <a:bodyPr/>
                    <a:lstStyle/>
                    <a:p>
                      <a:pPr indent="0" lvl="0" marL="0" marR="56514" rtl="0" algn="ctr">
                        <a:spcBef>
                          <a:spcPts val="0"/>
                        </a:spcBef>
                        <a:spcAft>
                          <a:spcPts val="0"/>
                        </a:spcAft>
                        <a:buNone/>
                      </a:pPr>
                      <a:r>
                        <a:rPr lang="es-MX" sz="1200"/>
                        <a:t>Oncología</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56514" rtl="0" algn="ctr">
                        <a:spcBef>
                          <a:spcPts val="0"/>
                        </a:spcBef>
                        <a:spcAft>
                          <a:spcPts val="0"/>
                        </a:spcAft>
                        <a:buNone/>
                      </a:pPr>
                      <a:r>
                        <a:rPr lang="es-MX" sz="1200"/>
                        <a:t>2,621</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56514" rtl="0" algn="ctr">
                        <a:spcBef>
                          <a:spcPts val="0"/>
                        </a:spcBef>
                        <a:spcAft>
                          <a:spcPts val="0"/>
                        </a:spcAft>
                        <a:buNone/>
                      </a:pPr>
                      <a:r>
                        <a:rPr lang="es-MX" sz="1200"/>
                        <a:t>4.05</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56514" rtl="0" algn="ctr">
                        <a:spcBef>
                          <a:spcPts val="0"/>
                        </a:spcBef>
                        <a:spcAft>
                          <a:spcPts val="0"/>
                        </a:spcAft>
                        <a:buNone/>
                      </a:pPr>
                      <a:r>
                        <a:rPr lang="es-MX" sz="1200"/>
                        <a:t>2,695</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56514" rtl="0" algn="ctr">
                        <a:spcBef>
                          <a:spcPts val="0"/>
                        </a:spcBef>
                        <a:spcAft>
                          <a:spcPts val="0"/>
                        </a:spcAft>
                        <a:buNone/>
                      </a:pPr>
                      <a:r>
                        <a:rPr lang="es-MX" sz="1200"/>
                        <a:t>3.89</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43815" rtl="0" algn="ctr">
                        <a:spcBef>
                          <a:spcPts val="0"/>
                        </a:spcBef>
                        <a:spcAft>
                          <a:spcPts val="0"/>
                        </a:spcAft>
                        <a:buNone/>
                      </a:pPr>
                      <a:r>
                        <a:rPr b="1" lang="es-MX" sz="1200">
                          <a:solidFill>
                            <a:schemeClr val="dk1"/>
                          </a:solidFill>
                        </a:rPr>
                        <a:t>2.82</a:t>
                      </a:r>
                      <a:endParaRPr b="1" sz="16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21525">
                <a:tc>
                  <a:txBody>
                    <a:bodyPr/>
                    <a:lstStyle/>
                    <a:p>
                      <a:pPr indent="0" lvl="0" marL="0" marR="56514" rtl="0" algn="ctr">
                        <a:spcBef>
                          <a:spcPts val="0"/>
                        </a:spcBef>
                        <a:spcAft>
                          <a:spcPts val="0"/>
                        </a:spcAft>
                        <a:buNone/>
                      </a:pPr>
                      <a:r>
                        <a:rPr lang="es-MX" sz="1200"/>
                        <a:t>Medicina de Rehabilitación </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56514" rtl="0" algn="ctr">
                        <a:spcBef>
                          <a:spcPts val="0"/>
                        </a:spcBef>
                        <a:spcAft>
                          <a:spcPts val="0"/>
                        </a:spcAft>
                        <a:buNone/>
                      </a:pPr>
                      <a:r>
                        <a:rPr lang="es-MX" sz="1200"/>
                        <a:t>2,300</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56514" rtl="0" algn="ctr">
                        <a:spcBef>
                          <a:spcPts val="0"/>
                        </a:spcBef>
                        <a:spcAft>
                          <a:spcPts val="0"/>
                        </a:spcAft>
                        <a:buNone/>
                      </a:pPr>
                      <a:r>
                        <a:rPr lang="es-MX" sz="1200"/>
                        <a:t>3.56</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56514" rtl="0" algn="ctr">
                        <a:spcBef>
                          <a:spcPts val="0"/>
                        </a:spcBef>
                        <a:spcAft>
                          <a:spcPts val="0"/>
                        </a:spcAft>
                        <a:buNone/>
                      </a:pPr>
                      <a:r>
                        <a:rPr lang="es-MX" sz="1200"/>
                        <a:t>2,603</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56514" rtl="0" algn="ctr">
                        <a:spcBef>
                          <a:spcPts val="0"/>
                        </a:spcBef>
                        <a:spcAft>
                          <a:spcPts val="0"/>
                        </a:spcAft>
                        <a:buNone/>
                      </a:pPr>
                      <a:r>
                        <a:rPr lang="es-MX" sz="1200"/>
                        <a:t>3.75</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43815" rtl="0" algn="ctr">
                        <a:spcBef>
                          <a:spcPts val="0"/>
                        </a:spcBef>
                        <a:spcAft>
                          <a:spcPts val="0"/>
                        </a:spcAft>
                        <a:buNone/>
                      </a:pPr>
                      <a:r>
                        <a:rPr b="1" lang="es-MX" sz="1200">
                          <a:solidFill>
                            <a:schemeClr val="dk1"/>
                          </a:solidFill>
                        </a:rPr>
                        <a:t>13.17</a:t>
                      </a:r>
                      <a:endParaRPr b="1" sz="16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21525">
                <a:tc>
                  <a:txBody>
                    <a:bodyPr/>
                    <a:lstStyle/>
                    <a:p>
                      <a:pPr indent="0" lvl="0" marL="0" marR="56514" rtl="0" algn="ctr">
                        <a:spcBef>
                          <a:spcPts val="0"/>
                        </a:spcBef>
                        <a:spcAft>
                          <a:spcPts val="0"/>
                        </a:spcAft>
                        <a:buNone/>
                      </a:pPr>
                      <a:r>
                        <a:rPr lang="es-MX" sz="1200"/>
                        <a:t>Comunicación Humana</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56514" rtl="0" algn="ctr">
                        <a:spcBef>
                          <a:spcPts val="0"/>
                        </a:spcBef>
                        <a:spcAft>
                          <a:spcPts val="0"/>
                        </a:spcAft>
                        <a:buNone/>
                      </a:pPr>
                      <a:r>
                        <a:rPr lang="es-MX" sz="1200"/>
                        <a:t>2,784</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56514" rtl="0" algn="ctr">
                        <a:spcBef>
                          <a:spcPts val="0"/>
                        </a:spcBef>
                        <a:spcAft>
                          <a:spcPts val="0"/>
                        </a:spcAft>
                        <a:buNone/>
                      </a:pPr>
                      <a:r>
                        <a:rPr lang="es-MX" sz="1200"/>
                        <a:t>4.31</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56514" rtl="0" algn="ctr">
                        <a:spcBef>
                          <a:spcPts val="0"/>
                        </a:spcBef>
                        <a:spcAft>
                          <a:spcPts val="0"/>
                        </a:spcAft>
                        <a:buNone/>
                      </a:pPr>
                      <a:r>
                        <a:rPr lang="es-MX" sz="1200"/>
                        <a:t>2,439</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56514" rtl="0" algn="ctr">
                        <a:spcBef>
                          <a:spcPts val="0"/>
                        </a:spcBef>
                        <a:spcAft>
                          <a:spcPts val="0"/>
                        </a:spcAft>
                        <a:buNone/>
                      </a:pPr>
                      <a:r>
                        <a:rPr lang="es-MX" sz="1200"/>
                        <a:t>3.52</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43815" rtl="0" algn="ctr">
                        <a:spcBef>
                          <a:spcPts val="0"/>
                        </a:spcBef>
                        <a:spcAft>
                          <a:spcPts val="0"/>
                        </a:spcAft>
                        <a:buNone/>
                      </a:pPr>
                      <a:r>
                        <a:rPr b="1" lang="es-MX" sz="1200">
                          <a:solidFill>
                            <a:schemeClr val="dk1"/>
                          </a:solidFill>
                        </a:rPr>
                        <a:t>-12.39</a:t>
                      </a:r>
                      <a:endParaRPr b="1" sz="16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21525">
                <a:tc>
                  <a:txBody>
                    <a:bodyPr/>
                    <a:lstStyle/>
                    <a:p>
                      <a:pPr indent="0" lvl="0" marL="0" marR="56514" rtl="0" algn="ctr">
                        <a:spcBef>
                          <a:spcPts val="0"/>
                        </a:spcBef>
                        <a:spcAft>
                          <a:spcPts val="0"/>
                        </a:spcAft>
                        <a:buNone/>
                      </a:pPr>
                      <a:r>
                        <a:rPr lang="es-MX" sz="1200"/>
                        <a:t>Todas las demás</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56514" rtl="0" algn="ctr">
                        <a:spcBef>
                          <a:spcPts val="0"/>
                        </a:spcBef>
                        <a:spcAft>
                          <a:spcPts val="0"/>
                        </a:spcAft>
                        <a:buNone/>
                      </a:pPr>
                      <a:r>
                        <a:rPr lang="es-MX" sz="1200"/>
                        <a:t>29,677</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56514" rtl="0" algn="ctr">
                        <a:spcBef>
                          <a:spcPts val="0"/>
                        </a:spcBef>
                        <a:spcAft>
                          <a:spcPts val="0"/>
                        </a:spcAft>
                        <a:buNone/>
                      </a:pPr>
                      <a:r>
                        <a:rPr lang="es-MX" sz="1200"/>
                        <a:t>45.91</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56514" rtl="0" algn="ctr">
                        <a:spcBef>
                          <a:spcPts val="0"/>
                        </a:spcBef>
                        <a:spcAft>
                          <a:spcPts val="0"/>
                        </a:spcAft>
                        <a:buNone/>
                      </a:pPr>
                      <a:r>
                        <a:rPr lang="es-MX" sz="1200"/>
                        <a:t>33,199</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56514" rtl="0" algn="ctr">
                        <a:spcBef>
                          <a:spcPts val="0"/>
                        </a:spcBef>
                        <a:spcAft>
                          <a:spcPts val="0"/>
                        </a:spcAft>
                        <a:buNone/>
                      </a:pPr>
                      <a:r>
                        <a:rPr lang="es-MX" sz="1200"/>
                        <a:t>47.87</a:t>
                      </a:r>
                      <a:endParaRPr sz="1600">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43815" rtl="0" algn="ctr">
                        <a:spcBef>
                          <a:spcPts val="0"/>
                        </a:spcBef>
                        <a:spcAft>
                          <a:spcPts val="0"/>
                        </a:spcAft>
                        <a:buNone/>
                      </a:pPr>
                      <a:r>
                        <a:rPr b="1" lang="es-MX" sz="1200">
                          <a:solidFill>
                            <a:schemeClr val="dk1"/>
                          </a:solidFill>
                        </a:rPr>
                        <a:t>11.87</a:t>
                      </a:r>
                      <a:endParaRPr b="1" sz="16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21525">
                <a:tc>
                  <a:txBody>
                    <a:bodyPr/>
                    <a:lstStyle/>
                    <a:p>
                      <a:pPr indent="0" lvl="0" marL="0" marR="56514" rtl="0" algn="ctr">
                        <a:spcBef>
                          <a:spcPts val="0"/>
                        </a:spcBef>
                        <a:spcAft>
                          <a:spcPts val="0"/>
                        </a:spcAft>
                        <a:buNone/>
                      </a:pPr>
                      <a:r>
                        <a:rPr b="1" lang="es-MX" sz="1200">
                          <a:solidFill>
                            <a:schemeClr val="lt1"/>
                          </a:solidFill>
                        </a:rPr>
                        <a:t>Total</a:t>
                      </a:r>
                      <a:endParaRPr b="1" sz="1600">
                        <a:solidFill>
                          <a:schemeClr val="lt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56514" rtl="0" algn="ctr">
                        <a:spcBef>
                          <a:spcPts val="0"/>
                        </a:spcBef>
                        <a:spcAft>
                          <a:spcPts val="0"/>
                        </a:spcAft>
                        <a:buNone/>
                      </a:pPr>
                      <a:r>
                        <a:rPr b="1" lang="es-MX" sz="1200">
                          <a:solidFill>
                            <a:schemeClr val="lt1"/>
                          </a:solidFill>
                        </a:rPr>
                        <a:t>64,646</a:t>
                      </a:r>
                      <a:endParaRPr b="1" sz="1600">
                        <a:solidFill>
                          <a:schemeClr val="lt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56514" rtl="0" algn="ctr">
                        <a:spcBef>
                          <a:spcPts val="0"/>
                        </a:spcBef>
                        <a:spcAft>
                          <a:spcPts val="0"/>
                        </a:spcAft>
                        <a:buNone/>
                      </a:pPr>
                      <a:r>
                        <a:rPr b="1" lang="es-MX" sz="1200">
                          <a:solidFill>
                            <a:schemeClr val="lt1"/>
                          </a:solidFill>
                        </a:rPr>
                        <a:t>100.0</a:t>
                      </a:r>
                      <a:endParaRPr b="1" sz="1600">
                        <a:solidFill>
                          <a:schemeClr val="lt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56514" rtl="0" algn="ctr">
                        <a:spcBef>
                          <a:spcPts val="0"/>
                        </a:spcBef>
                        <a:spcAft>
                          <a:spcPts val="0"/>
                        </a:spcAft>
                        <a:buNone/>
                      </a:pPr>
                      <a:r>
                        <a:rPr b="1" lang="es-MX" sz="1200">
                          <a:solidFill>
                            <a:schemeClr val="lt1"/>
                          </a:solidFill>
                        </a:rPr>
                        <a:t>69,352</a:t>
                      </a:r>
                      <a:endParaRPr b="1" sz="1600">
                        <a:solidFill>
                          <a:schemeClr val="lt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56514" rtl="0" algn="ctr">
                        <a:spcBef>
                          <a:spcPts val="0"/>
                        </a:spcBef>
                        <a:spcAft>
                          <a:spcPts val="0"/>
                        </a:spcAft>
                        <a:buNone/>
                      </a:pPr>
                      <a:r>
                        <a:rPr b="1" lang="es-MX" sz="1200">
                          <a:solidFill>
                            <a:schemeClr val="lt1"/>
                          </a:solidFill>
                        </a:rPr>
                        <a:t>100.0</a:t>
                      </a:r>
                      <a:endParaRPr b="1" sz="1600">
                        <a:solidFill>
                          <a:schemeClr val="lt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lang="es-MX" sz="1200">
                          <a:solidFill>
                            <a:schemeClr val="lt1"/>
                          </a:solidFill>
                        </a:rPr>
                        <a:t>7.28</a:t>
                      </a:r>
                      <a:endParaRPr b="1" sz="1600">
                        <a:solidFill>
                          <a:schemeClr val="lt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bl>
          </a:graphicData>
        </a:graphic>
      </p:graphicFrame>
      <p:sp>
        <p:nvSpPr>
          <p:cNvPr id="283" name="Google Shape;283;p14"/>
          <p:cNvSpPr/>
          <p:nvPr/>
        </p:nvSpPr>
        <p:spPr>
          <a:xfrm>
            <a:off x="5817981" y="1762237"/>
            <a:ext cx="602670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MX" sz="1800">
                <a:solidFill>
                  <a:srgbClr val="05405D"/>
                </a:solidFill>
                <a:latin typeface="Montserrat"/>
                <a:ea typeface="Montserrat"/>
                <a:cs typeface="Montserrat"/>
                <a:sym typeface="Montserrat"/>
              </a:rPr>
              <a:t>Principales Servicios por Demanda de atención en Consulta Externa Semestral 2023 - 2024</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5"/>
          <p:cNvSpPr/>
          <p:nvPr/>
        </p:nvSpPr>
        <p:spPr>
          <a:xfrm>
            <a:off x="3189511" y="349460"/>
            <a:ext cx="5608104" cy="442674"/>
          </a:xfrm>
          <a:prstGeom prst="round2DiagRect">
            <a:avLst>
              <a:gd fmla="val 16667" name="adj1"/>
              <a:gd fmla="val 0" name="adj2"/>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MX" sz="2000">
                <a:solidFill>
                  <a:srgbClr val="05405D"/>
                </a:solidFill>
                <a:latin typeface="Montserrat"/>
                <a:ea typeface="Montserrat"/>
                <a:cs typeface="Montserrat"/>
                <a:sym typeface="Montserrat"/>
              </a:rPr>
              <a:t>Urgencias en el INP (2023 vs 2024)</a:t>
            </a:r>
            <a:endParaRPr b="1" sz="2000">
              <a:solidFill>
                <a:srgbClr val="05405D"/>
              </a:solidFill>
              <a:latin typeface="Montserrat"/>
              <a:ea typeface="Montserrat"/>
              <a:cs typeface="Montserrat"/>
              <a:sym typeface="Montserrat"/>
            </a:endParaRPr>
          </a:p>
        </p:txBody>
      </p:sp>
      <p:graphicFrame>
        <p:nvGraphicFramePr>
          <p:cNvPr id="289" name="Google Shape;289;p15"/>
          <p:cNvGraphicFramePr/>
          <p:nvPr/>
        </p:nvGraphicFramePr>
        <p:xfrm>
          <a:off x="7213601" y="1169358"/>
          <a:ext cx="3000000" cy="3000000"/>
        </p:xfrm>
        <a:graphic>
          <a:graphicData uri="http://schemas.openxmlformats.org/drawingml/2006/table">
            <a:tbl>
              <a:tblPr>
                <a:noFill/>
                <a:tableStyleId>{78EEEEED-E547-42A2-ABC7-D24E4D8C57F2}</a:tableStyleId>
              </a:tblPr>
              <a:tblGrid>
                <a:gridCol w="1990175"/>
                <a:gridCol w="961650"/>
                <a:gridCol w="994825"/>
                <a:gridCol w="838950"/>
              </a:tblGrid>
              <a:tr h="403225">
                <a:tc>
                  <a:txBody>
                    <a:bodyPr/>
                    <a:lstStyle/>
                    <a:p>
                      <a:pPr indent="0" lvl="0" marL="0" marR="0" rtl="0" algn="ctr">
                        <a:lnSpc>
                          <a:spcPct val="100000"/>
                        </a:lnSpc>
                        <a:spcBef>
                          <a:spcPts val="0"/>
                        </a:spcBef>
                        <a:spcAft>
                          <a:spcPts val="0"/>
                        </a:spcAft>
                        <a:buClr>
                          <a:srgbClr val="000000"/>
                        </a:buClr>
                        <a:buSzPts val="1400"/>
                        <a:buFont typeface="Arial"/>
                        <a:buNone/>
                      </a:pPr>
                      <a:r>
                        <a:rPr b="1" i="0" lang="es-MX" sz="1400" u="none" cap="none" strike="noStrike">
                          <a:solidFill>
                            <a:schemeClr val="lt1"/>
                          </a:solidFill>
                          <a:latin typeface="Montserrat"/>
                          <a:ea typeface="Montserrat"/>
                          <a:cs typeface="Montserrat"/>
                          <a:sym typeface="Montserrat"/>
                        </a:rPr>
                        <a:t>Variable</a:t>
                      </a:r>
                      <a:endParaRPr b="1" i="0" sz="1400" u="none" cap="none" strike="noStrike">
                        <a:solidFill>
                          <a:schemeClr val="lt1"/>
                        </a:solidFill>
                        <a:latin typeface="Montserrat"/>
                        <a:ea typeface="Montserrat"/>
                        <a:cs typeface="Montserrat"/>
                        <a:sym typeface="Montserrat"/>
                      </a:endParaRPr>
                    </a:p>
                  </a:txBody>
                  <a:tcPr marT="6350" marB="0" marR="6350" marL="6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s-MX" sz="1400" u="none" cap="none" strike="noStrike">
                          <a:solidFill>
                            <a:schemeClr val="lt1"/>
                          </a:solidFill>
                        </a:rPr>
                        <a:t>2023</a:t>
                      </a:r>
                      <a:endParaRPr b="1" i="0" sz="1400" u="none" cap="none" strike="noStrike">
                        <a:solidFill>
                          <a:schemeClr val="lt1"/>
                        </a:solidFill>
                        <a:latin typeface="Montserrat"/>
                        <a:ea typeface="Montserrat"/>
                        <a:cs typeface="Montserrat"/>
                        <a:sym typeface="Montserrat"/>
                      </a:endParaRPr>
                    </a:p>
                  </a:txBody>
                  <a:tcPr marT="6350" marB="0" marR="6350" marL="6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s-MX" sz="1400" u="none" cap="none" strike="noStrike">
                          <a:solidFill>
                            <a:schemeClr val="lt1"/>
                          </a:solidFill>
                        </a:rPr>
                        <a:t>2024</a:t>
                      </a:r>
                      <a:endParaRPr b="1" i="0" sz="1400" u="none" cap="none" strike="noStrike">
                        <a:solidFill>
                          <a:schemeClr val="lt1"/>
                        </a:solidFill>
                        <a:latin typeface="Montserrat"/>
                        <a:ea typeface="Montserrat"/>
                        <a:cs typeface="Montserrat"/>
                        <a:sym typeface="Montserrat"/>
                      </a:endParaRPr>
                    </a:p>
                  </a:txBody>
                  <a:tcPr marT="6350" marB="0" marR="6350" marL="6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s-MX" sz="1400" u="none" cap="none" strike="noStrike">
                          <a:solidFill>
                            <a:schemeClr val="lt1"/>
                          </a:solidFill>
                        </a:rPr>
                        <a:t>% Var</a:t>
                      </a:r>
                      <a:endParaRPr b="1" i="0" sz="1400" u="none" cap="none" strike="noStrike">
                        <a:solidFill>
                          <a:schemeClr val="lt1"/>
                        </a:solidFill>
                        <a:latin typeface="Montserrat"/>
                        <a:ea typeface="Montserrat"/>
                        <a:cs typeface="Montserrat"/>
                        <a:sym typeface="Montserrat"/>
                      </a:endParaRPr>
                    </a:p>
                  </a:txBody>
                  <a:tcPr marT="6350" marB="0" marR="6350" marL="6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r h="504000">
                <a:tc>
                  <a:txBody>
                    <a:bodyPr/>
                    <a:lstStyle/>
                    <a:p>
                      <a:pPr indent="0" lvl="0" marL="0" marR="0" rtl="0" algn="ctr">
                        <a:lnSpc>
                          <a:spcPct val="100000"/>
                        </a:lnSpc>
                        <a:spcBef>
                          <a:spcPts val="0"/>
                        </a:spcBef>
                        <a:spcAft>
                          <a:spcPts val="0"/>
                        </a:spcAft>
                        <a:buClr>
                          <a:srgbClr val="000000"/>
                        </a:buClr>
                        <a:buSzPts val="1400"/>
                        <a:buFont typeface="Arial"/>
                        <a:buNone/>
                      </a:pPr>
                      <a:r>
                        <a:rPr b="0" lang="es-MX" sz="1400" u="none" cap="none" strike="noStrike">
                          <a:solidFill>
                            <a:schemeClr val="lt1"/>
                          </a:solidFill>
                        </a:rPr>
                        <a:t>Valoración de Urgencias </a:t>
                      </a:r>
                      <a:endParaRPr b="0" i="0" sz="1400" u="none" cap="none" strike="noStrike">
                        <a:solidFill>
                          <a:schemeClr val="lt1"/>
                        </a:solidFill>
                        <a:latin typeface="Montserrat"/>
                        <a:ea typeface="Montserrat"/>
                        <a:cs typeface="Montserrat"/>
                        <a:sym typeface="Montserrat"/>
                      </a:endParaRPr>
                    </a:p>
                  </a:txBody>
                  <a:tcPr marT="6350" marB="0" marR="6350" marL="6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s-MX" sz="1400"/>
                        <a:t>20,604</a:t>
                      </a:r>
                      <a:endParaRPr b="1" i="0" sz="1400" u="none" cap="none" strike="noStrike">
                        <a:solidFill>
                          <a:schemeClr val="dk1"/>
                        </a:solidFill>
                        <a:latin typeface="Montserrat"/>
                        <a:ea typeface="Montserrat"/>
                        <a:cs typeface="Montserrat"/>
                        <a:sym typeface="Montserrat"/>
                      </a:endParaRPr>
                    </a:p>
                  </a:txBody>
                  <a:tcPr marT="6350" marB="0" marR="6350" marL="6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MX" sz="1400">
                          <a:solidFill>
                            <a:schemeClr val="dk1"/>
                          </a:solidFill>
                          <a:latin typeface="Montserrat"/>
                          <a:ea typeface="Montserrat"/>
                          <a:cs typeface="Montserrat"/>
                          <a:sym typeface="Montserrat"/>
                        </a:rPr>
                        <a:t>20,493</a:t>
                      </a:r>
                      <a:endParaRPr sz="1400">
                        <a:solidFill>
                          <a:schemeClr val="dk1"/>
                        </a:solidFill>
                        <a:latin typeface="Montserrat"/>
                        <a:ea typeface="Montserrat"/>
                        <a:cs typeface="Montserrat"/>
                        <a:sym typeface="Montserrat"/>
                      </a:endParaRPr>
                    </a:p>
                  </a:txBody>
                  <a:tcPr marT="6350" marB="0" marR="6350" marL="6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s-MX" sz="1400" u="none" cap="none" strike="noStrike">
                          <a:solidFill>
                            <a:schemeClr val="dk1"/>
                          </a:solidFill>
                          <a:latin typeface="Montserrat"/>
                          <a:ea typeface="Montserrat"/>
                          <a:cs typeface="Montserrat"/>
                          <a:sym typeface="Montserrat"/>
                        </a:rPr>
                        <a:t>-0.54</a:t>
                      </a:r>
                      <a:endParaRPr b="1" i="0" sz="1400" u="none" cap="none" strike="noStrike">
                        <a:solidFill>
                          <a:schemeClr val="dk1"/>
                        </a:solidFill>
                        <a:latin typeface="Montserrat"/>
                        <a:ea typeface="Montserrat"/>
                        <a:cs typeface="Montserrat"/>
                        <a:sym typeface="Montserrat"/>
                      </a:endParaRPr>
                    </a:p>
                  </a:txBody>
                  <a:tcPr marT="6350" marB="0" marR="6350" marL="6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bl>
          </a:graphicData>
        </a:graphic>
      </p:graphicFrame>
      <p:sp>
        <p:nvSpPr>
          <p:cNvPr id="290" name="Google Shape;290;p15"/>
          <p:cNvSpPr txBox="1"/>
          <p:nvPr/>
        </p:nvSpPr>
        <p:spPr>
          <a:xfrm>
            <a:off x="2126317" y="948230"/>
            <a:ext cx="358785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MX" sz="1800">
                <a:solidFill>
                  <a:srgbClr val="05405D"/>
                </a:solidFill>
                <a:latin typeface="Montserrat"/>
                <a:ea typeface="Montserrat"/>
                <a:cs typeface="Montserrat"/>
                <a:sym typeface="Montserrat"/>
              </a:rPr>
              <a:t>Urgencias Calificadas</a:t>
            </a:r>
            <a:endParaRPr b="1" sz="1800">
              <a:solidFill>
                <a:srgbClr val="05405D"/>
              </a:solidFill>
              <a:latin typeface="Montserrat"/>
              <a:ea typeface="Montserrat"/>
              <a:cs typeface="Montserrat"/>
              <a:sym typeface="Montserrat"/>
            </a:endParaRPr>
          </a:p>
        </p:txBody>
      </p:sp>
      <p:sp>
        <p:nvSpPr>
          <p:cNvPr id="291" name="Google Shape;291;p15"/>
          <p:cNvSpPr/>
          <p:nvPr/>
        </p:nvSpPr>
        <p:spPr>
          <a:xfrm>
            <a:off x="6886575" y="2321240"/>
            <a:ext cx="5133975" cy="4187300"/>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14000"/>
              </a:lnSpc>
              <a:spcBef>
                <a:spcPts val="0"/>
              </a:spcBef>
              <a:spcAft>
                <a:spcPts val="0"/>
              </a:spcAft>
              <a:buClr>
                <a:srgbClr val="000000"/>
              </a:buClr>
              <a:buSzPts val="1400"/>
              <a:buFont typeface="Noto Sans Symbols"/>
              <a:buChar char="▪"/>
            </a:pPr>
            <a:r>
              <a:rPr lang="es-MX" sz="1600">
                <a:solidFill>
                  <a:schemeClr val="dk1"/>
                </a:solidFill>
                <a:latin typeface="Montserrat"/>
                <a:ea typeface="Montserrat"/>
                <a:cs typeface="Montserrat"/>
                <a:sym typeface="Montserrat"/>
              </a:rPr>
              <a:t>Dentro de las Urgencias por lista detallada, la Bronconeumonía, es la principal causa de atención por lista detallada con 377 casos, en segundo lugar la Apendicitis con 191 casos y el tercer lugar de atención lo ocuparon los dolores abdominales con 184 casos.</a:t>
            </a:r>
            <a:endParaRPr/>
          </a:p>
          <a:p>
            <a:pPr indent="-285750" lvl="0" marL="285750" marR="0" rtl="0" algn="just">
              <a:lnSpc>
                <a:spcPct val="114000"/>
              </a:lnSpc>
              <a:spcBef>
                <a:spcPts val="1200"/>
              </a:spcBef>
              <a:spcAft>
                <a:spcPts val="0"/>
              </a:spcAft>
              <a:buClr>
                <a:srgbClr val="000000"/>
              </a:buClr>
              <a:buSzPts val="1400"/>
              <a:buFont typeface="Noto Sans Symbols"/>
              <a:buChar char="▪"/>
            </a:pPr>
            <a:r>
              <a:rPr lang="es-MX" sz="1600">
                <a:solidFill>
                  <a:srgbClr val="000000"/>
                </a:solidFill>
                <a:latin typeface="Montserrat"/>
                <a:ea typeface="Montserrat"/>
                <a:cs typeface="Montserrat"/>
                <a:sym typeface="Montserrat"/>
              </a:rPr>
              <a:t>Por cada 10 </a:t>
            </a:r>
            <a:r>
              <a:rPr lang="es-MX" sz="1600">
                <a:solidFill>
                  <a:schemeClr val="dk1"/>
                </a:solidFill>
                <a:latin typeface="Montserrat"/>
                <a:ea typeface="Montserrat"/>
                <a:cs typeface="Montserrat"/>
                <a:sym typeface="Montserrat"/>
              </a:rPr>
              <a:t>consultas</a:t>
            </a:r>
            <a:r>
              <a:rPr lang="es-MX" sz="1600">
                <a:solidFill>
                  <a:srgbClr val="000000"/>
                </a:solidFill>
                <a:latin typeface="Montserrat"/>
                <a:ea typeface="Montserrat"/>
                <a:cs typeface="Montserrat"/>
                <a:sym typeface="Montserrat"/>
              </a:rPr>
              <a:t>, </a:t>
            </a:r>
            <a:r>
              <a:rPr b="1" lang="es-MX" sz="1600">
                <a:solidFill>
                  <a:srgbClr val="000000"/>
                </a:solidFill>
                <a:latin typeface="Montserrat"/>
                <a:ea typeface="Montserrat"/>
                <a:cs typeface="Montserrat"/>
                <a:sym typeface="Montserrat"/>
              </a:rPr>
              <a:t>3 </a:t>
            </a:r>
            <a:r>
              <a:rPr lang="es-MX" sz="1600">
                <a:solidFill>
                  <a:srgbClr val="000000"/>
                </a:solidFill>
                <a:latin typeface="Montserrat"/>
                <a:ea typeface="Montserrat"/>
                <a:cs typeface="Montserrat"/>
                <a:sym typeface="Montserrat"/>
              </a:rPr>
              <a:t>son urgencias calificadas. </a:t>
            </a:r>
            <a:endParaRPr/>
          </a:p>
          <a:p>
            <a:pPr indent="-285750" lvl="0" marL="285750" marR="0" rtl="0" algn="just">
              <a:lnSpc>
                <a:spcPct val="114000"/>
              </a:lnSpc>
              <a:spcBef>
                <a:spcPts val="1200"/>
              </a:spcBef>
              <a:spcAft>
                <a:spcPts val="0"/>
              </a:spcAft>
              <a:buClr>
                <a:srgbClr val="000000"/>
              </a:buClr>
              <a:buSzPts val="1400"/>
              <a:buFont typeface="Noto Sans Symbols"/>
              <a:buChar char="▪"/>
            </a:pPr>
            <a:r>
              <a:rPr lang="es-MX" sz="1600">
                <a:solidFill>
                  <a:schemeClr val="dk1"/>
                </a:solidFill>
                <a:latin typeface="Montserrat"/>
                <a:ea typeface="Montserrat"/>
                <a:cs typeface="Montserrat"/>
                <a:sym typeface="Montserrat"/>
              </a:rPr>
              <a:t>Los accidentes y violencias siguen ocupando el primer lugar de las urgencias reales con </a:t>
            </a:r>
            <a:r>
              <a:rPr b="1" lang="es-MX" sz="1600">
                <a:solidFill>
                  <a:schemeClr val="dk1"/>
                </a:solidFill>
                <a:latin typeface="Montserrat"/>
                <a:ea typeface="Montserrat"/>
                <a:cs typeface="Montserrat"/>
                <a:sym typeface="Montserrat"/>
              </a:rPr>
              <a:t>2,498</a:t>
            </a:r>
            <a:r>
              <a:rPr lang="es-MX" sz="1600">
                <a:solidFill>
                  <a:schemeClr val="dk1"/>
                </a:solidFill>
                <a:latin typeface="Montserrat"/>
                <a:ea typeface="Montserrat"/>
                <a:cs typeface="Montserrat"/>
                <a:sym typeface="Montserrat"/>
              </a:rPr>
              <a:t> casos (</a:t>
            </a:r>
            <a:r>
              <a:rPr b="1" lang="es-MX" sz="1600">
                <a:solidFill>
                  <a:schemeClr val="dk1"/>
                </a:solidFill>
                <a:latin typeface="Montserrat"/>
                <a:ea typeface="Montserrat"/>
                <a:cs typeface="Montserrat"/>
                <a:sym typeface="Montserrat"/>
              </a:rPr>
              <a:t>56.81</a:t>
            </a:r>
            <a:r>
              <a:rPr lang="es-MX" sz="1600">
                <a:solidFill>
                  <a:schemeClr val="dk1"/>
                </a:solidFill>
                <a:latin typeface="Montserrat"/>
                <a:ea typeface="Montserrat"/>
                <a:cs typeface="Montserrat"/>
                <a:sym typeface="Montserrat"/>
              </a:rPr>
              <a:t>%).</a:t>
            </a:r>
            <a:endParaRPr sz="1600">
              <a:solidFill>
                <a:srgbClr val="000000"/>
              </a:solidFill>
              <a:latin typeface="Montserrat"/>
              <a:ea typeface="Montserrat"/>
              <a:cs typeface="Montserrat"/>
              <a:sym typeface="Montserrat"/>
            </a:endParaRPr>
          </a:p>
          <a:p>
            <a:pPr indent="-285750" lvl="0" marL="285750" marR="0" rtl="0" algn="just">
              <a:lnSpc>
                <a:spcPct val="114000"/>
              </a:lnSpc>
              <a:spcBef>
                <a:spcPts val="1200"/>
              </a:spcBef>
              <a:spcAft>
                <a:spcPts val="0"/>
              </a:spcAft>
              <a:buClr>
                <a:srgbClr val="000000"/>
              </a:buClr>
              <a:buSzPts val="1400"/>
              <a:buFont typeface="Noto Sans Symbols"/>
              <a:buChar char="▪"/>
            </a:pPr>
            <a:r>
              <a:rPr lang="es-MX" sz="1600">
                <a:solidFill>
                  <a:srgbClr val="000000"/>
                </a:solidFill>
                <a:latin typeface="Montserrat"/>
                <a:ea typeface="Montserrat"/>
                <a:cs typeface="Montserrat"/>
                <a:sym typeface="Montserrat"/>
              </a:rPr>
              <a:t>En el </a:t>
            </a:r>
            <a:r>
              <a:rPr b="1" lang="es-MX" sz="1600">
                <a:solidFill>
                  <a:srgbClr val="000000"/>
                </a:solidFill>
                <a:latin typeface="Montserrat"/>
                <a:ea typeface="Montserrat"/>
                <a:cs typeface="Montserrat"/>
                <a:sym typeface="Montserrat"/>
              </a:rPr>
              <a:t>80%</a:t>
            </a:r>
            <a:r>
              <a:rPr lang="es-MX" sz="1600">
                <a:solidFill>
                  <a:srgbClr val="000000"/>
                </a:solidFill>
                <a:latin typeface="Montserrat"/>
                <a:ea typeface="Montserrat"/>
                <a:cs typeface="Montserrat"/>
                <a:sym typeface="Montserrat"/>
              </a:rPr>
              <a:t> de los casos, se valoró  en menos de 10 minutos.</a:t>
            </a:r>
            <a:endParaRPr sz="1600" cap="small">
              <a:solidFill>
                <a:srgbClr val="000000"/>
              </a:solidFill>
              <a:latin typeface="Montserrat"/>
              <a:ea typeface="Montserrat"/>
              <a:cs typeface="Montserrat"/>
              <a:sym typeface="Montserrat"/>
            </a:endParaRPr>
          </a:p>
        </p:txBody>
      </p:sp>
      <p:sp>
        <p:nvSpPr>
          <p:cNvPr id="292" name="Google Shape;292;p15"/>
          <p:cNvSpPr/>
          <p:nvPr/>
        </p:nvSpPr>
        <p:spPr>
          <a:xfrm>
            <a:off x="8797615" y="269536"/>
            <a:ext cx="3182892" cy="458252"/>
          </a:xfrm>
          <a:prstGeom prst="roundRect">
            <a:avLst>
              <a:gd fmla="val 16667" name="adj"/>
            </a:avLst>
          </a:prstGeom>
          <a:solidFill>
            <a:srgbClr val="05405D"/>
          </a:solidFill>
          <a:ln cap="flat" cmpd="sng" w="12700">
            <a:solidFill>
              <a:srgbClr val="2F5496"/>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MX" sz="1800">
                <a:solidFill>
                  <a:schemeClr val="lt1"/>
                </a:solidFill>
                <a:latin typeface="Montserrat Medium"/>
                <a:ea typeface="Montserrat Medium"/>
                <a:cs typeface="Montserrat Medium"/>
                <a:sym typeface="Montserrat Medium"/>
              </a:rPr>
              <a:t>ATENCIÓN MÉDICA</a:t>
            </a:r>
            <a:endParaRPr sz="1800">
              <a:solidFill>
                <a:schemeClr val="lt1"/>
              </a:solidFill>
              <a:latin typeface="Montserrat Medium"/>
              <a:ea typeface="Montserrat Medium"/>
              <a:cs typeface="Montserrat Medium"/>
              <a:sym typeface="Montserrat Medium"/>
            </a:endParaRPr>
          </a:p>
        </p:txBody>
      </p:sp>
      <p:graphicFrame>
        <p:nvGraphicFramePr>
          <p:cNvPr id="293" name="Google Shape;293;p15"/>
          <p:cNvGraphicFramePr/>
          <p:nvPr/>
        </p:nvGraphicFramePr>
        <p:xfrm>
          <a:off x="327586" y="1169358"/>
          <a:ext cx="6429980" cy="5335720"/>
        </p:xfrm>
        <a:graphic>
          <a:graphicData uri="http://schemas.openxmlformats.org/drawingml/2006/chart">
            <c:chart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6"/>
          <p:cNvSpPr/>
          <p:nvPr/>
        </p:nvSpPr>
        <p:spPr>
          <a:xfrm>
            <a:off x="3268596" y="356731"/>
            <a:ext cx="5360207" cy="783193"/>
          </a:xfrm>
          <a:prstGeom prst="round2DiagRect">
            <a:avLst>
              <a:gd fmla="val 16667" name="adj1"/>
              <a:gd fmla="val 0" name="adj2"/>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MX" sz="2000">
                <a:solidFill>
                  <a:srgbClr val="05405D"/>
                </a:solidFill>
                <a:latin typeface="Montserrat"/>
                <a:ea typeface="Montserrat"/>
                <a:cs typeface="Montserrat"/>
                <a:sym typeface="Montserrat"/>
              </a:rPr>
              <a:t>Cirugía</a:t>
            </a:r>
            <a:endParaRPr/>
          </a:p>
          <a:p>
            <a:pPr indent="0" lvl="0" marL="0" marR="0" rtl="0" algn="ctr">
              <a:spcBef>
                <a:spcPts val="0"/>
              </a:spcBef>
              <a:spcAft>
                <a:spcPts val="0"/>
              </a:spcAft>
              <a:buNone/>
            </a:pPr>
            <a:r>
              <a:rPr b="1" lang="es-MX" sz="2000">
                <a:solidFill>
                  <a:srgbClr val="05405D"/>
                </a:solidFill>
                <a:latin typeface="Montserrat"/>
                <a:ea typeface="Montserrat"/>
                <a:cs typeface="Montserrat"/>
                <a:sym typeface="Montserrat"/>
              </a:rPr>
              <a:t>(Semestral 2023 – 2024)</a:t>
            </a:r>
            <a:endParaRPr/>
          </a:p>
        </p:txBody>
      </p:sp>
      <p:sp>
        <p:nvSpPr>
          <p:cNvPr id="299" name="Google Shape;299;p16"/>
          <p:cNvSpPr/>
          <p:nvPr/>
        </p:nvSpPr>
        <p:spPr>
          <a:xfrm>
            <a:off x="8797615" y="269536"/>
            <a:ext cx="3182892" cy="458252"/>
          </a:xfrm>
          <a:prstGeom prst="roundRect">
            <a:avLst>
              <a:gd fmla="val 16667" name="adj"/>
            </a:avLst>
          </a:prstGeom>
          <a:solidFill>
            <a:srgbClr val="05405D"/>
          </a:solidFill>
          <a:ln cap="flat" cmpd="sng" w="12700">
            <a:solidFill>
              <a:srgbClr val="2F5496"/>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MX" sz="1800">
                <a:solidFill>
                  <a:schemeClr val="lt1"/>
                </a:solidFill>
                <a:latin typeface="Montserrat Medium"/>
                <a:ea typeface="Montserrat Medium"/>
                <a:cs typeface="Montserrat Medium"/>
                <a:sym typeface="Montserrat Medium"/>
              </a:rPr>
              <a:t>ATENCIÓN MÉDICA</a:t>
            </a:r>
            <a:endParaRPr sz="1800">
              <a:solidFill>
                <a:schemeClr val="lt1"/>
              </a:solidFill>
              <a:latin typeface="Montserrat Medium"/>
              <a:ea typeface="Montserrat Medium"/>
              <a:cs typeface="Montserrat Medium"/>
              <a:sym typeface="Montserrat Medium"/>
            </a:endParaRPr>
          </a:p>
        </p:txBody>
      </p:sp>
      <p:graphicFrame>
        <p:nvGraphicFramePr>
          <p:cNvPr id="300" name="Google Shape;300;p16"/>
          <p:cNvGraphicFramePr/>
          <p:nvPr/>
        </p:nvGraphicFramePr>
        <p:xfrm>
          <a:off x="1462075" y="1213602"/>
          <a:ext cx="3000000" cy="3000000"/>
        </p:xfrm>
        <a:graphic>
          <a:graphicData uri="http://schemas.openxmlformats.org/drawingml/2006/table">
            <a:tbl>
              <a:tblPr bandRow="1" firstRow="1">
                <a:noFill/>
                <a:tableStyleId>{6935E005-A1FA-4F3B-BBDC-3A019E6BD66E}</a:tableStyleId>
              </a:tblPr>
              <a:tblGrid>
                <a:gridCol w="2877250"/>
                <a:gridCol w="2032000"/>
                <a:gridCol w="2032000"/>
                <a:gridCol w="2032000"/>
              </a:tblGrid>
              <a:tr h="370850">
                <a:tc>
                  <a:txBody>
                    <a:bodyPr/>
                    <a:lstStyle/>
                    <a:p>
                      <a:pPr indent="0" lvl="0" marL="0" marR="0" rtl="0" algn="ctr">
                        <a:spcBef>
                          <a:spcPts val="0"/>
                        </a:spcBef>
                        <a:spcAft>
                          <a:spcPts val="0"/>
                        </a:spcAft>
                        <a:buNone/>
                      </a:pPr>
                      <a:r>
                        <a:rPr lang="es-MX" sz="1500"/>
                        <a:t>Año</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lang="es-MX" sz="1500"/>
                        <a:t>2023</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lang="es-MX" sz="1500"/>
                        <a:t>2024</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lang="es-MX" sz="1500"/>
                        <a:t>Variación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r h="370850">
                <a:tc>
                  <a:txBody>
                    <a:bodyPr/>
                    <a:lstStyle/>
                    <a:p>
                      <a:pPr indent="0" lvl="0" marL="0" marR="0" rtl="0" algn="ctr">
                        <a:spcBef>
                          <a:spcPts val="0"/>
                        </a:spcBef>
                        <a:spcAft>
                          <a:spcPts val="0"/>
                        </a:spcAft>
                        <a:buNone/>
                      </a:pPr>
                      <a:r>
                        <a:rPr lang="es-MX" sz="1500"/>
                        <a:t>Cirugías de Alta Especialidad</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500"/>
                        <a:t>2,833</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500"/>
                        <a:t>2,840</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500"/>
                        <a:t>0.25</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bl>
          </a:graphicData>
        </a:graphic>
      </p:graphicFrame>
      <p:sp>
        <p:nvSpPr>
          <p:cNvPr id="301" name="Google Shape;301;p16"/>
          <p:cNvSpPr txBox="1"/>
          <p:nvPr/>
        </p:nvSpPr>
        <p:spPr>
          <a:xfrm>
            <a:off x="7104875" y="2540053"/>
            <a:ext cx="5004941" cy="35702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1600">
                <a:solidFill>
                  <a:schemeClr val="dk1"/>
                </a:solidFill>
                <a:latin typeface="Montserrat"/>
                <a:ea typeface="Montserrat"/>
                <a:cs typeface="Montserrat"/>
                <a:sym typeface="Montserrat"/>
              </a:rPr>
              <a:t>Logros</a:t>
            </a:r>
            <a:endParaRPr/>
          </a:p>
          <a:p>
            <a:pPr indent="0" lvl="0" marL="0" marR="0" rtl="0" algn="just">
              <a:spcBef>
                <a:spcPts val="0"/>
              </a:spcBef>
              <a:spcAft>
                <a:spcPts val="0"/>
              </a:spcAft>
              <a:buNone/>
            </a:pPr>
            <a:r>
              <a:rPr lang="es-MX" sz="1600">
                <a:solidFill>
                  <a:schemeClr val="dk1"/>
                </a:solidFill>
                <a:latin typeface="Montserrat"/>
                <a:ea typeface="Montserrat"/>
                <a:cs typeface="Montserrat"/>
                <a:sym typeface="Montserrat"/>
              </a:rPr>
              <a:t>La Unidad de Nutrición Clínica a partir de marzo de 2024, ha realizado 319 tamizajes dando seguimiento a 300 pacientes. Al inicio de sus actividades existía una prevalencia de desnutrición intrahospitalaria de 46% comparada con el 35% que existe en la actualidad. Así mismo se demostró que los pacientes que ganan peso derivado de un apoyo nutricional disminuyen su estancia hospitalaria hasta en 10 días comparado con los que no ganan peso, y hasta lo pierden, y su estancia hospitalaria es mayor a 21 días (200 pacientes evaluados).</a:t>
            </a:r>
            <a:endParaRPr/>
          </a:p>
        </p:txBody>
      </p:sp>
      <p:graphicFrame>
        <p:nvGraphicFramePr>
          <p:cNvPr id="302" name="Google Shape;302;p16"/>
          <p:cNvGraphicFramePr/>
          <p:nvPr/>
        </p:nvGraphicFramePr>
        <p:xfrm>
          <a:off x="447040" y="2206760"/>
          <a:ext cx="6657835" cy="4456687"/>
        </p:xfrm>
        <a:graphic>
          <a:graphicData uri="http://schemas.openxmlformats.org/drawingml/2006/chart">
            <c:chart r:id="rId3"/>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7"/>
          <p:cNvSpPr/>
          <p:nvPr/>
        </p:nvSpPr>
        <p:spPr>
          <a:xfrm>
            <a:off x="3268596" y="491364"/>
            <a:ext cx="5360207" cy="783193"/>
          </a:xfrm>
          <a:prstGeom prst="round2DiagRect">
            <a:avLst>
              <a:gd fmla="val 16667" name="adj1"/>
              <a:gd fmla="val 0" name="adj2"/>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MX" sz="2000">
                <a:solidFill>
                  <a:srgbClr val="05405D"/>
                </a:solidFill>
                <a:latin typeface="Montserrat"/>
                <a:ea typeface="Montserrat"/>
                <a:cs typeface="Montserrat"/>
                <a:sym typeface="Montserrat"/>
              </a:rPr>
              <a:t>Aspectos Cuantitativos</a:t>
            </a:r>
            <a:endParaRPr/>
          </a:p>
          <a:p>
            <a:pPr indent="0" lvl="0" marL="0" marR="0" rtl="0" algn="ctr">
              <a:spcBef>
                <a:spcPts val="0"/>
              </a:spcBef>
              <a:spcAft>
                <a:spcPts val="0"/>
              </a:spcAft>
              <a:buNone/>
            </a:pPr>
            <a:r>
              <a:rPr b="1" lang="es-MX" sz="2000">
                <a:solidFill>
                  <a:srgbClr val="05405D"/>
                </a:solidFill>
                <a:latin typeface="Montserrat"/>
                <a:ea typeface="Montserrat"/>
                <a:cs typeface="Montserrat"/>
                <a:sym typeface="Montserrat"/>
              </a:rPr>
              <a:t>2019 – 2024</a:t>
            </a:r>
            <a:endParaRPr/>
          </a:p>
        </p:txBody>
      </p:sp>
      <p:graphicFrame>
        <p:nvGraphicFramePr>
          <p:cNvPr id="308" name="Google Shape;308;p17"/>
          <p:cNvGraphicFramePr/>
          <p:nvPr/>
        </p:nvGraphicFramePr>
        <p:xfrm>
          <a:off x="343060" y="1277395"/>
          <a:ext cx="3000000" cy="3000000"/>
        </p:xfrm>
        <a:graphic>
          <a:graphicData uri="http://schemas.openxmlformats.org/drawingml/2006/table">
            <a:tbl>
              <a:tblPr>
                <a:noFill/>
                <a:tableStyleId>{78EEEEED-E547-42A2-ABC7-D24E4D8C57F2}</a:tableStyleId>
              </a:tblPr>
              <a:tblGrid>
                <a:gridCol w="3104350"/>
                <a:gridCol w="1138250"/>
                <a:gridCol w="1138250"/>
                <a:gridCol w="1138250"/>
                <a:gridCol w="1138250"/>
                <a:gridCol w="1138250"/>
                <a:gridCol w="1138250"/>
                <a:gridCol w="1522675"/>
              </a:tblGrid>
              <a:tr h="764300">
                <a:tc>
                  <a:txBody>
                    <a:bodyPr/>
                    <a:lstStyle/>
                    <a:p>
                      <a:pPr indent="0" lvl="0" marL="88900" marR="0" rtl="0" algn="ctr">
                        <a:lnSpc>
                          <a:spcPct val="100000"/>
                        </a:lnSpc>
                        <a:spcBef>
                          <a:spcPts val="0"/>
                        </a:spcBef>
                        <a:spcAft>
                          <a:spcPts val="0"/>
                        </a:spcAft>
                        <a:buClr>
                          <a:srgbClr val="FFFFFF"/>
                        </a:buClr>
                        <a:buSzPts val="1400"/>
                        <a:buFont typeface="Montserrat"/>
                        <a:buNone/>
                      </a:pPr>
                      <a:r>
                        <a:rPr b="1" lang="es-MX" sz="1600" u="none" cap="none" strike="noStrike">
                          <a:solidFill>
                            <a:schemeClr val="lt1"/>
                          </a:solidFill>
                        </a:rPr>
                        <a:t>Variable Hospitalaria</a:t>
                      </a:r>
                      <a:endParaRPr b="1" i="0" sz="1600" u="none" cap="none" strike="noStrike">
                        <a:solidFill>
                          <a:schemeClr val="lt1"/>
                        </a:solidFill>
                        <a:latin typeface="Montserrat"/>
                        <a:ea typeface="Montserrat"/>
                        <a:cs typeface="Montserrat"/>
                        <a:sym typeface="Montserrat"/>
                      </a:endParaRPr>
                    </a:p>
                  </a:txBody>
                  <a:tcPr marT="62425" marB="62425"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FFFFFF"/>
                        </a:buClr>
                        <a:buSzPts val="1400"/>
                        <a:buFont typeface="Montserrat"/>
                        <a:buNone/>
                      </a:pPr>
                      <a:r>
                        <a:rPr b="1" lang="es-MX" sz="1600" u="none" cap="none" strike="noStrike">
                          <a:solidFill>
                            <a:schemeClr val="lt1"/>
                          </a:solidFill>
                        </a:rPr>
                        <a:t>2019</a:t>
                      </a:r>
                      <a:endParaRPr b="1" i="0" sz="1600" u="none" cap="none" strike="noStrike">
                        <a:solidFill>
                          <a:schemeClr val="lt1"/>
                        </a:solidFill>
                        <a:latin typeface="Montserrat"/>
                        <a:ea typeface="Montserrat"/>
                        <a:cs typeface="Montserrat"/>
                        <a:sym typeface="Montserrat"/>
                      </a:endParaRPr>
                    </a:p>
                  </a:txBody>
                  <a:tcPr marT="62425" marB="62425"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FFFFFF"/>
                        </a:buClr>
                        <a:buSzPts val="1400"/>
                        <a:buFont typeface="Montserrat"/>
                        <a:buNone/>
                      </a:pPr>
                      <a:r>
                        <a:rPr b="1" lang="es-MX" sz="1600" u="none" cap="none" strike="noStrike">
                          <a:solidFill>
                            <a:schemeClr val="lt1"/>
                          </a:solidFill>
                        </a:rPr>
                        <a:t>2020</a:t>
                      </a:r>
                      <a:endParaRPr b="1" i="0" sz="1600" u="none" cap="none" strike="noStrike">
                        <a:solidFill>
                          <a:schemeClr val="lt1"/>
                        </a:solidFill>
                        <a:latin typeface="Montserrat"/>
                        <a:ea typeface="Montserrat"/>
                        <a:cs typeface="Montserrat"/>
                        <a:sym typeface="Montserrat"/>
                      </a:endParaRPr>
                    </a:p>
                  </a:txBody>
                  <a:tcPr marT="62425" marB="62425"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FFFFFF"/>
                        </a:buClr>
                        <a:buSzPts val="1400"/>
                        <a:buFont typeface="Montserrat"/>
                        <a:buNone/>
                      </a:pPr>
                      <a:r>
                        <a:rPr b="1" lang="es-MX" sz="1600" u="none" cap="none" strike="noStrike">
                          <a:solidFill>
                            <a:schemeClr val="lt1"/>
                          </a:solidFill>
                        </a:rPr>
                        <a:t>2021</a:t>
                      </a:r>
                      <a:endParaRPr b="1" i="0" sz="1600" u="none" cap="none" strike="noStrike">
                        <a:solidFill>
                          <a:schemeClr val="lt1"/>
                        </a:solidFill>
                        <a:latin typeface="Montserrat"/>
                        <a:ea typeface="Montserrat"/>
                        <a:cs typeface="Montserrat"/>
                        <a:sym typeface="Montserrat"/>
                      </a:endParaRPr>
                    </a:p>
                  </a:txBody>
                  <a:tcPr marT="62425" marB="62425"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FFFFFF"/>
                        </a:buClr>
                        <a:buSzPts val="1400"/>
                        <a:buFont typeface="Montserrat"/>
                        <a:buNone/>
                      </a:pPr>
                      <a:r>
                        <a:rPr b="1" lang="es-MX" sz="1600" u="none" cap="none" strike="noStrike">
                          <a:solidFill>
                            <a:schemeClr val="lt1"/>
                          </a:solidFill>
                        </a:rPr>
                        <a:t>2022</a:t>
                      </a:r>
                      <a:endParaRPr b="1" i="0" sz="1600" u="none" cap="none" strike="noStrike">
                        <a:solidFill>
                          <a:schemeClr val="lt1"/>
                        </a:solidFill>
                        <a:latin typeface="Montserrat"/>
                        <a:ea typeface="Montserrat"/>
                        <a:cs typeface="Montserrat"/>
                        <a:sym typeface="Montserrat"/>
                      </a:endParaRPr>
                    </a:p>
                  </a:txBody>
                  <a:tcPr marT="62425" marB="62425"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FFFFFF"/>
                        </a:buClr>
                        <a:buSzPts val="1400"/>
                        <a:buFont typeface="Montserrat"/>
                        <a:buNone/>
                      </a:pPr>
                      <a:r>
                        <a:rPr b="1" lang="es-MX" sz="1600" u="none" cap="none" strike="noStrike">
                          <a:solidFill>
                            <a:schemeClr val="lt1"/>
                          </a:solidFill>
                        </a:rPr>
                        <a:t>2023</a:t>
                      </a:r>
                      <a:endParaRPr b="1" i="0" sz="1600" u="none" cap="none" strike="noStrike">
                        <a:solidFill>
                          <a:schemeClr val="lt1"/>
                        </a:solidFill>
                        <a:latin typeface="Montserrat"/>
                        <a:ea typeface="Montserrat"/>
                        <a:cs typeface="Montserrat"/>
                        <a:sym typeface="Montserrat"/>
                      </a:endParaRPr>
                    </a:p>
                  </a:txBody>
                  <a:tcPr marT="62425" marB="62425"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FFFFFF"/>
                        </a:buClr>
                        <a:buSzPts val="1400"/>
                        <a:buFont typeface="Montserrat"/>
                        <a:buNone/>
                      </a:pPr>
                      <a:r>
                        <a:rPr b="1" i="0" lang="es-MX" sz="1600" u="none" cap="none" strike="noStrike">
                          <a:solidFill>
                            <a:schemeClr val="lt1"/>
                          </a:solidFill>
                          <a:latin typeface="Montserrat"/>
                          <a:ea typeface="Montserrat"/>
                          <a:cs typeface="Montserrat"/>
                          <a:sym typeface="Montserrat"/>
                        </a:rPr>
                        <a:t>2024</a:t>
                      </a:r>
                      <a:endParaRPr b="1" i="0" sz="1600" u="none" cap="none" strike="noStrike">
                        <a:solidFill>
                          <a:schemeClr val="lt1"/>
                        </a:solidFill>
                        <a:latin typeface="Montserrat"/>
                        <a:ea typeface="Montserrat"/>
                        <a:cs typeface="Montserrat"/>
                        <a:sym typeface="Montserrat"/>
                      </a:endParaRPr>
                    </a:p>
                  </a:txBody>
                  <a:tcPr marT="62425" marB="62425"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FFFFFF"/>
                        </a:buClr>
                        <a:buSzPts val="1400"/>
                        <a:buFont typeface="Montserrat"/>
                        <a:buNone/>
                      </a:pPr>
                      <a:r>
                        <a:rPr b="1" lang="es-MX" sz="1400" u="none" cap="none" strike="noStrike">
                          <a:solidFill>
                            <a:schemeClr val="lt1"/>
                          </a:solidFill>
                        </a:rPr>
                        <a:t>Tasa de Variación</a:t>
                      </a:r>
                      <a:endParaRPr b="1" sz="1400" u="none" cap="none" strike="noStrike">
                        <a:solidFill>
                          <a:schemeClr val="lt1"/>
                        </a:solidFill>
                      </a:endParaRPr>
                    </a:p>
                    <a:p>
                      <a:pPr indent="0" lvl="0" marL="0" marR="0" rtl="0" algn="ctr">
                        <a:lnSpc>
                          <a:spcPct val="100000"/>
                        </a:lnSpc>
                        <a:spcBef>
                          <a:spcPts val="0"/>
                        </a:spcBef>
                        <a:spcAft>
                          <a:spcPts val="0"/>
                        </a:spcAft>
                        <a:buClr>
                          <a:srgbClr val="FFFFFF"/>
                        </a:buClr>
                        <a:buSzPts val="1400"/>
                        <a:buFont typeface="Montserrat"/>
                        <a:buNone/>
                      </a:pPr>
                      <a:r>
                        <a:rPr b="1" i="0" lang="es-MX" sz="1400" u="none" cap="none" strike="noStrike">
                          <a:solidFill>
                            <a:schemeClr val="lt1"/>
                          </a:solidFill>
                          <a:latin typeface="Montserrat"/>
                          <a:ea typeface="Montserrat"/>
                          <a:cs typeface="Montserrat"/>
                          <a:sym typeface="Montserrat"/>
                        </a:rPr>
                        <a:t>2019 vs 2024</a:t>
                      </a:r>
                      <a:endParaRPr b="1" i="0" sz="1400" u="none" cap="none" strike="noStrike">
                        <a:solidFill>
                          <a:schemeClr val="lt1"/>
                        </a:solidFill>
                        <a:latin typeface="Montserrat"/>
                        <a:ea typeface="Montserrat"/>
                        <a:cs typeface="Montserrat"/>
                        <a:sym typeface="Montserrat"/>
                      </a:endParaRPr>
                    </a:p>
                  </a:txBody>
                  <a:tcPr marT="62425" marB="62425"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r h="300850">
                <a:tc>
                  <a:txBody>
                    <a:bodyPr/>
                    <a:lstStyle/>
                    <a:p>
                      <a:pPr indent="0" lvl="0" marL="0" marR="0" rtl="0" algn="l">
                        <a:spcBef>
                          <a:spcPts val="0"/>
                        </a:spcBef>
                        <a:spcAft>
                          <a:spcPts val="0"/>
                        </a:spcAft>
                        <a:buNone/>
                      </a:pPr>
                      <a:r>
                        <a:rPr b="1" i="0" lang="es-MX" sz="1600" u="none" strike="noStrike">
                          <a:solidFill>
                            <a:srgbClr val="000000"/>
                          </a:solidFill>
                          <a:latin typeface="Montserrat"/>
                          <a:ea typeface="Montserrat"/>
                          <a:cs typeface="Montserrat"/>
                          <a:sym typeface="Montserrat"/>
                        </a:rPr>
                        <a:t>Trasplantes</a:t>
                      </a:r>
                      <a:endParaRPr/>
                    </a:p>
                  </a:txBody>
                  <a:tcPr marT="9525" marB="0" marR="9525" marL="8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20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9</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22</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27</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22</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22</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600" u="none" strike="noStrike">
                          <a:solidFill>
                            <a:srgbClr val="000000"/>
                          </a:solidFill>
                          <a:latin typeface="Montserrat"/>
                          <a:ea typeface="Montserrat"/>
                          <a:cs typeface="Montserrat"/>
                          <a:sym typeface="Montserrat"/>
                        </a:rPr>
                        <a:t>10.00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00850">
                <a:tc>
                  <a:txBody>
                    <a:bodyPr/>
                    <a:lstStyle/>
                    <a:p>
                      <a:pPr indent="0" lvl="0" marL="0" marR="0" rtl="0" algn="l">
                        <a:spcBef>
                          <a:spcPts val="0"/>
                        </a:spcBef>
                        <a:spcAft>
                          <a:spcPts val="0"/>
                        </a:spcAft>
                        <a:buNone/>
                      </a:pPr>
                      <a:r>
                        <a:rPr b="1" i="0" lang="es-MX" sz="1600" u="none" strike="noStrike">
                          <a:solidFill>
                            <a:srgbClr val="000000"/>
                          </a:solidFill>
                          <a:latin typeface="Montserrat"/>
                          <a:ea typeface="Montserrat"/>
                          <a:cs typeface="Montserrat"/>
                          <a:sym typeface="Montserrat"/>
                        </a:rPr>
                        <a:t>Egresos Hospitalarios</a:t>
                      </a:r>
                      <a:endParaRPr b="1" i="0" sz="1600" u="none" strike="noStrike">
                        <a:solidFill>
                          <a:srgbClr val="000000"/>
                        </a:solidFill>
                        <a:latin typeface="Montserrat"/>
                        <a:ea typeface="Montserrat"/>
                        <a:cs typeface="Montserrat"/>
                        <a:sym typeface="Montserrat"/>
                      </a:endParaRPr>
                    </a:p>
                  </a:txBody>
                  <a:tcPr marT="9525" marB="0" marR="9525" marL="8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2,927</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2,324</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2,649</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3,060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3,175</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800">
                          <a:solidFill>
                            <a:schemeClr val="dk1"/>
                          </a:solidFill>
                          <a:latin typeface="Montserrat"/>
                          <a:ea typeface="Montserrat"/>
                          <a:cs typeface="Montserrat"/>
                          <a:sym typeface="Montserrat"/>
                        </a:rPr>
                        <a:t>3,136</a:t>
                      </a:r>
                      <a:endParaRPr b="0" i="0" sz="1600" u="none" strike="noStrike">
                        <a:solidFill>
                          <a:srgbClr val="000000"/>
                        </a:solidFill>
                        <a:latin typeface="Montserrat"/>
                        <a:ea typeface="Montserrat"/>
                        <a:cs typeface="Montserrat"/>
                        <a:sym typeface="Montserrat"/>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600" u="none" strike="noStrike">
                          <a:solidFill>
                            <a:srgbClr val="000000"/>
                          </a:solidFill>
                          <a:latin typeface="Montserrat"/>
                          <a:ea typeface="Montserrat"/>
                          <a:cs typeface="Montserrat"/>
                          <a:sym typeface="Montserrat"/>
                        </a:rPr>
                        <a:t>7.14 </a:t>
                      </a:r>
                      <a:endParaRPr b="1" i="0" sz="1600" u="none" strike="noStrike">
                        <a:solidFill>
                          <a:srgbClr val="000000"/>
                        </a:solidFill>
                        <a:latin typeface="Montserrat"/>
                        <a:ea typeface="Montserrat"/>
                        <a:cs typeface="Montserrat"/>
                        <a:sym typeface="Montserrat"/>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00850">
                <a:tc>
                  <a:txBody>
                    <a:bodyPr/>
                    <a:lstStyle/>
                    <a:p>
                      <a:pPr indent="0" lvl="0" marL="0" marR="0" rtl="0" algn="l">
                        <a:spcBef>
                          <a:spcPts val="0"/>
                        </a:spcBef>
                        <a:spcAft>
                          <a:spcPts val="0"/>
                        </a:spcAft>
                        <a:buNone/>
                      </a:pPr>
                      <a:r>
                        <a:rPr b="1" i="0" lang="es-MX" sz="1600" u="none" strike="noStrike">
                          <a:solidFill>
                            <a:srgbClr val="000000"/>
                          </a:solidFill>
                          <a:latin typeface="Montserrat"/>
                          <a:ea typeface="Montserrat"/>
                          <a:cs typeface="Montserrat"/>
                          <a:sym typeface="Montserrat"/>
                        </a:rPr>
                        <a:t>Tomografías</a:t>
                      </a:r>
                      <a:endParaRPr/>
                    </a:p>
                  </a:txBody>
                  <a:tcPr marT="9525" marB="0" marR="9525" marL="8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1,913</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1,484</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2,139</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2,027</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2,448</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800">
                          <a:solidFill>
                            <a:schemeClr val="dk1"/>
                          </a:solidFill>
                          <a:latin typeface="Montserrat"/>
                          <a:ea typeface="Montserrat"/>
                          <a:cs typeface="Montserrat"/>
                          <a:sym typeface="Montserrat"/>
                        </a:rPr>
                        <a:t>2,097</a:t>
                      </a:r>
                      <a:endParaRPr b="0" i="0" sz="1600" u="none" strike="noStrike">
                        <a:solidFill>
                          <a:srgbClr val="000000"/>
                        </a:solidFill>
                        <a:latin typeface="Montserrat"/>
                        <a:ea typeface="Montserrat"/>
                        <a:cs typeface="Montserrat"/>
                        <a:sym typeface="Montserrat"/>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600" u="none" strike="noStrike">
                          <a:solidFill>
                            <a:srgbClr val="000000"/>
                          </a:solidFill>
                          <a:latin typeface="Montserrat"/>
                          <a:ea typeface="Montserrat"/>
                          <a:cs typeface="Montserrat"/>
                          <a:sym typeface="Montserrat"/>
                        </a:rPr>
                        <a:t>9.62 </a:t>
                      </a:r>
                      <a:endParaRPr b="1" i="0" sz="1600" u="none" strike="noStrike">
                        <a:solidFill>
                          <a:srgbClr val="000000"/>
                        </a:solidFill>
                        <a:latin typeface="Montserrat"/>
                        <a:ea typeface="Montserrat"/>
                        <a:cs typeface="Montserrat"/>
                        <a:sym typeface="Montserrat"/>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00850">
                <a:tc>
                  <a:txBody>
                    <a:bodyPr/>
                    <a:lstStyle/>
                    <a:p>
                      <a:pPr indent="0" lvl="0" marL="0" marR="0" rtl="0" algn="l">
                        <a:spcBef>
                          <a:spcPts val="0"/>
                        </a:spcBef>
                        <a:spcAft>
                          <a:spcPts val="0"/>
                        </a:spcAft>
                        <a:buNone/>
                      </a:pPr>
                      <a:r>
                        <a:rPr b="1" i="0" lang="es-MX" sz="1600" u="none" strike="noStrike">
                          <a:solidFill>
                            <a:srgbClr val="000000"/>
                          </a:solidFill>
                          <a:latin typeface="Montserrat"/>
                          <a:ea typeface="Montserrat"/>
                          <a:cs typeface="Montserrat"/>
                          <a:sym typeface="Montserrat"/>
                        </a:rPr>
                        <a:t>Ultrasonidos</a:t>
                      </a:r>
                      <a:endParaRPr/>
                    </a:p>
                  </a:txBody>
                  <a:tcPr marT="9525" marB="0" marR="9525" marL="8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3,892</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3,025</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2,528</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4,381</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5,209</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800">
                          <a:solidFill>
                            <a:schemeClr val="dk1"/>
                          </a:solidFill>
                          <a:latin typeface="Montserrat"/>
                          <a:ea typeface="Montserrat"/>
                          <a:cs typeface="Montserrat"/>
                          <a:sym typeface="Montserrat"/>
                        </a:rPr>
                        <a:t>5,505</a:t>
                      </a:r>
                      <a:endParaRPr b="0" i="0" sz="1600" u="none" strike="noStrike">
                        <a:solidFill>
                          <a:srgbClr val="000000"/>
                        </a:solidFill>
                        <a:latin typeface="Montserrat"/>
                        <a:ea typeface="Montserrat"/>
                        <a:cs typeface="Montserrat"/>
                        <a:sym typeface="Montserrat"/>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600" u="none" strike="noStrike">
                          <a:solidFill>
                            <a:srgbClr val="000000"/>
                          </a:solidFill>
                          <a:latin typeface="Montserrat"/>
                          <a:ea typeface="Montserrat"/>
                          <a:cs typeface="Montserrat"/>
                          <a:sym typeface="Montserrat"/>
                        </a:rPr>
                        <a:t> 41.44 </a:t>
                      </a:r>
                      <a:endParaRPr b="1" i="0" sz="1600" u="none" strike="noStrike">
                        <a:solidFill>
                          <a:srgbClr val="000000"/>
                        </a:solidFill>
                        <a:latin typeface="Montserrat"/>
                        <a:ea typeface="Montserrat"/>
                        <a:cs typeface="Montserrat"/>
                        <a:sym typeface="Montserrat"/>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82500">
                <a:tc>
                  <a:txBody>
                    <a:bodyPr/>
                    <a:lstStyle/>
                    <a:p>
                      <a:pPr indent="0" lvl="0" marL="0" marR="0" rtl="0" algn="l">
                        <a:spcBef>
                          <a:spcPts val="0"/>
                        </a:spcBef>
                        <a:spcAft>
                          <a:spcPts val="0"/>
                        </a:spcAft>
                        <a:buNone/>
                      </a:pPr>
                      <a:r>
                        <a:rPr b="1" i="0" lang="es-MX" sz="1600" u="none" strike="noStrike">
                          <a:solidFill>
                            <a:srgbClr val="000000"/>
                          </a:solidFill>
                          <a:latin typeface="Montserrat"/>
                          <a:ea typeface="Montserrat"/>
                          <a:cs typeface="Montserrat"/>
                          <a:sym typeface="Montserrat"/>
                        </a:rPr>
                        <a:t>Resonancias Magnéticas</a:t>
                      </a:r>
                      <a:endParaRPr b="1" i="0" sz="1600" u="none" strike="noStrike">
                        <a:solidFill>
                          <a:srgbClr val="000000"/>
                        </a:solidFill>
                        <a:latin typeface="Montserrat"/>
                        <a:ea typeface="Montserrat"/>
                        <a:cs typeface="Montserrat"/>
                        <a:sym typeface="Montserrat"/>
                      </a:endParaRPr>
                    </a:p>
                  </a:txBody>
                  <a:tcPr marT="9525" marB="0" marR="9525" marL="8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1,162</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909</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1,258</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1,285</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1,403</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800">
                          <a:solidFill>
                            <a:schemeClr val="dk1"/>
                          </a:solidFill>
                          <a:latin typeface="Montserrat"/>
                          <a:ea typeface="Montserrat"/>
                          <a:cs typeface="Montserrat"/>
                          <a:sym typeface="Montserrat"/>
                        </a:rPr>
                        <a:t>1,687</a:t>
                      </a:r>
                      <a:endParaRPr b="0" i="0" sz="1600" u="none" strike="noStrike">
                        <a:solidFill>
                          <a:srgbClr val="000000"/>
                        </a:solidFill>
                        <a:latin typeface="Montserrat"/>
                        <a:ea typeface="Montserrat"/>
                        <a:cs typeface="Montserrat"/>
                        <a:sym typeface="Montserrat"/>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600" u="none" strike="noStrike">
                          <a:solidFill>
                            <a:srgbClr val="000000"/>
                          </a:solidFill>
                          <a:latin typeface="Montserrat"/>
                          <a:ea typeface="Montserrat"/>
                          <a:cs typeface="Montserrat"/>
                          <a:sym typeface="Montserrat"/>
                        </a:rPr>
                        <a:t>45.18 </a:t>
                      </a:r>
                      <a:endParaRPr b="1" i="0" sz="1600" u="none" strike="noStrike">
                        <a:solidFill>
                          <a:srgbClr val="000000"/>
                        </a:solidFill>
                        <a:latin typeface="Montserrat"/>
                        <a:ea typeface="Montserrat"/>
                        <a:cs typeface="Montserrat"/>
                        <a:sym typeface="Montserrat"/>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00850">
                <a:tc>
                  <a:txBody>
                    <a:bodyPr/>
                    <a:lstStyle/>
                    <a:p>
                      <a:pPr indent="0" lvl="0" marL="0" marR="0" rtl="0" algn="l">
                        <a:spcBef>
                          <a:spcPts val="0"/>
                        </a:spcBef>
                        <a:spcAft>
                          <a:spcPts val="0"/>
                        </a:spcAft>
                        <a:buNone/>
                      </a:pPr>
                      <a:r>
                        <a:rPr b="1" i="0" lang="es-MX" sz="1600" u="none" strike="noStrike">
                          <a:solidFill>
                            <a:srgbClr val="000000"/>
                          </a:solidFill>
                          <a:latin typeface="Montserrat"/>
                          <a:ea typeface="Montserrat"/>
                          <a:cs typeface="Montserrat"/>
                          <a:sym typeface="Montserrat"/>
                        </a:rPr>
                        <a:t>Valoraciones de urgencias</a:t>
                      </a:r>
                      <a:endParaRPr b="1" i="0" sz="1600" u="none" strike="noStrike">
                        <a:solidFill>
                          <a:srgbClr val="000000"/>
                        </a:solidFill>
                        <a:latin typeface="Montserrat"/>
                        <a:ea typeface="Montserrat"/>
                        <a:cs typeface="Montserrat"/>
                        <a:sym typeface="Montserrat"/>
                      </a:endParaRPr>
                    </a:p>
                  </a:txBody>
                  <a:tcPr marT="9525" marB="0" marR="9525" marL="8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20,386</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12,558</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14,254</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17,070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20,604</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20,493</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600" u="none" strike="noStrike">
                          <a:solidFill>
                            <a:srgbClr val="000000"/>
                          </a:solidFill>
                          <a:latin typeface="Montserrat"/>
                          <a:ea typeface="Montserrat"/>
                          <a:cs typeface="Montserrat"/>
                          <a:sym typeface="Montserrat"/>
                        </a:rPr>
                        <a:t>0.52 </a:t>
                      </a:r>
                      <a:endParaRPr b="1" i="0" sz="1600" u="none" strike="noStrike">
                        <a:solidFill>
                          <a:srgbClr val="000000"/>
                        </a:solidFill>
                        <a:latin typeface="Montserrat"/>
                        <a:ea typeface="Montserrat"/>
                        <a:cs typeface="Montserrat"/>
                        <a:sym typeface="Montserrat"/>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00850">
                <a:tc>
                  <a:txBody>
                    <a:bodyPr/>
                    <a:lstStyle/>
                    <a:p>
                      <a:pPr indent="0" lvl="0" marL="0" marR="0" rtl="0" algn="l">
                        <a:spcBef>
                          <a:spcPts val="0"/>
                        </a:spcBef>
                        <a:spcAft>
                          <a:spcPts val="0"/>
                        </a:spcAft>
                        <a:buNone/>
                      </a:pPr>
                      <a:r>
                        <a:rPr b="1" i="0" lang="es-MX" sz="1600" u="none" strike="noStrike">
                          <a:solidFill>
                            <a:srgbClr val="000000"/>
                          </a:solidFill>
                          <a:latin typeface="Montserrat"/>
                          <a:ea typeface="Montserrat"/>
                          <a:cs typeface="Montserrat"/>
                          <a:sym typeface="Montserrat"/>
                        </a:rPr>
                        <a:t>Endoscopías</a:t>
                      </a:r>
                      <a:endParaRPr/>
                    </a:p>
                  </a:txBody>
                  <a:tcPr marT="9525" marB="0" marR="9525" marL="8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596</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336</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574</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997</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1,251</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1,259</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600" u="none" strike="noStrike">
                          <a:solidFill>
                            <a:srgbClr val="000000"/>
                          </a:solidFill>
                          <a:latin typeface="Montserrat"/>
                          <a:ea typeface="Montserrat"/>
                          <a:cs typeface="Montserrat"/>
                          <a:sym typeface="Montserrat"/>
                        </a:rPr>
                        <a:t>   111.24 </a:t>
                      </a:r>
                      <a:endParaRPr b="1" i="0" sz="1600" u="none" strike="noStrike">
                        <a:solidFill>
                          <a:srgbClr val="000000"/>
                        </a:solidFill>
                        <a:latin typeface="Montserrat"/>
                        <a:ea typeface="Montserrat"/>
                        <a:cs typeface="Montserrat"/>
                        <a:sym typeface="Montserrat"/>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740425">
                <a:tc>
                  <a:txBody>
                    <a:bodyPr/>
                    <a:lstStyle/>
                    <a:p>
                      <a:pPr indent="0" lvl="0" marL="0" marR="0" rtl="0" algn="l">
                        <a:spcBef>
                          <a:spcPts val="0"/>
                        </a:spcBef>
                        <a:spcAft>
                          <a:spcPts val="0"/>
                        </a:spcAft>
                        <a:buNone/>
                      </a:pPr>
                      <a:r>
                        <a:rPr b="1" i="0" lang="es-MX" sz="1600" u="none" strike="noStrike">
                          <a:solidFill>
                            <a:srgbClr val="000000"/>
                          </a:solidFill>
                          <a:latin typeface="Montserrat"/>
                          <a:ea typeface="Montserrat"/>
                          <a:cs typeface="Montserrat"/>
                          <a:sym typeface="Montserrat"/>
                        </a:rPr>
                        <a:t>Procedimientos de diagnóstico radiológico ambulatorio </a:t>
                      </a:r>
                      <a:endParaRPr b="1" i="0" sz="1600" u="none" strike="noStrike">
                        <a:solidFill>
                          <a:srgbClr val="000000"/>
                        </a:solidFill>
                        <a:latin typeface="Montserrat"/>
                        <a:ea typeface="Montserrat"/>
                        <a:cs typeface="Montserrat"/>
                        <a:sym typeface="Montserrat"/>
                      </a:endParaRPr>
                    </a:p>
                  </a:txBody>
                  <a:tcPr marT="9525" marB="0" marR="9525" marL="8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18,029</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12,469</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17,506</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20,046</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24,858</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24,990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600" u="none" strike="noStrike">
                          <a:solidFill>
                            <a:srgbClr val="000000"/>
                          </a:solidFill>
                          <a:latin typeface="Montserrat"/>
                          <a:ea typeface="Montserrat"/>
                          <a:cs typeface="Montserrat"/>
                          <a:sym typeface="Montserrat"/>
                        </a:rPr>
                        <a:t>38.61</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00850">
                <a:tc>
                  <a:txBody>
                    <a:bodyPr/>
                    <a:lstStyle/>
                    <a:p>
                      <a:pPr indent="0" lvl="0" marL="0" marR="0" rtl="0" algn="l">
                        <a:spcBef>
                          <a:spcPts val="0"/>
                        </a:spcBef>
                        <a:spcAft>
                          <a:spcPts val="0"/>
                        </a:spcAft>
                        <a:buNone/>
                      </a:pPr>
                      <a:r>
                        <a:rPr b="1" i="0" lang="es-MX" sz="1600" u="none" strike="noStrike">
                          <a:solidFill>
                            <a:srgbClr val="000000"/>
                          </a:solidFill>
                          <a:latin typeface="Montserrat"/>
                          <a:ea typeface="Montserrat"/>
                          <a:cs typeface="Montserrat"/>
                          <a:sym typeface="Montserrat"/>
                        </a:rPr>
                        <a:t>Exámenes de laboratorio</a:t>
                      </a:r>
                      <a:endParaRPr b="1" i="0" sz="1600" u="none" strike="noStrike">
                        <a:solidFill>
                          <a:srgbClr val="000000"/>
                        </a:solidFill>
                        <a:latin typeface="Montserrat"/>
                        <a:ea typeface="Montserrat"/>
                        <a:cs typeface="Montserrat"/>
                        <a:sym typeface="Montserrat"/>
                      </a:endParaRPr>
                    </a:p>
                  </a:txBody>
                  <a:tcPr marT="9525" marB="0" marR="9525" marL="8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515,833</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392,016</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494,541</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454,026</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490,125</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540,054</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600" u="none" strike="noStrike">
                          <a:solidFill>
                            <a:srgbClr val="000000"/>
                          </a:solidFill>
                          <a:latin typeface="Montserrat"/>
                          <a:ea typeface="Montserrat"/>
                          <a:cs typeface="Montserrat"/>
                          <a:sym typeface="Montserrat"/>
                        </a:rPr>
                        <a:t>4.70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496800">
                <a:tc>
                  <a:txBody>
                    <a:bodyPr/>
                    <a:lstStyle/>
                    <a:p>
                      <a:pPr indent="0" lvl="0" marL="0" marR="0" rtl="0" algn="l">
                        <a:spcBef>
                          <a:spcPts val="0"/>
                        </a:spcBef>
                        <a:spcAft>
                          <a:spcPts val="0"/>
                        </a:spcAft>
                        <a:buNone/>
                      </a:pPr>
                      <a:r>
                        <a:rPr b="1" i="0" lang="es-MX" sz="1600" u="none" strike="noStrike">
                          <a:solidFill>
                            <a:srgbClr val="000000"/>
                          </a:solidFill>
                          <a:latin typeface="Montserrat"/>
                          <a:ea typeface="Montserrat"/>
                          <a:cs typeface="Montserrat"/>
                          <a:sym typeface="Montserrat"/>
                        </a:rPr>
                        <a:t>Estudios socioeconómicos realizados</a:t>
                      </a:r>
                      <a:endParaRPr b="1" i="0" sz="1600" u="none" strike="noStrike">
                        <a:solidFill>
                          <a:srgbClr val="000000"/>
                        </a:solidFill>
                        <a:latin typeface="Montserrat"/>
                        <a:ea typeface="Montserrat"/>
                        <a:cs typeface="Montserrat"/>
                        <a:sym typeface="Montserrat"/>
                      </a:endParaRPr>
                    </a:p>
                  </a:txBody>
                  <a:tcPr marT="9525" marB="0" marR="9525" marL="8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2,604</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1,798</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2,364</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2,609</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2,867</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2,621</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600">
                          <a:solidFill>
                            <a:schemeClr val="dk1"/>
                          </a:solidFill>
                          <a:latin typeface="Montserrat"/>
                          <a:ea typeface="Montserrat"/>
                          <a:cs typeface="Montserrat"/>
                          <a:sym typeface="Montserrat"/>
                        </a:rPr>
                        <a:t>0.65</a:t>
                      </a:r>
                      <a:endParaRPr b="1" i="0" sz="1600" u="none" strike="noStrike">
                        <a:solidFill>
                          <a:srgbClr val="000000"/>
                        </a:solidFill>
                        <a:latin typeface="Montserrat"/>
                        <a:ea typeface="Montserrat"/>
                        <a:cs typeface="Montserrat"/>
                        <a:sym typeface="Montserrat"/>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740425">
                <a:tc>
                  <a:txBody>
                    <a:bodyPr/>
                    <a:lstStyle/>
                    <a:p>
                      <a:pPr indent="0" lvl="0" marL="0" marR="0" rtl="0" algn="l">
                        <a:spcBef>
                          <a:spcPts val="0"/>
                        </a:spcBef>
                        <a:spcAft>
                          <a:spcPts val="0"/>
                        </a:spcAft>
                        <a:buNone/>
                      </a:pPr>
                      <a:r>
                        <a:rPr b="1" i="0" lang="es-MX" sz="1600" u="none" strike="noStrike">
                          <a:solidFill>
                            <a:srgbClr val="000000"/>
                          </a:solidFill>
                          <a:latin typeface="Montserrat"/>
                          <a:ea typeface="Montserrat"/>
                          <a:cs typeface="Montserrat"/>
                          <a:sym typeface="Montserrat"/>
                        </a:rPr>
                        <a:t>Consultas para el Centro Integral de Manejo de Dolor</a:t>
                      </a:r>
                      <a:endParaRPr b="1" i="0" sz="1600" u="none" strike="noStrike">
                        <a:solidFill>
                          <a:srgbClr val="000000"/>
                        </a:solidFill>
                        <a:latin typeface="Montserrat"/>
                        <a:ea typeface="Montserrat"/>
                        <a:cs typeface="Montserrat"/>
                        <a:sym typeface="Montserrat"/>
                      </a:endParaRPr>
                    </a:p>
                  </a:txBody>
                  <a:tcPr marT="9525" marB="0" marR="9525" marL="857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115</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206</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480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195</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410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600" u="none" strike="noStrike">
                          <a:solidFill>
                            <a:srgbClr val="000000"/>
                          </a:solidFill>
                          <a:latin typeface="Montserrat"/>
                          <a:ea typeface="Montserrat"/>
                          <a:cs typeface="Montserrat"/>
                          <a:sym typeface="Montserrat"/>
                        </a:rPr>
                        <a:t>543</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600" u="none" strike="noStrike">
                          <a:solidFill>
                            <a:srgbClr val="000000"/>
                          </a:solidFill>
                          <a:latin typeface="Montserrat"/>
                          <a:ea typeface="Montserrat"/>
                          <a:cs typeface="Montserrat"/>
                          <a:sym typeface="Montserrat"/>
                        </a:rPr>
                        <a:t>  372.17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bl>
          </a:graphicData>
        </a:graphic>
      </p:graphicFrame>
      <p:sp>
        <p:nvSpPr>
          <p:cNvPr id="309" name="Google Shape;309;p17"/>
          <p:cNvSpPr/>
          <p:nvPr/>
        </p:nvSpPr>
        <p:spPr>
          <a:xfrm>
            <a:off x="8797615" y="269536"/>
            <a:ext cx="3182892" cy="458252"/>
          </a:xfrm>
          <a:prstGeom prst="roundRect">
            <a:avLst>
              <a:gd fmla="val 16667" name="adj"/>
            </a:avLst>
          </a:prstGeom>
          <a:solidFill>
            <a:srgbClr val="05405D"/>
          </a:solidFill>
          <a:ln cap="flat" cmpd="sng" w="12700">
            <a:solidFill>
              <a:srgbClr val="2F5496"/>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MX" sz="1800">
                <a:solidFill>
                  <a:schemeClr val="lt1"/>
                </a:solidFill>
                <a:latin typeface="Montserrat Medium"/>
                <a:ea typeface="Montserrat Medium"/>
                <a:cs typeface="Montserrat Medium"/>
                <a:sym typeface="Montserrat Medium"/>
              </a:rPr>
              <a:t>ATENCIÓN MÉDICA</a:t>
            </a:r>
            <a:endParaRPr sz="1800">
              <a:solidFill>
                <a:schemeClr val="lt1"/>
              </a:solidFill>
              <a:latin typeface="Montserrat Medium"/>
              <a:ea typeface="Montserrat Medium"/>
              <a:cs typeface="Montserrat Medium"/>
              <a:sym typeface="Montserrat Medium"/>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8"/>
          <p:cNvSpPr/>
          <p:nvPr/>
        </p:nvSpPr>
        <p:spPr>
          <a:xfrm>
            <a:off x="3284219" y="498662"/>
            <a:ext cx="5355102" cy="783193"/>
          </a:xfrm>
          <a:prstGeom prst="round2DiagRect">
            <a:avLst>
              <a:gd fmla="val 16667" name="adj1"/>
              <a:gd fmla="val 0" name="adj2"/>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MX" sz="2000">
                <a:solidFill>
                  <a:srgbClr val="05405D"/>
                </a:solidFill>
                <a:latin typeface="Montserrat"/>
                <a:ea typeface="Montserrat"/>
                <a:cs typeface="Montserrat"/>
                <a:sym typeface="Montserrat"/>
              </a:rPr>
              <a:t>Cuidados Paliativos</a:t>
            </a:r>
            <a:endParaRPr b="1" sz="2000">
              <a:solidFill>
                <a:srgbClr val="05405D"/>
              </a:solidFill>
              <a:latin typeface="Montserrat"/>
              <a:ea typeface="Montserrat"/>
              <a:cs typeface="Montserrat"/>
              <a:sym typeface="Montserrat"/>
            </a:endParaRPr>
          </a:p>
          <a:p>
            <a:pPr indent="0" lvl="0" marL="0" marR="0" rtl="0" algn="ctr">
              <a:spcBef>
                <a:spcPts val="0"/>
              </a:spcBef>
              <a:spcAft>
                <a:spcPts val="0"/>
              </a:spcAft>
              <a:buNone/>
            </a:pPr>
            <a:r>
              <a:rPr b="1" lang="es-MX" sz="2000">
                <a:solidFill>
                  <a:srgbClr val="05405D"/>
                </a:solidFill>
                <a:latin typeface="Montserrat"/>
                <a:ea typeface="Montserrat"/>
                <a:cs typeface="Montserrat"/>
                <a:sym typeface="Montserrat"/>
              </a:rPr>
              <a:t>(Semestral 2023 – 2024)</a:t>
            </a:r>
            <a:endParaRPr b="1" sz="2000">
              <a:solidFill>
                <a:srgbClr val="05405D"/>
              </a:solidFill>
              <a:latin typeface="Montserrat"/>
              <a:ea typeface="Montserrat"/>
              <a:cs typeface="Montserrat"/>
              <a:sym typeface="Montserrat"/>
            </a:endParaRPr>
          </a:p>
        </p:txBody>
      </p:sp>
      <p:graphicFrame>
        <p:nvGraphicFramePr>
          <p:cNvPr id="315" name="Google Shape;315;p18"/>
          <p:cNvGraphicFramePr/>
          <p:nvPr/>
        </p:nvGraphicFramePr>
        <p:xfrm>
          <a:off x="3080657" y="1431156"/>
          <a:ext cx="3000000" cy="3000000"/>
        </p:xfrm>
        <a:graphic>
          <a:graphicData uri="http://schemas.openxmlformats.org/drawingml/2006/table">
            <a:tbl>
              <a:tblPr>
                <a:noFill/>
                <a:tableStyleId>{78EEEEED-E547-42A2-ABC7-D24E4D8C57F2}</a:tableStyleId>
              </a:tblPr>
              <a:tblGrid>
                <a:gridCol w="2532900"/>
                <a:gridCol w="1239900"/>
                <a:gridCol w="1220600"/>
                <a:gridCol w="1037275"/>
              </a:tblGrid>
              <a:tr h="596450">
                <a:tc>
                  <a:txBody>
                    <a:bodyPr/>
                    <a:lstStyle/>
                    <a:p>
                      <a:pPr indent="0" lvl="0" marL="0" marR="29210" rtl="0" algn="ctr">
                        <a:spcBef>
                          <a:spcPts val="0"/>
                        </a:spcBef>
                        <a:spcAft>
                          <a:spcPts val="0"/>
                        </a:spcAft>
                        <a:buNone/>
                      </a:pPr>
                      <a:r>
                        <a:rPr b="1" lang="es-MX" sz="1600">
                          <a:solidFill>
                            <a:schemeClr val="lt1"/>
                          </a:solidFill>
                        </a:rPr>
                        <a:t>Variables</a:t>
                      </a:r>
                      <a:endParaRPr b="1" sz="1600">
                        <a:solidFill>
                          <a:schemeClr val="lt1"/>
                        </a:solidFill>
                        <a:latin typeface="Montserrat"/>
                        <a:ea typeface="Montserrat"/>
                        <a:cs typeface="Montserrat"/>
                        <a:sym typeface="Montserrat"/>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29210" rtl="0" algn="ctr">
                        <a:spcBef>
                          <a:spcPts val="0"/>
                        </a:spcBef>
                        <a:spcAft>
                          <a:spcPts val="0"/>
                        </a:spcAft>
                        <a:buNone/>
                      </a:pPr>
                      <a:r>
                        <a:rPr b="1" lang="es-MX" sz="1600">
                          <a:solidFill>
                            <a:schemeClr val="lt1"/>
                          </a:solidFill>
                        </a:rPr>
                        <a:t>2023</a:t>
                      </a:r>
                      <a:endParaRPr b="1" sz="1600">
                        <a:solidFill>
                          <a:schemeClr val="lt1"/>
                        </a:solidFill>
                        <a:latin typeface="Montserrat"/>
                        <a:ea typeface="Montserrat"/>
                        <a:cs typeface="Montserrat"/>
                        <a:sym typeface="Montserrat"/>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29210" rtl="0" algn="ctr">
                        <a:spcBef>
                          <a:spcPts val="0"/>
                        </a:spcBef>
                        <a:spcAft>
                          <a:spcPts val="0"/>
                        </a:spcAft>
                        <a:buNone/>
                      </a:pPr>
                      <a:r>
                        <a:rPr b="1" lang="es-MX" sz="1600">
                          <a:solidFill>
                            <a:schemeClr val="lt1"/>
                          </a:solidFill>
                          <a:latin typeface="Montserrat"/>
                          <a:ea typeface="Montserrat"/>
                          <a:cs typeface="Montserrat"/>
                          <a:sym typeface="Montserrat"/>
                        </a:rPr>
                        <a:t>2024</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29210" rtl="0" algn="ctr">
                        <a:spcBef>
                          <a:spcPts val="0"/>
                        </a:spcBef>
                        <a:spcAft>
                          <a:spcPts val="0"/>
                        </a:spcAft>
                        <a:buNone/>
                      </a:pPr>
                      <a:r>
                        <a:rPr b="1" lang="es-MX" sz="1600">
                          <a:solidFill>
                            <a:schemeClr val="lt1"/>
                          </a:solidFill>
                        </a:rPr>
                        <a:t>% Var</a:t>
                      </a:r>
                      <a:endParaRPr b="1" sz="1600">
                        <a:solidFill>
                          <a:schemeClr val="lt1"/>
                        </a:solidFill>
                        <a:latin typeface="Montserrat"/>
                        <a:ea typeface="Montserrat"/>
                        <a:cs typeface="Montserrat"/>
                        <a:sym typeface="Montserrat"/>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r h="596450">
                <a:tc>
                  <a:txBody>
                    <a:bodyPr/>
                    <a:lstStyle/>
                    <a:p>
                      <a:pPr indent="0" lvl="0" marL="0" marR="0" rtl="0" algn="ctr">
                        <a:spcBef>
                          <a:spcPts val="0"/>
                        </a:spcBef>
                        <a:spcAft>
                          <a:spcPts val="0"/>
                        </a:spcAft>
                        <a:buNone/>
                      </a:pPr>
                      <a:r>
                        <a:rPr b="1" lang="es-MX" sz="1600"/>
                        <a:t>Consulta de Seguimiento</a:t>
                      </a:r>
                      <a:endParaRPr b="1" sz="1600">
                        <a:solidFill>
                          <a:schemeClr val="dk1"/>
                        </a:solidFill>
                        <a:latin typeface="Montserrat"/>
                        <a:ea typeface="Montserrat"/>
                        <a:cs typeface="Montserrat"/>
                        <a:sym typeface="Montserrat"/>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800"/>
                        <a:t>2,217</a:t>
                      </a:r>
                      <a:endParaRPr b="0" sz="1800">
                        <a:solidFill>
                          <a:schemeClr val="dk1"/>
                        </a:solidFill>
                        <a:latin typeface="Montserrat"/>
                        <a:ea typeface="Montserrat"/>
                        <a:cs typeface="Montserrat"/>
                        <a:sym typeface="Montserrat"/>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s-MX" sz="1800">
                          <a:solidFill>
                            <a:schemeClr val="dk1"/>
                          </a:solidFill>
                          <a:latin typeface="Montserrat"/>
                          <a:ea typeface="Montserrat"/>
                          <a:cs typeface="Montserrat"/>
                          <a:sym typeface="Montserrat"/>
                        </a:rPr>
                        <a:t>5,265</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800">
                          <a:solidFill>
                            <a:schemeClr val="dk1"/>
                          </a:solidFill>
                          <a:latin typeface="Montserrat"/>
                          <a:ea typeface="Montserrat"/>
                          <a:cs typeface="Montserrat"/>
                          <a:sym typeface="Montserrat"/>
                        </a:rPr>
                        <a:t>137.48</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596450">
                <a:tc>
                  <a:txBody>
                    <a:bodyPr/>
                    <a:lstStyle/>
                    <a:p>
                      <a:pPr indent="0" lvl="0" marL="0" marR="0" rtl="0" algn="ctr">
                        <a:spcBef>
                          <a:spcPts val="0"/>
                        </a:spcBef>
                        <a:spcAft>
                          <a:spcPts val="0"/>
                        </a:spcAft>
                        <a:buNone/>
                      </a:pPr>
                      <a:r>
                        <a:rPr b="1" lang="es-MX" sz="1600"/>
                        <a:t>Llamadas Telefónicas</a:t>
                      </a:r>
                      <a:endParaRPr b="1" sz="1600">
                        <a:solidFill>
                          <a:schemeClr val="dk1"/>
                        </a:solidFill>
                        <a:latin typeface="Montserrat"/>
                        <a:ea typeface="Montserrat"/>
                        <a:cs typeface="Montserrat"/>
                        <a:sym typeface="Montserrat"/>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800"/>
                        <a:t>1,810</a:t>
                      </a:r>
                      <a:endParaRPr b="0" sz="1800">
                        <a:solidFill>
                          <a:schemeClr val="dk1"/>
                        </a:solidFill>
                        <a:latin typeface="Montserrat"/>
                        <a:ea typeface="Montserrat"/>
                        <a:cs typeface="Montserrat"/>
                        <a:sym typeface="Montserrat"/>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s-MX" sz="1800">
                          <a:solidFill>
                            <a:schemeClr val="dk1"/>
                          </a:solidFill>
                          <a:latin typeface="Montserrat"/>
                          <a:ea typeface="Montserrat"/>
                          <a:cs typeface="Montserrat"/>
                          <a:sym typeface="Montserrat"/>
                        </a:rPr>
                        <a:t>2,127</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800">
                          <a:solidFill>
                            <a:schemeClr val="dk1"/>
                          </a:solidFill>
                          <a:latin typeface="Montserrat"/>
                          <a:ea typeface="Montserrat"/>
                          <a:cs typeface="Montserrat"/>
                          <a:sym typeface="Montserrat"/>
                        </a:rPr>
                        <a:t>17.51</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596450">
                <a:tc>
                  <a:txBody>
                    <a:bodyPr/>
                    <a:lstStyle/>
                    <a:p>
                      <a:pPr indent="0" lvl="0" marL="0" marR="0" rtl="0" algn="ctr">
                        <a:spcBef>
                          <a:spcPts val="0"/>
                        </a:spcBef>
                        <a:spcAft>
                          <a:spcPts val="0"/>
                        </a:spcAft>
                        <a:buNone/>
                      </a:pPr>
                      <a:r>
                        <a:rPr b="1" lang="es-MX" sz="1600"/>
                        <a:t>Fortalecimiento Emocional</a:t>
                      </a:r>
                      <a:endParaRPr b="1" sz="1600">
                        <a:solidFill>
                          <a:schemeClr val="dk1"/>
                        </a:solidFill>
                        <a:latin typeface="Montserrat"/>
                        <a:ea typeface="Montserrat"/>
                        <a:cs typeface="Montserrat"/>
                        <a:sym typeface="Montserrat"/>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800"/>
                        <a:t>174</a:t>
                      </a:r>
                      <a:endParaRPr b="0" sz="1800">
                        <a:solidFill>
                          <a:schemeClr val="dk1"/>
                        </a:solidFill>
                        <a:latin typeface="Montserrat"/>
                        <a:ea typeface="Montserrat"/>
                        <a:cs typeface="Montserrat"/>
                        <a:sym typeface="Montserrat"/>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s-MX" sz="1800">
                          <a:solidFill>
                            <a:schemeClr val="dk1"/>
                          </a:solidFill>
                          <a:latin typeface="Montserrat"/>
                          <a:ea typeface="Montserrat"/>
                          <a:cs typeface="Montserrat"/>
                          <a:sym typeface="Montserrat"/>
                        </a:rPr>
                        <a:t>49</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800">
                          <a:solidFill>
                            <a:schemeClr val="dk1"/>
                          </a:solidFill>
                          <a:latin typeface="Montserrat"/>
                          <a:ea typeface="Montserrat"/>
                          <a:cs typeface="Montserrat"/>
                          <a:sym typeface="Montserrat"/>
                        </a:rPr>
                        <a:t>-71.84</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596450">
                <a:tc>
                  <a:txBody>
                    <a:bodyPr/>
                    <a:lstStyle/>
                    <a:p>
                      <a:pPr indent="0" lvl="0" marL="0" marR="0" rtl="0" algn="ctr">
                        <a:spcBef>
                          <a:spcPts val="0"/>
                        </a:spcBef>
                        <a:spcAft>
                          <a:spcPts val="0"/>
                        </a:spcAft>
                        <a:buNone/>
                      </a:pPr>
                      <a:r>
                        <a:rPr b="1" lang="es-MX" sz="1600"/>
                        <a:t>Consultas a Domicilio</a:t>
                      </a:r>
                      <a:endParaRPr b="1" sz="1600">
                        <a:solidFill>
                          <a:schemeClr val="dk1"/>
                        </a:solidFill>
                        <a:latin typeface="Montserrat"/>
                        <a:ea typeface="Montserrat"/>
                        <a:cs typeface="Montserrat"/>
                        <a:sym typeface="Montserrat"/>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800"/>
                        <a:t>27</a:t>
                      </a:r>
                      <a:endParaRPr b="0" sz="1800">
                        <a:solidFill>
                          <a:schemeClr val="dk1"/>
                        </a:solidFill>
                        <a:latin typeface="Montserrat"/>
                        <a:ea typeface="Montserrat"/>
                        <a:cs typeface="Montserrat"/>
                        <a:sym typeface="Montserrat"/>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lang="es-MX" sz="1800">
                          <a:solidFill>
                            <a:schemeClr val="dk1"/>
                          </a:solidFill>
                          <a:latin typeface="Montserrat"/>
                          <a:ea typeface="Montserrat"/>
                          <a:cs typeface="Montserrat"/>
                          <a:sym typeface="Montserrat"/>
                        </a:rPr>
                        <a:t>21</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800">
                          <a:solidFill>
                            <a:schemeClr val="dk1"/>
                          </a:solidFill>
                          <a:latin typeface="Montserrat"/>
                          <a:ea typeface="Montserrat"/>
                          <a:cs typeface="Montserrat"/>
                          <a:sym typeface="Montserrat"/>
                        </a:rPr>
                        <a:t>-22.22</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596450">
                <a:tc>
                  <a:txBody>
                    <a:bodyPr/>
                    <a:lstStyle/>
                    <a:p>
                      <a:pPr indent="0" lvl="0" marL="0" marR="29210" rtl="0" algn="ctr">
                        <a:spcBef>
                          <a:spcPts val="0"/>
                        </a:spcBef>
                        <a:spcAft>
                          <a:spcPts val="0"/>
                        </a:spcAft>
                        <a:buNone/>
                      </a:pPr>
                      <a:r>
                        <a:rPr b="1" lang="es-MX" sz="1600">
                          <a:solidFill>
                            <a:schemeClr val="lt1"/>
                          </a:solidFill>
                        </a:rPr>
                        <a:t>Totales</a:t>
                      </a:r>
                      <a:endParaRPr b="1" sz="1600">
                        <a:solidFill>
                          <a:schemeClr val="lt1"/>
                        </a:solidFill>
                        <a:latin typeface="Montserrat"/>
                        <a:ea typeface="Montserrat"/>
                        <a:cs typeface="Montserrat"/>
                        <a:sym typeface="Montserrat"/>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29210" rtl="0" algn="ctr">
                        <a:spcBef>
                          <a:spcPts val="0"/>
                        </a:spcBef>
                        <a:spcAft>
                          <a:spcPts val="0"/>
                        </a:spcAft>
                        <a:buNone/>
                      </a:pPr>
                      <a:r>
                        <a:rPr b="1" lang="es-MX" sz="1800">
                          <a:solidFill>
                            <a:schemeClr val="lt1"/>
                          </a:solidFill>
                        </a:rPr>
                        <a:t>4,228</a:t>
                      </a:r>
                      <a:endParaRPr b="1" sz="1800">
                        <a:solidFill>
                          <a:schemeClr val="lt1"/>
                        </a:solidFill>
                        <a:latin typeface="Montserrat"/>
                        <a:ea typeface="Montserrat"/>
                        <a:cs typeface="Montserrat"/>
                        <a:sym typeface="Montserrat"/>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29210" rtl="0" algn="ctr">
                        <a:lnSpc>
                          <a:spcPct val="100000"/>
                        </a:lnSpc>
                        <a:spcBef>
                          <a:spcPts val="0"/>
                        </a:spcBef>
                        <a:spcAft>
                          <a:spcPts val="0"/>
                        </a:spcAft>
                        <a:buClr>
                          <a:schemeClr val="lt1"/>
                        </a:buClr>
                        <a:buSzPts val="1800"/>
                        <a:buFont typeface="Montserrat"/>
                        <a:buNone/>
                      </a:pPr>
                      <a:r>
                        <a:rPr b="1" lang="es-MX" sz="1800">
                          <a:solidFill>
                            <a:schemeClr val="lt1"/>
                          </a:solidFill>
                          <a:latin typeface="Montserrat"/>
                          <a:ea typeface="Montserrat"/>
                          <a:cs typeface="Montserrat"/>
                          <a:sym typeface="Montserrat"/>
                        </a:rPr>
                        <a:t>7,462</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29210" rtl="0" algn="ctr">
                        <a:spcBef>
                          <a:spcPts val="0"/>
                        </a:spcBef>
                        <a:spcAft>
                          <a:spcPts val="0"/>
                        </a:spcAft>
                        <a:buNone/>
                      </a:pPr>
                      <a:r>
                        <a:rPr b="1" lang="es-MX" sz="1800">
                          <a:solidFill>
                            <a:schemeClr val="lt1"/>
                          </a:solidFill>
                          <a:latin typeface="Montserrat"/>
                          <a:ea typeface="Montserrat"/>
                          <a:cs typeface="Montserrat"/>
                          <a:sym typeface="Montserrat"/>
                        </a:rPr>
                        <a:t>76.49</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bl>
          </a:graphicData>
        </a:graphic>
      </p:graphicFrame>
      <p:sp>
        <p:nvSpPr>
          <p:cNvPr id="316" name="Google Shape;316;p18"/>
          <p:cNvSpPr/>
          <p:nvPr/>
        </p:nvSpPr>
        <p:spPr>
          <a:xfrm>
            <a:off x="8797615" y="269536"/>
            <a:ext cx="3182892" cy="458252"/>
          </a:xfrm>
          <a:prstGeom prst="roundRect">
            <a:avLst>
              <a:gd fmla="val 16667" name="adj"/>
            </a:avLst>
          </a:prstGeom>
          <a:solidFill>
            <a:srgbClr val="05405D"/>
          </a:solidFill>
          <a:ln cap="flat" cmpd="sng" w="12700">
            <a:solidFill>
              <a:srgbClr val="2F5496"/>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MX" sz="1800">
                <a:solidFill>
                  <a:schemeClr val="lt1"/>
                </a:solidFill>
                <a:latin typeface="Montserrat Medium"/>
                <a:ea typeface="Montserrat Medium"/>
                <a:cs typeface="Montserrat Medium"/>
                <a:sym typeface="Montserrat Medium"/>
              </a:rPr>
              <a:t>ATENCIÓN MÉDICA</a:t>
            </a:r>
            <a:endParaRPr sz="1800">
              <a:solidFill>
                <a:schemeClr val="lt1"/>
              </a:solidFill>
              <a:latin typeface="Montserrat Medium"/>
              <a:ea typeface="Montserrat Medium"/>
              <a:cs typeface="Montserrat Medium"/>
              <a:sym typeface="Montserrat Medium"/>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9"/>
          <p:cNvSpPr/>
          <p:nvPr/>
        </p:nvSpPr>
        <p:spPr>
          <a:xfrm>
            <a:off x="3215617" y="476004"/>
            <a:ext cx="5490216" cy="783193"/>
          </a:xfrm>
          <a:prstGeom prst="round2DiagRect">
            <a:avLst>
              <a:gd fmla="val 16667" name="adj1"/>
              <a:gd fmla="val 0" name="adj2"/>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MX" sz="2000">
                <a:solidFill>
                  <a:srgbClr val="05405D"/>
                </a:solidFill>
                <a:latin typeface="Montserrat"/>
                <a:ea typeface="Montserrat"/>
                <a:cs typeface="Montserrat"/>
                <a:sym typeface="Montserrat"/>
              </a:rPr>
              <a:t>Infecciones Asociadas a la Atención en Salud (IAAS) (Semestral 2023 – 2024)</a:t>
            </a:r>
            <a:endParaRPr b="1" sz="2000">
              <a:solidFill>
                <a:srgbClr val="05405D"/>
              </a:solidFill>
              <a:latin typeface="Montserrat"/>
              <a:ea typeface="Montserrat"/>
              <a:cs typeface="Montserrat"/>
              <a:sym typeface="Montserrat"/>
            </a:endParaRPr>
          </a:p>
        </p:txBody>
      </p:sp>
      <p:sp>
        <p:nvSpPr>
          <p:cNvPr id="322" name="Google Shape;322;p19"/>
          <p:cNvSpPr/>
          <p:nvPr/>
        </p:nvSpPr>
        <p:spPr>
          <a:xfrm>
            <a:off x="8797615" y="269536"/>
            <a:ext cx="3182892" cy="458252"/>
          </a:xfrm>
          <a:prstGeom prst="roundRect">
            <a:avLst>
              <a:gd fmla="val 16667" name="adj"/>
            </a:avLst>
          </a:prstGeom>
          <a:solidFill>
            <a:srgbClr val="05405D"/>
          </a:solidFill>
          <a:ln cap="flat" cmpd="sng" w="12700">
            <a:solidFill>
              <a:srgbClr val="2F5496"/>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MX" sz="1800">
                <a:solidFill>
                  <a:schemeClr val="lt1"/>
                </a:solidFill>
                <a:latin typeface="Montserrat Medium"/>
                <a:ea typeface="Montserrat Medium"/>
                <a:cs typeface="Montserrat Medium"/>
                <a:sym typeface="Montserrat Medium"/>
              </a:rPr>
              <a:t>ATENCIÓN MÉDICA</a:t>
            </a:r>
            <a:endParaRPr sz="1800">
              <a:solidFill>
                <a:schemeClr val="lt1"/>
              </a:solidFill>
              <a:latin typeface="Montserrat Medium"/>
              <a:ea typeface="Montserrat Medium"/>
              <a:cs typeface="Montserrat Medium"/>
              <a:sym typeface="Montserrat Medium"/>
            </a:endParaRPr>
          </a:p>
        </p:txBody>
      </p:sp>
      <p:graphicFrame>
        <p:nvGraphicFramePr>
          <p:cNvPr id="323" name="Google Shape;323;p19"/>
          <p:cNvGraphicFramePr/>
          <p:nvPr/>
        </p:nvGraphicFramePr>
        <p:xfrm>
          <a:off x="5050517" y="1488139"/>
          <a:ext cx="3000000" cy="3000000"/>
        </p:xfrm>
        <a:graphic>
          <a:graphicData uri="http://schemas.openxmlformats.org/drawingml/2006/table">
            <a:tbl>
              <a:tblPr bandRow="1" firstCol="1" firstRow="1">
                <a:noFill/>
                <a:tableStyleId>{6935E005-A1FA-4F3B-BBDC-3A019E6BD66E}</a:tableStyleId>
              </a:tblPr>
              <a:tblGrid>
                <a:gridCol w="3176875"/>
                <a:gridCol w="1257875"/>
                <a:gridCol w="1156650"/>
                <a:gridCol w="1024100"/>
              </a:tblGrid>
              <a:tr h="181475">
                <a:tc>
                  <a:txBody>
                    <a:bodyPr/>
                    <a:lstStyle/>
                    <a:p>
                      <a:pPr indent="0" lvl="0" marL="0" marR="0" rtl="0" algn="ctr">
                        <a:spcBef>
                          <a:spcPts val="0"/>
                        </a:spcBef>
                        <a:spcAft>
                          <a:spcPts val="0"/>
                        </a:spcAft>
                        <a:buNone/>
                      </a:pPr>
                      <a:r>
                        <a:rPr lang="es-MX" sz="1000">
                          <a:solidFill>
                            <a:schemeClr val="lt1"/>
                          </a:solidFill>
                        </a:rPr>
                        <a:t>Clasificación de IAAS</a:t>
                      </a:r>
                      <a:endParaRPr sz="1100">
                        <a:solidFill>
                          <a:schemeClr val="lt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lang="es-MX" sz="1000">
                          <a:solidFill>
                            <a:schemeClr val="lt1"/>
                          </a:solidFill>
                        </a:rPr>
                        <a:t>2023</a:t>
                      </a:r>
                      <a:endParaRPr sz="1100">
                        <a:solidFill>
                          <a:schemeClr val="lt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lang="es-MX" sz="1000">
                          <a:solidFill>
                            <a:schemeClr val="lt1"/>
                          </a:solidFill>
                        </a:rPr>
                        <a:t>2024</a:t>
                      </a:r>
                      <a:endParaRPr sz="1100">
                        <a:solidFill>
                          <a:schemeClr val="lt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lang="es-MX" sz="1000">
                          <a:solidFill>
                            <a:schemeClr val="lt1"/>
                          </a:solidFill>
                        </a:rPr>
                        <a:t>%</a:t>
                      </a:r>
                      <a:endParaRPr b="1" sz="1100">
                        <a:solidFill>
                          <a:schemeClr val="lt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r h="229250">
                <a:tc>
                  <a:txBody>
                    <a:bodyPr/>
                    <a:lstStyle/>
                    <a:p>
                      <a:pPr indent="0" lvl="0" marL="0" marR="0" rtl="0" algn="ctr">
                        <a:spcBef>
                          <a:spcPts val="0"/>
                        </a:spcBef>
                        <a:spcAft>
                          <a:spcPts val="0"/>
                        </a:spcAft>
                        <a:buNone/>
                      </a:pPr>
                      <a:r>
                        <a:rPr b="0" lang="es-MX" sz="1000">
                          <a:solidFill>
                            <a:schemeClr val="dk1"/>
                          </a:solidFill>
                        </a:rPr>
                        <a:t>ITS Asociada a Catéter</a:t>
                      </a:r>
                      <a:endParaRPr b="0"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000">
                          <a:solidFill>
                            <a:schemeClr val="dk1"/>
                          </a:solidFill>
                        </a:rPr>
                        <a:t>27</a:t>
                      </a:r>
                      <a:endParaRPr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000">
                          <a:solidFill>
                            <a:schemeClr val="dk1"/>
                          </a:solidFill>
                        </a:rPr>
                        <a:t>43</a:t>
                      </a:r>
                      <a:endParaRPr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000">
                          <a:solidFill>
                            <a:schemeClr val="dk1"/>
                          </a:solidFill>
                        </a:rPr>
                        <a:t>59.26</a:t>
                      </a:r>
                      <a:endParaRPr b="1"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229250">
                <a:tc>
                  <a:txBody>
                    <a:bodyPr/>
                    <a:lstStyle/>
                    <a:p>
                      <a:pPr indent="0" lvl="0" marL="0" marR="0" rtl="0" algn="ctr">
                        <a:spcBef>
                          <a:spcPts val="0"/>
                        </a:spcBef>
                        <a:spcAft>
                          <a:spcPts val="0"/>
                        </a:spcAft>
                        <a:buNone/>
                      </a:pPr>
                      <a:r>
                        <a:rPr b="0" lang="es-MX" sz="1000">
                          <a:solidFill>
                            <a:schemeClr val="dk1"/>
                          </a:solidFill>
                        </a:rPr>
                        <a:t>ITS Primaria</a:t>
                      </a:r>
                      <a:endParaRPr b="0"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000">
                          <a:solidFill>
                            <a:schemeClr val="dk1"/>
                          </a:solidFill>
                        </a:rPr>
                        <a:t>56</a:t>
                      </a:r>
                      <a:endParaRPr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000">
                          <a:solidFill>
                            <a:schemeClr val="dk1"/>
                          </a:solidFill>
                        </a:rPr>
                        <a:t>74</a:t>
                      </a:r>
                      <a:endParaRPr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000">
                          <a:solidFill>
                            <a:schemeClr val="dk1"/>
                          </a:solidFill>
                        </a:rPr>
                        <a:t>32.14</a:t>
                      </a:r>
                      <a:endParaRPr b="1"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229250">
                <a:tc>
                  <a:txBody>
                    <a:bodyPr/>
                    <a:lstStyle/>
                    <a:p>
                      <a:pPr indent="0" lvl="0" marL="0" marR="0" rtl="0" algn="ctr">
                        <a:spcBef>
                          <a:spcPts val="0"/>
                        </a:spcBef>
                        <a:spcAft>
                          <a:spcPts val="0"/>
                        </a:spcAft>
                        <a:buNone/>
                      </a:pPr>
                      <a:r>
                        <a:rPr b="0" lang="es-MX" sz="1000">
                          <a:solidFill>
                            <a:schemeClr val="dk1"/>
                          </a:solidFill>
                        </a:rPr>
                        <a:t>ITS Secundaria</a:t>
                      </a:r>
                      <a:endParaRPr b="0"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000">
                          <a:solidFill>
                            <a:schemeClr val="dk1"/>
                          </a:solidFill>
                        </a:rPr>
                        <a:t>15</a:t>
                      </a:r>
                      <a:endParaRPr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000">
                          <a:solidFill>
                            <a:schemeClr val="dk1"/>
                          </a:solidFill>
                        </a:rPr>
                        <a:t>15</a:t>
                      </a:r>
                      <a:endParaRPr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000">
                          <a:solidFill>
                            <a:schemeClr val="dk1"/>
                          </a:solidFill>
                        </a:rPr>
                        <a:t>0.00</a:t>
                      </a:r>
                      <a:endParaRPr b="1"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229250">
                <a:tc>
                  <a:txBody>
                    <a:bodyPr/>
                    <a:lstStyle/>
                    <a:p>
                      <a:pPr indent="0" lvl="0" marL="0" marR="0" rtl="0" algn="ctr">
                        <a:spcBef>
                          <a:spcPts val="0"/>
                        </a:spcBef>
                        <a:spcAft>
                          <a:spcPts val="0"/>
                        </a:spcAft>
                        <a:buNone/>
                      </a:pPr>
                      <a:r>
                        <a:rPr b="0" lang="es-MX" sz="1000">
                          <a:solidFill>
                            <a:schemeClr val="dk1"/>
                          </a:solidFill>
                        </a:rPr>
                        <a:t>ITS no demostrada</a:t>
                      </a:r>
                      <a:endParaRPr b="0"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000">
                          <a:solidFill>
                            <a:schemeClr val="dk1"/>
                          </a:solidFill>
                        </a:rPr>
                        <a:t>58</a:t>
                      </a:r>
                      <a:endParaRPr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000">
                          <a:solidFill>
                            <a:schemeClr val="dk1"/>
                          </a:solidFill>
                        </a:rPr>
                        <a:t>23</a:t>
                      </a:r>
                      <a:endParaRPr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000">
                          <a:solidFill>
                            <a:schemeClr val="dk1"/>
                          </a:solidFill>
                        </a:rPr>
                        <a:t>-60.34</a:t>
                      </a:r>
                      <a:endParaRPr b="1"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42000">
                <a:tc>
                  <a:txBody>
                    <a:bodyPr/>
                    <a:lstStyle/>
                    <a:p>
                      <a:pPr indent="0" lvl="0" marL="0" marR="0" rtl="0" algn="ctr">
                        <a:spcBef>
                          <a:spcPts val="0"/>
                        </a:spcBef>
                        <a:spcAft>
                          <a:spcPts val="0"/>
                        </a:spcAft>
                        <a:buNone/>
                      </a:pPr>
                      <a:r>
                        <a:rPr lang="es-MX" sz="1000">
                          <a:solidFill>
                            <a:schemeClr val="lt1"/>
                          </a:solidFill>
                        </a:rPr>
                        <a:t>Total Infecciones de Torrente Sanguíneo (ITS)</a:t>
                      </a:r>
                      <a:endParaRPr sz="1100">
                        <a:solidFill>
                          <a:schemeClr val="lt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lang="es-MX" sz="1000">
                          <a:solidFill>
                            <a:schemeClr val="lt1"/>
                          </a:solidFill>
                        </a:rPr>
                        <a:t>156</a:t>
                      </a:r>
                      <a:endParaRPr b="1" sz="1100">
                        <a:solidFill>
                          <a:schemeClr val="lt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lang="es-MX" sz="1000">
                          <a:solidFill>
                            <a:schemeClr val="lt1"/>
                          </a:solidFill>
                        </a:rPr>
                        <a:t>155</a:t>
                      </a:r>
                      <a:endParaRPr b="1" sz="1100">
                        <a:solidFill>
                          <a:schemeClr val="lt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lang="es-MX" sz="1000">
                          <a:solidFill>
                            <a:schemeClr val="lt1"/>
                          </a:solidFill>
                        </a:rPr>
                        <a:t>-0.64</a:t>
                      </a:r>
                      <a:endParaRPr b="1" sz="1100">
                        <a:solidFill>
                          <a:schemeClr val="lt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r h="229250">
                <a:tc>
                  <a:txBody>
                    <a:bodyPr/>
                    <a:lstStyle/>
                    <a:p>
                      <a:pPr indent="0" lvl="0" marL="0" marR="0" rtl="0" algn="ctr">
                        <a:spcBef>
                          <a:spcPts val="0"/>
                        </a:spcBef>
                        <a:spcAft>
                          <a:spcPts val="0"/>
                        </a:spcAft>
                        <a:buNone/>
                      </a:pPr>
                      <a:r>
                        <a:rPr b="0" lang="es-MX" sz="1000">
                          <a:solidFill>
                            <a:schemeClr val="dk1"/>
                          </a:solidFill>
                        </a:rPr>
                        <a:t>Neumonía Asociada a Ventilador</a:t>
                      </a:r>
                      <a:endParaRPr b="0"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000">
                          <a:solidFill>
                            <a:schemeClr val="dk1"/>
                          </a:solidFill>
                        </a:rPr>
                        <a:t>37</a:t>
                      </a:r>
                      <a:endParaRPr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000">
                          <a:solidFill>
                            <a:schemeClr val="dk1"/>
                          </a:solidFill>
                        </a:rPr>
                        <a:t>44</a:t>
                      </a:r>
                      <a:endParaRPr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000">
                          <a:solidFill>
                            <a:schemeClr val="dk1"/>
                          </a:solidFill>
                        </a:rPr>
                        <a:t>18.92</a:t>
                      </a:r>
                      <a:endParaRPr b="1"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229250">
                <a:tc>
                  <a:txBody>
                    <a:bodyPr/>
                    <a:lstStyle/>
                    <a:p>
                      <a:pPr indent="0" lvl="0" marL="0" marR="0" rtl="0" algn="ctr">
                        <a:spcBef>
                          <a:spcPts val="0"/>
                        </a:spcBef>
                        <a:spcAft>
                          <a:spcPts val="0"/>
                        </a:spcAft>
                        <a:buNone/>
                      </a:pPr>
                      <a:r>
                        <a:rPr b="0" lang="es-MX" sz="1000">
                          <a:solidFill>
                            <a:schemeClr val="dk1"/>
                          </a:solidFill>
                        </a:rPr>
                        <a:t>Neumonía no Asociada a Ventilador</a:t>
                      </a:r>
                      <a:endParaRPr b="0"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000">
                          <a:solidFill>
                            <a:schemeClr val="dk1"/>
                          </a:solidFill>
                        </a:rPr>
                        <a:t>56</a:t>
                      </a:r>
                      <a:endParaRPr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000">
                          <a:solidFill>
                            <a:schemeClr val="dk1"/>
                          </a:solidFill>
                        </a:rPr>
                        <a:t>61</a:t>
                      </a:r>
                      <a:endParaRPr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000">
                          <a:solidFill>
                            <a:schemeClr val="dk1"/>
                          </a:solidFill>
                        </a:rPr>
                        <a:t>8.93</a:t>
                      </a:r>
                      <a:endParaRPr b="1"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229250">
                <a:tc>
                  <a:txBody>
                    <a:bodyPr/>
                    <a:lstStyle/>
                    <a:p>
                      <a:pPr indent="0" lvl="0" marL="0" marR="0" rtl="0" algn="ctr">
                        <a:spcBef>
                          <a:spcPts val="0"/>
                        </a:spcBef>
                        <a:spcAft>
                          <a:spcPts val="0"/>
                        </a:spcAft>
                        <a:buNone/>
                      </a:pPr>
                      <a:r>
                        <a:rPr lang="es-MX" sz="1000">
                          <a:solidFill>
                            <a:schemeClr val="lt1"/>
                          </a:solidFill>
                        </a:rPr>
                        <a:t>Total de Neumonías</a:t>
                      </a:r>
                      <a:endParaRPr sz="1100">
                        <a:solidFill>
                          <a:schemeClr val="lt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lang="es-MX" sz="1000">
                          <a:solidFill>
                            <a:schemeClr val="lt1"/>
                          </a:solidFill>
                        </a:rPr>
                        <a:t>93</a:t>
                      </a:r>
                      <a:endParaRPr b="1" sz="1100">
                        <a:solidFill>
                          <a:schemeClr val="lt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lang="es-MX" sz="1000">
                          <a:solidFill>
                            <a:schemeClr val="lt1"/>
                          </a:solidFill>
                        </a:rPr>
                        <a:t>105</a:t>
                      </a:r>
                      <a:endParaRPr b="1" sz="1100">
                        <a:solidFill>
                          <a:schemeClr val="lt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lang="es-MX" sz="1000">
                          <a:solidFill>
                            <a:schemeClr val="lt1"/>
                          </a:solidFill>
                        </a:rPr>
                        <a:t>12.90</a:t>
                      </a:r>
                      <a:endParaRPr b="1" sz="1100">
                        <a:solidFill>
                          <a:schemeClr val="lt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r h="342000">
                <a:tc>
                  <a:txBody>
                    <a:bodyPr/>
                    <a:lstStyle/>
                    <a:p>
                      <a:pPr indent="0" lvl="0" marL="0" marR="0" rtl="0" algn="ctr">
                        <a:spcBef>
                          <a:spcPts val="0"/>
                        </a:spcBef>
                        <a:spcAft>
                          <a:spcPts val="0"/>
                        </a:spcAft>
                        <a:buNone/>
                      </a:pPr>
                      <a:r>
                        <a:rPr b="0" lang="es-MX" sz="1000">
                          <a:solidFill>
                            <a:schemeClr val="dk1"/>
                          </a:solidFill>
                        </a:rPr>
                        <a:t>Infección Vías Urinarias Asociadas a Catéter</a:t>
                      </a:r>
                      <a:endParaRPr b="0"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000">
                          <a:solidFill>
                            <a:schemeClr val="dk1"/>
                          </a:solidFill>
                        </a:rPr>
                        <a:t>7</a:t>
                      </a:r>
                      <a:endParaRPr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000">
                          <a:solidFill>
                            <a:schemeClr val="dk1"/>
                          </a:solidFill>
                        </a:rPr>
                        <a:t>15</a:t>
                      </a:r>
                      <a:endParaRPr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000">
                          <a:solidFill>
                            <a:schemeClr val="dk1"/>
                          </a:solidFill>
                        </a:rPr>
                        <a:t>114.29</a:t>
                      </a:r>
                      <a:endParaRPr b="1"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42000">
                <a:tc>
                  <a:txBody>
                    <a:bodyPr/>
                    <a:lstStyle/>
                    <a:p>
                      <a:pPr indent="0" lvl="0" marL="0" marR="0" rtl="0" algn="ctr">
                        <a:spcBef>
                          <a:spcPts val="0"/>
                        </a:spcBef>
                        <a:spcAft>
                          <a:spcPts val="0"/>
                        </a:spcAft>
                        <a:buNone/>
                      </a:pPr>
                      <a:r>
                        <a:rPr b="0" lang="es-MX" sz="1000">
                          <a:solidFill>
                            <a:schemeClr val="dk1"/>
                          </a:solidFill>
                        </a:rPr>
                        <a:t>Infección Vías Urinarias No Asociadas a Catéter</a:t>
                      </a:r>
                      <a:endParaRPr b="0"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000">
                          <a:solidFill>
                            <a:schemeClr val="dk1"/>
                          </a:solidFill>
                        </a:rPr>
                        <a:t>2</a:t>
                      </a:r>
                      <a:endParaRPr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000">
                          <a:solidFill>
                            <a:schemeClr val="dk1"/>
                          </a:solidFill>
                        </a:rPr>
                        <a:t>1</a:t>
                      </a:r>
                      <a:endParaRPr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000">
                          <a:solidFill>
                            <a:schemeClr val="dk1"/>
                          </a:solidFill>
                        </a:rPr>
                        <a:t>-50.00</a:t>
                      </a:r>
                      <a:endParaRPr b="1"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229250">
                <a:tc>
                  <a:txBody>
                    <a:bodyPr/>
                    <a:lstStyle/>
                    <a:p>
                      <a:pPr indent="0" lvl="0" marL="0" marR="0" rtl="0" algn="ctr">
                        <a:spcBef>
                          <a:spcPts val="0"/>
                        </a:spcBef>
                        <a:spcAft>
                          <a:spcPts val="0"/>
                        </a:spcAft>
                        <a:buNone/>
                      </a:pPr>
                      <a:r>
                        <a:rPr lang="es-MX" sz="1000">
                          <a:solidFill>
                            <a:schemeClr val="lt1"/>
                          </a:solidFill>
                        </a:rPr>
                        <a:t>Total Infecciones De Vías Urinarias</a:t>
                      </a:r>
                      <a:endParaRPr sz="1100">
                        <a:solidFill>
                          <a:schemeClr val="lt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70C0"/>
                    </a:solidFill>
                  </a:tcPr>
                </a:tc>
                <a:tc>
                  <a:txBody>
                    <a:bodyPr/>
                    <a:lstStyle/>
                    <a:p>
                      <a:pPr indent="0" lvl="0" marL="0" marR="0" rtl="0" algn="ctr">
                        <a:spcBef>
                          <a:spcPts val="0"/>
                        </a:spcBef>
                        <a:spcAft>
                          <a:spcPts val="0"/>
                        </a:spcAft>
                        <a:buNone/>
                      </a:pPr>
                      <a:r>
                        <a:rPr b="1" lang="es-MX" sz="1000">
                          <a:solidFill>
                            <a:schemeClr val="lt1"/>
                          </a:solidFill>
                        </a:rPr>
                        <a:t>9</a:t>
                      </a:r>
                      <a:endParaRPr b="1" sz="1100">
                        <a:solidFill>
                          <a:schemeClr val="lt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70C0"/>
                    </a:solidFill>
                  </a:tcPr>
                </a:tc>
                <a:tc>
                  <a:txBody>
                    <a:bodyPr/>
                    <a:lstStyle/>
                    <a:p>
                      <a:pPr indent="0" lvl="0" marL="0" marR="0" rtl="0" algn="ctr">
                        <a:spcBef>
                          <a:spcPts val="0"/>
                        </a:spcBef>
                        <a:spcAft>
                          <a:spcPts val="0"/>
                        </a:spcAft>
                        <a:buNone/>
                      </a:pPr>
                      <a:r>
                        <a:rPr b="1" lang="es-MX" sz="1000">
                          <a:solidFill>
                            <a:schemeClr val="lt1"/>
                          </a:solidFill>
                        </a:rPr>
                        <a:t>16</a:t>
                      </a:r>
                      <a:endParaRPr b="1" sz="1100">
                        <a:solidFill>
                          <a:schemeClr val="lt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70C0"/>
                    </a:solidFill>
                  </a:tcPr>
                </a:tc>
                <a:tc>
                  <a:txBody>
                    <a:bodyPr/>
                    <a:lstStyle/>
                    <a:p>
                      <a:pPr indent="0" lvl="0" marL="0" marR="0" rtl="0" algn="ctr">
                        <a:spcBef>
                          <a:spcPts val="0"/>
                        </a:spcBef>
                        <a:spcAft>
                          <a:spcPts val="0"/>
                        </a:spcAft>
                        <a:buNone/>
                      </a:pPr>
                      <a:r>
                        <a:rPr b="1" lang="es-MX" sz="1000">
                          <a:solidFill>
                            <a:schemeClr val="lt1"/>
                          </a:solidFill>
                        </a:rPr>
                        <a:t>77.78</a:t>
                      </a:r>
                      <a:endParaRPr b="1" sz="1100">
                        <a:solidFill>
                          <a:schemeClr val="lt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70C0"/>
                    </a:solidFill>
                  </a:tcPr>
                </a:tc>
              </a:tr>
              <a:tr h="229250">
                <a:tc>
                  <a:txBody>
                    <a:bodyPr/>
                    <a:lstStyle/>
                    <a:p>
                      <a:pPr indent="0" lvl="0" marL="0" marR="0" rtl="0" algn="ctr">
                        <a:spcBef>
                          <a:spcPts val="0"/>
                        </a:spcBef>
                        <a:spcAft>
                          <a:spcPts val="0"/>
                        </a:spcAft>
                        <a:buNone/>
                      </a:pPr>
                      <a:r>
                        <a:rPr lang="es-MX" sz="1000">
                          <a:solidFill>
                            <a:schemeClr val="lt1"/>
                          </a:solidFill>
                        </a:rPr>
                        <a:t>Infección Sitio Quirúrgico </a:t>
                      </a:r>
                      <a:endParaRPr sz="1100">
                        <a:solidFill>
                          <a:schemeClr val="lt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70C0"/>
                    </a:solidFill>
                  </a:tcPr>
                </a:tc>
                <a:tc>
                  <a:txBody>
                    <a:bodyPr/>
                    <a:lstStyle/>
                    <a:p>
                      <a:pPr indent="0" lvl="0" marL="0" marR="0" rtl="0" algn="ctr">
                        <a:spcBef>
                          <a:spcPts val="0"/>
                        </a:spcBef>
                        <a:spcAft>
                          <a:spcPts val="0"/>
                        </a:spcAft>
                        <a:buNone/>
                      </a:pPr>
                      <a:r>
                        <a:rPr b="1" lang="es-MX" sz="1000">
                          <a:solidFill>
                            <a:schemeClr val="lt1"/>
                          </a:solidFill>
                        </a:rPr>
                        <a:t>67</a:t>
                      </a:r>
                      <a:endParaRPr b="1" sz="1100">
                        <a:solidFill>
                          <a:schemeClr val="lt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70C0"/>
                    </a:solidFill>
                  </a:tcPr>
                </a:tc>
                <a:tc>
                  <a:txBody>
                    <a:bodyPr/>
                    <a:lstStyle/>
                    <a:p>
                      <a:pPr indent="0" lvl="0" marL="0" marR="0" rtl="0" algn="ctr">
                        <a:spcBef>
                          <a:spcPts val="0"/>
                        </a:spcBef>
                        <a:spcAft>
                          <a:spcPts val="0"/>
                        </a:spcAft>
                        <a:buNone/>
                      </a:pPr>
                      <a:r>
                        <a:rPr b="1" lang="es-MX" sz="1000">
                          <a:solidFill>
                            <a:schemeClr val="lt1"/>
                          </a:solidFill>
                        </a:rPr>
                        <a:t>50</a:t>
                      </a:r>
                      <a:endParaRPr b="1" sz="1100">
                        <a:solidFill>
                          <a:schemeClr val="lt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70C0"/>
                    </a:solidFill>
                  </a:tcPr>
                </a:tc>
                <a:tc>
                  <a:txBody>
                    <a:bodyPr/>
                    <a:lstStyle/>
                    <a:p>
                      <a:pPr indent="0" lvl="0" marL="0" marR="0" rtl="0" algn="ctr">
                        <a:spcBef>
                          <a:spcPts val="0"/>
                        </a:spcBef>
                        <a:spcAft>
                          <a:spcPts val="0"/>
                        </a:spcAft>
                        <a:buNone/>
                      </a:pPr>
                      <a:r>
                        <a:rPr b="1" lang="es-MX" sz="1000">
                          <a:solidFill>
                            <a:schemeClr val="lt1"/>
                          </a:solidFill>
                        </a:rPr>
                        <a:t>-25.37</a:t>
                      </a:r>
                      <a:endParaRPr b="1" sz="1100">
                        <a:solidFill>
                          <a:schemeClr val="lt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70C0"/>
                    </a:solidFill>
                  </a:tcPr>
                </a:tc>
              </a:tr>
              <a:tr h="229250">
                <a:tc>
                  <a:txBody>
                    <a:bodyPr/>
                    <a:lstStyle/>
                    <a:p>
                      <a:pPr indent="0" lvl="0" marL="0" marR="0" rtl="0" algn="ctr">
                        <a:spcBef>
                          <a:spcPts val="0"/>
                        </a:spcBef>
                        <a:spcAft>
                          <a:spcPts val="0"/>
                        </a:spcAft>
                        <a:buNone/>
                      </a:pPr>
                      <a:r>
                        <a:rPr lang="es-MX" sz="1000">
                          <a:solidFill>
                            <a:schemeClr val="lt1"/>
                          </a:solidFill>
                        </a:rPr>
                        <a:t>Otras Infecciones Generales</a:t>
                      </a:r>
                      <a:endParaRPr sz="1100">
                        <a:solidFill>
                          <a:schemeClr val="lt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70C0"/>
                    </a:solidFill>
                  </a:tcPr>
                </a:tc>
                <a:tc>
                  <a:txBody>
                    <a:bodyPr/>
                    <a:lstStyle/>
                    <a:p>
                      <a:pPr indent="0" lvl="0" marL="0" marR="0" rtl="0" algn="ctr">
                        <a:spcBef>
                          <a:spcPts val="0"/>
                        </a:spcBef>
                        <a:spcAft>
                          <a:spcPts val="0"/>
                        </a:spcAft>
                        <a:buNone/>
                      </a:pPr>
                      <a:r>
                        <a:rPr b="1" lang="es-MX" sz="1000">
                          <a:solidFill>
                            <a:schemeClr val="lt1"/>
                          </a:solidFill>
                        </a:rPr>
                        <a:t>119</a:t>
                      </a:r>
                      <a:endParaRPr b="1" sz="1100">
                        <a:solidFill>
                          <a:schemeClr val="lt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70C0"/>
                    </a:solidFill>
                  </a:tcPr>
                </a:tc>
                <a:tc>
                  <a:txBody>
                    <a:bodyPr/>
                    <a:lstStyle/>
                    <a:p>
                      <a:pPr indent="0" lvl="0" marL="0" marR="0" rtl="0" algn="ctr">
                        <a:spcBef>
                          <a:spcPts val="0"/>
                        </a:spcBef>
                        <a:spcAft>
                          <a:spcPts val="0"/>
                        </a:spcAft>
                        <a:buNone/>
                      </a:pPr>
                      <a:r>
                        <a:rPr b="1" lang="es-MX" sz="1000">
                          <a:solidFill>
                            <a:schemeClr val="lt1"/>
                          </a:solidFill>
                        </a:rPr>
                        <a:t>134</a:t>
                      </a:r>
                      <a:endParaRPr b="1" sz="1100">
                        <a:solidFill>
                          <a:schemeClr val="lt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70C0"/>
                    </a:solidFill>
                  </a:tcPr>
                </a:tc>
                <a:tc>
                  <a:txBody>
                    <a:bodyPr/>
                    <a:lstStyle/>
                    <a:p>
                      <a:pPr indent="0" lvl="0" marL="0" marR="0" rtl="0" algn="ctr">
                        <a:spcBef>
                          <a:spcPts val="0"/>
                        </a:spcBef>
                        <a:spcAft>
                          <a:spcPts val="0"/>
                        </a:spcAft>
                        <a:buNone/>
                      </a:pPr>
                      <a:r>
                        <a:rPr b="1" lang="es-MX" sz="1000">
                          <a:solidFill>
                            <a:schemeClr val="lt1"/>
                          </a:solidFill>
                        </a:rPr>
                        <a:t>12.61</a:t>
                      </a:r>
                      <a:endParaRPr b="1" sz="1100">
                        <a:solidFill>
                          <a:schemeClr val="lt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70C0"/>
                    </a:solidFill>
                  </a:tcPr>
                </a:tc>
              </a:tr>
              <a:tr h="229250">
                <a:tc>
                  <a:txBody>
                    <a:bodyPr/>
                    <a:lstStyle/>
                    <a:p>
                      <a:pPr indent="0" lvl="0" marL="0" marR="0" rtl="0" algn="ctr">
                        <a:spcBef>
                          <a:spcPts val="0"/>
                        </a:spcBef>
                        <a:spcAft>
                          <a:spcPts val="0"/>
                        </a:spcAft>
                        <a:buNone/>
                      </a:pPr>
                      <a:r>
                        <a:rPr b="0" lang="es-MX" sz="1000">
                          <a:solidFill>
                            <a:schemeClr val="dk1"/>
                          </a:solidFill>
                        </a:rPr>
                        <a:t>Gastroenteritis</a:t>
                      </a:r>
                      <a:endParaRPr b="0"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000">
                          <a:solidFill>
                            <a:schemeClr val="dk1"/>
                          </a:solidFill>
                        </a:rPr>
                        <a:t>47</a:t>
                      </a:r>
                      <a:endParaRPr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000">
                          <a:solidFill>
                            <a:schemeClr val="dk1"/>
                          </a:solidFill>
                        </a:rPr>
                        <a:t>40</a:t>
                      </a:r>
                      <a:endParaRPr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000">
                          <a:solidFill>
                            <a:schemeClr val="dk1"/>
                          </a:solidFill>
                        </a:rPr>
                        <a:t>-14.89</a:t>
                      </a:r>
                      <a:endParaRPr b="1"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229250">
                <a:tc>
                  <a:txBody>
                    <a:bodyPr/>
                    <a:lstStyle/>
                    <a:p>
                      <a:pPr indent="0" lvl="0" marL="0" marR="0" rtl="0" algn="ctr">
                        <a:spcBef>
                          <a:spcPts val="0"/>
                        </a:spcBef>
                        <a:spcAft>
                          <a:spcPts val="0"/>
                        </a:spcAft>
                        <a:buNone/>
                      </a:pPr>
                      <a:r>
                        <a:rPr b="0" lang="es-MX" sz="1000">
                          <a:solidFill>
                            <a:schemeClr val="dk1"/>
                          </a:solidFill>
                        </a:rPr>
                        <a:t>Infección Sitio Catéter</a:t>
                      </a:r>
                      <a:endParaRPr b="0"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000">
                          <a:solidFill>
                            <a:schemeClr val="dk1"/>
                          </a:solidFill>
                        </a:rPr>
                        <a:t>4</a:t>
                      </a:r>
                      <a:endParaRPr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000">
                          <a:solidFill>
                            <a:schemeClr val="dk1"/>
                          </a:solidFill>
                        </a:rPr>
                        <a:t>5</a:t>
                      </a:r>
                      <a:endParaRPr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000">
                          <a:solidFill>
                            <a:schemeClr val="dk1"/>
                          </a:solidFill>
                        </a:rPr>
                        <a:t>25.00</a:t>
                      </a:r>
                      <a:endParaRPr b="1"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229250">
                <a:tc>
                  <a:txBody>
                    <a:bodyPr/>
                    <a:lstStyle/>
                    <a:p>
                      <a:pPr indent="0" lvl="0" marL="0" marR="0" rtl="0" algn="ctr">
                        <a:spcBef>
                          <a:spcPts val="0"/>
                        </a:spcBef>
                        <a:spcAft>
                          <a:spcPts val="0"/>
                        </a:spcAft>
                        <a:buNone/>
                      </a:pPr>
                      <a:r>
                        <a:rPr b="0" lang="es-MX" sz="1000">
                          <a:solidFill>
                            <a:schemeClr val="dk1"/>
                          </a:solidFill>
                        </a:rPr>
                        <a:t>Covid-19</a:t>
                      </a:r>
                      <a:endParaRPr b="0"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000">
                          <a:solidFill>
                            <a:schemeClr val="dk1"/>
                          </a:solidFill>
                        </a:rPr>
                        <a:t>2</a:t>
                      </a:r>
                      <a:endParaRPr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000">
                          <a:solidFill>
                            <a:schemeClr val="dk1"/>
                          </a:solidFill>
                        </a:rPr>
                        <a:t>11</a:t>
                      </a:r>
                      <a:endParaRPr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000">
                          <a:solidFill>
                            <a:schemeClr val="dk1"/>
                          </a:solidFill>
                        </a:rPr>
                        <a:t>450.00</a:t>
                      </a:r>
                      <a:endParaRPr b="1"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229250">
                <a:tc>
                  <a:txBody>
                    <a:bodyPr/>
                    <a:lstStyle/>
                    <a:p>
                      <a:pPr indent="0" lvl="0" marL="0" marR="0" rtl="0" algn="ctr">
                        <a:spcBef>
                          <a:spcPts val="0"/>
                        </a:spcBef>
                        <a:spcAft>
                          <a:spcPts val="0"/>
                        </a:spcAft>
                        <a:buNone/>
                      </a:pPr>
                      <a:r>
                        <a:rPr b="0" lang="es-MX" sz="1000">
                          <a:solidFill>
                            <a:schemeClr val="dk1"/>
                          </a:solidFill>
                        </a:rPr>
                        <a:t>Influenza</a:t>
                      </a:r>
                      <a:endParaRPr b="0"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000">
                          <a:solidFill>
                            <a:schemeClr val="dk1"/>
                          </a:solidFill>
                        </a:rPr>
                        <a:t>6</a:t>
                      </a:r>
                      <a:endParaRPr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000">
                          <a:solidFill>
                            <a:schemeClr val="dk1"/>
                          </a:solidFill>
                        </a:rPr>
                        <a:t>10</a:t>
                      </a:r>
                      <a:endParaRPr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000">
                          <a:solidFill>
                            <a:schemeClr val="dk1"/>
                          </a:solidFill>
                        </a:rPr>
                        <a:t>66.67</a:t>
                      </a:r>
                      <a:endParaRPr b="1"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229250">
                <a:tc>
                  <a:txBody>
                    <a:bodyPr/>
                    <a:lstStyle/>
                    <a:p>
                      <a:pPr indent="0" lvl="0" marL="0" marR="0" rtl="0" algn="ctr">
                        <a:spcBef>
                          <a:spcPts val="0"/>
                        </a:spcBef>
                        <a:spcAft>
                          <a:spcPts val="0"/>
                        </a:spcAft>
                        <a:buNone/>
                      </a:pPr>
                      <a:r>
                        <a:rPr b="0" lang="es-MX" sz="1000">
                          <a:solidFill>
                            <a:schemeClr val="dk1"/>
                          </a:solidFill>
                        </a:rPr>
                        <a:t>IVRAS </a:t>
                      </a:r>
                      <a:endParaRPr b="0"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000">
                          <a:solidFill>
                            <a:schemeClr val="dk1"/>
                          </a:solidFill>
                        </a:rPr>
                        <a:t>21</a:t>
                      </a:r>
                      <a:endParaRPr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000">
                          <a:solidFill>
                            <a:schemeClr val="dk1"/>
                          </a:solidFill>
                        </a:rPr>
                        <a:t>15</a:t>
                      </a:r>
                      <a:endParaRPr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000">
                          <a:solidFill>
                            <a:schemeClr val="dk1"/>
                          </a:solidFill>
                        </a:rPr>
                        <a:t>-28.57</a:t>
                      </a:r>
                      <a:endParaRPr b="1"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229250">
                <a:tc>
                  <a:txBody>
                    <a:bodyPr/>
                    <a:lstStyle/>
                    <a:p>
                      <a:pPr indent="0" lvl="0" marL="0" marR="0" rtl="0" algn="ctr">
                        <a:spcBef>
                          <a:spcPts val="0"/>
                        </a:spcBef>
                        <a:spcAft>
                          <a:spcPts val="0"/>
                        </a:spcAft>
                        <a:buNone/>
                      </a:pPr>
                      <a:r>
                        <a:rPr b="0" lang="es-MX" sz="1000">
                          <a:solidFill>
                            <a:schemeClr val="dk1"/>
                          </a:solidFill>
                        </a:rPr>
                        <a:t>Otras</a:t>
                      </a:r>
                      <a:endParaRPr b="0"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000">
                          <a:solidFill>
                            <a:schemeClr val="dk1"/>
                          </a:solidFill>
                        </a:rPr>
                        <a:t>39</a:t>
                      </a:r>
                      <a:endParaRPr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000">
                          <a:solidFill>
                            <a:schemeClr val="dk1"/>
                          </a:solidFill>
                        </a:rPr>
                        <a:t>53</a:t>
                      </a:r>
                      <a:endParaRPr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000">
                          <a:solidFill>
                            <a:schemeClr val="dk1"/>
                          </a:solidFill>
                        </a:rPr>
                        <a:t>35.90</a:t>
                      </a:r>
                      <a:endParaRPr b="1" sz="1100">
                        <a:solidFill>
                          <a:schemeClr val="dk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229250">
                <a:tc>
                  <a:txBody>
                    <a:bodyPr/>
                    <a:lstStyle/>
                    <a:p>
                      <a:pPr indent="0" lvl="0" marL="0" marR="0" rtl="0" algn="ctr">
                        <a:spcBef>
                          <a:spcPts val="0"/>
                        </a:spcBef>
                        <a:spcAft>
                          <a:spcPts val="0"/>
                        </a:spcAft>
                        <a:buNone/>
                      </a:pPr>
                      <a:r>
                        <a:rPr lang="es-MX" sz="1000">
                          <a:solidFill>
                            <a:schemeClr val="lt1"/>
                          </a:solidFill>
                        </a:rPr>
                        <a:t>Total</a:t>
                      </a:r>
                      <a:endParaRPr sz="1100">
                        <a:solidFill>
                          <a:schemeClr val="lt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lang="es-MX" sz="1000">
                          <a:solidFill>
                            <a:schemeClr val="lt1"/>
                          </a:solidFill>
                        </a:rPr>
                        <a:t>444</a:t>
                      </a:r>
                      <a:endParaRPr b="1" sz="1100">
                        <a:solidFill>
                          <a:schemeClr val="lt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lang="es-MX" sz="1000">
                          <a:solidFill>
                            <a:schemeClr val="lt1"/>
                          </a:solidFill>
                        </a:rPr>
                        <a:t>460</a:t>
                      </a:r>
                      <a:endParaRPr b="1" sz="1100">
                        <a:solidFill>
                          <a:schemeClr val="lt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lang="es-MX" sz="1000">
                          <a:solidFill>
                            <a:schemeClr val="lt1"/>
                          </a:solidFill>
                        </a:rPr>
                        <a:t>3.60</a:t>
                      </a:r>
                      <a:endParaRPr b="1" sz="1100">
                        <a:solidFill>
                          <a:schemeClr val="lt1"/>
                        </a:solidFill>
                        <a:latin typeface="Arial"/>
                        <a:ea typeface="Arial"/>
                        <a:cs typeface="Arial"/>
                        <a:sym typeface="Arial"/>
                      </a:endParaRPr>
                    </a:p>
                  </a:txBody>
                  <a:tcPr marT="0" marB="0" marR="44450" marL="4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bl>
          </a:graphicData>
        </a:graphic>
      </p:graphicFrame>
      <p:graphicFrame>
        <p:nvGraphicFramePr>
          <p:cNvPr id="324" name="Google Shape;324;p19"/>
          <p:cNvGraphicFramePr/>
          <p:nvPr/>
        </p:nvGraphicFramePr>
        <p:xfrm>
          <a:off x="127602" y="2064370"/>
          <a:ext cx="3000000" cy="3000000"/>
        </p:xfrm>
        <a:graphic>
          <a:graphicData uri="http://schemas.openxmlformats.org/drawingml/2006/table">
            <a:tbl>
              <a:tblPr bandRow="1" firstCol="1" firstRow="1">
                <a:noFill/>
                <a:tableStyleId>{6935E005-A1FA-4F3B-BBDC-3A019E6BD66E}</a:tableStyleId>
              </a:tblPr>
              <a:tblGrid>
                <a:gridCol w="1392750"/>
                <a:gridCol w="1318800"/>
                <a:gridCol w="1205475"/>
                <a:gridCol w="812600"/>
              </a:tblGrid>
              <a:tr h="465150">
                <a:tc>
                  <a:txBody>
                    <a:bodyPr/>
                    <a:lstStyle/>
                    <a:p>
                      <a:pPr indent="0" lvl="0" marL="0" marR="0" rtl="0" algn="ctr">
                        <a:spcBef>
                          <a:spcPts val="0"/>
                        </a:spcBef>
                        <a:spcAft>
                          <a:spcPts val="0"/>
                        </a:spcAft>
                        <a:buNone/>
                      </a:pPr>
                      <a:r>
                        <a:rPr b="1" lang="es-MX" sz="1000"/>
                        <a:t>Procedimientos INP Global</a:t>
                      </a:r>
                      <a:endParaRPr b="1" sz="1100">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lang="es-MX" sz="1000"/>
                        <a:t>2023</a:t>
                      </a:r>
                      <a:endParaRPr b="1" sz="1100">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lang="es-MX" sz="1000"/>
                        <a:t>2024</a:t>
                      </a:r>
                      <a:endParaRPr b="1" sz="1100">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lang="es-MX" sz="1000"/>
                        <a:t>% Var</a:t>
                      </a:r>
                      <a:endParaRPr b="1" sz="1100">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r h="232575">
                <a:tc>
                  <a:txBody>
                    <a:bodyPr/>
                    <a:lstStyle/>
                    <a:p>
                      <a:pPr indent="0" lvl="0" marL="0" marR="0" rtl="0" algn="ctr">
                        <a:spcBef>
                          <a:spcPts val="0"/>
                        </a:spcBef>
                        <a:spcAft>
                          <a:spcPts val="0"/>
                        </a:spcAft>
                        <a:buNone/>
                      </a:pPr>
                      <a:r>
                        <a:rPr lang="es-MX" sz="1000">
                          <a:solidFill>
                            <a:schemeClr val="dk1"/>
                          </a:solidFill>
                        </a:rPr>
                        <a:t>Egresos</a:t>
                      </a:r>
                      <a:endParaRPr sz="1100">
                        <a:solidFill>
                          <a:schemeClr val="dk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000">
                          <a:latin typeface="Montserrat SemiBold"/>
                          <a:ea typeface="Montserrat SemiBold"/>
                          <a:cs typeface="Montserrat SemiBold"/>
                          <a:sym typeface="Montserrat SemiBold"/>
                        </a:rPr>
                        <a:t>3,175</a:t>
                      </a:r>
                      <a:endParaRPr sz="1100">
                        <a:latin typeface="Montserrat SemiBold"/>
                        <a:ea typeface="Montserrat SemiBold"/>
                        <a:cs typeface="Montserrat SemiBold"/>
                        <a:sym typeface="Montserrat SemiBold"/>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000">
                          <a:latin typeface="Montserrat SemiBold"/>
                          <a:ea typeface="Montserrat SemiBold"/>
                          <a:cs typeface="Montserrat SemiBold"/>
                          <a:sym typeface="Montserrat SemiBold"/>
                        </a:rPr>
                        <a:t>3,136</a:t>
                      </a:r>
                      <a:endParaRPr sz="1100">
                        <a:latin typeface="Montserrat SemiBold"/>
                        <a:ea typeface="Montserrat SemiBold"/>
                        <a:cs typeface="Montserrat SemiBold"/>
                        <a:sym typeface="Montserrat SemiBold"/>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000">
                          <a:latin typeface="Montserrat SemiBold"/>
                          <a:ea typeface="Montserrat SemiBold"/>
                          <a:cs typeface="Montserrat SemiBold"/>
                          <a:sym typeface="Montserrat SemiBold"/>
                        </a:rPr>
                        <a:t>-1.23</a:t>
                      </a:r>
                      <a:endParaRPr b="1" sz="1100">
                        <a:latin typeface="Montserrat SemiBold"/>
                        <a:ea typeface="Montserrat SemiBold"/>
                        <a:cs typeface="Montserrat SemiBold"/>
                        <a:sym typeface="Montserrat SemiBold"/>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232575">
                <a:tc>
                  <a:txBody>
                    <a:bodyPr/>
                    <a:lstStyle/>
                    <a:p>
                      <a:pPr indent="0" lvl="0" marL="0" marR="0" rtl="0" algn="ctr">
                        <a:spcBef>
                          <a:spcPts val="0"/>
                        </a:spcBef>
                        <a:spcAft>
                          <a:spcPts val="0"/>
                        </a:spcAft>
                        <a:buNone/>
                      </a:pPr>
                      <a:r>
                        <a:rPr lang="es-MX" sz="1000">
                          <a:solidFill>
                            <a:schemeClr val="dk1"/>
                          </a:solidFill>
                        </a:rPr>
                        <a:t>Días Estancia</a:t>
                      </a:r>
                      <a:endParaRPr sz="1100">
                        <a:solidFill>
                          <a:schemeClr val="dk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000">
                          <a:latin typeface="Montserrat SemiBold"/>
                          <a:ea typeface="Montserrat SemiBold"/>
                          <a:cs typeface="Montserrat SemiBold"/>
                          <a:sym typeface="Montserrat SemiBold"/>
                        </a:rPr>
                        <a:t>32,907</a:t>
                      </a:r>
                      <a:endParaRPr sz="1100">
                        <a:latin typeface="Montserrat SemiBold"/>
                        <a:ea typeface="Montserrat SemiBold"/>
                        <a:cs typeface="Montserrat SemiBold"/>
                        <a:sym typeface="Montserrat SemiBold"/>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000">
                          <a:latin typeface="Montserrat SemiBold"/>
                          <a:ea typeface="Montserrat SemiBold"/>
                          <a:cs typeface="Montserrat SemiBold"/>
                          <a:sym typeface="Montserrat SemiBold"/>
                        </a:rPr>
                        <a:t>36,036</a:t>
                      </a:r>
                      <a:endParaRPr sz="1100">
                        <a:latin typeface="Montserrat SemiBold"/>
                        <a:ea typeface="Montserrat SemiBold"/>
                        <a:cs typeface="Montserrat SemiBold"/>
                        <a:sym typeface="Montserrat SemiBold"/>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000">
                          <a:latin typeface="Montserrat SemiBold"/>
                          <a:ea typeface="Montserrat SemiBold"/>
                          <a:cs typeface="Montserrat SemiBold"/>
                          <a:sym typeface="Montserrat SemiBold"/>
                        </a:rPr>
                        <a:t>9.51</a:t>
                      </a:r>
                      <a:endParaRPr b="1" sz="1100">
                        <a:latin typeface="Montserrat SemiBold"/>
                        <a:ea typeface="Montserrat SemiBold"/>
                        <a:cs typeface="Montserrat SemiBold"/>
                        <a:sym typeface="Montserrat SemiBold"/>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465150">
                <a:tc>
                  <a:txBody>
                    <a:bodyPr/>
                    <a:lstStyle/>
                    <a:p>
                      <a:pPr indent="0" lvl="0" marL="0" marR="0" rtl="0" algn="ctr">
                        <a:spcBef>
                          <a:spcPts val="0"/>
                        </a:spcBef>
                        <a:spcAft>
                          <a:spcPts val="0"/>
                        </a:spcAft>
                        <a:buNone/>
                      </a:pPr>
                      <a:r>
                        <a:rPr lang="es-MX" sz="1000">
                          <a:solidFill>
                            <a:schemeClr val="dk1"/>
                          </a:solidFill>
                        </a:rPr>
                        <a:t>Tasa por 1000 días/estancia</a:t>
                      </a:r>
                      <a:endParaRPr sz="1100">
                        <a:solidFill>
                          <a:schemeClr val="dk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000">
                          <a:latin typeface="Montserrat SemiBold"/>
                          <a:ea typeface="Montserrat SemiBold"/>
                          <a:cs typeface="Montserrat SemiBold"/>
                          <a:sym typeface="Montserrat SemiBold"/>
                        </a:rPr>
                        <a:t>12.55</a:t>
                      </a:r>
                      <a:endParaRPr sz="1100">
                        <a:latin typeface="Montserrat SemiBold"/>
                        <a:ea typeface="Montserrat SemiBold"/>
                        <a:cs typeface="Montserrat SemiBold"/>
                        <a:sym typeface="Montserrat SemiBold"/>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000">
                          <a:latin typeface="Montserrat SemiBold"/>
                          <a:ea typeface="Montserrat SemiBold"/>
                          <a:cs typeface="Montserrat SemiBold"/>
                          <a:sym typeface="Montserrat SemiBold"/>
                        </a:rPr>
                        <a:t>12.07</a:t>
                      </a:r>
                      <a:endParaRPr sz="1100">
                        <a:latin typeface="Montserrat SemiBold"/>
                        <a:ea typeface="Montserrat SemiBold"/>
                        <a:cs typeface="Montserrat SemiBold"/>
                        <a:sym typeface="Montserrat SemiBold"/>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000">
                          <a:latin typeface="Montserrat SemiBold"/>
                          <a:ea typeface="Montserrat SemiBold"/>
                          <a:cs typeface="Montserrat SemiBold"/>
                          <a:sym typeface="Montserrat SemiBold"/>
                        </a:rPr>
                        <a:t>-3.82</a:t>
                      </a:r>
                      <a:endParaRPr b="1" sz="1100">
                        <a:latin typeface="Montserrat SemiBold"/>
                        <a:ea typeface="Montserrat SemiBold"/>
                        <a:cs typeface="Montserrat SemiBold"/>
                        <a:sym typeface="Montserrat SemiBold"/>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465150">
                <a:tc>
                  <a:txBody>
                    <a:bodyPr/>
                    <a:lstStyle/>
                    <a:p>
                      <a:pPr indent="0" lvl="0" marL="0" marR="0" rtl="0" algn="ctr">
                        <a:spcBef>
                          <a:spcPts val="0"/>
                        </a:spcBef>
                        <a:spcAft>
                          <a:spcPts val="0"/>
                        </a:spcAft>
                        <a:buNone/>
                      </a:pPr>
                      <a:r>
                        <a:rPr lang="es-MX" sz="1000">
                          <a:solidFill>
                            <a:schemeClr val="dk1"/>
                          </a:solidFill>
                        </a:rPr>
                        <a:t>No. de Eventos hospitalización</a:t>
                      </a:r>
                      <a:endParaRPr sz="1100">
                        <a:solidFill>
                          <a:schemeClr val="dk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000">
                          <a:latin typeface="Montserrat SemiBold"/>
                          <a:ea typeface="Montserrat SemiBold"/>
                          <a:cs typeface="Montserrat SemiBold"/>
                          <a:sym typeface="Montserrat SemiBold"/>
                        </a:rPr>
                        <a:t>413</a:t>
                      </a:r>
                      <a:endParaRPr sz="1100">
                        <a:latin typeface="Montserrat SemiBold"/>
                        <a:ea typeface="Montserrat SemiBold"/>
                        <a:cs typeface="Montserrat SemiBold"/>
                        <a:sym typeface="Montserrat SemiBold"/>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000">
                          <a:latin typeface="Montserrat SemiBold"/>
                          <a:ea typeface="Montserrat SemiBold"/>
                          <a:cs typeface="Montserrat SemiBold"/>
                          <a:sym typeface="Montserrat SemiBold"/>
                        </a:rPr>
                        <a:t>435</a:t>
                      </a:r>
                      <a:endParaRPr sz="1100">
                        <a:latin typeface="Montserrat SemiBold"/>
                        <a:ea typeface="Montserrat SemiBold"/>
                        <a:cs typeface="Montserrat SemiBold"/>
                        <a:sym typeface="Montserrat SemiBold"/>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000">
                          <a:latin typeface="Montserrat SemiBold"/>
                          <a:ea typeface="Montserrat SemiBold"/>
                          <a:cs typeface="Montserrat SemiBold"/>
                          <a:sym typeface="Montserrat SemiBold"/>
                        </a:rPr>
                        <a:t>5.33</a:t>
                      </a:r>
                      <a:endParaRPr b="1" sz="1100">
                        <a:latin typeface="Montserrat SemiBold"/>
                        <a:ea typeface="Montserrat SemiBold"/>
                        <a:cs typeface="Montserrat SemiBold"/>
                        <a:sym typeface="Montserrat SemiBold"/>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36625">
                <a:tc>
                  <a:txBody>
                    <a:bodyPr/>
                    <a:lstStyle/>
                    <a:p>
                      <a:pPr indent="0" lvl="0" marL="0" marR="0" rtl="0" algn="ctr">
                        <a:spcBef>
                          <a:spcPts val="0"/>
                        </a:spcBef>
                        <a:spcAft>
                          <a:spcPts val="0"/>
                        </a:spcAft>
                        <a:buNone/>
                      </a:pPr>
                      <a:r>
                        <a:rPr lang="es-MX" sz="1000">
                          <a:solidFill>
                            <a:schemeClr val="dk1"/>
                          </a:solidFill>
                        </a:rPr>
                        <a:t>Defunciones Asociadas</a:t>
                      </a:r>
                      <a:endParaRPr sz="1100">
                        <a:solidFill>
                          <a:schemeClr val="dk1"/>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000">
                          <a:latin typeface="Montserrat SemiBold"/>
                          <a:ea typeface="Montserrat SemiBold"/>
                          <a:cs typeface="Montserrat SemiBold"/>
                          <a:sym typeface="Montserrat SemiBold"/>
                        </a:rPr>
                        <a:t>3</a:t>
                      </a:r>
                      <a:endParaRPr sz="1100">
                        <a:latin typeface="Montserrat SemiBold"/>
                        <a:ea typeface="Montserrat SemiBold"/>
                        <a:cs typeface="Montserrat SemiBold"/>
                        <a:sym typeface="Montserrat SemiBold"/>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000">
                          <a:latin typeface="Montserrat SemiBold"/>
                          <a:ea typeface="Montserrat SemiBold"/>
                          <a:cs typeface="Montserrat SemiBold"/>
                          <a:sym typeface="Montserrat SemiBold"/>
                        </a:rPr>
                        <a:t>7</a:t>
                      </a:r>
                      <a:endParaRPr sz="1100">
                        <a:latin typeface="Montserrat SemiBold"/>
                        <a:ea typeface="Montserrat SemiBold"/>
                        <a:cs typeface="Montserrat SemiBold"/>
                        <a:sym typeface="Montserrat SemiBold"/>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000">
                          <a:latin typeface="Montserrat SemiBold"/>
                          <a:ea typeface="Montserrat SemiBold"/>
                          <a:cs typeface="Montserrat SemiBold"/>
                          <a:sym typeface="Montserrat SemiBold"/>
                        </a:rPr>
                        <a:t>133.33</a:t>
                      </a:r>
                      <a:endParaRPr b="1" sz="1100">
                        <a:latin typeface="Montserrat SemiBold"/>
                        <a:ea typeface="Montserrat SemiBold"/>
                        <a:cs typeface="Montserrat SemiBold"/>
                        <a:sym typeface="Montserrat SemiBold"/>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p:nvPr/>
        </p:nvSpPr>
        <p:spPr>
          <a:xfrm>
            <a:off x="309540" y="1011476"/>
            <a:ext cx="554908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s-MX" sz="1800" u="none" cap="none" strike="noStrike">
                <a:solidFill>
                  <a:srgbClr val="05405D"/>
                </a:solidFill>
                <a:latin typeface="Montserrat"/>
                <a:ea typeface="Montserrat"/>
                <a:cs typeface="Montserrat"/>
                <a:sym typeface="Montserrat"/>
              </a:rPr>
              <a:t>Investigadores en Ciencias Médicas (I.C.M) </a:t>
            </a:r>
            <a:endParaRPr/>
          </a:p>
          <a:p>
            <a:pPr indent="0" lvl="0" marL="0" marR="0" rtl="0" algn="ctr">
              <a:spcBef>
                <a:spcPts val="0"/>
              </a:spcBef>
              <a:spcAft>
                <a:spcPts val="0"/>
              </a:spcAft>
              <a:buNone/>
            </a:pPr>
            <a:r>
              <a:rPr b="1" i="0" lang="es-MX" sz="1800" u="none" cap="none" strike="noStrike">
                <a:solidFill>
                  <a:srgbClr val="05405D"/>
                </a:solidFill>
                <a:latin typeface="Montserrat"/>
                <a:ea typeface="Montserrat"/>
                <a:cs typeface="Montserrat"/>
                <a:sym typeface="Montserrat"/>
              </a:rPr>
              <a:t>Semestral 2023-2024</a:t>
            </a:r>
            <a:endParaRPr b="0" i="0" sz="1800" u="none" cap="none" strike="noStrike">
              <a:solidFill>
                <a:srgbClr val="05405D"/>
              </a:solidFill>
              <a:latin typeface="Montserrat"/>
              <a:ea typeface="Montserrat"/>
              <a:cs typeface="Montserrat"/>
              <a:sym typeface="Montserrat"/>
            </a:endParaRPr>
          </a:p>
        </p:txBody>
      </p:sp>
      <p:sp>
        <p:nvSpPr>
          <p:cNvPr id="98" name="Google Shape;98;p2"/>
          <p:cNvSpPr/>
          <p:nvPr/>
        </p:nvSpPr>
        <p:spPr>
          <a:xfrm>
            <a:off x="6371095" y="858913"/>
            <a:ext cx="588472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s-MX" sz="1800" u="none" cap="none" strike="noStrike">
                <a:solidFill>
                  <a:srgbClr val="05405D"/>
                </a:solidFill>
                <a:latin typeface="Montserrat"/>
                <a:ea typeface="Montserrat"/>
                <a:cs typeface="Montserrat"/>
                <a:sym typeface="Montserrat"/>
              </a:rPr>
              <a:t>Miembros del Sistema Nacional de Investigadores (S.N.I) Semestral 2023-2024</a:t>
            </a:r>
            <a:endParaRPr/>
          </a:p>
        </p:txBody>
      </p:sp>
      <p:sp>
        <p:nvSpPr>
          <p:cNvPr id="99" name="Google Shape;99;p2"/>
          <p:cNvSpPr/>
          <p:nvPr/>
        </p:nvSpPr>
        <p:spPr>
          <a:xfrm>
            <a:off x="8797615" y="269536"/>
            <a:ext cx="3182892" cy="458252"/>
          </a:xfrm>
          <a:prstGeom prst="roundRect">
            <a:avLst>
              <a:gd fmla="val 16667" name="adj"/>
            </a:avLst>
          </a:prstGeom>
          <a:solidFill>
            <a:srgbClr val="05405D"/>
          </a:solidFill>
          <a:ln cap="flat" cmpd="sng" w="12700">
            <a:solidFill>
              <a:srgbClr val="2F5496"/>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Medium"/>
              <a:buNone/>
            </a:pPr>
            <a:r>
              <a:rPr b="0" i="0" lang="es-MX" sz="1800" u="none" cap="none" strike="noStrike">
                <a:solidFill>
                  <a:schemeClr val="lt1"/>
                </a:solidFill>
                <a:latin typeface="Montserrat Medium"/>
                <a:ea typeface="Montserrat Medium"/>
                <a:cs typeface="Montserrat Medium"/>
                <a:sym typeface="Montserrat Medium"/>
              </a:rPr>
              <a:t>INVESTIGACIÓN</a:t>
            </a:r>
            <a:endParaRPr/>
          </a:p>
        </p:txBody>
      </p:sp>
      <p:graphicFrame>
        <p:nvGraphicFramePr>
          <p:cNvPr id="100" name="Google Shape;100;p2"/>
          <p:cNvGraphicFramePr/>
          <p:nvPr/>
        </p:nvGraphicFramePr>
        <p:xfrm>
          <a:off x="165851" y="1533378"/>
          <a:ext cx="6066136" cy="5324622"/>
        </p:xfrm>
        <a:graphic>
          <a:graphicData uri="http://schemas.openxmlformats.org/drawingml/2006/chart">
            <c:chart r:id="rId3"/>
          </a:graphicData>
        </a:graphic>
      </p:graphicFrame>
      <p:graphicFrame>
        <p:nvGraphicFramePr>
          <p:cNvPr id="101" name="Google Shape;101;p2"/>
          <p:cNvGraphicFramePr/>
          <p:nvPr/>
        </p:nvGraphicFramePr>
        <p:xfrm>
          <a:off x="6371095" y="1505244"/>
          <a:ext cx="5609412" cy="5352756"/>
        </p:xfrm>
        <a:graphic>
          <a:graphicData uri="http://schemas.openxmlformats.org/drawingml/2006/chart">
            <c:chart r:id="rId4"/>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0"/>
          <p:cNvSpPr/>
          <p:nvPr/>
        </p:nvSpPr>
        <p:spPr>
          <a:xfrm>
            <a:off x="3286204" y="65989"/>
            <a:ext cx="5619592" cy="865346"/>
          </a:xfrm>
          <a:prstGeom prst="roundRect">
            <a:avLst>
              <a:gd fmla="val 31556" name="adj"/>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MX" sz="2000">
                <a:solidFill>
                  <a:srgbClr val="05405D"/>
                </a:solidFill>
                <a:latin typeface="Montserrat"/>
                <a:ea typeface="Montserrat"/>
                <a:cs typeface="Montserrat"/>
                <a:sym typeface="Montserrat"/>
              </a:rPr>
              <a:t>Morbi-Mortalidad hospitalaria</a:t>
            </a:r>
            <a:endParaRPr b="1" sz="2000">
              <a:solidFill>
                <a:srgbClr val="05405D"/>
              </a:solidFill>
              <a:latin typeface="Montserrat"/>
              <a:ea typeface="Montserrat"/>
              <a:cs typeface="Montserrat"/>
              <a:sym typeface="Montserrat"/>
            </a:endParaRPr>
          </a:p>
          <a:p>
            <a:pPr indent="0" lvl="0" marL="0" marR="0" rtl="0" algn="ctr">
              <a:spcBef>
                <a:spcPts val="0"/>
              </a:spcBef>
              <a:spcAft>
                <a:spcPts val="0"/>
              </a:spcAft>
              <a:buNone/>
            </a:pPr>
            <a:r>
              <a:rPr b="1" lang="es-MX" sz="2000">
                <a:solidFill>
                  <a:srgbClr val="05405D"/>
                </a:solidFill>
                <a:latin typeface="Montserrat"/>
                <a:ea typeface="Montserrat"/>
                <a:cs typeface="Montserrat"/>
                <a:sym typeface="Montserrat"/>
              </a:rPr>
              <a:t>(Semestral 2023 – 2024)</a:t>
            </a:r>
            <a:endParaRPr b="1" sz="2000">
              <a:solidFill>
                <a:srgbClr val="05405D"/>
              </a:solidFill>
              <a:latin typeface="Montserrat"/>
              <a:ea typeface="Montserrat"/>
              <a:cs typeface="Montserrat"/>
              <a:sym typeface="Montserrat"/>
            </a:endParaRPr>
          </a:p>
        </p:txBody>
      </p:sp>
      <p:sp>
        <p:nvSpPr>
          <p:cNvPr id="330" name="Google Shape;330;p20"/>
          <p:cNvSpPr/>
          <p:nvPr/>
        </p:nvSpPr>
        <p:spPr>
          <a:xfrm>
            <a:off x="8797615" y="269536"/>
            <a:ext cx="3182892" cy="458252"/>
          </a:xfrm>
          <a:prstGeom prst="roundRect">
            <a:avLst>
              <a:gd fmla="val 16667" name="adj"/>
            </a:avLst>
          </a:prstGeom>
          <a:solidFill>
            <a:srgbClr val="05405D"/>
          </a:solidFill>
          <a:ln cap="flat" cmpd="sng" w="12700">
            <a:solidFill>
              <a:srgbClr val="2F5496"/>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MX" sz="1800">
                <a:solidFill>
                  <a:schemeClr val="lt1"/>
                </a:solidFill>
                <a:latin typeface="Montserrat Medium"/>
                <a:ea typeface="Montserrat Medium"/>
                <a:cs typeface="Montserrat Medium"/>
                <a:sym typeface="Montserrat Medium"/>
              </a:rPr>
              <a:t>ATENCIÓN MÉDICA</a:t>
            </a:r>
            <a:endParaRPr sz="1800">
              <a:solidFill>
                <a:schemeClr val="lt1"/>
              </a:solidFill>
              <a:latin typeface="Montserrat Medium"/>
              <a:ea typeface="Montserrat Medium"/>
              <a:cs typeface="Montserrat Medium"/>
              <a:sym typeface="Montserrat Medium"/>
            </a:endParaRPr>
          </a:p>
        </p:txBody>
      </p:sp>
      <p:graphicFrame>
        <p:nvGraphicFramePr>
          <p:cNvPr id="331" name="Google Shape;331;p20"/>
          <p:cNvGraphicFramePr/>
          <p:nvPr/>
        </p:nvGraphicFramePr>
        <p:xfrm>
          <a:off x="145751" y="871540"/>
          <a:ext cx="3000000" cy="3000000"/>
        </p:xfrm>
        <a:graphic>
          <a:graphicData uri="http://schemas.openxmlformats.org/drawingml/2006/table">
            <a:tbl>
              <a:tblPr>
                <a:noFill/>
                <a:tableStyleId>{6935E005-A1FA-4F3B-BBDC-3A019E6BD66E}</a:tableStyleId>
              </a:tblPr>
              <a:tblGrid>
                <a:gridCol w="471625"/>
                <a:gridCol w="2736025"/>
                <a:gridCol w="870550"/>
                <a:gridCol w="818875"/>
                <a:gridCol w="823725"/>
              </a:tblGrid>
              <a:tr h="318350">
                <a:tc gridSpan="5">
                  <a:txBody>
                    <a:bodyPr/>
                    <a:lstStyle/>
                    <a:p>
                      <a:pPr indent="9525" lvl="0" marL="0" marR="0" rtl="0" algn="ctr">
                        <a:lnSpc>
                          <a:spcPct val="100000"/>
                        </a:lnSpc>
                        <a:spcBef>
                          <a:spcPts val="0"/>
                        </a:spcBef>
                        <a:spcAft>
                          <a:spcPts val="0"/>
                        </a:spcAft>
                        <a:buClr>
                          <a:schemeClr val="lt1"/>
                        </a:buClr>
                        <a:buSzPts val="1200"/>
                        <a:buFont typeface="Montserrat"/>
                        <a:buNone/>
                      </a:pPr>
                      <a:r>
                        <a:rPr b="1" lang="es-MX" sz="1200" u="none" cap="none" strike="noStrike">
                          <a:solidFill>
                            <a:schemeClr val="lt1"/>
                          </a:solidFill>
                          <a:latin typeface="Montserrat"/>
                          <a:ea typeface="Montserrat"/>
                          <a:cs typeface="Montserrat"/>
                          <a:sym typeface="Montserrat"/>
                        </a:rPr>
                        <a:t>Principales Causas de Morbilidad Hospitalaria</a:t>
                      </a:r>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hMerge="1"/>
                <a:tc hMerge="1"/>
                <a:tc hMerge="1"/>
                <a:tc hMerge="1"/>
              </a:tr>
              <a:tr h="318350">
                <a:tc>
                  <a:txBody>
                    <a:bodyPr/>
                    <a:lstStyle/>
                    <a:p>
                      <a:pPr indent="9525" lvl="0" marL="0" marR="0" rtl="0" algn="ctr">
                        <a:spcBef>
                          <a:spcPts val="0"/>
                        </a:spcBef>
                        <a:spcAft>
                          <a:spcPts val="0"/>
                        </a:spcAft>
                        <a:buNone/>
                      </a:pPr>
                      <a:r>
                        <a:rPr b="1" lang="es-MX" sz="1200">
                          <a:solidFill>
                            <a:schemeClr val="lt1"/>
                          </a:solidFill>
                        </a:rPr>
                        <a:t>No.</a:t>
                      </a:r>
                      <a:endParaRPr b="1" sz="1200">
                        <a:solidFill>
                          <a:schemeClr val="lt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9525" lvl="0" marL="0" marR="31115" rtl="0" algn="ctr">
                        <a:spcBef>
                          <a:spcPts val="0"/>
                        </a:spcBef>
                        <a:spcAft>
                          <a:spcPts val="0"/>
                        </a:spcAft>
                        <a:buNone/>
                      </a:pPr>
                      <a:r>
                        <a:rPr b="1" lang="es-MX" sz="1200">
                          <a:solidFill>
                            <a:schemeClr val="lt1"/>
                          </a:solidFill>
                        </a:rPr>
                        <a:t>Causas</a:t>
                      </a:r>
                      <a:endParaRPr b="1" sz="1200">
                        <a:solidFill>
                          <a:schemeClr val="lt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9525" lvl="0" marL="0" marR="31115" rtl="0" algn="ctr">
                        <a:spcBef>
                          <a:spcPts val="0"/>
                        </a:spcBef>
                        <a:spcAft>
                          <a:spcPts val="0"/>
                        </a:spcAft>
                        <a:buNone/>
                      </a:pPr>
                      <a:r>
                        <a:rPr b="1" lang="es-MX" sz="1200">
                          <a:solidFill>
                            <a:schemeClr val="lt1"/>
                          </a:solidFill>
                        </a:rPr>
                        <a:t>2023</a:t>
                      </a:r>
                      <a:endParaRPr b="1" sz="1200">
                        <a:solidFill>
                          <a:schemeClr val="lt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9525" lvl="0" marL="0" marR="31115" rtl="0" algn="ctr">
                        <a:spcBef>
                          <a:spcPts val="0"/>
                        </a:spcBef>
                        <a:spcAft>
                          <a:spcPts val="0"/>
                        </a:spcAft>
                        <a:buNone/>
                      </a:pPr>
                      <a:r>
                        <a:rPr b="1" lang="es-MX" sz="1200">
                          <a:solidFill>
                            <a:schemeClr val="lt1"/>
                          </a:solidFill>
                        </a:rPr>
                        <a:t>2024</a:t>
                      </a:r>
                      <a:endParaRPr b="1" sz="1200">
                        <a:solidFill>
                          <a:schemeClr val="lt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9525" lvl="0" marL="0" marR="31115" rtl="0" algn="ctr">
                        <a:spcBef>
                          <a:spcPts val="0"/>
                        </a:spcBef>
                        <a:spcAft>
                          <a:spcPts val="0"/>
                        </a:spcAft>
                        <a:buNone/>
                      </a:pPr>
                      <a:r>
                        <a:rPr b="1" lang="es-MX" sz="1200">
                          <a:solidFill>
                            <a:schemeClr val="lt1"/>
                          </a:solidFill>
                        </a:rPr>
                        <a:t>Var %</a:t>
                      </a:r>
                      <a:endParaRPr b="1" sz="1200">
                        <a:solidFill>
                          <a:schemeClr val="lt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r h="573025">
                <a:tc>
                  <a:txBody>
                    <a:bodyPr/>
                    <a:lstStyle/>
                    <a:p>
                      <a:pPr indent="9525" lvl="0" marL="0" marR="31115" rtl="0" algn="ctr">
                        <a:spcBef>
                          <a:spcPts val="0"/>
                        </a:spcBef>
                        <a:spcAft>
                          <a:spcPts val="0"/>
                        </a:spcAft>
                        <a:buNone/>
                      </a:pPr>
                      <a:r>
                        <a:rPr lang="es-MX" sz="1200">
                          <a:solidFill>
                            <a:schemeClr val="dk1"/>
                          </a:solidFill>
                        </a:rPr>
                        <a:t>1</a:t>
                      </a:r>
                      <a:endParaRPr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8890" lvl="0" marL="10160" marR="0" rtl="0" algn="just">
                        <a:lnSpc>
                          <a:spcPct val="100000"/>
                        </a:lnSpc>
                        <a:spcBef>
                          <a:spcPts val="0"/>
                        </a:spcBef>
                        <a:spcAft>
                          <a:spcPts val="0"/>
                        </a:spcAft>
                        <a:buNone/>
                      </a:pPr>
                      <a:r>
                        <a:rPr lang="es-MX" sz="1200">
                          <a:solidFill>
                            <a:schemeClr val="dk1"/>
                          </a:solidFill>
                        </a:rPr>
                        <a:t>Malformaciones congénitas, deformidades y anomalías cromosómicas</a:t>
                      </a:r>
                      <a:endParaRPr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9525" lvl="0" marL="0" marR="31115" rtl="0" algn="ctr">
                        <a:spcBef>
                          <a:spcPts val="0"/>
                        </a:spcBef>
                        <a:spcAft>
                          <a:spcPts val="0"/>
                        </a:spcAft>
                        <a:buNone/>
                      </a:pPr>
                      <a:r>
                        <a:rPr lang="es-MX" sz="1200">
                          <a:solidFill>
                            <a:schemeClr val="dk1"/>
                          </a:solidFill>
                        </a:rPr>
                        <a:t>888</a:t>
                      </a:r>
                      <a:endParaRPr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9525" lvl="0" marL="0" marR="31115" rtl="0" algn="ctr">
                        <a:spcBef>
                          <a:spcPts val="0"/>
                        </a:spcBef>
                        <a:spcAft>
                          <a:spcPts val="0"/>
                        </a:spcAft>
                        <a:buNone/>
                      </a:pPr>
                      <a:r>
                        <a:rPr lang="es-MX" sz="1200">
                          <a:solidFill>
                            <a:schemeClr val="dk1"/>
                          </a:solidFill>
                        </a:rPr>
                        <a:t>666</a:t>
                      </a:r>
                      <a:endParaRPr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9525" lvl="0" marL="0" marR="31115" rtl="0" algn="ctr">
                        <a:spcBef>
                          <a:spcPts val="0"/>
                        </a:spcBef>
                        <a:spcAft>
                          <a:spcPts val="0"/>
                        </a:spcAft>
                        <a:buNone/>
                      </a:pPr>
                      <a:r>
                        <a:rPr b="1" lang="es-MX" sz="1200">
                          <a:solidFill>
                            <a:schemeClr val="dk1"/>
                          </a:solidFill>
                        </a:rPr>
                        <a:t>-25.00</a:t>
                      </a:r>
                      <a:endParaRPr b="1"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18350">
                <a:tc>
                  <a:txBody>
                    <a:bodyPr/>
                    <a:lstStyle/>
                    <a:p>
                      <a:pPr indent="9525" lvl="0" marL="0" marR="31115" rtl="0" algn="ctr">
                        <a:spcBef>
                          <a:spcPts val="0"/>
                        </a:spcBef>
                        <a:spcAft>
                          <a:spcPts val="0"/>
                        </a:spcAft>
                        <a:buNone/>
                      </a:pPr>
                      <a:r>
                        <a:rPr lang="es-MX" sz="1200">
                          <a:solidFill>
                            <a:schemeClr val="dk1"/>
                          </a:solidFill>
                        </a:rPr>
                        <a:t>2</a:t>
                      </a:r>
                      <a:endParaRPr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10160" marR="0" rtl="0" algn="just">
                        <a:lnSpc>
                          <a:spcPct val="93333"/>
                        </a:lnSpc>
                        <a:spcBef>
                          <a:spcPts val="0"/>
                        </a:spcBef>
                        <a:spcAft>
                          <a:spcPts val="0"/>
                        </a:spcAft>
                        <a:buNone/>
                      </a:pPr>
                      <a:r>
                        <a:rPr lang="es-MX" sz="1200">
                          <a:solidFill>
                            <a:schemeClr val="dk1"/>
                          </a:solidFill>
                        </a:rPr>
                        <a:t>Trastornos mentales y del comportamiento</a:t>
                      </a:r>
                      <a:endParaRPr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9525" lvl="0" marL="0" marR="31115" rtl="0" algn="ctr">
                        <a:spcBef>
                          <a:spcPts val="0"/>
                        </a:spcBef>
                        <a:spcAft>
                          <a:spcPts val="0"/>
                        </a:spcAft>
                        <a:buNone/>
                      </a:pPr>
                      <a:r>
                        <a:rPr lang="es-MX" sz="1200">
                          <a:solidFill>
                            <a:schemeClr val="dk1"/>
                          </a:solidFill>
                        </a:rPr>
                        <a:t>433</a:t>
                      </a:r>
                      <a:endParaRPr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9525" lvl="0" marL="0" marR="31115" rtl="0" algn="ctr">
                        <a:spcBef>
                          <a:spcPts val="0"/>
                        </a:spcBef>
                        <a:spcAft>
                          <a:spcPts val="0"/>
                        </a:spcAft>
                        <a:buNone/>
                      </a:pPr>
                      <a:r>
                        <a:rPr lang="es-MX" sz="1200">
                          <a:solidFill>
                            <a:schemeClr val="dk1"/>
                          </a:solidFill>
                        </a:rPr>
                        <a:t>595</a:t>
                      </a:r>
                      <a:endParaRPr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9525" lvl="0" marL="0" marR="31115" rtl="0" algn="ctr">
                        <a:spcBef>
                          <a:spcPts val="0"/>
                        </a:spcBef>
                        <a:spcAft>
                          <a:spcPts val="0"/>
                        </a:spcAft>
                        <a:buNone/>
                      </a:pPr>
                      <a:r>
                        <a:rPr b="1" lang="es-MX" sz="1200">
                          <a:solidFill>
                            <a:schemeClr val="dk1"/>
                          </a:solidFill>
                        </a:rPr>
                        <a:t>37.41</a:t>
                      </a:r>
                      <a:endParaRPr b="1"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18350">
                <a:tc>
                  <a:txBody>
                    <a:bodyPr/>
                    <a:lstStyle/>
                    <a:p>
                      <a:pPr indent="9525" lvl="0" marL="0" marR="31115" rtl="0" algn="ctr">
                        <a:spcBef>
                          <a:spcPts val="0"/>
                        </a:spcBef>
                        <a:spcAft>
                          <a:spcPts val="0"/>
                        </a:spcAft>
                        <a:buNone/>
                      </a:pPr>
                      <a:r>
                        <a:rPr lang="es-MX" sz="1200">
                          <a:solidFill>
                            <a:schemeClr val="dk1"/>
                          </a:solidFill>
                        </a:rPr>
                        <a:t>3</a:t>
                      </a:r>
                      <a:endParaRPr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10160" marR="0" rtl="0" algn="just">
                        <a:lnSpc>
                          <a:spcPct val="92500"/>
                        </a:lnSpc>
                        <a:spcBef>
                          <a:spcPts val="0"/>
                        </a:spcBef>
                        <a:spcAft>
                          <a:spcPts val="0"/>
                        </a:spcAft>
                        <a:buNone/>
                      </a:pPr>
                      <a:r>
                        <a:rPr lang="es-MX" sz="1200">
                          <a:solidFill>
                            <a:schemeClr val="dk1"/>
                          </a:solidFill>
                        </a:rPr>
                        <a:t>Enfermedades endocrinas, nutricionales y metabólicas</a:t>
                      </a:r>
                      <a:endParaRPr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9525" lvl="0" marL="0" marR="31115" rtl="0" algn="ctr">
                        <a:spcBef>
                          <a:spcPts val="0"/>
                        </a:spcBef>
                        <a:spcAft>
                          <a:spcPts val="0"/>
                        </a:spcAft>
                        <a:buNone/>
                      </a:pPr>
                      <a:r>
                        <a:rPr lang="es-MX" sz="1200">
                          <a:solidFill>
                            <a:schemeClr val="dk1"/>
                          </a:solidFill>
                        </a:rPr>
                        <a:t>454</a:t>
                      </a:r>
                      <a:endParaRPr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9525" lvl="0" marL="0" marR="31115" rtl="0" algn="ctr">
                        <a:spcBef>
                          <a:spcPts val="0"/>
                        </a:spcBef>
                        <a:spcAft>
                          <a:spcPts val="0"/>
                        </a:spcAft>
                        <a:buNone/>
                      </a:pPr>
                      <a:r>
                        <a:rPr lang="es-MX" sz="1200">
                          <a:solidFill>
                            <a:schemeClr val="dk1"/>
                          </a:solidFill>
                        </a:rPr>
                        <a:t>452</a:t>
                      </a:r>
                      <a:endParaRPr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9525" lvl="0" marL="0" marR="31115" rtl="0" algn="ctr">
                        <a:spcBef>
                          <a:spcPts val="0"/>
                        </a:spcBef>
                        <a:spcAft>
                          <a:spcPts val="0"/>
                        </a:spcAft>
                        <a:buNone/>
                      </a:pPr>
                      <a:r>
                        <a:rPr b="1" lang="es-MX" sz="1200">
                          <a:solidFill>
                            <a:schemeClr val="dk1"/>
                          </a:solidFill>
                        </a:rPr>
                        <a:t>-0.44</a:t>
                      </a:r>
                      <a:endParaRPr b="1"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18350">
                <a:tc>
                  <a:txBody>
                    <a:bodyPr/>
                    <a:lstStyle/>
                    <a:p>
                      <a:pPr indent="9525" lvl="0" marL="0" marR="31115" rtl="0" algn="ctr">
                        <a:spcBef>
                          <a:spcPts val="0"/>
                        </a:spcBef>
                        <a:spcAft>
                          <a:spcPts val="0"/>
                        </a:spcAft>
                        <a:buNone/>
                      </a:pPr>
                      <a:r>
                        <a:rPr lang="es-MX" sz="1200">
                          <a:solidFill>
                            <a:schemeClr val="dk1"/>
                          </a:solidFill>
                        </a:rPr>
                        <a:t>4</a:t>
                      </a:r>
                      <a:endParaRPr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10160" marR="0" rtl="0" algn="just">
                        <a:lnSpc>
                          <a:spcPct val="92500"/>
                        </a:lnSpc>
                        <a:spcBef>
                          <a:spcPts val="0"/>
                        </a:spcBef>
                        <a:spcAft>
                          <a:spcPts val="0"/>
                        </a:spcAft>
                        <a:buNone/>
                      </a:pPr>
                      <a:r>
                        <a:rPr lang="es-MX" sz="1200">
                          <a:solidFill>
                            <a:schemeClr val="dk1"/>
                          </a:solidFill>
                        </a:rPr>
                        <a:t>Enfermedades del sistema respiratorio</a:t>
                      </a:r>
                      <a:endParaRPr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9525" lvl="0" marL="0" marR="31115" rtl="0" algn="ctr">
                        <a:spcBef>
                          <a:spcPts val="0"/>
                        </a:spcBef>
                        <a:spcAft>
                          <a:spcPts val="0"/>
                        </a:spcAft>
                        <a:buNone/>
                      </a:pPr>
                      <a:r>
                        <a:rPr lang="es-MX" sz="1200">
                          <a:solidFill>
                            <a:schemeClr val="dk1"/>
                          </a:solidFill>
                        </a:rPr>
                        <a:t>266</a:t>
                      </a:r>
                      <a:endParaRPr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9525" lvl="0" marL="0" marR="31115" rtl="0" algn="ctr">
                        <a:spcBef>
                          <a:spcPts val="0"/>
                        </a:spcBef>
                        <a:spcAft>
                          <a:spcPts val="0"/>
                        </a:spcAft>
                        <a:buNone/>
                      </a:pPr>
                      <a:r>
                        <a:rPr lang="es-MX" sz="1200">
                          <a:solidFill>
                            <a:schemeClr val="dk1"/>
                          </a:solidFill>
                        </a:rPr>
                        <a:t>345</a:t>
                      </a:r>
                      <a:endParaRPr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9525" lvl="0" marL="0" marR="31115" rtl="0" algn="ctr">
                        <a:spcBef>
                          <a:spcPts val="0"/>
                        </a:spcBef>
                        <a:spcAft>
                          <a:spcPts val="0"/>
                        </a:spcAft>
                        <a:buNone/>
                      </a:pPr>
                      <a:r>
                        <a:rPr b="1" lang="es-MX" sz="1200">
                          <a:solidFill>
                            <a:schemeClr val="dk1"/>
                          </a:solidFill>
                        </a:rPr>
                        <a:t>29.70</a:t>
                      </a:r>
                      <a:endParaRPr b="1"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18350">
                <a:tc>
                  <a:txBody>
                    <a:bodyPr/>
                    <a:lstStyle/>
                    <a:p>
                      <a:pPr indent="9525" lvl="0" marL="0" marR="31115" rtl="0" algn="ctr">
                        <a:spcBef>
                          <a:spcPts val="0"/>
                        </a:spcBef>
                        <a:spcAft>
                          <a:spcPts val="0"/>
                        </a:spcAft>
                        <a:buNone/>
                      </a:pPr>
                      <a:r>
                        <a:rPr lang="es-MX" sz="1200">
                          <a:solidFill>
                            <a:schemeClr val="dk1"/>
                          </a:solidFill>
                        </a:rPr>
                        <a:t>5</a:t>
                      </a:r>
                      <a:endParaRPr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9524" lvl="0" marL="10160" marR="0" rtl="0" algn="just">
                        <a:spcBef>
                          <a:spcPts val="0"/>
                        </a:spcBef>
                        <a:spcAft>
                          <a:spcPts val="0"/>
                        </a:spcAft>
                        <a:buNone/>
                      </a:pPr>
                      <a:r>
                        <a:rPr lang="es-MX" sz="1200">
                          <a:solidFill>
                            <a:schemeClr val="dk1"/>
                          </a:solidFill>
                        </a:rPr>
                        <a:t>Enfermedades del Sistema genitourinario</a:t>
                      </a:r>
                      <a:endParaRPr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9525" lvl="0" marL="0" marR="31115" rtl="0" algn="ctr">
                        <a:spcBef>
                          <a:spcPts val="0"/>
                        </a:spcBef>
                        <a:spcAft>
                          <a:spcPts val="0"/>
                        </a:spcAft>
                        <a:buNone/>
                      </a:pPr>
                      <a:r>
                        <a:rPr lang="es-MX" sz="1200">
                          <a:solidFill>
                            <a:schemeClr val="dk1"/>
                          </a:solidFill>
                        </a:rPr>
                        <a:t>304</a:t>
                      </a:r>
                      <a:endParaRPr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9525" lvl="0" marL="0" marR="31115" rtl="0" algn="ctr">
                        <a:spcBef>
                          <a:spcPts val="0"/>
                        </a:spcBef>
                        <a:spcAft>
                          <a:spcPts val="0"/>
                        </a:spcAft>
                        <a:buNone/>
                      </a:pPr>
                      <a:r>
                        <a:rPr lang="es-MX" sz="1200">
                          <a:solidFill>
                            <a:schemeClr val="dk1"/>
                          </a:solidFill>
                        </a:rPr>
                        <a:t>333</a:t>
                      </a:r>
                      <a:endParaRPr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9525" lvl="0" marL="0" marR="31115" rtl="0" algn="ctr">
                        <a:spcBef>
                          <a:spcPts val="0"/>
                        </a:spcBef>
                        <a:spcAft>
                          <a:spcPts val="0"/>
                        </a:spcAft>
                        <a:buNone/>
                      </a:pPr>
                      <a:r>
                        <a:rPr b="1" lang="es-MX" sz="1200">
                          <a:solidFill>
                            <a:schemeClr val="dk1"/>
                          </a:solidFill>
                        </a:rPr>
                        <a:t>9.54</a:t>
                      </a:r>
                      <a:endParaRPr b="1"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568775">
                <a:tc>
                  <a:txBody>
                    <a:bodyPr/>
                    <a:lstStyle/>
                    <a:p>
                      <a:pPr indent="9525" lvl="0" marL="0" marR="31115" rtl="0" algn="ctr">
                        <a:spcBef>
                          <a:spcPts val="0"/>
                        </a:spcBef>
                        <a:spcAft>
                          <a:spcPts val="0"/>
                        </a:spcAft>
                        <a:buNone/>
                      </a:pPr>
                      <a:r>
                        <a:rPr lang="es-MX" sz="1200">
                          <a:solidFill>
                            <a:schemeClr val="dk1"/>
                          </a:solidFill>
                        </a:rPr>
                        <a:t>6</a:t>
                      </a:r>
                      <a:endParaRPr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10160" marR="0" rtl="0" algn="just">
                        <a:lnSpc>
                          <a:spcPct val="93333"/>
                        </a:lnSpc>
                        <a:spcBef>
                          <a:spcPts val="0"/>
                        </a:spcBef>
                        <a:spcAft>
                          <a:spcPts val="0"/>
                        </a:spcAft>
                        <a:buNone/>
                      </a:pPr>
                      <a:r>
                        <a:rPr lang="es-MX" sz="1200">
                          <a:solidFill>
                            <a:schemeClr val="dk1"/>
                          </a:solidFill>
                        </a:rPr>
                        <a:t>Síntomas, signos y hallazgos anormales clínicos y de laboratorio, no clasificados en otra parte</a:t>
                      </a:r>
                      <a:endParaRPr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9525" lvl="0" marL="0" marR="31115" rtl="0" algn="ctr">
                        <a:spcBef>
                          <a:spcPts val="0"/>
                        </a:spcBef>
                        <a:spcAft>
                          <a:spcPts val="0"/>
                        </a:spcAft>
                        <a:buNone/>
                      </a:pPr>
                      <a:r>
                        <a:rPr lang="es-MX" sz="1200">
                          <a:solidFill>
                            <a:schemeClr val="dk1"/>
                          </a:solidFill>
                        </a:rPr>
                        <a:t>399</a:t>
                      </a:r>
                      <a:endParaRPr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9525" lvl="0" marL="0" marR="31115" rtl="0" algn="ctr">
                        <a:spcBef>
                          <a:spcPts val="0"/>
                        </a:spcBef>
                        <a:spcAft>
                          <a:spcPts val="0"/>
                        </a:spcAft>
                        <a:buNone/>
                      </a:pPr>
                      <a:r>
                        <a:rPr lang="es-MX" sz="1200">
                          <a:solidFill>
                            <a:schemeClr val="dk1"/>
                          </a:solidFill>
                        </a:rPr>
                        <a:t>311</a:t>
                      </a:r>
                      <a:endParaRPr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9525" lvl="0" marL="0" marR="31115" rtl="0" algn="ctr">
                        <a:spcBef>
                          <a:spcPts val="0"/>
                        </a:spcBef>
                        <a:spcAft>
                          <a:spcPts val="0"/>
                        </a:spcAft>
                        <a:buNone/>
                      </a:pPr>
                      <a:r>
                        <a:rPr b="1" lang="es-MX" sz="1200">
                          <a:solidFill>
                            <a:schemeClr val="dk1"/>
                          </a:solidFill>
                        </a:rPr>
                        <a:t>-22.06</a:t>
                      </a:r>
                      <a:endParaRPr b="1"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18350">
                <a:tc>
                  <a:txBody>
                    <a:bodyPr/>
                    <a:lstStyle/>
                    <a:p>
                      <a:pPr indent="9525" lvl="0" marL="0" marR="31115" rtl="0" algn="ctr">
                        <a:spcBef>
                          <a:spcPts val="0"/>
                        </a:spcBef>
                        <a:spcAft>
                          <a:spcPts val="0"/>
                        </a:spcAft>
                        <a:buNone/>
                      </a:pPr>
                      <a:r>
                        <a:rPr lang="es-MX" sz="1200">
                          <a:solidFill>
                            <a:schemeClr val="dk1"/>
                          </a:solidFill>
                        </a:rPr>
                        <a:t>7</a:t>
                      </a:r>
                      <a:endParaRPr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9524" lvl="0" marL="10160" marR="0" rtl="0" algn="just">
                        <a:spcBef>
                          <a:spcPts val="0"/>
                        </a:spcBef>
                        <a:spcAft>
                          <a:spcPts val="0"/>
                        </a:spcAft>
                        <a:buNone/>
                      </a:pPr>
                      <a:r>
                        <a:rPr lang="es-MX" sz="1200">
                          <a:solidFill>
                            <a:schemeClr val="dk1"/>
                          </a:solidFill>
                        </a:rPr>
                        <a:t>Tumores (Neoplasias)</a:t>
                      </a:r>
                      <a:endParaRPr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9525" lvl="0" marL="0" marR="31115" rtl="0" algn="ctr">
                        <a:spcBef>
                          <a:spcPts val="0"/>
                        </a:spcBef>
                        <a:spcAft>
                          <a:spcPts val="0"/>
                        </a:spcAft>
                        <a:buNone/>
                      </a:pPr>
                      <a:r>
                        <a:rPr lang="es-MX" sz="1200">
                          <a:solidFill>
                            <a:schemeClr val="dk1"/>
                          </a:solidFill>
                        </a:rPr>
                        <a:t>284</a:t>
                      </a:r>
                      <a:endParaRPr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9525" lvl="0" marL="0" marR="31115" rtl="0" algn="ctr">
                        <a:spcBef>
                          <a:spcPts val="0"/>
                        </a:spcBef>
                        <a:spcAft>
                          <a:spcPts val="0"/>
                        </a:spcAft>
                        <a:buNone/>
                      </a:pPr>
                      <a:r>
                        <a:rPr lang="es-MX" sz="1200">
                          <a:solidFill>
                            <a:schemeClr val="dk1"/>
                          </a:solidFill>
                        </a:rPr>
                        <a:t>247</a:t>
                      </a:r>
                      <a:endParaRPr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9525" lvl="0" marL="0" marR="31115" rtl="0" algn="ctr">
                        <a:spcBef>
                          <a:spcPts val="0"/>
                        </a:spcBef>
                        <a:spcAft>
                          <a:spcPts val="0"/>
                        </a:spcAft>
                        <a:buNone/>
                      </a:pPr>
                      <a:r>
                        <a:rPr b="1" lang="es-MX" sz="1200">
                          <a:solidFill>
                            <a:schemeClr val="dk1"/>
                          </a:solidFill>
                        </a:rPr>
                        <a:t>-13.03</a:t>
                      </a:r>
                      <a:endParaRPr b="1"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18350">
                <a:tc>
                  <a:txBody>
                    <a:bodyPr/>
                    <a:lstStyle/>
                    <a:p>
                      <a:pPr indent="9525" lvl="0" marL="0" marR="31115" rtl="0" algn="ctr">
                        <a:spcBef>
                          <a:spcPts val="0"/>
                        </a:spcBef>
                        <a:spcAft>
                          <a:spcPts val="0"/>
                        </a:spcAft>
                        <a:buNone/>
                      </a:pPr>
                      <a:r>
                        <a:rPr lang="es-MX" sz="1200">
                          <a:solidFill>
                            <a:schemeClr val="dk1"/>
                          </a:solidFill>
                        </a:rPr>
                        <a:t>8</a:t>
                      </a:r>
                      <a:endParaRPr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10160" marR="0" rtl="0" algn="just">
                        <a:lnSpc>
                          <a:spcPct val="93333"/>
                        </a:lnSpc>
                        <a:spcBef>
                          <a:spcPts val="0"/>
                        </a:spcBef>
                        <a:spcAft>
                          <a:spcPts val="0"/>
                        </a:spcAft>
                        <a:buNone/>
                      </a:pPr>
                      <a:r>
                        <a:rPr lang="es-MX" sz="1200">
                          <a:solidFill>
                            <a:schemeClr val="dk1"/>
                          </a:solidFill>
                        </a:rPr>
                        <a:t>Enfermedades de la piel y del tejido subcutáneo</a:t>
                      </a:r>
                      <a:endParaRPr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9525" lvl="0" marL="0" marR="31115" rtl="0" algn="ctr">
                        <a:spcBef>
                          <a:spcPts val="0"/>
                        </a:spcBef>
                        <a:spcAft>
                          <a:spcPts val="0"/>
                        </a:spcAft>
                        <a:buNone/>
                      </a:pPr>
                      <a:r>
                        <a:rPr lang="es-MX" sz="1200">
                          <a:solidFill>
                            <a:schemeClr val="dk1"/>
                          </a:solidFill>
                        </a:rPr>
                        <a:t>203</a:t>
                      </a:r>
                      <a:endParaRPr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9525" lvl="0" marL="0" marR="31115" rtl="0" algn="ctr">
                        <a:spcBef>
                          <a:spcPts val="0"/>
                        </a:spcBef>
                        <a:spcAft>
                          <a:spcPts val="0"/>
                        </a:spcAft>
                        <a:buNone/>
                      </a:pPr>
                      <a:r>
                        <a:rPr lang="es-MX" sz="1200">
                          <a:solidFill>
                            <a:schemeClr val="dk1"/>
                          </a:solidFill>
                        </a:rPr>
                        <a:t>225</a:t>
                      </a:r>
                      <a:endParaRPr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9525" lvl="0" marL="0" marR="31115" rtl="0" algn="ctr">
                        <a:spcBef>
                          <a:spcPts val="0"/>
                        </a:spcBef>
                        <a:spcAft>
                          <a:spcPts val="0"/>
                        </a:spcAft>
                        <a:buNone/>
                      </a:pPr>
                      <a:r>
                        <a:rPr b="1" lang="es-MX" sz="1200">
                          <a:solidFill>
                            <a:schemeClr val="dk1"/>
                          </a:solidFill>
                        </a:rPr>
                        <a:t>10.84</a:t>
                      </a:r>
                      <a:endParaRPr b="1"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18350">
                <a:tc>
                  <a:txBody>
                    <a:bodyPr/>
                    <a:lstStyle/>
                    <a:p>
                      <a:pPr indent="9525" lvl="0" marL="0" marR="31115" rtl="0" algn="ctr">
                        <a:spcBef>
                          <a:spcPts val="0"/>
                        </a:spcBef>
                        <a:spcAft>
                          <a:spcPts val="0"/>
                        </a:spcAft>
                        <a:buNone/>
                      </a:pPr>
                      <a:r>
                        <a:rPr lang="es-MX" sz="1200">
                          <a:solidFill>
                            <a:schemeClr val="dk1"/>
                          </a:solidFill>
                        </a:rPr>
                        <a:t>9</a:t>
                      </a:r>
                      <a:endParaRPr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9524" lvl="0" marL="10160" marR="0" rtl="0" algn="just">
                        <a:spcBef>
                          <a:spcPts val="0"/>
                        </a:spcBef>
                        <a:spcAft>
                          <a:spcPts val="0"/>
                        </a:spcAft>
                        <a:buNone/>
                      </a:pPr>
                      <a:r>
                        <a:rPr lang="es-MX" sz="1200">
                          <a:solidFill>
                            <a:schemeClr val="dk1"/>
                          </a:solidFill>
                        </a:rPr>
                        <a:t>Enfermedades del sistema nervioso</a:t>
                      </a:r>
                      <a:endParaRPr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9525" lvl="0" marL="0" marR="31115" rtl="0" algn="ctr">
                        <a:spcBef>
                          <a:spcPts val="0"/>
                        </a:spcBef>
                        <a:spcAft>
                          <a:spcPts val="0"/>
                        </a:spcAft>
                        <a:buNone/>
                      </a:pPr>
                      <a:r>
                        <a:rPr lang="es-MX" sz="1200">
                          <a:solidFill>
                            <a:schemeClr val="dk1"/>
                          </a:solidFill>
                        </a:rPr>
                        <a:t>222</a:t>
                      </a:r>
                      <a:endParaRPr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9525" lvl="0" marL="0" marR="31115" rtl="0" algn="ctr">
                        <a:spcBef>
                          <a:spcPts val="0"/>
                        </a:spcBef>
                        <a:spcAft>
                          <a:spcPts val="0"/>
                        </a:spcAft>
                        <a:buNone/>
                      </a:pPr>
                      <a:r>
                        <a:rPr lang="es-MX" sz="1200">
                          <a:solidFill>
                            <a:schemeClr val="dk1"/>
                          </a:solidFill>
                        </a:rPr>
                        <a:t>222</a:t>
                      </a:r>
                      <a:endParaRPr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9525" lvl="0" marL="0" marR="31115" rtl="0" algn="ctr">
                        <a:spcBef>
                          <a:spcPts val="0"/>
                        </a:spcBef>
                        <a:spcAft>
                          <a:spcPts val="0"/>
                        </a:spcAft>
                        <a:buNone/>
                      </a:pPr>
                      <a:r>
                        <a:rPr b="1" lang="es-MX" sz="1200">
                          <a:solidFill>
                            <a:schemeClr val="dk1"/>
                          </a:solidFill>
                        </a:rPr>
                        <a:t>0.00</a:t>
                      </a:r>
                      <a:endParaRPr b="1"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573025">
                <a:tc>
                  <a:txBody>
                    <a:bodyPr/>
                    <a:lstStyle/>
                    <a:p>
                      <a:pPr indent="9525" lvl="0" marL="0" marR="31115" rtl="0" algn="ctr">
                        <a:spcBef>
                          <a:spcPts val="0"/>
                        </a:spcBef>
                        <a:spcAft>
                          <a:spcPts val="0"/>
                        </a:spcAft>
                        <a:buNone/>
                      </a:pPr>
                      <a:r>
                        <a:rPr lang="es-MX" sz="1200">
                          <a:solidFill>
                            <a:schemeClr val="dk1"/>
                          </a:solidFill>
                        </a:rPr>
                        <a:t>10</a:t>
                      </a:r>
                      <a:endParaRPr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9524" lvl="0" marL="10160" marR="0" rtl="0" algn="just">
                        <a:spcBef>
                          <a:spcPts val="0"/>
                        </a:spcBef>
                        <a:spcAft>
                          <a:spcPts val="0"/>
                        </a:spcAft>
                        <a:buNone/>
                      </a:pPr>
                      <a:r>
                        <a:rPr lang="es-MX" sz="1200">
                          <a:solidFill>
                            <a:schemeClr val="dk1"/>
                          </a:solidFill>
                        </a:rPr>
                        <a:t>Enfermedades del sistema osteomuscular y del tejido conjuntivo</a:t>
                      </a:r>
                      <a:endParaRPr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9525" lvl="0" marL="0" marR="31115" rtl="0" algn="ctr">
                        <a:spcBef>
                          <a:spcPts val="0"/>
                        </a:spcBef>
                        <a:spcAft>
                          <a:spcPts val="0"/>
                        </a:spcAft>
                        <a:buNone/>
                      </a:pPr>
                      <a:r>
                        <a:rPr lang="es-MX" sz="1200">
                          <a:solidFill>
                            <a:schemeClr val="dk1"/>
                          </a:solidFill>
                        </a:rPr>
                        <a:t>199</a:t>
                      </a:r>
                      <a:endParaRPr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9525" lvl="0" marL="0" marR="31115" rtl="0" algn="ctr">
                        <a:spcBef>
                          <a:spcPts val="0"/>
                        </a:spcBef>
                        <a:spcAft>
                          <a:spcPts val="0"/>
                        </a:spcAft>
                        <a:buNone/>
                      </a:pPr>
                      <a:r>
                        <a:rPr lang="es-MX" sz="1200">
                          <a:solidFill>
                            <a:schemeClr val="dk1"/>
                          </a:solidFill>
                        </a:rPr>
                        <a:t>191</a:t>
                      </a:r>
                      <a:endParaRPr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9525" lvl="0" marL="0" marR="31115" rtl="0" algn="ctr">
                        <a:spcBef>
                          <a:spcPts val="0"/>
                        </a:spcBef>
                        <a:spcAft>
                          <a:spcPts val="0"/>
                        </a:spcAft>
                        <a:buNone/>
                      </a:pPr>
                      <a:r>
                        <a:rPr b="1" lang="es-MX" sz="1200">
                          <a:solidFill>
                            <a:schemeClr val="dk1"/>
                          </a:solidFill>
                        </a:rPr>
                        <a:t>-4.02</a:t>
                      </a:r>
                      <a:endParaRPr b="1"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18350">
                <a:tc gridSpan="2">
                  <a:txBody>
                    <a:bodyPr/>
                    <a:lstStyle/>
                    <a:p>
                      <a:pPr indent="9525" lvl="0" marL="0" marR="31115" rtl="0" algn="ctr">
                        <a:spcBef>
                          <a:spcPts val="0"/>
                        </a:spcBef>
                        <a:spcAft>
                          <a:spcPts val="0"/>
                        </a:spcAft>
                        <a:buNone/>
                      </a:pPr>
                      <a:r>
                        <a:rPr lang="es-MX" sz="1200">
                          <a:solidFill>
                            <a:schemeClr val="dk1"/>
                          </a:solidFill>
                        </a:rPr>
                        <a:t>Las 10 primeras causas</a:t>
                      </a:r>
                      <a:endParaRPr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a:txBody>
                    <a:bodyPr/>
                    <a:lstStyle/>
                    <a:p>
                      <a:pPr indent="9525" lvl="0" marL="0" marR="31115" rtl="0" algn="ctr">
                        <a:spcBef>
                          <a:spcPts val="0"/>
                        </a:spcBef>
                        <a:spcAft>
                          <a:spcPts val="0"/>
                        </a:spcAft>
                        <a:buNone/>
                      </a:pPr>
                      <a:r>
                        <a:rPr lang="es-MX" sz="1200">
                          <a:solidFill>
                            <a:schemeClr val="dk1"/>
                          </a:solidFill>
                        </a:rPr>
                        <a:t>3,652</a:t>
                      </a:r>
                      <a:endParaRPr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9525" lvl="0" marL="0" marR="31115" rtl="0" algn="ctr">
                        <a:spcBef>
                          <a:spcPts val="0"/>
                        </a:spcBef>
                        <a:spcAft>
                          <a:spcPts val="0"/>
                        </a:spcAft>
                        <a:buNone/>
                      </a:pPr>
                      <a:r>
                        <a:rPr lang="es-MX" sz="1200">
                          <a:solidFill>
                            <a:schemeClr val="dk1"/>
                          </a:solidFill>
                        </a:rPr>
                        <a:t>3,587</a:t>
                      </a:r>
                      <a:endParaRPr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31115" rtl="0" algn="ctr">
                        <a:spcBef>
                          <a:spcPts val="0"/>
                        </a:spcBef>
                        <a:spcAft>
                          <a:spcPts val="0"/>
                        </a:spcAft>
                        <a:buNone/>
                      </a:pPr>
                      <a:r>
                        <a:rPr b="1" lang="es-MX" sz="1200">
                          <a:solidFill>
                            <a:schemeClr val="dk1"/>
                          </a:solidFill>
                        </a:rPr>
                        <a:t>-1.78</a:t>
                      </a:r>
                      <a:endParaRPr b="1"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18350">
                <a:tc gridSpan="2">
                  <a:txBody>
                    <a:bodyPr/>
                    <a:lstStyle/>
                    <a:p>
                      <a:pPr indent="9525" lvl="0" marL="0" marR="31115" rtl="0" algn="ctr">
                        <a:spcBef>
                          <a:spcPts val="0"/>
                        </a:spcBef>
                        <a:spcAft>
                          <a:spcPts val="0"/>
                        </a:spcAft>
                        <a:buNone/>
                      </a:pPr>
                      <a:r>
                        <a:rPr b="1" lang="es-MX" sz="1200">
                          <a:solidFill>
                            <a:schemeClr val="dk1"/>
                          </a:solidFill>
                        </a:rPr>
                        <a:t>Todas las demás</a:t>
                      </a:r>
                      <a:endParaRPr b="1"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a:txBody>
                    <a:bodyPr/>
                    <a:lstStyle/>
                    <a:p>
                      <a:pPr indent="9525" lvl="0" marL="0" marR="31115" rtl="0" algn="ctr">
                        <a:spcBef>
                          <a:spcPts val="0"/>
                        </a:spcBef>
                        <a:spcAft>
                          <a:spcPts val="0"/>
                        </a:spcAft>
                        <a:buNone/>
                      </a:pPr>
                      <a:r>
                        <a:rPr b="1" lang="es-MX" sz="1200">
                          <a:solidFill>
                            <a:schemeClr val="dk1"/>
                          </a:solidFill>
                        </a:rPr>
                        <a:t>1,954</a:t>
                      </a:r>
                      <a:endParaRPr b="1"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9525" lvl="0" marL="0" marR="31115" rtl="0" algn="ctr">
                        <a:spcBef>
                          <a:spcPts val="0"/>
                        </a:spcBef>
                        <a:spcAft>
                          <a:spcPts val="0"/>
                        </a:spcAft>
                        <a:buNone/>
                      </a:pPr>
                      <a:r>
                        <a:rPr b="1" lang="es-MX" sz="1200">
                          <a:solidFill>
                            <a:schemeClr val="dk1"/>
                          </a:solidFill>
                        </a:rPr>
                        <a:t>1,868</a:t>
                      </a:r>
                      <a:endParaRPr b="1"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31115" rtl="0" algn="ctr">
                        <a:spcBef>
                          <a:spcPts val="0"/>
                        </a:spcBef>
                        <a:spcAft>
                          <a:spcPts val="0"/>
                        </a:spcAft>
                        <a:buNone/>
                      </a:pPr>
                      <a:r>
                        <a:rPr b="1" lang="es-MX" sz="1200">
                          <a:solidFill>
                            <a:schemeClr val="dk1"/>
                          </a:solidFill>
                        </a:rPr>
                        <a:t>-4.40</a:t>
                      </a:r>
                      <a:endParaRPr b="1" sz="1200">
                        <a:solidFill>
                          <a:schemeClr val="dk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18350">
                <a:tc gridSpan="2">
                  <a:txBody>
                    <a:bodyPr/>
                    <a:lstStyle/>
                    <a:p>
                      <a:pPr indent="9525" lvl="0" marL="0" marR="31115" rtl="0" algn="ctr">
                        <a:spcBef>
                          <a:spcPts val="0"/>
                        </a:spcBef>
                        <a:spcAft>
                          <a:spcPts val="0"/>
                        </a:spcAft>
                        <a:buNone/>
                      </a:pPr>
                      <a:r>
                        <a:rPr b="1" lang="es-MX" sz="1200">
                          <a:solidFill>
                            <a:schemeClr val="lt1"/>
                          </a:solidFill>
                        </a:rPr>
                        <a:t>Total</a:t>
                      </a:r>
                      <a:endParaRPr b="1" sz="1200">
                        <a:solidFill>
                          <a:schemeClr val="lt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hMerge="1"/>
                <a:tc>
                  <a:txBody>
                    <a:bodyPr/>
                    <a:lstStyle/>
                    <a:p>
                      <a:pPr indent="9525" lvl="0" marL="0" marR="31115" rtl="0" algn="ctr">
                        <a:spcBef>
                          <a:spcPts val="0"/>
                        </a:spcBef>
                        <a:spcAft>
                          <a:spcPts val="0"/>
                        </a:spcAft>
                        <a:buNone/>
                      </a:pPr>
                      <a:r>
                        <a:rPr b="1" lang="es-MX" sz="1200">
                          <a:solidFill>
                            <a:schemeClr val="lt1"/>
                          </a:solidFill>
                        </a:rPr>
                        <a:t>5,606</a:t>
                      </a:r>
                      <a:endParaRPr b="1" sz="1200">
                        <a:solidFill>
                          <a:schemeClr val="lt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9525" lvl="0" marL="0" marR="31115" rtl="0" algn="ctr">
                        <a:spcBef>
                          <a:spcPts val="0"/>
                        </a:spcBef>
                        <a:spcAft>
                          <a:spcPts val="0"/>
                        </a:spcAft>
                        <a:buNone/>
                      </a:pPr>
                      <a:r>
                        <a:rPr b="1" lang="es-MX" sz="1200">
                          <a:solidFill>
                            <a:schemeClr val="lt1"/>
                          </a:solidFill>
                        </a:rPr>
                        <a:t>5,455</a:t>
                      </a:r>
                      <a:endParaRPr b="1" sz="1200">
                        <a:solidFill>
                          <a:schemeClr val="lt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9525" lvl="0" marL="0" marR="31115" rtl="0" algn="ctr">
                        <a:spcBef>
                          <a:spcPts val="0"/>
                        </a:spcBef>
                        <a:spcAft>
                          <a:spcPts val="0"/>
                        </a:spcAft>
                        <a:buNone/>
                      </a:pPr>
                      <a:r>
                        <a:rPr b="1" lang="es-MX" sz="1200">
                          <a:solidFill>
                            <a:schemeClr val="lt1"/>
                          </a:solidFill>
                        </a:rPr>
                        <a:t>-2.69</a:t>
                      </a:r>
                      <a:endParaRPr b="1" sz="1200">
                        <a:solidFill>
                          <a:schemeClr val="lt1"/>
                        </a:solidFill>
                        <a:latin typeface="Arial"/>
                        <a:ea typeface="Arial"/>
                        <a:cs typeface="Arial"/>
                        <a:sym typeface="Arial"/>
                      </a:endParaRPr>
                    </a:p>
                  </a:txBody>
                  <a:tcPr marT="0" marB="0" marR="73025" marL="730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bl>
          </a:graphicData>
        </a:graphic>
      </p:graphicFrame>
      <p:graphicFrame>
        <p:nvGraphicFramePr>
          <p:cNvPr id="332" name="Google Shape;332;p20"/>
          <p:cNvGraphicFramePr/>
          <p:nvPr/>
        </p:nvGraphicFramePr>
        <p:xfrm>
          <a:off x="6325472" y="1432806"/>
          <a:ext cx="3000000" cy="3000000"/>
        </p:xfrm>
        <a:graphic>
          <a:graphicData uri="http://schemas.openxmlformats.org/drawingml/2006/table">
            <a:tbl>
              <a:tblPr>
                <a:noFill/>
                <a:tableStyleId>{02231EC8-971F-41A5-A864-5FFA25D47B5F}</a:tableStyleId>
              </a:tblPr>
              <a:tblGrid>
                <a:gridCol w="3007700"/>
                <a:gridCol w="984225"/>
                <a:gridCol w="867275"/>
                <a:gridCol w="673350"/>
              </a:tblGrid>
              <a:tr h="468600">
                <a:tc gridSpan="4">
                  <a:txBody>
                    <a:bodyPr/>
                    <a:lstStyle/>
                    <a:p>
                      <a:pPr indent="9525" lvl="0" marL="0" marR="0" rtl="0" algn="ctr">
                        <a:lnSpc>
                          <a:spcPct val="100000"/>
                        </a:lnSpc>
                        <a:spcBef>
                          <a:spcPts val="0"/>
                        </a:spcBef>
                        <a:spcAft>
                          <a:spcPts val="0"/>
                        </a:spcAft>
                        <a:buClr>
                          <a:schemeClr val="lt1"/>
                        </a:buClr>
                        <a:buSzPts val="1200"/>
                        <a:buFont typeface="Montserrat"/>
                        <a:buNone/>
                      </a:pPr>
                      <a:r>
                        <a:rPr b="1" lang="es-MX" sz="1200" u="none" cap="none" strike="noStrike">
                          <a:solidFill>
                            <a:schemeClr val="lt1"/>
                          </a:solidFill>
                          <a:latin typeface="Montserrat"/>
                          <a:ea typeface="Montserrat"/>
                          <a:cs typeface="Montserrat"/>
                          <a:sym typeface="Montserrat"/>
                        </a:rPr>
                        <a:t>Principales Causas de Mortalidad Hospitalaria</a:t>
                      </a:r>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5405D"/>
                    </a:solidFill>
                  </a:tcPr>
                </a:tc>
                <a:tc hMerge="1"/>
                <a:tc hMerge="1"/>
                <a:tc hMerge="1"/>
              </a:tr>
              <a:tr h="269550">
                <a:tc>
                  <a:txBody>
                    <a:bodyPr/>
                    <a:lstStyle/>
                    <a:p>
                      <a:pPr indent="0" lvl="0" marL="0" marR="0" rtl="0" algn="ctr">
                        <a:spcBef>
                          <a:spcPts val="0"/>
                        </a:spcBef>
                        <a:spcAft>
                          <a:spcPts val="0"/>
                        </a:spcAft>
                        <a:buNone/>
                      </a:pPr>
                      <a:r>
                        <a:rPr b="1" lang="es-MX" sz="1200">
                          <a:solidFill>
                            <a:srgbClr val="FFFFFF"/>
                          </a:solidFill>
                          <a:latin typeface="Montserrat"/>
                          <a:ea typeface="Montserrat"/>
                          <a:cs typeface="Montserrat"/>
                          <a:sym typeface="Montserrat"/>
                        </a:rPr>
                        <a:t>Causas</a:t>
                      </a:r>
                      <a:endParaRPr sz="1200">
                        <a:latin typeface="Arial"/>
                        <a:ea typeface="Arial"/>
                        <a:cs typeface="Arial"/>
                        <a:sym typeface="Arial"/>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5405D"/>
                    </a:solidFill>
                  </a:tcPr>
                </a:tc>
                <a:tc>
                  <a:txBody>
                    <a:bodyPr/>
                    <a:lstStyle/>
                    <a:p>
                      <a:pPr indent="0" lvl="0" marL="0" marR="12065" rtl="0" algn="ctr">
                        <a:spcBef>
                          <a:spcPts val="0"/>
                        </a:spcBef>
                        <a:spcAft>
                          <a:spcPts val="0"/>
                        </a:spcAft>
                        <a:buNone/>
                      </a:pPr>
                      <a:r>
                        <a:rPr b="1" lang="es-MX" sz="1200">
                          <a:solidFill>
                            <a:srgbClr val="FFFFFF"/>
                          </a:solidFill>
                          <a:latin typeface="Montserrat"/>
                          <a:ea typeface="Montserrat"/>
                          <a:cs typeface="Montserrat"/>
                          <a:sym typeface="Montserrat"/>
                        </a:rPr>
                        <a:t>2023</a:t>
                      </a:r>
                      <a:endParaRPr sz="1200">
                        <a:latin typeface="Arial"/>
                        <a:ea typeface="Arial"/>
                        <a:cs typeface="Arial"/>
                        <a:sym typeface="Arial"/>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5405D"/>
                    </a:solidFill>
                  </a:tcPr>
                </a:tc>
                <a:tc>
                  <a:txBody>
                    <a:bodyPr/>
                    <a:lstStyle/>
                    <a:p>
                      <a:pPr indent="0" lvl="0" marL="0" marR="12065" rtl="0" algn="ctr">
                        <a:spcBef>
                          <a:spcPts val="0"/>
                        </a:spcBef>
                        <a:spcAft>
                          <a:spcPts val="0"/>
                        </a:spcAft>
                        <a:buNone/>
                      </a:pPr>
                      <a:r>
                        <a:rPr b="1" lang="es-MX" sz="1200">
                          <a:solidFill>
                            <a:srgbClr val="FFFFFF"/>
                          </a:solidFill>
                          <a:latin typeface="Montserrat"/>
                          <a:ea typeface="Montserrat"/>
                          <a:cs typeface="Montserrat"/>
                          <a:sym typeface="Montserrat"/>
                        </a:rPr>
                        <a:t>2024</a:t>
                      </a:r>
                      <a:endParaRPr sz="1200">
                        <a:latin typeface="Arial"/>
                        <a:ea typeface="Arial"/>
                        <a:cs typeface="Arial"/>
                        <a:sym typeface="Arial"/>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5405D"/>
                    </a:solidFill>
                  </a:tcPr>
                </a:tc>
                <a:tc>
                  <a:txBody>
                    <a:bodyPr/>
                    <a:lstStyle/>
                    <a:p>
                      <a:pPr indent="0" lvl="0" marL="0" marR="12065" rtl="0" algn="ctr">
                        <a:spcBef>
                          <a:spcPts val="0"/>
                        </a:spcBef>
                        <a:spcAft>
                          <a:spcPts val="0"/>
                        </a:spcAft>
                        <a:buNone/>
                      </a:pPr>
                      <a:r>
                        <a:rPr b="1" lang="es-MX" sz="1200">
                          <a:solidFill>
                            <a:srgbClr val="FFFFFF"/>
                          </a:solidFill>
                          <a:latin typeface="Montserrat"/>
                          <a:ea typeface="Montserrat"/>
                          <a:cs typeface="Montserrat"/>
                          <a:sym typeface="Montserrat"/>
                        </a:rPr>
                        <a:t>% Var</a:t>
                      </a:r>
                      <a:endParaRPr sz="1200">
                        <a:latin typeface="Arial"/>
                        <a:ea typeface="Arial"/>
                        <a:cs typeface="Arial"/>
                        <a:sym typeface="Arial"/>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5405D"/>
                    </a:solidFill>
                  </a:tcPr>
                </a:tc>
              </a:tr>
              <a:tr h="468600">
                <a:tc>
                  <a:txBody>
                    <a:bodyPr/>
                    <a:lstStyle/>
                    <a:p>
                      <a:pPr indent="0" lvl="0" marL="0" marR="12065" rtl="0" algn="l">
                        <a:spcBef>
                          <a:spcPts val="0"/>
                        </a:spcBef>
                        <a:spcAft>
                          <a:spcPts val="0"/>
                        </a:spcAft>
                        <a:buNone/>
                      </a:pPr>
                      <a:r>
                        <a:rPr lang="es-MX" sz="1200">
                          <a:latin typeface="Montserrat"/>
                          <a:ea typeface="Montserrat"/>
                          <a:cs typeface="Montserrat"/>
                          <a:sym typeface="Montserrat"/>
                        </a:rPr>
                        <a:t>1ero. Tumores [Neoplasias].</a:t>
                      </a:r>
                      <a:endParaRPr sz="1200">
                        <a:latin typeface="Arial"/>
                        <a:ea typeface="Arial"/>
                        <a:cs typeface="Arial"/>
                        <a:sym typeface="Arial"/>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12065" rtl="0" algn="ctr">
                        <a:spcBef>
                          <a:spcPts val="0"/>
                        </a:spcBef>
                        <a:spcAft>
                          <a:spcPts val="0"/>
                        </a:spcAft>
                        <a:buNone/>
                      </a:pPr>
                      <a:r>
                        <a:rPr lang="es-MX" sz="1200">
                          <a:latin typeface="Montserrat"/>
                          <a:ea typeface="Montserrat"/>
                          <a:cs typeface="Montserrat"/>
                          <a:sym typeface="Montserrat"/>
                        </a:rPr>
                        <a:t>7</a:t>
                      </a:r>
                      <a:endParaRPr sz="1200">
                        <a:latin typeface="Arial"/>
                        <a:ea typeface="Arial"/>
                        <a:cs typeface="Arial"/>
                        <a:sym typeface="Arial"/>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12065" rtl="0" algn="ctr">
                        <a:spcBef>
                          <a:spcPts val="0"/>
                        </a:spcBef>
                        <a:spcAft>
                          <a:spcPts val="0"/>
                        </a:spcAft>
                        <a:buNone/>
                      </a:pPr>
                      <a:r>
                        <a:rPr lang="es-MX" sz="1200">
                          <a:latin typeface="Montserrat"/>
                          <a:ea typeface="Montserrat"/>
                          <a:cs typeface="Montserrat"/>
                          <a:sym typeface="Montserrat"/>
                        </a:rPr>
                        <a:t>15</a:t>
                      </a:r>
                      <a:endParaRPr sz="1200">
                        <a:latin typeface="Arial"/>
                        <a:ea typeface="Arial"/>
                        <a:cs typeface="Arial"/>
                        <a:sym typeface="Arial"/>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12065" rtl="0" algn="ctr">
                        <a:spcBef>
                          <a:spcPts val="0"/>
                        </a:spcBef>
                        <a:spcAft>
                          <a:spcPts val="0"/>
                        </a:spcAft>
                        <a:buNone/>
                      </a:pPr>
                      <a:r>
                        <a:rPr b="1" lang="es-MX" sz="1200">
                          <a:latin typeface="Montserrat"/>
                          <a:ea typeface="Montserrat"/>
                          <a:cs typeface="Montserrat"/>
                          <a:sym typeface="Montserrat"/>
                        </a:rPr>
                        <a:t>114.29</a:t>
                      </a:r>
                      <a:endParaRPr sz="1200">
                        <a:latin typeface="Arial"/>
                        <a:ea typeface="Arial"/>
                        <a:cs typeface="Arial"/>
                        <a:sym typeface="Arial"/>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7DEE8"/>
                    </a:solidFill>
                  </a:tcPr>
                </a:tc>
              </a:tr>
              <a:tr h="468600">
                <a:tc>
                  <a:txBody>
                    <a:bodyPr/>
                    <a:lstStyle/>
                    <a:p>
                      <a:pPr indent="0" lvl="0" marL="0" marR="0" rtl="0" algn="l">
                        <a:spcBef>
                          <a:spcPts val="0"/>
                        </a:spcBef>
                        <a:spcAft>
                          <a:spcPts val="0"/>
                        </a:spcAft>
                        <a:buNone/>
                      </a:pPr>
                      <a:r>
                        <a:rPr lang="es-MX" sz="1200">
                          <a:latin typeface="Montserrat"/>
                          <a:ea typeface="Montserrat"/>
                          <a:cs typeface="Montserrat"/>
                          <a:sym typeface="Montserrat"/>
                        </a:rPr>
                        <a:t>2do. Malformaciones congénitas, deformidades y anomalías cromosómicas.</a:t>
                      </a:r>
                      <a:endParaRPr sz="1200">
                        <a:latin typeface="Arial"/>
                        <a:ea typeface="Arial"/>
                        <a:cs typeface="Arial"/>
                        <a:sym typeface="Arial"/>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12065" rtl="0" algn="ctr">
                        <a:spcBef>
                          <a:spcPts val="0"/>
                        </a:spcBef>
                        <a:spcAft>
                          <a:spcPts val="0"/>
                        </a:spcAft>
                        <a:buNone/>
                      </a:pPr>
                      <a:r>
                        <a:rPr lang="es-MX" sz="1200">
                          <a:latin typeface="Montserrat"/>
                          <a:ea typeface="Montserrat"/>
                          <a:cs typeface="Montserrat"/>
                          <a:sym typeface="Montserrat"/>
                        </a:rPr>
                        <a:t>14</a:t>
                      </a:r>
                      <a:endParaRPr sz="1200">
                        <a:latin typeface="Arial"/>
                        <a:ea typeface="Arial"/>
                        <a:cs typeface="Arial"/>
                        <a:sym typeface="Arial"/>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12065" rtl="0" algn="ctr">
                        <a:spcBef>
                          <a:spcPts val="0"/>
                        </a:spcBef>
                        <a:spcAft>
                          <a:spcPts val="0"/>
                        </a:spcAft>
                        <a:buNone/>
                      </a:pPr>
                      <a:r>
                        <a:rPr lang="es-MX" sz="1200">
                          <a:latin typeface="Montserrat"/>
                          <a:ea typeface="Montserrat"/>
                          <a:cs typeface="Montserrat"/>
                          <a:sym typeface="Montserrat"/>
                        </a:rPr>
                        <a:t>14</a:t>
                      </a:r>
                      <a:endParaRPr sz="1200">
                        <a:latin typeface="Arial"/>
                        <a:ea typeface="Arial"/>
                        <a:cs typeface="Arial"/>
                        <a:sym typeface="Arial"/>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12065" rtl="0" algn="ctr">
                        <a:spcBef>
                          <a:spcPts val="0"/>
                        </a:spcBef>
                        <a:spcAft>
                          <a:spcPts val="0"/>
                        </a:spcAft>
                        <a:buNone/>
                      </a:pPr>
                      <a:r>
                        <a:rPr b="1" lang="es-MX" sz="1200">
                          <a:latin typeface="Montserrat"/>
                          <a:ea typeface="Montserrat"/>
                          <a:cs typeface="Montserrat"/>
                          <a:sym typeface="Montserrat"/>
                        </a:rPr>
                        <a:t>0.00</a:t>
                      </a:r>
                      <a:endParaRPr sz="1200">
                        <a:latin typeface="Arial"/>
                        <a:ea typeface="Arial"/>
                        <a:cs typeface="Arial"/>
                        <a:sym typeface="Arial"/>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7DEE8"/>
                    </a:solidFill>
                  </a:tcPr>
                </a:tc>
              </a:tr>
              <a:tr h="937200">
                <a:tc>
                  <a:txBody>
                    <a:bodyPr/>
                    <a:lstStyle/>
                    <a:p>
                      <a:pPr indent="0" lvl="0" marL="0" marR="0" rtl="0" algn="l">
                        <a:lnSpc>
                          <a:spcPct val="100000"/>
                        </a:lnSpc>
                        <a:spcBef>
                          <a:spcPts val="0"/>
                        </a:spcBef>
                        <a:spcAft>
                          <a:spcPts val="0"/>
                        </a:spcAft>
                        <a:buNone/>
                      </a:pPr>
                      <a:r>
                        <a:rPr lang="es-MX" sz="1200">
                          <a:latin typeface="Montserrat"/>
                          <a:ea typeface="Montserrat"/>
                          <a:cs typeface="Montserrat"/>
                          <a:sym typeface="Montserrat"/>
                        </a:rPr>
                        <a:t>3er.	Enfermedades de la sangre y de los órganos hematopoyéticos, y ciertos trastornos que afectan el mecanismo de la inmunidad.</a:t>
                      </a:r>
                      <a:endParaRPr sz="1200">
                        <a:latin typeface="Arial"/>
                        <a:ea typeface="Arial"/>
                        <a:cs typeface="Arial"/>
                        <a:sym typeface="Arial"/>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12065" rtl="0" algn="ctr">
                        <a:spcBef>
                          <a:spcPts val="0"/>
                        </a:spcBef>
                        <a:spcAft>
                          <a:spcPts val="0"/>
                        </a:spcAft>
                        <a:buNone/>
                      </a:pPr>
                      <a:r>
                        <a:rPr lang="es-MX" sz="1200">
                          <a:latin typeface="Montserrat"/>
                          <a:ea typeface="Montserrat"/>
                          <a:cs typeface="Montserrat"/>
                          <a:sym typeface="Montserrat"/>
                        </a:rPr>
                        <a:t>5</a:t>
                      </a:r>
                      <a:endParaRPr sz="1200">
                        <a:latin typeface="Arial"/>
                        <a:ea typeface="Arial"/>
                        <a:cs typeface="Arial"/>
                        <a:sym typeface="Arial"/>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12065" rtl="0" algn="ctr">
                        <a:spcBef>
                          <a:spcPts val="0"/>
                        </a:spcBef>
                        <a:spcAft>
                          <a:spcPts val="0"/>
                        </a:spcAft>
                        <a:buNone/>
                      </a:pPr>
                      <a:r>
                        <a:rPr lang="es-MX" sz="1200">
                          <a:latin typeface="Montserrat"/>
                          <a:ea typeface="Montserrat"/>
                          <a:cs typeface="Montserrat"/>
                          <a:sym typeface="Montserrat"/>
                        </a:rPr>
                        <a:t>9</a:t>
                      </a:r>
                      <a:endParaRPr sz="1200">
                        <a:latin typeface="Arial"/>
                        <a:ea typeface="Arial"/>
                        <a:cs typeface="Arial"/>
                        <a:sym typeface="Arial"/>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12065" rtl="0" algn="ctr">
                        <a:spcBef>
                          <a:spcPts val="0"/>
                        </a:spcBef>
                        <a:spcAft>
                          <a:spcPts val="0"/>
                        </a:spcAft>
                        <a:buNone/>
                      </a:pPr>
                      <a:r>
                        <a:rPr b="1" lang="es-MX" sz="1200">
                          <a:latin typeface="Montserrat"/>
                          <a:ea typeface="Montserrat"/>
                          <a:cs typeface="Montserrat"/>
                          <a:sym typeface="Montserrat"/>
                        </a:rPr>
                        <a:t>80.00</a:t>
                      </a:r>
                      <a:endParaRPr sz="1200">
                        <a:latin typeface="Arial"/>
                        <a:ea typeface="Arial"/>
                        <a:cs typeface="Arial"/>
                        <a:sym typeface="Arial"/>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7DEE8"/>
                    </a:solidFill>
                  </a:tcPr>
                </a:tc>
              </a:tr>
              <a:tr h="468600">
                <a:tc>
                  <a:txBody>
                    <a:bodyPr/>
                    <a:lstStyle/>
                    <a:p>
                      <a:pPr indent="0" lvl="0" marL="0" marR="0" rtl="0" algn="l">
                        <a:lnSpc>
                          <a:spcPct val="100000"/>
                        </a:lnSpc>
                        <a:spcBef>
                          <a:spcPts val="0"/>
                        </a:spcBef>
                        <a:spcAft>
                          <a:spcPts val="0"/>
                        </a:spcAft>
                        <a:buNone/>
                      </a:pPr>
                      <a:r>
                        <a:rPr lang="es-MX" sz="1200">
                          <a:latin typeface="Montserrat"/>
                          <a:ea typeface="Montserrat"/>
                          <a:cs typeface="Montserrat"/>
                          <a:sym typeface="Montserrat"/>
                        </a:rPr>
                        <a:t>4to. Enfermedades del sistema respiratorio.</a:t>
                      </a:r>
                      <a:endParaRPr sz="1200">
                        <a:latin typeface="Arial"/>
                        <a:ea typeface="Arial"/>
                        <a:cs typeface="Arial"/>
                        <a:sym typeface="Arial"/>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12065" rtl="0" algn="ctr">
                        <a:spcBef>
                          <a:spcPts val="0"/>
                        </a:spcBef>
                        <a:spcAft>
                          <a:spcPts val="0"/>
                        </a:spcAft>
                        <a:buNone/>
                      </a:pPr>
                      <a:r>
                        <a:rPr lang="es-MX" sz="1200">
                          <a:latin typeface="Montserrat"/>
                          <a:ea typeface="Montserrat"/>
                          <a:cs typeface="Montserrat"/>
                          <a:sym typeface="Montserrat"/>
                        </a:rPr>
                        <a:t>5</a:t>
                      </a:r>
                      <a:endParaRPr sz="1200">
                        <a:latin typeface="Arial"/>
                        <a:ea typeface="Arial"/>
                        <a:cs typeface="Arial"/>
                        <a:sym typeface="Arial"/>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12065" rtl="0" algn="ctr">
                        <a:spcBef>
                          <a:spcPts val="0"/>
                        </a:spcBef>
                        <a:spcAft>
                          <a:spcPts val="0"/>
                        </a:spcAft>
                        <a:buNone/>
                      </a:pPr>
                      <a:r>
                        <a:rPr lang="es-MX" sz="1200">
                          <a:latin typeface="Montserrat"/>
                          <a:ea typeface="Montserrat"/>
                          <a:cs typeface="Montserrat"/>
                          <a:sym typeface="Montserrat"/>
                        </a:rPr>
                        <a:t>9</a:t>
                      </a:r>
                      <a:endParaRPr sz="1200">
                        <a:latin typeface="Arial"/>
                        <a:ea typeface="Arial"/>
                        <a:cs typeface="Arial"/>
                        <a:sym typeface="Arial"/>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12065" rtl="0" algn="ctr">
                        <a:spcBef>
                          <a:spcPts val="0"/>
                        </a:spcBef>
                        <a:spcAft>
                          <a:spcPts val="0"/>
                        </a:spcAft>
                        <a:buNone/>
                      </a:pPr>
                      <a:r>
                        <a:rPr b="1" lang="es-MX" sz="1200">
                          <a:latin typeface="Montserrat"/>
                          <a:ea typeface="Montserrat"/>
                          <a:cs typeface="Montserrat"/>
                          <a:sym typeface="Montserrat"/>
                        </a:rPr>
                        <a:t>80.00</a:t>
                      </a:r>
                      <a:endParaRPr sz="1200">
                        <a:latin typeface="Arial"/>
                        <a:ea typeface="Arial"/>
                        <a:cs typeface="Arial"/>
                        <a:sym typeface="Arial"/>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7DEE8"/>
                    </a:solidFill>
                  </a:tcPr>
                </a:tc>
              </a:tr>
              <a:tr h="468600">
                <a:tc>
                  <a:txBody>
                    <a:bodyPr/>
                    <a:lstStyle/>
                    <a:p>
                      <a:pPr indent="0" lvl="0" marL="0" marR="0" rtl="0" algn="l">
                        <a:spcBef>
                          <a:spcPts val="0"/>
                        </a:spcBef>
                        <a:spcAft>
                          <a:spcPts val="0"/>
                        </a:spcAft>
                        <a:buNone/>
                      </a:pPr>
                      <a:r>
                        <a:rPr lang="es-MX" sz="1200">
                          <a:latin typeface="Montserrat"/>
                          <a:ea typeface="Montserrat"/>
                          <a:cs typeface="Montserrat"/>
                          <a:sym typeface="Montserrat"/>
                        </a:rPr>
                        <a:t>5to. Enfermedades del sistema circulatorio.</a:t>
                      </a:r>
                      <a:endParaRPr sz="1200">
                        <a:latin typeface="Arial"/>
                        <a:ea typeface="Arial"/>
                        <a:cs typeface="Arial"/>
                        <a:sym typeface="Arial"/>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12065" rtl="0" algn="ctr">
                        <a:spcBef>
                          <a:spcPts val="0"/>
                        </a:spcBef>
                        <a:spcAft>
                          <a:spcPts val="0"/>
                        </a:spcAft>
                        <a:buNone/>
                      </a:pPr>
                      <a:r>
                        <a:rPr lang="es-MX" sz="1200">
                          <a:latin typeface="Montserrat"/>
                          <a:ea typeface="Montserrat"/>
                          <a:cs typeface="Montserrat"/>
                          <a:sym typeface="Montserrat"/>
                        </a:rPr>
                        <a:t>5</a:t>
                      </a:r>
                      <a:endParaRPr sz="1200">
                        <a:latin typeface="Arial"/>
                        <a:ea typeface="Arial"/>
                        <a:cs typeface="Arial"/>
                        <a:sym typeface="Arial"/>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12065" rtl="0" algn="ctr">
                        <a:spcBef>
                          <a:spcPts val="0"/>
                        </a:spcBef>
                        <a:spcAft>
                          <a:spcPts val="0"/>
                        </a:spcAft>
                        <a:buNone/>
                      </a:pPr>
                      <a:r>
                        <a:rPr lang="es-MX" sz="1200">
                          <a:latin typeface="Montserrat"/>
                          <a:ea typeface="Montserrat"/>
                          <a:cs typeface="Montserrat"/>
                          <a:sym typeface="Montserrat"/>
                        </a:rPr>
                        <a:t>6</a:t>
                      </a:r>
                      <a:endParaRPr sz="1200">
                        <a:latin typeface="Arial"/>
                        <a:ea typeface="Arial"/>
                        <a:cs typeface="Arial"/>
                        <a:sym typeface="Arial"/>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12065" rtl="0" algn="ctr">
                        <a:spcBef>
                          <a:spcPts val="0"/>
                        </a:spcBef>
                        <a:spcAft>
                          <a:spcPts val="0"/>
                        </a:spcAft>
                        <a:buNone/>
                      </a:pPr>
                      <a:r>
                        <a:rPr b="1" lang="es-MX" sz="1200">
                          <a:latin typeface="Montserrat"/>
                          <a:ea typeface="Montserrat"/>
                          <a:cs typeface="Montserrat"/>
                          <a:sym typeface="Montserrat"/>
                        </a:rPr>
                        <a:t>20.00</a:t>
                      </a:r>
                      <a:endParaRPr sz="1200">
                        <a:latin typeface="Arial"/>
                        <a:ea typeface="Arial"/>
                        <a:cs typeface="Arial"/>
                        <a:sym typeface="Arial"/>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7DEE8"/>
                    </a:solidFill>
                  </a:tcPr>
                </a:tc>
              </a:tr>
              <a:tr h="468600">
                <a:tc>
                  <a:txBody>
                    <a:bodyPr/>
                    <a:lstStyle/>
                    <a:p>
                      <a:pPr indent="0" lvl="0" marL="0" marR="0" rtl="0" algn="ctr">
                        <a:spcBef>
                          <a:spcPts val="0"/>
                        </a:spcBef>
                        <a:spcAft>
                          <a:spcPts val="0"/>
                        </a:spcAft>
                        <a:buNone/>
                      </a:pPr>
                      <a:r>
                        <a:rPr lang="es-MX" sz="1200">
                          <a:latin typeface="Montserrat"/>
                          <a:ea typeface="Montserrat"/>
                          <a:cs typeface="Montserrat"/>
                          <a:sym typeface="Montserrat"/>
                        </a:rPr>
                        <a:t>Todas las demás.</a:t>
                      </a:r>
                      <a:endParaRPr sz="1200">
                        <a:latin typeface="Arial"/>
                        <a:ea typeface="Arial"/>
                        <a:cs typeface="Arial"/>
                        <a:sym typeface="Arial"/>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12065" rtl="0" algn="ctr">
                        <a:spcBef>
                          <a:spcPts val="0"/>
                        </a:spcBef>
                        <a:spcAft>
                          <a:spcPts val="0"/>
                        </a:spcAft>
                        <a:buNone/>
                      </a:pPr>
                      <a:r>
                        <a:rPr lang="es-MX" sz="1200">
                          <a:latin typeface="Montserrat"/>
                          <a:ea typeface="Montserrat"/>
                          <a:cs typeface="Montserrat"/>
                          <a:sym typeface="Montserrat"/>
                        </a:rPr>
                        <a:t>10</a:t>
                      </a:r>
                      <a:endParaRPr sz="1200">
                        <a:latin typeface="Arial"/>
                        <a:ea typeface="Arial"/>
                        <a:cs typeface="Arial"/>
                        <a:sym typeface="Arial"/>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12065" rtl="0" algn="ctr">
                        <a:spcBef>
                          <a:spcPts val="0"/>
                        </a:spcBef>
                        <a:spcAft>
                          <a:spcPts val="0"/>
                        </a:spcAft>
                        <a:buNone/>
                      </a:pPr>
                      <a:r>
                        <a:rPr lang="es-MX" sz="1200">
                          <a:latin typeface="Montserrat"/>
                          <a:ea typeface="Montserrat"/>
                          <a:cs typeface="Montserrat"/>
                          <a:sym typeface="Montserrat"/>
                        </a:rPr>
                        <a:t>18</a:t>
                      </a:r>
                      <a:endParaRPr sz="1200">
                        <a:latin typeface="Arial"/>
                        <a:ea typeface="Arial"/>
                        <a:cs typeface="Arial"/>
                        <a:sym typeface="Arial"/>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12065" rtl="0" algn="ctr">
                        <a:spcBef>
                          <a:spcPts val="0"/>
                        </a:spcBef>
                        <a:spcAft>
                          <a:spcPts val="0"/>
                        </a:spcAft>
                        <a:buNone/>
                      </a:pPr>
                      <a:r>
                        <a:rPr b="1" lang="es-MX" sz="1200">
                          <a:latin typeface="Montserrat"/>
                          <a:ea typeface="Montserrat"/>
                          <a:cs typeface="Montserrat"/>
                          <a:sym typeface="Montserrat"/>
                        </a:rPr>
                        <a:t>80.00</a:t>
                      </a:r>
                      <a:endParaRPr sz="1200">
                        <a:latin typeface="Arial"/>
                        <a:ea typeface="Arial"/>
                        <a:cs typeface="Arial"/>
                        <a:sym typeface="Arial"/>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7DEE8"/>
                    </a:solidFill>
                  </a:tcPr>
                </a:tc>
              </a:tr>
              <a:tr h="468600">
                <a:tc>
                  <a:txBody>
                    <a:bodyPr/>
                    <a:lstStyle/>
                    <a:p>
                      <a:pPr indent="0" lvl="0" marL="0" marR="0" rtl="0" algn="ctr">
                        <a:spcBef>
                          <a:spcPts val="0"/>
                        </a:spcBef>
                        <a:spcAft>
                          <a:spcPts val="0"/>
                        </a:spcAft>
                        <a:buNone/>
                      </a:pPr>
                      <a:r>
                        <a:rPr b="1" lang="es-MX" sz="1200">
                          <a:solidFill>
                            <a:srgbClr val="FFFFFF"/>
                          </a:solidFill>
                          <a:latin typeface="Montserrat"/>
                          <a:ea typeface="Montserrat"/>
                          <a:cs typeface="Montserrat"/>
                          <a:sym typeface="Montserrat"/>
                        </a:rPr>
                        <a:t>Total Defunciones</a:t>
                      </a:r>
                      <a:endParaRPr sz="1200">
                        <a:latin typeface="Arial"/>
                        <a:ea typeface="Arial"/>
                        <a:cs typeface="Arial"/>
                        <a:sym typeface="Arial"/>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5405D"/>
                    </a:solidFill>
                  </a:tcPr>
                </a:tc>
                <a:tc>
                  <a:txBody>
                    <a:bodyPr/>
                    <a:lstStyle/>
                    <a:p>
                      <a:pPr indent="0" lvl="0" marL="0" marR="12065" rtl="0" algn="ctr">
                        <a:spcBef>
                          <a:spcPts val="0"/>
                        </a:spcBef>
                        <a:spcAft>
                          <a:spcPts val="0"/>
                        </a:spcAft>
                        <a:buNone/>
                      </a:pPr>
                      <a:r>
                        <a:rPr b="1" lang="es-MX" sz="1200">
                          <a:solidFill>
                            <a:srgbClr val="FFFFFF"/>
                          </a:solidFill>
                          <a:latin typeface="Montserrat"/>
                          <a:ea typeface="Montserrat"/>
                          <a:cs typeface="Montserrat"/>
                          <a:sym typeface="Montserrat"/>
                        </a:rPr>
                        <a:t>46</a:t>
                      </a:r>
                      <a:endParaRPr sz="1200">
                        <a:latin typeface="Arial"/>
                        <a:ea typeface="Arial"/>
                        <a:cs typeface="Arial"/>
                        <a:sym typeface="Arial"/>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5405D"/>
                    </a:solidFill>
                  </a:tcPr>
                </a:tc>
                <a:tc>
                  <a:txBody>
                    <a:bodyPr/>
                    <a:lstStyle/>
                    <a:p>
                      <a:pPr indent="0" lvl="0" marL="0" marR="12065" rtl="0" algn="ctr">
                        <a:spcBef>
                          <a:spcPts val="0"/>
                        </a:spcBef>
                        <a:spcAft>
                          <a:spcPts val="0"/>
                        </a:spcAft>
                        <a:buNone/>
                      </a:pPr>
                      <a:r>
                        <a:rPr b="1" lang="es-MX" sz="1200">
                          <a:solidFill>
                            <a:srgbClr val="FFFFFF"/>
                          </a:solidFill>
                          <a:latin typeface="Montserrat"/>
                          <a:ea typeface="Montserrat"/>
                          <a:cs typeface="Montserrat"/>
                          <a:sym typeface="Montserrat"/>
                        </a:rPr>
                        <a:t>71</a:t>
                      </a:r>
                      <a:endParaRPr sz="1200">
                        <a:latin typeface="Arial"/>
                        <a:ea typeface="Arial"/>
                        <a:cs typeface="Arial"/>
                        <a:sym typeface="Arial"/>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5405D"/>
                    </a:solidFill>
                  </a:tcPr>
                </a:tc>
                <a:tc>
                  <a:txBody>
                    <a:bodyPr/>
                    <a:lstStyle/>
                    <a:p>
                      <a:pPr indent="0" lvl="0" marL="0" marR="12065" rtl="0" algn="ctr">
                        <a:spcBef>
                          <a:spcPts val="0"/>
                        </a:spcBef>
                        <a:spcAft>
                          <a:spcPts val="0"/>
                        </a:spcAft>
                        <a:buNone/>
                      </a:pPr>
                      <a:r>
                        <a:rPr b="1" lang="es-MX" sz="1200">
                          <a:solidFill>
                            <a:srgbClr val="FFFFFF"/>
                          </a:solidFill>
                          <a:latin typeface="Montserrat"/>
                          <a:ea typeface="Montserrat"/>
                          <a:cs typeface="Montserrat"/>
                          <a:sym typeface="Montserrat"/>
                        </a:rPr>
                        <a:t>54.35</a:t>
                      </a:r>
                      <a:endParaRPr sz="1200">
                        <a:latin typeface="Arial"/>
                        <a:ea typeface="Arial"/>
                        <a:cs typeface="Arial"/>
                        <a:sym typeface="Arial"/>
                      </a:endParaRPr>
                    </a:p>
                  </a:txBody>
                  <a:tcPr marT="0" marB="0" marR="73025" marL="73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5405D"/>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graphicFrame>
        <p:nvGraphicFramePr>
          <p:cNvPr id="338" name="Google Shape;338;p21"/>
          <p:cNvGraphicFramePr/>
          <p:nvPr/>
        </p:nvGraphicFramePr>
        <p:xfrm>
          <a:off x="7191176" y="4458225"/>
          <a:ext cx="3000000" cy="3000000"/>
        </p:xfrm>
        <a:graphic>
          <a:graphicData uri="http://schemas.openxmlformats.org/drawingml/2006/table">
            <a:tbl>
              <a:tblPr>
                <a:noFill/>
                <a:tableStyleId>{02231EC8-971F-41A5-A864-5FFA25D47B5F}</a:tableStyleId>
              </a:tblPr>
              <a:tblGrid>
                <a:gridCol w="1613975"/>
                <a:gridCol w="1418050"/>
                <a:gridCol w="1111625"/>
                <a:gridCol w="820425"/>
              </a:tblGrid>
              <a:tr h="316475">
                <a:tc gridSpan="4">
                  <a:txBody>
                    <a:bodyPr/>
                    <a:lstStyle/>
                    <a:p>
                      <a:pPr indent="0" lvl="0" marL="0" marR="0" rtl="0" algn="ctr">
                        <a:lnSpc>
                          <a:spcPct val="100000"/>
                        </a:lnSpc>
                        <a:spcBef>
                          <a:spcPts val="0"/>
                        </a:spcBef>
                        <a:spcAft>
                          <a:spcPts val="0"/>
                        </a:spcAft>
                        <a:buClr>
                          <a:schemeClr val="dk1"/>
                        </a:buClr>
                        <a:buSzPts val="1400"/>
                        <a:buFont typeface="Montserrat"/>
                        <a:buNone/>
                      </a:pPr>
                      <a:r>
                        <a:rPr b="1" lang="es-MX" sz="1400" u="none" cap="none" strike="noStrike">
                          <a:solidFill>
                            <a:schemeClr val="lt1"/>
                          </a:solidFill>
                          <a:latin typeface="Montserrat"/>
                          <a:ea typeface="Montserrat"/>
                          <a:cs typeface="Montserrat"/>
                          <a:sym typeface="Montserrat"/>
                        </a:rPr>
                        <a:t>Estadística de Corrección de PCA y CIA </a:t>
                      </a:r>
                      <a:endParaRPr b="1" sz="1400" u="none" cap="none" strike="noStrike">
                        <a:solidFill>
                          <a:schemeClr val="lt1"/>
                        </a:solidFill>
                        <a:latin typeface="Montserrat"/>
                        <a:ea typeface="Montserrat"/>
                        <a:cs typeface="Montserrat"/>
                        <a:sym typeface="Montserrat"/>
                      </a:endParaRPr>
                    </a:p>
                  </a:txBody>
                  <a:tcPr marT="45725" marB="45725" marR="91450" marL="9145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hMerge="1"/>
                <a:tc hMerge="1"/>
                <a:tc hMerge="1"/>
              </a:tr>
              <a:tr h="854475">
                <a:tc>
                  <a:txBody>
                    <a:bodyPr/>
                    <a:lstStyle/>
                    <a:p>
                      <a:pPr indent="0" lvl="0" marL="0" marR="0" rtl="0" algn="ctr">
                        <a:lnSpc>
                          <a:spcPct val="100000"/>
                        </a:lnSpc>
                        <a:spcBef>
                          <a:spcPts val="0"/>
                        </a:spcBef>
                        <a:spcAft>
                          <a:spcPts val="0"/>
                        </a:spcAft>
                        <a:buClr>
                          <a:srgbClr val="000000"/>
                        </a:buClr>
                        <a:buSzPts val="1300"/>
                        <a:buFont typeface="Arial"/>
                        <a:buNone/>
                      </a:pPr>
                      <a:r>
                        <a:rPr b="1" lang="es-MX" sz="1200" u="none" cap="none" strike="noStrike">
                          <a:solidFill>
                            <a:schemeClr val="lt1"/>
                          </a:solidFill>
                          <a:latin typeface="Montserrat"/>
                          <a:ea typeface="Montserrat"/>
                          <a:cs typeface="Montserrat"/>
                          <a:sym typeface="Montserrat"/>
                        </a:rPr>
                        <a:t>Cardiología Intervencionista</a:t>
                      </a:r>
                      <a:endParaRPr b="1" sz="1200" u="none" cap="none" strike="noStrike">
                        <a:solidFill>
                          <a:schemeClr val="lt1"/>
                        </a:solidFill>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b="1" lang="es-MX" sz="1200" u="none" cap="none" strike="noStrike">
                          <a:solidFill>
                            <a:schemeClr val="lt1"/>
                          </a:solidFill>
                          <a:latin typeface="Montserrat"/>
                          <a:ea typeface="Montserrat"/>
                          <a:cs typeface="Montserrat"/>
                          <a:sym typeface="Montserrat"/>
                        </a:rPr>
                        <a:t>Tiempo promedio de hospitalización</a:t>
                      </a:r>
                      <a:endParaRPr b="1" sz="1200" u="none" cap="none" strike="noStrike">
                        <a:solidFill>
                          <a:schemeClr val="lt1"/>
                        </a:solidFill>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b="1" lang="es-MX" sz="1200" u="none" cap="none" strike="noStrike">
                          <a:solidFill>
                            <a:schemeClr val="lt1"/>
                          </a:solidFill>
                          <a:latin typeface="Montserrat"/>
                          <a:ea typeface="Montserrat"/>
                          <a:cs typeface="Montserrat"/>
                          <a:sym typeface="Montserrat"/>
                        </a:rPr>
                        <a:t>Mortalidad</a:t>
                      </a:r>
                      <a:endParaRPr b="1" sz="1200" u="none" cap="none" strike="noStrike">
                        <a:solidFill>
                          <a:schemeClr val="lt1"/>
                        </a:solidFill>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b="1" lang="es-MX" sz="1200" u="none" cap="none" strike="noStrike">
                          <a:solidFill>
                            <a:schemeClr val="lt1"/>
                          </a:solidFill>
                          <a:latin typeface="Montserrat"/>
                          <a:ea typeface="Montserrat"/>
                          <a:cs typeface="Montserrat"/>
                          <a:sym typeface="Montserrat"/>
                        </a:rPr>
                        <a:t>Tasa de éxito</a:t>
                      </a:r>
                      <a:endParaRPr b="1" sz="1200" u="none" cap="none" strike="noStrike">
                        <a:solidFill>
                          <a:schemeClr val="lt1"/>
                        </a:solidFill>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r h="664600">
                <a:tc>
                  <a:txBody>
                    <a:bodyPr/>
                    <a:lstStyle/>
                    <a:p>
                      <a:pPr indent="0" lvl="0" marL="0" marR="0" rtl="0" algn="ctr">
                        <a:lnSpc>
                          <a:spcPct val="100000"/>
                        </a:lnSpc>
                        <a:spcBef>
                          <a:spcPts val="0"/>
                        </a:spcBef>
                        <a:spcAft>
                          <a:spcPts val="0"/>
                        </a:spcAft>
                        <a:buClr>
                          <a:srgbClr val="000000"/>
                        </a:buClr>
                        <a:buSzPts val="1200"/>
                        <a:buFont typeface="Arial"/>
                        <a:buNone/>
                      </a:pPr>
                      <a:r>
                        <a:rPr b="1" lang="es-MX" sz="1400" u="none" cap="none" strike="noStrike">
                          <a:latin typeface="Montserrat"/>
                          <a:ea typeface="Montserrat"/>
                          <a:cs typeface="Montserrat"/>
                          <a:sym typeface="Montserrat"/>
                        </a:rPr>
                        <a:t>PCA y CIA</a:t>
                      </a:r>
                      <a:endParaRPr b="1" sz="1400" u="none" cap="none" strike="noStrike">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s-MX" sz="1400" u="none" cap="none" strike="noStrike">
                          <a:highlight>
                            <a:srgbClr val="FFFF00"/>
                          </a:highlight>
                          <a:latin typeface="Montserrat"/>
                          <a:ea typeface="Montserrat"/>
                          <a:cs typeface="Montserrat"/>
                          <a:sym typeface="Montserrat"/>
                        </a:rPr>
                        <a:t>3.6 días </a:t>
                      </a:r>
                      <a:endParaRPr b="0" sz="1400" u="none" cap="none" strike="noStrike">
                        <a:highlight>
                          <a:srgbClr val="FFFF00"/>
                        </a:highlight>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s-MX" sz="1200" u="none" cap="none" strike="noStrike">
                          <a:highlight>
                            <a:srgbClr val="FFFF00"/>
                          </a:highlight>
                          <a:latin typeface="Montserrat"/>
                          <a:ea typeface="Montserrat"/>
                          <a:cs typeface="Montserrat"/>
                          <a:sym typeface="Montserrat"/>
                        </a:rPr>
                        <a:t>Sin mortalidad</a:t>
                      </a:r>
                      <a:endParaRPr b="0" sz="1200" u="none" cap="none" strike="noStrike">
                        <a:highlight>
                          <a:srgbClr val="FFFF00"/>
                        </a:highlight>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s-MX" sz="1400" u="none" cap="none" strike="noStrike">
                          <a:highlight>
                            <a:srgbClr val="FFFF00"/>
                          </a:highlight>
                          <a:latin typeface="Montserrat"/>
                          <a:ea typeface="Montserrat"/>
                          <a:cs typeface="Montserrat"/>
                          <a:sym typeface="Montserrat"/>
                        </a:rPr>
                        <a:t>94%</a:t>
                      </a:r>
                      <a:endParaRPr b="0" sz="1400" u="none" cap="none" strike="noStrike">
                        <a:highlight>
                          <a:srgbClr val="FFFF00"/>
                        </a:highlight>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graphicFrame>
        <p:nvGraphicFramePr>
          <p:cNvPr id="339" name="Google Shape;339;p21"/>
          <p:cNvGraphicFramePr/>
          <p:nvPr/>
        </p:nvGraphicFramePr>
        <p:xfrm>
          <a:off x="7364191" y="1636997"/>
          <a:ext cx="3000000" cy="3000000"/>
        </p:xfrm>
        <a:graphic>
          <a:graphicData uri="http://schemas.openxmlformats.org/drawingml/2006/table">
            <a:tbl>
              <a:tblPr bandRow="1" firstRow="1">
                <a:noFill/>
                <a:tableStyleId>{78EEEEED-E547-42A2-ABC7-D24E4D8C57F2}</a:tableStyleId>
              </a:tblPr>
              <a:tblGrid>
                <a:gridCol w="1728000"/>
                <a:gridCol w="908575"/>
                <a:gridCol w="908575"/>
                <a:gridCol w="1150525"/>
              </a:tblGrid>
              <a:tr h="372150">
                <a:tc>
                  <a:txBody>
                    <a:bodyPr/>
                    <a:lstStyle/>
                    <a:p>
                      <a:pPr indent="0" lvl="0" marL="0" marR="0" rtl="0" algn="ctr">
                        <a:lnSpc>
                          <a:spcPct val="100000"/>
                        </a:lnSpc>
                        <a:spcBef>
                          <a:spcPts val="0"/>
                        </a:spcBef>
                        <a:spcAft>
                          <a:spcPts val="0"/>
                        </a:spcAft>
                        <a:buClr>
                          <a:srgbClr val="000000"/>
                        </a:buClr>
                        <a:buSzPts val="1300"/>
                        <a:buFont typeface="Arial"/>
                        <a:buNone/>
                      </a:pPr>
                      <a:r>
                        <a:rPr b="1" lang="es-MX" sz="1400" u="none" cap="none" strike="noStrike">
                          <a:solidFill>
                            <a:schemeClr val="lt1"/>
                          </a:solidFill>
                        </a:rPr>
                        <a:t>Cateterismos</a:t>
                      </a:r>
                      <a:endParaRPr b="1" sz="1400" u="none" cap="none" strike="noStrike">
                        <a:solidFill>
                          <a:schemeClr val="lt1"/>
                        </a:solidFill>
                        <a:latin typeface="Montserrat"/>
                        <a:ea typeface="Montserrat"/>
                        <a:cs typeface="Montserrat"/>
                        <a:sym typeface="Montserrat"/>
                      </a:endParaRPr>
                    </a:p>
                  </a:txBody>
                  <a:tcPr marT="42350" marB="42350" marR="84700" marL="84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lang="es-MX" sz="1400" u="none" cap="none" strike="noStrike">
                          <a:solidFill>
                            <a:schemeClr val="lt1"/>
                          </a:solidFill>
                        </a:rPr>
                        <a:t>2023</a:t>
                      </a:r>
                      <a:endParaRPr b="1" i="1" sz="1400" u="none" cap="none" strike="noStrike">
                        <a:solidFill>
                          <a:schemeClr val="lt1"/>
                        </a:solidFill>
                        <a:latin typeface="Montserrat"/>
                        <a:ea typeface="Montserrat"/>
                        <a:cs typeface="Montserrat"/>
                        <a:sym typeface="Montserrat"/>
                      </a:endParaRPr>
                    </a:p>
                  </a:txBody>
                  <a:tcPr marT="42350" marB="42350" marR="84700" marL="84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lang="es-MX" sz="1400" u="none" cap="none" strike="noStrike">
                          <a:solidFill>
                            <a:schemeClr val="lt1"/>
                          </a:solidFill>
                        </a:rPr>
                        <a:t>2024</a:t>
                      </a:r>
                      <a:endParaRPr b="1" i="1" sz="1400" u="none" cap="none" strike="noStrike">
                        <a:solidFill>
                          <a:schemeClr val="lt1"/>
                        </a:solidFill>
                        <a:latin typeface="Montserrat"/>
                        <a:ea typeface="Montserrat"/>
                        <a:cs typeface="Montserrat"/>
                        <a:sym typeface="Montserrat"/>
                      </a:endParaRPr>
                    </a:p>
                  </a:txBody>
                  <a:tcPr marT="42350" marB="42350" marR="84700" marL="84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lang="es-MX" sz="1400" u="none" cap="none" strike="noStrike">
                          <a:solidFill>
                            <a:schemeClr val="lt1"/>
                          </a:solidFill>
                        </a:rPr>
                        <a:t>% Var</a:t>
                      </a:r>
                      <a:endParaRPr b="1" i="1" sz="1400" u="none" cap="none" strike="noStrike">
                        <a:solidFill>
                          <a:schemeClr val="lt1"/>
                        </a:solidFill>
                        <a:latin typeface="Montserrat"/>
                        <a:ea typeface="Montserrat"/>
                        <a:cs typeface="Montserrat"/>
                        <a:sym typeface="Montserrat"/>
                      </a:endParaRPr>
                    </a:p>
                  </a:txBody>
                  <a:tcPr marT="42350" marB="42350" marR="84700" marL="847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r h="400050">
                <a:tc>
                  <a:txBody>
                    <a:bodyPr/>
                    <a:lstStyle/>
                    <a:p>
                      <a:pPr indent="0" lvl="0" marL="0" marR="0" rtl="0" algn="ctr">
                        <a:lnSpc>
                          <a:spcPct val="100000"/>
                        </a:lnSpc>
                        <a:spcBef>
                          <a:spcPts val="0"/>
                        </a:spcBef>
                        <a:spcAft>
                          <a:spcPts val="0"/>
                        </a:spcAft>
                        <a:buClr>
                          <a:srgbClr val="000000"/>
                        </a:buClr>
                        <a:buSzPts val="1200"/>
                        <a:buFont typeface="Arial"/>
                        <a:buNone/>
                      </a:pPr>
                      <a:r>
                        <a:rPr b="1" lang="es-MX" sz="1400" u="none" cap="none" strike="noStrike"/>
                        <a:t> Terapéuticos</a:t>
                      </a:r>
                      <a:endParaRPr b="1" i="0" sz="1400" u="none" cap="none" strike="noStrike">
                        <a:solidFill>
                          <a:srgbClr val="1D2228"/>
                        </a:solidFill>
                        <a:latin typeface="Montserrat"/>
                        <a:ea typeface="Montserrat"/>
                        <a:cs typeface="Montserrat"/>
                        <a:sym typeface="Montserrat"/>
                      </a:endParaRPr>
                    </a:p>
                  </a:txBody>
                  <a:tcPr marT="5875" marB="0" marR="5875" marL="58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s-MX" sz="1400" u="none" cap="none" strike="noStrike">
                          <a:solidFill>
                            <a:srgbClr val="1D2228"/>
                          </a:solidFill>
                          <a:latin typeface="Montserrat"/>
                          <a:ea typeface="Montserrat"/>
                          <a:cs typeface="Montserrat"/>
                          <a:sym typeface="Montserrat"/>
                        </a:rPr>
                        <a:t>58</a:t>
                      </a:r>
                      <a:endParaRPr b="0" i="0" sz="1400" u="none" cap="none" strike="noStrike">
                        <a:solidFill>
                          <a:srgbClr val="1D2228"/>
                        </a:solidFill>
                        <a:latin typeface="Montserrat"/>
                        <a:ea typeface="Montserrat"/>
                        <a:cs typeface="Montserrat"/>
                        <a:sym typeface="Montserrat"/>
                      </a:endParaRPr>
                    </a:p>
                  </a:txBody>
                  <a:tcPr marT="5875" marB="0" marR="5875" marL="58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s-MX" sz="1400" u="none" cap="none" strike="noStrike">
                          <a:solidFill>
                            <a:srgbClr val="1D2228"/>
                          </a:solidFill>
                          <a:latin typeface="Montserrat"/>
                          <a:ea typeface="Montserrat"/>
                          <a:cs typeface="Montserrat"/>
                          <a:sym typeface="Montserrat"/>
                        </a:rPr>
                        <a:t>55</a:t>
                      </a:r>
                      <a:endParaRPr/>
                    </a:p>
                  </a:txBody>
                  <a:tcPr marT="5875" marB="0" marR="5875" marL="58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s-MX" sz="1400" u="none" strike="noStrike">
                          <a:solidFill>
                            <a:srgbClr val="000000"/>
                          </a:solidFill>
                          <a:latin typeface="Montserrat"/>
                          <a:ea typeface="Montserrat"/>
                          <a:cs typeface="Montserrat"/>
                          <a:sym typeface="Montserrat"/>
                        </a:rPr>
                        <a:t>-5.17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61950">
                <a:tc>
                  <a:txBody>
                    <a:bodyPr/>
                    <a:lstStyle/>
                    <a:p>
                      <a:pPr indent="0" lvl="0" marL="0" marR="0" rtl="0" algn="ctr">
                        <a:lnSpc>
                          <a:spcPct val="100000"/>
                        </a:lnSpc>
                        <a:spcBef>
                          <a:spcPts val="0"/>
                        </a:spcBef>
                        <a:spcAft>
                          <a:spcPts val="0"/>
                        </a:spcAft>
                        <a:buClr>
                          <a:srgbClr val="000000"/>
                        </a:buClr>
                        <a:buSzPts val="1200"/>
                        <a:buFont typeface="Arial"/>
                        <a:buNone/>
                      </a:pPr>
                      <a:r>
                        <a:rPr b="1" lang="es-MX" sz="1400" u="none" cap="none" strike="noStrike"/>
                        <a:t>Diagnósticos</a:t>
                      </a:r>
                      <a:endParaRPr b="1" i="0" sz="1400" u="none" cap="none" strike="noStrike">
                        <a:solidFill>
                          <a:srgbClr val="1D2228"/>
                        </a:solidFill>
                        <a:latin typeface="Montserrat"/>
                        <a:ea typeface="Montserrat"/>
                        <a:cs typeface="Montserrat"/>
                        <a:sym typeface="Montserrat"/>
                      </a:endParaRPr>
                    </a:p>
                  </a:txBody>
                  <a:tcPr marT="5875" marB="0" marR="5875" marL="58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s-MX" sz="1400" u="none" cap="none" strike="noStrike">
                          <a:solidFill>
                            <a:srgbClr val="1D2228"/>
                          </a:solidFill>
                          <a:latin typeface="Montserrat"/>
                          <a:ea typeface="Montserrat"/>
                          <a:cs typeface="Montserrat"/>
                          <a:sym typeface="Montserrat"/>
                        </a:rPr>
                        <a:t>30</a:t>
                      </a:r>
                      <a:endParaRPr b="0" i="0" sz="1400" u="none" cap="none" strike="noStrike">
                        <a:solidFill>
                          <a:srgbClr val="1D2228"/>
                        </a:solidFill>
                        <a:latin typeface="Montserrat"/>
                        <a:ea typeface="Montserrat"/>
                        <a:cs typeface="Montserrat"/>
                        <a:sym typeface="Montserrat"/>
                      </a:endParaRPr>
                    </a:p>
                  </a:txBody>
                  <a:tcPr marT="5875" marB="0" marR="5875" marL="58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es-MX" sz="1400" u="none" cap="none" strike="noStrike">
                          <a:solidFill>
                            <a:srgbClr val="1D2228"/>
                          </a:solidFill>
                          <a:latin typeface="Montserrat"/>
                          <a:ea typeface="Montserrat"/>
                          <a:cs typeface="Montserrat"/>
                          <a:sym typeface="Montserrat"/>
                        </a:rPr>
                        <a:t>32</a:t>
                      </a:r>
                      <a:endParaRPr/>
                    </a:p>
                  </a:txBody>
                  <a:tcPr marT="5875" marB="0" marR="5875" marL="58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s-MX" sz="1400" u="none" strike="noStrike">
                          <a:solidFill>
                            <a:srgbClr val="000000"/>
                          </a:solidFill>
                          <a:latin typeface="Montserrat"/>
                          <a:ea typeface="Montserrat"/>
                          <a:cs typeface="Montserrat"/>
                          <a:sym typeface="Montserrat"/>
                        </a:rPr>
                        <a:t>6.67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288000">
                <a:tc>
                  <a:txBody>
                    <a:bodyPr/>
                    <a:lstStyle/>
                    <a:p>
                      <a:pPr indent="0" lvl="0" marL="0" marR="0" rtl="0" algn="ctr">
                        <a:lnSpc>
                          <a:spcPct val="100000"/>
                        </a:lnSpc>
                        <a:spcBef>
                          <a:spcPts val="0"/>
                        </a:spcBef>
                        <a:spcAft>
                          <a:spcPts val="0"/>
                        </a:spcAft>
                        <a:buClr>
                          <a:srgbClr val="000000"/>
                        </a:buClr>
                        <a:buSzPts val="1200"/>
                        <a:buFont typeface="Arial"/>
                        <a:buNone/>
                      </a:pPr>
                      <a:r>
                        <a:rPr b="1" i="0" lang="es-MX" sz="1400" u="none" cap="none" strike="noStrike">
                          <a:solidFill>
                            <a:schemeClr val="lt1"/>
                          </a:solidFill>
                          <a:latin typeface="Montserrat"/>
                          <a:ea typeface="Montserrat"/>
                          <a:cs typeface="Montserrat"/>
                          <a:sym typeface="Montserrat"/>
                        </a:rPr>
                        <a:t>Total</a:t>
                      </a:r>
                      <a:endParaRPr b="1" i="0" sz="1400" u="none" cap="none" strike="noStrike">
                        <a:solidFill>
                          <a:schemeClr val="lt1"/>
                        </a:solidFill>
                        <a:latin typeface="Montserrat"/>
                        <a:ea typeface="Montserrat"/>
                        <a:cs typeface="Montserrat"/>
                        <a:sym typeface="Montserrat"/>
                      </a:endParaRPr>
                    </a:p>
                  </a:txBody>
                  <a:tcPr marT="5875" marB="0" marR="5875" marL="58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i="0" lang="es-MX" sz="1400" u="none" cap="none" strike="noStrike">
                          <a:solidFill>
                            <a:schemeClr val="lt1"/>
                          </a:solidFill>
                          <a:latin typeface="Montserrat"/>
                          <a:ea typeface="Montserrat"/>
                          <a:cs typeface="Montserrat"/>
                          <a:sym typeface="Montserrat"/>
                        </a:rPr>
                        <a:t>88</a:t>
                      </a:r>
                      <a:endParaRPr b="1" i="0" sz="1400" u="none" cap="none" strike="noStrike">
                        <a:solidFill>
                          <a:schemeClr val="lt1"/>
                        </a:solidFill>
                        <a:latin typeface="Montserrat"/>
                        <a:ea typeface="Montserrat"/>
                        <a:cs typeface="Montserrat"/>
                        <a:sym typeface="Montserrat"/>
                      </a:endParaRPr>
                    </a:p>
                  </a:txBody>
                  <a:tcPr marT="5875" marB="0" marR="5875" marL="58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i="0" lang="es-MX" sz="1400" u="none" cap="none" strike="noStrike">
                          <a:solidFill>
                            <a:schemeClr val="lt1"/>
                          </a:solidFill>
                          <a:latin typeface="Montserrat"/>
                          <a:ea typeface="Montserrat"/>
                          <a:cs typeface="Montserrat"/>
                          <a:sym typeface="Montserrat"/>
                        </a:rPr>
                        <a:t>87</a:t>
                      </a:r>
                      <a:endParaRPr/>
                    </a:p>
                  </a:txBody>
                  <a:tcPr marT="5875" marB="0" marR="5875" marL="58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i="0" lang="es-MX" sz="1400" u="none" strike="noStrike">
                          <a:solidFill>
                            <a:srgbClr val="FFFFFF"/>
                          </a:solidFill>
                          <a:latin typeface="Montserrat"/>
                          <a:ea typeface="Montserrat"/>
                          <a:cs typeface="Montserrat"/>
                          <a:sym typeface="Montserrat"/>
                        </a:rPr>
                        <a:t>-1.14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bl>
          </a:graphicData>
        </a:graphic>
      </p:graphicFrame>
      <p:sp>
        <p:nvSpPr>
          <p:cNvPr id="340" name="Google Shape;340;p21"/>
          <p:cNvSpPr/>
          <p:nvPr/>
        </p:nvSpPr>
        <p:spPr>
          <a:xfrm>
            <a:off x="3879459" y="193529"/>
            <a:ext cx="4332850" cy="865297"/>
          </a:xfrm>
          <a:prstGeom prst="roundRect">
            <a:avLst>
              <a:gd fmla="val 31556" name="adj"/>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lang="es-MX" sz="2000">
                <a:solidFill>
                  <a:srgbClr val="05405D"/>
                </a:solidFill>
                <a:latin typeface="Montserrat"/>
                <a:ea typeface="Montserrat"/>
                <a:cs typeface="Montserrat"/>
                <a:sym typeface="Montserrat"/>
              </a:rPr>
              <a:t>Cardiología Intervencionista</a:t>
            </a:r>
            <a:endParaRPr/>
          </a:p>
          <a:p>
            <a:pPr indent="0" lvl="0" marL="0" marR="0" rtl="0" algn="ctr">
              <a:lnSpc>
                <a:spcPct val="100000"/>
              </a:lnSpc>
              <a:spcBef>
                <a:spcPts val="0"/>
              </a:spcBef>
              <a:spcAft>
                <a:spcPts val="0"/>
              </a:spcAft>
              <a:buClr>
                <a:srgbClr val="000000"/>
              </a:buClr>
              <a:buSzPts val="2000"/>
              <a:buFont typeface="Arial"/>
              <a:buNone/>
            </a:pPr>
            <a:r>
              <a:rPr b="1" lang="es-MX" sz="2000">
                <a:solidFill>
                  <a:srgbClr val="05405D"/>
                </a:solidFill>
                <a:latin typeface="Montserrat"/>
                <a:ea typeface="Montserrat"/>
                <a:cs typeface="Montserrat"/>
                <a:sym typeface="Montserrat"/>
              </a:rPr>
              <a:t>(Semestral 2023 – 2024)</a:t>
            </a:r>
            <a:endParaRPr b="1" sz="2000">
              <a:solidFill>
                <a:srgbClr val="05405D"/>
              </a:solidFill>
              <a:latin typeface="Montserrat"/>
              <a:ea typeface="Montserrat"/>
              <a:cs typeface="Montserrat"/>
              <a:sym typeface="Montserrat"/>
            </a:endParaRPr>
          </a:p>
        </p:txBody>
      </p:sp>
      <p:sp>
        <p:nvSpPr>
          <p:cNvPr id="341" name="Google Shape;341;p21"/>
          <p:cNvSpPr txBox="1"/>
          <p:nvPr/>
        </p:nvSpPr>
        <p:spPr>
          <a:xfrm>
            <a:off x="385041" y="1175321"/>
            <a:ext cx="730953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1800">
                <a:solidFill>
                  <a:schemeClr val="dk1"/>
                </a:solidFill>
                <a:latin typeface="Montserrat"/>
                <a:ea typeface="Montserrat"/>
                <a:cs typeface="Montserrat"/>
                <a:sym typeface="Montserrat"/>
              </a:rPr>
              <a:t>Patologías tratadas con cateterismo intervencionista</a:t>
            </a:r>
            <a:endParaRPr/>
          </a:p>
        </p:txBody>
      </p:sp>
      <p:sp>
        <p:nvSpPr>
          <p:cNvPr id="342" name="Google Shape;342;p21"/>
          <p:cNvSpPr/>
          <p:nvPr/>
        </p:nvSpPr>
        <p:spPr>
          <a:xfrm>
            <a:off x="7429500" y="3128486"/>
            <a:ext cx="4572000" cy="10772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MX" sz="1600">
                <a:solidFill>
                  <a:schemeClr val="dk1"/>
                </a:solidFill>
                <a:highlight>
                  <a:srgbClr val="FFFF00"/>
                </a:highlight>
                <a:latin typeface="Montserrat"/>
                <a:ea typeface="Montserrat"/>
                <a:cs typeface="Montserrat"/>
                <a:sym typeface="Montserrat"/>
              </a:rPr>
              <a:t>Se realizó el primer implante de una prótesis valvular en posición pulmonar por vía intervencionista,  egresando extubada a piso y sin necesidad de terapia intensiva</a:t>
            </a:r>
            <a:r>
              <a:rPr lang="es-MX" sz="1600">
                <a:solidFill>
                  <a:schemeClr val="dk1"/>
                </a:solidFill>
                <a:latin typeface="Montserrat"/>
                <a:ea typeface="Montserrat"/>
                <a:cs typeface="Montserrat"/>
                <a:sym typeface="Montserrat"/>
              </a:rPr>
              <a:t>.</a:t>
            </a:r>
            <a:endParaRPr/>
          </a:p>
        </p:txBody>
      </p:sp>
      <p:sp>
        <p:nvSpPr>
          <p:cNvPr id="343" name="Google Shape;343;p21"/>
          <p:cNvSpPr/>
          <p:nvPr/>
        </p:nvSpPr>
        <p:spPr>
          <a:xfrm>
            <a:off x="8797615" y="269536"/>
            <a:ext cx="3182892" cy="458252"/>
          </a:xfrm>
          <a:prstGeom prst="roundRect">
            <a:avLst>
              <a:gd fmla="val 16667" name="adj"/>
            </a:avLst>
          </a:prstGeom>
          <a:solidFill>
            <a:srgbClr val="05405D"/>
          </a:solidFill>
          <a:ln cap="flat" cmpd="sng" w="12700">
            <a:solidFill>
              <a:srgbClr val="2F5496"/>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MX" sz="1800">
                <a:solidFill>
                  <a:schemeClr val="lt1"/>
                </a:solidFill>
                <a:latin typeface="Montserrat Medium"/>
                <a:ea typeface="Montserrat Medium"/>
                <a:cs typeface="Montserrat Medium"/>
                <a:sym typeface="Montserrat Medium"/>
              </a:rPr>
              <a:t>ATENCIÓN MÉDICA</a:t>
            </a:r>
            <a:endParaRPr sz="1800">
              <a:solidFill>
                <a:schemeClr val="lt1"/>
              </a:solidFill>
              <a:latin typeface="Montserrat Medium"/>
              <a:ea typeface="Montserrat Medium"/>
              <a:cs typeface="Montserrat Medium"/>
              <a:sym typeface="Montserrat Medium"/>
            </a:endParaRPr>
          </a:p>
        </p:txBody>
      </p:sp>
      <p:graphicFrame>
        <p:nvGraphicFramePr>
          <p:cNvPr id="344" name="Google Shape;344;p21"/>
          <p:cNvGraphicFramePr/>
          <p:nvPr/>
        </p:nvGraphicFramePr>
        <p:xfrm>
          <a:off x="286421" y="1418991"/>
          <a:ext cx="6849979" cy="5165983"/>
        </p:xfrm>
        <a:graphic>
          <a:graphicData uri="http://schemas.openxmlformats.org/drawingml/2006/chart">
            <c:chart r:id="rId3"/>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graphicFrame>
        <p:nvGraphicFramePr>
          <p:cNvPr id="350" name="Google Shape;350;p22"/>
          <p:cNvGraphicFramePr/>
          <p:nvPr/>
        </p:nvGraphicFramePr>
        <p:xfrm>
          <a:off x="2598737" y="1314432"/>
          <a:ext cx="3000000" cy="3000000"/>
        </p:xfrm>
        <a:graphic>
          <a:graphicData uri="http://schemas.openxmlformats.org/drawingml/2006/table">
            <a:tbl>
              <a:tblPr bandRow="1" firstRow="1">
                <a:noFill/>
                <a:tableStyleId>{78EEEEED-E547-42A2-ABC7-D24E4D8C57F2}</a:tableStyleId>
              </a:tblPr>
              <a:tblGrid>
                <a:gridCol w="2352900"/>
                <a:gridCol w="1411225"/>
                <a:gridCol w="1411225"/>
                <a:gridCol w="1787125"/>
              </a:tblGrid>
              <a:tr h="389625">
                <a:tc>
                  <a:txBody>
                    <a:bodyPr/>
                    <a:lstStyle/>
                    <a:p>
                      <a:pPr indent="0" lvl="0" marL="0" marR="0" rtl="0" algn="ctr">
                        <a:lnSpc>
                          <a:spcPct val="100000"/>
                        </a:lnSpc>
                        <a:spcBef>
                          <a:spcPts val="0"/>
                        </a:spcBef>
                        <a:spcAft>
                          <a:spcPts val="0"/>
                        </a:spcAft>
                        <a:buClr>
                          <a:srgbClr val="000000"/>
                        </a:buClr>
                        <a:buSzPts val="1500"/>
                        <a:buFont typeface="Arial"/>
                        <a:buNone/>
                      </a:pPr>
                      <a:r>
                        <a:rPr b="1" lang="es-MX" sz="1800" u="none" cap="none" strike="noStrike">
                          <a:solidFill>
                            <a:schemeClr val="lt1"/>
                          </a:solidFill>
                        </a:rPr>
                        <a:t>Hospital</a:t>
                      </a:r>
                      <a:endParaRPr b="1" i="1" sz="1800" u="none" cap="none" strike="noStrike">
                        <a:solidFill>
                          <a:schemeClr val="lt1"/>
                        </a:solidFill>
                        <a:latin typeface="Montserrat"/>
                        <a:ea typeface="Montserrat"/>
                        <a:cs typeface="Montserrat"/>
                        <a:sym typeface="Montserrat"/>
                      </a:endParaRPr>
                    </a:p>
                  </a:txBody>
                  <a:tcPr marT="45700" marB="45700"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lang="es-MX" sz="1800" u="none" cap="none" strike="noStrike">
                          <a:solidFill>
                            <a:schemeClr val="lt1"/>
                          </a:solidFill>
                        </a:rPr>
                        <a:t>2023</a:t>
                      </a:r>
                      <a:endParaRPr b="1" i="1" sz="1800" u="none" cap="none" strike="noStrike">
                        <a:solidFill>
                          <a:schemeClr val="lt1"/>
                        </a:solidFill>
                        <a:latin typeface="Montserrat"/>
                        <a:ea typeface="Montserrat"/>
                        <a:cs typeface="Montserrat"/>
                        <a:sym typeface="Montserrat"/>
                      </a:endParaRPr>
                    </a:p>
                  </a:txBody>
                  <a:tcPr marT="45700" marB="45700"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lang="es-MX" sz="1800" u="none" cap="none" strike="noStrike">
                          <a:solidFill>
                            <a:schemeClr val="lt1"/>
                          </a:solidFill>
                        </a:rPr>
                        <a:t>2024</a:t>
                      </a:r>
                      <a:endParaRPr b="1" i="1" sz="1800" u="none" cap="none" strike="noStrike">
                        <a:solidFill>
                          <a:schemeClr val="lt1"/>
                        </a:solidFill>
                        <a:latin typeface="Montserrat"/>
                        <a:ea typeface="Montserrat"/>
                        <a:cs typeface="Montserrat"/>
                        <a:sym typeface="Montserrat"/>
                      </a:endParaRPr>
                    </a:p>
                  </a:txBody>
                  <a:tcPr marT="45700" marB="45700"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lang="es-MX" sz="1800" u="none" cap="none" strike="noStrike">
                          <a:solidFill>
                            <a:schemeClr val="lt1"/>
                          </a:solidFill>
                        </a:rPr>
                        <a:t>% Var</a:t>
                      </a:r>
                      <a:endParaRPr b="1" i="1" sz="1800" u="none" cap="none" strike="noStrike">
                        <a:solidFill>
                          <a:schemeClr val="lt1"/>
                        </a:solidFill>
                        <a:latin typeface="Montserrat"/>
                        <a:ea typeface="Montserrat"/>
                        <a:cs typeface="Montserrat"/>
                        <a:sym typeface="Montserrat"/>
                      </a:endParaRPr>
                    </a:p>
                  </a:txBody>
                  <a:tcPr marT="45700" marB="45700"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r h="389625">
                <a:tc>
                  <a:txBody>
                    <a:bodyPr/>
                    <a:lstStyle/>
                    <a:p>
                      <a:pPr indent="0" lvl="0" marL="93663" marR="0" rtl="0" algn="l">
                        <a:lnSpc>
                          <a:spcPct val="100000"/>
                        </a:lnSpc>
                        <a:spcBef>
                          <a:spcPts val="0"/>
                        </a:spcBef>
                        <a:spcAft>
                          <a:spcPts val="0"/>
                        </a:spcAft>
                        <a:buClr>
                          <a:srgbClr val="000000"/>
                        </a:buClr>
                        <a:buSzPts val="1500"/>
                        <a:buFont typeface="Arial"/>
                        <a:buNone/>
                      </a:pPr>
                      <a:r>
                        <a:rPr b="1" lang="es-MX" sz="1800" u="none" cap="none" strike="noStrike"/>
                        <a:t>INP</a:t>
                      </a:r>
                      <a:endParaRPr b="1" i="0" sz="1800" u="none" cap="none" strike="noStrike">
                        <a:solidFill>
                          <a:schemeClr val="dk1"/>
                        </a:solidFill>
                        <a:latin typeface="Montserrat"/>
                        <a:ea typeface="Montserrat"/>
                        <a:cs typeface="Montserrat"/>
                        <a:sym typeface="Montserrat"/>
                      </a:endParaRPr>
                    </a:p>
                  </a:txBody>
                  <a:tcPr marT="45700" marB="45700"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0" i="0" lang="es-MX" sz="1800" u="none" cap="none" strike="noStrike">
                          <a:solidFill>
                            <a:schemeClr val="dk1"/>
                          </a:solidFill>
                          <a:latin typeface="Montserrat"/>
                          <a:ea typeface="Montserrat"/>
                          <a:cs typeface="Montserrat"/>
                          <a:sym typeface="Montserrat"/>
                        </a:rPr>
                        <a:t>107</a:t>
                      </a:r>
                      <a:endParaRPr b="0" i="0" sz="1800" u="none" cap="none" strike="noStrike">
                        <a:solidFill>
                          <a:schemeClr val="dk1"/>
                        </a:solidFill>
                        <a:latin typeface="Montserrat"/>
                        <a:ea typeface="Montserrat"/>
                        <a:cs typeface="Montserrat"/>
                        <a:sym typeface="Montserrat"/>
                      </a:endParaRPr>
                    </a:p>
                  </a:txBody>
                  <a:tcPr marT="45700" marB="45700"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lang="es-MX" sz="1800">
                          <a:latin typeface="Montserrat"/>
                          <a:ea typeface="Montserrat"/>
                          <a:cs typeface="Montserrat"/>
                          <a:sym typeface="Montserrat"/>
                        </a:rPr>
                        <a:t>85</a:t>
                      </a:r>
                      <a:endParaRPr sz="1800">
                        <a:latin typeface="Montserrat"/>
                        <a:ea typeface="Montserrat"/>
                        <a:cs typeface="Montserrat"/>
                        <a:sym typeface="Montserrat"/>
                      </a:endParaRPr>
                    </a:p>
                  </a:txBody>
                  <a:tcPr marT="45700" marB="45700"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s-MX" sz="1800" u="none" cap="none" strike="noStrike">
                          <a:latin typeface="Montserrat"/>
                          <a:ea typeface="Montserrat"/>
                          <a:cs typeface="Montserrat"/>
                          <a:sym typeface="Montserrat"/>
                        </a:rPr>
                        <a:t>-20.56</a:t>
                      </a:r>
                      <a:endParaRPr b="1" sz="1800" u="none" cap="none" strike="noStrike">
                        <a:latin typeface="Montserrat"/>
                        <a:ea typeface="Montserrat"/>
                        <a:cs typeface="Montserrat"/>
                        <a:sym typeface="Montserrat"/>
                      </a:endParaRPr>
                    </a:p>
                  </a:txBody>
                  <a:tcPr marT="45700" marB="45700"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89625">
                <a:tc>
                  <a:txBody>
                    <a:bodyPr/>
                    <a:lstStyle/>
                    <a:p>
                      <a:pPr indent="0" lvl="0" marL="93663" marR="0" rtl="0" algn="l">
                        <a:lnSpc>
                          <a:spcPct val="100000"/>
                        </a:lnSpc>
                        <a:spcBef>
                          <a:spcPts val="0"/>
                        </a:spcBef>
                        <a:spcAft>
                          <a:spcPts val="0"/>
                        </a:spcAft>
                        <a:buClr>
                          <a:srgbClr val="000000"/>
                        </a:buClr>
                        <a:buSzPts val="1500"/>
                        <a:buFont typeface="Arial"/>
                        <a:buNone/>
                      </a:pPr>
                      <a:r>
                        <a:rPr b="1" lang="es-MX" sz="1800" u="none" cap="none" strike="noStrike"/>
                        <a:t>ABC</a:t>
                      </a:r>
                      <a:endParaRPr b="1" i="0" sz="1800" u="none" cap="none" strike="noStrike">
                        <a:solidFill>
                          <a:schemeClr val="dk1"/>
                        </a:solidFill>
                        <a:latin typeface="Montserrat"/>
                        <a:ea typeface="Montserrat"/>
                        <a:cs typeface="Montserrat"/>
                        <a:sym typeface="Montserrat"/>
                      </a:endParaRPr>
                    </a:p>
                  </a:txBody>
                  <a:tcPr marT="45700" marB="45700"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0" i="0" lang="es-MX" sz="1800" u="none" cap="none" strike="noStrike">
                          <a:solidFill>
                            <a:schemeClr val="dk1"/>
                          </a:solidFill>
                          <a:latin typeface="Montserrat"/>
                          <a:ea typeface="Montserrat"/>
                          <a:cs typeface="Montserrat"/>
                          <a:sym typeface="Montserrat"/>
                        </a:rPr>
                        <a:t>128</a:t>
                      </a:r>
                      <a:endParaRPr b="0" i="0" sz="1800" u="none" cap="none" strike="noStrike">
                        <a:solidFill>
                          <a:schemeClr val="dk1"/>
                        </a:solidFill>
                        <a:latin typeface="Montserrat"/>
                        <a:ea typeface="Montserrat"/>
                        <a:cs typeface="Montserrat"/>
                        <a:sym typeface="Montserrat"/>
                      </a:endParaRPr>
                    </a:p>
                  </a:txBody>
                  <a:tcPr marT="45700" marB="45700"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lang="es-MX" sz="1800" u="none" cap="none" strike="noStrike">
                          <a:latin typeface="Montserrat"/>
                          <a:ea typeface="Montserrat"/>
                          <a:cs typeface="Montserrat"/>
                          <a:sym typeface="Montserrat"/>
                        </a:rPr>
                        <a:t>84</a:t>
                      </a:r>
                      <a:endParaRPr sz="1800" u="none" cap="none" strike="noStrike">
                        <a:latin typeface="Montserrat"/>
                        <a:ea typeface="Montserrat"/>
                        <a:cs typeface="Montserrat"/>
                        <a:sym typeface="Montserrat"/>
                      </a:endParaRPr>
                    </a:p>
                  </a:txBody>
                  <a:tcPr marT="45700" marB="45700"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s-MX" sz="1800" u="none" cap="none" strike="noStrike">
                          <a:latin typeface="Montserrat"/>
                          <a:ea typeface="Montserrat"/>
                          <a:cs typeface="Montserrat"/>
                          <a:sym typeface="Montserrat"/>
                        </a:rPr>
                        <a:t>- 34.38</a:t>
                      </a:r>
                      <a:endParaRPr b="1" sz="1800" u="none" cap="none" strike="noStrike">
                        <a:latin typeface="Montserrat"/>
                        <a:ea typeface="Montserrat"/>
                        <a:cs typeface="Montserrat"/>
                        <a:sym typeface="Montserrat"/>
                      </a:endParaRPr>
                    </a:p>
                  </a:txBody>
                  <a:tcPr marT="45700" marB="45700"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89625">
                <a:tc>
                  <a:txBody>
                    <a:bodyPr/>
                    <a:lstStyle/>
                    <a:p>
                      <a:pPr indent="0" lvl="0" marL="0" marR="0" rtl="0" algn="ctr">
                        <a:lnSpc>
                          <a:spcPct val="100000"/>
                        </a:lnSpc>
                        <a:spcBef>
                          <a:spcPts val="0"/>
                        </a:spcBef>
                        <a:spcAft>
                          <a:spcPts val="0"/>
                        </a:spcAft>
                        <a:buClr>
                          <a:srgbClr val="000000"/>
                        </a:buClr>
                        <a:buSzPts val="1500"/>
                        <a:buFont typeface="Arial"/>
                        <a:buNone/>
                      </a:pPr>
                      <a:r>
                        <a:rPr b="1" lang="es-MX" sz="1800" u="none" cap="none" strike="noStrike">
                          <a:solidFill>
                            <a:schemeClr val="lt1"/>
                          </a:solidFill>
                        </a:rPr>
                        <a:t>Total</a:t>
                      </a:r>
                      <a:endParaRPr b="1" i="0" sz="1800" u="none" cap="none" strike="noStrike">
                        <a:solidFill>
                          <a:schemeClr val="lt1"/>
                        </a:solidFill>
                        <a:latin typeface="Montserrat"/>
                        <a:ea typeface="Montserrat"/>
                        <a:cs typeface="Montserrat"/>
                        <a:sym typeface="Montserrat"/>
                      </a:endParaRPr>
                    </a:p>
                  </a:txBody>
                  <a:tcPr marT="45700" marB="45700"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i="0" lang="es-MX" sz="1800" u="none" cap="none" strike="noStrike">
                          <a:solidFill>
                            <a:schemeClr val="lt1"/>
                          </a:solidFill>
                          <a:latin typeface="Montserrat"/>
                          <a:ea typeface="Montserrat"/>
                          <a:cs typeface="Montserrat"/>
                          <a:sym typeface="Montserrat"/>
                        </a:rPr>
                        <a:t>235</a:t>
                      </a:r>
                      <a:endParaRPr b="1" i="0" sz="1800" u="none" cap="none" strike="noStrike">
                        <a:solidFill>
                          <a:schemeClr val="lt1"/>
                        </a:solidFill>
                        <a:latin typeface="Montserrat"/>
                        <a:ea typeface="Montserrat"/>
                        <a:cs typeface="Montserrat"/>
                        <a:sym typeface="Montserrat"/>
                      </a:endParaRPr>
                    </a:p>
                  </a:txBody>
                  <a:tcPr marT="45700" marB="45700"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s-MX" sz="1800" u="none" cap="none" strike="noStrike">
                          <a:solidFill>
                            <a:schemeClr val="lt1"/>
                          </a:solidFill>
                          <a:latin typeface="Montserrat"/>
                          <a:ea typeface="Montserrat"/>
                          <a:cs typeface="Montserrat"/>
                          <a:sym typeface="Montserrat"/>
                        </a:rPr>
                        <a:t>169</a:t>
                      </a:r>
                      <a:endParaRPr b="1" sz="1800" u="none" cap="none" strike="noStrike">
                        <a:solidFill>
                          <a:schemeClr val="lt1"/>
                        </a:solidFill>
                        <a:latin typeface="Montserrat"/>
                        <a:ea typeface="Montserrat"/>
                        <a:cs typeface="Montserrat"/>
                        <a:sym typeface="Montserrat"/>
                      </a:endParaRPr>
                    </a:p>
                  </a:txBody>
                  <a:tcPr marT="45700" marB="45700"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s-MX" sz="1800" u="none" cap="none" strike="noStrike">
                          <a:solidFill>
                            <a:schemeClr val="lt1"/>
                          </a:solidFill>
                          <a:latin typeface="Montserrat"/>
                          <a:ea typeface="Montserrat"/>
                          <a:cs typeface="Montserrat"/>
                          <a:sym typeface="Montserrat"/>
                        </a:rPr>
                        <a:t>-28.09</a:t>
                      </a:r>
                      <a:endParaRPr b="1" sz="1800" u="none" cap="none" strike="noStrike">
                        <a:solidFill>
                          <a:schemeClr val="lt1"/>
                        </a:solidFill>
                        <a:latin typeface="Montserrat"/>
                        <a:ea typeface="Montserrat"/>
                        <a:cs typeface="Montserrat"/>
                        <a:sym typeface="Montserrat"/>
                      </a:endParaRPr>
                    </a:p>
                  </a:txBody>
                  <a:tcPr marT="45700" marB="45700"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r h="389625">
                <a:tc gridSpan="2">
                  <a:txBody>
                    <a:bodyPr/>
                    <a:lstStyle/>
                    <a:p>
                      <a:pPr indent="0" lvl="0" marL="0" marR="0" rtl="0" algn="l">
                        <a:lnSpc>
                          <a:spcPct val="100000"/>
                        </a:lnSpc>
                        <a:spcBef>
                          <a:spcPts val="0"/>
                        </a:spcBef>
                        <a:spcAft>
                          <a:spcPts val="0"/>
                        </a:spcAft>
                        <a:buClr>
                          <a:srgbClr val="000000"/>
                        </a:buClr>
                        <a:buSzPts val="1500"/>
                        <a:buFont typeface="Arial"/>
                        <a:buNone/>
                      </a:pPr>
                      <a:r>
                        <a:rPr b="1" lang="es-MX" sz="1800" u="none" cap="none" strike="noStrike"/>
                        <a:t>Mortalidad INP</a:t>
                      </a:r>
                      <a:endParaRPr b="1" i="0" sz="1800" u="none" cap="none" strike="noStrike">
                        <a:latin typeface="Montserrat"/>
                        <a:ea typeface="Montserrat"/>
                        <a:cs typeface="Montserrat"/>
                        <a:sym typeface="Montserrat"/>
                      </a:endParaRPr>
                    </a:p>
                  </a:txBody>
                  <a:tcPr marT="45700" marB="45700"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gridSpan="2">
                  <a:txBody>
                    <a:bodyPr/>
                    <a:lstStyle/>
                    <a:p>
                      <a:pPr indent="0" lvl="0" marL="0" marR="0" rtl="0" algn="ctr">
                        <a:lnSpc>
                          <a:spcPct val="100000"/>
                        </a:lnSpc>
                        <a:spcBef>
                          <a:spcPts val="0"/>
                        </a:spcBef>
                        <a:spcAft>
                          <a:spcPts val="0"/>
                        </a:spcAft>
                        <a:buClr>
                          <a:srgbClr val="000000"/>
                        </a:buClr>
                        <a:buSzPts val="1500"/>
                        <a:buFont typeface="Arial"/>
                        <a:buNone/>
                      </a:pPr>
                      <a:r>
                        <a:rPr lang="es-MX" sz="1800" u="none" cap="none" strike="noStrike">
                          <a:highlight>
                            <a:srgbClr val="FFFF00"/>
                          </a:highlight>
                        </a:rPr>
                        <a:t>7.05%</a:t>
                      </a:r>
                      <a:endParaRPr b="1" sz="2400" u="none" cap="none" strike="noStrike">
                        <a:highlight>
                          <a:srgbClr val="FFFF00"/>
                        </a:highlight>
                        <a:latin typeface="Montserrat"/>
                        <a:ea typeface="Montserrat"/>
                        <a:cs typeface="Montserrat"/>
                        <a:sym typeface="Montserrat"/>
                      </a:endParaRPr>
                    </a:p>
                  </a:txBody>
                  <a:tcPr marT="45700" marB="45700"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r>
              <a:tr h="421500">
                <a:tc gridSpan="2">
                  <a:txBody>
                    <a:bodyPr/>
                    <a:lstStyle/>
                    <a:p>
                      <a:pPr indent="0" lvl="0" marL="0" marR="0" rtl="0" algn="l">
                        <a:lnSpc>
                          <a:spcPct val="100000"/>
                        </a:lnSpc>
                        <a:spcBef>
                          <a:spcPts val="0"/>
                        </a:spcBef>
                        <a:spcAft>
                          <a:spcPts val="0"/>
                        </a:spcAft>
                        <a:buClr>
                          <a:srgbClr val="000000"/>
                        </a:buClr>
                        <a:buSzPts val="1500"/>
                        <a:buFont typeface="Arial"/>
                        <a:buNone/>
                      </a:pPr>
                      <a:r>
                        <a:rPr b="1" lang="es-MX" sz="1800" u="none" cap="none" strike="noStrike"/>
                        <a:t>Mortalidad Internacional</a:t>
                      </a:r>
                      <a:endParaRPr b="1" i="0" sz="1800" u="none" cap="none" strike="noStrike">
                        <a:latin typeface="Montserrat"/>
                        <a:ea typeface="Montserrat"/>
                        <a:cs typeface="Montserrat"/>
                        <a:sym typeface="Montserrat"/>
                      </a:endParaRPr>
                    </a:p>
                  </a:txBody>
                  <a:tcPr marT="45700" marB="45700"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gridSpan="2">
                  <a:txBody>
                    <a:bodyPr/>
                    <a:lstStyle/>
                    <a:p>
                      <a:pPr indent="0" lvl="0" marL="0" marR="0" rtl="0" algn="ctr">
                        <a:lnSpc>
                          <a:spcPct val="100000"/>
                        </a:lnSpc>
                        <a:spcBef>
                          <a:spcPts val="0"/>
                        </a:spcBef>
                        <a:spcAft>
                          <a:spcPts val="0"/>
                        </a:spcAft>
                        <a:buClr>
                          <a:srgbClr val="000000"/>
                        </a:buClr>
                        <a:buSzPts val="1500"/>
                        <a:buFont typeface="Arial"/>
                        <a:buNone/>
                      </a:pPr>
                      <a:r>
                        <a:rPr lang="es-MX" sz="1800" u="none" cap="none" strike="noStrike">
                          <a:highlight>
                            <a:srgbClr val="FFFF00"/>
                          </a:highlight>
                        </a:rPr>
                        <a:t>0%</a:t>
                      </a:r>
                      <a:endParaRPr b="1" sz="2400" u="none" cap="none" strike="noStrike">
                        <a:highlight>
                          <a:srgbClr val="FFFF00"/>
                        </a:highlight>
                        <a:latin typeface="Montserrat"/>
                        <a:ea typeface="Montserrat"/>
                        <a:cs typeface="Montserrat"/>
                        <a:sym typeface="Montserrat"/>
                      </a:endParaRPr>
                    </a:p>
                  </a:txBody>
                  <a:tcPr marT="45700" marB="45700"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r>
            </a:tbl>
          </a:graphicData>
        </a:graphic>
      </p:graphicFrame>
      <p:sp>
        <p:nvSpPr>
          <p:cNvPr id="351" name="Google Shape;351;p22"/>
          <p:cNvSpPr/>
          <p:nvPr/>
        </p:nvSpPr>
        <p:spPr>
          <a:xfrm>
            <a:off x="3031958" y="575048"/>
            <a:ext cx="6096000" cy="70784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MX" sz="2000">
                <a:solidFill>
                  <a:srgbClr val="05405D"/>
                </a:solidFill>
                <a:latin typeface="Montserrat"/>
                <a:ea typeface="Montserrat"/>
                <a:cs typeface="Montserrat"/>
                <a:sym typeface="Montserrat"/>
              </a:rPr>
              <a:t>Cirugía Cardiovascular</a:t>
            </a:r>
            <a:endParaRPr/>
          </a:p>
          <a:p>
            <a:pPr indent="0" lvl="0" marL="0" marR="0" rtl="0" algn="ctr">
              <a:spcBef>
                <a:spcPts val="0"/>
              </a:spcBef>
              <a:spcAft>
                <a:spcPts val="0"/>
              </a:spcAft>
              <a:buNone/>
            </a:pPr>
            <a:r>
              <a:rPr b="1" lang="es-MX" sz="2000">
                <a:solidFill>
                  <a:srgbClr val="05405D"/>
                </a:solidFill>
                <a:latin typeface="Montserrat"/>
                <a:ea typeface="Montserrat"/>
                <a:cs typeface="Montserrat"/>
                <a:sym typeface="Montserrat"/>
              </a:rPr>
              <a:t>(Semestral 2023 – 2024)</a:t>
            </a:r>
            <a:endParaRPr/>
          </a:p>
        </p:txBody>
      </p:sp>
      <p:sp>
        <p:nvSpPr>
          <p:cNvPr id="352" name="Google Shape;352;p22"/>
          <p:cNvSpPr txBox="1"/>
          <p:nvPr/>
        </p:nvSpPr>
        <p:spPr>
          <a:xfrm>
            <a:off x="2598737" y="3715642"/>
            <a:ext cx="5784000" cy="35391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1" lang="es-MX" sz="1050" u="none" cap="none" strike="noStrike">
                <a:solidFill>
                  <a:schemeClr val="dk1"/>
                </a:solidFill>
                <a:latin typeface="Montserrat"/>
                <a:ea typeface="Montserrat"/>
                <a:cs typeface="Montserrat"/>
                <a:sym typeface="Montserrat"/>
              </a:rPr>
              <a:t>* : Mortalidad Global del STS (EUA y Canadá) a enero 2015 a dic 2018. </a:t>
            </a:r>
            <a:endParaRPr b="0" i="0" sz="1050" u="none" cap="none" strike="noStrike">
              <a:solidFill>
                <a:srgbClr val="000000"/>
              </a:solidFill>
              <a:latin typeface="Montserrat"/>
              <a:ea typeface="Montserrat"/>
              <a:cs typeface="Montserrat"/>
              <a:sym typeface="Montserrat"/>
            </a:endParaRPr>
          </a:p>
        </p:txBody>
      </p:sp>
      <p:sp>
        <p:nvSpPr>
          <p:cNvPr id="353" name="Google Shape;353;p22"/>
          <p:cNvSpPr/>
          <p:nvPr/>
        </p:nvSpPr>
        <p:spPr>
          <a:xfrm>
            <a:off x="8797615" y="269536"/>
            <a:ext cx="3182892" cy="458252"/>
          </a:xfrm>
          <a:prstGeom prst="roundRect">
            <a:avLst>
              <a:gd fmla="val 16667" name="adj"/>
            </a:avLst>
          </a:prstGeom>
          <a:solidFill>
            <a:srgbClr val="05405D"/>
          </a:solidFill>
          <a:ln cap="flat" cmpd="sng" w="12700">
            <a:solidFill>
              <a:srgbClr val="2F5496"/>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MX" sz="1800">
                <a:solidFill>
                  <a:schemeClr val="lt1"/>
                </a:solidFill>
                <a:latin typeface="Montserrat Medium"/>
                <a:ea typeface="Montserrat Medium"/>
                <a:cs typeface="Montserrat Medium"/>
                <a:sym typeface="Montserrat Medium"/>
              </a:rPr>
              <a:t>ATENCIÓN MÉDICA</a:t>
            </a:r>
            <a:endParaRPr sz="1800">
              <a:solidFill>
                <a:schemeClr val="lt1"/>
              </a:solidFill>
              <a:latin typeface="Montserrat Medium"/>
              <a:ea typeface="Montserrat Medium"/>
              <a:cs typeface="Montserrat Medium"/>
              <a:sym typeface="Montserrat Medium"/>
            </a:endParaRPr>
          </a:p>
        </p:txBody>
      </p:sp>
      <p:sp>
        <p:nvSpPr>
          <p:cNvPr id="354" name="Google Shape;354;p22"/>
          <p:cNvSpPr txBox="1"/>
          <p:nvPr/>
        </p:nvSpPr>
        <p:spPr>
          <a:xfrm>
            <a:off x="639510" y="4270748"/>
            <a:ext cx="11234437"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MX" sz="1800">
                <a:solidFill>
                  <a:schemeClr val="dk1"/>
                </a:solidFill>
                <a:latin typeface="Montserrat"/>
                <a:ea typeface="Montserrat"/>
                <a:cs typeface="Montserrat"/>
                <a:sym typeface="Montserrat"/>
              </a:rPr>
              <a:t>• Realización de estudios de angiotomografía de corazón y grandes vasos y Resonancia cardíaca magnética funcional que permiten un estudio más completo de pacientes con patología cardiaca y estrategias de tratamiento médico y quirúrgico.</a:t>
            </a:r>
            <a:endParaRPr/>
          </a:p>
          <a:p>
            <a:pPr indent="0" lvl="0" marL="0" marR="0" rtl="0" algn="just">
              <a:spcBef>
                <a:spcPts val="0"/>
              </a:spcBef>
              <a:spcAft>
                <a:spcPts val="0"/>
              </a:spcAft>
              <a:buNone/>
            </a:pPr>
            <a:r>
              <a:t/>
            </a:r>
            <a:endParaRPr sz="1800">
              <a:solidFill>
                <a:schemeClr val="dk1"/>
              </a:solidFill>
              <a:latin typeface="Montserrat"/>
              <a:ea typeface="Montserrat"/>
              <a:cs typeface="Montserrat"/>
              <a:sym typeface="Montserrat"/>
            </a:endParaRPr>
          </a:p>
          <a:p>
            <a:pPr indent="0" lvl="0" marL="0" marR="0" rtl="0" algn="just">
              <a:spcBef>
                <a:spcPts val="0"/>
              </a:spcBef>
              <a:spcAft>
                <a:spcPts val="0"/>
              </a:spcAft>
              <a:buNone/>
            </a:pPr>
            <a:r>
              <a:rPr lang="es-MX" sz="1800">
                <a:solidFill>
                  <a:schemeClr val="dk1"/>
                </a:solidFill>
                <a:latin typeface="Montserrat"/>
                <a:ea typeface="Montserrat"/>
                <a:cs typeface="Montserrat"/>
                <a:sym typeface="Montserrat"/>
              </a:rPr>
              <a:t>• El Instituto se ha convertido en centro de referencia de pacientes para manejo definitivo de arritmias cardíacas mediante tratamiento médico (que incluyen estudios electrofisiológicos con mapeo electroanatómico tridimensional sin fluoroscopia intervencionista, ablaciones, marcapasos etc.).</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3"/>
          <p:cNvSpPr/>
          <p:nvPr/>
        </p:nvSpPr>
        <p:spPr>
          <a:xfrm>
            <a:off x="3394386" y="498662"/>
            <a:ext cx="5122843" cy="400069"/>
          </a:xfrm>
          <a:prstGeom prst="roundRect">
            <a:avLst>
              <a:gd fmla="val 0" name="adj"/>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lang="es-MX" sz="2000">
                <a:solidFill>
                  <a:srgbClr val="05405D"/>
                </a:solidFill>
                <a:latin typeface="Montserrat"/>
                <a:ea typeface="Montserrat"/>
                <a:cs typeface="Montserrat"/>
                <a:sym typeface="Montserrat"/>
              </a:rPr>
              <a:t>Trasplantes Semestral 2023 - 2024 </a:t>
            </a:r>
            <a:endParaRPr b="1" sz="2000">
              <a:solidFill>
                <a:srgbClr val="05405D"/>
              </a:solidFill>
              <a:latin typeface="Montserrat"/>
              <a:ea typeface="Montserrat"/>
              <a:cs typeface="Montserrat"/>
              <a:sym typeface="Montserrat"/>
            </a:endParaRPr>
          </a:p>
        </p:txBody>
      </p:sp>
      <p:graphicFrame>
        <p:nvGraphicFramePr>
          <p:cNvPr id="361" name="Google Shape;361;p23"/>
          <p:cNvGraphicFramePr/>
          <p:nvPr/>
        </p:nvGraphicFramePr>
        <p:xfrm>
          <a:off x="344519" y="898731"/>
          <a:ext cx="3000000" cy="3000000"/>
        </p:xfrm>
        <a:graphic>
          <a:graphicData uri="http://schemas.openxmlformats.org/drawingml/2006/table">
            <a:tbl>
              <a:tblPr>
                <a:noFill/>
                <a:tableStyleId>{78EEEEED-E547-42A2-ABC7-D24E4D8C57F2}</a:tableStyleId>
              </a:tblPr>
              <a:tblGrid>
                <a:gridCol w="1582600"/>
                <a:gridCol w="2217725"/>
                <a:gridCol w="1550925"/>
                <a:gridCol w="1550925"/>
                <a:gridCol w="1550925"/>
              </a:tblGrid>
              <a:tr h="395700">
                <a:tc gridSpan="2">
                  <a:txBody>
                    <a:bodyPr/>
                    <a:lstStyle/>
                    <a:p>
                      <a:pPr indent="0" lvl="0" marL="0" marR="0" rtl="0" algn="ctr">
                        <a:spcBef>
                          <a:spcPts val="0"/>
                        </a:spcBef>
                        <a:spcAft>
                          <a:spcPts val="0"/>
                        </a:spcAft>
                        <a:buClr>
                          <a:schemeClr val="lt1"/>
                        </a:buClr>
                        <a:buSzPts val="1600"/>
                        <a:buFont typeface="Montserrat"/>
                        <a:buNone/>
                      </a:pPr>
                      <a:r>
                        <a:rPr b="1" lang="es-MX" sz="1600">
                          <a:solidFill>
                            <a:schemeClr val="lt1"/>
                          </a:solidFill>
                        </a:rPr>
                        <a:t>Tipo de trasplante</a:t>
                      </a:r>
                      <a:endParaRPr b="1" sz="1600">
                        <a:solidFill>
                          <a:schemeClr val="lt1"/>
                        </a:solidFill>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hMerge="1"/>
                <a:tc>
                  <a:txBody>
                    <a:bodyPr/>
                    <a:lstStyle/>
                    <a:p>
                      <a:pPr indent="0" lvl="0" marL="0" marR="0" rtl="0" algn="ctr">
                        <a:spcBef>
                          <a:spcPts val="0"/>
                        </a:spcBef>
                        <a:spcAft>
                          <a:spcPts val="0"/>
                        </a:spcAft>
                        <a:buClr>
                          <a:schemeClr val="lt1"/>
                        </a:buClr>
                        <a:buSzPts val="1600"/>
                        <a:buFont typeface="Montserrat"/>
                        <a:buNone/>
                      </a:pPr>
                      <a:r>
                        <a:rPr b="1" lang="es-MX" sz="1600">
                          <a:solidFill>
                            <a:schemeClr val="lt1"/>
                          </a:solidFill>
                        </a:rPr>
                        <a:t>2023</a:t>
                      </a:r>
                      <a:endParaRPr b="1" sz="1600">
                        <a:solidFill>
                          <a:schemeClr val="lt1"/>
                        </a:solidFill>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Clr>
                          <a:schemeClr val="lt1"/>
                        </a:buClr>
                        <a:buSzPts val="1600"/>
                        <a:buFont typeface="Montserrat"/>
                        <a:buNone/>
                      </a:pPr>
                      <a:r>
                        <a:rPr b="1" lang="es-MX" sz="1600">
                          <a:solidFill>
                            <a:schemeClr val="lt1"/>
                          </a:solidFill>
                        </a:rPr>
                        <a:t>2024</a:t>
                      </a:r>
                      <a:endParaRPr b="1" sz="1600">
                        <a:solidFill>
                          <a:schemeClr val="lt1"/>
                        </a:solidFill>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Clr>
                          <a:schemeClr val="lt1"/>
                        </a:buClr>
                        <a:buSzPts val="1600"/>
                        <a:buFont typeface="Montserrat"/>
                        <a:buNone/>
                      </a:pPr>
                      <a:r>
                        <a:rPr b="1" lang="es-MX" sz="1600">
                          <a:solidFill>
                            <a:schemeClr val="lt1"/>
                          </a:solidFill>
                          <a:latin typeface="Montserrat"/>
                          <a:ea typeface="Montserrat"/>
                          <a:cs typeface="Montserrat"/>
                          <a:sym typeface="Montserrat"/>
                        </a:rPr>
                        <a:t>% Var</a:t>
                      </a:r>
                      <a:endParaRPr b="1" sz="1600">
                        <a:solidFill>
                          <a:schemeClr val="lt1"/>
                        </a:solidFill>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r h="395700">
                <a:tc rowSpan="5">
                  <a:txBody>
                    <a:bodyPr/>
                    <a:lstStyle/>
                    <a:p>
                      <a:pPr indent="0" lvl="0" marL="0" marR="0" rtl="0" algn="ctr">
                        <a:spcBef>
                          <a:spcPts val="0"/>
                        </a:spcBef>
                        <a:spcAft>
                          <a:spcPts val="0"/>
                        </a:spcAft>
                        <a:buClr>
                          <a:schemeClr val="dk1"/>
                        </a:buClr>
                        <a:buSzPts val="1600"/>
                        <a:buFont typeface="Montserrat"/>
                        <a:buNone/>
                      </a:pPr>
                      <a:r>
                        <a:rPr b="1" lang="es-MX" sz="1600"/>
                        <a:t>Médula Ósea</a:t>
                      </a:r>
                      <a:endParaRPr b="1" sz="1600">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600"/>
                        <a:buFont typeface="Montserrat"/>
                        <a:buNone/>
                      </a:pPr>
                      <a:r>
                        <a:rPr b="1" lang="es-MX" sz="1600"/>
                        <a:t>Autólogo</a:t>
                      </a:r>
                      <a:endParaRPr b="1" sz="1600">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600"/>
                        <a:buFont typeface="Montserrat"/>
                        <a:buNone/>
                      </a:pPr>
                      <a:r>
                        <a:rPr lang="es-MX" sz="1600"/>
                        <a:t>1</a:t>
                      </a:r>
                      <a:endParaRPr sz="1600">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600"/>
                        <a:buFont typeface="Montserrat"/>
                        <a:buNone/>
                      </a:pPr>
                      <a:r>
                        <a:rPr lang="es-MX" sz="1600">
                          <a:latin typeface="Montserrat"/>
                          <a:ea typeface="Montserrat"/>
                          <a:cs typeface="Montserrat"/>
                          <a:sym typeface="Montserrat"/>
                        </a:rPr>
                        <a:t>1</a:t>
                      </a:r>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600"/>
                        <a:buFont typeface="Montserrat"/>
                        <a:buNone/>
                      </a:pPr>
                      <a:r>
                        <a:rPr b="1" lang="es-MX" sz="1600">
                          <a:latin typeface="Montserrat"/>
                          <a:ea typeface="Montserrat"/>
                          <a:cs typeface="Montserrat"/>
                          <a:sym typeface="Montserrat"/>
                        </a:rPr>
                        <a:t>0.00</a:t>
                      </a:r>
                      <a:endParaRPr b="1" sz="1600">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95700">
                <a:tc vMerge="1"/>
                <a:tc>
                  <a:txBody>
                    <a:bodyPr/>
                    <a:lstStyle/>
                    <a:p>
                      <a:pPr indent="0" lvl="0" marL="0" marR="0" rtl="0" algn="l">
                        <a:spcBef>
                          <a:spcPts val="0"/>
                        </a:spcBef>
                        <a:spcAft>
                          <a:spcPts val="0"/>
                        </a:spcAft>
                        <a:buClr>
                          <a:schemeClr val="dk1"/>
                        </a:buClr>
                        <a:buSzPts val="1600"/>
                        <a:buFont typeface="Montserrat"/>
                        <a:buNone/>
                      </a:pPr>
                      <a:r>
                        <a:rPr b="1" lang="es-MX" sz="1600"/>
                        <a:t>Haploidéntico</a:t>
                      </a:r>
                      <a:endParaRPr b="1" sz="1600">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600"/>
                        <a:buFont typeface="Montserrat"/>
                        <a:buNone/>
                      </a:pPr>
                      <a:r>
                        <a:rPr lang="es-MX" sz="1600"/>
                        <a:t>8</a:t>
                      </a:r>
                      <a:endParaRPr sz="1600">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600"/>
                        <a:buFont typeface="Montserrat"/>
                        <a:buNone/>
                      </a:pPr>
                      <a:r>
                        <a:rPr lang="es-MX" sz="1600">
                          <a:latin typeface="Montserrat"/>
                          <a:ea typeface="Montserrat"/>
                          <a:cs typeface="Montserrat"/>
                          <a:sym typeface="Montserrat"/>
                        </a:rPr>
                        <a:t>7</a:t>
                      </a:r>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600"/>
                        <a:buFont typeface="Montserrat"/>
                        <a:buNone/>
                      </a:pPr>
                      <a:r>
                        <a:rPr b="1" lang="es-MX" sz="1600">
                          <a:latin typeface="Montserrat"/>
                          <a:ea typeface="Montserrat"/>
                          <a:cs typeface="Montserrat"/>
                          <a:sym typeface="Montserrat"/>
                        </a:rPr>
                        <a:t>-12.50</a:t>
                      </a:r>
                      <a:endParaRPr b="1" sz="1600">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95700">
                <a:tc vMerge="1"/>
                <a:tc>
                  <a:txBody>
                    <a:bodyPr/>
                    <a:lstStyle/>
                    <a:p>
                      <a:pPr indent="0" lvl="0" marL="0" marR="0" rtl="0" algn="l">
                        <a:spcBef>
                          <a:spcPts val="0"/>
                        </a:spcBef>
                        <a:spcAft>
                          <a:spcPts val="0"/>
                        </a:spcAft>
                        <a:buClr>
                          <a:schemeClr val="dk1"/>
                        </a:buClr>
                        <a:buSzPts val="1600"/>
                        <a:buFont typeface="Montserrat"/>
                        <a:buNone/>
                      </a:pPr>
                      <a:r>
                        <a:rPr b="1" lang="es-MX" sz="1600"/>
                        <a:t>Alogénico</a:t>
                      </a:r>
                      <a:endParaRPr b="1" sz="1600">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600"/>
                        <a:buFont typeface="Montserrat"/>
                        <a:buNone/>
                      </a:pPr>
                      <a:r>
                        <a:rPr lang="es-MX" sz="1600"/>
                        <a:t>2</a:t>
                      </a:r>
                      <a:endParaRPr sz="1600">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600"/>
                        <a:buFont typeface="Montserrat"/>
                        <a:buNone/>
                      </a:pPr>
                      <a:r>
                        <a:rPr lang="es-MX" sz="1600">
                          <a:latin typeface="Montserrat"/>
                          <a:ea typeface="Montserrat"/>
                          <a:cs typeface="Montserrat"/>
                          <a:sym typeface="Montserrat"/>
                        </a:rPr>
                        <a:t>3</a:t>
                      </a:r>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600"/>
                        <a:buFont typeface="Montserrat"/>
                        <a:buNone/>
                      </a:pPr>
                      <a:r>
                        <a:rPr b="1" lang="es-MX" sz="1600">
                          <a:latin typeface="Montserrat"/>
                          <a:ea typeface="Montserrat"/>
                          <a:cs typeface="Montserrat"/>
                          <a:sym typeface="Montserrat"/>
                        </a:rPr>
                        <a:t>50.00</a:t>
                      </a:r>
                      <a:endParaRPr b="1" sz="1600">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507350">
                <a:tc vMerge="1"/>
                <a:tc>
                  <a:txBody>
                    <a:bodyPr/>
                    <a:lstStyle/>
                    <a:p>
                      <a:pPr indent="0" lvl="0" marL="0" marR="0" rtl="0" algn="l">
                        <a:spcBef>
                          <a:spcPts val="0"/>
                        </a:spcBef>
                        <a:spcAft>
                          <a:spcPts val="0"/>
                        </a:spcAft>
                        <a:buClr>
                          <a:schemeClr val="dk1"/>
                        </a:buClr>
                        <a:buSzPts val="1600"/>
                        <a:buFont typeface="Montserrat"/>
                        <a:buNone/>
                      </a:pPr>
                      <a:r>
                        <a:rPr b="1" lang="es-MX" sz="1600">
                          <a:solidFill>
                            <a:schemeClr val="dk1"/>
                          </a:solidFill>
                          <a:latin typeface="Montserrat"/>
                          <a:ea typeface="Montserrat"/>
                          <a:cs typeface="Montserrat"/>
                          <a:sym typeface="Montserrat"/>
                        </a:rPr>
                        <a:t>ABC (Haploidéntico)</a:t>
                      </a:r>
                      <a:endParaRPr b="1" sz="1600">
                        <a:solidFill>
                          <a:schemeClr val="dk1"/>
                        </a:solidFill>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600"/>
                        <a:buFont typeface="Montserrat"/>
                        <a:buNone/>
                      </a:pPr>
                      <a:r>
                        <a:rPr lang="es-MX" sz="1600">
                          <a:latin typeface="Montserrat"/>
                          <a:ea typeface="Montserrat"/>
                          <a:cs typeface="Montserrat"/>
                          <a:sym typeface="Montserrat"/>
                        </a:rPr>
                        <a:t>0</a:t>
                      </a:r>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600"/>
                        <a:buFont typeface="Montserrat"/>
                        <a:buNone/>
                      </a:pPr>
                      <a:r>
                        <a:rPr lang="es-MX" sz="1600">
                          <a:latin typeface="Montserrat"/>
                          <a:ea typeface="Montserrat"/>
                          <a:cs typeface="Montserrat"/>
                          <a:sym typeface="Montserrat"/>
                        </a:rPr>
                        <a:t>1</a:t>
                      </a:r>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600"/>
                        <a:buFont typeface="Montserrat"/>
                        <a:buNone/>
                      </a:pPr>
                      <a:r>
                        <a:rPr b="1" lang="es-MX" sz="1600">
                          <a:latin typeface="Montserrat"/>
                          <a:ea typeface="Montserrat"/>
                          <a:cs typeface="Montserrat"/>
                          <a:sym typeface="Montserrat"/>
                        </a:rPr>
                        <a:t>100.00</a:t>
                      </a:r>
                      <a:endParaRPr b="1" sz="1600">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95700">
                <a:tc vMerge="1"/>
                <a:tc>
                  <a:txBody>
                    <a:bodyPr/>
                    <a:lstStyle/>
                    <a:p>
                      <a:pPr indent="0" lvl="0" marL="0" marR="0" rtl="0" algn="ctr">
                        <a:spcBef>
                          <a:spcPts val="0"/>
                        </a:spcBef>
                        <a:spcAft>
                          <a:spcPts val="0"/>
                        </a:spcAft>
                        <a:buClr>
                          <a:schemeClr val="lt1"/>
                        </a:buClr>
                        <a:buSzPts val="1600"/>
                        <a:buFont typeface="Montserrat"/>
                        <a:buNone/>
                      </a:pPr>
                      <a:r>
                        <a:rPr b="1" lang="es-MX" sz="1600">
                          <a:solidFill>
                            <a:schemeClr val="lt1"/>
                          </a:solidFill>
                        </a:rPr>
                        <a:t>Subtotal</a:t>
                      </a:r>
                      <a:endParaRPr b="1" sz="1600">
                        <a:solidFill>
                          <a:schemeClr val="lt1"/>
                        </a:solidFill>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Clr>
                          <a:schemeClr val="lt1"/>
                        </a:buClr>
                        <a:buSzPts val="1600"/>
                        <a:buFont typeface="Montserrat"/>
                        <a:buNone/>
                      </a:pPr>
                      <a:r>
                        <a:rPr b="1" lang="es-MX" sz="1600">
                          <a:solidFill>
                            <a:schemeClr val="lt1"/>
                          </a:solidFill>
                        </a:rPr>
                        <a:t>11</a:t>
                      </a:r>
                      <a:endParaRPr b="1" sz="1600">
                        <a:solidFill>
                          <a:schemeClr val="lt1"/>
                        </a:solidFill>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Clr>
                          <a:schemeClr val="lt1"/>
                        </a:buClr>
                        <a:buSzPts val="1600"/>
                        <a:buFont typeface="Montserrat"/>
                        <a:buNone/>
                      </a:pPr>
                      <a:r>
                        <a:rPr b="1" lang="es-MX" sz="1600">
                          <a:solidFill>
                            <a:schemeClr val="lt1"/>
                          </a:solidFill>
                          <a:latin typeface="Montserrat"/>
                          <a:ea typeface="Montserrat"/>
                          <a:cs typeface="Montserrat"/>
                          <a:sym typeface="Montserrat"/>
                        </a:rPr>
                        <a:t>12</a:t>
                      </a:r>
                      <a:endParaRPr b="1" sz="1600">
                        <a:solidFill>
                          <a:schemeClr val="lt1"/>
                        </a:solidFill>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Clr>
                          <a:schemeClr val="lt1"/>
                        </a:buClr>
                        <a:buSzPts val="1600"/>
                        <a:buFont typeface="Montserrat"/>
                        <a:buNone/>
                      </a:pPr>
                      <a:r>
                        <a:rPr b="1" lang="es-MX" sz="1600">
                          <a:solidFill>
                            <a:schemeClr val="lt1"/>
                          </a:solidFill>
                          <a:latin typeface="Montserrat"/>
                          <a:ea typeface="Montserrat"/>
                          <a:cs typeface="Montserrat"/>
                          <a:sym typeface="Montserrat"/>
                        </a:rPr>
                        <a:t>9.09</a:t>
                      </a:r>
                      <a:endParaRPr b="1" sz="1600">
                        <a:solidFill>
                          <a:schemeClr val="lt1"/>
                        </a:solidFill>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r h="247675">
                <a:tc gridSpan="5">
                  <a:txBody>
                    <a:bodyPr/>
                    <a:lstStyle/>
                    <a:p>
                      <a:pPr indent="0" lvl="0" marL="0" marR="0" rtl="0" algn="ctr">
                        <a:spcBef>
                          <a:spcPts val="0"/>
                        </a:spcBef>
                        <a:spcAft>
                          <a:spcPts val="0"/>
                        </a:spcAft>
                        <a:buClr>
                          <a:schemeClr val="dk1"/>
                        </a:buClr>
                        <a:buSzPts val="1600"/>
                        <a:buFont typeface="Montserrat"/>
                        <a:buNone/>
                      </a:pPr>
                      <a:r>
                        <a:rPr lang="es-MX" sz="1600"/>
                        <a:t>Sobre vida INP: </a:t>
                      </a:r>
                      <a:r>
                        <a:rPr lang="es-MX" sz="1600">
                          <a:highlight>
                            <a:srgbClr val="FFFF00"/>
                          </a:highlight>
                        </a:rPr>
                        <a:t>77%</a:t>
                      </a:r>
                      <a:r>
                        <a:rPr lang="es-MX" sz="1600"/>
                        <a:t>, Global Mundial: </a:t>
                      </a:r>
                      <a:r>
                        <a:rPr lang="es-MX" sz="1600">
                          <a:highlight>
                            <a:srgbClr val="FFFF00"/>
                          </a:highlight>
                        </a:rPr>
                        <a:t>60%</a:t>
                      </a:r>
                      <a:r>
                        <a:rPr lang="es-MX" sz="1600"/>
                        <a:t>, Nacional: </a:t>
                      </a:r>
                      <a:r>
                        <a:rPr lang="es-MX" sz="1600">
                          <a:highlight>
                            <a:srgbClr val="FFFF00"/>
                          </a:highlight>
                        </a:rPr>
                        <a:t>60</a:t>
                      </a:r>
                      <a:r>
                        <a:rPr lang="es-MX" sz="1600"/>
                        <a:t>.</a:t>
                      </a:r>
                      <a:endParaRPr b="1" sz="1600">
                        <a:solidFill>
                          <a:schemeClr val="dk1"/>
                        </a:solidFill>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c hMerge="1"/>
              </a:tr>
              <a:tr h="395700">
                <a:tc gridSpan="2">
                  <a:txBody>
                    <a:bodyPr/>
                    <a:lstStyle/>
                    <a:p>
                      <a:pPr indent="0" lvl="0" marL="0" marR="0" rtl="0" algn="l">
                        <a:spcBef>
                          <a:spcPts val="0"/>
                        </a:spcBef>
                        <a:spcAft>
                          <a:spcPts val="0"/>
                        </a:spcAft>
                        <a:buClr>
                          <a:schemeClr val="dk1"/>
                        </a:buClr>
                        <a:buSzPts val="1600"/>
                        <a:buFont typeface="Montserrat"/>
                        <a:buNone/>
                      </a:pPr>
                      <a:r>
                        <a:rPr b="1" lang="es-MX" sz="1600"/>
                        <a:t>Renal</a:t>
                      </a:r>
                      <a:endParaRPr b="1" sz="1600">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lstStyle/>
                    <a:p>
                      <a:pPr indent="0" lvl="0" marL="0" marR="0" rtl="0" algn="ctr">
                        <a:spcBef>
                          <a:spcPts val="0"/>
                        </a:spcBef>
                        <a:spcAft>
                          <a:spcPts val="0"/>
                        </a:spcAft>
                        <a:buClr>
                          <a:schemeClr val="dk1"/>
                        </a:buClr>
                        <a:buSzPts val="1600"/>
                        <a:buFont typeface="Montserrat"/>
                        <a:buNone/>
                      </a:pPr>
                      <a:r>
                        <a:rPr lang="es-MX" sz="1600"/>
                        <a:t>6</a:t>
                      </a:r>
                      <a:endParaRPr sz="1600">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600"/>
                        <a:buFont typeface="Montserrat"/>
                        <a:buNone/>
                      </a:pPr>
                      <a:r>
                        <a:rPr lang="es-MX" sz="1600">
                          <a:latin typeface="Montserrat"/>
                          <a:ea typeface="Montserrat"/>
                          <a:cs typeface="Montserrat"/>
                          <a:sym typeface="Montserrat"/>
                        </a:rPr>
                        <a:t>5</a:t>
                      </a:r>
                      <a:endParaRPr sz="1600">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600"/>
                        <a:buFont typeface="Montserrat"/>
                        <a:buNone/>
                      </a:pPr>
                      <a:r>
                        <a:rPr b="1" lang="es-MX" sz="1600">
                          <a:latin typeface="Montserrat"/>
                          <a:ea typeface="Montserrat"/>
                          <a:cs typeface="Montserrat"/>
                          <a:sym typeface="Montserrat"/>
                        </a:rPr>
                        <a:t>-16.67</a:t>
                      </a:r>
                      <a:endParaRPr b="1" sz="1600">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95700">
                <a:tc gridSpan="2">
                  <a:txBody>
                    <a:bodyPr/>
                    <a:lstStyle/>
                    <a:p>
                      <a:pPr indent="0" lvl="0" marL="0" marR="0" rtl="0" algn="l">
                        <a:spcBef>
                          <a:spcPts val="0"/>
                        </a:spcBef>
                        <a:spcAft>
                          <a:spcPts val="0"/>
                        </a:spcAft>
                        <a:buClr>
                          <a:schemeClr val="dk1"/>
                        </a:buClr>
                        <a:buSzPts val="1600"/>
                        <a:buFont typeface="Montserrat"/>
                        <a:buNone/>
                      </a:pPr>
                      <a:r>
                        <a:rPr b="1" lang="es-MX" sz="1600"/>
                        <a:t>Hígado</a:t>
                      </a:r>
                      <a:endParaRPr b="1" sz="1600">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lstStyle/>
                    <a:p>
                      <a:pPr indent="0" lvl="0" marL="0" marR="0" rtl="0" algn="ctr">
                        <a:spcBef>
                          <a:spcPts val="0"/>
                        </a:spcBef>
                        <a:spcAft>
                          <a:spcPts val="0"/>
                        </a:spcAft>
                        <a:buClr>
                          <a:schemeClr val="dk1"/>
                        </a:buClr>
                        <a:buSzPts val="1600"/>
                        <a:buFont typeface="Montserrat"/>
                        <a:buNone/>
                      </a:pPr>
                      <a:r>
                        <a:rPr lang="es-MX" sz="1600"/>
                        <a:t>1</a:t>
                      </a:r>
                      <a:endParaRPr sz="1600">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600"/>
                        <a:buFont typeface="Montserrat"/>
                        <a:buNone/>
                      </a:pPr>
                      <a:r>
                        <a:rPr lang="es-MX" sz="1600">
                          <a:latin typeface="Montserrat"/>
                          <a:ea typeface="Montserrat"/>
                          <a:cs typeface="Montserrat"/>
                          <a:sym typeface="Montserrat"/>
                        </a:rPr>
                        <a:t>2</a:t>
                      </a:r>
                      <a:endParaRPr sz="1600">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600"/>
                        <a:buFont typeface="Montserrat"/>
                        <a:buNone/>
                      </a:pPr>
                      <a:r>
                        <a:rPr b="1" lang="es-MX" sz="1600">
                          <a:latin typeface="Montserrat"/>
                          <a:ea typeface="Montserrat"/>
                          <a:cs typeface="Montserrat"/>
                          <a:sym typeface="Montserrat"/>
                        </a:rPr>
                        <a:t>100.00</a:t>
                      </a:r>
                      <a:endParaRPr b="1" sz="1600">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95700">
                <a:tc gridSpan="2">
                  <a:txBody>
                    <a:bodyPr/>
                    <a:lstStyle/>
                    <a:p>
                      <a:pPr indent="0" lvl="0" marL="0" marR="0" rtl="0" algn="l">
                        <a:spcBef>
                          <a:spcPts val="0"/>
                        </a:spcBef>
                        <a:spcAft>
                          <a:spcPts val="0"/>
                        </a:spcAft>
                        <a:buClr>
                          <a:schemeClr val="dk1"/>
                        </a:buClr>
                        <a:buSzPts val="1600"/>
                        <a:buFont typeface="Montserrat"/>
                        <a:buNone/>
                      </a:pPr>
                      <a:r>
                        <a:rPr b="1" lang="es-MX" sz="1600"/>
                        <a:t>Córnea</a:t>
                      </a:r>
                      <a:endParaRPr b="1" sz="1600">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lstStyle/>
                    <a:p>
                      <a:pPr indent="0" lvl="0" marL="0" marR="0" rtl="0" algn="ctr">
                        <a:spcBef>
                          <a:spcPts val="0"/>
                        </a:spcBef>
                        <a:spcAft>
                          <a:spcPts val="0"/>
                        </a:spcAft>
                        <a:buClr>
                          <a:schemeClr val="dk1"/>
                        </a:buClr>
                        <a:buSzPts val="1600"/>
                        <a:buFont typeface="Montserrat"/>
                        <a:buNone/>
                      </a:pPr>
                      <a:r>
                        <a:rPr lang="es-MX" sz="1600"/>
                        <a:t>4</a:t>
                      </a:r>
                      <a:endParaRPr sz="1600">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600"/>
                        <a:buFont typeface="Montserrat"/>
                        <a:buNone/>
                      </a:pPr>
                      <a:r>
                        <a:rPr lang="es-MX" sz="1600">
                          <a:latin typeface="Montserrat"/>
                          <a:ea typeface="Montserrat"/>
                          <a:cs typeface="Montserrat"/>
                          <a:sym typeface="Montserrat"/>
                        </a:rPr>
                        <a:t>3</a:t>
                      </a:r>
                      <a:endParaRPr sz="1600">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600"/>
                        <a:buFont typeface="Montserrat"/>
                        <a:buNone/>
                      </a:pPr>
                      <a:r>
                        <a:rPr b="1" lang="es-MX" sz="1600">
                          <a:latin typeface="Montserrat"/>
                          <a:ea typeface="Montserrat"/>
                          <a:cs typeface="Montserrat"/>
                          <a:sym typeface="Montserrat"/>
                        </a:rPr>
                        <a:t>-25.00</a:t>
                      </a:r>
                      <a:endParaRPr b="1" sz="1600">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95700">
                <a:tc gridSpan="2">
                  <a:txBody>
                    <a:bodyPr/>
                    <a:lstStyle/>
                    <a:p>
                      <a:pPr indent="0" lvl="0" marL="0" marR="0" rtl="0" algn="ctr">
                        <a:spcBef>
                          <a:spcPts val="0"/>
                        </a:spcBef>
                        <a:spcAft>
                          <a:spcPts val="0"/>
                        </a:spcAft>
                        <a:buClr>
                          <a:schemeClr val="lt1"/>
                        </a:buClr>
                        <a:buSzPts val="1600"/>
                        <a:buFont typeface="Montserrat"/>
                        <a:buNone/>
                      </a:pPr>
                      <a:r>
                        <a:rPr b="1" lang="es-MX" sz="1600">
                          <a:solidFill>
                            <a:schemeClr val="lt1"/>
                          </a:solidFill>
                          <a:latin typeface="Montserrat"/>
                          <a:ea typeface="Montserrat"/>
                          <a:cs typeface="Montserrat"/>
                          <a:sym typeface="Montserrat"/>
                        </a:rPr>
                        <a:t>Subtotal</a:t>
                      </a:r>
                      <a:endParaRPr b="1" sz="1600">
                        <a:solidFill>
                          <a:schemeClr val="lt1"/>
                        </a:solidFill>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hMerge="1"/>
                <a:tc>
                  <a:txBody>
                    <a:bodyPr/>
                    <a:lstStyle/>
                    <a:p>
                      <a:pPr indent="0" lvl="0" marL="0" marR="0" rtl="0" algn="ctr">
                        <a:spcBef>
                          <a:spcPts val="0"/>
                        </a:spcBef>
                        <a:spcAft>
                          <a:spcPts val="0"/>
                        </a:spcAft>
                        <a:buClr>
                          <a:schemeClr val="lt1"/>
                        </a:buClr>
                        <a:buSzPts val="1600"/>
                        <a:buFont typeface="Montserrat"/>
                        <a:buNone/>
                      </a:pPr>
                      <a:r>
                        <a:rPr b="1" lang="es-MX" sz="1600">
                          <a:solidFill>
                            <a:schemeClr val="lt1"/>
                          </a:solidFill>
                          <a:latin typeface="Montserrat"/>
                          <a:ea typeface="Montserrat"/>
                          <a:cs typeface="Montserrat"/>
                          <a:sym typeface="Montserrat"/>
                        </a:rPr>
                        <a:t>11</a:t>
                      </a:r>
                      <a:endParaRPr b="1" sz="1600">
                        <a:solidFill>
                          <a:schemeClr val="lt1"/>
                        </a:solidFill>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Clr>
                          <a:schemeClr val="lt1"/>
                        </a:buClr>
                        <a:buSzPts val="1600"/>
                        <a:buFont typeface="Montserrat"/>
                        <a:buNone/>
                      </a:pPr>
                      <a:r>
                        <a:rPr b="1" lang="es-MX" sz="1600">
                          <a:solidFill>
                            <a:schemeClr val="lt1"/>
                          </a:solidFill>
                          <a:latin typeface="Montserrat"/>
                          <a:ea typeface="Montserrat"/>
                          <a:cs typeface="Montserrat"/>
                          <a:sym typeface="Montserrat"/>
                        </a:rPr>
                        <a:t>10</a:t>
                      </a:r>
                      <a:endParaRPr b="1" sz="1600">
                        <a:solidFill>
                          <a:schemeClr val="lt1"/>
                        </a:solidFill>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Clr>
                          <a:schemeClr val="lt1"/>
                        </a:buClr>
                        <a:buSzPts val="1600"/>
                        <a:buFont typeface="Montserrat"/>
                        <a:buNone/>
                      </a:pPr>
                      <a:r>
                        <a:rPr b="1" lang="es-MX" sz="1600">
                          <a:solidFill>
                            <a:schemeClr val="lt1"/>
                          </a:solidFill>
                          <a:latin typeface="Montserrat"/>
                          <a:ea typeface="Montserrat"/>
                          <a:cs typeface="Montserrat"/>
                          <a:sym typeface="Montserrat"/>
                        </a:rPr>
                        <a:t>-9.09</a:t>
                      </a:r>
                      <a:endParaRPr b="1" sz="1600">
                        <a:solidFill>
                          <a:schemeClr val="lt1"/>
                        </a:solidFill>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r h="395700">
                <a:tc gridSpan="2">
                  <a:txBody>
                    <a:bodyPr/>
                    <a:lstStyle/>
                    <a:p>
                      <a:pPr indent="0" lvl="0" marL="0" marR="0" rtl="0" algn="ctr">
                        <a:spcBef>
                          <a:spcPts val="0"/>
                        </a:spcBef>
                        <a:spcAft>
                          <a:spcPts val="0"/>
                        </a:spcAft>
                        <a:buClr>
                          <a:schemeClr val="lt1"/>
                        </a:buClr>
                        <a:buSzPts val="1600"/>
                        <a:buFont typeface="Montserrat"/>
                        <a:buNone/>
                      </a:pPr>
                      <a:r>
                        <a:rPr b="1" lang="es-MX" sz="1600">
                          <a:solidFill>
                            <a:schemeClr val="lt1"/>
                          </a:solidFill>
                        </a:rPr>
                        <a:t>Total de trasplantes</a:t>
                      </a:r>
                      <a:endParaRPr b="1" sz="1600">
                        <a:solidFill>
                          <a:schemeClr val="lt1"/>
                        </a:solidFill>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hMerge="1"/>
                <a:tc>
                  <a:txBody>
                    <a:bodyPr/>
                    <a:lstStyle/>
                    <a:p>
                      <a:pPr indent="0" lvl="0" marL="0" marR="0" rtl="0" algn="ctr">
                        <a:spcBef>
                          <a:spcPts val="0"/>
                        </a:spcBef>
                        <a:spcAft>
                          <a:spcPts val="0"/>
                        </a:spcAft>
                        <a:buClr>
                          <a:schemeClr val="lt1"/>
                        </a:buClr>
                        <a:buSzPts val="1600"/>
                        <a:buFont typeface="Montserrat"/>
                        <a:buNone/>
                      </a:pPr>
                      <a:r>
                        <a:rPr b="1" lang="es-MX" sz="1600">
                          <a:solidFill>
                            <a:schemeClr val="lt1"/>
                          </a:solidFill>
                        </a:rPr>
                        <a:t>22</a:t>
                      </a:r>
                      <a:endParaRPr b="1" sz="1600">
                        <a:solidFill>
                          <a:schemeClr val="lt1"/>
                        </a:solidFill>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Clr>
                          <a:schemeClr val="lt1"/>
                        </a:buClr>
                        <a:buSzPts val="1600"/>
                        <a:buFont typeface="Montserrat"/>
                        <a:buNone/>
                      </a:pPr>
                      <a:r>
                        <a:rPr b="1" lang="es-MX" sz="1600">
                          <a:solidFill>
                            <a:schemeClr val="lt1"/>
                          </a:solidFill>
                          <a:latin typeface="Montserrat"/>
                          <a:ea typeface="Montserrat"/>
                          <a:cs typeface="Montserrat"/>
                          <a:sym typeface="Montserrat"/>
                        </a:rPr>
                        <a:t>22</a:t>
                      </a:r>
                      <a:endParaRPr b="1" sz="1600">
                        <a:solidFill>
                          <a:schemeClr val="lt1"/>
                        </a:solidFill>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Clr>
                          <a:schemeClr val="lt1"/>
                        </a:buClr>
                        <a:buSzPts val="1600"/>
                        <a:buFont typeface="Montserrat"/>
                        <a:buNone/>
                      </a:pPr>
                      <a:r>
                        <a:rPr b="1" lang="es-MX" sz="1600">
                          <a:solidFill>
                            <a:schemeClr val="lt1"/>
                          </a:solidFill>
                          <a:latin typeface="Montserrat"/>
                          <a:ea typeface="Montserrat"/>
                          <a:cs typeface="Montserrat"/>
                          <a:sym typeface="Montserrat"/>
                        </a:rPr>
                        <a:t>0.00</a:t>
                      </a:r>
                      <a:endParaRPr b="1" sz="1600">
                        <a:solidFill>
                          <a:schemeClr val="lt1"/>
                        </a:solidFill>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bl>
          </a:graphicData>
        </a:graphic>
      </p:graphicFrame>
      <p:sp>
        <p:nvSpPr>
          <p:cNvPr id="362" name="Google Shape;362;p23"/>
          <p:cNvSpPr/>
          <p:nvPr/>
        </p:nvSpPr>
        <p:spPr>
          <a:xfrm>
            <a:off x="9002444" y="2151790"/>
            <a:ext cx="3009900" cy="3393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highlight>
                <a:srgbClr val="00FF00"/>
              </a:highlight>
              <a:latin typeface="Montserrat"/>
              <a:ea typeface="Montserrat"/>
              <a:cs typeface="Montserrat"/>
              <a:sym typeface="Montserrat"/>
            </a:endParaRPr>
          </a:p>
          <a:p>
            <a:pPr indent="0" lvl="0" marL="0" marR="0" rtl="0" algn="just">
              <a:spcBef>
                <a:spcPts val="0"/>
              </a:spcBef>
              <a:spcAft>
                <a:spcPts val="0"/>
              </a:spcAft>
              <a:buNone/>
            </a:pPr>
            <a:r>
              <a:rPr lang="es-MX" sz="1800">
                <a:solidFill>
                  <a:schemeClr val="dk1"/>
                </a:solidFill>
                <a:latin typeface="Montserrat"/>
                <a:ea typeface="Montserrat"/>
                <a:cs typeface="Montserrat"/>
                <a:sym typeface="Montserrat"/>
              </a:rPr>
              <a:t>Se realizaron 22 trasplantes en el primer semestre 2024: 5 trasplantes renales (3 de donador cadavérico y 2 de donador vivo); 2 trasplantes de hígado de donador cadavérico; 3 trasplantes de córnea de donador cadavérico </a:t>
            </a:r>
            <a:endParaRPr/>
          </a:p>
          <a:p>
            <a:pPr indent="0" lvl="0" marL="0" marR="0" rtl="0" algn="just">
              <a:lnSpc>
                <a:spcPct val="110000"/>
              </a:lnSpc>
              <a:spcBef>
                <a:spcPts val="0"/>
              </a:spcBef>
              <a:spcAft>
                <a:spcPts val="0"/>
              </a:spcAft>
              <a:buNone/>
            </a:pPr>
            <a:r>
              <a:t/>
            </a:r>
            <a:endParaRPr sz="1600">
              <a:solidFill>
                <a:schemeClr val="dk1"/>
              </a:solidFill>
              <a:highlight>
                <a:srgbClr val="00FF00"/>
              </a:highlight>
              <a:latin typeface="Montserrat"/>
              <a:ea typeface="Montserrat"/>
              <a:cs typeface="Montserrat"/>
              <a:sym typeface="Montserrat"/>
            </a:endParaRPr>
          </a:p>
        </p:txBody>
      </p:sp>
      <p:sp>
        <p:nvSpPr>
          <p:cNvPr id="363" name="Google Shape;363;p23"/>
          <p:cNvSpPr/>
          <p:nvPr/>
        </p:nvSpPr>
        <p:spPr>
          <a:xfrm>
            <a:off x="8797615" y="269536"/>
            <a:ext cx="3182892" cy="458252"/>
          </a:xfrm>
          <a:prstGeom prst="roundRect">
            <a:avLst>
              <a:gd fmla="val 16667" name="adj"/>
            </a:avLst>
          </a:prstGeom>
          <a:solidFill>
            <a:srgbClr val="05405D"/>
          </a:solidFill>
          <a:ln cap="flat" cmpd="sng" w="12700">
            <a:solidFill>
              <a:srgbClr val="2F5496"/>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MX" sz="1800">
                <a:solidFill>
                  <a:schemeClr val="lt1"/>
                </a:solidFill>
                <a:latin typeface="Montserrat Medium"/>
                <a:ea typeface="Montserrat Medium"/>
                <a:cs typeface="Montserrat Medium"/>
                <a:sym typeface="Montserrat Medium"/>
              </a:rPr>
              <a:t>ATENCIÓN MÉDICA</a:t>
            </a:r>
            <a:endParaRPr sz="1800">
              <a:solidFill>
                <a:schemeClr val="lt1"/>
              </a:solidFill>
              <a:latin typeface="Montserrat Medium"/>
              <a:ea typeface="Montserrat Medium"/>
              <a:cs typeface="Montserrat Medium"/>
              <a:sym typeface="Montserrat Medium"/>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24"/>
          <p:cNvSpPr/>
          <p:nvPr/>
        </p:nvSpPr>
        <p:spPr>
          <a:xfrm>
            <a:off x="2486108" y="727788"/>
            <a:ext cx="7378200" cy="759600"/>
          </a:xfrm>
          <a:prstGeom prst="roundRect">
            <a:avLst>
              <a:gd fmla="val 43688"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MX" sz="2000">
                <a:solidFill>
                  <a:srgbClr val="1F3864"/>
                </a:solidFill>
                <a:latin typeface="Montserrat"/>
                <a:ea typeface="Montserrat"/>
                <a:cs typeface="Montserrat"/>
                <a:sym typeface="Montserrat"/>
              </a:rPr>
              <a:t> </a:t>
            </a:r>
            <a:r>
              <a:rPr b="1" lang="es-MX" sz="2000">
                <a:solidFill>
                  <a:srgbClr val="05405D"/>
                </a:solidFill>
                <a:latin typeface="Montserrat"/>
                <a:ea typeface="Montserrat"/>
                <a:cs typeface="Montserrat"/>
                <a:sym typeface="Montserrat"/>
              </a:rPr>
              <a:t>Banco de Sangre Semestral 2023 - 2024 </a:t>
            </a:r>
            <a:endParaRPr b="1" sz="2000">
              <a:solidFill>
                <a:srgbClr val="05405D"/>
              </a:solidFill>
              <a:latin typeface="Montserrat"/>
              <a:ea typeface="Montserrat"/>
              <a:cs typeface="Montserrat"/>
              <a:sym typeface="Montserrat"/>
            </a:endParaRPr>
          </a:p>
        </p:txBody>
      </p:sp>
      <p:graphicFrame>
        <p:nvGraphicFramePr>
          <p:cNvPr id="369" name="Google Shape;369;p24"/>
          <p:cNvGraphicFramePr/>
          <p:nvPr/>
        </p:nvGraphicFramePr>
        <p:xfrm>
          <a:off x="973208" y="1454207"/>
          <a:ext cx="3000000" cy="3000000"/>
        </p:xfrm>
        <a:graphic>
          <a:graphicData uri="http://schemas.openxmlformats.org/drawingml/2006/table">
            <a:tbl>
              <a:tblPr>
                <a:noFill/>
                <a:tableStyleId>{78EEEEED-E547-42A2-ABC7-D24E4D8C57F2}</a:tableStyleId>
              </a:tblPr>
              <a:tblGrid>
                <a:gridCol w="5766775"/>
                <a:gridCol w="1545750"/>
                <a:gridCol w="1545750"/>
                <a:gridCol w="1545750"/>
              </a:tblGrid>
              <a:tr h="457600">
                <a:tc>
                  <a:txBody>
                    <a:bodyPr/>
                    <a:lstStyle/>
                    <a:p>
                      <a:pPr indent="0" lvl="0" marL="0" marR="0" rtl="0" algn="ctr">
                        <a:spcBef>
                          <a:spcPts val="0"/>
                        </a:spcBef>
                        <a:spcAft>
                          <a:spcPts val="0"/>
                        </a:spcAft>
                        <a:buClr>
                          <a:schemeClr val="lt1"/>
                        </a:buClr>
                        <a:buSzPts val="1600"/>
                        <a:buFont typeface="Montserrat"/>
                        <a:buNone/>
                      </a:pPr>
                      <a:r>
                        <a:rPr b="1" lang="es-MX" sz="1600">
                          <a:solidFill>
                            <a:schemeClr val="lt1"/>
                          </a:solidFill>
                        </a:rPr>
                        <a:t>Productos Transfundidos Hemocomponentes</a:t>
                      </a:r>
                      <a:endParaRPr b="1" sz="1600">
                        <a:solidFill>
                          <a:schemeClr val="lt1"/>
                        </a:solidFill>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Clr>
                          <a:schemeClr val="lt1"/>
                        </a:buClr>
                        <a:buSzPts val="1600"/>
                        <a:buFont typeface="Montserrat"/>
                        <a:buNone/>
                      </a:pPr>
                      <a:r>
                        <a:rPr b="1" lang="es-MX" sz="1600">
                          <a:solidFill>
                            <a:schemeClr val="lt1"/>
                          </a:solidFill>
                        </a:rPr>
                        <a:t>2023</a:t>
                      </a:r>
                      <a:endParaRPr b="1" sz="1600">
                        <a:solidFill>
                          <a:schemeClr val="lt1"/>
                        </a:solidFill>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Clr>
                          <a:schemeClr val="lt1"/>
                        </a:buClr>
                        <a:buSzPts val="1600"/>
                        <a:buFont typeface="Montserrat"/>
                        <a:buNone/>
                      </a:pPr>
                      <a:r>
                        <a:rPr b="1" lang="es-MX" sz="1600">
                          <a:solidFill>
                            <a:schemeClr val="lt1"/>
                          </a:solidFill>
                        </a:rPr>
                        <a:t>2024</a:t>
                      </a:r>
                      <a:endParaRPr b="1" sz="1600">
                        <a:solidFill>
                          <a:schemeClr val="lt1"/>
                        </a:solidFill>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Clr>
                          <a:schemeClr val="lt1"/>
                        </a:buClr>
                        <a:buSzPts val="1600"/>
                        <a:buFont typeface="Montserrat"/>
                        <a:buNone/>
                      </a:pPr>
                      <a:r>
                        <a:rPr b="1" lang="es-MX" sz="1600">
                          <a:solidFill>
                            <a:schemeClr val="lt1"/>
                          </a:solidFill>
                        </a:rPr>
                        <a:t>% Var</a:t>
                      </a:r>
                      <a:endParaRPr b="1" sz="1600">
                        <a:solidFill>
                          <a:schemeClr val="lt1"/>
                        </a:solidFill>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r h="401425">
                <a:tc>
                  <a:txBody>
                    <a:bodyPr/>
                    <a:lstStyle/>
                    <a:p>
                      <a:pPr indent="0" lvl="0" marL="0" marR="0" rtl="0" algn="l">
                        <a:spcBef>
                          <a:spcPts val="0"/>
                        </a:spcBef>
                        <a:spcAft>
                          <a:spcPts val="0"/>
                        </a:spcAft>
                        <a:buClr>
                          <a:schemeClr val="dk1"/>
                        </a:buClr>
                        <a:buSzPts val="1600"/>
                        <a:buFont typeface="Montserrat"/>
                        <a:buNone/>
                      </a:pPr>
                      <a:r>
                        <a:rPr b="1" lang="es-MX" sz="1600"/>
                        <a:t>Concentrado eritrocitario</a:t>
                      </a:r>
                      <a:endParaRPr b="1" sz="1600">
                        <a:solidFill>
                          <a:schemeClr val="dk1"/>
                        </a:solidFill>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600"/>
                        <a:buFont typeface="Montserrat"/>
                        <a:buNone/>
                      </a:pPr>
                      <a:r>
                        <a:rPr lang="es-MX" sz="1600"/>
                        <a:t>2,026</a:t>
                      </a:r>
                      <a:endParaRPr sz="1600">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12700" lvl="0" marL="0" marR="0" rtl="0" algn="ctr">
                        <a:lnSpc>
                          <a:spcPct val="115000"/>
                        </a:lnSpc>
                        <a:spcBef>
                          <a:spcPts val="0"/>
                        </a:spcBef>
                        <a:spcAft>
                          <a:spcPts val="0"/>
                        </a:spcAft>
                        <a:buClr>
                          <a:schemeClr val="dk1"/>
                        </a:buClr>
                        <a:buSzPts val="1800"/>
                        <a:buFont typeface="Montserrat"/>
                        <a:buNone/>
                      </a:pPr>
                      <a:r>
                        <a:rPr lang="es-MX" sz="1800">
                          <a:solidFill>
                            <a:schemeClr val="dk1"/>
                          </a:solidFill>
                          <a:latin typeface="Montserrat"/>
                          <a:ea typeface="Montserrat"/>
                          <a:cs typeface="Montserrat"/>
                          <a:sym typeface="Montserrat"/>
                        </a:rPr>
                        <a:t>2,592</a:t>
                      </a:r>
                      <a:endParaRPr sz="1600">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800"/>
                        <a:buFont typeface="Montserrat"/>
                        <a:buNone/>
                      </a:pPr>
                      <a:r>
                        <a:rPr b="1" lang="es-MX" sz="1800">
                          <a:solidFill>
                            <a:schemeClr val="dk1"/>
                          </a:solidFill>
                          <a:latin typeface="Montserrat"/>
                          <a:ea typeface="Montserrat"/>
                          <a:cs typeface="Montserrat"/>
                          <a:sym typeface="Montserrat"/>
                        </a:rPr>
                        <a:t>27.94</a:t>
                      </a:r>
                      <a:endParaRPr b="1" sz="1600">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401425">
                <a:tc>
                  <a:txBody>
                    <a:bodyPr/>
                    <a:lstStyle/>
                    <a:p>
                      <a:pPr indent="0" lvl="0" marL="0" marR="0" rtl="0" algn="l">
                        <a:spcBef>
                          <a:spcPts val="0"/>
                        </a:spcBef>
                        <a:spcAft>
                          <a:spcPts val="0"/>
                        </a:spcAft>
                        <a:buClr>
                          <a:schemeClr val="dk1"/>
                        </a:buClr>
                        <a:buSzPts val="1600"/>
                        <a:buFont typeface="Montserrat"/>
                        <a:buNone/>
                      </a:pPr>
                      <a:r>
                        <a:rPr b="1" lang="es-MX" sz="1600"/>
                        <a:t>Plasma fresco</a:t>
                      </a:r>
                      <a:endParaRPr b="1" sz="1600">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12700" lvl="0" marL="0" marR="0" rtl="0" algn="ctr">
                        <a:lnSpc>
                          <a:spcPct val="115000"/>
                        </a:lnSpc>
                        <a:spcBef>
                          <a:spcPts val="0"/>
                        </a:spcBef>
                        <a:spcAft>
                          <a:spcPts val="0"/>
                        </a:spcAft>
                        <a:buClr>
                          <a:schemeClr val="dk1"/>
                        </a:buClr>
                        <a:buSzPts val="1600"/>
                        <a:buFont typeface="Montserrat"/>
                        <a:buNone/>
                      </a:pPr>
                      <a:r>
                        <a:rPr lang="es-MX" sz="1600"/>
                        <a:t>403</a:t>
                      </a:r>
                      <a:endParaRPr sz="1600">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12700" lvl="0" marL="0" marR="0" rtl="0" algn="ctr">
                        <a:lnSpc>
                          <a:spcPct val="115000"/>
                        </a:lnSpc>
                        <a:spcBef>
                          <a:spcPts val="0"/>
                        </a:spcBef>
                        <a:spcAft>
                          <a:spcPts val="0"/>
                        </a:spcAft>
                        <a:buClr>
                          <a:schemeClr val="dk1"/>
                        </a:buClr>
                        <a:buSzPts val="1800"/>
                        <a:buFont typeface="Montserrat"/>
                        <a:buNone/>
                      </a:pPr>
                      <a:r>
                        <a:rPr lang="es-MX" sz="1800">
                          <a:solidFill>
                            <a:schemeClr val="dk1"/>
                          </a:solidFill>
                          <a:latin typeface="Montserrat"/>
                          <a:ea typeface="Montserrat"/>
                          <a:cs typeface="Montserrat"/>
                          <a:sym typeface="Montserrat"/>
                        </a:rPr>
                        <a:t>554</a:t>
                      </a:r>
                      <a:endParaRPr sz="1600">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800"/>
                        <a:buFont typeface="Montserrat"/>
                        <a:buNone/>
                      </a:pPr>
                      <a:r>
                        <a:rPr b="1" lang="es-MX" sz="1800">
                          <a:solidFill>
                            <a:schemeClr val="dk1"/>
                          </a:solidFill>
                          <a:latin typeface="Montserrat"/>
                          <a:ea typeface="Montserrat"/>
                          <a:cs typeface="Montserrat"/>
                          <a:sym typeface="Montserrat"/>
                        </a:rPr>
                        <a:t>37.47</a:t>
                      </a:r>
                      <a:endParaRPr b="1" sz="1600">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401425">
                <a:tc>
                  <a:txBody>
                    <a:bodyPr/>
                    <a:lstStyle/>
                    <a:p>
                      <a:pPr indent="0" lvl="0" marL="0" marR="0" rtl="0" algn="l">
                        <a:spcBef>
                          <a:spcPts val="0"/>
                        </a:spcBef>
                        <a:spcAft>
                          <a:spcPts val="0"/>
                        </a:spcAft>
                        <a:buClr>
                          <a:schemeClr val="dk1"/>
                        </a:buClr>
                        <a:buSzPts val="1600"/>
                        <a:buFont typeface="Montserrat"/>
                        <a:buNone/>
                      </a:pPr>
                      <a:r>
                        <a:rPr b="1" lang="es-MX" sz="1600"/>
                        <a:t>Concentrado plaquetario</a:t>
                      </a:r>
                      <a:endParaRPr b="1" sz="1600">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12700" lvl="0" marL="0" marR="0" rtl="0" algn="ctr">
                        <a:lnSpc>
                          <a:spcPct val="115000"/>
                        </a:lnSpc>
                        <a:spcBef>
                          <a:spcPts val="0"/>
                        </a:spcBef>
                        <a:spcAft>
                          <a:spcPts val="0"/>
                        </a:spcAft>
                        <a:buClr>
                          <a:schemeClr val="dk1"/>
                        </a:buClr>
                        <a:buSzPts val="1600"/>
                        <a:buFont typeface="Montserrat"/>
                        <a:buNone/>
                      </a:pPr>
                      <a:r>
                        <a:rPr lang="es-MX" sz="1600"/>
                        <a:t>1,117</a:t>
                      </a:r>
                      <a:endParaRPr sz="1600">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12700" lvl="0" marL="0" marR="0" rtl="0" algn="ctr">
                        <a:lnSpc>
                          <a:spcPct val="115000"/>
                        </a:lnSpc>
                        <a:spcBef>
                          <a:spcPts val="0"/>
                        </a:spcBef>
                        <a:spcAft>
                          <a:spcPts val="0"/>
                        </a:spcAft>
                        <a:buClr>
                          <a:schemeClr val="dk1"/>
                        </a:buClr>
                        <a:buSzPts val="1800"/>
                        <a:buFont typeface="Montserrat"/>
                        <a:buNone/>
                      </a:pPr>
                      <a:r>
                        <a:rPr lang="es-MX" sz="1800">
                          <a:solidFill>
                            <a:schemeClr val="dk1"/>
                          </a:solidFill>
                          <a:latin typeface="Montserrat"/>
                          <a:ea typeface="Montserrat"/>
                          <a:cs typeface="Montserrat"/>
                          <a:sym typeface="Montserrat"/>
                        </a:rPr>
                        <a:t>1,277</a:t>
                      </a:r>
                      <a:endParaRPr sz="1600">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800"/>
                        <a:buFont typeface="Montserrat"/>
                        <a:buNone/>
                      </a:pPr>
                      <a:r>
                        <a:rPr b="1" lang="es-MX" sz="1800">
                          <a:solidFill>
                            <a:schemeClr val="dk1"/>
                          </a:solidFill>
                          <a:latin typeface="Montserrat"/>
                          <a:ea typeface="Montserrat"/>
                          <a:cs typeface="Montserrat"/>
                          <a:sym typeface="Montserrat"/>
                        </a:rPr>
                        <a:t>14.32</a:t>
                      </a:r>
                      <a:endParaRPr b="1" sz="1600">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401425">
                <a:tc>
                  <a:txBody>
                    <a:bodyPr/>
                    <a:lstStyle/>
                    <a:p>
                      <a:pPr indent="0" lvl="0" marL="0" marR="0" rtl="0" algn="l">
                        <a:spcBef>
                          <a:spcPts val="0"/>
                        </a:spcBef>
                        <a:spcAft>
                          <a:spcPts val="0"/>
                        </a:spcAft>
                        <a:buClr>
                          <a:schemeClr val="dk1"/>
                        </a:buClr>
                        <a:buSzPts val="1600"/>
                        <a:buFont typeface="Montserrat"/>
                        <a:buNone/>
                      </a:pPr>
                      <a:r>
                        <a:rPr b="1" lang="es-MX" sz="1600"/>
                        <a:t>Crioprecipitado</a:t>
                      </a:r>
                      <a:endParaRPr b="1" sz="1600">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12700" lvl="0" marL="0" marR="0" rtl="0" algn="ctr">
                        <a:lnSpc>
                          <a:spcPct val="115000"/>
                        </a:lnSpc>
                        <a:spcBef>
                          <a:spcPts val="0"/>
                        </a:spcBef>
                        <a:spcAft>
                          <a:spcPts val="0"/>
                        </a:spcAft>
                        <a:buClr>
                          <a:schemeClr val="dk1"/>
                        </a:buClr>
                        <a:buSzPts val="1600"/>
                        <a:buFont typeface="Montserrat"/>
                        <a:buNone/>
                      </a:pPr>
                      <a:r>
                        <a:rPr lang="es-MX" sz="1600">
                          <a:latin typeface="Montserrat"/>
                          <a:ea typeface="Montserrat"/>
                          <a:cs typeface="Montserrat"/>
                          <a:sym typeface="Montserrat"/>
                        </a:rPr>
                        <a:t>269</a:t>
                      </a:r>
                      <a:endParaRPr sz="1600">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12700" lvl="0" marL="0" marR="0" rtl="0" algn="ctr">
                        <a:lnSpc>
                          <a:spcPct val="115000"/>
                        </a:lnSpc>
                        <a:spcBef>
                          <a:spcPts val="0"/>
                        </a:spcBef>
                        <a:spcAft>
                          <a:spcPts val="0"/>
                        </a:spcAft>
                        <a:buClr>
                          <a:schemeClr val="dk1"/>
                        </a:buClr>
                        <a:buSzPts val="1800"/>
                        <a:buFont typeface="Montserrat"/>
                        <a:buNone/>
                      </a:pPr>
                      <a:r>
                        <a:rPr lang="es-MX" sz="1800">
                          <a:solidFill>
                            <a:schemeClr val="dk1"/>
                          </a:solidFill>
                          <a:latin typeface="Montserrat"/>
                          <a:ea typeface="Montserrat"/>
                          <a:cs typeface="Montserrat"/>
                          <a:sym typeface="Montserrat"/>
                        </a:rPr>
                        <a:t>171</a:t>
                      </a:r>
                      <a:endParaRPr sz="1600">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800"/>
                        <a:buFont typeface="Montserrat"/>
                        <a:buNone/>
                      </a:pPr>
                      <a:r>
                        <a:rPr b="1" lang="es-MX" sz="1800">
                          <a:solidFill>
                            <a:schemeClr val="dk1"/>
                          </a:solidFill>
                          <a:latin typeface="Montserrat"/>
                          <a:ea typeface="Montserrat"/>
                          <a:cs typeface="Montserrat"/>
                          <a:sym typeface="Montserrat"/>
                        </a:rPr>
                        <a:t>-36.43</a:t>
                      </a:r>
                      <a:endParaRPr b="1" sz="1600">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401425">
                <a:tc>
                  <a:txBody>
                    <a:bodyPr/>
                    <a:lstStyle/>
                    <a:p>
                      <a:pPr indent="0" lvl="0" marL="0" marR="0" rtl="0" algn="l">
                        <a:spcBef>
                          <a:spcPts val="0"/>
                        </a:spcBef>
                        <a:spcAft>
                          <a:spcPts val="0"/>
                        </a:spcAft>
                        <a:buClr>
                          <a:schemeClr val="dk1"/>
                        </a:buClr>
                        <a:buSzPts val="1600"/>
                        <a:buFont typeface="Montserrat"/>
                        <a:buNone/>
                      </a:pPr>
                      <a:r>
                        <a:rPr b="1" lang="es-MX" sz="1600"/>
                        <a:t>Linfocitos/granulocitos</a:t>
                      </a:r>
                      <a:endParaRPr b="1" sz="1600">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12700" lvl="0" marL="0" marR="0" rtl="0" algn="ctr">
                        <a:lnSpc>
                          <a:spcPct val="115000"/>
                        </a:lnSpc>
                        <a:spcBef>
                          <a:spcPts val="0"/>
                        </a:spcBef>
                        <a:spcAft>
                          <a:spcPts val="0"/>
                        </a:spcAft>
                        <a:buClr>
                          <a:schemeClr val="dk1"/>
                        </a:buClr>
                        <a:buSzPts val="1600"/>
                        <a:buFont typeface="Montserrat"/>
                        <a:buNone/>
                      </a:pPr>
                      <a:r>
                        <a:rPr lang="es-MX" sz="1600">
                          <a:latin typeface="Montserrat"/>
                          <a:ea typeface="Montserrat"/>
                          <a:cs typeface="Montserrat"/>
                          <a:sym typeface="Montserrat"/>
                        </a:rPr>
                        <a:t>5</a:t>
                      </a:r>
                      <a:endParaRPr sz="1600">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12700" lvl="0" marL="0" marR="0" rtl="0" algn="ctr">
                        <a:lnSpc>
                          <a:spcPct val="115000"/>
                        </a:lnSpc>
                        <a:spcBef>
                          <a:spcPts val="0"/>
                        </a:spcBef>
                        <a:spcAft>
                          <a:spcPts val="0"/>
                        </a:spcAft>
                        <a:buClr>
                          <a:schemeClr val="dk1"/>
                        </a:buClr>
                        <a:buSzPts val="1600"/>
                        <a:buFont typeface="Montserrat"/>
                        <a:buNone/>
                      </a:pPr>
                      <a:r>
                        <a:rPr lang="es-MX" sz="1600">
                          <a:latin typeface="Montserrat"/>
                          <a:ea typeface="Montserrat"/>
                          <a:cs typeface="Montserrat"/>
                          <a:sym typeface="Montserrat"/>
                        </a:rPr>
                        <a:t>1</a:t>
                      </a:r>
                      <a:endParaRPr sz="1600">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800"/>
                        <a:buFont typeface="Montserrat"/>
                        <a:buNone/>
                      </a:pPr>
                      <a:r>
                        <a:rPr b="1" lang="es-MX" sz="1800">
                          <a:solidFill>
                            <a:schemeClr val="dk1"/>
                          </a:solidFill>
                          <a:latin typeface="Montserrat"/>
                          <a:ea typeface="Montserrat"/>
                          <a:cs typeface="Montserrat"/>
                          <a:sym typeface="Montserrat"/>
                        </a:rPr>
                        <a:t>-80.00</a:t>
                      </a:r>
                      <a:endParaRPr b="1" sz="1600">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401425">
                <a:tc>
                  <a:txBody>
                    <a:bodyPr/>
                    <a:lstStyle/>
                    <a:p>
                      <a:pPr indent="0" lvl="0" marL="0" marR="0" rtl="0" algn="l">
                        <a:spcBef>
                          <a:spcPts val="0"/>
                        </a:spcBef>
                        <a:spcAft>
                          <a:spcPts val="0"/>
                        </a:spcAft>
                        <a:buClr>
                          <a:schemeClr val="dk1"/>
                        </a:buClr>
                        <a:buSzPts val="1600"/>
                        <a:buFont typeface="Montserrat"/>
                        <a:buNone/>
                      </a:pPr>
                      <a:r>
                        <a:rPr b="1" lang="es-MX" sz="1600"/>
                        <a:t>Células tallo</a:t>
                      </a:r>
                      <a:endParaRPr b="1" sz="1600">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12700" lvl="0" marL="0" marR="0" rtl="0" algn="ctr">
                        <a:lnSpc>
                          <a:spcPct val="115000"/>
                        </a:lnSpc>
                        <a:spcBef>
                          <a:spcPts val="0"/>
                        </a:spcBef>
                        <a:spcAft>
                          <a:spcPts val="0"/>
                        </a:spcAft>
                        <a:buClr>
                          <a:schemeClr val="dk1"/>
                        </a:buClr>
                        <a:buSzPts val="1600"/>
                        <a:buFont typeface="Montserrat"/>
                        <a:buNone/>
                      </a:pPr>
                      <a:r>
                        <a:rPr lang="es-MX" sz="1600"/>
                        <a:t>12</a:t>
                      </a:r>
                      <a:endParaRPr sz="1600">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12700" lvl="0" marL="0" marR="0" rtl="0" algn="ctr">
                        <a:lnSpc>
                          <a:spcPct val="115000"/>
                        </a:lnSpc>
                        <a:spcBef>
                          <a:spcPts val="0"/>
                        </a:spcBef>
                        <a:spcAft>
                          <a:spcPts val="0"/>
                        </a:spcAft>
                        <a:buClr>
                          <a:schemeClr val="dk1"/>
                        </a:buClr>
                        <a:buSzPts val="1800"/>
                        <a:buFont typeface="Montserrat"/>
                        <a:buNone/>
                      </a:pPr>
                      <a:r>
                        <a:rPr lang="es-MX" sz="1800">
                          <a:solidFill>
                            <a:schemeClr val="dk1"/>
                          </a:solidFill>
                          <a:latin typeface="Montserrat"/>
                          <a:ea typeface="Montserrat"/>
                          <a:cs typeface="Montserrat"/>
                          <a:sym typeface="Montserrat"/>
                        </a:rPr>
                        <a:t>12</a:t>
                      </a:r>
                      <a:endParaRPr sz="1600">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800"/>
                        <a:buFont typeface="Montserrat"/>
                        <a:buNone/>
                      </a:pPr>
                      <a:r>
                        <a:rPr b="1" lang="es-MX" sz="1800">
                          <a:solidFill>
                            <a:schemeClr val="dk1"/>
                          </a:solidFill>
                          <a:latin typeface="Montserrat"/>
                          <a:ea typeface="Montserrat"/>
                          <a:cs typeface="Montserrat"/>
                          <a:sym typeface="Montserrat"/>
                        </a:rPr>
                        <a:t>0.00</a:t>
                      </a:r>
                      <a:endParaRPr b="1" sz="1600">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401425">
                <a:tc>
                  <a:txBody>
                    <a:bodyPr/>
                    <a:lstStyle/>
                    <a:p>
                      <a:pPr indent="0" lvl="0" marL="0" marR="0" rtl="0" algn="l">
                        <a:spcBef>
                          <a:spcPts val="0"/>
                        </a:spcBef>
                        <a:spcAft>
                          <a:spcPts val="0"/>
                        </a:spcAft>
                        <a:buClr>
                          <a:schemeClr val="lt1"/>
                        </a:buClr>
                        <a:buSzPts val="1600"/>
                        <a:buFont typeface="Montserrat"/>
                        <a:buNone/>
                      </a:pPr>
                      <a:r>
                        <a:rPr b="1" lang="es-MX" sz="1600">
                          <a:solidFill>
                            <a:schemeClr val="lt1"/>
                          </a:solidFill>
                        </a:rPr>
                        <a:t>Subtotal</a:t>
                      </a:r>
                      <a:endParaRPr b="1" sz="1600">
                        <a:solidFill>
                          <a:schemeClr val="lt1"/>
                        </a:solidFill>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12700" lvl="0" marL="0" marR="0" rtl="0" algn="ctr">
                        <a:lnSpc>
                          <a:spcPct val="115000"/>
                        </a:lnSpc>
                        <a:spcBef>
                          <a:spcPts val="0"/>
                        </a:spcBef>
                        <a:spcAft>
                          <a:spcPts val="0"/>
                        </a:spcAft>
                        <a:buClr>
                          <a:schemeClr val="lt1"/>
                        </a:buClr>
                        <a:buSzPts val="1600"/>
                        <a:buFont typeface="Montserrat"/>
                        <a:buNone/>
                      </a:pPr>
                      <a:r>
                        <a:rPr b="1" lang="es-MX" sz="1600">
                          <a:solidFill>
                            <a:schemeClr val="lt1"/>
                          </a:solidFill>
                          <a:latin typeface="Montserrat"/>
                          <a:ea typeface="Montserrat"/>
                          <a:cs typeface="Montserrat"/>
                          <a:sym typeface="Montserrat"/>
                        </a:rPr>
                        <a:t>3,832</a:t>
                      </a:r>
                      <a:endParaRPr b="1" sz="1600">
                        <a:solidFill>
                          <a:schemeClr val="lt1"/>
                        </a:solidFill>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12700" lvl="0" marL="0" marR="0" rtl="0" algn="ctr">
                        <a:lnSpc>
                          <a:spcPct val="115000"/>
                        </a:lnSpc>
                        <a:spcBef>
                          <a:spcPts val="0"/>
                        </a:spcBef>
                        <a:spcAft>
                          <a:spcPts val="0"/>
                        </a:spcAft>
                        <a:buClr>
                          <a:schemeClr val="lt1"/>
                        </a:buClr>
                        <a:buSzPts val="1600"/>
                        <a:buFont typeface="Montserrat"/>
                        <a:buNone/>
                      </a:pPr>
                      <a:r>
                        <a:rPr b="1" lang="es-MX" sz="1600">
                          <a:solidFill>
                            <a:schemeClr val="lt1"/>
                          </a:solidFill>
                          <a:latin typeface="Montserrat"/>
                          <a:ea typeface="Montserrat"/>
                          <a:cs typeface="Montserrat"/>
                          <a:sym typeface="Montserrat"/>
                        </a:rPr>
                        <a:t>4,607</a:t>
                      </a:r>
                      <a:endParaRPr b="1" sz="1600">
                        <a:solidFill>
                          <a:schemeClr val="lt1"/>
                        </a:solidFill>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15000"/>
                        </a:lnSpc>
                        <a:spcBef>
                          <a:spcPts val="0"/>
                        </a:spcBef>
                        <a:spcAft>
                          <a:spcPts val="0"/>
                        </a:spcAft>
                        <a:buClr>
                          <a:schemeClr val="lt1"/>
                        </a:buClr>
                        <a:buSzPts val="1600"/>
                        <a:buFont typeface="Montserrat"/>
                        <a:buNone/>
                      </a:pPr>
                      <a:r>
                        <a:rPr b="1" lang="es-MX" sz="1600">
                          <a:solidFill>
                            <a:schemeClr val="lt1"/>
                          </a:solidFill>
                          <a:latin typeface="Montserrat"/>
                          <a:ea typeface="Montserrat"/>
                          <a:cs typeface="Montserrat"/>
                          <a:sym typeface="Montserrat"/>
                        </a:rPr>
                        <a:t>20.22</a:t>
                      </a:r>
                      <a:endParaRPr b="1" sz="1600">
                        <a:solidFill>
                          <a:schemeClr val="lt1"/>
                        </a:solidFill>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r h="401425">
                <a:tc>
                  <a:txBody>
                    <a:bodyPr/>
                    <a:lstStyle/>
                    <a:p>
                      <a:pPr indent="0" lvl="0" marL="0" marR="0" rtl="0" algn="l">
                        <a:spcBef>
                          <a:spcPts val="0"/>
                        </a:spcBef>
                        <a:spcAft>
                          <a:spcPts val="0"/>
                        </a:spcAft>
                        <a:buClr>
                          <a:schemeClr val="dk1"/>
                        </a:buClr>
                        <a:buSzPts val="1600"/>
                        <a:buFont typeface="Montserrat"/>
                        <a:buNone/>
                      </a:pPr>
                      <a:r>
                        <a:rPr b="1" lang="es-MX" sz="1600"/>
                        <a:t>Fármacos suministrados</a:t>
                      </a:r>
                      <a:endParaRPr b="1" sz="1600">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12700" lvl="0" marL="0" marR="0" rtl="0" algn="ctr">
                        <a:lnSpc>
                          <a:spcPct val="115000"/>
                        </a:lnSpc>
                        <a:spcBef>
                          <a:spcPts val="0"/>
                        </a:spcBef>
                        <a:spcAft>
                          <a:spcPts val="0"/>
                        </a:spcAft>
                        <a:buClr>
                          <a:schemeClr val="dk1"/>
                        </a:buClr>
                        <a:buSzPts val="1800"/>
                        <a:buFont typeface="Montserrat"/>
                        <a:buNone/>
                      </a:pPr>
                      <a:r>
                        <a:rPr lang="es-MX" sz="1800">
                          <a:solidFill>
                            <a:schemeClr val="dk1"/>
                          </a:solidFill>
                          <a:latin typeface="Montserrat"/>
                          <a:ea typeface="Montserrat"/>
                          <a:cs typeface="Montserrat"/>
                          <a:sym typeface="Montserrat"/>
                        </a:rPr>
                        <a:t>5,453</a:t>
                      </a:r>
                      <a:endParaRPr b="1" sz="1600">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12700" lvl="0" marL="0" marR="0" rtl="0" algn="ctr">
                        <a:lnSpc>
                          <a:spcPct val="115000"/>
                        </a:lnSpc>
                        <a:spcBef>
                          <a:spcPts val="0"/>
                        </a:spcBef>
                        <a:spcAft>
                          <a:spcPts val="0"/>
                        </a:spcAft>
                        <a:buClr>
                          <a:schemeClr val="dk1"/>
                        </a:buClr>
                        <a:buSzPts val="1800"/>
                        <a:buFont typeface="Montserrat"/>
                        <a:buNone/>
                      </a:pPr>
                      <a:r>
                        <a:rPr lang="es-MX" sz="1800">
                          <a:solidFill>
                            <a:schemeClr val="dk1"/>
                          </a:solidFill>
                          <a:latin typeface="Montserrat"/>
                          <a:ea typeface="Montserrat"/>
                          <a:cs typeface="Montserrat"/>
                          <a:sym typeface="Montserrat"/>
                        </a:rPr>
                        <a:t>5,778</a:t>
                      </a:r>
                      <a:endParaRPr b="1" sz="1600">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600"/>
                        <a:buFont typeface="Montserrat"/>
                        <a:buNone/>
                      </a:pPr>
                      <a:r>
                        <a:rPr b="1" lang="es-MX" sz="1600">
                          <a:latin typeface="Montserrat"/>
                          <a:ea typeface="Montserrat"/>
                          <a:cs typeface="Montserrat"/>
                          <a:sym typeface="Montserrat"/>
                        </a:rPr>
                        <a:t>5.96</a:t>
                      </a:r>
                      <a:endParaRPr b="1" sz="1600">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401425">
                <a:tc>
                  <a:txBody>
                    <a:bodyPr/>
                    <a:lstStyle/>
                    <a:p>
                      <a:pPr indent="0" lvl="0" marL="0" marR="0" rtl="0" algn="l">
                        <a:spcBef>
                          <a:spcPts val="0"/>
                        </a:spcBef>
                        <a:spcAft>
                          <a:spcPts val="0"/>
                        </a:spcAft>
                        <a:buClr>
                          <a:schemeClr val="lt1"/>
                        </a:buClr>
                        <a:buSzPts val="1600"/>
                        <a:buFont typeface="Montserrat"/>
                        <a:buNone/>
                      </a:pPr>
                      <a:r>
                        <a:rPr b="1" lang="es-MX" sz="1600">
                          <a:solidFill>
                            <a:schemeClr val="lt1"/>
                          </a:solidFill>
                        </a:rPr>
                        <a:t>Total</a:t>
                      </a:r>
                      <a:endParaRPr b="1" sz="1600">
                        <a:solidFill>
                          <a:schemeClr val="lt1"/>
                        </a:solidFill>
                        <a:latin typeface="Montserrat"/>
                        <a:ea typeface="Montserrat"/>
                        <a:cs typeface="Montserrat"/>
                        <a:sym typeface="Montserrat"/>
                      </a:endParaRPr>
                    </a:p>
                  </a:txBody>
                  <a:tcPr marT="91425" marB="914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12700" lvl="0" marL="0" marR="0" rtl="0" algn="ctr">
                        <a:lnSpc>
                          <a:spcPct val="115000"/>
                        </a:lnSpc>
                        <a:spcBef>
                          <a:spcPts val="0"/>
                        </a:spcBef>
                        <a:spcAft>
                          <a:spcPts val="0"/>
                        </a:spcAft>
                        <a:buClr>
                          <a:schemeClr val="lt1"/>
                        </a:buClr>
                        <a:buSzPts val="1600"/>
                        <a:buFont typeface="Montserrat"/>
                        <a:buNone/>
                      </a:pPr>
                      <a:r>
                        <a:rPr b="1" lang="es-MX" sz="1600">
                          <a:solidFill>
                            <a:schemeClr val="lt1"/>
                          </a:solidFill>
                          <a:latin typeface="Montserrat"/>
                          <a:ea typeface="Montserrat"/>
                          <a:cs typeface="Montserrat"/>
                          <a:sym typeface="Montserrat"/>
                        </a:rPr>
                        <a:t>9,285</a:t>
                      </a:r>
                      <a:endParaRPr b="1" sz="1600">
                        <a:solidFill>
                          <a:schemeClr val="lt1"/>
                        </a:solidFill>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12700" lvl="0" marL="0" marR="0" rtl="0" algn="ctr">
                        <a:lnSpc>
                          <a:spcPct val="115000"/>
                        </a:lnSpc>
                        <a:spcBef>
                          <a:spcPts val="0"/>
                        </a:spcBef>
                        <a:spcAft>
                          <a:spcPts val="0"/>
                        </a:spcAft>
                        <a:buClr>
                          <a:schemeClr val="lt1"/>
                        </a:buClr>
                        <a:buSzPts val="1600"/>
                        <a:buFont typeface="Montserrat"/>
                        <a:buNone/>
                      </a:pPr>
                      <a:r>
                        <a:rPr b="1" lang="es-MX" sz="1600">
                          <a:solidFill>
                            <a:schemeClr val="lt1"/>
                          </a:solidFill>
                          <a:latin typeface="Montserrat"/>
                          <a:ea typeface="Montserrat"/>
                          <a:cs typeface="Montserrat"/>
                          <a:sym typeface="Montserrat"/>
                        </a:rPr>
                        <a:t>10,385</a:t>
                      </a:r>
                      <a:endParaRPr b="1" sz="1600">
                        <a:solidFill>
                          <a:schemeClr val="lt1"/>
                        </a:solidFill>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15000"/>
                        </a:lnSpc>
                        <a:spcBef>
                          <a:spcPts val="0"/>
                        </a:spcBef>
                        <a:spcAft>
                          <a:spcPts val="0"/>
                        </a:spcAft>
                        <a:buClr>
                          <a:schemeClr val="lt1"/>
                        </a:buClr>
                        <a:buSzPts val="1600"/>
                        <a:buFont typeface="Montserrat"/>
                        <a:buNone/>
                      </a:pPr>
                      <a:r>
                        <a:rPr b="1" lang="es-MX" sz="1600">
                          <a:solidFill>
                            <a:schemeClr val="lt1"/>
                          </a:solidFill>
                          <a:latin typeface="Montserrat"/>
                          <a:ea typeface="Montserrat"/>
                          <a:cs typeface="Montserrat"/>
                          <a:sym typeface="Montserrat"/>
                        </a:rPr>
                        <a:t>11.85</a:t>
                      </a:r>
                      <a:endParaRPr b="1" sz="1600">
                        <a:solidFill>
                          <a:schemeClr val="lt1"/>
                        </a:solidFill>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bl>
          </a:graphicData>
        </a:graphic>
      </p:graphicFrame>
      <p:sp>
        <p:nvSpPr>
          <p:cNvPr id="370" name="Google Shape;370;p24"/>
          <p:cNvSpPr/>
          <p:nvPr/>
        </p:nvSpPr>
        <p:spPr>
          <a:xfrm>
            <a:off x="8797615" y="269536"/>
            <a:ext cx="3182892" cy="458252"/>
          </a:xfrm>
          <a:prstGeom prst="roundRect">
            <a:avLst>
              <a:gd fmla="val 16667" name="adj"/>
            </a:avLst>
          </a:prstGeom>
          <a:solidFill>
            <a:srgbClr val="05405D"/>
          </a:solidFill>
          <a:ln cap="flat" cmpd="sng" w="12700">
            <a:solidFill>
              <a:srgbClr val="2F5496"/>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MX" sz="1800">
                <a:solidFill>
                  <a:schemeClr val="lt1"/>
                </a:solidFill>
                <a:latin typeface="Montserrat Medium"/>
                <a:ea typeface="Montserrat Medium"/>
                <a:cs typeface="Montserrat Medium"/>
                <a:sym typeface="Montserrat Medium"/>
              </a:rPr>
              <a:t>ATENCIÓN MÉDICA</a:t>
            </a:r>
            <a:endParaRPr sz="1800">
              <a:solidFill>
                <a:schemeClr val="lt1"/>
              </a:solidFill>
              <a:latin typeface="Montserrat Medium"/>
              <a:ea typeface="Montserrat Medium"/>
              <a:cs typeface="Montserrat Medium"/>
              <a:sym typeface="Montserrat Medium"/>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graphicFrame>
        <p:nvGraphicFramePr>
          <p:cNvPr id="375" name="Google Shape;375;p25"/>
          <p:cNvGraphicFramePr/>
          <p:nvPr/>
        </p:nvGraphicFramePr>
        <p:xfrm>
          <a:off x="507053" y="1059387"/>
          <a:ext cx="3000000" cy="3000000"/>
        </p:xfrm>
        <a:graphic>
          <a:graphicData uri="http://schemas.openxmlformats.org/drawingml/2006/table">
            <a:tbl>
              <a:tblPr>
                <a:noFill/>
                <a:tableStyleId>{78EEEEED-E547-42A2-ABC7-D24E4D8C57F2}</a:tableStyleId>
              </a:tblPr>
              <a:tblGrid>
                <a:gridCol w="2509275"/>
                <a:gridCol w="1040100"/>
                <a:gridCol w="1118675"/>
                <a:gridCol w="680925"/>
                <a:gridCol w="1079775"/>
                <a:gridCol w="1147875"/>
                <a:gridCol w="710125"/>
                <a:gridCol w="1167325"/>
                <a:gridCol w="1157600"/>
                <a:gridCol w="861800"/>
              </a:tblGrid>
              <a:tr h="360025">
                <a:tc rowSpan="2">
                  <a:txBody>
                    <a:bodyPr/>
                    <a:lstStyle/>
                    <a:p>
                      <a:pPr indent="0" lvl="0" marL="0" marR="0" rtl="0" algn="ctr">
                        <a:lnSpc>
                          <a:spcPct val="100000"/>
                        </a:lnSpc>
                        <a:spcBef>
                          <a:spcPts val="0"/>
                        </a:spcBef>
                        <a:spcAft>
                          <a:spcPts val="0"/>
                        </a:spcAft>
                        <a:buClr>
                          <a:srgbClr val="000000"/>
                        </a:buClr>
                        <a:buSzPts val="1100"/>
                        <a:buFont typeface="Arial"/>
                        <a:buNone/>
                      </a:pPr>
                      <a:r>
                        <a:rPr b="1" lang="es-MX" sz="1600" u="none" cap="none" strike="noStrike">
                          <a:solidFill>
                            <a:schemeClr val="lt1"/>
                          </a:solidFill>
                        </a:rPr>
                        <a:t>Imagenología</a:t>
                      </a:r>
                      <a:endParaRPr b="1" sz="1600" u="none" cap="none" strike="noStrike">
                        <a:solidFill>
                          <a:schemeClr val="lt1"/>
                        </a:solidFill>
                        <a:latin typeface="Montserrat"/>
                        <a:ea typeface="Montserrat"/>
                        <a:cs typeface="Montserrat"/>
                        <a:sym typeface="Montserrat"/>
                      </a:endParaRPr>
                    </a:p>
                  </a:txBody>
                  <a:tcPr marT="27350" marB="27350" marR="27350" marL="27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gridSpan="3">
                  <a:txBody>
                    <a:bodyPr/>
                    <a:lstStyle/>
                    <a:p>
                      <a:pPr indent="0" lvl="0" marL="0" marR="0" rtl="0" algn="ctr">
                        <a:lnSpc>
                          <a:spcPct val="100000"/>
                        </a:lnSpc>
                        <a:spcBef>
                          <a:spcPts val="0"/>
                        </a:spcBef>
                        <a:spcAft>
                          <a:spcPts val="0"/>
                        </a:spcAft>
                        <a:buClr>
                          <a:srgbClr val="000000"/>
                        </a:buClr>
                        <a:buSzPts val="1100"/>
                        <a:buFont typeface="Arial"/>
                        <a:buNone/>
                      </a:pPr>
                      <a:r>
                        <a:rPr b="1" lang="es-MX" sz="1600" u="none" cap="none" strike="noStrike">
                          <a:solidFill>
                            <a:schemeClr val="lt1"/>
                          </a:solidFill>
                        </a:rPr>
                        <a:t>2023</a:t>
                      </a:r>
                      <a:endParaRPr b="1" sz="1600" u="none" cap="none" strike="noStrike">
                        <a:solidFill>
                          <a:schemeClr val="lt1"/>
                        </a:solidFill>
                        <a:latin typeface="Montserrat"/>
                        <a:ea typeface="Montserrat"/>
                        <a:cs typeface="Montserrat"/>
                        <a:sym typeface="Montserrat"/>
                      </a:endParaRPr>
                    </a:p>
                  </a:txBody>
                  <a:tcPr marT="27350" marB="27350" marR="27350" marL="27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hMerge="1"/>
                <a:tc hMerge="1"/>
                <a:tc gridSpan="3">
                  <a:txBody>
                    <a:bodyPr/>
                    <a:lstStyle/>
                    <a:p>
                      <a:pPr indent="0" lvl="0" marL="0" marR="0" rtl="0" algn="ctr">
                        <a:lnSpc>
                          <a:spcPct val="100000"/>
                        </a:lnSpc>
                        <a:spcBef>
                          <a:spcPts val="0"/>
                        </a:spcBef>
                        <a:spcAft>
                          <a:spcPts val="0"/>
                        </a:spcAft>
                        <a:buClr>
                          <a:srgbClr val="000000"/>
                        </a:buClr>
                        <a:buSzPts val="1100"/>
                        <a:buFont typeface="Arial"/>
                        <a:buNone/>
                      </a:pPr>
                      <a:r>
                        <a:rPr b="1" lang="es-MX" sz="1600" u="none" cap="none" strike="noStrike">
                          <a:solidFill>
                            <a:schemeClr val="lt1"/>
                          </a:solidFill>
                        </a:rPr>
                        <a:t>2024</a:t>
                      </a:r>
                      <a:endParaRPr b="1" sz="1600" u="none" cap="none" strike="noStrike">
                        <a:solidFill>
                          <a:schemeClr val="lt1"/>
                        </a:solidFill>
                        <a:latin typeface="Montserrat"/>
                        <a:ea typeface="Montserrat"/>
                        <a:cs typeface="Montserrat"/>
                        <a:sym typeface="Montserrat"/>
                      </a:endParaRPr>
                    </a:p>
                  </a:txBody>
                  <a:tcPr marT="27350" marB="27350" marR="27350" marL="27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hMerge="1"/>
                <a:tc hMerge="1"/>
                <a:tc gridSpan="3">
                  <a:txBody>
                    <a:bodyPr/>
                    <a:lstStyle/>
                    <a:p>
                      <a:pPr indent="0" lvl="0" marL="0" marR="0" rtl="0" algn="ctr">
                        <a:lnSpc>
                          <a:spcPct val="100000"/>
                        </a:lnSpc>
                        <a:spcBef>
                          <a:spcPts val="0"/>
                        </a:spcBef>
                        <a:spcAft>
                          <a:spcPts val="0"/>
                        </a:spcAft>
                        <a:buClr>
                          <a:srgbClr val="000000"/>
                        </a:buClr>
                        <a:buSzPts val="1100"/>
                        <a:buFont typeface="Arial"/>
                        <a:buNone/>
                      </a:pPr>
                      <a:r>
                        <a:rPr b="1" lang="es-MX" sz="1600">
                          <a:solidFill>
                            <a:srgbClr val="FFFFFF"/>
                          </a:solidFill>
                          <a:latin typeface="Montserrat"/>
                          <a:ea typeface="Montserrat"/>
                          <a:cs typeface="Montserrat"/>
                          <a:sym typeface="Montserrat"/>
                        </a:rPr>
                        <a:t> Variación (%)</a:t>
                      </a:r>
                      <a:endParaRPr sz="1600">
                        <a:latin typeface="Arial"/>
                        <a:ea typeface="Arial"/>
                        <a:cs typeface="Arial"/>
                        <a:sym typeface="Arial"/>
                      </a:endParaRPr>
                    </a:p>
                  </a:txBody>
                  <a:tcPr marT="27350" marB="27350" marR="27350" marL="27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hMerge="1"/>
                <a:tc hMerge="1"/>
              </a:tr>
              <a:tr h="527725">
                <a:tc vMerge="1"/>
                <a:tc>
                  <a:txBody>
                    <a:bodyPr/>
                    <a:lstStyle/>
                    <a:p>
                      <a:pPr indent="0" lvl="0" marL="0" marR="0" rtl="0" algn="ctr">
                        <a:lnSpc>
                          <a:spcPct val="100000"/>
                        </a:lnSpc>
                        <a:spcBef>
                          <a:spcPts val="0"/>
                        </a:spcBef>
                        <a:spcAft>
                          <a:spcPts val="0"/>
                        </a:spcAft>
                        <a:buClr>
                          <a:srgbClr val="000000"/>
                        </a:buClr>
                        <a:buSzPts val="1100"/>
                        <a:buFont typeface="Arial"/>
                        <a:buNone/>
                      </a:pPr>
                      <a:r>
                        <a:rPr b="1" lang="es-MX" sz="1400" u="none" cap="none" strike="noStrike">
                          <a:solidFill>
                            <a:schemeClr val="lt1"/>
                          </a:solidFill>
                        </a:rPr>
                        <a:t>Estudios</a:t>
                      </a:r>
                      <a:endParaRPr b="1" sz="1400" u="none" cap="none" strike="noStrike">
                        <a:solidFill>
                          <a:schemeClr val="lt1"/>
                        </a:solidFill>
                        <a:latin typeface="Montserrat"/>
                        <a:ea typeface="Montserrat"/>
                        <a:cs typeface="Montserrat"/>
                        <a:sym typeface="Montserrat"/>
                      </a:endParaRPr>
                    </a:p>
                  </a:txBody>
                  <a:tcPr marT="27350" marB="27350" marR="27350" marL="27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s-MX" sz="1400" u="none" cap="none" strike="noStrike">
                          <a:solidFill>
                            <a:schemeClr val="lt1"/>
                          </a:solidFill>
                        </a:rPr>
                        <a:t>Pacientes</a:t>
                      </a:r>
                      <a:endParaRPr b="1" sz="1400" u="none" cap="none" strike="noStrike">
                        <a:solidFill>
                          <a:schemeClr val="lt1"/>
                        </a:solidFill>
                        <a:latin typeface="Montserrat"/>
                        <a:ea typeface="Montserrat"/>
                        <a:cs typeface="Montserrat"/>
                        <a:sym typeface="Montserrat"/>
                      </a:endParaRPr>
                    </a:p>
                  </a:txBody>
                  <a:tcPr marT="27350" marB="27350" marR="27350" marL="27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s-MX" sz="1400" u="none" cap="none" strike="noStrike">
                          <a:solidFill>
                            <a:schemeClr val="lt1"/>
                          </a:solidFill>
                        </a:rPr>
                        <a:t>PEP*</a:t>
                      </a:r>
                      <a:endParaRPr b="1" sz="1400" u="none" cap="none" strike="noStrike">
                        <a:solidFill>
                          <a:schemeClr val="lt1"/>
                        </a:solidFill>
                        <a:latin typeface="Montserrat"/>
                        <a:ea typeface="Montserrat"/>
                        <a:cs typeface="Montserrat"/>
                        <a:sym typeface="Montserrat"/>
                      </a:endParaRPr>
                    </a:p>
                  </a:txBody>
                  <a:tcPr marT="27350" marB="27350" marR="27350" marL="27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s-MX" sz="1400" u="none" cap="none" strike="noStrike">
                          <a:solidFill>
                            <a:schemeClr val="lt1"/>
                          </a:solidFill>
                        </a:rPr>
                        <a:t>Estudios</a:t>
                      </a:r>
                      <a:endParaRPr b="1" sz="1400" u="none" cap="none" strike="noStrike">
                        <a:solidFill>
                          <a:schemeClr val="lt1"/>
                        </a:solidFill>
                        <a:latin typeface="Montserrat"/>
                        <a:ea typeface="Montserrat"/>
                        <a:cs typeface="Montserrat"/>
                        <a:sym typeface="Montserrat"/>
                      </a:endParaRPr>
                    </a:p>
                  </a:txBody>
                  <a:tcPr marT="27350" marB="27350" marR="27350" marL="27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s-MX" sz="1400" u="none" cap="none" strike="noStrike">
                          <a:solidFill>
                            <a:schemeClr val="lt1"/>
                          </a:solidFill>
                        </a:rPr>
                        <a:t>Pacientes</a:t>
                      </a:r>
                      <a:endParaRPr b="1" sz="1400" u="none" cap="none" strike="noStrike">
                        <a:solidFill>
                          <a:schemeClr val="lt1"/>
                        </a:solidFill>
                        <a:latin typeface="Montserrat"/>
                        <a:ea typeface="Montserrat"/>
                        <a:cs typeface="Montserrat"/>
                        <a:sym typeface="Montserrat"/>
                      </a:endParaRPr>
                    </a:p>
                  </a:txBody>
                  <a:tcPr marT="27350" marB="27350" marR="27350" marL="27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s-MX" sz="1400" u="none" cap="none" strike="noStrike">
                          <a:solidFill>
                            <a:schemeClr val="lt1"/>
                          </a:solidFill>
                        </a:rPr>
                        <a:t>PEP*</a:t>
                      </a:r>
                      <a:endParaRPr b="1" sz="1400" u="none" cap="none" strike="noStrike">
                        <a:solidFill>
                          <a:schemeClr val="lt1"/>
                        </a:solidFill>
                        <a:latin typeface="Montserrat"/>
                        <a:ea typeface="Montserrat"/>
                        <a:cs typeface="Montserrat"/>
                        <a:sym typeface="Montserrat"/>
                      </a:endParaRPr>
                    </a:p>
                  </a:txBody>
                  <a:tcPr marT="27350" marB="27350" marR="27350" marL="27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s-MX" sz="1400" u="none" cap="none" strike="noStrike">
                          <a:solidFill>
                            <a:schemeClr val="lt1"/>
                          </a:solidFill>
                        </a:rPr>
                        <a:t>Estudios</a:t>
                      </a:r>
                      <a:endParaRPr b="1" sz="1400" u="none" cap="none" strike="noStrike">
                        <a:solidFill>
                          <a:schemeClr val="lt1"/>
                        </a:solidFill>
                        <a:latin typeface="Montserrat"/>
                        <a:ea typeface="Montserrat"/>
                        <a:cs typeface="Montserrat"/>
                        <a:sym typeface="Montserrat"/>
                      </a:endParaRPr>
                    </a:p>
                  </a:txBody>
                  <a:tcPr marT="27350" marB="27350" marR="27350" marL="27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s-MX" sz="1400" u="none" cap="none" strike="noStrike">
                          <a:solidFill>
                            <a:schemeClr val="lt1"/>
                          </a:solidFill>
                        </a:rPr>
                        <a:t>Pacientes</a:t>
                      </a:r>
                      <a:endParaRPr b="1" sz="1400" u="none" cap="none" strike="noStrike">
                        <a:solidFill>
                          <a:schemeClr val="lt1"/>
                        </a:solidFill>
                        <a:latin typeface="Montserrat"/>
                        <a:ea typeface="Montserrat"/>
                        <a:cs typeface="Montserrat"/>
                        <a:sym typeface="Montserrat"/>
                      </a:endParaRPr>
                    </a:p>
                  </a:txBody>
                  <a:tcPr marT="27350" marB="27350" marR="27350" marL="27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s-MX" sz="1400" u="none" cap="none" strike="noStrike">
                          <a:solidFill>
                            <a:schemeClr val="lt1"/>
                          </a:solidFill>
                        </a:rPr>
                        <a:t>PEP*</a:t>
                      </a:r>
                      <a:endParaRPr b="1" sz="1400" u="none" cap="none" strike="noStrike">
                        <a:solidFill>
                          <a:schemeClr val="lt1"/>
                        </a:solidFill>
                        <a:latin typeface="Montserrat"/>
                        <a:ea typeface="Montserrat"/>
                        <a:cs typeface="Montserrat"/>
                        <a:sym typeface="Montserrat"/>
                      </a:endParaRPr>
                    </a:p>
                  </a:txBody>
                  <a:tcPr marT="27350" marB="27350" marR="27350" marL="27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r h="527725">
                <a:tc>
                  <a:txBody>
                    <a:bodyPr/>
                    <a:lstStyle/>
                    <a:p>
                      <a:pPr indent="0" lvl="0" marL="0" marR="0" rtl="0" algn="l">
                        <a:lnSpc>
                          <a:spcPct val="100000"/>
                        </a:lnSpc>
                        <a:spcBef>
                          <a:spcPts val="0"/>
                        </a:spcBef>
                        <a:spcAft>
                          <a:spcPts val="0"/>
                        </a:spcAft>
                        <a:buClr>
                          <a:srgbClr val="000000"/>
                        </a:buClr>
                        <a:buSzPts val="1100"/>
                        <a:buFont typeface="Arial"/>
                        <a:buNone/>
                      </a:pPr>
                      <a:r>
                        <a:rPr b="1" lang="es-MX" sz="1600" u="none" cap="none" strike="noStrike"/>
                        <a:t>Estudios Radiológicos</a:t>
                      </a:r>
                      <a:endParaRPr b="1" sz="1600" u="none" cap="none" strike="noStrike">
                        <a:latin typeface="Montserrat"/>
                        <a:ea typeface="Montserrat"/>
                        <a:cs typeface="Montserrat"/>
                        <a:sym typeface="Montserrat"/>
                      </a:endParaRPr>
                    </a:p>
                  </a:txBody>
                  <a:tcPr marT="27350" marB="27350" marR="27350" marL="27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s-MX" sz="1500"/>
                        <a:t>26,917</a:t>
                      </a:r>
                      <a:endParaRPr sz="1500" u="none" cap="none" strike="noStrike">
                        <a:latin typeface="Montserrat"/>
                        <a:ea typeface="Montserrat"/>
                        <a:cs typeface="Montserrat"/>
                        <a:sym typeface="Montserrat"/>
                      </a:endParaRPr>
                    </a:p>
                  </a:txBody>
                  <a:tcPr marT="27350" marB="27350" marR="27350" marL="27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s-MX" sz="1500" u="none" cap="none" strike="noStrike">
                          <a:latin typeface="Montserrat"/>
                          <a:ea typeface="Montserrat"/>
                          <a:cs typeface="Montserrat"/>
                          <a:sym typeface="Montserrat"/>
                        </a:rPr>
                        <a:t>13,791</a:t>
                      </a:r>
                      <a:endParaRPr sz="1500" u="none" cap="none" strike="noStrike">
                        <a:latin typeface="Montserrat"/>
                        <a:ea typeface="Montserrat"/>
                        <a:cs typeface="Montserrat"/>
                        <a:sym typeface="Montserrat"/>
                      </a:endParaRPr>
                    </a:p>
                  </a:txBody>
                  <a:tcPr marT="27350" marB="27350" marR="27350" marL="27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s-MX" sz="1500"/>
                        <a:t>1.95</a:t>
                      </a:r>
                      <a:endParaRPr b="1" sz="1500" u="none" cap="none" strike="noStrike">
                        <a:latin typeface="Montserrat"/>
                        <a:ea typeface="Montserrat"/>
                        <a:cs typeface="Montserrat"/>
                        <a:sym typeface="Montserrat"/>
                      </a:endParaRPr>
                    </a:p>
                  </a:txBody>
                  <a:tcPr marT="27350" marB="27350" marR="27350" marL="27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s-MX" sz="1500">
                          <a:solidFill>
                            <a:schemeClr val="dk1"/>
                          </a:solidFill>
                          <a:latin typeface="Montserrat"/>
                          <a:ea typeface="Montserrat"/>
                          <a:cs typeface="Montserrat"/>
                          <a:sym typeface="Montserrat"/>
                        </a:rPr>
                        <a:t>27,270</a:t>
                      </a:r>
                      <a:endParaRPr sz="1500" u="none" cap="none" strike="noStrike">
                        <a:latin typeface="Montserrat"/>
                        <a:ea typeface="Montserrat"/>
                        <a:cs typeface="Montserrat"/>
                        <a:sym typeface="Montserrat"/>
                      </a:endParaRPr>
                    </a:p>
                  </a:txBody>
                  <a:tcPr marT="27350" marB="27350" marR="27350" marL="27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500">
                          <a:latin typeface="Montserrat"/>
                          <a:ea typeface="Montserrat"/>
                          <a:cs typeface="Montserrat"/>
                          <a:sym typeface="Montserrat"/>
                        </a:rPr>
                        <a:t>13,603</a:t>
                      </a:r>
                      <a:endParaRPr sz="1500">
                        <a:latin typeface="Montserrat"/>
                        <a:ea typeface="Montserrat"/>
                        <a:cs typeface="Montserrat"/>
                        <a:sym typeface="Montserrat"/>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s-MX" sz="1500" u="none" cap="none" strike="noStrike">
                          <a:latin typeface="Montserrat"/>
                          <a:ea typeface="Montserrat"/>
                          <a:cs typeface="Montserrat"/>
                          <a:sym typeface="Montserrat"/>
                        </a:rPr>
                        <a:t>2.00</a:t>
                      </a:r>
                      <a:endParaRPr b="1" sz="1500" u="none" cap="none" strike="noStrike">
                        <a:latin typeface="Montserrat"/>
                        <a:ea typeface="Montserrat"/>
                        <a:cs typeface="Montserrat"/>
                        <a:sym typeface="Montserrat"/>
                      </a:endParaRPr>
                    </a:p>
                  </a:txBody>
                  <a:tcPr marT="27350" marB="27350" marR="27350" marL="27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600">
                          <a:latin typeface="Montserrat"/>
                          <a:ea typeface="Montserrat"/>
                          <a:cs typeface="Montserrat"/>
                          <a:sym typeface="Montserrat"/>
                        </a:rPr>
                        <a:t>1.31</a:t>
                      </a:r>
                      <a:endParaRPr b="1" sz="1600">
                        <a:latin typeface="Montserrat"/>
                        <a:ea typeface="Montserrat"/>
                        <a:cs typeface="Montserrat"/>
                        <a:sym typeface="Montserrat"/>
                      </a:endParaRPr>
                    </a:p>
                  </a:txBody>
                  <a:tcPr marT="0" marB="0" marR="67925" marL="679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c>
                  <a:txBody>
                    <a:bodyPr/>
                    <a:lstStyle/>
                    <a:p>
                      <a:pPr indent="0" lvl="0" marL="0" marR="0" rtl="0" algn="ctr">
                        <a:spcBef>
                          <a:spcPts val="0"/>
                        </a:spcBef>
                        <a:spcAft>
                          <a:spcPts val="0"/>
                        </a:spcAft>
                        <a:buNone/>
                      </a:pPr>
                      <a:r>
                        <a:rPr b="1" lang="es-MX" sz="1600">
                          <a:latin typeface="Montserrat"/>
                          <a:ea typeface="Montserrat"/>
                          <a:cs typeface="Montserrat"/>
                          <a:sym typeface="Montserrat"/>
                        </a:rPr>
                        <a:t>-1.36</a:t>
                      </a:r>
                      <a:endParaRPr b="1" sz="1600">
                        <a:latin typeface="Montserrat"/>
                        <a:ea typeface="Montserrat"/>
                        <a:cs typeface="Montserrat"/>
                        <a:sym typeface="Montserrat"/>
                      </a:endParaRPr>
                    </a:p>
                  </a:txBody>
                  <a:tcPr marT="0" marB="0" marR="67925" marL="679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c>
                  <a:txBody>
                    <a:bodyPr/>
                    <a:lstStyle/>
                    <a:p>
                      <a:pPr indent="0" lvl="0" marL="0" marR="0" rtl="0" algn="ctr">
                        <a:spcBef>
                          <a:spcPts val="0"/>
                        </a:spcBef>
                        <a:spcAft>
                          <a:spcPts val="0"/>
                        </a:spcAft>
                        <a:buNone/>
                      </a:pPr>
                      <a:r>
                        <a:rPr b="1" lang="es-MX" sz="1600">
                          <a:latin typeface="Montserrat"/>
                          <a:ea typeface="Montserrat"/>
                          <a:cs typeface="Montserrat"/>
                          <a:sym typeface="Montserrat"/>
                        </a:rPr>
                        <a:t>2.56</a:t>
                      </a:r>
                      <a:endParaRPr b="1" sz="1600">
                        <a:latin typeface="Montserrat"/>
                        <a:ea typeface="Montserrat"/>
                        <a:cs typeface="Montserrat"/>
                        <a:sym typeface="Montserrat"/>
                      </a:endParaRPr>
                    </a:p>
                  </a:txBody>
                  <a:tcPr marT="0" marB="0" marR="67925" marL="679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456300">
                <a:tc>
                  <a:txBody>
                    <a:bodyPr/>
                    <a:lstStyle/>
                    <a:p>
                      <a:pPr indent="0" lvl="0" marL="0" marR="0" rtl="0" algn="l">
                        <a:lnSpc>
                          <a:spcPct val="100000"/>
                        </a:lnSpc>
                        <a:spcBef>
                          <a:spcPts val="0"/>
                        </a:spcBef>
                        <a:spcAft>
                          <a:spcPts val="0"/>
                        </a:spcAft>
                        <a:buClr>
                          <a:srgbClr val="000000"/>
                        </a:buClr>
                        <a:buSzPts val="1100"/>
                        <a:buFont typeface="Arial"/>
                        <a:buNone/>
                      </a:pPr>
                      <a:r>
                        <a:rPr b="1" lang="es-MX" sz="1600"/>
                        <a:t>Tomografías</a:t>
                      </a:r>
                      <a:endParaRPr b="1" sz="1600" u="none" cap="none" strike="noStrike">
                        <a:latin typeface="Montserrat"/>
                        <a:ea typeface="Montserrat"/>
                        <a:cs typeface="Montserrat"/>
                        <a:sym typeface="Montserrat"/>
                      </a:endParaRPr>
                    </a:p>
                  </a:txBody>
                  <a:tcPr marT="27350" marB="27350" marR="27350" marL="27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s-MX" sz="1500" u="none" cap="none" strike="noStrike">
                          <a:latin typeface="Montserrat"/>
                          <a:ea typeface="Montserrat"/>
                          <a:cs typeface="Montserrat"/>
                          <a:sym typeface="Montserrat"/>
                        </a:rPr>
                        <a:t>2,448</a:t>
                      </a:r>
                      <a:endParaRPr sz="1500" u="none" cap="none" strike="noStrike">
                        <a:latin typeface="Montserrat"/>
                        <a:ea typeface="Montserrat"/>
                        <a:cs typeface="Montserrat"/>
                        <a:sym typeface="Montserrat"/>
                      </a:endParaRPr>
                    </a:p>
                  </a:txBody>
                  <a:tcPr marT="27350" marB="27350" marR="27350" marL="27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s-MX" sz="1500" u="none" cap="none" strike="noStrike">
                          <a:latin typeface="Montserrat"/>
                          <a:ea typeface="Montserrat"/>
                          <a:cs typeface="Montserrat"/>
                          <a:sym typeface="Montserrat"/>
                        </a:rPr>
                        <a:t>1,746</a:t>
                      </a:r>
                      <a:endParaRPr sz="1500" u="none" cap="none" strike="noStrike">
                        <a:latin typeface="Montserrat"/>
                        <a:ea typeface="Montserrat"/>
                        <a:cs typeface="Montserrat"/>
                        <a:sym typeface="Montserrat"/>
                      </a:endParaRPr>
                    </a:p>
                  </a:txBody>
                  <a:tcPr marT="27350" marB="27350" marR="27350" marL="27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s-MX" sz="1500" u="none" cap="none" strike="noStrike"/>
                        <a:t>1.40</a:t>
                      </a:r>
                      <a:endParaRPr b="1" sz="1500" u="none" cap="none" strike="noStrike">
                        <a:latin typeface="Montserrat"/>
                        <a:ea typeface="Montserrat"/>
                        <a:cs typeface="Montserrat"/>
                        <a:sym typeface="Montserrat"/>
                      </a:endParaRPr>
                    </a:p>
                  </a:txBody>
                  <a:tcPr marT="27350" marB="27350" marR="27350" marL="27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s-MX" sz="1500">
                          <a:solidFill>
                            <a:schemeClr val="dk1"/>
                          </a:solidFill>
                          <a:latin typeface="Montserrat"/>
                          <a:ea typeface="Montserrat"/>
                          <a:cs typeface="Montserrat"/>
                          <a:sym typeface="Montserrat"/>
                        </a:rPr>
                        <a:t>2,097</a:t>
                      </a:r>
                      <a:endParaRPr sz="1500" u="none" cap="none" strike="noStrike">
                        <a:latin typeface="Montserrat"/>
                        <a:ea typeface="Montserrat"/>
                        <a:cs typeface="Montserrat"/>
                        <a:sym typeface="Montserrat"/>
                      </a:endParaRPr>
                    </a:p>
                  </a:txBody>
                  <a:tcPr marT="27350" marB="27350" marR="27350" marL="27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500">
                          <a:latin typeface="Montserrat"/>
                          <a:ea typeface="Montserrat"/>
                          <a:cs typeface="Montserrat"/>
                          <a:sym typeface="Montserrat"/>
                        </a:rPr>
                        <a:t>1,495</a:t>
                      </a:r>
                      <a:endParaRPr sz="1500">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s-MX" sz="1500" u="none" cap="none" strike="noStrike"/>
                        <a:t>1.40</a:t>
                      </a:r>
                      <a:endParaRPr b="1" sz="1500" u="none" cap="none" strike="noStrike">
                        <a:latin typeface="Montserrat"/>
                        <a:ea typeface="Montserrat"/>
                        <a:cs typeface="Montserrat"/>
                        <a:sym typeface="Montserrat"/>
                      </a:endParaRPr>
                    </a:p>
                  </a:txBody>
                  <a:tcPr marT="27350" marB="27350" marR="27350" marL="27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600">
                          <a:latin typeface="Montserrat"/>
                          <a:ea typeface="Montserrat"/>
                          <a:cs typeface="Montserrat"/>
                          <a:sym typeface="Montserrat"/>
                        </a:rPr>
                        <a:t>-14.34</a:t>
                      </a:r>
                      <a:endParaRPr b="1" sz="1600">
                        <a:latin typeface="Montserrat"/>
                        <a:ea typeface="Montserrat"/>
                        <a:cs typeface="Montserrat"/>
                        <a:sym typeface="Montserrat"/>
                      </a:endParaRPr>
                    </a:p>
                  </a:txBody>
                  <a:tcPr marT="0" marB="0" marR="67925" marL="679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c>
                  <a:txBody>
                    <a:bodyPr/>
                    <a:lstStyle/>
                    <a:p>
                      <a:pPr indent="0" lvl="0" marL="0" marR="0" rtl="0" algn="ctr">
                        <a:lnSpc>
                          <a:spcPct val="100000"/>
                        </a:lnSpc>
                        <a:spcBef>
                          <a:spcPts val="0"/>
                        </a:spcBef>
                        <a:spcAft>
                          <a:spcPts val="0"/>
                        </a:spcAft>
                        <a:buClr>
                          <a:schemeClr val="dk1"/>
                        </a:buClr>
                        <a:buSzPts val="1600"/>
                        <a:buFont typeface="Montserrat"/>
                        <a:buNone/>
                      </a:pPr>
                      <a:r>
                        <a:rPr b="1" lang="es-MX" sz="1600">
                          <a:latin typeface="Montserrat"/>
                          <a:ea typeface="Montserrat"/>
                          <a:cs typeface="Montserrat"/>
                          <a:sym typeface="Montserrat"/>
                        </a:rPr>
                        <a:t>-14.38</a:t>
                      </a:r>
                      <a:endParaRPr b="1" sz="1600">
                        <a:latin typeface="Montserrat"/>
                        <a:ea typeface="Montserrat"/>
                        <a:cs typeface="Montserrat"/>
                        <a:sym typeface="Montserrat"/>
                      </a:endParaRPr>
                    </a:p>
                  </a:txBody>
                  <a:tcPr marT="0" marB="0" marR="67925" marL="679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c>
                  <a:txBody>
                    <a:bodyPr/>
                    <a:lstStyle/>
                    <a:p>
                      <a:pPr indent="0" lvl="0" marL="0" marR="0" rtl="0" algn="ctr">
                        <a:spcBef>
                          <a:spcPts val="0"/>
                        </a:spcBef>
                        <a:spcAft>
                          <a:spcPts val="0"/>
                        </a:spcAft>
                        <a:buNone/>
                      </a:pPr>
                      <a:r>
                        <a:rPr b="1" lang="es-MX" sz="1600">
                          <a:latin typeface="Montserrat"/>
                          <a:ea typeface="Montserrat"/>
                          <a:cs typeface="Montserrat"/>
                          <a:sym typeface="Montserrat"/>
                        </a:rPr>
                        <a:t>0.00</a:t>
                      </a:r>
                      <a:endParaRPr b="1" sz="1600">
                        <a:latin typeface="Montserrat"/>
                        <a:ea typeface="Montserrat"/>
                        <a:cs typeface="Montserrat"/>
                        <a:sym typeface="Montserrat"/>
                      </a:endParaRPr>
                    </a:p>
                  </a:txBody>
                  <a:tcPr marT="0" marB="0" marR="67925" marL="679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31225">
                <a:tc>
                  <a:txBody>
                    <a:bodyPr/>
                    <a:lstStyle/>
                    <a:p>
                      <a:pPr indent="0" lvl="0" marL="0" marR="0" rtl="0" algn="l">
                        <a:spcBef>
                          <a:spcPts val="0"/>
                        </a:spcBef>
                        <a:spcAft>
                          <a:spcPts val="0"/>
                        </a:spcAft>
                        <a:buClr>
                          <a:schemeClr val="dk1"/>
                        </a:buClr>
                        <a:buSzPts val="1100"/>
                        <a:buFont typeface="Arial"/>
                        <a:buNone/>
                      </a:pPr>
                      <a:r>
                        <a:rPr b="1" lang="es-MX" sz="1600"/>
                        <a:t>Ultrasonidos</a:t>
                      </a:r>
                      <a:endParaRPr b="1" sz="1600" u="none" cap="none" strike="noStrike">
                        <a:latin typeface="Montserrat"/>
                        <a:ea typeface="Montserrat"/>
                        <a:cs typeface="Montserrat"/>
                        <a:sym typeface="Montserrat"/>
                      </a:endParaRPr>
                    </a:p>
                  </a:txBody>
                  <a:tcPr marT="27350" marB="27350" marR="27350" marL="27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s-MX" sz="1500" u="none" cap="none" strike="noStrike">
                          <a:latin typeface="Montserrat"/>
                          <a:ea typeface="Montserrat"/>
                          <a:cs typeface="Montserrat"/>
                          <a:sym typeface="Montserrat"/>
                        </a:rPr>
                        <a:t>5,209</a:t>
                      </a:r>
                      <a:endParaRPr sz="1500" u="none" cap="none" strike="noStrike">
                        <a:latin typeface="Montserrat"/>
                        <a:ea typeface="Montserrat"/>
                        <a:cs typeface="Montserrat"/>
                        <a:sym typeface="Montserrat"/>
                      </a:endParaRPr>
                    </a:p>
                  </a:txBody>
                  <a:tcPr marT="27350" marB="27350" marR="27350" marL="27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s-MX" sz="1500"/>
                        <a:t>3,433</a:t>
                      </a:r>
                      <a:endParaRPr sz="1500" u="none" cap="none" strike="noStrike">
                        <a:latin typeface="Montserrat"/>
                        <a:ea typeface="Montserrat"/>
                        <a:cs typeface="Montserrat"/>
                        <a:sym typeface="Montserrat"/>
                      </a:endParaRPr>
                    </a:p>
                  </a:txBody>
                  <a:tcPr marT="27350" marB="27350" marR="27350" marL="27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s-MX" sz="1500" u="none" cap="none" strike="noStrike"/>
                        <a:t>1.52</a:t>
                      </a:r>
                      <a:endParaRPr b="1" sz="1500" u="none" cap="none" strike="noStrike">
                        <a:latin typeface="Montserrat"/>
                        <a:ea typeface="Montserrat"/>
                        <a:cs typeface="Montserrat"/>
                        <a:sym typeface="Montserrat"/>
                      </a:endParaRPr>
                    </a:p>
                  </a:txBody>
                  <a:tcPr marT="27350" marB="27350" marR="27350" marL="27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s-MX" sz="1500">
                          <a:solidFill>
                            <a:schemeClr val="dk1"/>
                          </a:solidFill>
                          <a:latin typeface="Montserrat"/>
                          <a:ea typeface="Montserrat"/>
                          <a:cs typeface="Montserrat"/>
                          <a:sym typeface="Montserrat"/>
                        </a:rPr>
                        <a:t>5,505</a:t>
                      </a:r>
                      <a:endParaRPr sz="1500" u="none" cap="none" strike="noStrike">
                        <a:latin typeface="Montserrat"/>
                        <a:ea typeface="Montserrat"/>
                        <a:cs typeface="Montserrat"/>
                        <a:sym typeface="Montserrat"/>
                      </a:endParaRPr>
                    </a:p>
                  </a:txBody>
                  <a:tcPr marT="27350" marB="27350" marR="27350" marL="27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500"/>
                        <a:buFont typeface="Montserrat"/>
                        <a:buNone/>
                      </a:pPr>
                      <a:r>
                        <a:rPr lang="es-MX" sz="1500">
                          <a:latin typeface="Montserrat"/>
                          <a:ea typeface="Montserrat"/>
                          <a:cs typeface="Montserrat"/>
                          <a:sym typeface="Montserrat"/>
                        </a:rPr>
                        <a:t>3,593</a:t>
                      </a:r>
                      <a:endParaRPr sz="1500">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s-MX" sz="1500" u="none" cap="none" strike="noStrike"/>
                        <a:t>1.53</a:t>
                      </a:r>
                      <a:endParaRPr b="1" sz="1500" u="none" cap="none" strike="noStrike">
                        <a:latin typeface="Montserrat"/>
                        <a:ea typeface="Montserrat"/>
                        <a:cs typeface="Montserrat"/>
                        <a:sym typeface="Montserrat"/>
                      </a:endParaRPr>
                    </a:p>
                  </a:txBody>
                  <a:tcPr marT="27350" marB="27350" marR="27350" marL="27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600">
                          <a:latin typeface="Montserrat"/>
                          <a:ea typeface="Montserrat"/>
                          <a:cs typeface="Montserrat"/>
                          <a:sym typeface="Montserrat"/>
                        </a:rPr>
                        <a:t>5.68</a:t>
                      </a:r>
                      <a:endParaRPr b="1" sz="1600">
                        <a:latin typeface="Montserrat"/>
                        <a:ea typeface="Montserrat"/>
                        <a:cs typeface="Montserrat"/>
                        <a:sym typeface="Montserrat"/>
                      </a:endParaRPr>
                    </a:p>
                  </a:txBody>
                  <a:tcPr marT="0" marB="0" marR="67925" marL="679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c>
                  <a:txBody>
                    <a:bodyPr/>
                    <a:lstStyle/>
                    <a:p>
                      <a:pPr indent="0" lvl="0" marL="0" marR="0" rtl="0" algn="ctr">
                        <a:spcBef>
                          <a:spcPts val="0"/>
                        </a:spcBef>
                        <a:spcAft>
                          <a:spcPts val="0"/>
                        </a:spcAft>
                        <a:buNone/>
                      </a:pPr>
                      <a:r>
                        <a:rPr b="1" lang="es-MX" sz="1600">
                          <a:latin typeface="Montserrat"/>
                          <a:ea typeface="Montserrat"/>
                          <a:cs typeface="Montserrat"/>
                          <a:sym typeface="Montserrat"/>
                        </a:rPr>
                        <a:t>4.66</a:t>
                      </a:r>
                      <a:endParaRPr/>
                    </a:p>
                  </a:txBody>
                  <a:tcPr marT="0" marB="0" marR="67925" marL="679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c>
                  <a:txBody>
                    <a:bodyPr/>
                    <a:lstStyle/>
                    <a:p>
                      <a:pPr indent="0" lvl="0" marL="0" marR="0" rtl="0" algn="ctr">
                        <a:spcBef>
                          <a:spcPts val="0"/>
                        </a:spcBef>
                        <a:spcAft>
                          <a:spcPts val="0"/>
                        </a:spcAft>
                        <a:buNone/>
                      </a:pPr>
                      <a:r>
                        <a:rPr b="1" lang="es-MX" sz="1600">
                          <a:latin typeface="Montserrat"/>
                          <a:ea typeface="Montserrat"/>
                          <a:cs typeface="Montserrat"/>
                          <a:sym typeface="Montserrat"/>
                        </a:rPr>
                        <a:t>0.66</a:t>
                      </a:r>
                      <a:endParaRPr b="1" sz="1600">
                        <a:latin typeface="Montserrat"/>
                        <a:ea typeface="Montserrat"/>
                        <a:cs typeface="Montserrat"/>
                        <a:sym typeface="Montserrat"/>
                      </a:endParaRPr>
                    </a:p>
                  </a:txBody>
                  <a:tcPr marT="0" marB="0" marR="67925" marL="679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527725">
                <a:tc>
                  <a:txBody>
                    <a:bodyPr/>
                    <a:lstStyle/>
                    <a:p>
                      <a:pPr indent="0" lvl="0" marL="0" marR="0" rtl="0" algn="l">
                        <a:lnSpc>
                          <a:spcPct val="100000"/>
                        </a:lnSpc>
                        <a:spcBef>
                          <a:spcPts val="0"/>
                        </a:spcBef>
                        <a:spcAft>
                          <a:spcPts val="0"/>
                        </a:spcAft>
                        <a:buClr>
                          <a:srgbClr val="000000"/>
                        </a:buClr>
                        <a:buSzPts val="1100"/>
                        <a:buFont typeface="Arial"/>
                        <a:buNone/>
                      </a:pPr>
                      <a:r>
                        <a:rPr b="1" lang="es-MX" sz="1600" u="none" cap="none" strike="noStrike"/>
                        <a:t>Resonancia Magnética</a:t>
                      </a:r>
                      <a:endParaRPr b="1" sz="1600" u="none" cap="none" strike="noStrike">
                        <a:latin typeface="Montserrat"/>
                        <a:ea typeface="Montserrat"/>
                        <a:cs typeface="Montserrat"/>
                        <a:sym typeface="Montserrat"/>
                      </a:endParaRPr>
                    </a:p>
                  </a:txBody>
                  <a:tcPr marT="27350" marB="27350" marR="27350" marL="27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s-MX" sz="1500">
                          <a:solidFill>
                            <a:schemeClr val="dk1"/>
                          </a:solidFill>
                          <a:latin typeface="Montserrat"/>
                          <a:ea typeface="Montserrat"/>
                          <a:cs typeface="Montserrat"/>
                          <a:sym typeface="Montserrat"/>
                        </a:rPr>
                        <a:t>1,403</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s-MX" sz="1500">
                          <a:solidFill>
                            <a:schemeClr val="dk1"/>
                          </a:solidFill>
                          <a:latin typeface="Montserrat"/>
                          <a:ea typeface="Montserrat"/>
                          <a:cs typeface="Montserrat"/>
                          <a:sym typeface="Montserrat"/>
                        </a:rPr>
                        <a:t>1,159</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s-MX" sz="1500">
                          <a:solidFill>
                            <a:schemeClr val="dk1"/>
                          </a:solidFill>
                          <a:latin typeface="Montserrat"/>
                          <a:ea typeface="Montserrat"/>
                          <a:cs typeface="Montserrat"/>
                          <a:sym typeface="Montserrat"/>
                        </a:rPr>
                        <a:t>1.21</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s-MX" sz="1500">
                          <a:solidFill>
                            <a:schemeClr val="dk1"/>
                          </a:solidFill>
                          <a:latin typeface="Montserrat"/>
                          <a:ea typeface="Montserrat"/>
                          <a:cs typeface="Montserrat"/>
                          <a:sym typeface="Montserrat"/>
                        </a:rPr>
                        <a:t>1,687</a:t>
                      </a:r>
                      <a:endParaRPr sz="1500">
                        <a:solidFill>
                          <a:schemeClr val="dk1"/>
                        </a:solidFill>
                        <a:latin typeface="Montserrat"/>
                        <a:ea typeface="Montserrat"/>
                        <a:cs typeface="Montserrat"/>
                        <a:sym typeface="Montserrat"/>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500">
                          <a:latin typeface="Montserrat"/>
                          <a:ea typeface="Montserrat"/>
                          <a:cs typeface="Montserrat"/>
                          <a:sym typeface="Montserrat"/>
                        </a:rPr>
                        <a:t>1,372</a:t>
                      </a:r>
                      <a:endParaRPr sz="1500">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s-MX" sz="1500">
                          <a:solidFill>
                            <a:schemeClr val="dk1"/>
                          </a:solidFill>
                          <a:latin typeface="Montserrat"/>
                          <a:ea typeface="Montserrat"/>
                          <a:cs typeface="Montserrat"/>
                          <a:sym typeface="Montserrat"/>
                        </a:rPr>
                        <a:t>1.23</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600">
                          <a:latin typeface="Montserrat"/>
                          <a:ea typeface="Montserrat"/>
                          <a:cs typeface="Montserrat"/>
                          <a:sym typeface="Montserrat"/>
                        </a:rPr>
                        <a:t>20.24</a:t>
                      </a:r>
                      <a:endParaRPr b="1" sz="1600">
                        <a:latin typeface="Montserrat"/>
                        <a:ea typeface="Montserrat"/>
                        <a:cs typeface="Montserrat"/>
                        <a:sym typeface="Montserrat"/>
                      </a:endParaRPr>
                    </a:p>
                  </a:txBody>
                  <a:tcPr marT="0" marB="0" marR="67925" marL="679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c>
                  <a:txBody>
                    <a:bodyPr/>
                    <a:lstStyle/>
                    <a:p>
                      <a:pPr indent="0" lvl="0" marL="0" marR="0" rtl="0" algn="ctr">
                        <a:spcBef>
                          <a:spcPts val="0"/>
                        </a:spcBef>
                        <a:spcAft>
                          <a:spcPts val="0"/>
                        </a:spcAft>
                        <a:buNone/>
                      </a:pPr>
                      <a:r>
                        <a:rPr b="1" lang="es-MX" sz="1600">
                          <a:latin typeface="Montserrat"/>
                          <a:ea typeface="Montserrat"/>
                          <a:cs typeface="Montserrat"/>
                          <a:sym typeface="Montserrat"/>
                        </a:rPr>
                        <a:t>18.38</a:t>
                      </a:r>
                      <a:endParaRPr b="1" sz="1600">
                        <a:latin typeface="Montserrat"/>
                        <a:ea typeface="Montserrat"/>
                        <a:cs typeface="Montserrat"/>
                        <a:sym typeface="Montserrat"/>
                      </a:endParaRPr>
                    </a:p>
                  </a:txBody>
                  <a:tcPr marT="0" marB="0" marR="67925" marL="679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c>
                  <a:txBody>
                    <a:bodyPr/>
                    <a:lstStyle/>
                    <a:p>
                      <a:pPr indent="0" lvl="0" marL="0" marR="0" rtl="0" algn="ctr">
                        <a:spcBef>
                          <a:spcPts val="0"/>
                        </a:spcBef>
                        <a:spcAft>
                          <a:spcPts val="0"/>
                        </a:spcAft>
                        <a:buNone/>
                      </a:pPr>
                      <a:r>
                        <a:rPr b="1" lang="es-MX" sz="1600">
                          <a:latin typeface="Montserrat"/>
                          <a:ea typeface="Montserrat"/>
                          <a:cs typeface="Montserrat"/>
                          <a:sym typeface="Montserrat"/>
                        </a:rPr>
                        <a:t>1.65</a:t>
                      </a:r>
                      <a:endParaRPr b="1" sz="1600">
                        <a:latin typeface="Montserrat"/>
                        <a:ea typeface="Montserrat"/>
                        <a:cs typeface="Montserrat"/>
                        <a:sym typeface="Montserrat"/>
                      </a:endParaRPr>
                    </a:p>
                  </a:txBody>
                  <a:tcPr marT="0" marB="0" marR="67925" marL="679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456300">
                <a:tc>
                  <a:txBody>
                    <a:bodyPr/>
                    <a:lstStyle/>
                    <a:p>
                      <a:pPr indent="0" lvl="0" marL="0" marR="0" rtl="0" algn="l">
                        <a:lnSpc>
                          <a:spcPct val="100000"/>
                        </a:lnSpc>
                        <a:spcBef>
                          <a:spcPts val="0"/>
                        </a:spcBef>
                        <a:spcAft>
                          <a:spcPts val="0"/>
                        </a:spcAft>
                        <a:buClr>
                          <a:srgbClr val="000000"/>
                        </a:buClr>
                        <a:buSzPts val="1100"/>
                        <a:buFont typeface="Arial"/>
                        <a:buNone/>
                      </a:pPr>
                      <a:r>
                        <a:rPr b="1" lang="es-MX" sz="1600"/>
                        <a:t>Densitometría</a:t>
                      </a:r>
                      <a:endParaRPr b="1" sz="1600" u="none" cap="none" strike="noStrike">
                        <a:latin typeface="Montserrat"/>
                        <a:ea typeface="Montserrat"/>
                        <a:cs typeface="Montserrat"/>
                        <a:sym typeface="Montserrat"/>
                      </a:endParaRPr>
                    </a:p>
                  </a:txBody>
                  <a:tcPr marT="27350" marB="27350" marR="27350" marL="27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s-MX" sz="1500">
                          <a:solidFill>
                            <a:schemeClr val="dk1"/>
                          </a:solidFill>
                          <a:latin typeface="Montserrat"/>
                          <a:ea typeface="Montserrat"/>
                          <a:cs typeface="Montserrat"/>
                          <a:sym typeface="Montserrat"/>
                        </a:rPr>
                        <a:t>111</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s-MX" sz="1500">
                          <a:solidFill>
                            <a:schemeClr val="dk1"/>
                          </a:solidFill>
                          <a:latin typeface="Montserrat"/>
                          <a:ea typeface="Montserrat"/>
                          <a:cs typeface="Montserrat"/>
                          <a:sym typeface="Montserrat"/>
                        </a:rPr>
                        <a:t>111</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s-MX" sz="1500">
                          <a:solidFill>
                            <a:schemeClr val="dk1"/>
                          </a:solidFill>
                          <a:latin typeface="Montserrat"/>
                          <a:ea typeface="Montserrat"/>
                          <a:cs typeface="Montserrat"/>
                          <a:sym typeface="Montserrat"/>
                        </a:rPr>
                        <a:t>1.00</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s-MX" sz="1500">
                          <a:solidFill>
                            <a:schemeClr val="dk1"/>
                          </a:solidFill>
                          <a:latin typeface="Montserrat"/>
                          <a:ea typeface="Montserrat"/>
                          <a:cs typeface="Montserrat"/>
                          <a:sym typeface="Montserrat"/>
                        </a:rPr>
                        <a:t>85</a:t>
                      </a:r>
                      <a:endParaRPr sz="1500">
                        <a:solidFill>
                          <a:schemeClr val="dk1"/>
                        </a:solidFill>
                        <a:latin typeface="Montserrat"/>
                        <a:ea typeface="Montserrat"/>
                        <a:cs typeface="Montserrat"/>
                        <a:sym typeface="Montserrat"/>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500">
                          <a:latin typeface="Montserrat"/>
                          <a:ea typeface="Montserrat"/>
                          <a:cs typeface="Montserrat"/>
                          <a:sym typeface="Montserrat"/>
                        </a:rPr>
                        <a:t>85</a:t>
                      </a:r>
                      <a:endParaRPr sz="1500">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s-MX" sz="1500">
                          <a:solidFill>
                            <a:schemeClr val="dk1"/>
                          </a:solidFill>
                          <a:latin typeface="Montserrat"/>
                          <a:ea typeface="Montserrat"/>
                          <a:cs typeface="Montserrat"/>
                          <a:sym typeface="Montserrat"/>
                        </a:rPr>
                        <a:t>1.00</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600">
                          <a:latin typeface="Montserrat"/>
                          <a:ea typeface="Montserrat"/>
                          <a:cs typeface="Montserrat"/>
                          <a:sym typeface="Montserrat"/>
                        </a:rPr>
                        <a:t>-23.42</a:t>
                      </a:r>
                      <a:endParaRPr/>
                    </a:p>
                  </a:txBody>
                  <a:tcPr marT="0" marB="0" marR="67925" marL="679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c>
                  <a:txBody>
                    <a:bodyPr/>
                    <a:lstStyle/>
                    <a:p>
                      <a:pPr indent="0" lvl="0" marL="0" marR="0" rtl="0" algn="ctr">
                        <a:spcBef>
                          <a:spcPts val="0"/>
                        </a:spcBef>
                        <a:spcAft>
                          <a:spcPts val="0"/>
                        </a:spcAft>
                        <a:buNone/>
                      </a:pPr>
                      <a:r>
                        <a:rPr b="1" lang="es-MX" sz="1600">
                          <a:latin typeface="Montserrat"/>
                          <a:ea typeface="Montserrat"/>
                          <a:cs typeface="Montserrat"/>
                          <a:sym typeface="Montserrat"/>
                        </a:rPr>
                        <a:t>- 23.42</a:t>
                      </a:r>
                      <a:endParaRPr/>
                    </a:p>
                  </a:txBody>
                  <a:tcPr marT="0" marB="0" marR="67925" marL="679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c>
                  <a:txBody>
                    <a:bodyPr/>
                    <a:lstStyle/>
                    <a:p>
                      <a:pPr indent="0" lvl="0" marL="0" marR="0" rtl="0" algn="ctr">
                        <a:spcBef>
                          <a:spcPts val="0"/>
                        </a:spcBef>
                        <a:spcAft>
                          <a:spcPts val="0"/>
                        </a:spcAft>
                        <a:buNone/>
                      </a:pPr>
                      <a:r>
                        <a:rPr b="1" lang="es-MX" sz="1600">
                          <a:latin typeface="Montserrat"/>
                          <a:ea typeface="Montserrat"/>
                          <a:cs typeface="Montserrat"/>
                          <a:sym typeface="Montserrat"/>
                        </a:rPr>
                        <a:t>0.00</a:t>
                      </a:r>
                      <a:endParaRPr b="1" sz="1600">
                        <a:latin typeface="Montserrat"/>
                        <a:ea typeface="Montserrat"/>
                        <a:cs typeface="Montserrat"/>
                        <a:sym typeface="Montserrat"/>
                      </a:endParaRPr>
                    </a:p>
                  </a:txBody>
                  <a:tcPr marT="0" marB="0" marR="67925" marL="679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527725">
                <a:tc>
                  <a:txBody>
                    <a:bodyPr/>
                    <a:lstStyle/>
                    <a:p>
                      <a:pPr indent="0" lvl="0" marL="0" marR="0" rtl="0" algn="l">
                        <a:lnSpc>
                          <a:spcPct val="100000"/>
                        </a:lnSpc>
                        <a:spcBef>
                          <a:spcPts val="0"/>
                        </a:spcBef>
                        <a:spcAft>
                          <a:spcPts val="0"/>
                        </a:spcAft>
                        <a:buClr>
                          <a:srgbClr val="000000"/>
                        </a:buClr>
                        <a:buSzPts val="1100"/>
                        <a:buFont typeface="Arial"/>
                        <a:buNone/>
                      </a:pPr>
                      <a:r>
                        <a:rPr b="1" lang="es-MX" sz="1600"/>
                        <a:t>Estudios de intervención</a:t>
                      </a:r>
                      <a:endParaRPr b="1" sz="1600" u="none" cap="none" strike="noStrike">
                        <a:latin typeface="Montserrat"/>
                        <a:ea typeface="Montserrat"/>
                        <a:cs typeface="Montserrat"/>
                        <a:sym typeface="Montserrat"/>
                      </a:endParaRPr>
                    </a:p>
                  </a:txBody>
                  <a:tcPr marT="27350" marB="27350" marR="27350" marL="27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s-MX" sz="1500">
                          <a:solidFill>
                            <a:schemeClr val="dk1"/>
                          </a:solidFill>
                          <a:latin typeface="Montserrat"/>
                          <a:ea typeface="Montserrat"/>
                          <a:cs typeface="Montserrat"/>
                          <a:sym typeface="Montserrat"/>
                        </a:rPr>
                        <a:t>251</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s-MX" sz="1500">
                          <a:solidFill>
                            <a:schemeClr val="dk1"/>
                          </a:solidFill>
                          <a:latin typeface="Montserrat"/>
                          <a:ea typeface="Montserrat"/>
                          <a:cs typeface="Montserrat"/>
                          <a:sym typeface="Montserrat"/>
                        </a:rPr>
                        <a:t>134</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s-MX" sz="1500">
                          <a:solidFill>
                            <a:schemeClr val="dk1"/>
                          </a:solidFill>
                          <a:latin typeface="Montserrat"/>
                          <a:ea typeface="Montserrat"/>
                          <a:cs typeface="Montserrat"/>
                          <a:sym typeface="Montserrat"/>
                        </a:rPr>
                        <a:t>1.87</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s-MX" sz="1500">
                          <a:solidFill>
                            <a:schemeClr val="dk1"/>
                          </a:solidFill>
                          <a:latin typeface="Montserrat"/>
                          <a:ea typeface="Montserrat"/>
                          <a:cs typeface="Montserrat"/>
                          <a:sym typeface="Montserrat"/>
                        </a:rPr>
                        <a:t>136</a:t>
                      </a:r>
                      <a:endParaRPr sz="1500">
                        <a:solidFill>
                          <a:schemeClr val="dk1"/>
                        </a:solidFill>
                        <a:latin typeface="Montserrat"/>
                        <a:ea typeface="Montserrat"/>
                        <a:cs typeface="Montserrat"/>
                        <a:sym typeface="Montserrat"/>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500">
                          <a:latin typeface="Montserrat"/>
                          <a:ea typeface="Montserrat"/>
                          <a:cs typeface="Montserrat"/>
                          <a:sym typeface="Montserrat"/>
                        </a:rPr>
                        <a:t>71</a:t>
                      </a:r>
                      <a:endParaRPr sz="1500">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s-MX" sz="1500">
                          <a:solidFill>
                            <a:schemeClr val="dk1"/>
                          </a:solidFill>
                          <a:latin typeface="Montserrat"/>
                          <a:ea typeface="Montserrat"/>
                          <a:cs typeface="Montserrat"/>
                          <a:sym typeface="Montserrat"/>
                        </a:rPr>
                        <a:t>1.92</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600"/>
                        <a:buFont typeface="Montserrat"/>
                        <a:buNone/>
                      </a:pPr>
                      <a:r>
                        <a:rPr b="1" lang="es-MX" sz="1600">
                          <a:latin typeface="Montserrat"/>
                          <a:ea typeface="Montserrat"/>
                          <a:cs typeface="Montserrat"/>
                          <a:sym typeface="Montserrat"/>
                        </a:rPr>
                        <a:t>-45.82</a:t>
                      </a:r>
                      <a:endParaRPr b="1" sz="1600">
                        <a:latin typeface="Montserrat"/>
                        <a:ea typeface="Montserrat"/>
                        <a:cs typeface="Montserrat"/>
                        <a:sym typeface="Montserrat"/>
                      </a:endParaRPr>
                    </a:p>
                  </a:txBody>
                  <a:tcPr marT="0" marB="0" marR="67925" marL="679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c>
                  <a:txBody>
                    <a:bodyPr/>
                    <a:lstStyle/>
                    <a:p>
                      <a:pPr indent="0" lvl="0" marL="0" marR="0" rtl="0" algn="ctr">
                        <a:lnSpc>
                          <a:spcPct val="100000"/>
                        </a:lnSpc>
                        <a:spcBef>
                          <a:spcPts val="0"/>
                        </a:spcBef>
                        <a:spcAft>
                          <a:spcPts val="0"/>
                        </a:spcAft>
                        <a:buClr>
                          <a:schemeClr val="dk1"/>
                        </a:buClr>
                        <a:buSzPts val="1600"/>
                        <a:buFont typeface="Montserrat"/>
                        <a:buNone/>
                      </a:pPr>
                      <a:r>
                        <a:rPr b="1" lang="es-MX" sz="1600">
                          <a:latin typeface="Montserrat"/>
                          <a:ea typeface="Montserrat"/>
                          <a:cs typeface="Montserrat"/>
                          <a:sym typeface="Montserrat"/>
                        </a:rPr>
                        <a:t>-47.01</a:t>
                      </a:r>
                      <a:endParaRPr b="1" sz="1600">
                        <a:latin typeface="Montserrat"/>
                        <a:ea typeface="Montserrat"/>
                        <a:cs typeface="Montserrat"/>
                        <a:sym typeface="Montserrat"/>
                      </a:endParaRPr>
                    </a:p>
                  </a:txBody>
                  <a:tcPr marT="0" marB="0" marR="67925" marL="679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c>
                  <a:txBody>
                    <a:bodyPr/>
                    <a:lstStyle/>
                    <a:p>
                      <a:pPr indent="0" lvl="0" marL="0" marR="0" rtl="0" algn="ctr">
                        <a:spcBef>
                          <a:spcPts val="0"/>
                        </a:spcBef>
                        <a:spcAft>
                          <a:spcPts val="0"/>
                        </a:spcAft>
                        <a:buNone/>
                      </a:pPr>
                      <a:r>
                        <a:rPr b="1" lang="es-MX" sz="1600">
                          <a:latin typeface="Montserrat"/>
                          <a:ea typeface="Montserrat"/>
                          <a:cs typeface="Montserrat"/>
                          <a:sym typeface="Montserrat"/>
                        </a:rPr>
                        <a:t>2.67</a:t>
                      </a:r>
                      <a:endParaRPr/>
                    </a:p>
                  </a:txBody>
                  <a:tcPr marT="0" marB="0" marR="67925" marL="679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31225">
                <a:tc>
                  <a:txBody>
                    <a:bodyPr/>
                    <a:lstStyle/>
                    <a:p>
                      <a:pPr indent="0" lvl="0" marL="0" marR="0" rtl="0" algn="ctr">
                        <a:lnSpc>
                          <a:spcPct val="100000"/>
                        </a:lnSpc>
                        <a:spcBef>
                          <a:spcPts val="0"/>
                        </a:spcBef>
                        <a:spcAft>
                          <a:spcPts val="0"/>
                        </a:spcAft>
                        <a:buClr>
                          <a:srgbClr val="000000"/>
                        </a:buClr>
                        <a:buSzPts val="1100"/>
                        <a:buFont typeface="Arial"/>
                        <a:buNone/>
                      </a:pPr>
                      <a:r>
                        <a:rPr b="1" lang="es-MX" sz="1600" u="none" cap="none" strike="noStrike">
                          <a:solidFill>
                            <a:schemeClr val="lt1"/>
                          </a:solidFill>
                        </a:rPr>
                        <a:t>Total</a:t>
                      </a:r>
                      <a:endParaRPr b="1" sz="1600" u="none" cap="none" strike="noStrike">
                        <a:solidFill>
                          <a:schemeClr val="lt1"/>
                        </a:solidFill>
                        <a:latin typeface="Montserrat"/>
                        <a:ea typeface="Montserrat"/>
                        <a:cs typeface="Montserrat"/>
                        <a:sym typeface="Montserrat"/>
                      </a:endParaRPr>
                    </a:p>
                  </a:txBody>
                  <a:tcPr marT="27350" marB="27350" marR="27350" marL="27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s-MX" sz="1500">
                          <a:solidFill>
                            <a:schemeClr val="lt1"/>
                          </a:solidFill>
                          <a:latin typeface="Montserrat"/>
                          <a:ea typeface="Montserrat"/>
                          <a:cs typeface="Montserrat"/>
                          <a:sym typeface="Montserrat"/>
                        </a:rPr>
                        <a:t>36,339</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s-MX" sz="1500">
                          <a:solidFill>
                            <a:schemeClr val="lt1"/>
                          </a:solidFill>
                          <a:latin typeface="Montserrat"/>
                          <a:ea typeface="Montserrat"/>
                          <a:cs typeface="Montserrat"/>
                          <a:sym typeface="Montserrat"/>
                        </a:rPr>
                        <a:t>20,374</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s-MX" sz="1500">
                          <a:solidFill>
                            <a:schemeClr val="lt1"/>
                          </a:solidFill>
                          <a:latin typeface="Montserrat"/>
                          <a:ea typeface="Montserrat"/>
                          <a:cs typeface="Montserrat"/>
                          <a:sym typeface="Montserrat"/>
                        </a:rPr>
                        <a:t>1.78</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s-MX" sz="1500">
                          <a:solidFill>
                            <a:schemeClr val="lt1"/>
                          </a:solidFill>
                          <a:latin typeface="Montserrat"/>
                          <a:ea typeface="Montserrat"/>
                          <a:cs typeface="Montserrat"/>
                          <a:sym typeface="Montserrat"/>
                        </a:rPr>
                        <a:t>36,780</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s-MX" sz="1500">
                          <a:solidFill>
                            <a:schemeClr val="lt1"/>
                          </a:solidFill>
                          <a:latin typeface="Montserrat"/>
                          <a:ea typeface="Montserrat"/>
                          <a:cs typeface="Montserrat"/>
                          <a:sym typeface="Montserrat"/>
                        </a:rPr>
                        <a:t>20,219</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s-MX" sz="1500">
                          <a:solidFill>
                            <a:schemeClr val="lt1"/>
                          </a:solidFill>
                          <a:latin typeface="Montserrat"/>
                          <a:ea typeface="Montserrat"/>
                          <a:cs typeface="Montserrat"/>
                          <a:sym typeface="Montserrat"/>
                        </a:rPr>
                        <a:t>1.82</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lang="es-MX" sz="1600">
                          <a:solidFill>
                            <a:srgbClr val="FFFFFF"/>
                          </a:solidFill>
                          <a:latin typeface="Montserrat"/>
                          <a:ea typeface="Montserrat"/>
                          <a:cs typeface="Montserrat"/>
                          <a:sym typeface="Montserrat"/>
                        </a:rPr>
                        <a:t>1.21</a:t>
                      </a:r>
                      <a:endParaRPr sz="1600">
                        <a:latin typeface="Arial"/>
                        <a:ea typeface="Arial"/>
                        <a:cs typeface="Arial"/>
                        <a:sym typeface="Arial"/>
                      </a:endParaRPr>
                    </a:p>
                  </a:txBody>
                  <a:tcPr marT="0" marB="0" marR="67925" marL="679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lang="es-MX" sz="1600">
                          <a:solidFill>
                            <a:srgbClr val="FFFFFF"/>
                          </a:solidFill>
                          <a:latin typeface="Montserrat"/>
                          <a:ea typeface="Montserrat"/>
                          <a:cs typeface="Montserrat"/>
                          <a:sym typeface="Montserrat"/>
                        </a:rPr>
                        <a:t>-0.76</a:t>
                      </a:r>
                      <a:endParaRPr sz="1600">
                        <a:latin typeface="Arial"/>
                        <a:ea typeface="Arial"/>
                        <a:cs typeface="Arial"/>
                        <a:sym typeface="Arial"/>
                      </a:endParaRPr>
                    </a:p>
                  </a:txBody>
                  <a:tcPr marT="0" marB="0" marR="67925" marL="679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lang="es-MX" sz="1600">
                          <a:solidFill>
                            <a:srgbClr val="FFFFFF"/>
                          </a:solidFill>
                          <a:latin typeface="Montserrat"/>
                          <a:ea typeface="Montserrat"/>
                          <a:cs typeface="Montserrat"/>
                          <a:sym typeface="Montserrat"/>
                        </a:rPr>
                        <a:t>2.25</a:t>
                      </a:r>
                      <a:endParaRPr sz="1600">
                        <a:latin typeface="Arial"/>
                        <a:ea typeface="Arial"/>
                        <a:cs typeface="Arial"/>
                        <a:sym typeface="Arial"/>
                      </a:endParaRPr>
                    </a:p>
                  </a:txBody>
                  <a:tcPr marT="0" marB="0" marR="67925" marL="679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r h="331225">
                <a:tc>
                  <a:txBody>
                    <a:bodyPr/>
                    <a:lstStyle/>
                    <a:p>
                      <a:pPr indent="0" lvl="0" marL="0" marR="0" rtl="0" algn="l">
                        <a:lnSpc>
                          <a:spcPct val="100000"/>
                        </a:lnSpc>
                        <a:spcBef>
                          <a:spcPts val="0"/>
                        </a:spcBef>
                        <a:spcAft>
                          <a:spcPts val="0"/>
                        </a:spcAft>
                        <a:buClr>
                          <a:srgbClr val="000000"/>
                        </a:buClr>
                        <a:buSzPts val="1100"/>
                        <a:buFont typeface="Arial"/>
                        <a:buNone/>
                      </a:pPr>
                      <a:r>
                        <a:rPr b="1" lang="es-MX" sz="1600" u="none" cap="none" strike="noStrike"/>
                        <a:t>PET- CT</a:t>
                      </a:r>
                      <a:endParaRPr b="1" i="0" sz="1600" u="none" cap="none" strike="noStrike">
                        <a:solidFill>
                          <a:srgbClr val="000000"/>
                        </a:solidFill>
                        <a:latin typeface="Montserrat"/>
                        <a:ea typeface="Montserrat"/>
                        <a:cs typeface="Montserrat"/>
                        <a:sym typeface="Montserrat"/>
                      </a:endParaRPr>
                    </a:p>
                  </a:txBody>
                  <a:tcPr marT="27350" marB="27350" marR="27350" marL="27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3">
                  <a:txBody>
                    <a:bodyPr/>
                    <a:lstStyle/>
                    <a:p>
                      <a:pPr indent="0" lvl="0" marL="0" marR="0" rtl="0" algn="ctr">
                        <a:lnSpc>
                          <a:spcPct val="100000"/>
                        </a:lnSpc>
                        <a:spcBef>
                          <a:spcPts val="0"/>
                        </a:spcBef>
                        <a:spcAft>
                          <a:spcPts val="0"/>
                        </a:spcAft>
                        <a:buClr>
                          <a:srgbClr val="000000"/>
                        </a:buClr>
                        <a:buSzPts val="1100"/>
                        <a:buFont typeface="Arial"/>
                        <a:buNone/>
                      </a:pPr>
                      <a:r>
                        <a:rPr b="0" i="0" lang="es-MX" sz="1800" u="none" cap="none" strike="noStrike">
                          <a:solidFill>
                            <a:srgbClr val="000000"/>
                          </a:solidFill>
                          <a:latin typeface="Montserrat"/>
                          <a:ea typeface="Montserrat"/>
                          <a:cs typeface="Montserrat"/>
                          <a:sym typeface="Montserrat"/>
                        </a:rPr>
                        <a:t>185</a:t>
                      </a:r>
                      <a:endParaRPr b="0" i="0" sz="1800" u="none" cap="none" strike="noStrike">
                        <a:solidFill>
                          <a:srgbClr val="000000"/>
                        </a:solidFill>
                        <a:latin typeface="Montserrat"/>
                        <a:ea typeface="Montserrat"/>
                        <a:cs typeface="Montserrat"/>
                        <a:sym typeface="Montserrat"/>
                      </a:endParaRPr>
                    </a:p>
                  </a:txBody>
                  <a:tcPr marT="27350" marB="27350" marR="27350" marL="27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gridSpan="3">
                  <a:txBody>
                    <a:bodyPr/>
                    <a:lstStyle/>
                    <a:p>
                      <a:pPr indent="0" lvl="0" marL="0" marR="0" rtl="0" algn="ctr">
                        <a:lnSpc>
                          <a:spcPct val="100000"/>
                        </a:lnSpc>
                        <a:spcBef>
                          <a:spcPts val="0"/>
                        </a:spcBef>
                        <a:spcAft>
                          <a:spcPts val="0"/>
                        </a:spcAft>
                        <a:buClr>
                          <a:srgbClr val="000000"/>
                        </a:buClr>
                        <a:buSzPts val="1100"/>
                        <a:buFont typeface="Arial"/>
                        <a:buNone/>
                      </a:pPr>
                      <a:r>
                        <a:rPr lang="es-MX" sz="1800"/>
                        <a:t>154</a:t>
                      </a:r>
                      <a:endParaRPr b="0" i="0" sz="1800" u="none" cap="none" strike="noStrike">
                        <a:solidFill>
                          <a:srgbClr val="000000"/>
                        </a:solidFill>
                        <a:latin typeface="Montserrat"/>
                        <a:ea typeface="Montserrat"/>
                        <a:cs typeface="Montserrat"/>
                        <a:sym typeface="Montserrat"/>
                      </a:endParaRPr>
                    </a:p>
                  </a:txBody>
                  <a:tcPr marT="27350" marB="27350" marR="27350" marL="27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gridSpan="3">
                  <a:txBody>
                    <a:bodyPr/>
                    <a:lstStyle/>
                    <a:p>
                      <a:pPr indent="0" lvl="0" marL="0" marR="0" rtl="0" algn="ctr">
                        <a:spcBef>
                          <a:spcPts val="0"/>
                        </a:spcBef>
                        <a:spcAft>
                          <a:spcPts val="0"/>
                        </a:spcAft>
                        <a:buNone/>
                      </a:pPr>
                      <a:r>
                        <a:rPr b="1" lang="es-MX" sz="1800"/>
                        <a:t>-16.76</a:t>
                      </a:r>
                      <a:endParaRPr b="1" sz="1800"/>
                    </a:p>
                  </a:txBody>
                  <a:tcPr marT="27350" marB="27350" marR="27350" marL="27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c hMerge="1"/>
                <a:tc hMerge="1"/>
              </a:tr>
              <a:tr h="331225">
                <a:tc>
                  <a:txBody>
                    <a:bodyPr/>
                    <a:lstStyle/>
                    <a:p>
                      <a:pPr indent="0" lvl="0" marL="0" marR="0" rtl="0" algn="l">
                        <a:lnSpc>
                          <a:spcPct val="100000"/>
                        </a:lnSpc>
                        <a:spcBef>
                          <a:spcPts val="0"/>
                        </a:spcBef>
                        <a:spcAft>
                          <a:spcPts val="0"/>
                        </a:spcAft>
                        <a:buClr>
                          <a:srgbClr val="000000"/>
                        </a:buClr>
                        <a:buSzPts val="1100"/>
                        <a:buFont typeface="Arial"/>
                        <a:buNone/>
                      </a:pPr>
                      <a:r>
                        <a:rPr b="1" lang="es-MX" sz="1600" u="none" cap="none" strike="noStrike"/>
                        <a:t>SEPCT</a:t>
                      </a:r>
                      <a:endParaRPr b="1" i="0" sz="1600" u="none" cap="none" strike="noStrike">
                        <a:solidFill>
                          <a:srgbClr val="000000"/>
                        </a:solidFill>
                        <a:latin typeface="Montserrat"/>
                        <a:ea typeface="Montserrat"/>
                        <a:cs typeface="Montserrat"/>
                        <a:sym typeface="Montserrat"/>
                      </a:endParaRPr>
                    </a:p>
                  </a:txBody>
                  <a:tcPr marT="27350" marB="27350" marR="27350" marL="27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gridSpan="3">
                  <a:txBody>
                    <a:bodyPr/>
                    <a:lstStyle/>
                    <a:p>
                      <a:pPr indent="0" lvl="0" marL="0" marR="0" rtl="0" algn="ctr">
                        <a:lnSpc>
                          <a:spcPct val="100000"/>
                        </a:lnSpc>
                        <a:spcBef>
                          <a:spcPts val="0"/>
                        </a:spcBef>
                        <a:spcAft>
                          <a:spcPts val="0"/>
                        </a:spcAft>
                        <a:buClr>
                          <a:srgbClr val="000000"/>
                        </a:buClr>
                        <a:buSzPts val="1100"/>
                        <a:buFont typeface="Arial"/>
                        <a:buNone/>
                      </a:pPr>
                      <a:r>
                        <a:rPr b="0" i="0" lang="es-MX" sz="1800" u="none" cap="none" strike="noStrike">
                          <a:solidFill>
                            <a:srgbClr val="000000"/>
                          </a:solidFill>
                          <a:latin typeface="Montserrat"/>
                          <a:ea typeface="Montserrat"/>
                          <a:cs typeface="Montserrat"/>
                          <a:sym typeface="Montserrat"/>
                        </a:rPr>
                        <a:t>333</a:t>
                      </a:r>
                      <a:endParaRPr b="0" i="0" sz="1800" u="none" cap="none" strike="noStrike">
                        <a:solidFill>
                          <a:srgbClr val="000000"/>
                        </a:solidFill>
                        <a:latin typeface="Montserrat"/>
                        <a:ea typeface="Montserrat"/>
                        <a:cs typeface="Montserrat"/>
                        <a:sym typeface="Montserrat"/>
                      </a:endParaRPr>
                    </a:p>
                  </a:txBody>
                  <a:tcPr marT="27350" marB="27350" marR="27350" marL="27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gridSpan="3">
                  <a:txBody>
                    <a:bodyPr/>
                    <a:lstStyle/>
                    <a:p>
                      <a:pPr indent="0" lvl="0" marL="0" marR="0" rtl="0" algn="ctr">
                        <a:lnSpc>
                          <a:spcPct val="100000"/>
                        </a:lnSpc>
                        <a:spcBef>
                          <a:spcPts val="0"/>
                        </a:spcBef>
                        <a:spcAft>
                          <a:spcPts val="0"/>
                        </a:spcAft>
                        <a:buClr>
                          <a:srgbClr val="000000"/>
                        </a:buClr>
                        <a:buSzPts val="1100"/>
                        <a:buFont typeface="Arial"/>
                        <a:buNone/>
                      </a:pPr>
                      <a:r>
                        <a:rPr lang="es-MX" sz="1800"/>
                        <a:t>403</a:t>
                      </a:r>
                      <a:endParaRPr b="0" i="0" sz="1800" u="none" cap="none" strike="noStrike">
                        <a:solidFill>
                          <a:srgbClr val="000000"/>
                        </a:solidFill>
                        <a:latin typeface="Montserrat"/>
                        <a:ea typeface="Montserrat"/>
                        <a:cs typeface="Montserrat"/>
                        <a:sym typeface="Montserrat"/>
                      </a:endParaRPr>
                    </a:p>
                  </a:txBody>
                  <a:tcPr marT="27350" marB="27350" marR="27350" marL="27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gridSpan="3">
                  <a:txBody>
                    <a:bodyPr/>
                    <a:lstStyle/>
                    <a:p>
                      <a:pPr indent="0" lvl="0" marL="0" marR="0" rtl="0" algn="ctr">
                        <a:spcBef>
                          <a:spcPts val="0"/>
                        </a:spcBef>
                        <a:spcAft>
                          <a:spcPts val="0"/>
                        </a:spcAft>
                        <a:buNone/>
                      </a:pPr>
                      <a:r>
                        <a:rPr b="1" lang="es-MX" sz="1800"/>
                        <a:t>21.02</a:t>
                      </a:r>
                      <a:endParaRPr b="1" sz="1800"/>
                    </a:p>
                  </a:txBody>
                  <a:tcPr marT="27350" marB="27350" marR="27350" marL="273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c hMerge="1"/>
                <a:tc hMerge="1"/>
              </a:tr>
            </a:tbl>
          </a:graphicData>
        </a:graphic>
      </p:graphicFrame>
      <p:sp>
        <p:nvSpPr>
          <p:cNvPr id="376" name="Google Shape;376;p25"/>
          <p:cNvSpPr txBox="1"/>
          <p:nvPr/>
        </p:nvSpPr>
        <p:spPr>
          <a:xfrm>
            <a:off x="507053" y="6445602"/>
            <a:ext cx="5784000" cy="35391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1" lang="es-MX" sz="1050" u="none" cap="none" strike="noStrike">
                <a:solidFill>
                  <a:schemeClr val="dk1"/>
                </a:solidFill>
                <a:latin typeface="Montserrat"/>
                <a:ea typeface="Montserrat"/>
                <a:cs typeface="Montserrat"/>
                <a:sym typeface="Montserrat"/>
              </a:rPr>
              <a:t>* </a:t>
            </a:r>
            <a:r>
              <a:rPr b="1" i="0" lang="es-MX" sz="1100" u="none" cap="none" strike="noStrike">
                <a:solidFill>
                  <a:schemeClr val="dk1"/>
                </a:solidFill>
                <a:latin typeface="Montserrat"/>
                <a:ea typeface="Montserrat"/>
                <a:cs typeface="Montserrat"/>
                <a:sym typeface="Montserrat"/>
              </a:rPr>
              <a:t>PEP = Promedio de Estudios por Paciente</a:t>
            </a:r>
            <a:endParaRPr b="0" i="0" sz="1050" u="none" cap="none" strike="noStrike">
              <a:solidFill>
                <a:srgbClr val="000000"/>
              </a:solidFill>
              <a:latin typeface="Montserrat"/>
              <a:ea typeface="Montserrat"/>
              <a:cs typeface="Montserrat"/>
              <a:sym typeface="Montserrat"/>
            </a:endParaRPr>
          </a:p>
        </p:txBody>
      </p:sp>
      <p:sp>
        <p:nvSpPr>
          <p:cNvPr id="377" name="Google Shape;377;p25"/>
          <p:cNvSpPr/>
          <p:nvPr/>
        </p:nvSpPr>
        <p:spPr>
          <a:xfrm>
            <a:off x="3031100" y="430615"/>
            <a:ext cx="5784001" cy="759600"/>
          </a:xfrm>
          <a:prstGeom prst="roundRect">
            <a:avLst>
              <a:gd fmla="val 43688"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1" lang="es-MX" sz="1800" u="none" cap="none" strike="noStrike">
                <a:solidFill>
                  <a:srgbClr val="0070C0"/>
                </a:solidFill>
                <a:latin typeface="Calibri"/>
                <a:ea typeface="Calibri"/>
                <a:cs typeface="Calibri"/>
                <a:sym typeface="Calibri"/>
              </a:rPr>
              <a:t> </a:t>
            </a:r>
            <a:r>
              <a:rPr b="1" lang="es-MX" sz="2000">
                <a:solidFill>
                  <a:srgbClr val="05405D"/>
                </a:solidFill>
                <a:latin typeface="Montserrat"/>
                <a:ea typeface="Montserrat"/>
                <a:cs typeface="Montserrat"/>
                <a:sym typeface="Montserrat"/>
              </a:rPr>
              <a:t>Radiología e Imagen</a:t>
            </a:r>
            <a:endParaRPr/>
          </a:p>
          <a:p>
            <a:pPr indent="0" lvl="0" marL="0" marR="0" rtl="0" algn="ctr">
              <a:lnSpc>
                <a:spcPct val="100000"/>
              </a:lnSpc>
              <a:spcBef>
                <a:spcPts val="0"/>
              </a:spcBef>
              <a:spcAft>
                <a:spcPts val="0"/>
              </a:spcAft>
              <a:buClr>
                <a:srgbClr val="000000"/>
              </a:buClr>
              <a:buSzPts val="1800"/>
              <a:buFont typeface="Arial"/>
              <a:buNone/>
            </a:pPr>
            <a:r>
              <a:rPr b="1" lang="es-MX" sz="2000">
                <a:solidFill>
                  <a:srgbClr val="05405D"/>
                </a:solidFill>
                <a:latin typeface="Montserrat"/>
                <a:ea typeface="Montserrat"/>
                <a:cs typeface="Montserrat"/>
                <a:sym typeface="Montserrat"/>
              </a:rPr>
              <a:t>2023 - 2024 </a:t>
            </a:r>
            <a:endParaRPr b="1" sz="2000">
              <a:solidFill>
                <a:srgbClr val="05405D"/>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25"/>
          <p:cNvSpPr/>
          <p:nvPr/>
        </p:nvSpPr>
        <p:spPr>
          <a:xfrm>
            <a:off x="8797615" y="269536"/>
            <a:ext cx="3182892" cy="458252"/>
          </a:xfrm>
          <a:prstGeom prst="roundRect">
            <a:avLst>
              <a:gd fmla="val 16667" name="adj"/>
            </a:avLst>
          </a:prstGeom>
          <a:solidFill>
            <a:srgbClr val="05405D"/>
          </a:solidFill>
          <a:ln cap="flat" cmpd="sng" w="12700">
            <a:solidFill>
              <a:srgbClr val="2F5496"/>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MX" sz="1800">
                <a:solidFill>
                  <a:schemeClr val="lt1"/>
                </a:solidFill>
                <a:latin typeface="Montserrat Medium"/>
                <a:ea typeface="Montserrat Medium"/>
                <a:cs typeface="Montserrat Medium"/>
                <a:sym typeface="Montserrat Medium"/>
              </a:rPr>
              <a:t>ATENCIÓN MÉDICA</a:t>
            </a:r>
            <a:endParaRPr sz="1800">
              <a:solidFill>
                <a:schemeClr val="lt1"/>
              </a:solidFill>
              <a:latin typeface="Montserrat Medium"/>
              <a:ea typeface="Montserrat Medium"/>
              <a:cs typeface="Montserrat Medium"/>
              <a:sym typeface="Montserrat Medium"/>
            </a:endParaRPr>
          </a:p>
        </p:txBody>
      </p:sp>
      <p:sp>
        <p:nvSpPr>
          <p:cNvPr id="379" name="Google Shape;379;p25"/>
          <p:cNvSpPr txBox="1"/>
          <p:nvPr/>
        </p:nvSpPr>
        <p:spPr>
          <a:xfrm>
            <a:off x="507053" y="5800086"/>
            <a:ext cx="11473453" cy="627834"/>
          </a:xfrm>
          <a:prstGeom prst="rect">
            <a:avLst/>
          </a:prstGeom>
          <a:solidFill>
            <a:srgbClr val="B3C6E7"/>
          </a:solidFill>
          <a:ln>
            <a:noFill/>
          </a:ln>
        </p:spPr>
        <p:txBody>
          <a:bodyPr anchorCtr="0" anchor="t" bIns="91425" lIns="91425" spcFirstLastPara="1" rIns="91425" wrap="square" tIns="91425">
            <a:spAutoFit/>
          </a:bodyPr>
          <a:lstStyle/>
          <a:p>
            <a:pPr indent="0" lvl="0" marL="0" marR="0" rtl="0" algn="just">
              <a:lnSpc>
                <a:spcPct val="90000"/>
              </a:lnSpc>
              <a:spcBef>
                <a:spcPts val="0"/>
              </a:spcBef>
              <a:spcAft>
                <a:spcPts val="0"/>
              </a:spcAft>
              <a:buNone/>
            </a:pPr>
            <a:r>
              <a:rPr lang="es-MX" sz="1600">
                <a:solidFill>
                  <a:srgbClr val="000000"/>
                </a:solidFill>
                <a:latin typeface="Montserrat"/>
                <a:ea typeface="Montserrat"/>
                <a:cs typeface="Montserrat"/>
                <a:sym typeface="Montserrat"/>
              </a:rPr>
              <a:t>En Radiología e Imagen se realizaron 36,780 estudios a 20,219 pacientes con una proporción estudio paciente de 1.82 con un incremento del 1.21% en el número de estudios.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26"/>
          <p:cNvSpPr/>
          <p:nvPr/>
        </p:nvSpPr>
        <p:spPr>
          <a:xfrm>
            <a:off x="3018900" y="81192"/>
            <a:ext cx="5811300" cy="674700"/>
          </a:xfrm>
          <a:prstGeom prst="roundRect">
            <a:avLst>
              <a:gd fmla="val 43688"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MX" sz="2000">
                <a:solidFill>
                  <a:srgbClr val="05405D"/>
                </a:solidFill>
                <a:latin typeface="Montserrat"/>
                <a:ea typeface="Montserrat"/>
                <a:cs typeface="Montserrat"/>
                <a:sym typeface="Montserrat"/>
              </a:rPr>
              <a:t>Exámenes de laboratorio </a:t>
            </a:r>
            <a:endParaRPr b="1" sz="2000">
              <a:solidFill>
                <a:srgbClr val="05405D"/>
              </a:solidFill>
              <a:latin typeface="Montserrat"/>
              <a:ea typeface="Montserrat"/>
              <a:cs typeface="Montserrat"/>
              <a:sym typeface="Montserrat"/>
            </a:endParaRPr>
          </a:p>
          <a:p>
            <a:pPr indent="0" lvl="0" marL="0" marR="0" rtl="0" algn="ctr">
              <a:spcBef>
                <a:spcPts val="0"/>
              </a:spcBef>
              <a:spcAft>
                <a:spcPts val="0"/>
              </a:spcAft>
              <a:buNone/>
            </a:pPr>
            <a:r>
              <a:rPr b="1" lang="es-MX" sz="2000">
                <a:solidFill>
                  <a:srgbClr val="05405D"/>
                </a:solidFill>
                <a:latin typeface="Montserrat"/>
                <a:ea typeface="Montserrat"/>
                <a:cs typeface="Montserrat"/>
                <a:sym typeface="Montserrat"/>
              </a:rPr>
              <a:t>2023 - 2024 </a:t>
            </a:r>
            <a:endParaRPr b="1" sz="2000">
              <a:solidFill>
                <a:srgbClr val="05405D"/>
              </a:solidFill>
              <a:latin typeface="Montserrat"/>
              <a:ea typeface="Montserrat"/>
              <a:cs typeface="Montserrat"/>
              <a:sym typeface="Montserrat"/>
            </a:endParaRPr>
          </a:p>
        </p:txBody>
      </p:sp>
      <p:graphicFrame>
        <p:nvGraphicFramePr>
          <p:cNvPr id="385" name="Google Shape;385;p26"/>
          <p:cNvGraphicFramePr/>
          <p:nvPr/>
        </p:nvGraphicFramePr>
        <p:xfrm>
          <a:off x="1111200" y="833658"/>
          <a:ext cx="3000000" cy="3000000"/>
        </p:xfrm>
        <a:graphic>
          <a:graphicData uri="http://schemas.openxmlformats.org/drawingml/2006/table">
            <a:tbl>
              <a:tblPr>
                <a:noFill/>
                <a:tableStyleId>{78EEEEED-E547-42A2-ABC7-D24E4D8C57F2}</a:tableStyleId>
              </a:tblPr>
              <a:tblGrid>
                <a:gridCol w="3096000"/>
                <a:gridCol w="2340000"/>
                <a:gridCol w="2340000"/>
                <a:gridCol w="2340000"/>
              </a:tblGrid>
              <a:tr h="214750">
                <a:tc>
                  <a:txBody>
                    <a:bodyPr/>
                    <a:lstStyle/>
                    <a:p>
                      <a:pPr indent="0" lvl="0" marL="0" marR="25400" rtl="0" algn="l">
                        <a:lnSpc>
                          <a:spcPct val="100000"/>
                        </a:lnSpc>
                        <a:spcBef>
                          <a:spcPts val="0"/>
                        </a:spcBef>
                        <a:spcAft>
                          <a:spcPts val="0"/>
                        </a:spcAft>
                        <a:buClr>
                          <a:schemeClr val="lt1"/>
                        </a:buClr>
                        <a:buSzPts val="1400"/>
                        <a:buFont typeface="Montserrat"/>
                        <a:buNone/>
                      </a:pPr>
                      <a:r>
                        <a:rPr b="1" lang="es-MX" sz="1400">
                          <a:solidFill>
                            <a:schemeClr val="lt1"/>
                          </a:solidFill>
                          <a:latin typeface="Montserrat"/>
                          <a:ea typeface="Montserrat"/>
                          <a:cs typeface="Montserrat"/>
                          <a:sym typeface="Montserrat"/>
                        </a:rPr>
                        <a:t>Especialidad</a:t>
                      </a:r>
                      <a:endParaRPr b="1" sz="1400">
                        <a:solidFill>
                          <a:schemeClr val="lt1"/>
                        </a:solidFill>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25400" rtl="0" algn="ctr">
                        <a:lnSpc>
                          <a:spcPct val="100000"/>
                        </a:lnSpc>
                        <a:spcBef>
                          <a:spcPts val="0"/>
                        </a:spcBef>
                        <a:spcAft>
                          <a:spcPts val="0"/>
                        </a:spcAft>
                        <a:buClr>
                          <a:schemeClr val="lt1"/>
                        </a:buClr>
                        <a:buSzPts val="1400"/>
                        <a:buFont typeface="Montserrat"/>
                        <a:buNone/>
                      </a:pPr>
                      <a:r>
                        <a:rPr b="1" lang="es-MX" sz="1400">
                          <a:solidFill>
                            <a:schemeClr val="lt1"/>
                          </a:solidFill>
                          <a:latin typeface="Montserrat"/>
                          <a:ea typeface="Montserrat"/>
                          <a:cs typeface="Montserrat"/>
                          <a:sym typeface="Montserrat"/>
                        </a:rPr>
                        <a:t>2023</a:t>
                      </a:r>
                      <a:endParaRPr b="1" sz="1400">
                        <a:solidFill>
                          <a:schemeClr val="lt1"/>
                        </a:solidFill>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25400" rtl="0" algn="ctr">
                        <a:lnSpc>
                          <a:spcPct val="100000"/>
                        </a:lnSpc>
                        <a:spcBef>
                          <a:spcPts val="0"/>
                        </a:spcBef>
                        <a:spcAft>
                          <a:spcPts val="0"/>
                        </a:spcAft>
                        <a:buClr>
                          <a:schemeClr val="lt1"/>
                        </a:buClr>
                        <a:buSzPts val="1400"/>
                        <a:buFont typeface="Montserrat"/>
                        <a:buNone/>
                      </a:pPr>
                      <a:r>
                        <a:rPr b="1" lang="es-MX" sz="1400">
                          <a:solidFill>
                            <a:schemeClr val="lt1"/>
                          </a:solidFill>
                          <a:latin typeface="Montserrat"/>
                          <a:ea typeface="Montserrat"/>
                          <a:cs typeface="Montserrat"/>
                          <a:sym typeface="Montserrat"/>
                        </a:rPr>
                        <a:t>2024</a:t>
                      </a:r>
                      <a:endParaRPr b="1" sz="1400">
                        <a:solidFill>
                          <a:schemeClr val="lt1"/>
                        </a:solidFill>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25400" rtl="0" algn="ctr">
                        <a:lnSpc>
                          <a:spcPct val="100000"/>
                        </a:lnSpc>
                        <a:spcBef>
                          <a:spcPts val="0"/>
                        </a:spcBef>
                        <a:spcAft>
                          <a:spcPts val="0"/>
                        </a:spcAft>
                        <a:buClr>
                          <a:schemeClr val="lt1"/>
                        </a:buClr>
                        <a:buSzPts val="1400"/>
                        <a:buFont typeface="Montserrat"/>
                        <a:buNone/>
                      </a:pPr>
                      <a:r>
                        <a:rPr b="1" lang="es-MX" sz="1400">
                          <a:solidFill>
                            <a:schemeClr val="lt1"/>
                          </a:solidFill>
                          <a:latin typeface="Montserrat"/>
                          <a:ea typeface="Montserrat"/>
                          <a:cs typeface="Montserrat"/>
                          <a:sym typeface="Montserrat"/>
                        </a:rPr>
                        <a:t>% Var</a:t>
                      </a:r>
                      <a:endParaRPr b="1" sz="1400">
                        <a:solidFill>
                          <a:schemeClr val="lt1"/>
                        </a:solidFill>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r h="384325">
                <a:tc>
                  <a:txBody>
                    <a:bodyPr/>
                    <a:lstStyle/>
                    <a:p>
                      <a:pPr indent="0" lvl="0" marL="0" marR="25400" rtl="0" algn="l">
                        <a:lnSpc>
                          <a:spcPct val="100000"/>
                        </a:lnSpc>
                        <a:spcBef>
                          <a:spcPts val="0"/>
                        </a:spcBef>
                        <a:spcAft>
                          <a:spcPts val="0"/>
                        </a:spcAft>
                        <a:buClr>
                          <a:schemeClr val="dk1"/>
                        </a:buClr>
                        <a:buSzPts val="1400"/>
                        <a:buFont typeface="Montserrat"/>
                        <a:buNone/>
                      </a:pPr>
                      <a:r>
                        <a:rPr b="1" lang="es-MX" sz="1400">
                          <a:latin typeface="Montserrat"/>
                          <a:ea typeface="Montserrat"/>
                          <a:cs typeface="Montserrat"/>
                          <a:sym typeface="Montserrat"/>
                        </a:rPr>
                        <a:t>Química Clínica</a:t>
                      </a:r>
                      <a:endParaRPr b="1" sz="1400">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25400" rtl="0" algn="ctr">
                        <a:lnSpc>
                          <a:spcPct val="100000"/>
                        </a:lnSpc>
                        <a:spcBef>
                          <a:spcPts val="0"/>
                        </a:spcBef>
                        <a:spcAft>
                          <a:spcPts val="0"/>
                        </a:spcAft>
                        <a:buClr>
                          <a:schemeClr val="dk1"/>
                        </a:buClr>
                        <a:buSzPts val="1400"/>
                        <a:buFont typeface="Montserrat"/>
                        <a:buNone/>
                      </a:pPr>
                      <a:r>
                        <a:rPr lang="es-MX" sz="1400">
                          <a:latin typeface="Montserrat"/>
                          <a:ea typeface="Montserrat"/>
                          <a:cs typeface="Montserrat"/>
                          <a:sym typeface="Montserrat"/>
                        </a:rPr>
                        <a:t>289,514</a:t>
                      </a:r>
                      <a:endParaRPr sz="1400">
                        <a:solidFill>
                          <a:schemeClr val="dk1"/>
                        </a:solidFill>
                        <a:latin typeface="Montserrat"/>
                        <a:ea typeface="Montserrat"/>
                        <a:cs typeface="Montserrat"/>
                        <a:sym typeface="Montserrat"/>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25400" rtl="0" algn="ctr">
                        <a:lnSpc>
                          <a:spcPct val="100000"/>
                        </a:lnSpc>
                        <a:spcBef>
                          <a:spcPts val="0"/>
                        </a:spcBef>
                        <a:spcAft>
                          <a:spcPts val="0"/>
                        </a:spcAft>
                        <a:buClr>
                          <a:schemeClr val="dk1"/>
                        </a:buClr>
                        <a:buSzPts val="1400"/>
                        <a:buFont typeface="Montserrat"/>
                        <a:buNone/>
                      </a:pPr>
                      <a:r>
                        <a:rPr lang="es-MX" sz="1400">
                          <a:solidFill>
                            <a:schemeClr val="dk1"/>
                          </a:solidFill>
                          <a:latin typeface="Montserrat"/>
                          <a:ea typeface="Montserrat"/>
                          <a:cs typeface="Montserrat"/>
                          <a:sym typeface="Montserrat"/>
                        </a:rPr>
                        <a:t>314,483</a:t>
                      </a:r>
                      <a:endParaRPr sz="1400">
                        <a:solidFill>
                          <a:schemeClr val="dk1"/>
                        </a:solidFill>
                        <a:latin typeface="Montserrat"/>
                        <a:ea typeface="Montserrat"/>
                        <a:cs typeface="Montserrat"/>
                        <a:sym typeface="Montserrat"/>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25400" rtl="0" algn="ctr">
                        <a:lnSpc>
                          <a:spcPct val="100000"/>
                        </a:lnSpc>
                        <a:spcBef>
                          <a:spcPts val="0"/>
                        </a:spcBef>
                        <a:spcAft>
                          <a:spcPts val="0"/>
                        </a:spcAft>
                        <a:buClr>
                          <a:schemeClr val="dk1"/>
                        </a:buClr>
                        <a:buSzPts val="1400"/>
                        <a:buFont typeface="Montserrat"/>
                        <a:buNone/>
                      </a:pPr>
                      <a:r>
                        <a:rPr b="1" lang="es-MX" sz="1400">
                          <a:solidFill>
                            <a:schemeClr val="dk1"/>
                          </a:solidFill>
                          <a:latin typeface="Montserrat"/>
                          <a:ea typeface="Montserrat"/>
                          <a:cs typeface="Montserrat"/>
                          <a:sym typeface="Montserrat"/>
                        </a:rPr>
                        <a:t>8.62</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84325">
                <a:tc>
                  <a:txBody>
                    <a:bodyPr/>
                    <a:lstStyle/>
                    <a:p>
                      <a:pPr indent="0" lvl="0" marL="0" marR="25400" rtl="0" algn="l">
                        <a:lnSpc>
                          <a:spcPct val="100000"/>
                        </a:lnSpc>
                        <a:spcBef>
                          <a:spcPts val="0"/>
                        </a:spcBef>
                        <a:spcAft>
                          <a:spcPts val="0"/>
                        </a:spcAft>
                        <a:buClr>
                          <a:schemeClr val="dk1"/>
                        </a:buClr>
                        <a:buSzPts val="1400"/>
                        <a:buFont typeface="Montserrat"/>
                        <a:buNone/>
                      </a:pPr>
                      <a:r>
                        <a:rPr b="1" lang="es-MX" sz="1400">
                          <a:latin typeface="Montserrat"/>
                          <a:ea typeface="Montserrat"/>
                          <a:cs typeface="Montserrat"/>
                          <a:sym typeface="Montserrat"/>
                        </a:rPr>
                        <a:t>Hemato-Oncología</a:t>
                      </a:r>
                      <a:endParaRPr b="1" sz="1400">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25400" rtl="0" algn="ctr">
                        <a:lnSpc>
                          <a:spcPct val="100000"/>
                        </a:lnSpc>
                        <a:spcBef>
                          <a:spcPts val="0"/>
                        </a:spcBef>
                        <a:spcAft>
                          <a:spcPts val="0"/>
                        </a:spcAft>
                        <a:buClr>
                          <a:schemeClr val="dk1"/>
                        </a:buClr>
                        <a:buSzPts val="1400"/>
                        <a:buFont typeface="Montserrat"/>
                        <a:buNone/>
                      </a:pPr>
                      <a:r>
                        <a:rPr lang="es-MX" sz="1400">
                          <a:latin typeface="Montserrat"/>
                          <a:ea typeface="Montserrat"/>
                          <a:cs typeface="Montserrat"/>
                          <a:sym typeface="Montserrat"/>
                        </a:rPr>
                        <a:t>36,212</a:t>
                      </a:r>
                      <a:endParaRPr sz="1400">
                        <a:solidFill>
                          <a:schemeClr val="dk1"/>
                        </a:solidFill>
                        <a:latin typeface="Montserrat"/>
                        <a:ea typeface="Montserrat"/>
                        <a:cs typeface="Montserrat"/>
                        <a:sym typeface="Montserrat"/>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25400" rtl="0" algn="ctr">
                        <a:lnSpc>
                          <a:spcPct val="100000"/>
                        </a:lnSpc>
                        <a:spcBef>
                          <a:spcPts val="0"/>
                        </a:spcBef>
                        <a:spcAft>
                          <a:spcPts val="0"/>
                        </a:spcAft>
                        <a:buClr>
                          <a:schemeClr val="dk1"/>
                        </a:buClr>
                        <a:buSzPts val="1400"/>
                        <a:buFont typeface="Montserrat"/>
                        <a:buNone/>
                      </a:pPr>
                      <a:r>
                        <a:rPr lang="es-MX" sz="1400">
                          <a:solidFill>
                            <a:schemeClr val="dk1"/>
                          </a:solidFill>
                          <a:latin typeface="Montserrat"/>
                          <a:ea typeface="Montserrat"/>
                          <a:cs typeface="Montserrat"/>
                          <a:sym typeface="Montserrat"/>
                        </a:rPr>
                        <a:t>40,799</a:t>
                      </a:r>
                      <a:endParaRPr sz="1400">
                        <a:solidFill>
                          <a:schemeClr val="dk1"/>
                        </a:solidFill>
                        <a:latin typeface="Montserrat"/>
                        <a:ea typeface="Montserrat"/>
                        <a:cs typeface="Montserrat"/>
                        <a:sym typeface="Montserrat"/>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25400" rtl="0" algn="ctr">
                        <a:lnSpc>
                          <a:spcPct val="100000"/>
                        </a:lnSpc>
                        <a:spcBef>
                          <a:spcPts val="0"/>
                        </a:spcBef>
                        <a:spcAft>
                          <a:spcPts val="0"/>
                        </a:spcAft>
                        <a:buClr>
                          <a:schemeClr val="dk1"/>
                        </a:buClr>
                        <a:buSzPts val="1400"/>
                        <a:buFont typeface="Montserrat"/>
                        <a:buNone/>
                      </a:pPr>
                      <a:r>
                        <a:rPr b="1" lang="es-MX" sz="1400">
                          <a:solidFill>
                            <a:schemeClr val="dk1"/>
                          </a:solidFill>
                          <a:latin typeface="Montserrat"/>
                          <a:ea typeface="Montserrat"/>
                          <a:cs typeface="Montserrat"/>
                          <a:sym typeface="Montserrat"/>
                        </a:rPr>
                        <a:t>12.67</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84325">
                <a:tc>
                  <a:txBody>
                    <a:bodyPr/>
                    <a:lstStyle/>
                    <a:p>
                      <a:pPr indent="0" lvl="0" marL="0" marR="25400" rtl="0" algn="l">
                        <a:lnSpc>
                          <a:spcPct val="100000"/>
                        </a:lnSpc>
                        <a:spcBef>
                          <a:spcPts val="0"/>
                        </a:spcBef>
                        <a:spcAft>
                          <a:spcPts val="0"/>
                        </a:spcAft>
                        <a:buClr>
                          <a:schemeClr val="dk1"/>
                        </a:buClr>
                        <a:buSzPts val="1400"/>
                        <a:buFont typeface="Montserrat"/>
                        <a:buNone/>
                      </a:pPr>
                      <a:r>
                        <a:rPr b="1" lang="es-MX" sz="1400">
                          <a:latin typeface="Montserrat"/>
                          <a:ea typeface="Montserrat"/>
                          <a:cs typeface="Montserrat"/>
                          <a:sym typeface="Montserrat"/>
                        </a:rPr>
                        <a:t>Bioquímica</a:t>
                      </a:r>
                      <a:endParaRPr b="1" sz="1400">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25400" rtl="0" algn="ctr">
                        <a:lnSpc>
                          <a:spcPct val="100000"/>
                        </a:lnSpc>
                        <a:spcBef>
                          <a:spcPts val="0"/>
                        </a:spcBef>
                        <a:spcAft>
                          <a:spcPts val="0"/>
                        </a:spcAft>
                        <a:buClr>
                          <a:schemeClr val="dk1"/>
                        </a:buClr>
                        <a:buSzPts val="1400"/>
                        <a:buFont typeface="Montserrat"/>
                        <a:buNone/>
                      </a:pPr>
                      <a:r>
                        <a:rPr lang="es-MX" sz="1400">
                          <a:solidFill>
                            <a:schemeClr val="dk1"/>
                          </a:solidFill>
                          <a:latin typeface="Montserrat"/>
                          <a:ea typeface="Montserrat"/>
                          <a:cs typeface="Montserrat"/>
                          <a:sym typeface="Montserrat"/>
                        </a:rPr>
                        <a:t>20,698</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25400" rtl="0" algn="ctr">
                        <a:lnSpc>
                          <a:spcPct val="100000"/>
                        </a:lnSpc>
                        <a:spcBef>
                          <a:spcPts val="0"/>
                        </a:spcBef>
                        <a:spcAft>
                          <a:spcPts val="0"/>
                        </a:spcAft>
                        <a:buClr>
                          <a:schemeClr val="dk1"/>
                        </a:buClr>
                        <a:buSzPts val="1400"/>
                        <a:buFont typeface="Montserrat"/>
                        <a:buNone/>
                      </a:pPr>
                      <a:r>
                        <a:rPr lang="es-MX" sz="1400">
                          <a:solidFill>
                            <a:schemeClr val="dk1"/>
                          </a:solidFill>
                          <a:latin typeface="Montserrat"/>
                          <a:ea typeface="Montserrat"/>
                          <a:cs typeface="Montserrat"/>
                          <a:sym typeface="Montserrat"/>
                        </a:rPr>
                        <a:t>21,992</a:t>
                      </a:r>
                      <a:endParaRPr sz="1400">
                        <a:solidFill>
                          <a:schemeClr val="dk1"/>
                        </a:solidFill>
                        <a:latin typeface="Montserrat"/>
                        <a:ea typeface="Montserrat"/>
                        <a:cs typeface="Montserrat"/>
                        <a:sym typeface="Montserrat"/>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25400" rtl="0" algn="ctr">
                        <a:lnSpc>
                          <a:spcPct val="100000"/>
                        </a:lnSpc>
                        <a:spcBef>
                          <a:spcPts val="0"/>
                        </a:spcBef>
                        <a:spcAft>
                          <a:spcPts val="0"/>
                        </a:spcAft>
                        <a:buClr>
                          <a:schemeClr val="dk1"/>
                        </a:buClr>
                        <a:buSzPts val="1400"/>
                        <a:buFont typeface="Montserrat"/>
                        <a:buNone/>
                      </a:pPr>
                      <a:r>
                        <a:rPr b="1" lang="es-MX" sz="1400">
                          <a:latin typeface="Montserrat"/>
                          <a:ea typeface="Montserrat"/>
                          <a:cs typeface="Montserrat"/>
                          <a:sym typeface="Montserrat"/>
                        </a:rPr>
                        <a:t>6.25 </a:t>
                      </a:r>
                      <a:endParaRPr b="1" sz="1400">
                        <a:solidFill>
                          <a:schemeClr val="dk1"/>
                        </a:solidFill>
                        <a:latin typeface="Montserrat"/>
                        <a:ea typeface="Montserrat"/>
                        <a:cs typeface="Montserrat"/>
                        <a:sym typeface="Montserrat"/>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84325">
                <a:tc>
                  <a:txBody>
                    <a:bodyPr/>
                    <a:lstStyle/>
                    <a:p>
                      <a:pPr indent="0" lvl="0" marL="0" marR="25400" rtl="0" algn="l">
                        <a:lnSpc>
                          <a:spcPct val="100000"/>
                        </a:lnSpc>
                        <a:spcBef>
                          <a:spcPts val="0"/>
                        </a:spcBef>
                        <a:spcAft>
                          <a:spcPts val="0"/>
                        </a:spcAft>
                        <a:buClr>
                          <a:schemeClr val="dk1"/>
                        </a:buClr>
                        <a:buSzPts val="1400"/>
                        <a:buFont typeface="Montserrat"/>
                        <a:buNone/>
                      </a:pPr>
                      <a:r>
                        <a:rPr b="1" lang="es-MX" sz="1400">
                          <a:latin typeface="Montserrat"/>
                          <a:ea typeface="Montserrat"/>
                          <a:cs typeface="Montserrat"/>
                          <a:sym typeface="Montserrat"/>
                        </a:rPr>
                        <a:t>Inmuno-Alergia</a:t>
                      </a:r>
                      <a:endParaRPr b="1" sz="1400">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25400" rtl="0" algn="ctr">
                        <a:lnSpc>
                          <a:spcPct val="100000"/>
                        </a:lnSpc>
                        <a:spcBef>
                          <a:spcPts val="0"/>
                        </a:spcBef>
                        <a:spcAft>
                          <a:spcPts val="0"/>
                        </a:spcAft>
                        <a:buClr>
                          <a:schemeClr val="dk1"/>
                        </a:buClr>
                        <a:buSzPts val="1400"/>
                        <a:buFont typeface="Montserrat"/>
                        <a:buNone/>
                      </a:pPr>
                      <a:r>
                        <a:rPr lang="es-MX" sz="1400">
                          <a:latin typeface="Montserrat"/>
                          <a:ea typeface="Montserrat"/>
                          <a:cs typeface="Montserrat"/>
                          <a:sym typeface="Montserrat"/>
                        </a:rPr>
                        <a:t>17,245</a:t>
                      </a:r>
                      <a:endParaRPr sz="1400">
                        <a:solidFill>
                          <a:schemeClr val="dk1"/>
                        </a:solidFill>
                        <a:latin typeface="Montserrat"/>
                        <a:ea typeface="Montserrat"/>
                        <a:cs typeface="Montserrat"/>
                        <a:sym typeface="Montserrat"/>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25400" rtl="0" algn="ctr">
                        <a:lnSpc>
                          <a:spcPct val="100000"/>
                        </a:lnSpc>
                        <a:spcBef>
                          <a:spcPts val="0"/>
                        </a:spcBef>
                        <a:spcAft>
                          <a:spcPts val="0"/>
                        </a:spcAft>
                        <a:buClr>
                          <a:schemeClr val="dk1"/>
                        </a:buClr>
                        <a:buSzPts val="1400"/>
                        <a:buFont typeface="Montserrat"/>
                        <a:buNone/>
                      </a:pPr>
                      <a:r>
                        <a:rPr lang="es-MX" sz="1400">
                          <a:solidFill>
                            <a:schemeClr val="dk1"/>
                          </a:solidFill>
                          <a:latin typeface="Montserrat"/>
                          <a:ea typeface="Montserrat"/>
                          <a:cs typeface="Montserrat"/>
                          <a:sym typeface="Montserrat"/>
                        </a:rPr>
                        <a:t>28,089</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25400" rtl="0" algn="ctr">
                        <a:lnSpc>
                          <a:spcPct val="100000"/>
                        </a:lnSpc>
                        <a:spcBef>
                          <a:spcPts val="0"/>
                        </a:spcBef>
                        <a:spcAft>
                          <a:spcPts val="0"/>
                        </a:spcAft>
                        <a:buClr>
                          <a:schemeClr val="dk1"/>
                        </a:buClr>
                        <a:buSzPts val="1400"/>
                        <a:buFont typeface="Montserrat"/>
                        <a:buNone/>
                      </a:pPr>
                      <a:r>
                        <a:rPr b="1" lang="es-MX" sz="1400">
                          <a:solidFill>
                            <a:schemeClr val="dk1"/>
                          </a:solidFill>
                          <a:latin typeface="Montserrat"/>
                          <a:ea typeface="Montserrat"/>
                          <a:cs typeface="Montserrat"/>
                          <a:sym typeface="Montserrat"/>
                        </a:rPr>
                        <a:t>62.88</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84325">
                <a:tc>
                  <a:txBody>
                    <a:bodyPr/>
                    <a:lstStyle/>
                    <a:p>
                      <a:pPr indent="0" lvl="0" marL="0" marR="25400" rtl="0" algn="l">
                        <a:lnSpc>
                          <a:spcPct val="100000"/>
                        </a:lnSpc>
                        <a:spcBef>
                          <a:spcPts val="0"/>
                        </a:spcBef>
                        <a:spcAft>
                          <a:spcPts val="0"/>
                        </a:spcAft>
                        <a:buClr>
                          <a:schemeClr val="dk1"/>
                        </a:buClr>
                        <a:buSzPts val="1400"/>
                        <a:buFont typeface="Montserrat"/>
                        <a:buNone/>
                      </a:pPr>
                      <a:r>
                        <a:rPr b="1" lang="es-MX" sz="1400">
                          <a:latin typeface="Montserrat"/>
                          <a:ea typeface="Montserrat"/>
                          <a:cs typeface="Montserrat"/>
                          <a:sym typeface="Montserrat"/>
                        </a:rPr>
                        <a:t>Nefrología</a:t>
                      </a:r>
                      <a:endParaRPr b="1" sz="1400">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25400" rtl="0" algn="ctr">
                        <a:lnSpc>
                          <a:spcPct val="100000"/>
                        </a:lnSpc>
                        <a:spcBef>
                          <a:spcPts val="0"/>
                        </a:spcBef>
                        <a:spcAft>
                          <a:spcPts val="0"/>
                        </a:spcAft>
                        <a:buClr>
                          <a:schemeClr val="dk1"/>
                        </a:buClr>
                        <a:buSzPts val="1400"/>
                        <a:buFont typeface="Montserrat"/>
                        <a:buNone/>
                      </a:pPr>
                      <a:r>
                        <a:rPr lang="es-MX" sz="1400">
                          <a:latin typeface="Montserrat"/>
                          <a:ea typeface="Montserrat"/>
                          <a:cs typeface="Montserrat"/>
                          <a:sym typeface="Montserrat"/>
                        </a:rPr>
                        <a:t>15,887</a:t>
                      </a:r>
                      <a:endParaRPr sz="1400">
                        <a:solidFill>
                          <a:schemeClr val="dk1"/>
                        </a:solidFill>
                        <a:latin typeface="Montserrat"/>
                        <a:ea typeface="Montserrat"/>
                        <a:cs typeface="Montserrat"/>
                        <a:sym typeface="Montserrat"/>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25400" rtl="0" algn="ctr">
                        <a:lnSpc>
                          <a:spcPct val="100000"/>
                        </a:lnSpc>
                        <a:spcBef>
                          <a:spcPts val="0"/>
                        </a:spcBef>
                        <a:spcAft>
                          <a:spcPts val="0"/>
                        </a:spcAft>
                        <a:buClr>
                          <a:schemeClr val="dk1"/>
                        </a:buClr>
                        <a:buSzPts val="1400"/>
                        <a:buFont typeface="Montserrat"/>
                        <a:buNone/>
                      </a:pPr>
                      <a:r>
                        <a:rPr lang="es-MX" sz="1400">
                          <a:solidFill>
                            <a:schemeClr val="dk1"/>
                          </a:solidFill>
                          <a:latin typeface="Montserrat"/>
                          <a:ea typeface="Montserrat"/>
                          <a:cs typeface="Montserrat"/>
                          <a:sym typeface="Montserrat"/>
                        </a:rPr>
                        <a:t>18,902</a:t>
                      </a:r>
                      <a:endParaRPr sz="1400">
                        <a:solidFill>
                          <a:schemeClr val="dk1"/>
                        </a:solidFill>
                        <a:latin typeface="Montserrat"/>
                        <a:ea typeface="Montserrat"/>
                        <a:cs typeface="Montserrat"/>
                        <a:sym typeface="Montserrat"/>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25400" rtl="0" algn="ctr">
                        <a:lnSpc>
                          <a:spcPct val="100000"/>
                        </a:lnSpc>
                        <a:spcBef>
                          <a:spcPts val="0"/>
                        </a:spcBef>
                        <a:spcAft>
                          <a:spcPts val="0"/>
                        </a:spcAft>
                        <a:buClr>
                          <a:schemeClr val="dk1"/>
                        </a:buClr>
                        <a:buSzPts val="1400"/>
                        <a:buFont typeface="Montserrat"/>
                        <a:buNone/>
                      </a:pPr>
                      <a:r>
                        <a:rPr b="1" lang="es-MX" sz="1400">
                          <a:latin typeface="Montserrat"/>
                          <a:ea typeface="Montserrat"/>
                          <a:cs typeface="Montserrat"/>
                          <a:sym typeface="Montserrat"/>
                        </a:rPr>
                        <a:t>18.98 </a:t>
                      </a:r>
                      <a:endParaRPr b="1" sz="1400">
                        <a:solidFill>
                          <a:schemeClr val="dk1"/>
                        </a:solidFill>
                        <a:latin typeface="Montserrat"/>
                        <a:ea typeface="Montserrat"/>
                        <a:cs typeface="Montserrat"/>
                        <a:sym typeface="Montserrat"/>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84325">
                <a:tc>
                  <a:txBody>
                    <a:bodyPr/>
                    <a:lstStyle/>
                    <a:p>
                      <a:pPr indent="0" lvl="0" marL="0" marR="25400" rtl="0" algn="l">
                        <a:lnSpc>
                          <a:spcPct val="100000"/>
                        </a:lnSpc>
                        <a:spcBef>
                          <a:spcPts val="0"/>
                        </a:spcBef>
                        <a:spcAft>
                          <a:spcPts val="0"/>
                        </a:spcAft>
                        <a:buClr>
                          <a:schemeClr val="dk1"/>
                        </a:buClr>
                        <a:buSzPts val="1400"/>
                        <a:buFont typeface="Montserrat"/>
                        <a:buNone/>
                      </a:pPr>
                      <a:r>
                        <a:rPr b="1" lang="es-MX" sz="1400">
                          <a:latin typeface="Montserrat"/>
                          <a:ea typeface="Montserrat"/>
                          <a:cs typeface="Montserrat"/>
                          <a:sym typeface="Montserrat"/>
                        </a:rPr>
                        <a:t>Bacteriología</a:t>
                      </a:r>
                      <a:endParaRPr b="1" sz="1400">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25400" rtl="0" algn="ctr">
                        <a:lnSpc>
                          <a:spcPct val="100000"/>
                        </a:lnSpc>
                        <a:spcBef>
                          <a:spcPts val="0"/>
                        </a:spcBef>
                        <a:spcAft>
                          <a:spcPts val="0"/>
                        </a:spcAft>
                        <a:buClr>
                          <a:schemeClr val="dk1"/>
                        </a:buClr>
                        <a:buSzPts val="1400"/>
                        <a:buFont typeface="Montserrat"/>
                        <a:buNone/>
                      </a:pPr>
                      <a:r>
                        <a:rPr lang="es-MX" sz="1400">
                          <a:solidFill>
                            <a:schemeClr val="dk1"/>
                          </a:solidFill>
                          <a:latin typeface="Montserrat"/>
                          <a:ea typeface="Montserrat"/>
                          <a:cs typeface="Montserrat"/>
                          <a:sym typeface="Montserrat"/>
                        </a:rPr>
                        <a:t>9,248</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25400" rtl="0" algn="ctr">
                        <a:lnSpc>
                          <a:spcPct val="100000"/>
                        </a:lnSpc>
                        <a:spcBef>
                          <a:spcPts val="0"/>
                        </a:spcBef>
                        <a:spcAft>
                          <a:spcPts val="0"/>
                        </a:spcAft>
                        <a:buClr>
                          <a:schemeClr val="dk1"/>
                        </a:buClr>
                        <a:buSzPts val="1400"/>
                        <a:buFont typeface="Montserrat"/>
                        <a:buNone/>
                      </a:pPr>
                      <a:r>
                        <a:rPr lang="es-MX" sz="1400">
                          <a:solidFill>
                            <a:schemeClr val="dk1"/>
                          </a:solidFill>
                          <a:latin typeface="Montserrat"/>
                          <a:ea typeface="Montserrat"/>
                          <a:cs typeface="Montserrat"/>
                          <a:sym typeface="Montserrat"/>
                        </a:rPr>
                        <a:t>10,325</a:t>
                      </a:r>
                      <a:endParaRPr sz="1400">
                        <a:solidFill>
                          <a:schemeClr val="dk1"/>
                        </a:solidFill>
                        <a:latin typeface="Montserrat"/>
                        <a:ea typeface="Montserrat"/>
                        <a:cs typeface="Montserrat"/>
                        <a:sym typeface="Montserrat"/>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25400" rtl="0" algn="ctr">
                        <a:lnSpc>
                          <a:spcPct val="100000"/>
                        </a:lnSpc>
                        <a:spcBef>
                          <a:spcPts val="0"/>
                        </a:spcBef>
                        <a:spcAft>
                          <a:spcPts val="0"/>
                        </a:spcAft>
                        <a:buClr>
                          <a:schemeClr val="dk1"/>
                        </a:buClr>
                        <a:buSzPts val="1400"/>
                        <a:buFont typeface="Montserrat"/>
                        <a:buNone/>
                      </a:pPr>
                      <a:r>
                        <a:rPr b="1" lang="es-MX" sz="1400">
                          <a:latin typeface="Montserrat"/>
                          <a:ea typeface="Montserrat"/>
                          <a:cs typeface="Montserrat"/>
                          <a:sym typeface="Montserrat"/>
                        </a:rPr>
                        <a:t>11.65 </a:t>
                      </a:r>
                      <a:endParaRPr b="1" sz="1400">
                        <a:solidFill>
                          <a:schemeClr val="dk1"/>
                        </a:solidFill>
                        <a:latin typeface="Montserrat"/>
                        <a:ea typeface="Montserrat"/>
                        <a:cs typeface="Montserrat"/>
                        <a:sym typeface="Montserrat"/>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84325">
                <a:tc>
                  <a:txBody>
                    <a:bodyPr/>
                    <a:lstStyle/>
                    <a:p>
                      <a:pPr indent="0" lvl="0" marL="0" marR="25400" rtl="0" algn="l">
                        <a:lnSpc>
                          <a:spcPct val="100000"/>
                        </a:lnSpc>
                        <a:spcBef>
                          <a:spcPts val="0"/>
                        </a:spcBef>
                        <a:spcAft>
                          <a:spcPts val="0"/>
                        </a:spcAft>
                        <a:buClr>
                          <a:schemeClr val="dk1"/>
                        </a:buClr>
                        <a:buSzPts val="1400"/>
                        <a:buFont typeface="Montserrat"/>
                        <a:buNone/>
                      </a:pPr>
                      <a:r>
                        <a:rPr b="1" lang="es-MX" sz="1400">
                          <a:latin typeface="Montserrat"/>
                          <a:ea typeface="Montserrat"/>
                          <a:cs typeface="Montserrat"/>
                          <a:sym typeface="Montserrat"/>
                        </a:rPr>
                        <a:t>Virología</a:t>
                      </a:r>
                      <a:endParaRPr b="1" sz="1400">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25400" rtl="0" algn="ctr">
                        <a:lnSpc>
                          <a:spcPct val="100000"/>
                        </a:lnSpc>
                        <a:spcBef>
                          <a:spcPts val="0"/>
                        </a:spcBef>
                        <a:spcAft>
                          <a:spcPts val="0"/>
                        </a:spcAft>
                        <a:buClr>
                          <a:schemeClr val="dk1"/>
                        </a:buClr>
                        <a:buSzPts val="1400"/>
                        <a:buFont typeface="Montserrat"/>
                        <a:buNone/>
                      </a:pPr>
                      <a:r>
                        <a:rPr lang="es-MX" sz="1400">
                          <a:solidFill>
                            <a:schemeClr val="dk1"/>
                          </a:solidFill>
                          <a:latin typeface="Montserrat"/>
                          <a:ea typeface="Montserrat"/>
                          <a:cs typeface="Montserrat"/>
                          <a:sym typeface="Montserrat"/>
                        </a:rPr>
                        <a:t>7,327</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25400" rtl="0" algn="ctr">
                        <a:lnSpc>
                          <a:spcPct val="100000"/>
                        </a:lnSpc>
                        <a:spcBef>
                          <a:spcPts val="0"/>
                        </a:spcBef>
                        <a:spcAft>
                          <a:spcPts val="0"/>
                        </a:spcAft>
                        <a:buClr>
                          <a:schemeClr val="dk1"/>
                        </a:buClr>
                        <a:buSzPts val="1400"/>
                        <a:buFont typeface="Montserrat"/>
                        <a:buNone/>
                      </a:pPr>
                      <a:r>
                        <a:rPr lang="es-MX" sz="1400">
                          <a:solidFill>
                            <a:schemeClr val="dk1"/>
                          </a:solidFill>
                          <a:latin typeface="Montserrat"/>
                          <a:ea typeface="Montserrat"/>
                          <a:cs typeface="Montserrat"/>
                          <a:sym typeface="Montserrat"/>
                        </a:rPr>
                        <a:t>7,983</a:t>
                      </a:r>
                      <a:endParaRPr sz="1400">
                        <a:solidFill>
                          <a:schemeClr val="dk1"/>
                        </a:solidFill>
                        <a:latin typeface="Montserrat"/>
                        <a:ea typeface="Montserrat"/>
                        <a:cs typeface="Montserrat"/>
                        <a:sym typeface="Montserrat"/>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25400" rtl="0" algn="ctr">
                        <a:lnSpc>
                          <a:spcPct val="100000"/>
                        </a:lnSpc>
                        <a:spcBef>
                          <a:spcPts val="0"/>
                        </a:spcBef>
                        <a:spcAft>
                          <a:spcPts val="0"/>
                        </a:spcAft>
                        <a:buClr>
                          <a:schemeClr val="dk1"/>
                        </a:buClr>
                        <a:buSzPts val="1400"/>
                        <a:buFont typeface="Montserrat"/>
                        <a:buNone/>
                      </a:pPr>
                      <a:r>
                        <a:rPr b="1" lang="es-MX" sz="1400">
                          <a:latin typeface="Montserrat"/>
                          <a:ea typeface="Montserrat"/>
                          <a:cs typeface="Montserrat"/>
                          <a:sym typeface="Montserrat"/>
                        </a:rPr>
                        <a:t>8.95 </a:t>
                      </a:r>
                      <a:endParaRPr b="1" sz="1400">
                        <a:solidFill>
                          <a:schemeClr val="dk1"/>
                        </a:solidFill>
                        <a:latin typeface="Montserrat"/>
                        <a:ea typeface="Montserrat"/>
                        <a:cs typeface="Montserrat"/>
                        <a:sym typeface="Montserrat"/>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84325">
                <a:tc>
                  <a:txBody>
                    <a:bodyPr/>
                    <a:lstStyle/>
                    <a:p>
                      <a:pPr indent="0" lvl="0" marL="0" marR="25400" rtl="0" algn="l">
                        <a:lnSpc>
                          <a:spcPct val="100000"/>
                        </a:lnSpc>
                        <a:spcBef>
                          <a:spcPts val="0"/>
                        </a:spcBef>
                        <a:spcAft>
                          <a:spcPts val="0"/>
                        </a:spcAft>
                        <a:buClr>
                          <a:schemeClr val="dk1"/>
                        </a:buClr>
                        <a:buSzPts val="1400"/>
                        <a:buFont typeface="Montserrat"/>
                        <a:buNone/>
                      </a:pPr>
                      <a:r>
                        <a:rPr b="1" lang="es-MX" sz="1400">
                          <a:latin typeface="Montserrat"/>
                          <a:ea typeface="Montserrat"/>
                          <a:cs typeface="Montserrat"/>
                          <a:sym typeface="Montserrat"/>
                        </a:rPr>
                        <a:t>Parasitología y Micología</a:t>
                      </a:r>
                      <a:endParaRPr b="1" sz="1400">
                        <a:solidFill>
                          <a:schemeClr val="dk1"/>
                        </a:solidFill>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25400" rtl="0" algn="ctr">
                        <a:lnSpc>
                          <a:spcPct val="100000"/>
                        </a:lnSpc>
                        <a:spcBef>
                          <a:spcPts val="0"/>
                        </a:spcBef>
                        <a:spcAft>
                          <a:spcPts val="0"/>
                        </a:spcAft>
                        <a:buClr>
                          <a:schemeClr val="dk1"/>
                        </a:buClr>
                        <a:buSzPts val="1400"/>
                        <a:buFont typeface="Montserrat"/>
                        <a:buNone/>
                      </a:pPr>
                      <a:r>
                        <a:rPr lang="es-MX" sz="1400">
                          <a:latin typeface="Montserrat"/>
                          <a:ea typeface="Montserrat"/>
                          <a:cs typeface="Montserrat"/>
                          <a:sym typeface="Montserrat"/>
                        </a:rPr>
                        <a:t>3,496</a:t>
                      </a:r>
                      <a:endParaRPr sz="1400">
                        <a:solidFill>
                          <a:schemeClr val="dk1"/>
                        </a:solidFill>
                        <a:latin typeface="Montserrat"/>
                        <a:ea typeface="Montserrat"/>
                        <a:cs typeface="Montserrat"/>
                        <a:sym typeface="Montserrat"/>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25400" rtl="0" algn="ctr">
                        <a:lnSpc>
                          <a:spcPct val="100000"/>
                        </a:lnSpc>
                        <a:spcBef>
                          <a:spcPts val="0"/>
                        </a:spcBef>
                        <a:spcAft>
                          <a:spcPts val="0"/>
                        </a:spcAft>
                        <a:buClr>
                          <a:schemeClr val="dk1"/>
                        </a:buClr>
                        <a:buSzPts val="1400"/>
                        <a:buFont typeface="Montserrat"/>
                        <a:buNone/>
                      </a:pPr>
                      <a:r>
                        <a:rPr lang="es-MX" sz="1400">
                          <a:solidFill>
                            <a:schemeClr val="dk1"/>
                          </a:solidFill>
                          <a:latin typeface="Montserrat"/>
                          <a:ea typeface="Montserrat"/>
                          <a:cs typeface="Montserrat"/>
                          <a:sym typeface="Montserrat"/>
                        </a:rPr>
                        <a:t>4,269</a:t>
                      </a:r>
                      <a:endParaRPr sz="1400">
                        <a:solidFill>
                          <a:schemeClr val="dk1"/>
                        </a:solidFill>
                        <a:latin typeface="Montserrat"/>
                        <a:ea typeface="Montserrat"/>
                        <a:cs typeface="Montserrat"/>
                        <a:sym typeface="Montserrat"/>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25400" rtl="0" algn="ctr">
                        <a:lnSpc>
                          <a:spcPct val="100000"/>
                        </a:lnSpc>
                        <a:spcBef>
                          <a:spcPts val="0"/>
                        </a:spcBef>
                        <a:spcAft>
                          <a:spcPts val="0"/>
                        </a:spcAft>
                        <a:buClr>
                          <a:schemeClr val="dk1"/>
                        </a:buClr>
                        <a:buSzPts val="1400"/>
                        <a:buFont typeface="Montserrat"/>
                        <a:buNone/>
                      </a:pPr>
                      <a:r>
                        <a:rPr b="1" lang="es-MX" sz="1400">
                          <a:latin typeface="Montserrat"/>
                          <a:ea typeface="Montserrat"/>
                          <a:cs typeface="Montserrat"/>
                          <a:sym typeface="Montserrat"/>
                        </a:rPr>
                        <a:t>22.11 </a:t>
                      </a:r>
                      <a:endParaRPr b="1" sz="1400">
                        <a:solidFill>
                          <a:schemeClr val="dk1"/>
                        </a:solidFill>
                        <a:latin typeface="Montserrat"/>
                        <a:ea typeface="Montserrat"/>
                        <a:cs typeface="Montserrat"/>
                        <a:sym typeface="Montserrat"/>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84325">
                <a:tc>
                  <a:txBody>
                    <a:bodyPr/>
                    <a:lstStyle/>
                    <a:p>
                      <a:pPr indent="0" lvl="0" marL="0" marR="25400" rtl="0" algn="l">
                        <a:lnSpc>
                          <a:spcPct val="100000"/>
                        </a:lnSpc>
                        <a:spcBef>
                          <a:spcPts val="0"/>
                        </a:spcBef>
                        <a:spcAft>
                          <a:spcPts val="0"/>
                        </a:spcAft>
                        <a:buClr>
                          <a:schemeClr val="dk1"/>
                        </a:buClr>
                        <a:buSzPts val="1400"/>
                        <a:buFont typeface="Montserrat"/>
                        <a:buNone/>
                      </a:pPr>
                      <a:r>
                        <a:rPr b="1" lang="es-MX" sz="1400">
                          <a:latin typeface="Montserrat"/>
                          <a:ea typeface="Montserrat"/>
                          <a:cs typeface="Montserrat"/>
                          <a:sym typeface="Montserrat"/>
                        </a:rPr>
                        <a:t>Inmunogenética Molecular</a:t>
                      </a:r>
                      <a:endParaRPr b="1" sz="1400">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25400" rtl="0" algn="ctr">
                        <a:lnSpc>
                          <a:spcPct val="100000"/>
                        </a:lnSpc>
                        <a:spcBef>
                          <a:spcPts val="0"/>
                        </a:spcBef>
                        <a:spcAft>
                          <a:spcPts val="0"/>
                        </a:spcAft>
                        <a:buClr>
                          <a:schemeClr val="dk1"/>
                        </a:buClr>
                        <a:buSzPts val="1400"/>
                        <a:buFont typeface="Montserrat"/>
                        <a:buNone/>
                      </a:pPr>
                      <a:r>
                        <a:rPr lang="es-MX" sz="1400">
                          <a:latin typeface="Montserrat"/>
                          <a:ea typeface="Montserrat"/>
                          <a:cs typeface="Montserrat"/>
                          <a:sym typeface="Montserrat"/>
                        </a:rPr>
                        <a:t>161</a:t>
                      </a:r>
                      <a:endParaRPr sz="1400">
                        <a:solidFill>
                          <a:schemeClr val="dk1"/>
                        </a:solidFill>
                        <a:latin typeface="Montserrat"/>
                        <a:ea typeface="Montserrat"/>
                        <a:cs typeface="Montserrat"/>
                        <a:sym typeface="Montserrat"/>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25400" rtl="0" algn="ctr">
                        <a:lnSpc>
                          <a:spcPct val="100000"/>
                        </a:lnSpc>
                        <a:spcBef>
                          <a:spcPts val="0"/>
                        </a:spcBef>
                        <a:spcAft>
                          <a:spcPts val="0"/>
                        </a:spcAft>
                        <a:buClr>
                          <a:schemeClr val="dk1"/>
                        </a:buClr>
                        <a:buSzPts val="1400"/>
                        <a:buFont typeface="Montserrat"/>
                        <a:buNone/>
                      </a:pPr>
                      <a:r>
                        <a:rPr lang="es-MX" sz="1400">
                          <a:solidFill>
                            <a:schemeClr val="dk1"/>
                          </a:solidFill>
                          <a:latin typeface="Montserrat"/>
                          <a:ea typeface="Montserrat"/>
                          <a:cs typeface="Montserrat"/>
                          <a:sym typeface="Montserrat"/>
                        </a:rPr>
                        <a:t>133</a:t>
                      </a:r>
                      <a:endParaRPr sz="1400">
                        <a:solidFill>
                          <a:schemeClr val="dk1"/>
                        </a:solidFill>
                        <a:latin typeface="Montserrat"/>
                        <a:ea typeface="Montserrat"/>
                        <a:cs typeface="Montserrat"/>
                        <a:sym typeface="Montserrat"/>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25400" rtl="0" algn="ctr">
                        <a:lnSpc>
                          <a:spcPct val="100000"/>
                        </a:lnSpc>
                        <a:spcBef>
                          <a:spcPts val="0"/>
                        </a:spcBef>
                        <a:spcAft>
                          <a:spcPts val="0"/>
                        </a:spcAft>
                        <a:buClr>
                          <a:schemeClr val="dk1"/>
                        </a:buClr>
                        <a:buSzPts val="1400"/>
                        <a:buFont typeface="Montserrat"/>
                        <a:buNone/>
                      </a:pPr>
                      <a:r>
                        <a:rPr b="1" lang="es-MX" sz="1400">
                          <a:solidFill>
                            <a:schemeClr val="dk1"/>
                          </a:solidFill>
                          <a:latin typeface="Montserrat"/>
                          <a:ea typeface="Montserrat"/>
                          <a:cs typeface="Montserrat"/>
                          <a:sym typeface="Montserrat"/>
                        </a:rPr>
                        <a:t>-17.39</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84325">
                <a:tc gridSpan="4">
                  <a:txBody>
                    <a:bodyPr/>
                    <a:lstStyle/>
                    <a:p>
                      <a:pPr indent="0" lvl="0" marL="0" marR="25400" rtl="0" algn="ctr">
                        <a:lnSpc>
                          <a:spcPct val="100000"/>
                        </a:lnSpc>
                        <a:spcBef>
                          <a:spcPts val="0"/>
                        </a:spcBef>
                        <a:spcAft>
                          <a:spcPts val="0"/>
                        </a:spcAft>
                        <a:buClr>
                          <a:schemeClr val="lt1"/>
                        </a:buClr>
                        <a:buSzPts val="1400"/>
                        <a:buFont typeface="Montserrat"/>
                        <a:buNone/>
                      </a:pPr>
                      <a:r>
                        <a:rPr b="1" lang="es-MX" sz="1400">
                          <a:solidFill>
                            <a:schemeClr val="lt1"/>
                          </a:solidFill>
                          <a:latin typeface="Montserrat"/>
                          <a:ea typeface="Montserrat"/>
                          <a:cs typeface="Montserrat"/>
                          <a:sym typeface="Montserrat"/>
                        </a:rPr>
                        <a:t>Laboratorio de Investigación</a:t>
                      </a:r>
                      <a:endParaRPr b="1" sz="1400">
                        <a:solidFill>
                          <a:schemeClr val="lt1"/>
                        </a:solidFill>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hMerge="1"/>
                <a:tc hMerge="1"/>
                <a:tc hMerge="1"/>
              </a:tr>
              <a:tr h="384325">
                <a:tc>
                  <a:txBody>
                    <a:bodyPr/>
                    <a:lstStyle/>
                    <a:p>
                      <a:pPr indent="0" lvl="0" marL="0" marR="25400" rtl="0" algn="l">
                        <a:lnSpc>
                          <a:spcPct val="100000"/>
                        </a:lnSpc>
                        <a:spcBef>
                          <a:spcPts val="0"/>
                        </a:spcBef>
                        <a:spcAft>
                          <a:spcPts val="0"/>
                        </a:spcAft>
                        <a:buClr>
                          <a:schemeClr val="dk1"/>
                        </a:buClr>
                        <a:buSzPts val="1400"/>
                        <a:buFont typeface="Montserrat"/>
                        <a:buNone/>
                      </a:pPr>
                      <a:r>
                        <a:rPr b="1" lang="es-MX" sz="1400">
                          <a:latin typeface="Montserrat"/>
                          <a:ea typeface="Montserrat"/>
                          <a:cs typeface="Montserrat"/>
                          <a:sym typeface="Montserrat"/>
                        </a:rPr>
                        <a:t>Genética(genética y cáncer)</a:t>
                      </a:r>
                      <a:endParaRPr b="1" sz="1400">
                        <a:solidFill>
                          <a:schemeClr val="dk1"/>
                        </a:solidFill>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25400" rtl="0" algn="ctr">
                        <a:lnSpc>
                          <a:spcPct val="100000"/>
                        </a:lnSpc>
                        <a:spcBef>
                          <a:spcPts val="0"/>
                        </a:spcBef>
                        <a:spcAft>
                          <a:spcPts val="0"/>
                        </a:spcAft>
                        <a:buClr>
                          <a:schemeClr val="dk1"/>
                        </a:buClr>
                        <a:buSzPts val="1400"/>
                        <a:buFont typeface="Montserrat"/>
                        <a:buNone/>
                      </a:pPr>
                      <a:r>
                        <a:rPr lang="es-MX" sz="1400">
                          <a:latin typeface="Montserrat"/>
                          <a:ea typeface="Montserrat"/>
                          <a:cs typeface="Montserrat"/>
                          <a:sym typeface="Montserrat"/>
                        </a:rPr>
                        <a:t>493</a:t>
                      </a:r>
                      <a:endParaRPr sz="1400">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25400" rtl="0" algn="ctr">
                        <a:lnSpc>
                          <a:spcPct val="100000"/>
                        </a:lnSpc>
                        <a:spcBef>
                          <a:spcPts val="0"/>
                        </a:spcBef>
                        <a:spcAft>
                          <a:spcPts val="0"/>
                        </a:spcAft>
                        <a:buClr>
                          <a:schemeClr val="dk1"/>
                        </a:buClr>
                        <a:buSzPts val="1400"/>
                        <a:buFont typeface="Montserrat"/>
                        <a:buNone/>
                      </a:pPr>
                      <a:r>
                        <a:rPr lang="es-MX" sz="1400">
                          <a:latin typeface="Montserrat"/>
                          <a:ea typeface="Montserrat"/>
                          <a:cs typeface="Montserrat"/>
                          <a:sym typeface="Montserrat"/>
                        </a:rPr>
                        <a:t>425</a:t>
                      </a:r>
                      <a:endParaRPr sz="1400">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25400" rtl="0" algn="ctr">
                        <a:lnSpc>
                          <a:spcPct val="100000"/>
                        </a:lnSpc>
                        <a:spcBef>
                          <a:spcPts val="0"/>
                        </a:spcBef>
                        <a:spcAft>
                          <a:spcPts val="0"/>
                        </a:spcAft>
                        <a:buClr>
                          <a:schemeClr val="dk1"/>
                        </a:buClr>
                        <a:buSzPts val="1400"/>
                        <a:buFont typeface="Montserrat"/>
                        <a:buNone/>
                      </a:pPr>
                      <a:r>
                        <a:rPr b="1" lang="es-MX" sz="1400">
                          <a:latin typeface="Montserrat"/>
                          <a:ea typeface="Montserrat"/>
                          <a:cs typeface="Montserrat"/>
                          <a:sym typeface="Montserrat"/>
                        </a:rPr>
                        <a:t>-13.79</a:t>
                      </a:r>
                      <a:endParaRPr b="1" sz="1400">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84325">
                <a:tc>
                  <a:txBody>
                    <a:bodyPr/>
                    <a:lstStyle/>
                    <a:p>
                      <a:pPr indent="0" lvl="0" marL="0" marR="25400" rtl="0" algn="ctr">
                        <a:lnSpc>
                          <a:spcPct val="100000"/>
                        </a:lnSpc>
                        <a:spcBef>
                          <a:spcPts val="0"/>
                        </a:spcBef>
                        <a:spcAft>
                          <a:spcPts val="0"/>
                        </a:spcAft>
                        <a:buClr>
                          <a:schemeClr val="lt1"/>
                        </a:buClr>
                        <a:buSzPts val="1400"/>
                        <a:buFont typeface="Montserrat"/>
                        <a:buNone/>
                      </a:pPr>
                      <a:r>
                        <a:rPr b="1" lang="es-MX" sz="1400">
                          <a:solidFill>
                            <a:schemeClr val="lt1"/>
                          </a:solidFill>
                          <a:latin typeface="Montserrat"/>
                          <a:ea typeface="Montserrat"/>
                          <a:cs typeface="Montserrat"/>
                          <a:sym typeface="Montserrat"/>
                        </a:rPr>
                        <a:t>Subtotales</a:t>
                      </a:r>
                      <a:endParaRPr b="1" sz="1400">
                        <a:solidFill>
                          <a:schemeClr val="lt1"/>
                        </a:solidFill>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25400" rtl="0" algn="ctr">
                        <a:lnSpc>
                          <a:spcPct val="100000"/>
                        </a:lnSpc>
                        <a:spcBef>
                          <a:spcPts val="0"/>
                        </a:spcBef>
                        <a:spcAft>
                          <a:spcPts val="0"/>
                        </a:spcAft>
                        <a:buClr>
                          <a:schemeClr val="lt1"/>
                        </a:buClr>
                        <a:buSzPts val="1400"/>
                        <a:buFont typeface="Montserrat"/>
                        <a:buNone/>
                      </a:pPr>
                      <a:r>
                        <a:rPr b="1" lang="es-MX" sz="1400">
                          <a:solidFill>
                            <a:schemeClr val="lt1"/>
                          </a:solidFill>
                          <a:latin typeface="Montserrat"/>
                          <a:ea typeface="Montserrat"/>
                          <a:cs typeface="Montserrat"/>
                          <a:sym typeface="Montserrat"/>
                        </a:rPr>
                        <a:t>400,281</a:t>
                      </a:r>
                      <a:endParaRPr b="1" sz="1400">
                        <a:solidFill>
                          <a:schemeClr val="lt1"/>
                        </a:solidFill>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25400" rtl="0" algn="ctr">
                        <a:lnSpc>
                          <a:spcPct val="100000"/>
                        </a:lnSpc>
                        <a:spcBef>
                          <a:spcPts val="0"/>
                        </a:spcBef>
                        <a:spcAft>
                          <a:spcPts val="0"/>
                        </a:spcAft>
                        <a:buClr>
                          <a:schemeClr val="lt1"/>
                        </a:buClr>
                        <a:buSzPts val="1400"/>
                        <a:buFont typeface="Montserrat"/>
                        <a:buNone/>
                      </a:pPr>
                      <a:r>
                        <a:rPr b="1" lang="es-MX" sz="1400">
                          <a:solidFill>
                            <a:schemeClr val="lt1"/>
                          </a:solidFill>
                          <a:latin typeface="Montserrat"/>
                          <a:ea typeface="Montserrat"/>
                          <a:cs typeface="Montserrat"/>
                          <a:sym typeface="Montserrat"/>
                        </a:rPr>
                        <a:t>447,400</a:t>
                      </a:r>
                      <a:endParaRPr b="1" sz="1400">
                        <a:solidFill>
                          <a:schemeClr val="lt1"/>
                        </a:solidFill>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25400" rtl="0" algn="ctr">
                        <a:lnSpc>
                          <a:spcPct val="100000"/>
                        </a:lnSpc>
                        <a:spcBef>
                          <a:spcPts val="0"/>
                        </a:spcBef>
                        <a:spcAft>
                          <a:spcPts val="0"/>
                        </a:spcAft>
                        <a:buClr>
                          <a:schemeClr val="lt1"/>
                        </a:buClr>
                        <a:buSzPts val="1400"/>
                        <a:buFont typeface="Montserrat"/>
                        <a:buNone/>
                      </a:pPr>
                      <a:r>
                        <a:rPr b="1" lang="es-MX" sz="1400">
                          <a:solidFill>
                            <a:schemeClr val="lt1"/>
                          </a:solidFill>
                          <a:latin typeface="Montserrat"/>
                          <a:ea typeface="Montserrat"/>
                          <a:cs typeface="Montserrat"/>
                          <a:sym typeface="Montserrat"/>
                        </a:rPr>
                        <a:t>11.77</a:t>
                      </a:r>
                      <a:endParaRPr b="1" sz="1400">
                        <a:solidFill>
                          <a:schemeClr val="lt1"/>
                        </a:solidFill>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r h="384325">
                <a:tc>
                  <a:txBody>
                    <a:bodyPr/>
                    <a:lstStyle/>
                    <a:p>
                      <a:pPr indent="0" lvl="0" marL="0" marR="25400" rtl="0" algn="l">
                        <a:lnSpc>
                          <a:spcPct val="100000"/>
                        </a:lnSpc>
                        <a:spcBef>
                          <a:spcPts val="0"/>
                        </a:spcBef>
                        <a:spcAft>
                          <a:spcPts val="0"/>
                        </a:spcAft>
                        <a:buClr>
                          <a:schemeClr val="dk1"/>
                        </a:buClr>
                        <a:buSzPts val="1400"/>
                        <a:buFont typeface="Montserrat"/>
                        <a:buNone/>
                      </a:pPr>
                      <a:r>
                        <a:rPr b="1" lang="es-MX" sz="1400">
                          <a:latin typeface="Montserrat"/>
                          <a:ea typeface="Montserrat"/>
                          <a:cs typeface="Montserrat"/>
                          <a:sym typeface="Montserrat"/>
                        </a:rPr>
                        <a:t>Banco de Sangre</a:t>
                      </a:r>
                      <a:endParaRPr b="1" sz="1400">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25400" rtl="0" algn="ctr">
                        <a:lnSpc>
                          <a:spcPct val="100000"/>
                        </a:lnSpc>
                        <a:spcBef>
                          <a:spcPts val="0"/>
                        </a:spcBef>
                        <a:spcAft>
                          <a:spcPts val="0"/>
                        </a:spcAft>
                        <a:buClr>
                          <a:schemeClr val="dk1"/>
                        </a:buClr>
                        <a:buSzPts val="1400"/>
                        <a:buFont typeface="Montserrat"/>
                        <a:buNone/>
                      </a:pPr>
                      <a:r>
                        <a:rPr lang="es-MX" sz="1400">
                          <a:latin typeface="Montserrat"/>
                          <a:ea typeface="Montserrat"/>
                          <a:cs typeface="Montserrat"/>
                          <a:sym typeface="Montserrat"/>
                        </a:rPr>
                        <a:t>89,844</a:t>
                      </a:r>
                      <a:endParaRPr sz="1400">
                        <a:solidFill>
                          <a:schemeClr val="dk1"/>
                        </a:solidFill>
                        <a:latin typeface="Montserrat"/>
                        <a:ea typeface="Montserrat"/>
                        <a:cs typeface="Montserrat"/>
                        <a:sym typeface="Montserrat"/>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25400" rtl="0" algn="ctr">
                        <a:lnSpc>
                          <a:spcPct val="100000"/>
                        </a:lnSpc>
                        <a:spcBef>
                          <a:spcPts val="0"/>
                        </a:spcBef>
                        <a:spcAft>
                          <a:spcPts val="0"/>
                        </a:spcAft>
                        <a:buClr>
                          <a:schemeClr val="dk1"/>
                        </a:buClr>
                        <a:buSzPts val="1400"/>
                        <a:buFont typeface="Montserrat"/>
                        <a:buNone/>
                      </a:pPr>
                      <a:r>
                        <a:rPr lang="es-MX" sz="1400">
                          <a:solidFill>
                            <a:schemeClr val="dk1"/>
                          </a:solidFill>
                          <a:latin typeface="Montserrat"/>
                          <a:ea typeface="Montserrat"/>
                          <a:cs typeface="Montserrat"/>
                          <a:sym typeface="Montserrat"/>
                        </a:rPr>
                        <a:t>92,654</a:t>
                      </a:r>
                      <a:endParaRPr sz="1400">
                        <a:solidFill>
                          <a:schemeClr val="dk1"/>
                        </a:solidFill>
                        <a:latin typeface="Montserrat"/>
                        <a:ea typeface="Montserrat"/>
                        <a:cs typeface="Montserrat"/>
                        <a:sym typeface="Montserrat"/>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25400" rtl="0" algn="ctr">
                        <a:lnSpc>
                          <a:spcPct val="100000"/>
                        </a:lnSpc>
                        <a:spcBef>
                          <a:spcPts val="0"/>
                        </a:spcBef>
                        <a:spcAft>
                          <a:spcPts val="0"/>
                        </a:spcAft>
                        <a:buClr>
                          <a:schemeClr val="dk1"/>
                        </a:buClr>
                        <a:buSzPts val="1400"/>
                        <a:buFont typeface="Montserrat"/>
                        <a:buNone/>
                      </a:pPr>
                      <a:r>
                        <a:rPr b="1" lang="es-MX" sz="1400">
                          <a:solidFill>
                            <a:schemeClr val="dk1"/>
                          </a:solidFill>
                          <a:latin typeface="Montserrat"/>
                          <a:ea typeface="Montserrat"/>
                          <a:cs typeface="Montserrat"/>
                          <a:sym typeface="Montserrat"/>
                        </a:rPr>
                        <a:t>3.13</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384325">
                <a:tc>
                  <a:txBody>
                    <a:bodyPr/>
                    <a:lstStyle/>
                    <a:p>
                      <a:pPr indent="0" lvl="0" marL="0" marR="25400" rtl="0" algn="ctr">
                        <a:lnSpc>
                          <a:spcPct val="100000"/>
                        </a:lnSpc>
                        <a:spcBef>
                          <a:spcPts val="0"/>
                        </a:spcBef>
                        <a:spcAft>
                          <a:spcPts val="0"/>
                        </a:spcAft>
                        <a:buClr>
                          <a:schemeClr val="lt1"/>
                        </a:buClr>
                        <a:buSzPts val="1400"/>
                        <a:buFont typeface="Montserrat"/>
                        <a:buNone/>
                      </a:pPr>
                      <a:r>
                        <a:rPr b="1" lang="es-MX" sz="1400">
                          <a:solidFill>
                            <a:schemeClr val="lt1"/>
                          </a:solidFill>
                          <a:latin typeface="Montserrat"/>
                          <a:ea typeface="Montserrat"/>
                          <a:cs typeface="Montserrat"/>
                          <a:sym typeface="Montserrat"/>
                        </a:rPr>
                        <a:t>Total General</a:t>
                      </a:r>
                      <a:endParaRPr b="1" sz="1400">
                        <a:solidFill>
                          <a:schemeClr val="lt1"/>
                        </a:solidFill>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25400" rtl="0" algn="ctr">
                        <a:lnSpc>
                          <a:spcPct val="100000"/>
                        </a:lnSpc>
                        <a:spcBef>
                          <a:spcPts val="0"/>
                        </a:spcBef>
                        <a:spcAft>
                          <a:spcPts val="0"/>
                        </a:spcAft>
                        <a:buClr>
                          <a:schemeClr val="lt1"/>
                        </a:buClr>
                        <a:buSzPts val="1400"/>
                        <a:buFont typeface="Montserrat"/>
                        <a:buNone/>
                      </a:pPr>
                      <a:r>
                        <a:rPr b="1" lang="es-MX" sz="1400">
                          <a:solidFill>
                            <a:schemeClr val="lt1"/>
                          </a:solidFill>
                          <a:latin typeface="Montserrat"/>
                          <a:ea typeface="Montserrat"/>
                          <a:cs typeface="Montserrat"/>
                          <a:sym typeface="Montserrat"/>
                        </a:rPr>
                        <a:t>490,125</a:t>
                      </a:r>
                      <a:endParaRPr b="1" sz="1400">
                        <a:solidFill>
                          <a:schemeClr val="lt1"/>
                        </a:solidFill>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25400" rtl="0" algn="ctr">
                        <a:lnSpc>
                          <a:spcPct val="100000"/>
                        </a:lnSpc>
                        <a:spcBef>
                          <a:spcPts val="0"/>
                        </a:spcBef>
                        <a:spcAft>
                          <a:spcPts val="0"/>
                        </a:spcAft>
                        <a:buClr>
                          <a:schemeClr val="lt1"/>
                        </a:buClr>
                        <a:buSzPts val="1400"/>
                        <a:buFont typeface="Montserrat"/>
                        <a:buNone/>
                      </a:pPr>
                      <a:r>
                        <a:rPr b="1" lang="es-MX" sz="1400">
                          <a:solidFill>
                            <a:schemeClr val="lt1"/>
                          </a:solidFill>
                          <a:latin typeface="Montserrat"/>
                          <a:ea typeface="Montserrat"/>
                          <a:cs typeface="Montserrat"/>
                          <a:sym typeface="Montserrat"/>
                        </a:rPr>
                        <a:t>540,054</a:t>
                      </a:r>
                      <a:endParaRPr b="1" sz="1400">
                        <a:solidFill>
                          <a:schemeClr val="lt1"/>
                        </a:solidFill>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25400" rtl="0" algn="ctr">
                        <a:lnSpc>
                          <a:spcPct val="100000"/>
                        </a:lnSpc>
                        <a:spcBef>
                          <a:spcPts val="0"/>
                        </a:spcBef>
                        <a:spcAft>
                          <a:spcPts val="0"/>
                        </a:spcAft>
                        <a:buClr>
                          <a:schemeClr val="lt1"/>
                        </a:buClr>
                        <a:buSzPts val="1400"/>
                        <a:buFont typeface="Montserrat"/>
                        <a:buNone/>
                      </a:pPr>
                      <a:r>
                        <a:rPr b="1" lang="es-MX" sz="1400">
                          <a:solidFill>
                            <a:schemeClr val="lt1"/>
                          </a:solidFill>
                          <a:latin typeface="Montserrat"/>
                          <a:ea typeface="Montserrat"/>
                          <a:cs typeface="Montserrat"/>
                          <a:sym typeface="Montserrat"/>
                        </a:rPr>
                        <a:t>10.19</a:t>
                      </a:r>
                      <a:endParaRPr b="1" sz="1400">
                        <a:solidFill>
                          <a:schemeClr val="lt1"/>
                        </a:solidFill>
                        <a:latin typeface="Montserrat"/>
                        <a:ea typeface="Montserrat"/>
                        <a:cs typeface="Montserrat"/>
                        <a:sym typeface="Montserrat"/>
                      </a:endParaRPr>
                    </a:p>
                  </a:txBody>
                  <a:tcPr marT="91425" marB="91425"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bl>
          </a:graphicData>
        </a:graphic>
      </p:graphicFrame>
      <p:sp>
        <p:nvSpPr>
          <p:cNvPr id="386" name="Google Shape;386;p26"/>
          <p:cNvSpPr/>
          <p:nvPr/>
        </p:nvSpPr>
        <p:spPr>
          <a:xfrm>
            <a:off x="8797615" y="269536"/>
            <a:ext cx="3182892" cy="458252"/>
          </a:xfrm>
          <a:prstGeom prst="roundRect">
            <a:avLst>
              <a:gd fmla="val 16667" name="adj"/>
            </a:avLst>
          </a:prstGeom>
          <a:solidFill>
            <a:srgbClr val="05405D"/>
          </a:solidFill>
          <a:ln cap="flat" cmpd="sng" w="12700">
            <a:solidFill>
              <a:srgbClr val="2F5496"/>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MX" sz="1800">
                <a:solidFill>
                  <a:schemeClr val="lt1"/>
                </a:solidFill>
                <a:latin typeface="Montserrat Medium"/>
                <a:ea typeface="Montserrat Medium"/>
                <a:cs typeface="Montserrat Medium"/>
                <a:sym typeface="Montserrat Medium"/>
              </a:rPr>
              <a:t>ATENCIÓN MÉDICA</a:t>
            </a:r>
            <a:endParaRPr sz="1800">
              <a:solidFill>
                <a:schemeClr val="lt1"/>
              </a:solidFill>
              <a:latin typeface="Montserrat Medium"/>
              <a:ea typeface="Montserrat Medium"/>
              <a:cs typeface="Montserrat Medium"/>
              <a:sym typeface="Montserrat Medium"/>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graphicFrame>
        <p:nvGraphicFramePr>
          <p:cNvPr id="392" name="Google Shape;392;p27"/>
          <p:cNvGraphicFramePr/>
          <p:nvPr/>
        </p:nvGraphicFramePr>
        <p:xfrm>
          <a:off x="389340" y="855570"/>
          <a:ext cx="3000000" cy="3000000"/>
        </p:xfrm>
        <a:graphic>
          <a:graphicData uri="http://schemas.openxmlformats.org/drawingml/2006/table">
            <a:tbl>
              <a:tblPr bandRow="1" firstRow="1">
                <a:noFill/>
                <a:tableStyleId>{78EEEEED-E547-42A2-ABC7-D24E4D8C57F2}</a:tableStyleId>
              </a:tblPr>
              <a:tblGrid>
                <a:gridCol w="3132000"/>
                <a:gridCol w="907625"/>
                <a:gridCol w="907625"/>
                <a:gridCol w="890100"/>
              </a:tblGrid>
              <a:tr h="284825">
                <a:tc gridSpan="4">
                  <a:txBody>
                    <a:bodyPr/>
                    <a:lstStyle/>
                    <a:p>
                      <a:pPr indent="0" lvl="1" marL="0" marR="0" rtl="0" algn="ctr">
                        <a:lnSpc>
                          <a:spcPct val="100000"/>
                        </a:lnSpc>
                        <a:spcBef>
                          <a:spcPts val="0"/>
                        </a:spcBef>
                        <a:spcAft>
                          <a:spcPts val="0"/>
                        </a:spcAft>
                        <a:buClr>
                          <a:srgbClr val="000000"/>
                        </a:buClr>
                        <a:buSzPts val="1400"/>
                        <a:buFont typeface="Arial"/>
                        <a:buNone/>
                      </a:pPr>
                      <a:r>
                        <a:rPr b="1" lang="es-MX" sz="1400" u="none" cap="none" strike="noStrike">
                          <a:solidFill>
                            <a:schemeClr val="lt1"/>
                          </a:solidFill>
                        </a:rPr>
                        <a:t>Evento Adverso por tipo de notificación*</a:t>
                      </a:r>
                      <a:endParaRPr b="1" i="0" sz="1400" u="none" cap="none" strike="noStrike">
                        <a:solidFill>
                          <a:schemeClr val="lt1"/>
                        </a:solidFill>
                        <a:latin typeface="Montserrat"/>
                        <a:ea typeface="Montserrat"/>
                        <a:cs typeface="Montserrat"/>
                        <a:sym typeface="Montserrat"/>
                      </a:endParaRPr>
                    </a:p>
                  </a:txBody>
                  <a:tcPr marT="45675" marB="4567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hMerge="1"/>
                <a:tc hMerge="1"/>
                <a:tc hMerge="1"/>
              </a:tr>
              <a:tr h="284825">
                <a:tc>
                  <a:txBody>
                    <a:bodyPr/>
                    <a:lstStyle/>
                    <a:p>
                      <a:pPr indent="0" lvl="1" marL="0" marR="0" rtl="0" algn="ctr">
                        <a:lnSpc>
                          <a:spcPct val="100000"/>
                        </a:lnSpc>
                        <a:spcBef>
                          <a:spcPts val="0"/>
                        </a:spcBef>
                        <a:spcAft>
                          <a:spcPts val="0"/>
                        </a:spcAft>
                        <a:buClr>
                          <a:srgbClr val="000000"/>
                        </a:buClr>
                        <a:buSzPts val="1200"/>
                        <a:buFont typeface="Arial"/>
                        <a:buNone/>
                      </a:pPr>
                      <a:r>
                        <a:rPr b="1" lang="es-MX" sz="1400" u="none" cap="none" strike="noStrike">
                          <a:solidFill>
                            <a:schemeClr val="lt1"/>
                          </a:solidFill>
                        </a:rPr>
                        <a:t>Tipo de Notificación</a:t>
                      </a:r>
                      <a:endParaRPr b="1" i="1" sz="1400" u="none" cap="none" strike="noStrike">
                        <a:solidFill>
                          <a:schemeClr val="lt1"/>
                        </a:solidFill>
                        <a:latin typeface="Montserrat"/>
                        <a:ea typeface="Montserrat"/>
                        <a:cs typeface="Montserrat"/>
                        <a:sym typeface="Montserrat"/>
                      </a:endParaRPr>
                    </a:p>
                  </a:txBody>
                  <a:tcPr marT="45675" marB="4567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s-MX" sz="1400" u="none" cap="none" strike="noStrike">
                          <a:solidFill>
                            <a:schemeClr val="lt1"/>
                          </a:solidFill>
                        </a:rPr>
                        <a:t>2023</a:t>
                      </a:r>
                      <a:endParaRPr b="1" i="1" sz="1400" u="none" cap="none" strike="noStrike">
                        <a:solidFill>
                          <a:schemeClr val="lt1"/>
                        </a:solidFill>
                        <a:latin typeface="Montserrat"/>
                        <a:ea typeface="Montserrat"/>
                        <a:cs typeface="Montserrat"/>
                        <a:sym typeface="Montserrat"/>
                      </a:endParaRPr>
                    </a:p>
                  </a:txBody>
                  <a:tcPr marT="45675" marB="4567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s-MX" sz="1400" u="none" cap="none" strike="noStrike">
                          <a:solidFill>
                            <a:schemeClr val="lt1"/>
                          </a:solidFill>
                        </a:rPr>
                        <a:t>2024</a:t>
                      </a:r>
                      <a:endParaRPr b="1" sz="1400" u="none" cap="none" strike="noStrike">
                        <a:solidFill>
                          <a:schemeClr val="lt1"/>
                        </a:solidFill>
                        <a:latin typeface="Montserrat"/>
                        <a:ea typeface="Montserrat"/>
                        <a:cs typeface="Montserrat"/>
                        <a:sym typeface="Montserrat"/>
                      </a:endParaRPr>
                    </a:p>
                  </a:txBody>
                  <a:tcPr marT="45675" marB="4567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s-MX" sz="1400" u="none" cap="none" strike="noStrike">
                          <a:solidFill>
                            <a:schemeClr val="lt1"/>
                          </a:solidFill>
                        </a:rPr>
                        <a:t>% Var </a:t>
                      </a:r>
                      <a:endParaRPr b="1" i="1" sz="1400" u="none" cap="none" strike="noStrike">
                        <a:solidFill>
                          <a:schemeClr val="lt1"/>
                        </a:solidFill>
                        <a:latin typeface="Montserrat"/>
                        <a:ea typeface="Montserrat"/>
                        <a:cs typeface="Montserrat"/>
                        <a:sym typeface="Montserrat"/>
                      </a:endParaRPr>
                    </a:p>
                  </a:txBody>
                  <a:tcPr marT="45675" marB="4567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r h="298250">
                <a:tc>
                  <a:txBody>
                    <a:bodyPr/>
                    <a:lstStyle/>
                    <a:p>
                      <a:pPr indent="0" lvl="0" marL="0" marR="0" rtl="0" algn="l">
                        <a:spcBef>
                          <a:spcPts val="0"/>
                        </a:spcBef>
                        <a:spcAft>
                          <a:spcPts val="0"/>
                        </a:spcAft>
                        <a:buNone/>
                      </a:pPr>
                      <a:r>
                        <a:rPr b="1" lang="es-MX" sz="1400">
                          <a:solidFill>
                            <a:schemeClr val="dk1"/>
                          </a:solidFill>
                          <a:latin typeface="Montserrat"/>
                          <a:ea typeface="Montserrat"/>
                          <a:cs typeface="Montserrat"/>
                          <a:sym typeface="Montserrat"/>
                        </a:rPr>
                        <a:t>Cuasifallas</a:t>
                      </a:r>
                      <a:endParaRPr b="1" sz="1400">
                        <a:solidFill>
                          <a:schemeClr val="dk1"/>
                        </a:solidFill>
                        <a:latin typeface="Montserrat"/>
                        <a:ea typeface="Montserrat"/>
                        <a:cs typeface="Montserrat"/>
                        <a:sym typeface="Montserrat"/>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s-MX" sz="1400">
                          <a:solidFill>
                            <a:schemeClr val="dk1"/>
                          </a:solidFill>
                          <a:latin typeface="Montserrat"/>
                          <a:ea typeface="Montserrat"/>
                          <a:cs typeface="Montserrat"/>
                          <a:sym typeface="Montserrat"/>
                        </a:rPr>
                        <a:t>9</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s-MX" sz="1400">
                          <a:solidFill>
                            <a:schemeClr val="dk1"/>
                          </a:solidFill>
                          <a:latin typeface="Montserrat"/>
                          <a:ea typeface="Montserrat"/>
                          <a:cs typeface="Montserrat"/>
                          <a:sym typeface="Montserrat"/>
                        </a:rPr>
                        <a:t>26</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s-MX" sz="1400">
                          <a:solidFill>
                            <a:schemeClr val="dk1"/>
                          </a:solidFill>
                          <a:latin typeface="Montserrat"/>
                          <a:ea typeface="Montserrat"/>
                          <a:cs typeface="Montserrat"/>
                          <a:sym typeface="Montserrat"/>
                        </a:rPr>
                        <a:t>188.89</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268425">
                <a:tc>
                  <a:txBody>
                    <a:bodyPr/>
                    <a:lstStyle/>
                    <a:p>
                      <a:pPr indent="0" lvl="0" marL="0" marR="0" rtl="0" algn="l">
                        <a:spcBef>
                          <a:spcPts val="0"/>
                        </a:spcBef>
                        <a:spcAft>
                          <a:spcPts val="0"/>
                        </a:spcAft>
                        <a:buNone/>
                      </a:pPr>
                      <a:r>
                        <a:rPr b="1" lang="es-MX" sz="1400">
                          <a:solidFill>
                            <a:schemeClr val="dk1"/>
                          </a:solidFill>
                          <a:latin typeface="Montserrat"/>
                          <a:ea typeface="Montserrat"/>
                          <a:cs typeface="Montserrat"/>
                          <a:sym typeface="Montserrat"/>
                        </a:rPr>
                        <a:t>Eventos Adversos</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s-MX" sz="1400">
                          <a:solidFill>
                            <a:schemeClr val="dk1"/>
                          </a:solidFill>
                          <a:latin typeface="Montserrat"/>
                          <a:ea typeface="Montserrat"/>
                          <a:cs typeface="Montserrat"/>
                          <a:sym typeface="Montserrat"/>
                        </a:rPr>
                        <a:t>420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s-MX" sz="1400">
                          <a:solidFill>
                            <a:schemeClr val="dk1"/>
                          </a:solidFill>
                          <a:latin typeface="Montserrat"/>
                          <a:ea typeface="Montserrat"/>
                          <a:cs typeface="Montserrat"/>
                          <a:sym typeface="Montserrat"/>
                        </a:rPr>
                        <a:t>475</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s-MX" sz="1400">
                          <a:solidFill>
                            <a:schemeClr val="dk1"/>
                          </a:solidFill>
                          <a:latin typeface="Montserrat"/>
                          <a:ea typeface="Montserrat"/>
                          <a:cs typeface="Montserrat"/>
                          <a:sym typeface="Montserrat"/>
                        </a:rPr>
                        <a:t>13.10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298250">
                <a:tc>
                  <a:txBody>
                    <a:bodyPr/>
                    <a:lstStyle/>
                    <a:p>
                      <a:pPr indent="0" lvl="0" marL="0" marR="0" rtl="0" algn="l">
                        <a:spcBef>
                          <a:spcPts val="0"/>
                        </a:spcBef>
                        <a:spcAft>
                          <a:spcPts val="0"/>
                        </a:spcAft>
                        <a:buNone/>
                      </a:pPr>
                      <a:r>
                        <a:rPr b="1" lang="es-MX" sz="1400">
                          <a:solidFill>
                            <a:schemeClr val="dk1"/>
                          </a:solidFill>
                          <a:latin typeface="Montserrat"/>
                          <a:ea typeface="Montserrat"/>
                          <a:cs typeface="Montserrat"/>
                          <a:sym typeface="Montserrat"/>
                        </a:rPr>
                        <a:t>Daño Bajo</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s-MX" sz="1400">
                          <a:solidFill>
                            <a:schemeClr val="dk1"/>
                          </a:solidFill>
                          <a:latin typeface="Montserrat"/>
                          <a:ea typeface="Montserrat"/>
                          <a:cs typeface="Montserrat"/>
                          <a:sym typeface="Montserrat"/>
                        </a:rPr>
                        <a:t>402</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s-MX" sz="1400">
                          <a:solidFill>
                            <a:schemeClr val="dk1"/>
                          </a:solidFill>
                          <a:latin typeface="Montserrat"/>
                          <a:ea typeface="Montserrat"/>
                          <a:cs typeface="Montserrat"/>
                          <a:sym typeface="Montserrat"/>
                        </a:rPr>
                        <a:t>251</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s-MX" sz="1400">
                          <a:solidFill>
                            <a:schemeClr val="dk1"/>
                          </a:solidFill>
                          <a:latin typeface="Montserrat"/>
                          <a:ea typeface="Montserrat"/>
                          <a:cs typeface="Montserrat"/>
                          <a:sym typeface="Montserrat"/>
                        </a:rPr>
                        <a:t>-37.56</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298250">
                <a:tc>
                  <a:txBody>
                    <a:bodyPr/>
                    <a:lstStyle/>
                    <a:p>
                      <a:pPr indent="0" lvl="0" marL="0" marR="0" rtl="0" algn="l">
                        <a:spcBef>
                          <a:spcPts val="0"/>
                        </a:spcBef>
                        <a:spcAft>
                          <a:spcPts val="0"/>
                        </a:spcAft>
                        <a:buNone/>
                      </a:pPr>
                      <a:r>
                        <a:rPr b="1" lang="es-MX" sz="1400">
                          <a:solidFill>
                            <a:schemeClr val="dk1"/>
                          </a:solidFill>
                          <a:latin typeface="Montserrat"/>
                          <a:ea typeface="Montserrat"/>
                          <a:cs typeface="Montserrat"/>
                          <a:sym typeface="Montserrat"/>
                        </a:rPr>
                        <a:t>Daño Moderado</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s-MX" sz="1400">
                          <a:solidFill>
                            <a:schemeClr val="dk1"/>
                          </a:solidFill>
                          <a:latin typeface="Montserrat"/>
                          <a:ea typeface="Montserrat"/>
                          <a:cs typeface="Montserrat"/>
                          <a:sym typeface="Montserrat"/>
                        </a:rPr>
                        <a:t>14</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s-MX" sz="1400">
                          <a:solidFill>
                            <a:schemeClr val="dk1"/>
                          </a:solidFill>
                          <a:latin typeface="Montserrat"/>
                          <a:ea typeface="Montserrat"/>
                          <a:cs typeface="Montserrat"/>
                          <a:sym typeface="Montserrat"/>
                        </a:rPr>
                        <a:t>112</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s-MX" sz="1400">
                          <a:solidFill>
                            <a:schemeClr val="dk1"/>
                          </a:solidFill>
                          <a:latin typeface="Montserrat"/>
                          <a:ea typeface="Montserrat"/>
                          <a:cs typeface="Montserrat"/>
                          <a:sym typeface="Montserrat"/>
                        </a:rPr>
                        <a:t>700.00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298250">
                <a:tc>
                  <a:txBody>
                    <a:bodyPr/>
                    <a:lstStyle/>
                    <a:p>
                      <a:pPr indent="0" lvl="0" marL="0" marR="0" rtl="0" algn="l">
                        <a:spcBef>
                          <a:spcPts val="0"/>
                        </a:spcBef>
                        <a:spcAft>
                          <a:spcPts val="0"/>
                        </a:spcAft>
                        <a:buNone/>
                      </a:pPr>
                      <a:r>
                        <a:rPr b="1" lang="es-MX" sz="1400">
                          <a:solidFill>
                            <a:schemeClr val="dk1"/>
                          </a:solidFill>
                          <a:latin typeface="Montserrat"/>
                          <a:ea typeface="Montserrat"/>
                          <a:cs typeface="Montserrat"/>
                          <a:sym typeface="Montserrat"/>
                        </a:rPr>
                        <a:t>Daño Grave</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s-MX" sz="1400">
                          <a:solidFill>
                            <a:schemeClr val="dk1"/>
                          </a:solidFill>
                          <a:latin typeface="Montserrat"/>
                          <a:ea typeface="Montserrat"/>
                          <a:cs typeface="Montserrat"/>
                          <a:sym typeface="Montserrat"/>
                        </a:rPr>
                        <a:t>1</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s-MX" sz="1400">
                          <a:solidFill>
                            <a:schemeClr val="dk1"/>
                          </a:solidFill>
                          <a:latin typeface="Montserrat"/>
                          <a:ea typeface="Montserrat"/>
                          <a:cs typeface="Montserrat"/>
                          <a:sym typeface="Montserrat"/>
                        </a:rPr>
                        <a:t>8</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s-MX" sz="1400">
                          <a:solidFill>
                            <a:schemeClr val="dk1"/>
                          </a:solidFill>
                          <a:latin typeface="Montserrat"/>
                          <a:ea typeface="Montserrat"/>
                          <a:cs typeface="Montserrat"/>
                          <a:sym typeface="Montserrat"/>
                        </a:rPr>
                        <a:t>700.00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298250">
                <a:tc>
                  <a:txBody>
                    <a:bodyPr/>
                    <a:lstStyle/>
                    <a:p>
                      <a:pPr indent="0" lvl="0" marL="0" marR="0" rtl="0" algn="l">
                        <a:spcBef>
                          <a:spcPts val="0"/>
                        </a:spcBef>
                        <a:spcAft>
                          <a:spcPts val="0"/>
                        </a:spcAft>
                        <a:buNone/>
                      </a:pPr>
                      <a:r>
                        <a:rPr b="1" lang="es-MX" sz="1400">
                          <a:solidFill>
                            <a:schemeClr val="dk1"/>
                          </a:solidFill>
                          <a:latin typeface="Montserrat"/>
                          <a:ea typeface="Montserrat"/>
                          <a:cs typeface="Montserrat"/>
                          <a:sym typeface="Montserrat"/>
                        </a:rPr>
                        <a:t>Sin daño</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s-MX" sz="1400">
                          <a:solidFill>
                            <a:schemeClr val="dk1"/>
                          </a:solidFill>
                          <a:latin typeface="Montserrat"/>
                          <a:ea typeface="Montserrat"/>
                          <a:cs typeface="Montserrat"/>
                          <a:sym typeface="Montserrat"/>
                        </a:rPr>
                        <a:t>3</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s-MX" sz="1400">
                          <a:solidFill>
                            <a:schemeClr val="dk1"/>
                          </a:solidFill>
                          <a:latin typeface="Montserrat"/>
                          <a:ea typeface="Montserrat"/>
                          <a:cs typeface="Montserrat"/>
                          <a:sym typeface="Montserrat"/>
                        </a:rPr>
                        <a:t>104</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s-MX" sz="1400">
                          <a:solidFill>
                            <a:schemeClr val="dk1"/>
                          </a:solidFill>
                          <a:latin typeface="Montserrat"/>
                          <a:ea typeface="Montserrat"/>
                          <a:cs typeface="Montserrat"/>
                          <a:sym typeface="Montserrat"/>
                        </a:rPr>
                        <a:t>3,366.67</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298250">
                <a:tc>
                  <a:txBody>
                    <a:bodyPr/>
                    <a:lstStyle/>
                    <a:p>
                      <a:pPr indent="0" lvl="0" marL="0" marR="0" rtl="0" algn="l">
                        <a:spcBef>
                          <a:spcPts val="0"/>
                        </a:spcBef>
                        <a:spcAft>
                          <a:spcPts val="0"/>
                        </a:spcAft>
                        <a:buNone/>
                      </a:pPr>
                      <a:r>
                        <a:rPr b="1" lang="es-MX" sz="1400">
                          <a:solidFill>
                            <a:schemeClr val="dk1"/>
                          </a:solidFill>
                          <a:latin typeface="Montserrat"/>
                          <a:ea typeface="Montserrat"/>
                          <a:cs typeface="Montserrat"/>
                          <a:sym typeface="Montserrat"/>
                        </a:rPr>
                        <a:t>Evento Centinela</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s-MX" sz="1400">
                          <a:solidFill>
                            <a:schemeClr val="dk1"/>
                          </a:solidFill>
                          <a:latin typeface="Montserrat"/>
                          <a:ea typeface="Montserrat"/>
                          <a:cs typeface="Montserrat"/>
                          <a:sym typeface="Montserrat"/>
                        </a:rPr>
                        <a:t>2</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s-MX" sz="1400">
                          <a:solidFill>
                            <a:schemeClr val="dk1"/>
                          </a:solidFill>
                          <a:latin typeface="Montserrat"/>
                          <a:ea typeface="Montserrat"/>
                          <a:cs typeface="Montserrat"/>
                          <a:sym typeface="Montserrat"/>
                        </a:rPr>
                        <a:t>2</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s-MX" sz="1400">
                          <a:solidFill>
                            <a:schemeClr val="dk1"/>
                          </a:solidFill>
                          <a:latin typeface="Montserrat"/>
                          <a:ea typeface="Montserrat"/>
                          <a:cs typeface="Montserrat"/>
                          <a:sym typeface="Montserrat"/>
                        </a:rPr>
                        <a:t>0.00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407775">
                <a:tc>
                  <a:txBody>
                    <a:bodyPr/>
                    <a:lstStyle/>
                    <a:p>
                      <a:pPr indent="0" lvl="0" marL="0" marR="0" rtl="0" algn="l">
                        <a:spcBef>
                          <a:spcPts val="0"/>
                        </a:spcBef>
                        <a:spcAft>
                          <a:spcPts val="0"/>
                        </a:spcAft>
                        <a:buNone/>
                      </a:pPr>
                      <a:r>
                        <a:rPr b="1" lang="es-MX" sz="1400">
                          <a:solidFill>
                            <a:schemeClr val="dk1"/>
                          </a:solidFill>
                          <a:latin typeface="Montserrat"/>
                          <a:ea typeface="Montserrat"/>
                          <a:cs typeface="Montserrat"/>
                          <a:sym typeface="Montserrat"/>
                        </a:rPr>
                        <a:t>Se descartó al incidente relacionado con la seguridad del paciente</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s-MX" sz="1400">
                          <a:solidFill>
                            <a:schemeClr val="dk1"/>
                          </a:solidFill>
                          <a:latin typeface="Montserrat"/>
                          <a:ea typeface="Montserrat"/>
                          <a:cs typeface="Montserrat"/>
                          <a:sym typeface="Montserrat"/>
                        </a:rPr>
                        <a:t>3</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s-MX" sz="1400">
                          <a:solidFill>
                            <a:schemeClr val="dk1"/>
                          </a:solidFill>
                          <a:latin typeface="Montserrat"/>
                          <a:ea typeface="Montserrat"/>
                          <a:cs typeface="Montserrat"/>
                          <a:sym typeface="Montserrat"/>
                        </a:rPr>
                        <a:t>2</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s-MX" sz="1400">
                          <a:solidFill>
                            <a:schemeClr val="dk1"/>
                          </a:solidFill>
                          <a:latin typeface="Montserrat"/>
                          <a:ea typeface="Montserrat"/>
                          <a:cs typeface="Montserrat"/>
                          <a:sym typeface="Montserrat"/>
                        </a:rPr>
                        <a:t>-33.33</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298250">
                <a:tc>
                  <a:txBody>
                    <a:bodyPr/>
                    <a:lstStyle/>
                    <a:p>
                      <a:pPr indent="0" lvl="0" marL="0" marR="0" rtl="0" algn="l">
                        <a:spcBef>
                          <a:spcPts val="0"/>
                        </a:spcBef>
                        <a:spcAft>
                          <a:spcPts val="0"/>
                        </a:spcAft>
                        <a:buNone/>
                      </a:pPr>
                      <a:r>
                        <a:rPr b="1" lang="es-MX" sz="1400">
                          <a:solidFill>
                            <a:schemeClr val="dk1"/>
                          </a:solidFill>
                          <a:latin typeface="Montserrat"/>
                          <a:ea typeface="Montserrat"/>
                          <a:cs typeface="Montserrat"/>
                          <a:sym typeface="Montserrat"/>
                        </a:rPr>
                        <a:t>Duplicados</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s-MX" sz="1400">
                          <a:solidFill>
                            <a:schemeClr val="dk1"/>
                          </a:solidFill>
                          <a:latin typeface="Montserrat"/>
                          <a:ea typeface="Montserrat"/>
                          <a:cs typeface="Montserrat"/>
                          <a:sym typeface="Montserrat"/>
                        </a:rPr>
                        <a:t>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s-MX" sz="1400">
                          <a:solidFill>
                            <a:schemeClr val="dk1"/>
                          </a:solidFill>
                          <a:latin typeface="Montserrat"/>
                          <a:ea typeface="Montserrat"/>
                          <a:cs typeface="Montserrat"/>
                          <a:sym typeface="Montserrat"/>
                        </a:rPr>
                        <a:t>7</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s-MX" sz="1400">
                          <a:solidFill>
                            <a:schemeClr val="dk1"/>
                          </a:solidFill>
                          <a:latin typeface="Montserrat"/>
                          <a:ea typeface="Montserrat"/>
                          <a:cs typeface="Montserrat"/>
                          <a:sym typeface="Montserrat"/>
                        </a:rPr>
                        <a:t>100.00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298250">
                <a:tc>
                  <a:txBody>
                    <a:bodyPr/>
                    <a:lstStyle/>
                    <a:p>
                      <a:pPr indent="0" lvl="0" marL="0" marR="0" rtl="0" algn="l">
                        <a:spcBef>
                          <a:spcPts val="0"/>
                        </a:spcBef>
                        <a:spcAft>
                          <a:spcPts val="0"/>
                        </a:spcAft>
                        <a:buNone/>
                      </a:pPr>
                      <a:r>
                        <a:rPr b="1" lang="es-MX" sz="1400">
                          <a:solidFill>
                            <a:schemeClr val="dk1"/>
                          </a:solidFill>
                          <a:latin typeface="Montserrat"/>
                          <a:ea typeface="Montserrat"/>
                          <a:cs typeface="Montserrat"/>
                          <a:sym typeface="Montserrat"/>
                        </a:rPr>
                        <a:t>En análisis</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s-MX" sz="1400">
                          <a:solidFill>
                            <a:schemeClr val="dk1"/>
                          </a:solidFill>
                          <a:latin typeface="Montserrat"/>
                          <a:ea typeface="Montserrat"/>
                          <a:cs typeface="Montserrat"/>
                          <a:sym typeface="Montserrat"/>
                        </a:rPr>
                        <a:t>N/A</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s-MX" sz="1400">
                          <a:solidFill>
                            <a:schemeClr val="dk1"/>
                          </a:solidFill>
                          <a:latin typeface="Montserrat"/>
                          <a:ea typeface="Montserrat"/>
                          <a:cs typeface="Montserrat"/>
                          <a:sym typeface="Montserrat"/>
                        </a:rPr>
                        <a:t>1</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s-MX" sz="1400">
                          <a:solidFill>
                            <a:schemeClr val="dk1"/>
                          </a:solidFill>
                          <a:latin typeface="Montserrat"/>
                          <a:ea typeface="Montserrat"/>
                          <a:cs typeface="Montserrat"/>
                          <a:sym typeface="Montserrat"/>
                        </a:rPr>
                        <a:t>100.00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284825">
                <a:tc>
                  <a:txBody>
                    <a:bodyPr/>
                    <a:lstStyle/>
                    <a:p>
                      <a:pPr indent="0" lvl="0" marL="0" marR="0" rtl="0" algn="ctr">
                        <a:lnSpc>
                          <a:spcPct val="100000"/>
                        </a:lnSpc>
                        <a:spcBef>
                          <a:spcPts val="0"/>
                        </a:spcBef>
                        <a:spcAft>
                          <a:spcPts val="0"/>
                        </a:spcAft>
                        <a:buClr>
                          <a:srgbClr val="000000"/>
                        </a:buClr>
                        <a:buSzPts val="1200"/>
                        <a:buFont typeface="Arial"/>
                        <a:buNone/>
                      </a:pPr>
                      <a:r>
                        <a:rPr b="1" i="0" lang="es-MX" sz="1400" u="none" cap="none" strike="noStrike">
                          <a:solidFill>
                            <a:schemeClr val="lt1"/>
                          </a:solidFill>
                          <a:latin typeface="Montserrat"/>
                          <a:ea typeface="Montserrat"/>
                          <a:cs typeface="Montserrat"/>
                          <a:sym typeface="Montserrat"/>
                        </a:rPr>
                        <a:t>Total</a:t>
                      </a:r>
                      <a:endParaRPr b="1" i="0" sz="1400" u="none" cap="none" strike="noStrike">
                        <a:solidFill>
                          <a:schemeClr val="lt1"/>
                        </a:solidFill>
                        <a:latin typeface="Montserrat"/>
                        <a:ea typeface="Montserrat"/>
                        <a:cs typeface="Montserrat"/>
                        <a:sym typeface="Montserrat"/>
                      </a:endParaRPr>
                    </a:p>
                  </a:txBody>
                  <a:tcPr marT="45675" marB="4567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lang="es-MX" sz="1400">
                          <a:solidFill>
                            <a:schemeClr val="lt1"/>
                          </a:solidFill>
                          <a:latin typeface="Montserrat"/>
                          <a:ea typeface="Montserrat"/>
                          <a:cs typeface="Montserrat"/>
                          <a:sym typeface="Montserrat"/>
                        </a:rPr>
                        <a:t>434</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lang="es-MX" sz="1400">
                          <a:solidFill>
                            <a:schemeClr val="lt1"/>
                          </a:solidFill>
                          <a:latin typeface="Montserrat"/>
                          <a:ea typeface="Montserrat"/>
                          <a:cs typeface="Montserrat"/>
                          <a:sym typeface="Montserrat"/>
                        </a:rPr>
                        <a:t>513</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lang="es-MX" sz="1400">
                          <a:solidFill>
                            <a:schemeClr val="lt1"/>
                          </a:solidFill>
                          <a:latin typeface="Montserrat"/>
                          <a:ea typeface="Montserrat"/>
                          <a:cs typeface="Montserrat"/>
                          <a:sym typeface="Montserrat"/>
                        </a:rPr>
                        <a:t>18.20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bl>
          </a:graphicData>
        </a:graphic>
      </p:graphicFrame>
      <p:sp>
        <p:nvSpPr>
          <p:cNvPr id="393" name="Google Shape;393;p27"/>
          <p:cNvSpPr/>
          <p:nvPr/>
        </p:nvSpPr>
        <p:spPr>
          <a:xfrm>
            <a:off x="3057827" y="66013"/>
            <a:ext cx="5739788" cy="865297"/>
          </a:xfrm>
          <a:prstGeom prst="roundRect">
            <a:avLst>
              <a:gd fmla="val 31556" name="adj"/>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MX" sz="2000">
                <a:solidFill>
                  <a:srgbClr val="05405D"/>
                </a:solidFill>
                <a:latin typeface="Montserrat"/>
                <a:ea typeface="Montserrat"/>
                <a:cs typeface="Montserrat"/>
                <a:sym typeface="Montserrat"/>
              </a:rPr>
              <a:t>Eventos Adversos (EAs)</a:t>
            </a:r>
            <a:endParaRPr b="1" sz="2000">
              <a:solidFill>
                <a:srgbClr val="05405D"/>
              </a:solidFill>
              <a:latin typeface="Montserrat"/>
              <a:ea typeface="Montserrat"/>
              <a:cs typeface="Montserrat"/>
              <a:sym typeface="Montserrat"/>
            </a:endParaRPr>
          </a:p>
          <a:p>
            <a:pPr indent="0" lvl="0" marL="0" marR="0" rtl="0" algn="ctr">
              <a:spcBef>
                <a:spcPts val="0"/>
              </a:spcBef>
              <a:spcAft>
                <a:spcPts val="0"/>
              </a:spcAft>
              <a:buNone/>
            </a:pPr>
            <a:r>
              <a:rPr b="1" lang="es-MX" sz="2000">
                <a:solidFill>
                  <a:srgbClr val="05405D"/>
                </a:solidFill>
                <a:latin typeface="Montserrat"/>
                <a:ea typeface="Montserrat"/>
                <a:cs typeface="Montserrat"/>
                <a:sym typeface="Montserrat"/>
              </a:rPr>
              <a:t>(Semestral 2023 – 2024)</a:t>
            </a:r>
            <a:endParaRPr b="1" sz="2000">
              <a:solidFill>
                <a:srgbClr val="05405D"/>
              </a:solidFill>
              <a:latin typeface="Montserrat"/>
              <a:ea typeface="Montserrat"/>
              <a:cs typeface="Montserrat"/>
              <a:sym typeface="Montserrat"/>
            </a:endParaRPr>
          </a:p>
        </p:txBody>
      </p:sp>
      <p:sp>
        <p:nvSpPr>
          <p:cNvPr id="394" name="Google Shape;394;p27"/>
          <p:cNvSpPr txBox="1"/>
          <p:nvPr/>
        </p:nvSpPr>
        <p:spPr>
          <a:xfrm>
            <a:off x="241942" y="5701875"/>
            <a:ext cx="11708116" cy="983572"/>
          </a:xfrm>
          <a:prstGeom prst="rect">
            <a:avLst/>
          </a:prstGeom>
          <a:no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342900" lvl="0" marL="342900" marR="0" rtl="0" algn="just">
              <a:lnSpc>
                <a:spcPct val="114000"/>
              </a:lnSpc>
              <a:spcBef>
                <a:spcPts val="0"/>
              </a:spcBef>
              <a:spcAft>
                <a:spcPts val="0"/>
              </a:spcAft>
              <a:buClr>
                <a:srgbClr val="002060"/>
              </a:buClr>
              <a:buSzPts val="1400"/>
              <a:buFont typeface="Montserrat SemiBold"/>
              <a:buAutoNum type="arabicPeriod"/>
            </a:pPr>
            <a:r>
              <a:rPr lang="es-MX" sz="1400">
                <a:solidFill>
                  <a:schemeClr val="dk1"/>
                </a:solidFill>
                <a:highlight>
                  <a:srgbClr val="FFFF00"/>
                </a:highlight>
                <a:latin typeface="Montserrat"/>
                <a:ea typeface="Montserrat"/>
                <a:cs typeface="Montserrat"/>
                <a:sym typeface="Montserrat"/>
              </a:rPr>
              <a:t>Capacitación de los integrantes del Comité de Riesgos y Eventos Adversos en el análisis causa raíz de eventos centinela</a:t>
            </a:r>
            <a:endParaRPr/>
          </a:p>
          <a:p>
            <a:pPr indent="-342900" lvl="0" marL="342900" marR="0" rtl="0" algn="just">
              <a:lnSpc>
                <a:spcPct val="114000"/>
              </a:lnSpc>
              <a:spcBef>
                <a:spcPts val="1200"/>
              </a:spcBef>
              <a:spcAft>
                <a:spcPts val="1200"/>
              </a:spcAft>
              <a:buClr>
                <a:srgbClr val="002060"/>
              </a:buClr>
              <a:buSzPts val="1400"/>
              <a:buFont typeface="Montserrat SemiBold"/>
              <a:buAutoNum type="arabicPeriod"/>
            </a:pPr>
            <a:r>
              <a:rPr lang="es-MX" sz="1400">
                <a:solidFill>
                  <a:schemeClr val="dk1"/>
                </a:solidFill>
                <a:highlight>
                  <a:srgbClr val="FFFF00"/>
                </a:highlight>
                <a:latin typeface="Montserrat"/>
                <a:ea typeface="Montserrat"/>
                <a:cs typeface="Montserrat"/>
                <a:sym typeface="Montserrat"/>
              </a:rPr>
              <a:t>Identificación y capacitación a líder en la Acción Esencial para la Seguridad del Paciente </a:t>
            </a:r>
            <a:endParaRPr/>
          </a:p>
        </p:txBody>
      </p:sp>
      <p:sp>
        <p:nvSpPr>
          <p:cNvPr id="395" name="Google Shape;395;p27"/>
          <p:cNvSpPr txBox="1"/>
          <p:nvPr/>
        </p:nvSpPr>
        <p:spPr>
          <a:xfrm>
            <a:off x="3549043" y="5267752"/>
            <a:ext cx="5763809" cy="338514"/>
          </a:xfrm>
          <a:prstGeom prst="rect">
            <a:avLst/>
          </a:prstGeom>
          <a:solidFill>
            <a:srgbClr val="B3C6E7"/>
          </a:solidFill>
          <a:ln>
            <a:noFill/>
          </a:ln>
          <a:effectLst>
            <a:outerShdw blurRad="57150" rotWithShape="0" algn="ctr" dir="5400000" dist="19050">
              <a:srgbClr val="000000">
                <a:alpha val="62745"/>
              </a:srgbClr>
            </a:outerShdw>
          </a:effectLst>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s-MX" sz="1600" u="none" cap="none" strike="noStrike">
                <a:solidFill>
                  <a:schemeClr val="dk1"/>
                </a:solidFill>
                <a:latin typeface="Montserrat"/>
                <a:ea typeface="Montserrat"/>
                <a:cs typeface="Montserrat"/>
                <a:sym typeface="Montserrat"/>
              </a:rPr>
              <a:t>Acciones de mejora </a:t>
            </a:r>
            <a:endParaRPr b="1" i="0" sz="1600" u="none" cap="none" strike="noStrike">
              <a:solidFill>
                <a:schemeClr val="dk1"/>
              </a:solidFill>
              <a:latin typeface="Montserrat"/>
              <a:ea typeface="Montserrat"/>
              <a:cs typeface="Montserrat"/>
              <a:sym typeface="Montserrat"/>
            </a:endParaRPr>
          </a:p>
        </p:txBody>
      </p:sp>
      <p:graphicFrame>
        <p:nvGraphicFramePr>
          <p:cNvPr id="396" name="Google Shape;396;p27"/>
          <p:cNvGraphicFramePr/>
          <p:nvPr/>
        </p:nvGraphicFramePr>
        <p:xfrm>
          <a:off x="6430948" y="855570"/>
          <a:ext cx="3000000" cy="3000000"/>
        </p:xfrm>
        <a:graphic>
          <a:graphicData uri="http://schemas.openxmlformats.org/drawingml/2006/table">
            <a:tbl>
              <a:tblPr>
                <a:noFill/>
                <a:tableStyleId>{A2A536BB-C6D4-44E8-878D-C3FA3314EE73}</a:tableStyleId>
              </a:tblPr>
              <a:tblGrid>
                <a:gridCol w="3795350"/>
                <a:gridCol w="797675"/>
                <a:gridCol w="956525"/>
              </a:tblGrid>
              <a:tr h="356875">
                <a:tc gridSpan="3">
                  <a:txBody>
                    <a:bodyPr/>
                    <a:lstStyle/>
                    <a:p>
                      <a:pPr indent="0" lvl="0" marL="0" marR="0" rtl="0" algn="ctr">
                        <a:spcBef>
                          <a:spcPts val="0"/>
                        </a:spcBef>
                        <a:spcAft>
                          <a:spcPts val="0"/>
                        </a:spcAft>
                        <a:buNone/>
                      </a:pPr>
                      <a:r>
                        <a:rPr b="1" lang="es-MX" sz="1300" u="none" strike="noStrike">
                          <a:solidFill>
                            <a:schemeClr val="lt1"/>
                          </a:solidFill>
                        </a:rPr>
                        <a:t>Principales Eventos Adversos (incidentes con daño)*</a:t>
                      </a:r>
                      <a:endParaRPr b="1" i="0" sz="1300" u="none" strike="noStrike">
                        <a:solidFill>
                          <a:schemeClr val="lt1"/>
                        </a:solidFill>
                        <a:latin typeface="Montserrat"/>
                        <a:ea typeface="Montserrat"/>
                        <a:cs typeface="Montserrat"/>
                        <a:sym typeface="Montserrat"/>
                      </a:endParaRPr>
                    </a:p>
                  </a:txBody>
                  <a:tcPr marT="6475" marB="0" marR="6475" marL="6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hMerge="1"/>
                <a:tc hMerge="1"/>
              </a:tr>
              <a:tr h="364100">
                <a:tc>
                  <a:txBody>
                    <a:bodyPr/>
                    <a:lstStyle/>
                    <a:p>
                      <a:pPr indent="0" lvl="0" marL="0" marR="0" rtl="0" algn="ctr">
                        <a:spcBef>
                          <a:spcPts val="0"/>
                        </a:spcBef>
                        <a:spcAft>
                          <a:spcPts val="0"/>
                        </a:spcAft>
                        <a:buNone/>
                      </a:pPr>
                      <a:r>
                        <a:rPr b="1" lang="es-MX" sz="1300" u="none" strike="noStrike">
                          <a:solidFill>
                            <a:schemeClr val="lt1"/>
                          </a:solidFill>
                        </a:rPr>
                        <a:t>Tipo de Incidente</a:t>
                      </a:r>
                      <a:endParaRPr b="1" i="0" sz="1300" u="none" strike="noStrike">
                        <a:solidFill>
                          <a:schemeClr val="lt1"/>
                        </a:solidFill>
                        <a:latin typeface="Montserrat"/>
                        <a:ea typeface="Montserrat"/>
                        <a:cs typeface="Montserrat"/>
                        <a:sym typeface="Montserrat"/>
                      </a:endParaRPr>
                    </a:p>
                  </a:txBody>
                  <a:tcPr marT="6475" marB="0" marR="6475" marL="6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lang="es-MX" sz="1300" u="none" strike="noStrike">
                          <a:solidFill>
                            <a:schemeClr val="lt1"/>
                          </a:solidFill>
                        </a:rPr>
                        <a:t>n</a:t>
                      </a:r>
                      <a:endParaRPr b="1" i="0" sz="1300" u="none" strike="noStrike">
                        <a:solidFill>
                          <a:schemeClr val="lt1"/>
                        </a:solidFill>
                        <a:latin typeface="Montserrat"/>
                        <a:ea typeface="Montserrat"/>
                        <a:cs typeface="Montserrat"/>
                        <a:sym typeface="Montserrat"/>
                      </a:endParaRPr>
                    </a:p>
                  </a:txBody>
                  <a:tcPr marT="6475" marB="0" marR="6475" marL="6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lang="es-MX" sz="1300" u="none" strike="noStrike">
                          <a:solidFill>
                            <a:schemeClr val="lt1"/>
                          </a:solidFill>
                        </a:rPr>
                        <a:t>%</a:t>
                      </a:r>
                      <a:endParaRPr b="1" i="0" sz="1300" u="none" strike="noStrike">
                        <a:solidFill>
                          <a:schemeClr val="lt1"/>
                        </a:solidFill>
                        <a:latin typeface="Montserrat"/>
                        <a:ea typeface="Montserrat"/>
                        <a:cs typeface="Montserrat"/>
                        <a:sym typeface="Montserrat"/>
                      </a:endParaRPr>
                    </a:p>
                  </a:txBody>
                  <a:tcPr marT="6475" marB="0" marR="6475" marL="6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r h="244650">
                <a:tc>
                  <a:txBody>
                    <a:bodyPr/>
                    <a:lstStyle/>
                    <a:p>
                      <a:pPr indent="0" lvl="0" marL="0" marR="0" rtl="0" algn="l">
                        <a:spcBef>
                          <a:spcPts val="0"/>
                        </a:spcBef>
                        <a:spcAft>
                          <a:spcPts val="0"/>
                        </a:spcAft>
                        <a:buNone/>
                      </a:pPr>
                      <a:r>
                        <a:rPr b="1" lang="es-MX" sz="1300" u="none" strike="noStrike"/>
                        <a:t>Proceso/procedimiento clínico</a:t>
                      </a:r>
                      <a:endParaRPr b="1" i="0" sz="1300" u="none" strike="noStrike">
                        <a:solidFill>
                          <a:srgbClr val="000000"/>
                        </a:solidFill>
                        <a:latin typeface="Montserrat"/>
                        <a:ea typeface="Montserrat"/>
                        <a:cs typeface="Montserrat"/>
                        <a:sym typeface="Montserrat"/>
                      </a:endParaRPr>
                    </a:p>
                  </a:txBody>
                  <a:tcPr marT="6475" marB="0" marR="6475" marL="6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300">
                          <a:solidFill>
                            <a:schemeClr val="dk1"/>
                          </a:solidFill>
                          <a:latin typeface="Montserrat"/>
                          <a:ea typeface="Montserrat"/>
                          <a:cs typeface="Montserrat"/>
                          <a:sym typeface="Montserrat"/>
                        </a:rPr>
                        <a:t>106</a:t>
                      </a:r>
                      <a:endParaRPr/>
                    </a:p>
                  </a:txBody>
                  <a:tcPr marT="6475" marB="0" marR="6475" marL="6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300">
                          <a:solidFill>
                            <a:schemeClr val="dk1"/>
                          </a:solidFill>
                          <a:latin typeface="Montserrat"/>
                          <a:ea typeface="Montserrat"/>
                          <a:cs typeface="Montserrat"/>
                          <a:sym typeface="Montserrat"/>
                        </a:rPr>
                        <a:t>22.32</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244650">
                <a:tc>
                  <a:txBody>
                    <a:bodyPr/>
                    <a:lstStyle/>
                    <a:p>
                      <a:pPr indent="0" lvl="0" marL="0" marR="0" rtl="0" algn="l">
                        <a:spcBef>
                          <a:spcPts val="0"/>
                        </a:spcBef>
                        <a:spcAft>
                          <a:spcPts val="0"/>
                        </a:spcAft>
                        <a:buNone/>
                      </a:pPr>
                      <a:r>
                        <a:rPr b="1" lang="es-MX" sz="1300" u="none" strike="noStrike"/>
                        <a:t>Dispositivos/equipos médicos</a:t>
                      </a:r>
                      <a:endParaRPr b="1" i="0" sz="1300" u="none" strike="noStrike">
                        <a:solidFill>
                          <a:srgbClr val="000000"/>
                        </a:solidFill>
                        <a:latin typeface="Montserrat"/>
                        <a:ea typeface="Montserrat"/>
                        <a:cs typeface="Montserrat"/>
                        <a:sym typeface="Montserrat"/>
                      </a:endParaRPr>
                    </a:p>
                  </a:txBody>
                  <a:tcPr marT="6475" marB="0" marR="6475" marL="6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300">
                          <a:solidFill>
                            <a:schemeClr val="dk1"/>
                          </a:solidFill>
                          <a:latin typeface="Montserrat"/>
                          <a:ea typeface="Montserrat"/>
                          <a:cs typeface="Montserrat"/>
                          <a:sym typeface="Montserrat"/>
                        </a:rPr>
                        <a:t>165</a:t>
                      </a:r>
                      <a:endParaRPr/>
                    </a:p>
                  </a:txBody>
                  <a:tcPr marT="6475" marB="0" marR="6475" marL="6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300">
                          <a:solidFill>
                            <a:schemeClr val="dk1"/>
                          </a:solidFill>
                          <a:latin typeface="Montserrat"/>
                          <a:ea typeface="Montserrat"/>
                          <a:cs typeface="Montserrat"/>
                          <a:sym typeface="Montserrat"/>
                        </a:rPr>
                        <a:t>34.74</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293200">
                <a:tc>
                  <a:txBody>
                    <a:bodyPr/>
                    <a:lstStyle/>
                    <a:p>
                      <a:pPr indent="0" lvl="0" marL="0" marR="0" rtl="0" algn="l">
                        <a:spcBef>
                          <a:spcPts val="0"/>
                        </a:spcBef>
                        <a:spcAft>
                          <a:spcPts val="0"/>
                        </a:spcAft>
                        <a:buNone/>
                      </a:pPr>
                      <a:r>
                        <a:rPr b="1" lang="es-MX" sz="1300" u="none" strike="noStrike"/>
                        <a:t>Medicación/líquidos para administración IV</a:t>
                      </a:r>
                      <a:endParaRPr b="1" i="0" sz="1300" u="none" strike="noStrike">
                        <a:solidFill>
                          <a:srgbClr val="000000"/>
                        </a:solidFill>
                        <a:latin typeface="Montserrat"/>
                        <a:ea typeface="Montserrat"/>
                        <a:cs typeface="Montserrat"/>
                        <a:sym typeface="Montserrat"/>
                      </a:endParaRPr>
                    </a:p>
                  </a:txBody>
                  <a:tcPr marT="6475" marB="0" marR="6475" marL="6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300">
                          <a:solidFill>
                            <a:schemeClr val="dk1"/>
                          </a:solidFill>
                          <a:latin typeface="Montserrat"/>
                          <a:ea typeface="Montserrat"/>
                          <a:cs typeface="Montserrat"/>
                          <a:sym typeface="Montserrat"/>
                        </a:rPr>
                        <a:t>77</a:t>
                      </a:r>
                      <a:endParaRPr/>
                    </a:p>
                  </a:txBody>
                  <a:tcPr marT="6475" marB="0" marR="6475" marL="6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300">
                          <a:solidFill>
                            <a:schemeClr val="dk1"/>
                          </a:solidFill>
                          <a:latin typeface="Montserrat"/>
                          <a:ea typeface="Montserrat"/>
                          <a:cs typeface="Montserrat"/>
                          <a:sym typeface="Montserrat"/>
                        </a:rPr>
                        <a:t>16.21</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262150">
                <a:tc>
                  <a:txBody>
                    <a:bodyPr/>
                    <a:lstStyle/>
                    <a:p>
                      <a:pPr indent="0" lvl="0" marL="0" marR="0" rtl="0" algn="l">
                        <a:spcBef>
                          <a:spcPts val="0"/>
                        </a:spcBef>
                        <a:spcAft>
                          <a:spcPts val="0"/>
                        </a:spcAft>
                        <a:buNone/>
                      </a:pPr>
                      <a:r>
                        <a:rPr b="1" lang="es-MX" sz="1300" u="none" strike="noStrike"/>
                        <a:t>Accidentes de los pacientes</a:t>
                      </a:r>
                      <a:endParaRPr b="1" i="0" sz="1300" u="none" strike="noStrike">
                        <a:solidFill>
                          <a:srgbClr val="000000"/>
                        </a:solidFill>
                        <a:latin typeface="Montserrat"/>
                        <a:ea typeface="Montserrat"/>
                        <a:cs typeface="Montserrat"/>
                        <a:sym typeface="Montserrat"/>
                      </a:endParaRPr>
                    </a:p>
                  </a:txBody>
                  <a:tcPr marT="6475" marB="0" marR="6475" marL="6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300">
                          <a:solidFill>
                            <a:schemeClr val="dk1"/>
                          </a:solidFill>
                          <a:latin typeface="Montserrat"/>
                          <a:ea typeface="Montserrat"/>
                          <a:cs typeface="Montserrat"/>
                          <a:sym typeface="Montserrat"/>
                        </a:rPr>
                        <a:t>82</a:t>
                      </a:r>
                      <a:endParaRPr/>
                    </a:p>
                  </a:txBody>
                  <a:tcPr marT="6475" marB="0" marR="6475" marL="6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300">
                          <a:solidFill>
                            <a:schemeClr val="dk1"/>
                          </a:solidFill>
                          <a:latin typeface="Montserrat"/>
                          <a:ea typeface="Montserrat"/>
                          <a:cs typeface="Montserrat"/>
                          <a:sym typeface="Montserrat"/>
                        </a:rPr>
                        <a:t>17.26</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244650">
                <a:tc>
                  <a:txBody>
                    <a:bodyPr/>
                    <a:lstStyle/>
                    <a:p>
                      <a:pPr indent="0" lvl="0" marL="0" marR="0" rtl="0" algn="l">
                        <a:spcBef>
                          <a:spcPts val="0"/>
                        </a:spcBef>
                        <a:spcAft>
                          <a:spcPts val="0"/>
                        </a:spcAft>
                        <a:buNone/>
                      </a:pPr>
                      <a:r>
                        <a:rPr b="1" lang="es-MX" sz="1300" u="none" strike="noStrike"/>
                        <a:t>Administración clínica</a:t>
                      </a:r>
                      <a:endParaRPr b="1" i="0" sz="1300" u="none" strike="noStrike">
                        <a:solidFill>
                          <a:srgbClr val="000000"/>
                        </a:solidFill>
                        <a:latin typeface="Calibri"/>
                        <a:ea typeface="Calibri"/>
                        <a:cs typeface="Calibri"/>
                        <a:sym typeface="Calibri"/>
                      </a:endParaRPr>
                    </a:p>
                  </a:txBody>
                  <a:tcPr marT="6475" marB="0" marR="6475" marL="6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300">
                          <a:solidFill>
                            <a:schemeClr val="dk1"/>
                          </a:solidFill>
                          <a:latin typeface="Montserrat"/>
                          <a:ea typeface="Montserrat"/>
                          <a:cs typeface="Montserrat"/>
                          <a:sym typeface="Montserrat"/>
                        </a:rPr>
                        <a:t>3</a:t>
                      </a:r>
                      <a:endParaRPr/>
                    </a:p>
                  </a:txBody>
                  <a:tcPr marT="6475" marB="0" marR="6475" marL="6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300">
                          <a:solidFill>
                            <a:schemeClr val="dk1"/>
                          </a:solidFill>
                          <a:latin typeface="Montserrat"/>
                          <a:ea typeface="Montserrat"/>
                          <a:cs typeface="Montserrat"/>
                          <a:sym typeface="Montserrat"/>
                        </a:rPr>
                        <a:t>0.63</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244650">
                <a:tc>
                  <a:txBody>
                    <a:bodyPr/>
                    <a:lstStyle/>
                    <a:p>
                      <a:pPr indent="0" lvl="0" marL="0" marR="0" rtl="0" algn="l">
                        <a:spcBef>
                          <a:spcPts val="0"/>
                        </a:spcBef>
                        <a:spcAft>
                          <a:spcPts val="0"/>
                        </a:spcAft>
                        <a:buNone/>
                      </a:pPr>
                      <a:r>
                        <a:rPr b="1" lang="es-MX" sz="1300" u="none" strike="noStrike"/>
                        <a:t>Sangre/productos sanguíneos</a:t>
                      </a:r>
                      <a:endParaRPr b="1" i="0" sz="1300" u="none" strike="noStrike">
                        <a:solidFill>
                          <a:srgbClr val="000000"/>
                        </a:solidFill>
                        <a:latin typeface="Calibri"/>
                        <a:ea typeface="Calibri"/>
                        <a:cs typeface="Calibri"/>
                        <a:sym typeface="Calibri"/>
                      </a:endParaRPr>
                    </a:p>
                  </a:txBody>
                  <a:tcPr marT="6475" marB="0" marR="6475" marL="6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300">
                          <a:solidFill>
                            <a:schemeClr val="dk1"/>
                          </a:solidFill>
                          <a:latin typeface="Montserrat"/>
                          <a:ea typeface="Montserrat"/>
                          <a:cs typeface="Montserrat"/>
                          <a:sym typeface="Montserrat"/>
                        </a:rPr>
                        <a:t>8</a:t>
                      </a:r>
                      <a:endParaRPr/>
                    </a:p>
                  </a:txBody>
                  <a:tcPr marT="6475" marB="0" marR="6475" marL="6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300">
                          <a:solidFill>
                            <a:schemeClr val="dk1"/>
                          </a:solidFill>
                          <a:latin typeface="Montserrat"/>
                          <a:ea typeface="Montserrat"/>
                          <a:cs typeface="Montserrat"/>
                          <a:sym typeface="Montserrat"/>
                        </a:rPr>
                        <a:t>1.68</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244650">
                <a:tc>
                  <a:txBody>
                    <a:bodyPr/>
                    <a:lstStyle/>
                    <a:p>
                      <a:pPr indent="0" lvl="0" marL="0" marR="0" rtl="0" algn="l">
                        <a:spcBef>
                          <a:spcPts val="0"/>
                        </a:spcBef>
                        <a:spcAft>
                          <a:spcPts val="0"/>
                        </a:spcAft>
                        <a:buNone/>
                      </a:pPr>
                      <a:r>
                        <a:rPr b="1" lang="es-MX" sz="1300" u="none" strike="noStrike"/>
                        <a:t>Nutrición</a:t>
                      </a:r>
                      <a:endParaRPr b="1" i="0" sz="1300" u="none" strike="noStrike">
                        <a:solidFill>
                          <a:srgbClr val="000000"/>
                        </a:solidFill>
                        <a:latin typeface="Montserrat"/>
                        <a:ea typeface="Montserrat"/>
                        <a:cs typeface="Montserrat"/>
                        <a:sym typeface="Montserrat"/>
                      </a:endParaRPr>
                    </a:p>
                  </a:txBody>
                  <a:tcPr marT="6475" marB="0" marR="6475" marL="6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300">
                          <a:solidFill>
                            <a:schemeClr val="dk1"/>
                          </a:solidFill>
                          <a:latin typeface="Montserrat"/>
                          <a:ea typeface="Montserrat"/>
                          <a:cs typeface="Montserrat"/>
                          <a:sym typeface="Montserrat"/>
                        </a:rPr>
                        <a:t>19</a:t>
                      </a:r>
                      <a:endParaRPr/>
                    </a:p>
                  </a:txBody>
                  <a:tcPr marT="6475" marB="0" marR="6475" marL="6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300">
                          <a:solidFill>
                            <a:schemeClr val="dk1"/>
                          </a:solidFill>
                          <a:latin typeface="Montserrat"/>
                          <a:ea typeface="Montserrat"/>
                          <a:cs typeface="Montserrat"/>
                          <a:sym typeface="Montserrat"/>
                        </a:rPr>
                        <a:t>4.00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244650">
                <a:tc>
                  <a:txBody>
                    <a:bodyPr/>
                    <a:lstStyle/>
                    <a:p>
                      <a:pPr indent="0" lvl="0" marL="0" marR="0" rtl="0" algn="l">
                        <a:spcBef>
                          <a:spcPts val="0"/>
                        </a:spcBef>
                        <a:spcAft>
                          <a:spcPts val="0"/>
                        </a:spcAft>
                        <a:buNone/>
                      </a:pPr>
                      <a:r>
                        <a:rPr b="1" lang="es-MX" sz="1300" u="none" strike="noStrike"/>
                        <a:t>De los documentos del Expediente Clínico</a:t>
                      </a:r>
                      <a:endParaRPr b="1" i="0" sz="1300" u="none" strike="noStrike">
                        <a:solidFill>
                          <a:srgbClr val="000000"/>
                        </a:solidFill>
                        <a:latin typeface="Montserrat"/>
                        <a:ea typeface="Montserrat"/>
                        <a:cs typeface="Montserrat"/>
                        <a:sym typeface="Montserrat"/>
                      </a:endParaRPr>
                    </a:p>
                  </a:txBody>
                  <a:tcPr marT="6475" marB="0" marR="6475" marL="6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300">
                          <a:solidFill>
                            <a:schemeClr val="dk1"/>
                          </a:solidFill>
                          <a:latin typeface="Montserrat"/>
                          <a:ea typeface="Montserrat"/>
                          <a:cs typeface="Montserrat"/>
                          <a:sym typeface="Montserrat"/>
                        </a:rPr>
                        <a:t>7</a:t>
                      </a:r>
                      <a:endParaRPr/>
                    </a:p>
                  </a:txBody>
                  <a:tcPr marT="6475" marB="0" marR="6475" marL="6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300">
                          <a:solidFill>
                            <a:schemeClr val="dk1"/>
                          </a:solidFill>
                          <a:latin typeface="Montserrat"/>
                          <a:ea typeface="Montserrat"/>
                          <a:cs typeface="Montserrat"/>
                          <a:sym typeface="Montserrat"/>
                        </a:rPr>
                        <a:t>1.47</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244650">
                <a:tc>
                  <a:txBody>
                    <a:bodyPr/>
                    <a:lstStyle/>
                    <a:p>
                      <a:pPr indent="0" lvl="0" marL="0" marR="0" rtl="0" algn="l">
                        <a:spcBef>
                          <a:spcPts val="0"/>
                        </a:spcBef>
                        <a:spcAft>
                          <a:spcPts val="0"/>
                        </a:spcAft>
                        <a:buNone/>
                      </a:pPr>
                      <a:r>
                        <a:rPr b="1" lang="es-MX" sz="1300" u="none" strike="noStrike"/>
                        <a:t>Infraestructuras/locales/instalaciones</a:t>
                      </a:r>
                      <a:endParaRPr b="1" i="0" sz="1300" u="none" strike="noStrike">
                        <a:solidFill>
                          <a:srgbClr val="000000"/>
                        </a:solidFill>
                        <a:latin typeface="Montserrat"/>
                        <a:ea typeface="Montserrat"/>
                        <a:cs typeface="Montserrat"/>
                        <a:sym typeface="Montserrat"/>
                      </a:endParaRPr>
                    </a:p>
                  </a:txBody>
                  <a:tcPr marT="6475" marB="0" marR="6475" marL="6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300">
                          <a:solidFill>
                            <a:schemeClr val="dk1"/>
                          </a:solidFill>
                          <a:latin typeface="Montserrat"/>
                          <a:ea typeface="Montserrat"/>
                          <a:cs typeface="Montserrat"/>
                          <a:sym typeface="Montserrat"/>
                        </a:rPr>
                        <a:t>1</a:t>
                      </a:r>
                      <a:endParaRPr/>
                    </a:p>
                  </a:txBody>
                  <a:tcPr marT="6475" marB="0" marR="6475" marL="6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300">
                          <a:solidFill>
                            <a:schemeClr val="dk1"/>
                          </a:solidFill>
                          <a:latin typeface="Montserrat"/>
                          <a:ea typeface="Montserrat"/>
                          <a:cs typeface="Montserrat"/>
                          <a:sym typeface="Montserrat"/>
                        </a:rPr>
                        <a:t>0.21</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244650">
                <a:tc>
                  <a:txBody>
                    <a:bodyPr/>
                    <a:lstStyle/>
                    <a:p>
                      <a:pPr indent="0" lvl="0" marL="0" marR="0" rtl="0" algn="l">
                        <a:spcBef>
                          <a:spcPts val="0"/>
                        </a:spcBef>
                        <a:spcAft>
                          <a:spcPts val="0"/>
                        </a:spcAft>
                        <a:buNone/>
                      </a:pPr>
                      <a:r>
                        <a:rPr b="1" i="0" lang="es-MX" sz="1300" u="none" strike="noStrike">
                          <a:solidFill>
                            <a:srgbClr val="000000"/>
                          </a:solidFill>
                          <a:latin typeface="Montserrat"/>
                          <a:ea typeface="Montserrat"/>
                          <a:cs typeface="Montserrat"/>
                          <a:sym typeface="Montserrat"/>
                        </a:rPr>
                        <a:t>Oxígeno/vapores/gases</a:t>
                      </a:r>
                      <a:endParaRPr/>
                    </a:p>
                  </a:txBody>
                  <a:tcPr marT="6475" marB="0" marR="6475" marL="6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300">
                          <a:solidFill>
                            <a:schemeClr val="dk1"/>
                          </a:solidFill>
                          <a:latin typeface="Montserrat"/>
                          <a:ea typeface="Montserrat"/>
                          <a:cs typeface="Montserrat"/>
                          <a:sym typeface="Montserrat"/>
                        </a:rPr>
                        <a:t>2</a:t>
                      </a:r>
                      <a:endParaRPr/>
                    </a:p>
                  </a:txBody>
                  <a:tcPr marT="6475" marB="0" marR="6475" marL="6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300">
                          <a:solidFill>
                            <a:schemeClr val="dk1"/>
                          </a:solidFill>
                          <a:latin typeface="Montserrat"/>
                          <a:ea typeface="Montserrat"/>
                          <a:cs typeface="Montserrat"/>
                          <a:sym typeface="Montserrat"/>
                        </a:rPr>
                        <a:t>0.42</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244650">
                <a:tc>
                  <a:txBody>
                    <a:bodyPr/>
                    <a:lstStyle/>
                    <a:p>
                      <a:pPr indent="0" lvl="0" marL="0" marR="0" rtl="0" algn="l">
                        <a:spcBef>
                          <a:spcPts val="0"/>
                        </a:spcBef>
                        <a:spcAft>
                          <a:spcPts val="0"/>
                        </a:spcAft>
                        <a:buNone/>
                      </a:pPr>
                      <a:r>
                        <a:rPr b="1" i="0" lang="es-MX" sz="1300" u="none" strike="noStrike">
                          <a:solidFill>
                            <a:srgbClr val="000000"/>
                          </a:solidFill>
                          <a:latin typeface="Montserrat"/>
                          <a:ea typeface="Montserrat"/>
                          <a:cs typeface="Montserrat"/>
                          <a:sym typeface="Montserrat"/>
                        </a:rPr>
                        <a:t>Comportamiento</a:t>
                      </a:r>
                      <a:endParaRPr/>
                    </a:p>
                  </a:txBody>
                  <a:tcPr marT="6475" marB="0" marR="6475" marL="6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300">
                          <a:solidFill>
                            <a:schemeClr val="dk1"/>
                          </a:solidFill>
                          <a:latin typeface="Montserrat"/>
                          <a:ea typeface="Montserrat"/>
                          <a:cs typeface="Montserrat"/>
                          <a:sym typeface="Montserrat"/>
                        </a:rPr>
                        <a:t>2</a:t>
                      </a:r>
                      <a:endParaRPr/>
                    </a:p>
                  </a:txBody>
                  <a:tcPr marT="6475" marB="0" marR="6475" marL="6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300">
                          <a:solidFill>
                            <a:schemeClr val="dk1"/>
                          </a:solidFill>
                          <a:latin typeface="Montserrat"/>
                          <a:ea typeface="Montserrat"/>
                          <a:cs typeface="Montserrat"/>
                          <a:sym typeface="Montserrat"/>
                        </a:rPr>
                        <a:t>0.42</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244650">
                <a:tc>
                  <a:txBody>
                    <a:bodyPr/>
                    <a:lstStyle/>
                    <a:p>
                      <a:pPr indent="0" lvl="0" marL="0" marR="0" rtl="0" algn="l">
                        <a:spcBef>
                          <a:spcPts val="0"/>
                        </a:spcBef>
                        <a:spcAft>
                          <a:spcPts val="0"/>
                        </a:spcAft>
                        <a:buNone/>
                      </a:pPr>
                      <a:r>
                        <a:rPr b="1" i="0" lang="es-MX" sz="1300" u="none" strike="noStrike">
                          <a:solidFill>
                            <a:srgbClr val="000000"/>
                          </a:solidFill>
                          <a:latin typeface="Montserrat"/>
                          <a:ea typeface="Montserrat"/>
                          <a:cs typeface="Montserrat"/>
                          <a:sym typeface="Montserrat"/>
                        </a:rPr>
                        <a:t>Recursos/gestión de la organización</a:t>
                      </a:r>
                      <a:endParaRPr/>
                    </a:p>
                  </a:txBody>
                  <a:tcPr marT="6475" marB="0" marR="6475" marL="6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300">
                          <a:solidFill>
                            <a:schemeClr val="dk1"/>
                          </a:solidFill>
                          <a:latin typeface="Montserrat"/>
                          <a:ea typeface="Montserrat"/>
                          <a:cs typeface="Montserrat"/>
                          <a:sym typeface="Montserrat"/>
                        </a:rPr>
                        <a:t>1</a:t>
                      </a:r>
                      <a:endParaRPr/>
                    </a:p>
                  </a:txBody>
                  <a:tcPr marT="6475" marB="0" marR="6475" marL="6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300">
                          <a:solidFill>
                            <a:schemeClr val="dk1"/>
                          </a:solidFill>
                          <a:latin typeface="Montserrat"/>
                          <a:ea typeface="Montserrat"/>
                          <a:cs typeface="Montserrat"/>
                          <a:sym typeface="Montserrat"/>
                        </a:rPr>
                        <a:t>0.21</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244650">
                <a:tc>
                  <a:txBody>
                    <a:bodyPr/>
                    <a:lstStyle/>
                    <a:p>
                      <a:pPr indent="0" lvl="0" marL="0" marR="0" rtl="0" algn="l">
                        <a:spcBef>
                          <a:spcPts val="0"/>
                        </a:spcBef>
                        <a:spcAft>
                          <a:spcPts val="0"/>
                        </a:spcAft>
                        <a:buNone/>
                      </a:pPr>
                      <a:r>
                        <a:rPr b="1" i="0" lang="es-MX" sz="1300" u="none" strike="noStrike">
                          <a:solidFill>
                            <a:srgbClr val="000000"/>
                          </a:solidFill>
                          <a:latin typeface="Montserrat"/>
                          <a:ea typeface="Montserrat"/>
                          <a:cs typeface="Montserrat"/>
                          <a:sym typeface="Montserrat"/>
                        </a:rPr>
                        <a:t>Infección asociada a la atención sanitaria</a:t>
                      </a:r>
                      <a:endParaRPr/>
                    </a:p>
                  </a:txBody>
                  <a:tcPr marT="6475" marB="0" marR="6475" marL="6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300">
                          <a:solidFill>
                            <a:schemeClr val="dk1"/>
                          </a:solidFill>
                          <a:latin typeface="Montserrat"/>
                          <a:ea typeface="Montserrat"/>
                          <a:cs typeface="Montserrat"/>
                          <a:sym typeface="Montserrat"/>
                        </a:rPr>
                        <a:t>2</a:t>
                      </a:r>
                      <a:endParaRPr/>
                    </a:p>
                  </a:txBody>
                  <a:tcPr marT="6475" marB="0" marR="6475" marL="6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300">
                          <a:solidFill>
                            <a:schemeClr val="dk1"/>
                          </a:solidFill>
                          <a:latin typeface="Montserrat"/>
                          <a:ea typeface="Montserrat"/>
                          <a:cs typeface="Montserrat"/>
                          <a:sym typeface="Montserrat"/>
                        </a:rPr>
                        <a:t>0.42</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241050">
                <a:tc>
                  <a:txBody>
                    <a:bodyPr/>
                    <a:lstStyle/>
                    <a:p>
                      <a:pPr indent="0" lvl="0" marL="0" marR="0" rtl="0" algn="ctr">
                        <a:lnSpc>
                          <a:spcPct val="100000"/>
                        </a:lnSpc>
                        <a:spcBef>
                          <a:spcPts val="0"/>
                        </a:spcBef>
                        <a:spcAft>
                          <a:spcPts val="0"/>
                        </a:spcAft>
                        <a:buClr>
                          <a:srgbClr val="000000"/>
                        </a:buClr>
                        <a:buSzPts val="1200"/>
                        <a:buFont typeface="Arial"/>
                        <a:buNone/>
                      </a:pPr>
                      <a:r>
                        <a:rPr b="1" i="0" lang="es-MX" sz="1300" u="none" cap="none" strike="noStrike">
                          <a:solidFill>
                            <a:schemeClr val="lt1"/>
                          </a:solidFill>
                          <a:latin typeface="Montserrat"/>
                          <a:ea typeface="Montserrat"/>
                          <a:cs typeface="Montserrat"/>
                          <a:sym typeface="Montserrat"/>
                        </a:rPr>
                        <a:t>Total</a:t>
                      </a:r>
                      <a:endParaRPr/>
                    </a:p>
                  </a:txBody>
                  <a:tcPr marT="6475" marB="0" marR="6475" marL="6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lang="es-MX" sz="1300" u="none" strike="noStrike">
                          <a:solidFill>
                            <a:schemeClr val="lt1"/>
                          </a:solidFill>
                          <a:latin typeface="Montserrat"/>
                          <a:ea typeface="Montserrat"/>
                          <a:cs typeface="Montserrat"/>
                          <a:sym typeface="Montserrat"/>
                        </a:rPr>
                        <a:t>475</a:t>
                      </a:r>
                      <a:endParaRPr/>
                    </a:p>
                  </a:txBody>
                  <a:tcPr marT="6475" marB="0" marR="6475" marL="6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i="0" lang="es-MX" sz="1300" u="none" strike="noStrike">
                          <a:solidFill>
                            <a:schemeClr val="lt1"/>
                          </a:solidFill>
                          <a:latin typeface="Montserrat"/>
                          <a:ea typeface="Montserrat"/>
                          <a:cs typeface="Montserrat"/>
                          <a:sym typeface="Montserrat"/>
                        </a:rPr>
                        <a:t>100.00</a:t>
                      </a:r>
                      <a:endParaRPr/>
                    </a:p>
                  </a:txBody>
                  <a:tcPr marT="6475" marB="0" marR="6475" marL="6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bl>
          </a:graphicData>
        </a:graphic>
      </p:graphicFrame>
      <p:sp>
        <p:nvSpPr>
          <p:cNvPr id="397" name="Google Shape;397;p27"/>
          <p:cNvSpPr/>
          <p:nvPr/>
        </p:nvSpPr>
        <p:spPr>
          <a:xfrm>
            <a:off x="272391" y="6581001"/>
            <a:ext cx="973737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s-MX" sz="1200">
                <a:solidFill>
                  <a:schemeClr val="dk1"/>
                </a:solidFill>
                <a:latin typeface="Montserrat"/>
                <a:ea typeface="Montserrat"/>
                <a:cs typeface="Montserrat"/>
                <a:sym typeface="Montserrat"/>
              </a:rPr>
              <a:t>*De acuerdo a la Clasificación Internacional para la Seguridad del Paciente de la OMS 2009.</a:t>
            </a:r>
            <a:endParaRPr/>
          </a:p>
        </p:txBody>
      </p:sp>
      <p:sp>
        <p:nvSpPr>
          <p:cNvPr id="398" name="Google Shape;398;p27"/>
          <p:cNvSpPr/>
          <p:nvPr/>
        </p:nvSpPr>
        <p:spPr>
          <a:xfrm>
            <a:off x="8797615" y="269536"/>
            <a:ext cx="3182892" cy="458252"/>
          </a:xfrm>
          <a:prstGeom prst="roundRect">
            <a:avLst>
              <a:gd fmla="val 16667" name="adj"/>
            </a:avLst>
          </a:prstGeom>
          <a:solidFill>
            <a:srgbClr val="05405D"/>
          </a:solidFill>
          <a:ln cap="flat" cmpd="sng" w="12700">
            <a:solidFill>
              <a:srgbClr val="2F5496"/>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MX" sz="1800">
                <a:solidFill>
                  <a:schemeClr val="lt1"/>
                </a:solidFill>
                <a:latin typeface="Montserrat Medium"/>
                <a:ea typeface="Montserrat Medium"/>
                <a:cs typeface="Montserrat Medium"/>
                <a:sym typeface="Montserrat Medium"/>
              </a:rPr>
              <a:t>ATENCIÓN MÉDICA</a:t>
            </a:r>
            <a:endParaRPr sz="1800">
              <a:solidFill>
                <a:schemeClr val="lt1"/>
              </a:solidFill>
              <a:latin typeface="Montserrat Medium"/>
              <a:ea typeface="Montserrat Medium"/>
              <a:cs typeface="Montserrat Medium"/>
              <a:sym typeface="Montserrat Medium"/>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28"/>
          <p:cNvSpPr/>
          <p:nvPr/>
        </p:nvSpPr>
        <p:spPr>
          <a:xfrm>
            <a:off x="1846149" y="573138"/>
            <a:ext cx="8303811" cy="377026"/>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rgbClr val="05405D"/>
              </a:buClr>
              <a:buSzPts val="2000"/>
              <a:buFont typeface="Montserrat"/>
              <a:buNone/>
            </a:pPr>
            <a:r>
              <a:rPr b="1" lang="es-MX" sz="2000">
                <a:solidFill>
                  <a:srgbClr val="05405D"/>
                </a:solidFill>
                <a:latin typeface="Montserrat"/>
                <a:ea typeface="Montserrat"/>
                <a:cs typeface="Montserrat"/>
                <a:sym typeface="Montserrat"/>
              </a:rPr>
              <a:t>Proyección</a:t>
            </a:r>
            <a:r>
              <a:rPr b="1" lang="es-MX" sz="2000">
                <a:solidFill>
                  <a:schemeClr val="dk1"/>
                </a:solidFill>
                <a:latin typeface="Montserrat"/>
                <a:ea typeface="Montserrat"/>
                <a:cs typeface="Montserrat"/>
                <a:sym typeface="Montserrat"/>
              </a:rPr>
              <a:t> </a:t>
            </a:r>
            <a:r>
              <a:rPr b="1" lang="es-MX" sz="2000">
                <a:solidFill>
                  <a:srgbClr val="05405D"/>
                </a:solidFill>
                <a:latin typeface="Montserrat"/>
                <a:ea typeface="Montserrat"/>
                <a:cs typeface="Montserrat"/>
                <a:sym typeface="Montserrat"/>
              </a:rPr>
              <a:t>de Gasto 2024 </a:t>
            </a:r>
            <a:endParaRPr/>
          </a:p>
        </p:txBody>
      </p:sp>
      <p:sp>
        <p:nvSpPr>
          <p:cNvPr id="405" name="Google Shape;405;p28"/>
          <p:cNvSpPr txBox="1"/>
          <p:nvPr/>
        </p:nvSpPr>
        <p:spPr>
          <a:xfrm>
            <a:off x="221877" y="4814573"/>
            <a:ext cx="11552357" cy="193899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200">
              <a:solidFill>
                <a:schemeClr val="dk1"/>
              </a:solidFill>
              <a:latin typeface="Montserrat"/>
              <a:ea typeface="Montserrat"/>
              <a:cs typeface="Montserrat"/>
              <a:sym typeface="Montserrat"/>
            </a:endParaRPr>
          </a:p>
          <a:p>
            <a:pPr indent="0" lvl="0" marL="0" marR="0" rtl="0" algn="just">
              <a:spcBef>
                <a:spcPts val="0"/>
              </a:spcBef>
              <a:spcAft>
                <a:spcPts val="0"/>
              </a:spcAft>
              <a:buNone/>
            </a:pPr>
            <a:r>
              <a:rPr lang="es-MX" sz="1200">
                <a:solidFill>
                  <a:schemeClr val="dk1"/>
                </a:solidFill>
                <a:latin typeface="Montserrat"/>
                <a:ea typeface="Montserrat"/>
                <a:cs typeface="Montserrat"/>
                <a:sym typeface="Montserrat"/>
              </a:rPr>
              <a:t>El presupuesto disponible al periodo hará frente, al compromiso en medicinas y productos farmacéuticos, materiales accesorios y suministros médicos, vestuario y uniformes, servicios de lavandería, limpieza e higiene, servicios integrales, mantenimientos de inmuebles, de maquinaria y equipos principalmente, sin embargo ya se prevé una presión de gasto por 193.8 millones de pesos, conformada por 127.0 MP del capitulo 2000 y 66.7 MP DEL CAPITULO 3000, misma que es susceptible de incrementarse, en razón de la constante demanda de servicios médicos de la población abierta. </a:t>
            </a:r>
            <a:endParaRPr/>
          </a:p>
          <a:p>
            <a:pPr indent="0" lvl="0" marL="0" marR="0" rtl="0" algn="just">
              <a:spcBef>
                <a:spcPts val="0"/>
              </a:spcBef>
              <a:spcAft>
                <a:spcPts val="0"/>
              </a:spcAft>
              <a:buNone/>
            </a:pPr>
            <a:r>
              <a:t/>
            </a:r>
            <a:endParaRPr sz="1200">
              <a:solidFill>
                <a:schemeClr val="dk1"/>
              </a:solidFill>
              <a:latin typeface="Montserrat"/>
              <a:ea typeface="Montserrat"/>
              <a:cs typeface="Montserrat"/>
              <a:sym typeface="Montserrat"/>
            </a:endParaRPr>
          </a:p>
          <a:p>
            <a:pPr indent="0" lvl="0" marL="0" marR="0" rtl="0" algn="just">
              <a:spcBef>
                <a:spcPts val="0"/>
              </a:spcBef>
              <a:spcAft>
                <a:spcPts val="0"/>
              </a:spcAft>
              <a:buNone/>
            </a:pPr>
            <a:r>
              <a:rPr lang="es-MX" sz="1200">
                <a:solidFill>
                  <a:schemeClr val="dk1"/>
                </a:solidFill>
                <a:latin typeface="Montserrat"/>
                <a:ea typeface="Montserrat"/>
                <a:cs typeface="Montserrat"/>
                <a:sym typeface="Montserrat"/>
              </a:rPr>
              <a:t>Así mismo, se informa que se han llevado a cabo diversas gestiones ante la SHCP, con el propósito de que se autorice ejercer  un monto mayor al irreductible del ejercicio 2023, de partidas restringidas de acuerdo a lo establecido en Ley Federal de Austeridad Republicana, sin que hasta el momento se tenga una respuesta positiva de la instancia correspondiente. </a:t>
            </a:r>
            <a:endParaRPr/>
          </a:p>
        </p:txBody>
      </p:sp>
      <p:sp>
        <p:nvSpPr>
          <p:cNvPr id="406" name="Google Shape;406;p28"/>
          <p:cNvSpPr/>
          <p:nvPr/>
        </p:nvSpPr>
        <p:spPr>
          <a:xfrm>
            <a:off x="8802782" y="104435"/>
            <a:ext cx="3182892" cy="458252"/>
          </a:xfrm>
          <a:prstGeom prst="roundRect">
            <a:avLst>
              <a:gd fmla="val 16667" name="adj"/>
            </a:avLst>
          </a:prstGeom>
          <a:solidFill>
            <a:srgbClr val="05405D"/>
          </a:solidFill>
          <a:ln cap="flat" cmpd="sng" w="12700">
            <a:solidFill>
              <a:srgbClr val="2F5496"/>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MX" sz="1800">
                <a:solidFill>
                  <a:schemeClr val="lt1"/>
                </a:solidFill>
                <a:latin typeface="Montserrat Medium"/>
                <a:ea typeface="Montserrat Medium"/>
                <a:cs typeface="Montserrat Medium"/>
                <a:sym typeface="Montserrat Medium"/>
              </a:rPr>
              <a:t>ADMINISTRACIÓN</a:t>
            </a:r>
            <a:endParaRPr/>
          </a:p>
        </p:txBody>
      </p:sp>
      <p:graphicFrame>
        <p:nvGraphicFramePr>
          <p:cNvPr id="407" name="Google Shape;407;p28"/>
          <p:cNvGraphicFramePr/>
          <p:nvPr/>
        </p:nvGraphicFramePr>
        <p:xfrm>
          <a:off x="304272" y="1015566"/>
          <a:ext cx="3000000" cy="3000000"/>
        </p:xfrm>
        <a:graphic>
          <a:graphicData uri="http://schemas.openxmlformats.org/drawingml/2006/table">
            <a:tbl>
              <a:tblPr>
                <a:noFill/>
                <a:tableStyleId>{78EEEEED-E547-42A2-ABC7-D24E4D8C57F2}</a:tableStyleId>
              </a:tblPr>
              <a:tblGrid>
                <a:gridCol w="1033400"/>
                <a:gridCol w="1429850"/>
                <a:gridCol w="1616150"/>
                <a:gridCol w="1637425"/>
                <a:gridCol w="1552350"/>
                <a:gridCol w="1509825"/>
                <a:gridCol w="1424775"/>
                <a:gridCol w="1544500"/>
              </a:tblGrid>
              <a:tr h="684900">
                <a:tc>
                  <a:txBody>
                    <a:bodyPr/>
                    <a:lstStyle/>
                    <a:p>
                      <a:pPr indent="0" lvl="0" marL="0" marR="0" rtl="0" algn="ctr">
                        <a:spcBef>
                          <a:spcPts val="0"/>
                        </a:spcBef>
                        <a:spcAft>
                          <a:spcPts val="0"/>
                        </a:spcAft>
                        <a:buNone/>
                      </a:pPr>
                      <a:r>
                        <a:rPr b="1" lang="es-MX" sz="1200" u="none" strike="noStrike">
                          <a:solidFill>
                            <a:schemeClr val="lt1"/>
                          </a:solidFill>
                          <a:latin typeface="Montserrat"/>
                          <a:ea typeface="Montserrat"/>
                          <a:cs typeface="Montserrat"/>
                          <a:sym typeface="Montserrat"/>
                        </a:rPr>
                        <a:t>Capitulo </a:t>
                      </a:r>
                      <a:endParaRPr b="1" i="0" sz="1200" u="none" strike="noStrike">
                        <a:solidFill>
                          <a:schemeClr val="lt1"/>
                        </a:solidFill>
                        <a:latin typeface="Montserrat"/>
                        <a:ea typeface="Montserrat"/>
                        <a:cs typeface="Montserrat"/>
                        <a:sym typeface="Montserrat"/>
                      </a:endParaRPr>
                    </a:p>
                  </a:txBody>
                  <a:tcPr marT="9500" marB="0" marR="9500" marL="9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lang="es-MX" sz="1200" u="none" strike="noStrike">
                          <a:solidFill>
                            <a:schemeClr val="lt1"/>
                          </a:solidFill>
                          <a:latin typeface="Montserrat"/>
                          <a:ea typeface="Montserrat"/>
                          <a:cs typeface="Montserrat"/>
                          <a:sym typeface="Montserrat"/>
                        </a:rPr>
                        <a:t> Original </a:t>
                      </a:r>
                      <a:endParaRPr b="1" i="0" sz="1200" u="none" strike="noStrike">
                        <a:solidFill>
                          <a:schemeClr val="lt1"/>
                        </a:solidFill>
                        <a:latin typeface="Montserrat"/>
                        <a:ea typeface="Montserrat"/>
                        <a:cs typeface="Montserrat"/>
                        <a:sym typeface="Montserrat"/>
                      </a:endParaRPr>
                    </a:p>
                  </a:txBody>
                  <a:tcPr marT="9500" marB="0" marR="9500" marL="9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lang="es-MX" sz="1200" u="none" strike="noStrike">
                          <a:solidFill>
                            <a:schemeClr val="lt1"/>
                          </a:solidFill>
                          <a:latin typeface="Montserrat"/>
                          <a:ea typeface="Montserrat"/>
                          <a:cs typeface="Montserrat"/>
                          <a:sym typeface="Montserrat"/>
                        </a:rPr>
                        <a:t> Modificado Autorizado </a:t>
                      </a:r>
                      <a:endParaRPr b="1" i="0" sz="1200" u="none" strike="noStrike">
                        <a:solidFill>
                          <a:schemeClr val="lt1"/>
                        </a:solidFill>
                        <a:latin typeface="Montserrat"/>
                        <a:ea typeface="Montserrat"/>
                        <a:cs typeface="Montserrat"/>
                        <a:sym typeface="Montserrat"/>
                      </a:endParaRPr>
                    </a:p>
                  </a:txBody>
                  <a:tcPr marT="9500" marB="0" marR="9500" marL="9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lang="es-MX" sz="1200" u="none" strike="noStrike">
                          <a:solidFill>
                            <a:schemeClr val="lt1"/>
                          </a:solidFill>
                          <a:latin typeface="Montserrat"/>
                          <a:ea typeface="Montserrat"/>
                          <a:cs typeface="Montserrat"/>
                          <a:sym typeface="Montserrat"/>
                        </a:rPr>
                        <a:t> Ejercido </a:t>
                      </a:r>
                      <a:endParaRPr b="1" i="0" sz="1200" u="none" strike="noStrike">
                        <a:solidFill>
                          <a:schemeClr val="lt1"/>
                        </a:solidFill>
                        <a:latin typeface="Montserrat"/>
                        <a:ea typeface="Montserrat"/>
                        <a:cs typeface="Montserrat"/>
                        <a:sym typeface="Montserrat"/>
                      </a:endParaRPr>
                    </a:p>
                  </a:txBody>
                  <a:tcPr marT="9500" marB="0" marR="9500" marL="9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lang="es-MX" sz="1200" u="none" strike="noStrike">
                          <a:solidFill>
                            <a:schemeClr val="lt1"/>
                          </a:solidFill>
                          <a:latin typeface="Montserrat"/>
                          <a:ea typeface="Montserrat"/>
                          <a:cs typeface="Montserrat"/>
                          <a:sym typeface="Montserrat"/>
                        </a:rPr>
                        <a:t> Proyección de cierre </a:t>
                      </a:r>
                      <a:endParaRPr b="1" i="0" sz="1200" u="none" strike="noStrike">
                        <a:solidFill>
                          <a:schemeClr val="lt1"/>
                        </a:solidFill>
                        <a:latin typeface="Montserrat"/>
                        <a:ea typeface="Montserrat"/>
                        <a:cs typeface="Montserrat"/>
                        <a:sym typeface="Montserrat"/>
                      </a:endParaRPr>
                    </a:p>
                  </a:txBody>
                  <a:tcPr marT="9500" marB="0" marR="9500" marL="9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i="0" lang="es-MX" sz="1200" u="none" strike="noStrike">
                          <a:solidFill>
                            <a:schemeClr val="lt1"/>
                          </a:solidFill>
                          <a:latin typeface="Montserrat"/>
                          <a:ea typeface="Montserrat"/>
                          <a:cs typeface="Montserrat"/>
                          <a:sym typeface="Montserrat"/>
                        </a:rPr>
                        <a:t>Comprometido</a:t>
                      </a:r>
                      <a:endParaRPr/>
                    </a:p>
                  </a:txBody>
                  <a:tcPr marT="9500" marB="0" marR="9500" marL="9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i="0" lang="es-MX" sz="1200" u="none" strike="noStrike">
                          <a:solidFill>
                            <a:schemeClr val="lt1"/>
                          </a:solidFill>
                          <a:latin typeface="Montserrat"/>
                          <a:ea typeface="Montserrat"/>
                          <a:cs typeface="Montserrat"/>
                          <a:sym typeface="Montserrat"/>
                        </a:rPr>
                        <a:t>Disponible</a:t>
                      </a:r>
                      <a:endParaRPr/>
                    </a:p>
                  </a:txBody>
                  <a:tcPr marT="9500" marB="0" marR="9500" marL="9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lang="es-MX" sz="1200" u="none" strike="noStrike">
                          <a:solidFill>
                            <a:schemeClr val="lt1"/>
                          </a:solidFill>
                          <a:latin typeface="Montserrat"/>
                          <a:ea typeface="Montserrat"/>
                          <a:cs typeface="Montserrat"/>
                          <a:sym typeface="Montserrat"/>
                        </a:rPr>
                        <a:t> Presión de gasto</a:t>
                      </a:r>
                      <a:endParaRPr b="1" i="0" sz="1200" u="none" strike="noStrike">
                        <a:solidFill>
                          <a:schemeClr val="lt1"/>
                        </a:solidFill>
                        <a:latin typeface="Montserrat"/>
                        <a:ea typeface="Montserrat"/>
                        <a:cs typeface="Montserrat"/>
                        <a:sym typeface="Montserrat"/>
                      </a:endParaRPr>
                    </a:p>
                  </a:txBody>
                  <a:tcPr marT="9500" marB="0" marR="9500" marL="9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r h="439075">
                <a:tc>
                  <a:txBody>
                    <a:bodyPr/>
                    <a:lstStyle/>
                    <a:p>
                      <a:pPr indent="0" lvl="0" marL="0" marR="0" rtl="0" algn="ctr">
                        <a:spcBef>
                          <a:spcPts val="0"/>
                        </a:spcBef>
                        <a:spcAft>
                          <a:spcPts val="0"/>
                        </a:spcAft>
                        <a:buNone/>
                      </a:pPr>
                      <a:r>
                        <a:rPr b="1" lang="es-MX" sz="1200" u="none" strike="noStrike">
                          <a:latin typeface="Montserrat"/>
                          <a:ea typeface="Montserrat"/>
                          <a:cs typeface="Montserrat"/>
                          <a:sym typeface="Montserrat"/>
                        </a:rPr>
                        <a:t>1000</a:t>
                      </a:r>
                      <a:endParaRPr b="1" i="0" sz="1200" u="none" strike="noStrike">
                        <a:solidFill>
                          <a:srgbClr val="375623"/>
                        </a:solidFill>
                        <a:latin typeface="Montserrat"/>
                        <a:ea typeface="Montserrat"/>
                        <a:cs typeface="Montserrat"/>
                        <a:sym typeface="Montserrat"/>
                      </a:endParaRPr>
                    </a:p>
                  </a:txBody>
                  <a:tcPr marT="9500" marB="0" marR="9500" marL="9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200" u="none" strike="noStrike">
                          <a:solidFill>
                            <a:srgbClr val="000000"/>
                          </a:solidFill>
                          <a:latin typeface="Montserrat"/>
                          <a:ea typeface="Montserrat"/>
                          <a:cs typeface="Montserrat"/>
                          <a:sym typeface="Montserrat"/>
                        </a:rPr>
                        <a:t>1,358,928,006.00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200" u="none" strike="noStrike">
                          <a:solidFill>
                            <a:srgbClr val="000000"/>
                          </a:solidFill>
                          <a:latin typeface="Montserrat"/>
                          <a:ea typeface="Montserrat"/>
                          <a:cs typeface="Montserrat"/>
                          <a:sym typeface="Montserrat"/>
                        </a:rPr>
                        <a:t>1,392,092,908.32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200" u="none" strike="noStrike">
                          <a:solidFill>
                            <a:srgbClr val="000000"/>
                          </a:solidFill>
                          <a:latin typeface="Montserrat"/>
                          <a:ea typeface="Montserrat"/>
                          <a:cs typeface="Montserrat"/>
                          <a:sym typeface="Montserrat"/>
                        </a:rPr>
                        <a:t>666,029,262.76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200" u="none" strike="noStrike">
                          <a:solidFill>
                            <a:srgbClr val="000000"/>
                          </a:solidFill>
                          <a:latin typeface="Montserrat"/>
                          <a:ea typeface="Montserrat"/>
                          <a:cs typeface="Montserrat"/>
                          <a:sym typeface="Montserrat"/>
                        </a:rPr>
                        <a:t>1,392,092,908.32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200" u="none" strike="noStrike">
                          <a:solidFill>
                            <a:srgbClr val="000000"/>
                          </a:solidFill>
                          <a:latin typeface="Montserrat"/>
                          <a:ea typeface="Montserrat"/>
                          <a:cs typeface="Montserrat"/>
                          <a:sym typeface="Montserrat"/>
                        </a:rPr>
                        <a:t>4,814,475.42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200" u="none" strike="noStrike">
                          <a:solidFill>
                            <a:srgbClr val="000000"/>
                          </a:solidFill>
                          <a:latin typeface="Montserrat"/>
                          <a:ea typeface="Montserrat"/>
                          <a:cs typeface="Montserrat"/>
                          <a:sym typeface="Montserrat"/>
                        </a:rPr>
                        <a:t>726,063,645.56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Montserrat"/>
                        <a:buNone/>
                      </a:pPr>
                      <a:r>
                        <a:rPr b="0" i="0" lang="es-MX" sz="1200" u="none" cap="none" strike="noStrike">
                          <a:solidFill>
                            <a:srgbClr val="000000"/>
                          </a:solidFill>
                          <a:latin typeface="Montserrat"/>
                          <a:ea typeface="Montserrat"/>
                          <a:cs typeface="Montserrat"/>
                          <a:sym typeface="Montserrat"/>
                        </a:rPr>
                        <a:t>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39075">
                <a:tc>
                  <a:txBody>
                    <a:bodyPr/>
                    <a:lstStyle/>
                    <a:p>
                      <a:pPr indent="0" lvl="0" marL="0" marR="0" rtl="0" algn="ctr">
                        <a:spcBef>
                          <a:spcPts val="0"/>
                        </a:spcBef>
                        <a:spcAft>
                          <a:spcPts val="0"/>
                        </a:spcAft>
                        <a:buNone/>
                      </a:pPr>
                      <a:r>
                        <a:rPr b="1" lang="es-MX" sz="1200" u="none" strike="noStrike">
                          <a:latin typeface="Montserrat"/>
                          <a:ea typeface="Montserrat"/>
                          <a:cs typeface="Montserrat"/>
                          <a:sym typeface="Montserrat"/>
                        </a:rPr>
                        <a:t>2000</a:t>
                      </a:r>
                      <a:endParaRPr b="1" i="0" sz="1200" u="none" strike="noStrike">
                        <a:solidFill>
                          <a:srgbClr val="375623"/>
                        </a:solidFill>
                        <a:latin typeface="Montserrat"/>
                        <a:ea typeface="Montserrat"/>
                        <a:cs typeface="Montserrat"/>
                        <a:sym typeface="Montserrat"/>
                      </a:endParaRPr>
                    </a:p>
                  </a:txBody>
                  <a:tcPr marT="9500" marB="0" marR="9500" marL="9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200" u="none" strike="noStrike">
                          <a:solidFill>
                            <a:srgbClr val="000000"/>
                          </a:solidFill>
                          <a:latin typeface="Montserrat"/>
                          <a:ea typeface="Montserrat"/>
                          <a:cs typeface="Montserrat"/>
                          <a:sym typeface="Montserrat"/>
                        </a:rPr>
                        <a:t>722,419,505.00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200" u="none" strike="noStrike">
                          <a:solidFill>
                            <a:srgbClr val="000000"/>
                          </a:solidFill>
                          <a:latin typeface="Montserrat"/>
                          <a:ea typeface="Montserrat"/>
                          <a:cs typeface="Montserrat"/>
                          <a:sym typeface="Montserrat"/>
                        </a:rPr>
                        <a:t>794,735,222.69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200" u="none" strike="noStrike">
                          <a:solidFill>
                            <a:srgbClr val="000000"/>
                          </a:solidFill>
                          <a:latin typeface="Montserrat"/>
                          <a:ea typeface="Montserrat"/>
                          <a:cs typeface="Montserrat"/>
                          <a:sym typeface="Montserrat"/>
                        </a:rPr>
                        <a:t>       764,039,634.37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200" u="none" strike="noStrike">
                          <a:solidFill>
                            <a:srgbClr val="000000"/>
                          </a:solidFill>
                          <a:latin typeface="Montserrat"/>
                          <a:ea typeface="Montserrat"/>
                          <a:cs typeface="Montserrat"/>
                          <a:sym typeface="Montserrat"/>
                        </a:rPr>
                        <a:t>       794,735,222.69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200" u="none" strike="noStrike">
                          <a:solidFill>
                            <a:srgbClr val="000000"/>
                          </a:solidFill>
                          <a:latin typeface="Montserrat"/>
                          <a:ea typeface="Montserrat"/>
                          <a:cs typeface="Montserrat"/>
                          <a:sym typeface="Montserrat"/>
                        </a:rPr>
                        <a:t>157,756,089.55</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200" u="none" strike="noStrike">
                          <a:solidFill>
                            <a:srgbClr val="000000"/>
                          </a:solidFill>
                          <a:latin typeface="Montserrat"/>
                          <a:ea typeface="Montserrat"/>
                          <a:cs typeface="Montserrat"/>
                          <a:sym typeface="Montserrat"/>
                        </a:rPr>
                        <a:t>       30,695,588.32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200" u="none" strike="noStrike">
                          <a:solidFill>
                            <a:srgbClr val="000000"/>
                          </a:solidFill>
                          <a:latin typeface="Montserrat"/>
                          <a:ea typeface="Montserrat"/>
                          <a:cs typeface="Montserrat"/>
                          <a:sym typeface="Montserrat"/>
                        </a:rPr>
                        <a:t>-127,060,501.23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05950">
                <a:tc>
                  <a:txBody>
                    <a:bodyPr/>
                    <a:lstStyle/>
                    <a:p>
                      <a:pPr indent="0" lvl="0" marL="0" marR="0" rtl="0" algn="ctr">
                        <a:spcBef>
                          <a:spcPts val="0"/>
                        </a:spcBef>
                        <a:spcAft>
                          <a:spcPts val="0"/>
                        </a:spcAft>
                        <a:buNone/>
                      </a:pPr>
                      <a:r>
                        <a:rPr b="1" lang="es-MX" sz="1200" u="none" strike="noStrike">
                          <a:latin typeface="Montserrat"/>
                          <a:ea typeface="Montserrat"/>
                          <a:cs typeface="Montserrat"/>
                          <a:sym typeface="Montserrat"/>
                        </a:rPr>
                        <a:t>3000</a:t>
                      </a:r>
                      <a:endParaRPr b="1" i="0" sz="1200" u="none" strike="noStrike">
                        <a:solidFill>
                          <a:srgbClr val="375623"/>
                        </a:solidFill>
                        <a:latin typeface="Montserrat"/>
                        <a:ea typeface="Montserrat"/>
                        <a:cs typeface="Montserrat"/>
                        <a:sym typeface="Montserrat"/>
                      </a:endParaRPr>
                    </a:p>
                  </a:txBody>
                  <a:tcPr marT="9500" marB="0" marR="9500" marL="9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200" u="none" strike="noStrike">
                          <a:solidFill>
                            <a:srgbClr val="000000"/>
                          </a:solidFill>
                          <a:latin typeface="Montserrat"/>
                          <a:ea typeface="Montserrat"/>
                          <a:cs typeface="Montserrat"/>
                          <a:sym typeface="Montserrat"/>
                        </a:rPr>
                        <a:t>140,658,172.00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200" u="none" strike="noStrike">
                          <a:solidFill>
                            <a:srgbClr val="000000"/>
                          </a:solidFill>
                          <a:latin typeface="Montserrat"/>
                          <a:ea typeface="Montserrat"/>
                          <a:cs typeface="Montserrat"/>
                          <a:sym typeface="Montserrat"/>
                        </a:rPr>
                        <a:t>521,719,371.34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200" u="none" strike="noStrike">
                          <a:solidFill>
                            <a:srgbClr val="000000"/>
                          </a:solidFill>
                          <a:latin typeface="Montserrat"/>
                          <a:ea typeface="Montserrat"/>
                          <a:cs typeface="Montserrat"/>
                          <a:sym typeface="Montserrat"/>
                        </a:rPr>
                        <a:t>352,218,790.12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200" u="none" strike="noStrike">
                          <a:solidFill>
                            <a:srgbClr val="000000"/>
                          </a:solidFill>
                          <a:latin typeface="Montserrat"/>
                          <a:ea typeface="Montserrat"/>
                          <a:cs typeface="Montserrat"/>
                          <a:sym typeface="Montserrat"/>
                        </a:rPr>
                        <a:t>521,719,371.34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200" u="none" strike="noStrike">
                          <a:solidFill>
                            <a:srgbClr val="000000"/>
                          </a:solidFill>
                          <a:latin typeface="Montserrat"/>
                          <a:ea typeface="Montserrat"/>
                          <a:cs typeface="Montserrat"/>
                          <a:sym typeface="Montserrat"/>
                        </a:rPr>
                        <a:t>236,262,262.19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200" u="none" strike="noStrike">
                          <a:solidFill>
                            <a:srgbClr val="000000"/>
                          </a:solidFill>
                          <a:latin typeface="Montserrat"/>
                          <a:ea typeface="Montserrat"/>
                          <a:cs typeface="Montserrat"/>
                          <a:sym typeface="Montserrat"/>
                        </a:rPr>
                        <a:t>169,500,581.22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200" u="none" strike="noStrike">
                          <a:solidFill>
                            <a:srgbClr val="000000"/>
                          </a:solidFill>
                          <a:latin typeface="Montserrat"/>
                          <a:ea typeface="Montserrat"/>
                          <a:cs typeface="Montserrat"/>
                          <a:sym typeface="Montserrat"/>
                        </a:rPr>
                        <a:t>-66,761,680.97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39075">
                <a:tc>
                  <a:txBody>
                    <a:bodyPr/>
                    <a:lstStyle/>
                    <a:p>
                      <a:pPr indent="0" lvl="0" marL="0" marR="0" rtl="0" algn="ctr">
                        <a:spcBef>
                          <a:spcPts val="0"/>
                        </a:spcBef>
                        <a:spcAft>
                          <a:spcPts val="0"/>
                        </a:spcAft>
                        <a:buNone/>
                      </a:pPr>
                      <a:r>
                        <a:rPr b="1" lang="es-MX" sz="1200" u="none" strike="noStrike">
                          <a:latin typeface="Montserrat"/>
                          <a:ea typeface="Montserrat"/>
                          <a:cs typeface="Montserrat"/>
                          <a:sym typeface="Montserrat"/>
                        </a:rPr>
                        <a:t>5000</a:t>
                      </a:r>
                      <a:endParaRPr b="1" i="0" sz="1200" u="none" strike="noStrike">
                        <a:solidFill>
                          <a:srgbClr val="375623"/>
                        </a:solidFill>
                        <a:latin typeface="Montserrat"/>
                        <a:ea typeface="Montserrat"/>
                        <a:cs typeface="Montserrat"/>
                        <a:sym typeface="Montserrat"/>
                      </a:endParaRPr>
                    </a:p>
                  </a:txBody>
                  <a:tcPr marT="9500" marB="0" marR="9500" marL="9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Montserrat"/>
                        <a:buNone/>
                      </a:pPr>
                      <a:r>
                        <a:rPr b="0" i="0" lang="es-MX" sz="1200" u="none" cap="none" strike="noStrike">
                          <a:solidFill>
                            <a:srgbClr val="000000"/>
                          </a:solidFill>
                          <a:latin typeface="Montserrat"/>
                          <a:ea typeface="Montserrat"/>
                          <a:cs typeface="Montserrat"/>
                          <a:sym typeface="Montserrat"/>
                        </a:rPr>
                        <a:t>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200" u="none" strike="noStrike">
                          <a:solidFill>
                            <a:srgbClr val="000000"/>
                          </a:solidFill>
                          <a:latin typeface="Montserrat"/>
                          <a:ea typeface="Montserrat"/>
                          <a:cs typeface="Montserrat"/>
                          <a:sym typeface="Montserrat"/>
                        </a:rPr>
                        <a:t>5,936,103.97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200" u="none" strike="noStrike">
                          <a:solidFill>
                            <a:srgbClr val="000000"/>
                          </a:solidFill>
                          <a:latin typeface="Montserrat"/>
                          <a:ea typeface="Montserrat"/>
                          <a:cs typeface="Montserrat"/>
                          <a:sym typeface="Montserrat"/>
                        </a:rPr>
                        <a:t>           5,936,103.97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200" u="none" strike="noStrike">
                          <a:solidFill>
                            <a:srgbClr val="000000"/>
                          </a:solidFill>
                          <a:latin typeface="Montserrat"/>
                          <a:ea typeface="Montserrat"/>
                          <a:cs typeface="Montserrat"/>
                          <a:sym typeface="Montserrat"/>
                        </a:rPr>
                        <a:t>           5,936,103.97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200" u="none" strike="noStrike">
                          <a:solidFill>
                            <a:srgbClr val="000000"/>
                          </a:solidFill>
                          <a:latin typeface="Montserrat"/>
                          <a:ea typeface="Montserrat"/>
                          <a:cs typeface="Montserrat"/>
                          <a:sym typeface="Montserrat"/>
                        </a:rPr>
                        <a:t>0</a:t>
                      </a:r>
                      <a:endParaRPr b="0" i="0" sz="1200" u="none" strike="noStrike">
                        <a:solidFill>
                          <a:srgbClr val="000000"/>
                        </a:solidFill>
                        <a:latin typeface="Montserrat"/>
                        <a:ea typeface="Montserrat"/>
                        <a:cs typeface="Montserrat"/>
                        <a:sym typeface="Montserrat"/>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Montserrat"/>
                        <a:buNone/>
                      </a:pPr>
                      <a:r>
                        <a:rPr b="0" i="0" lang="es-MX" sz="1200" u="none" cap="none" strike="noStrike">
                          <a:solidFill>
                            <a:srgbClr val="000000"/>
                          </a:solidFill>
                          <a:latin typeface="Montserrat"/>
                          <a:ea typeface="Montserrat"/>
                          <a:cs typeface="Montserrat"/>
                          <a:sym typeface="Montserrat"/>
                        </a:rPr>
                        <a:t>0</a:t>
                      </a:r>
                      <a:endParaRPr b="0" i="0" sz="1200" u="none" cap="none" strike="noStrike">
                        <a:solidFill>
                          <a:srgbClr val="000000"/>
                        </a:solidFill>
                        <a:latin typeface="Montserrat"/>
                        <a:ea typeface="Montserrat"/>
                        <a:cs typeface="Montserrat"/>
                        <a:sym typeface="Montserrat"/>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Montserrat"/>
                        <a:buNone/>
                      </a:pPr>
                      <a:r>
                        <a:rPr b="0" i="0" lang="es-MX" sz="1200" u="none" cap="none" strike="noStrike">
                          <a:solidFill>
                            <a:srgbClr val="000000"/>
                          </a:solidFill>
                          <a:latin typeface="Montserrat"/>
                          <a:ea typeface="Montserrat"/>
                          <a:cs typeface="Montserrat"/>
                          <a:sym typeface="Montserrat"/>
                        </a:rPr>
                        <a:t>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39075">
                <a:tc>
                  <a:txBody>
                    <a:bodyPr/>
                    <a:lstStyle/>
                    <a:p>
                      <a:pPr indent="0" lvl="0" marL="0" marR="0" rtl="0" algn="ctr">
                        <a:spcBef>
                          <a:spcPts val="0"/>
                        </a:spcBef>
                        <a:spcAft>
                          <a:spcPts val="0"/>
                        </a:spcAft>
                        <a:buNone/>
                      </a:pPr>
                      <a:r>
                        <a:rPr b="1" lang="es-MX" sz="1200" u="none" strike="noStrike">
                          <a:latin typeface="Montserrat"/>
                          <a:ea typeface="Montserrat"/>
                          <a:cs typeface="Montserrat"/>
                          <a:sym typeface="Montserrat"/>
                        </a:rPr>
                        <a:t>7000</a:t>
                      </a:r>
                      <a:endParaRPr b="1" i="0" sz="1200" u="none" strike="noStrike">
                        <a:solidFill>
                          <a:srgbClr val="375623"/>
                        </a:solidFill>
                        <a:latin typeface="Montserrat"/>
                        <a:ea typeface="Montserrat"/>
                        <a:cs typeface="Montserrat"/>
                        <a:sym typeface="Montserrat"/>
                      </a:endParaRPr>
                    </a:p>
                  </a:txBody>
                  <a:tcPr marT="9500" marB="0" marR="9500" marL="9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0" i="0" lang="es-MX" sz="1200" u="none" strike="noStrike">
                          <a:solidFill>
                            <a:srgbClr val="000000"/>
                          </a:solidFill>
                          <a:latin typeface="Montserrat"/>
                          <a:ea typeface="Montserrat"/>
                          <a:cs typeface="Montserrat"/>
                          <a:sym typeface="Montserrat"/>
                        </a:rPr>
                        <a:t> 406,836,521.00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Montserrat"/>
                        <a:buNone/>
                      </a:pPr>
                      <a:r>
                        <a:rPr b="0" i="0" lang="es-MX" sz="1200" u="none" cap="none" strike="noStrike">
                          <a:solidFill>
                            <a:srgbClr val="000000"/>
                          </a:solidFill>
                          <a:latin typeface="Montserrat"/>
                          <a:ea typeface="Montserrat"/>
                          <a:cs typeface="Montserrat"/>
                          <a:sym typeface="Montserrat"/>
                        </a:rPr>
                        <a:t>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Montserrat"/>
                        <a:buNone/>
                      </a:pPr>
                      <a:r>
                        <a:rPr b="0" i="0" lang="es-MX" sz="1200" u="none" cap="none" strike="noStrike">
                          <a:solidFill>
                            <a:srgbClr val="000000"/>
                          </a:solidFill>
                          <a:latin typeface="Montserrat"/>
                          <a:ea typeface="Montserrat"/>
                          <a:cs typeface="Montserrat"/>
                          <a:sym typeface="Montserrat"/>
                        </a:rPr>
                        <a:t>0</a:t>
                      </a:r>
                      <a:endParaRPr b="0" i="0" sz="1200" u="none" cap="none" strike="noStrike">
                        <a:solidFill>
                          <a:srgbClr val="000000"/>
                        </a:solidFill>
                        <a:latin typeface="Montserrat"/>
                        <a:ea typeface="Montserrat"/>
                        <a:cs typeface="Montserrat"/>
                        <a:sym typeface="Montserrat"/>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Montserrat"/>
                        <a:buNone/>
                      </a:pPr>
                      <a:r>
                        <a:rPr b="0" i="0" lang="es-MX" sz="1200" u="none" cap="none" strike="noStrike">
                          <a:solidFill>
                            <a:srgbClr val="000000"/>
                          </a:solidFill>
                          <a:latin typeface="Montserrat"/>
                          <a:ea typeface="Montserrat"/>
                          <a:cs typeface="Montserrat"/>
                          <a:sym typeface="Montserrat"/>
                        </a:rPr>
                        <a:t>0</a:t>
                      </a:r>
                      <a:endParaRPr b="0" i="0" sz="1200" u="none" cap="none" strike="noStrike">
                        <a:solidFill>
                          <a:srgbClr val="000000"/>
                        </a:solidFill>
                        <a:latin typeface="Montserrat"/>
                        <a:ea typeface="Montserrat"/>
                        <a:cs typeface="Montserrat"/>
                        <a:sym typeface="Montserrat"/>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Montserrat"/>
                        <a:buNone/>
                      </a:pPr>
                      <a:r>
                        <a:rPr b="0" i="0" lang="es-MX" sz="1200" u="none" cap="none" strike="noStrike">
                          <a:solidFill>
                            <a:srgbClr val="000000"/>
                          </a:solidFill>
                          <a:latin typeface="Montserrat"/>
                          <a:ea typeface="Montserrat"/>
                          <a:cs typeface="Montserrat"/>
                          <a:sym typeface="Montserrat"/>
                        </a:rPr>
                        <a:t>0</a:t>
                      </a:r>
                      <a:endParaRPr b="0" i="0" sz="1200" u="none" cap="none" strike="noStrike">
                        <a:solidFill>
                          <a:srgbClr val="000000"/>
                        </a:solidFill>
                        <a:latin typeface="Montserrat"/>
                        <a:ea typeface="Montserrat"/>
                        <a:cs typeface="Montserrat"/>
                        <a:sym typeface="Montserrat"/>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Montserrat"/>
                        <a:buNone/>
                      </a:pPr>
                      <a:r>
                        <a:rPr b="0" i="0" lang="es-MX" sz="1200" u="none" cap="none" strike="noStrike">
                          <a:solidFill>
                            <a:srgbClr val="000000"/>
                          </a:solidFill>
                          <a:latin typeface="Montserrat"/>
                          <a:ea typeface="Montserrat"/>
                          <a:cs typeface="Montserrat"/>
                          <a:sym typeface="Montserrat"/>
                        </a:rPr>
                        <a:t>0</a:t>
                      </a:r>
                      <a:endParaRPr b="0" i="0" sz="1200" u="none" cap="none" strike="noStrike">
                        <a:solidFill>
                          <a:srgbClr val="000000"/>
                        </a:solidFill>
                        <a:latin typeface="Montserrat"/>
                        <a:ea typeface="Montserrat"/>
                        <a:cs typeface="Montserrat"/>
                        <a:sym typeface="Montserrat"/>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Montserrat"/>
                        <a:buNone/>
                      </a:pPr>
                      <a:r>
                        <a:rPr b="0" i="0" lang="es-MX" sz="1200" u="none" cap="none" strike="noStrike">
                          <a:solidFill>
                            <a:srgbClr val="000000"/>
                          </a:solidFill>
                          <a:latin typeface="Montserrat"/>
                          <a:ea typeface="Montserrat"/>
                          <a:cs typeface="Montserrat"/>
                          <a:sym typeface="Montserrat"/>
                        </a:rPr>
                        <a:t>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71675">
                <a:tc>
                  <a:txBody>
                    <a:bodyPr/>
                    <a:lstStyle/>
                    <a:p>
                      <a:pPr indent="0" lvl="0" marL="0" marR="0" rtl="0" algn="ctr">
                        <a:spcBef>
                          <a:spcPts val="0"/>
                        </a:spcBef>
                        <a:spcAft>
                          <a:spcPts val="0"/>
                        </a:spcAft>
                        <a:buNone/>
                      </a:pPr>
                      <a:r>
                        <a:rPr b="1" lang="es-MX" sz="1200" u="none" strike="noStrike">
                          <a:solidFill>
                            <a:schemeClr val="lt1"/>
                          </a:solidFill>
                          <a:latin typeface="Montserrat"/>
                          <a:ea typeface="Montserrat"/>
                          <a:cs typeface="Montserrat"/>
                          <a:sym typeface="Montserrat"/>
                        </a:rPr>
                        <a:t> Total</a:t>
                      </a:r>
                      <a:endParaRPr b="1" i="0" sz="1200" u="none" strike="noStrike">
                        <a:solidFill>
                          <a:schemeClr val="lt1"/>
                        </a:solidFill>
                        <a:latin typeface="Montserrat"/>
                        <a:ea typeface="Montserrat"/>
                        <a:cs typeface="Montserrat"/>
                        <a:sym typeface="Montserrat"/>
                      </a:endParaRPr>
                    </a:p>
                  </a:txBody>
                  <a:tcPr marT="9500" marB="0" marR="9500" marL="9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i="0" lang="es-MX" sz="1200" u="none" strike="noStrike">
                          <a:solidFill>
                            <a:schemeClr val="lt1"/>
                          </a:solidFill>
                          <a:latin typeface="Montserrat"/>
                          <a:ea typeface="Montserrat"/>
                          <a:cs typeface="Montserrat"/>
                          <a:sym typeface="Montserrat"/>
                        </a:rPr>
                        <a:t>2,628,842,204.00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i="0" lang="es-MX" sz="1200" u="none" strike="noStrike">
                          <a:solidFill>
                            <a:schemeClr val="lt1"/>
                          </a:solidFill>
                          <a:latin typeface="Montserrat"/>
                          <a:ea typeface="Montserrat"/>
                          <a:cs typeface="Montserrat"/>
                          <a:sym typeface="Montserrat"/>
                        </a:rPr>
                        <a:t>2,714,483,606.32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i="0" lang="es-MX" sz="1200" u="none" strike="noStrike">
                          <a:solidFill>
                            <a:schemeClr val="lt1"/>
                          </a:solidFill>
                          <a:latin typeface="Montserrat"/>
                          <a:ea typeface="Montserrat"/>
                          <a:cs typeface="Montserrat"/>
                          <a:sym typeface="Montserrat"/>
                        </a:rPr>
                        <a:t>1,788,223,791.22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i="0" lang="es-MX" sz="1200" u="none" strike="noStrike">
                          <a:solidFill>
                            <a:schemeClr val="lt1"/>
                          </a:solidFill>
                          <a:latin typeface="Montserrat"/>
                          <a:ea typeface="Montserrat"/>
                          <a:cs typeface="Montserrat"/>
                          <a:sym typeface="Montserrat"/>
                        </a:rPr>
                        <a:t>2,714,483,606.32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i="0" lang="es-MX" sz="1200" u="none" strike="noStrike">
                          <a:solidFill>
                            <a:schemeClr val="lt1"/>
                          </a:solidFill>
                          <a:latin typeface="Montserrat"/>
                          <a:ea typeface="Montserrat"/>
                          <a:cs typeface="Montserrat"/>
                          <a:sym typeface="Montserrat"/>
                        </a:rPr>
                        <a:t>398,832,827.16</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i="0" lang="es-MX" sz="1200" u="none" strike="noStrike">
                          <a:solidFill>
                            <a:schemeClr val="lt1"/>
                          </a:solidFill>
                          <a:latin typeface="Montserrat"/>
                          <a:ea typeface="Montserrat"/>
                          <a:cs typeface="Montserrat"/>
                          <a:sym typeface="Montserrat"/>
                        </a:rPr>
                        <a:t>926,259,815.10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i="0" lang="es-MX" sz="1200" u="none" strike="noStrike">
                          <a:solidFill>
                            <a:schemeClr val="lt1"/>
                          </a:solidFill>
                          <a:latin typeface="Montserrat"/>
                          <a:ea typeface="Montserrat"/>
                          <a:cs typeface="Montserrat"/>
                          <a:sym typeface="Montserrat"/>
                        </a:rPr>
                        <a:t>-193,822,182.20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bl>
          </a:graphicData>
        </a:graphic>
      </p:graphicFrame>
      <p:sp>
        <p:nvSpPr>
          <p:cNvPr id="408" name="Google Shape;408;p28"/>
          <p:cNvSpPr/>
          <p:nvPr/>
        </p:nvSpPr>
        <p:spPr>
          <a:xfrm>
            <a:off x="139482" y="4683768"/>
            <a:ext cx="6074838"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s-MX" sz="1050">
                <a:solidFill>
                  <a:schemeClr val="dk1"/>
                </a:solidFill>
                <a:latin typeface="Montserrat"/>
                <a:ea typeface="Montserrat"/>
                <a:cs typeface="Montserrat"/>
                <a:sym typeface="Montserrat"/>
              </a:rPr>
              <a:t>Actualizado al 05 de septiembre antes del cierre definitivo del mes de agosto 2024</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graphicFrame>
        <p:nvGraphicFramePr>
          <p:cNvPr id="413" name="Google Shape;413;p29"/>
          <p:cNvGraphicFramePr/>
          <p:nvPr/>
        </p:nvGraphicFramePr>
        <p:xfrm>
          <a:off x="579485" y="1450421"/>
          <a:ext cx="3000000" cy="3000000"/>
        </p:xfrm>
        <a:graphic>
          <a:graphicData uri="http://schemas.openxmlformats.org/drawingml/2006/table">
            <a:tbl>
              <a:tblPr>
                <a:noFill/>
                <a:tableStyleId>{A2A536BB-C6D4-44E8-878D-C3FA3314EE73}</a:tableStyleId>
              </a:tblPr>
              <a:tblGrid>
                <a:gridCol w="3216975"/>
                <a:gridCol w="2422250"/>
                <a:gridCol w="2873050"/>
                <a:gridCol w="2168550"/>
              </a:tblGrid>
              <a:tr h="590625">
                <a:tc>
                  <a:txBody>
                    <a:bodyPr/>
                    <a:lstStyle/>
                    <a:p>
                      <a:pPr indent="0" lvl="0" marL="0" marR="0" rtl="0" algn="ctr">
                        <a:spcBef>
                          <a:spcPts val="0"/>
                        </a:spcBef>
                        <a:spcAft>
                          <a:spcPts val="0"/>
                        </a:spcAft>
                        <a:buNone/>
                      </a:pPr>
                      <a:r>
                        <a:rPr b="1" lang="es-MX" sz="1400" u="none" strike="noStrike">
                          <a:solidFill>
                            <a:schemeClr val="lt1"/>
                          </a:solidFill>
                        </a:rPr>
                        <a:t>Procedimiento de contratación</a:t>
                      </a:r>
                      <a:endParaRPr b="1" i="0" sz="1400" u="none" strike="noStrike">
                        <a:solidFill>
                          <a:schemeClr val="lt1"/>
                        </a:solidFill>
                        <a:latin typeface="Montserrat"/>
                        <a:ea typeface="Montserrat"/>
                        <a:cs typeface="Montserrat"/>
                        <a:sym typeface="Montserrat"/>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lang="es-MX" sz="1400" u="none" strike="noStrike">
                          <a:solidFill>
                            <a:schemeClr val="lt1"/>
                          </a:solidFill>
                        </a:rPr>
                        <a:t>Monto ejercido 2023 (pesos)</a:t>
                      </a:r>
                      <a:endParaRPr b="1" i="0" sz="1400" u="none" strike="noStrike">
                        <a:solidFill>
                          <a:schemeClr val="lt1"/>
                        </a:solidFill>
                        <a:latin typeface="Montserrat"/>
                        <a:ea typeface="Montserrat"/>
                        <a:cs typeface="Montserrat"/>
                        <a:sym typeface="Montserrat"/>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lang="es-MX" sz="1400" u="none" strike="noStrike">
                          <a:solidFill>
                            <a:schemeClr val="lt1"/>
                          </a:solidFill>
                        </a:rPr>
                        <a:t>Monto ejercido 2024 (pesos)</a:t>
                      </a:r>
                      <a:endParaRPr b="1" i="0" sz="1400" u="none" strike="noStrike">
                        <a:solidFill>
                          <a:schemeClr val="lt1"/>
                        </a:solidFill>
                        <a:latin typeface="Montserrat"/>
                        <a:ea typeface="Montserrat"/>
                        <a:cs typeface="Montserrat"/>
                        <a:sym typeface="Montserrat"/>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i="0" lang="es-MX" sz="1400" u="none" strike="noStrike">
                          <a:solidFill>
                            <a:schemeClr val="lt1"/>
                          </a:solidFill>
                          <a:latin typeface="Montserrat"/>
                          <a:ea typeface="Montserrat"/>
                          <a:cs typeface="Montserrat"/>
                          <a:sym typeface="Montserrat"/>
                        </a:rPr>
                        <a:t>Diferencia</a:t>
                      </a:r>
                      <a:endParaRPr/>
                    </a:p>
                    <a:p>
                      <a:pPr indent="0" lvl="0" marL="0" marR="0" rtl="0" algn="ctr">
                        <a:spcBef>
                          <a:spcPts val="0"/>
                        </a:spcBef>
                        <a:spcAft>
                          <a:spcPts val="0"/>
                        </a:spcAft>
                        <a:buNone/>
                      </a:pPr>
                      <a:r>
                        <a:rPr b="1" i="0" lang="es-MX" sz="1400" u="none" strike="noStrike">
                          <a:solidFill>
                            <a:schemeClr val="lt1"/>
                          </a:solidFill>
                          <a:latin typeface="Montserrat"/>
                          <a:ea typeface="Montserrat"/>
                          <a:cs typeface="Montserrat"/>
                          <a:sym typeface="Montserrat"/>
                        </a:rPr>
                        <a:t>(%)</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r h="395625">
                <a:tc>
                  <a:txBody>
                    <a:bodyPr/>
                    <a:lstStyle/>
                    <a:p>
                      <a:pPr indent="0" lvl="0" marL="93663" marR="0" rtl="0" algn="l">
                        <a:spcBef>
                          <a:spcPts val="0"/>
                        </a:spcBef>
                        <a:spcAft>
                          <a:spcPts val="0"/>
                        </a:spcAft>
                        <a:buNone/>
                      </a:pPr>
                      <a:r>
                        <a:rPr b="1" lang="es-MX" sz="1400" u="none" strike="noStrike"/>
                        <a:t>Licitación Pública</a:t>
                      </a:r>
                      <a:endParaRPr b="1" i="0" sz="1400" u="none" strike="noStrike">
                        <a:solidFill>
                          <a:schemeClr val="dk1"/>
                        </a:solidFill>
                        <a:latin typeface="Montserrat"/>
                        <a:ea typeface="Montserrat"/>
                        <a:cs typeface="Montserrat"/>
                        <a:sym typeface="Montserrat"/>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400" u="none" strike="noStrike">
                          <a:solidFill>
                            <a:schemeClr val="dk1"/>
                          </a:solidFill>
                          <a:latin typeface="Montserrat"/>
                          <a:ea typeface="Montserrat"/>
                          <a:cs typeface="Montserrat"/>
                          <a:sym typeface="Montserrat"/>
                        </a:rPr>
                        <a:t>403,288,722.68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400" u="none" strike="noStrike">
                          <a:solidFill>
                            <a:schemeClr val="dk1"/>
                          </a:solidFill>
                          <a:latin typeface="Montserrat"/>
                          <a:ea typeface="Montserrat"/>
                          <a:cs typeface="Montserrat"/>
                          <a:sym typeface="Montserrat"/>
                        </a:rPr>
                        <a:t>560,422,335.97</a:t>
                      </a:r>
                      <a:endParaRPr sz="1400" u="none" strike="noStrike">
                        <a:solidFill>
                          <a:schemeClr val="dk1"/>
                        </a:solidFill>
                        <a:latin typeface="Montserrat"/>
                        <a:ea typeface="Montserrat"/>
                        <a:cs typeface="Montserrat"/>
                        <a:sym typeface="Montserrat"/>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400" u="none" strike="noStrike">
                          <a:solidFill>
                            <a:schemeClr val="dk1"/>
                          </a:solidFill>
                          <a:latin typeface="Montserrat"/>
                          <a:ea typeface="Montserrat"/>
                          <a:cs typeface="Montserrat"/>
                          <a:sym typeface="Montserrat"/>
                        </a:rPr>
                        <a:t>157,133,613.29</a:t>
                      </a:r>
                      <a:endParaRPr/>
                    </a:p>
                    <a:p>
                      <a:pPr indent="0" lvl="0" marL="0" marR="0" rtl="0" algn="ctr">
                        <a:spcBef>
                          <a:spcPts val="0"/>
                        </a:spcBef>
                        <a:spcAft>
                          <a:spcPts val="0"/>
                        </a:spcAft>
                        <a:buNone/>
                      </a:pPr>
                      <a:r>
                        <a:rPr b="1" lang="es-MX" sz="1400" u="none" strike="noStrike">
                          <a:solidFill>
                            <a:schemeClr val="dk1"/>
                          </a:solidFill>
                          <a:latin typeface="Montserrat"/>
                          <a:ea typeface="Montserrat"/>
                          <a:cs typeface="Montserrat"/>
                          <a:sym typeface="Montserrat"/>
                        </a:rPr>
                        <a:t>(38.96%)</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66950">
                <a:tc>
                  <a:txBody>
                    <a:bodyPr/>
                    <a:lstStyle/>
                    <a:p>
                      <a:pPr indent="0" lvl="0" marL="93663" marR="0" rtl="0" algn="l">
                        <a:spcBef>
                          <a:spcPts val="0"/>
                        </a:spcBef>
                        <a:spcAft>
                          <a:spcPts val="0"/>
                        </a:spcAft>
                        <a:buNone/>
                      </a:pPr>
                      <a:r>
                        <a:rPr b="1" lang="es-MX" sz="1400" u="none" strike="noStrike"/>
                        <a:t>Invitación a cuando menos tres personas</a:t>
                      </a:r>
                      <a:endParaRPr b="1" i="0" sz="1400" u="none" strike="noStrike">
                        <a:solidFill>
                          <a:schemeClr val="dk1"/>
                        </a:solidFill>
                        <a:latin typeface="Montserrat"/>
                        <a:ea typeface="Montserrat"/>
                        <a:cs typeface="Montserrat"/>
                        <a:sym typeface="Montserrat"/>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400" u="none" strike="noStrike">
                          <a:solidFill>
                            <a:schemeClr val="dk1"/>
                          </a:solidFill>
                          <a:latin typeface="Montserrat"/>
                          <a:ea typeface="Montserrat"/>
                          <a:cs typeface="Montserrat"/>
                          <a:sym typeface="Montserrat"/>
                        </a:rPr>
                        <a:t>691,586.00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400" u="none" strike="noStrike">
                          <a:solidFill>
                            <a:schemeClr val="dk1"/>
                          </a:solidFill>
                          <a:latin typeface="Montserrat"/>
                          <a:ea typeface="Montserrat"/>
                          <a:cs typeface="Montserrat"/>
                          <a:sym typeface="Montserrat"/>
                        </a:rPr>
                        <a:t>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400" u="none" strike="noStrike">
                          <a:solidFill>
                            <a:schemeClr val="dk1"/>
                          </a:solidFill>
                          <a:latin typeface="Montserrat"/>
                          <a:ea typeface="Montserrat"/>
                          <a:cs typeface="Montserrat"/>
                          <a:sym typeface="Montserrat"/>
                        </a:rPr>
                        <a:t>-691,586.00</a:t>
                      </a:r>
                      <a:endParaRPr/>
                    </a:p>
                    <a:p>
                      <a:pPr indent="0" lvl="0" marL="0" marR="0" rtl="0" algn="ctr">
                        <a:spcBef>
                          <a:spcPts val="0"/>
                        </a:spcBef>
                        <a:spcAft>
                          <a:spcPts val="0"/>
                        </a:spcAft>
                        <a:buNone/>
                      </a:pPr>
                      <a:r>
                        <a:rPr b="1" lang="es-MX" sz="1400" u="none" strike="noStrike">
                          <a:solidFill>
                            <a:schemeClr val="dk1"/>
                          </a:solidFill>
                          <a:latin typeface="Montserrat"/>
                          <a:ea typeface="Montserrat"/>
                          <a:cs typeface="Montserrat"/>
                          <a:sym typeface="Montserrat"/>
                        </a:rPr>
                        <a:t>(-100.00%)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95100">
                <a:tc>
                  <a:txBody>
                    <a:bodyPr/>
                    <a:lstStyle/>
                    <a:p>
                      <a:pPr indent="0" lvl="0" marL="93663" marR="0" rtl="0" algn="l">
                        <a:spcBef>
                          <a:spcPts val="0"/>
                        </a:spcBef>
                        <a:spcAft>
                          <a:spcPts val="0"/>
                        </a:spcAft>
                        <a:buNone/>
                      </a:pPr>
                      <a:r>
                        <a:rPr b="1" lang="es-MX" sz="1400" u="none" strike="noStrike"/>
                        <a:t>Adjudicación Directa Art. 41</a:t>
                      </a:r>
                      <a:endParaRPr b="1" i="0" sz="1400" u="none" strike="noStrike">
                        <a:solidFill>
                          <a:schemeClr val="dk1"/>
                        </a:solidFill>
                        <a:latin typeface="Montserrat"/>
                        <a:ea typeface="Montserrat"/>
                        <a:cs typeface="Montserrat"/>
                        <a:sym typeface="Montserrat"/>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400" u="none" strike="noStrike">
                          <a:solidFill>
                            <a:schemeClr val="dk1"/>
                          </a:solidFill>
                          <a:latin typeface="Montserrat"/>
                          <a:ea typeface="Montserrat"/>
                          <a:cs typeface="Montserrat"/>
                          <a:sym typeface="Montserrat"/>
                        </a:rPr>
                        <a:t> 276,129,782.04 </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400" u="none" strike="noStrike">
                          <a:solidFill>
                            <a:schemeClr val="dk1"/>
                          </a:solidFill>
                          <a:latin typeface="Montserrat"/>
                          <a:ea typeface="Montserrat"/>
                          <a:cs typeface="Montserrat"/>
                          <a:sym typeface="Montserrat"/>
                        </a:rPr>
                        <a:t>266,495,833.51</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400" u="none" strike="noStrike">
                          <a:solidFill>
                            <a:schemeClr val="dk1"/>
                          </a:solidFill>
                          <a:latin typeface="Montserrat"/>
                          <a:ea typeface="Montserrat"/>
                          <a:cs typeface="Montserrat"/>
                          <a:sym typeface="Montserrat"/>
                        </a:rPr>
                        <a:t>-9,633,948.53</a:t>
                      </a:r>
                      <a:endParaRPr/>
                    </a:p>
                    <a:p>
                      <a:pPr indent="0" lvl="0" marL="0" marR="0" rtl="0" algn="ctr">
                        <a:spcBef>
                          <a:spcPts val="0"/>
                        </a:spcBef>
                        <a:spcAft>
                          <a:spcPts val="0"/>
                        </a:spcAft>
                        <a:buNone/>
                      </a:pPr>
                      <a:r>
                        <a:rPr b="1" lang="es-MX" sz="1400" u="none" strike="noStrike">
                          <a:solidFill>
                            <a:schemeClr val="dk1"/>
                          </a:solidFill>
                          <a:latin typeface="Montserrat"/>
                          <a:ea typeface="Montserrat"/>
                          <a:cs typeface="Montserrat"/>
                          <a:sym typeface="Montserrat"/>
                        </a:rPr>
                        <a:t>(3.48%)</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95100">
                <a:tc>
                  <a:txBody>
                    <a:bodyPr/>
                    <a:lstStyle/>
                    <a:p>
                      <a:pPr indent="0" lvl="0" marL="93663" marR="0" rtl="0" algn="l">
                        <a:spcBef>
                          <a:spcPts val="0"/>
                        </a:spcBef>
                        <a:spcAft>
                          <a:spcPts val="0"/>
                        </a:spcAft>
                        <a:buNone/>
                      </a:pPr>
                      <a:r>
                        <a:rPr b="1" lang="es-MX" sz="1400" u="none" strike="noStrike"/>
                        <a:t>Adjudicación Directa Art. 42</a:t>
                      </a:r>
                      <a:endParaRPr b="1" i="0" sz="1400" u="none" strike="noStrike">
                        <a:solidFill>
                          <a:schemeClr val="dk1"/>
                        </a:solidFill>
                        <a:latin typeface="Montserrat"/>
                        <a:ea typeface="Montserrat"/>
                        <a:cs typeface="Montserrat"/>
                        <a:sym typeface="Montserrat"/>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400" u="none" strike="noStrike">
                          <a:solidFill>
                            <a:schemeClr val="dk1"/>
                          </a:solidFill>
                          <a:latin typeface="Montserrat"/>
                          <a:ea typeface="Montserrat"/>
                          <a:cs typeface="Montserrat"/>
                          <a:sym typeface="Montserrat"/>
                        </a:rPr>
                        <a:t> 46,290,158.30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400" u="none" strike="noStrike">
                          <a:solidFill>
                            <a:schemeClr val="dk1"/>
                          </a:solidFill>
                          <a:latin typeface="Montserrat"/>
                          <a:ea typeface="Montserrat"/>
                          <a:cs typeface="Montserrat"/>
                          <a:sym typeface="Montserrat"/>
                        </a:rPr>
                        <a:t>47,677,467.84</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400" u="none" strike="noStrike">
                          <a:solidFill>
                            <a:schemeClr val="dk1"/>
                          </a:solidFill>
                          <a:latin typeface="Montserrat"/>
                          <a:ea typeface="Montserrat"/>
                          <a:cs typeface="Montserrat"/>
                          <a:sym typeface="Montserrat"/>
                        </a:rPr>
                        <a:t>1,387,309.54</a:t>
                      </a:r>
                      <a:endParaRPr b="1" sz="1400" u="none" strike="noStrike">
                        <a:solidFill>
                          <a:schemeClr val="dk1"/>
                        </a:solidFill>
                        <a:latin typeface="Montserrat"/>
                        <a:ea typeface="Montserrat"/>
                        <a:cs typeface="Montserrat"/>
                        <a:sym typeface="Montserrat"/>
                      </a:endParaRPr>
                    </a:p>
                    <a:p>
                      <a:pPr indent="0" lvl="0" marL="0" marR="0" rtl="0" algn="ctr">
                        <a:spcBef>
                          <a:spcPts val="0"/>
                        </a:spcBef>
                        <a:spcAft>
                          <a:spcPts val="0"/>
                        </a:spcAft>
                        <a:buNone/>
                      </a:pPr>
                      <a:r>
                        <a:rPr b="1" lang="es-MX" sz="1400" u="none" strike="noStrike">
                          <a:solidFill>
                            <a:schemeClr val="dk1"/>
                          </a:solidFill>
                          <a:latin typeface="Montserrat"/>
                          <a:ea typeface="Montserrat"/>
                          <a:cs typeface="Montserrat"/>
                          <a:sym typeface="Montserrat"/>
                        </a:rPr>
                        <a:t>(2.99%)</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95350">
                <a:tc>
                  <a:txBody>
                    <a:bodyPr/>
                    <a:lstStyle/>
                    <a:p>
                      <a:pPr indent="0" lvl="0" marL="177800" marR="0" rtl="0" algn="l">
                        <a:spcBef>
                          <a:spcPts val="0"/>
                        </a:spcBef>
                        <a:spcAft>
                          <a:spcPts val="0"/>
                        </a:spcAft>
                        <a:buNone/>
                      </a:pPr>
                      <a:r>
                        <a:rPr b="1" lang="es-MX" sz="1400" u="none" strike="noStrike"/>
                        <a:t>Artículo 1</a:t>
                      </a:r>
                      <a:endParaRPr b="1" i="0" sz="1400" u="none" strike="noStrike">
                        <a:solidFill>
                          <a:schemeClr val="dk1"/>
                        </a:solidFill>
                        <a:latin typeface="Montserrat"/>
                        <a:ea typeface="Montserrat"/>
                        <a:cs typeface="Montserrat"/>
                        <a:sym typeface="Montserrat"/>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400" u="none" strike="noStrike">
                          <a:solidFill>
                            <a:schemeClr val="dk1"/>
                          </a:solidFill>
                          <a:latin typeface="Montserrat"/>
                          <a:ea typeface="Montserrat"/>
                          <a:cs typeface="Montserrat"/>
                          <a:sym typeface="Montserrat"/>
                        </a:rPr>
                        <a:t>0.00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400" u="none" strike="noStrike">
                          <a:solidFill>
                            <a:schemeClr val="dk1"/>
                          </a:solidFill>
                          <a:latin typeface="Montserrat"/>
                          <a:ea typeface="Montserrat"/>
                          <a:cs typeface="Montserrat"/>
                          <a:sym typeface="Montserrat"/>
                        </a:rPr>
                        <a:t>0.00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s-MX" sz="1400" u="none" strike="noStrike">
                          <a:solidFill>
                            <a:schemeClr val="dk1"/>
                          </a:solidFill>
                          <a:latin typeface="Montserrat"/>
                          <a:ea typeface="Montserrat"/>
                          <a:cs typeface="Montserrat"/>
                          <a:sym typeface="Montserrat"/>
                        </a:rPr>
                        <a:t>0.00</a:t>
                      </a:r>
                      <a:endParaRPr/>
                    </a:p>
                    <a:p>
                      <a:pPr indent="0" lvl="0" marL="0" marR="0" rtl="0" algn="ctr">
                        <a:spcBef>
                          <a:spcPts val="0"/>
                        </a:spcBef>
                        <a:spcAft>
                          <a:spcPts val="0"/>
                        </a:spcAft>
                        <a:buNone/>
                      </a:pPr>
                      <a:r>
                        <a:rPr b="1" lang="es-MX" sz="1400" u="none" strike="noStrike">
                          <a:solidFill>
                            <a:schemeClr val="dk1"/>
                          </a:solidFill>
                          <a:latin typeface="Montserrat"/>
                          <a:ea typeface="Montserrat"/>
                          <a:cs typeface="Montserrat"/>
                          <a:sym typeface="Montserrat"/>
                        </a:rPr>
                        <a:t>(0.00%)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66950">
                <a:tc>
                  <a:txBody>
                    <a:bodyPr/>
                    <a:lstStyle/>
                    <a:p>
                      <a:pPr indent="0" lvl="0" marL="177800" marR="0" rtl="0" algn="ctr">
                        <a:spcBef>
                          <a:spcPts val="0"/>
                        </a:spcBef>
                        <a:spcAft>
                          <a:spcPts val="0"/>
                        </a:spcAft>
                        <a:buNone/>
                      </a:pPr>
                      <a:r>
                        <a:rPr b="1" i="0" lang="es-MX" sz="1400" u="none" strike="noStrike">
                          <a:solidFill>
                            <a:schemeClr val="lt1"/>
                          </a:solidFill>
                          <a:latin typeface="Montserrat"/>
                          <a:ea typeface="Montserrat"/>
                          <a:cs typeface="Montserrat"/>
                          <a:sym typeface="Montserrat"/>
                        </a:rPr>
                        <a:t>Total</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lang="es-MX" sz="1400" u="none" strike="noStrike">
                          <a:solidFill>
                            <a:schemeClr val="lt1"/>
                          </a:solidFill>
                          <a:latin typeface="Montserrat"/>
                          <a:ea typeface="Montserrat"/>
                          <a:cs typeface="Montserrat"/>
                          <a:sym typeface="Montserrat"/>
                        </a:rPr>
                        <a:t>726,400,249.02</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lang="es-MX" sz="1400" u="none" strike="noStrike">
                          <a:solidFill>
                            <a:schemeClr val="lt1"/>
                          </a:solidFill>
                          <a:latin typeface="Montserrat"/>
                          <a:ea typeface="Montserrat"/>
                          <a:cs typeface="Montserrat"/>
                          <a:sym typeface="Montserrat"/>
                        </a:rPr>
                        <a:t>874,595,637.32</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lang="es-MX" sz="1400" u="none" strike="noStrike">
                          <a:solidFill>
                            <a:schemeClr val="lt1"/>
                          </a:solidFill>
                          <a:latin typeface="Montserrat"/>
                          <a:ea typeface="Montserrat"/>
                          <a:cs typeface="Montserrat"/>
                          <a:sym typeface="Montserrat"/>
                        </a:rPr>
                        <a:t>148,195,388.30</a:t>
                      </a:r>
                      <a:endParaRPr/>
                    </a:p>
                    <a:p>
                      <a:pPr indent="0" lvl="0" marL="0" marR="0" rtl="0" algn="ctr">
                        <a:spcBef>
                          <a:spcPts val="0"/>
                        </a:spcBef>
                        <a:spcAft>
                          <a:spcPts val="0"/>
                        </a:spcAft>
                        <a:buNone/>
                      </a:pPr>
                      <a:r>
                        <a:rPr b="1" lang="es-MX" sz="1400" u="none" strike="noStrike">
                          <a:solidFill>
                            <a:schemeClr val="lt1"/>
                          </a:solidFill>
                          <a:latin typeface="Montserrat"/>
                          <a:ea typeface="Montserrat"/>
                          <a:cs typeface="Montserrat"/>
                          <a:sym typeface="Montserrat"/>
                        </a:rPr>
                        <a:t>(20.40%)</a:t>
                      </a:r>
                      <a:endParaRPr b="1" sz="1400" u="none" strike="noStrike">
                        <a:solidFill>
                          <a:schemeClr val="lt1"/>
                        </a:solidFill>
                        <a:latin typeface="Montserrat"/>
                        <a:ea typeface="Montserrat"/>
                        <a:cs typeface="Montserrat"/>
                        <a:sym typeface="Montserrat"/>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bl>
          </a:graphicData>
        </a:graphic>
      </p:graphicFrame>
      <p:sp>
        <p:nvSpPr>
          <p:cNvPr id="414" name="Google Shape;414;p29"/>
          <p:cNvSpPr/>
          <p:nvPr/>
        </p:nvSpPr>
        <p:spPr>
          <a:xfrm>
            <a:off x="411718" y="897902"/>
            <a:ext cx="11016343" cy="377026"/>
          </a:xfrm>
          <a:prstGeom prst="rect">
            <a:avLst/>
          </a:prstGeom>
          <a:noFill/>
          <a:ln>
            <a:noFill/>
          </a:ln>
        </p:spPr>
        <p:txBody>
          <a:bodyPr anchorCtr="0" anchor="ctr" bIns="34275" lIns="68575" spcFirstLastPara="1" rIns="68575" wrap="square" tIns="34275">
            <a:spAutoFit/>
          </a:bodyPr>
          <a:lstStyle/>
          <a:p>
            <a:pPr indent="0" lvl="0" marL="0" marR="0" rtl="0" algn="ctr">
              <a:spcBef>
                <a:spcPts val="0"/>
              </a:spcBef>
              <a:spcAft>
                <a:spcPts val="0"/>
              </a:spcAft>
              <a:buNone/>
            </a:pPr>
            <a:r>
              <a:rPr b="1" lang="es-MX" sz="2000">
                <a:solidFill>
                  <a:srgbClr val="05405D"/>
                </a:solidFill>
                <a:latin typeface="Montserrat"/>
                <a:ea typeface="Montserrat"/>
                <a:cs typeface="Montserrat"/>
                <a:sym typeface="Montserrat"/>
              </a:rPr>
              <a:t>Comparativo de Comportamiento de Adquisiciones Semestral 2023-2024</a:t>
            </a:r>
            <a:endParaRPr/>
          </a:p>
        </p:txBody>
      </p:sp>
      <p:sp>
        <p:nvSpPr>
          <p:cNvPr id="415" name="Google Shape;415;p29"/>
          <p:cNvSpPr txBox="1"/>
          <p:nvPr/>
        </p:nvSpPr>
        <p:spPr>
          <a:xfrm>
            <a:off x="317753" y="5333164"/>
            <a:ext cx="11552357"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600">
              <a:solidFill>
                <a:schemeClr val="dk1"/>
              </a:solidFill>
              <a:latin typeface="Montserrat"/>
              <a:ea typeface="Montserrat"/>
              <a:cs typeface="Montserrat"/>
              <a:sym typeface="Montserrat"/>
            </a:endParaRPr>
          </a:p>
          <a:p>
            <a:pPr indent="0" lvl="0" marL="0" marR="0" rtl="0" algn="just">
              <a:spcBef>
                <a:spcPts val="0"/>
              </a:spcBef>
              <a:spcAft>
                <a:spcPts val="0"/>
              </a:spcAft>
              <a:buNone/>
            </a:pPr>
            <a:r>
              <a:rPr b="1" lang="es-MX" sz="1600">
                <a:solidFill>
                  <a:schemeClr val="dk1"/>
                </a:solidFill>
                <a:latin typeface="Montserrat"/>
                <a:ea typeface="Montserrat"/>
                <a:cs typeface="Montserrat"/>
                <a:sym typeface="Montserrat"/>
              </a:rPr>
              <a:t>Se tiene un ejercicio del presupuesto de 95% por licitación pública y sus excepciones y por el artículo 42 solamente el 5%.</a:t>
            </a:r>
            <a:endParaRPr/>
          </a:p>
        </p:txBody>
      </p:sp>
      <p:sp>
        <p:nvSpPr>
          <p:cNvPr id="416" name="Google Shape;416;p29"/>
          <p:cNvSpPr/>
          <p:nvPr/>
        </p:nvSpPr>
        <p:spPr>
          <a:xfrm>
            <a:off x="8797615" y="269536"/>
            <a:ext cx="3182892" cy="458252"/>
          </a:xfrm>
          <a:prstGeom prst="roundRect">
            <a:avLst>
              <a:gd fmla="val 16667" name="adj"/>
            </a:avLst>
          </a:prstGeom>
          <a:solidFill>
            <a:srgbClr val="05405D"/>
          </a:solidFill>
          <a:ln cap="flat" cmpd="sng" w="12700">
            <a:solidFill>
              <a:srgbClr val="2F5496"/>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MX" sz="1800">
                <a:solidFill>
                  <a:schemeClr val="lt1"/>
                </a:solidFill>
                <a:latin typeface="Montserrat Medium"/>
                <a:ea typeface="Montserrat Medium"/>
                <a:cs typeface="Montserrat Medium"/>
                <a:sym typeface="Montserrat Medium"/>
              </a:rPr>
              <a:t>ADMINISTRACIÓN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3"/>
          <p:cNvSpPr txBox="1"/>
          <p:nvPr/>
        </p:nvSpPr>
        <p:spPr>
          <a:xfrm>
            <a:off x="6096001" y="839581"/>
            <a:ext cx="609599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s-MX" sz="1800" u="none" cap="none" strike="noStrike">
                <a:solidFill>
                  <a:srgbClr val="05405D"/>
                </a:solidFill>
                <a:latin typeface="Montserrat"/>
                <a:ea typeface="Montserrat"/>
                <a:cs typeface="Montserrat"/>
                <a:sym typeface="Montserrat"/>
              </a:rPr>
              <a:t>Artículos por Grupo en relación a  las principales líneas de investigación</a:t>
            </a:r>
            <a:endParaRPr b="1" i="0" sz="1600" u="none" cap="none" strike="noStrike">
              <a:solidFill>
                <a:srgbClr val="385623"/>
              </a:solidFill>
              <a:latin typeface="Montserrat"/>
              <a:ea typeface="Montserrat"/>
              <a:cs typeface="Montserrat"/>
              <a:sym typeface="Montserrat"/>
            </a:endParaRPr>
          </a:p>
        </p:txBody>
      </p:sp>
      <p:sp>
        <p:nvSpPr>
          <p:cNvPr id="108" name="Google Shape;108;p3"/>
          <p:cNvSpPr txBox="1"/>
          <p:nvPr/>
        </p:nvSpPr>
        <p:spPr>
          <a:xfrm>
            <a:off x="174171" y="6550223"/>
            <a:ext cx="571862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MX" sz="1400" u="none" cap="none" strike="noStrike">
                <a:solidFill>
                  <a:schemeClr val="dk1"/>
                </a:solidFill>
                <a:latin typeface="Montserrat"/>
                <a:ea typeface="Montserrat"/>
                <a:cs typeface="Montserrat"/>
                <a:sym typeface="Montserrat"/>
              </a:rPr>
              <a:t>87 artículos totales producto de los ICM vigentes en el INP</a:t>
            </a:r>
            <a:endParaRPr/>
          </a:p>
        </p:txBody>
      </p:sp>
      <p:sp>
        <p:nvSpPr>
          <p:cNvPr id="109" name="Google Shape;109;p3"/>
          <p:cNvSpPr/>
          <p:nvPr/>
        </p:nvSpPr>
        <p:spPr>
          <a:xfrm>
            <a:off x="8797615" y="269536"/>
            <a:ext cx="3182892" cy="458252"/>
          </a:xfrm>
          <a:prstGeom prst="roundRect">
            <a:avLst>
              <a:gd fmla="val 16667" name="adj"/>
            </a:avLst>
          </a:prstGeom>
          <a:solidFill>
            <a:srgbClr val="05405D"/>
          </a:solidFill>
          <a:ln cap="flat" cmpd="sng" w="12700">
            <a:solidFill>
              <a:srgbClr val="2F5496"/>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MX" sz="1800">
                <a:solidFill>
                  <a:schemeClr val="lt1"/>
                </a:solidFill>
                <a:latin typeface="Montserrat Medium"/>
                <a:ea typeface="Montserrat Medium"/>
                <a:cs typeface="Montserrat Medium"/>
                <a:sym typeface="Montserrat Medium"/>
              </a:rPr>
              <a:t>INVESTIGACIÓN</a:t>
            </a:r>
            <a:endParaRPr/>
          </a:p>
        </p:txBody>
      </p:sp>
      <p:sp>
        <p:nvSpPr>
          <p:cNvPr id="110" name="Google Shape;110;p3"/>
          <p:cNvSpPr txBox="1"/>
          <p:nvPr/>
        </p:nvSpPr>
        <p:spPr>
          <a:xfrm>
            <a:off x="1459394" y="978080"/>
            <a:ext cx="3598348"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MX" sz="2000" u="none">
                <a:solidFill>
                  <a:srgbClr val="05405D"/>
                </a:solidFill>
                <a:latin typeface="Montserrat"/>
                <a:ea typeface="Montserrat"/>
                <a:cs typeface="Montserrat"/>
                <a:sym typeface="Montserrat"/>
              </a:rPr>
              <a:t>Publicaciones por grupo</a:t>
            </a:r>
            <a:endParaRPr/>
          </a:p>
        </p:txBody>
      </p:sp>
      <p:graphicFrame>
        <p:nvGraphicFramePr>
          <p:cNvPr id="111" name="Google Shape;111;p3"/>
          <p:cNvGraphicFramePr/>
          <p:nvPr/>
        </p:nvGraphicFramePr>
        <p:xfrm>
          <a:off x="6156959" y="1464840"/>
          <a:ext cx="6035039" cy="5393160"/>
        </p:xfrm>
        <a:graphic>
          <a:graphicData uri="http://schemas.openxmlformats.org/drawingml/2006/chart">
            <c:chart r:id="rId3"/>
          </a:graphicData>
        </a:graphic>
      </p:graphicFrame>
      <p:graphicFrame>
        <p:nvGraphicFramePr>
          <p:cNvPr id="112" name="Google Shape;112;p3"/>
          <p:cNvGraphicFramePr/>
          <p:nvPr/>
        </p:nvGraphicFramePr>
        <p:xfrm>
          <a:off x="0" y="1378189"/>
          <a:ext cx="5892800" cy="5064813"/>
        </p:xfrm>
        <a:graphic>
          <a:graphicData uri="http://schemas.openxmlformats.org/drawingml/2006/chart">
            <c:chart r:id="rId4"/>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30"/>
          <p:cNvSpPr/>
          <p:nvPr/>
        </p:nvSpPr>
        <p:spPr>
          <a:xfrm>
            <a:off x="1490170" y="892840"/>
            <a:ext cx="945549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MX" sz="1800">
                <a:solidFill>
                  <a:srgbClr val="05405D"/>
                </a:solidFill>
                <a:latin typeface="Montserrat"/>
                <a:ea typeface="Montserrat"/>
                <a:cs typeface="Montserrat"/>
                <a:sym typeface="Montserrat"/>
              </a:rPr>
              <a:t>Comparativo de Comportamiento de Adquisiciones Semestral 2023-2024</a:t>
            </a:r>
            <a:endParaRPr/>
          </a:p>
        </p:txBody>
      </p:sp>
      <p:graphicFrame>
        <p:nvGraphicFramePr>
          <p:cNvPr id="422" name="Google Shape;422;p30"/>
          <p:cNvGraphicFramePr/>
          <p:nvPr/>
        </p:nvGraphicFramePr>
        <p:xfrm>
          <a:off x="322217" y="1324537"/>
          <a:ext cx="11791405" cy="5464190"/>
        </p:xfrm>
        <a:graphic>
          <a:graphicData uri="http://schemas.openxmlformats.org/drawingml/2006/chart">
            <c:chart r:id="rId3"/>
          </a:graphicData>
        </a:graphic>
      </p:graphicFrame>
      <p:sp>
        <p:nvSpPr>
          <p:cNvPr id="423" name="Google Shape;423;p30"/>
          <p:cNvSpPr/>
          <p:nvPr/>
        </p:nvSpPr>
        <p:spPr>
          <a:xfrm>
            <a:off x="8797615" y="269536"/>
            <a:ext cx="3182892" cy="458252"/>
          </a:xfrm>
          <a:prstGeom prst="roundRect">
            <a:avLst>
              <a:gd fmla="val 16667" name="adj"/>
            </a:avLst>
          </a:prstGeom>
          <a:solidFill>
            <a:srgbClr val="05405D"/>
          </a:solidFill>
          <a:ln cap="flat" cmpd="sng" w="12700">
            <a:solidFill>
              <a:srgbClr val="2F5496"/>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MX" sz="1800">
                <a:solidFill>
                  <a:schemeClr val="lt1"/>
                </a:solidFill>
                <a:latin typeface="Montserrat Medium"/>
                <a:ea typeface="Montserrat Medium"/>
                <a:cs typeface="Montserrat Medium"/>
                <a:sym typeface="Montserrat Medium"/>
              </a:rPr>
              <a:t>ADMINISTRACIÓN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31"/>
          <p:cNvSpPr/>
          <p:nvPr/>
        </p:nvSpPr>
        <p:spPr>
          <a:xfrm>
            <a:off x="8797615" y="269536"/>
            <a:ext cx="3182892" cy="458252"/>
          </a:xfrm>
          <a:prstGeom prst="roundRect">
            <a:avLst>
              <a:gd fmla="val 16667" name="adj"/>
            </a:avLst>
          </a:prstGeom>
          <a:solidFill>
            <a:srgbClr val="05405D"/>
          </a:solidFill>
          <a:ln cap="flat" cmpd="sng" w="12700">
            <a:solidFill>
              <a:srgbClr val="2F5496"/>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MX" sz="1800">
                <a:solidFill>
                  <a:schemeClr val="lt1"/>
                </a:solidFill>
                <a:latin typeface="Montserrat Medium"/>
                <a:ea typeface="Montserrat Medium"/>
                <a:cs typeface="Montserrat Medium"/>
                <a:sym typeface="Montserrat Medium"/>
              </a:rPr>
              <a:t>ADMINISTRACIÓN</a:t>
            </a:r>
            <a:endParaRPr/>
          </a:p>
        </p:txBody>
      </p:sp>
      <p:sp>
        <p:nvSpPr>
          <p:cNvPr id="429" name="Google Shape;429;p31"/>
          <p:cNvSpPr/>
          <p:nvPr/>
        </p:nvSpPr>
        <p:spPr>
          <a:xfrm>
            <a:off x="1554906" y="1317029"/>
            <a:ext cx="4718849" cy="1015663"/>
          </a:xfrm>
          <a:prstGeom prst="rect">
            <a:avLst/>
          </a:prstGeom>
          <a:noFill/>
          <a:ln>
            <a:noFill/>
          </a:ln>
          <a:effectLst>
            <a:outerShdw blurRad="50800" rotWithShape="0" algn="ctr" dir="5400000" dist="50800">
              <a:schemeClr val="lt1"/>
            </a:outerShdw>
          </a:effectLst>
        </p:spPr>
        <p:txBody>
          <a:bodyPr anchorCtr="0" anchor="t" bIns="45700" lIns="91425" spcFirstLastPara="1" rIns="91425" wrap="square" tIns="45700">
            <a:spAutoFit/>
          </a:bodyPr>
          <a:lstStyle/>
          <a:p>
            <a:pPr indent="0" lvl="0" marL="0" marR="0" rtl="0" algn="just">
              <a:spcBef>
                <a:spcPts val="0"/>
              </a:spcBef>
              <a:spcAft>
                <a:spcPts val="0"/>
              </a:spcAft>
              <a:buNone/>
            </a:pPr>
            <a:r>
              <a:rPr lang="es-MX" sz="1200">
                <a:solidFill>
                  <a:schemeClr val="dk1"/>
                </a:solidFill>
                <a:latin typeface="Montserrat"/>
                <a:ea typeface="Montserrat"/>
                <a:cs typeface="Montserrat"/>
                <a:sym typeface="Montserrat"/>
              </a:rPr>
              <a:t>Derivado de las disposiciones por parte de la Secretaria de la Función Pública, en razón del cierre de sexenio, es  importante señalar que la evaluación enero-junio 2024, fue dictaminada sin salvedad a los Estados Financieros, por parte de el Despacho de Auditoría Externa. </a:t>
            </a:r>
            <a:endParaRPr/>
          </a:p>
        </p:txBody>
      </p:sp>
      <p:sp>
        <p:nvSpPr>
          <p:cNvPr id="430" name="Google Shape;430;p31"/>
          <p:cNvSpPr/>
          <p:nvPr/>
        </p:nvSpPr>
        <p:spPr>
          <a:xfrm>
            <a:off x="323244" y="2670370"/>
            <a:ext cx="4464505" cy="461665"/>
          </a:xfrm>
          <a:prstGeom prst="rect">
            <a:avLst/>
          </a:prstGeom>
          <a:noFill/>
          <a:ln>
            <a:noFill/>
          </a:ln>
          <a:effectLst>
            <a:outerShdw blurRad="50800" rotWithShape="0" algn="ctr" dir="5400000" dist="50800">
              <a:schemeClr val="lt1"/>
            </a:outerShdw>
          </a:effectLst>
        </p:spPr>
        <p:txBody>
          <a:bodyPr anchorCtr="0" anchor="t" bIns="45700" lIns="91425" spcFirstLastPara="1" rIns="91425" wrap="square" tIns="45700">
            <a:spAutoFit/>
          </a:bodyPr>
          <a:lstStyle/>
          <a:p>
            <a:pPr indent="0" lvl="0" marL="0" marR="0" rtl="0" algn="just">
              <a:spcBef>
                <a:spcPts val="0"/>
              </a:spcBef>
              <a:spcAft>
                <a:spcPts val="0"/>
              </a:spcAft>
              <a:buNone/>
            </a:pPr>
            <a:r>
              <a:rPr lang="es-MX" sz="1200">
                <a:solidFill>
                  <a:schemeClr val="dk1"/>
                </a:solidFill>
                <a:latin typeface="Montserrat"/>
                <a:ea typeface="Montserrat"/>
                <a:cs typeface="Montserrat"/>
                <a:sym typeface="Montserrat"/>
              </a:rPr>
              <a:t>El informe de Gestión Gubernamental, se encuentra al 100%, se finalizo el 29 de agosto del 2024</a:t>
            </a:r>
            <a:endParaRPr sz="1200" cap="none">
              <a:solidFill>
                <a:schemeClr val="dk1"/>
              </a:solidFill>
              <a:latin typeface="Montserrat"/>
              <a:ea typeface="Montserrat"/>
              <a:cs typeface="Montserrat"/>
              <a:sym typeface="Montserrat"/>
            </a:endParaRPr>
          </a:p>
        </p:txBody>
      </p:sp>
      <p:sp>
        <p:nvSpPr>
          <p:cNvPr id="431" name="Google Shape;431;p31"/>
          <p:cNvSpPr/>
          <p:nvPr/>
        </p:nvSpPr>
        <p:spPr>
          <a:xfrm>
            <a:off x="457578" y="5546799"/>
            <a:ext cx="4376335" cy="1015663"/>
          </a:xfrm>
          <a:prstGeom prst="rect">
            <a:avLst/>
          </a:prstGeom>
          <a:noFill/>
          <a:ln>
            <a:noFill/>
          </a:ln>
          <a:effectLst>
            <a:outerShdw blurRad="50800" rotWithShape="0" algn="ctr" dir="5400000" dist="50800">
              <a:schemeClr val="lt1"/>
            </a:outerShdw>
          </a:effectLst>
        </p:spPr>
        <p:txBody>
          <a:bodyPr anchorCtr="0" anchor="t" bIns="45700" lIns="91425" spcFirstLastPara="1" rIns="91425" wrap="square" tIns="45700">
            <a:spAutoFit/>
          </a:bodyPr>
          <a:lstStyle/>
          <a:p>
            <a:pPr indent="0" lvl="0" marL="0" marR="0" rtl="0" algn="just">
              <a:spcBef>
                <a:spcPts val="0"/>
              </a:spcBef>
              <a:spcAft>
                <a:spcPts val="0"/>
              </a:spcAft>
              <a:buNone/>
            </a:pPr>
            <a:r>
              <a:rPr lang="es-MX" sz="1200">
                <a:solidFill>
                  <a:schemeClr val="dk1"/>
                </a:solidFill>
                <a:latin typeface="Montserrat"/>
                <a:ea typeface="Montserrat"/>
                <a:cs typeface="Montserrat"/>
                <a:sym typeface="Montserrat"/>
              </a:rPr>
              <a:t>Con fecha 30 de agosto, se recibió una ampliación presupuestal por 50.0 millones de pesos, principalmente para el rubro de medicamentos  y material de curación, recursos que servirán para atender el déficit presupuestario informado.  </a:t>
            </a:r>
            <a:endParaRPr/>
          </a:p>
        </p:txBody>
      </p:sp>
      <p:pic>
        <p:nvPicPr>
          <p:cNvPr descr="Lista de comprobación" id="432" name="Google Shape;432;p31"/>
          <p:cNvPicPr preferRelativeResize="0"/>
          <p:nvPr/>
        </p:nvPicPr>
        <p:blipFill rotWithShape="1">
          <a:blip r:embed="rId3">
            <a:alphaModFix/>
          </a:blip>
          <a:srcRect b="0" l="0" r="0" t="0"/>
          <a:stretch/>
        </p:blipFill>
        <p:spPr>
          <a:xfrm>
            <a:off x="249706" y="3639779"/>
            <a:ext cx="1463150" cy="1463150"/>
          </a:xfrm>
          <a:prstGeom prst="rect">
            <a:avLst/>
          </a:prstGeom>
          <a:noFill/>
          <a:ln>
            <a:noFill/>
          </a:ln>
        </p:spPr>
      </p:pic>
      <p:pic>
        <p:nvPicPr>
          <p:cNvPr descr="Apretón de manos" id="433" name="Google Shape;433;p31"/>
          <p:cNvPicPr preferRelativeResize="0"/>
          <p:nvPr/>
        </p:nvPicPr>
        <p:blipFill rotWithShape="1">
          <a:blip r:embed="rId4">
            <a:alphaModFix/>
          </a:blip>
          <a:srcRect b="0" l="0" r="0" t="0"/>
          <a:stretch/>
        </p:blipFill>
        <p:spPr>
          <a:xfrm>
            <a:off x="91756" y="1167168"/>
            <a:ext cx="1463150" cy="1463150"/>
          </a:xfrm>
          <a:prstGeom prst="rect">
            <a:avLst/>
          </a:prstGeom>
          <a:noFill/>
          <a:ln>
            <a:noFill/>
          </a:ln>
        </p:spPr>
      </p:pic>
      <p:pic>
        <p:nvPicPr>
          <p:cNvPr descr="Monedas" id="434" name="Google Shape;434;p31"/>
          <p:cNvPicPr preferRelativeResize="0"/>
          <p:nvPr/>
        </p:nvPicPr>
        <p:blipFill rotWithShape="1">
          <a:blip r:embed="rId5">
            <a:alphaModFix/>
          </a:blip>
          <a:srcRect b="0" l="0" r="0" t="0"/>
          <a:stretch/>
        </p:blipFill>
        <p:spPr>
          <a:xfrm>
            <a:off x="4922083" y="5274422"/>
            <a:ext cx="1518760" cy="1518760"/>
          </a:xfrm>
          <a:prstGeom prst="rect">
            <a:avLst/>
          </a:prstGeom>
          <a:noFill/>
          <a:ln>
            <a:noFill/>
          </a:ln>
        </p:spPr>
      </p:pic>
      <p:pic>
        <p:nvPicPr>
          <p:cNvPr descr="Presentación con lista de comprobación RTL" id="435" name="Google Shape;435;p31"/>
          <p:cNvPicPr preferRelativeResize="0"/>
          <p:nvPr/>
        </p:nvPicPr>
        <p:blipFill rotWithShape="1">
          <a:blip r:embed="rId6">
            <a:alphaModFix/>
          </a:blip>
          <a:srcRect b="0" l="0" r="0" t="0"/>
          <a:stretch/>
        </p:blipFill>
        <p:spPr>
          <a:xfrm>
            <a:off x="4945567" y="2334442"/>
            <a:ext cx="1253587" cy="1253587"/>
          </a:xfrm>
          <a:prstGeom prst="rect">
            <a:avLst/>
          </a:prstGeom>
          <a:noFill/>
          <a:ln>
            <a:noFill/>
          </a:ln>
        </p:spPr>
      </p:pic>
      <p:sp>
        <p:nvSpPr>
          <p:cNvPr id="436" name="Google Shape;436;p31"/>
          <p:cNvSpPr txBox="1"/>
          <p:nvPr/>
        </p:nvSpPr>
        <p:spPr>
          <a:xfrm>
            <a:off x="3980285" y="209359"/>
            <a:ext cx="4000329" cy="458252"/>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s-MX" sz="2000">
                <a:solidFill>
                  <a:srgbClr val="05405D"/>
                </a:solidFill>
                <a:latin typeface="Montserrat"/>
                <a:ea typeface="Montserrat"/>
                <a:cs typeface="Montserrat"/>
                <a:sym typeface="Montserrat"/>
              </a:rPr>
              <a:t>Aspectos Relevantes </a:t>
            </a:r>
            <a:endParaRPr/>
          </a:p>
        </p:txBody>
      </p:sp>
      <p:sp>
        <p:nvSpPr>
          <p:cNvPr id="437" name="Google Shape;437;p31"/>
          <p:cNvSpPr txBox="1"/>
          <p:nvPr/>
        </p:nvSpPr>
        <p:spPr>
          <a:xfrm>
            <a:off x="6340161" y="718767"/>
            <a:ext cx="4000329" cy="458252"/>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s-MX" sz="1800">
                <a:solidFill>
                  <a:srgbClr val="05405D"/>
                </a:solidFill>
                <a:latin typeface="Montserrat"/>
                <a:ea typeface="Montserrat"/>
                <a:cs typeface="Montserrat"/>
                <a:sym typeface="Montserrat"/>
              </a:rPr>
              <a:t>Gratuidad</a:t>
            </a:r>
            <a:endParaRPr/>
          </a:p>
        </p:txBody>
      </p:sp>
      <p:pic>
        <p:nvPicPr>
          <p:cNvPr id="438" name="Google Shape;438;p31"/>
          <p:cNvPicPr preferRelativeResize="0"/>
          <p:nvPr/>
        </p:nvPicPr>
        <p:blipFill rotWithShape="1">
          <a:blip r:embed="rId7">
            <a:alphaModFix/>
          </a:blip>
          <a:srcRect b="0" l="0" r="0" t="0"/>
          <a:stretch/>
        </p:blipFill>
        <p:spPr>
          <a:xfrm>
            <a:off x="6492130" y="2174486"/>
            <a:ext cx="1664487" cy="1664487"/>
          </a:xfrm>
          <a:prstGeom prst="rect">
            <a:avLst/>
          </a:prstGeom>
          <a:noFill/>
          <a:ln>
            <a:noFill/>
          </a:ln>
        </p:spPr>
      </p:pic>
      <p:sp>
        <p:nvSpPr>
          <p:cNvPr id="439" name="Google Shape;439;p31"/>
          <p:cNvSpPr/>
          <p:nvPr/>
        </p:nvSpPr>
        <p:spPr>
          <a:xfrm>
            <a:off x="8178410" y="2374575"/>
            <a:ext cx="3655294" cy="615553"/>
          </a:xfrm>
          <a:prstGeom prst="rect">
            <a:avLst/>
          </a:prstGeom>
          <a:noFill/>
          <a:ln>
            <a:noFill/>
          </a:ln>
          <a:effectLst>
            <a:outerShdw blurRad="50800" rotWithShape="0" algn="ctr" dir="5400000" dist="50800">
              <a:schemeClr val="lt1"/>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s-MX" sz="2400" cap="none">
                <a:solidFill>
                  <a:schemeClr val="dk1"/>
                </a:solidFill>
                <a:latin typeface="Montserrat"/>
                <a:ea typeface="Montserrat"/>
                <a:cs typeface="Montserrat"/>
                <a:sym typeface="Montserrat"/>
              </a:rPr>
              <a:t>+</a:t>
            </a:r>
            <a:r>
              <a:rPr b="1" lang="es-MX" sz="2400">
                <a:solidFill>
                  <a:schemeClr val="dk1"/>
                </a:solidFill>
                <a:latin typeface="Montserrat"/>
                <a:ea typeface="Montserrat"/>
                <a:cs typeface="Montserrat"/>
                <a:sym typeface="Montserrat"/>
              </a:rPr>
              <a:t>24</a:t>
            </a:r>
            <a:r>
              <a:rPr b="1" lang="es-MX" sz="2400" cap="none">
                <a:solidFill>
                  <a:schemeClr val="dk1"/>
                </a:solidFill>
                <a:latin typeface="Montserrat"/>
                <a:ea typeface="Montserrat"/>
                <a:cs typeface="Montserrat"/>
                <a:sym typeface="Montserrat"/>
              </a:rPr>
              <a:t>,730</a:t>
            </a:r>
            <a:endParaRPr/>
          </a:p>
          <a:p>
            <a:pPr indent="0" lvl="0" marL="0" marR="0" rtl="0" algn="just">
              <a:spcBef>
                <a:spcPts val="0"/>
              </a:spcBef>
              <a:spcAft>
                <a:spcPts val="0"/>
              </a:spcAft>
              <a:buNone/>
            </a:pPr>
            <a:r>
              <a:rPr lang="es-MX" sz="1000">
                <a:solidFill>
                  <a:schemeClr val="dk1"/>
                </a:solidFill>
                <a:latin typeface="Montserrat"/>
                <a:ea typeface="Montserrat"/>
                <a:cs typeface="Montserrat"/>
                <a:sym typeface="Montserrat"/>
              </a:rPr>
              <a:t>Pacientes beneficiados con atención médica gratuita</a:t>
            </a:r>
            <a:endParaRPr sz="1400" cap="none">
              <a:solidFill>
                <a:schemeClr val="dk1"/>
              </a:solidFill>
              <a:latin typeface="Montserrat"/>
              <a:ea typeface="Montserrat"/>
              <a:cs typeface="Montserrat"/>
              <a:sym typeface="Montserrat"/>
            </a:endParaRPr>
          </a:p>
        </p:txBody>
      </p:sp>
      <p:pic>
        <p:nvPicPr>
          <p:cNvPr id="440" name="Google Shape;440;p31"/>
          <p:cNvPicPr preferRelativeResize="0"/>
          <p:nvPr/>
        </p:nvPicPr>
        <p:blipFill rotWithShape="1">
          <a:blip r:embed="rId8">
            <a:alphaModFix/>
          </a:blip>
          <a:srcRect b="0" l="0" r="0" t="0"/>
          <a:stretch/>
        </p:blipFill>
        <p:spPr>
          <a:xfrm>
            <a:off x="10858573" y="926531"/>
            <a:ext cx="1101778" cy="1101778"/>
          </a:xfrm>
          <a:prstGeom prst="rect">
            <a:avLst/>
          </a:prstGeom>
          <a:noFill/>
          <a:ln>
            <a:noFill/>
          </a:ln>
        </p:spPr>
      </p:pic>
      <p:sp>
        <p:nvSpPr>
          <p:cNvPr id="441" name="Google Shape;441;p31"/>
          <p:cNvSpPr/>
          <p:nvPr/>
        </p:nvSpPr>
        <p:spPr>
          <a:xfrm>
            <a:off x="6812972" y="1314122"/>
            <a:ext cx="3969285" cy="707886"/>
          </a:xfrm>
          <a:prstGeom prst="rect">
            <a:avLst/>
          </a:prstGeom>
          <a:noFill/>
          <a:ln>
            <a:noFill/>
          </a:ln>
          <a:effectLst>
            <a:outerShdw blurRad="50800" rotWithShape="0" algn="ctr" dir="5400000" dist="50800">
              <a:schemeClr val="lt1"/>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s-MX" sz="2400" cap="none">
                <a:solidFill>
                  <a:schemeClr val="dk1"/>
                </a:solidFill>
                <a:latin typeface="Montserrat"/>
                <a:ea typeface="Montserrat"/>
                <a:cs typeface="Montserrat"/>
                <a:sym typeface="Montserrat"/>
              </a:rPr>
              <a:t>$25.4 MDP</a:t>
            </a:r>
            <a:endParaRPr b="1" sz="2400">
              <a:solidFill>
                <a:schemeClr val="dk1"/>
              </a:solidFill>
              <a:latin typeface="Montserrat"/>
              <a:ea typeface="Montserrat"/>
              <a:cs typeface="Montserrat"/>
              <a:sym typeface="Montserrat"/>
            </a:endParaRPr>
          </a:p>
          <a:p>
            <a:pPr indent="0" lvl="0" marL="0" marR="0" rtl="0" algn="just">
              <a:spcBef>
                <a:spcPts val="0"/>
              </a:spcBef>
              <a:spcAft>
                <a:spcPts val="0"/>
              </a:spcAft>
              <a:buNone/>
            </a:pPr>
            <a:r>
              <a:rPr lang="es-MX" sz="800" cap="none">
                <a:solidFill>
                  <a:schemeClr val="dk1"/>
                </a:solidFill>
                <a:latin typeface="Montserrat"/>
                <a:ea typeface="Montserrat"/>
                <a:cs typeface="Montserrat"/>
                <a:sym typeface="Montserrat"/>
              </a:rPr>
              <a:t>Lo ahorrado entre todos los beneficiarios considerando su nivel </a:t>
            </a:r>
            <a:r>
              <a:rPr lang="es-MX" sz="800">
                <a:solidFill>
                  <a:schemeClr val="dk1"/>
                </a:solidFill>
                <a:latin typeface="Montserrat"/>
                <a:ea typeface="Montserrat"/>
                <a:cs typeface="Montserrat"/>
                <a:sym typeface="Montserrat"/>
              </a:rPr>
              <a:t>socioeconómico</a:t>
            </a:r>
            <a:endParaRPr sz="1100" cap="none">
              <a:solidFill>
                <a:schemeClr val="dk1"/>
              </a:solidFill>
              <a:latin typeface="Montserrat"/>
              <a:ea typeface="Montserrat"/>
              <a:cs typeface="Montserrat"/>
              <a:sym typeface="Montserrat"/>
            </a:endParaRPr>
          </a:p>
        </p:txBody>
      </p:sp>
      <p:pic>
        <p:nvPicPr>
          <p:cNvPr descr="Mapa De Mexico D Png Mapa Mexico D Png Free Transparent Png | My XXX ..." id="442" name="Google Shape;442;p31"/>
          <p:cNvPicPr preferRelativeResize="0"/>
          <p:nvPr/>
        </p:nvPicPr>
        <p:blipFill rotWithShape="1">
          <a:blip r:embed="rId9">
            <a:alphaModFix/>
          </a:blip>
          <a:srcRect b="0" l="0" r="0" t="0"/>
          <a:stretch/>
        </p:blipFill>
        <p:spPr>
          <a:xfrm>
            <a:off x="6717432" y="4192066"/>
            <a:ext cx="1865777" cy="1357615"/>
          </a:xfrm>
          <a:prstGeom prst="rect">
            <a:avLst/>
          </a:prstGeom>
          <a:noFill/>
          <a:ln>
            <a:noFill/>
          </a:ln>
        </p:spPr>
      </p:pic>
      <p:sp>
        <p:nvSpPr>
          <p:cNvPr id="443" name="Google Shape;443;p31"/>
          <p:cNvSpPr/>
          <p:nvPr/>
        </p:nvSpPr>
        <p:spPr>
          <a:xfrm>
            <a:off x="8671060" y="4618181"/>
            <a:ext cx="3258404" cy="784830"/>
          </a:xfrm>
          <a:prstGeom prst="rect">
            <a:avLst/>
          </a:prstGeom>
          <a:noFill/>
          <a:ln>
            <a:noFill/>
          </a:ln>
          <a:effectLst>
            <a:outerShdw blurRad="50800" rotWithShape="0" algn="ctr" dir="5400000" dist="50800">
              <a:schemeClr val="lt1"/>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s-MX" sz="2400" cap="none">
                <a:solidFill>
                  <a:schemeClr val="dk1"/>
                </a:solidFill>
                <a:latin typeface="Montserrat"/>
                <a:ea typeface="Montserrat"/>
                <a:cs typeface="Montserrat"/>
                <a:sym typeface="Montserrat"/>
              </a:rPr>
              <a:t>32 </a:t>
            </a:r>
            <a:r>
              <a:rPr lang="es-MX" sz="1050" cap="none">
                <a:solidFill>
                  <a:schemeClr val="dk1"/>
                </a:solidFill>
                <a:latin typeface="Montserrat"/>
                <a:ea typeface="Montserrat"/>
                <a:cs typeface="Montserrat"/>
                <a:sym typeface="Montserrat"/>
              </a:rPr>
              <a:t>estados</a:t>
            </a:r>
            <a:endParaRPr sz="3600" cap="none">
              <a:solidFill>
                <a:schemeClr val="dk1"/>
              </a:solidFill>
              <a:latin typeface="Montserrat"/>
              <a:ea typeface="Montserrat"/>
              <a:cs typeface="Montserrat"/>
              <a:sym typeface="Montserrat"/>
            </a:endParaRPr>
          </a:p>
          <a:p>
            <a:pPr indent="0" lvl="0" marL="0" marR="0" rtl="0" algn="just">
              <a:spcBef>
                <a:spcPts val="0"/>
              </a:spcBef>
              <a:spcAft>
                <a:spcPts val="0"/>
              </a:spcAft>
              <a:buNone/>
            </a:pPr>
            <a:r>
              <a:rPr lang="es-MX" sz="1050">
                <a:solidFill>
                  <a:schemeClr val="dk1"/>
                </a:solidFill>
                <a:latin typeface="Montserrat"/>
                <a:ea typeface="Montserrat"/>
                <a:cs typeface="Montserrat"/>
                <a:sym typeface="Montserrat"/>
              </a:rPr>
              <a:t>Los pacientes atendidos provienen d</a:t>
            </a:r>
            <a:r>
              <a:rPr lang="es-MX" sz="1050" cap="none">
                <a:solidFill>
                  <a:schemeClr val="dk1"/>
                </a:solidFill>
                <a:latin typeface="Montserrat"/>
                <a:ea typeface="Montserrat"/>
                <a:cs typeface="Montserrat"/>
                <a:sym typeface="Montserrat"/>
              </a:rPr>
              <a:t>e toda  la República mexicana, </a:t>
            </a:r>
            <a:r>
              <a:rPr lang="es-MX" sz="1050">
                <a:solidFill>
                  <a:schemeClr val="dk1"/>
                </a:solidFill>
                <a:latin typeface="Montserrat"/>
                <a:ea typeface="Montserrat"/>
                <a:cs typeface="Montserrat"/>
                <a:sym typeface="Montserrat"/>
              </a:rPr>
              <a:t>incluso extranjeros</a:t>
            </a:r>
            <a:endParaRPr sz="1600" cap="none">
              <a:solidFill>
                <a:schemeClr val="dk1"/>
              </a:solidFill>
              <a:latin typeface="Montserrat"/>
              <a:ea typeface="Montserrat"/>
              <a:cs typeface="Montserrat"/>
              <a:sym typeface="Montserrat"/>
            </a:endParaRPr>
          </a:p>
        </p:txBody>
      </p:sp>
      <p:graphicFrame>
        <p:nvGraphicFramePr>
          <p:cNvPr id="444" name="Google Shape;444;p31"/>
          <p:cNvGraphicFramePr/>
          <p:nvPr/>
        </p:nvGraphicFramePr>
        <p:xfrm>
          <a:off x="9156406" y="3030803"/>
          <a:ext cx="1909438" cy="1371600"/>
        </p:xfrm>
        <a:graphic>
          <a:graphicData uri="http://schemas.openxmlformats.org/drawingml/2006/chart">
            <c:chart r:id="rId10"/>
          </a:graphicData>
        </a:graphic>
      </p:graphicFrame>
      <p:sp>
        <p:nvSpPr>
          <p:cNvPr id="445" name="Google Shape;445;p31"/>
          <p:cNvSpPr/>
          <p:nvPr/>
        </p:nvSpPr>
        <p:spPr>
          <a:xfrm>
            <a:off x="7980614" y="3430416"/>
            <a:ext cx="2804723" cy="784830"/>
          </a:xfrm>
          <a:prstGeom prst="rect">
            <a:avLst/>
          </a:prstGeom>
          <a:noFill/>
          <a:ln>
            <a:noFill/>
          </a:ln>
          <a:effectLst>
            <a:outerShdw blurRad="50800" rotWithShape="0" algn="ctr" dir="5400000" dist="50800">
              <a:schemeClr val="lt1"/>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s-MX" sz="2400" cap="none">
                <a:solidFill>
                  <a:schemeClr val="dk1"/>
                </a:solidFill>
                <a:latin typeface="Montserrat"/>
                <a:ea typeface="Montserrat"/>
                <a:cs typeface="Montserrat"/>
                <a:sym typeface="Montserrat"/>
              </a:rPr>
              <a:t>94.2%</a:t>
            </a:r>
            <a:endParaRPr b="1" sz="2400">
              <a:solidFill>
                <a:schemeClr val="dk1"/>
              </a:solidFill>
              <a:latin typeface="Montserrat"/>
              <a:ea typeface="Montserrat"/>
              <a:cs typeface="Montserrat"/>
              <a:sym typeface="Montserrat"/>
            </a:endParaRPr>
          </a:p>
          <a:p>
            <a:pPr indent="0" lvl="0" marL="0" marR="0" rtl="0" algn="just">
              <a:spcBef>
                <a:spcPts val="0"/>
              </a:spcBef>
              <a:spcAft>
                <a:spcPts val="0"/>
              </a:spcAft>
              <a:buNone/>
            </a:pPr>
            <a:r>
              <a:rPr lang="es-MX" sz="1050" cap="none">
                <a:solidFill>
                  <a:schemeClr val="dk1"/>
                </a:solidFill>
                <a:latin typeface="Montserrat"/>
                <a:ea typeface="Montserrat"/>
                <a:cs typeface="Montserrat"/>
                <a:sym typeface="Montserrat"/>
              </a:rPr>
              <a:t>De los pacientes del INP </a:t>
            </a:r>
            <a:r>
              <a:rPr lang="es-MX" sz="1050">
                <a:solidFill>
                  <a:schemeClr val="dk1"/>
                </a:solidFill>
                <a:latin typeface="Montserrat"/>
                <a:ea typeface="Montserrat"/>
                <a:cs typeface="Montserrat"/>
                <a:sym typeface="Montserrat"/>
              </a:rPr>
              <a:t>Tienen derecho a atención </a:t>
            </a:r>
            <a:r>
              <a:rPr lang="es-MX" sz="1050" cap="none">
                <a:solidFill>
                  <a:schemeClr val="dk1"/>
                </a:solidFill>
                <a:latin typeface="Montserrat"/>
                <a:ea typeface="Montserrat"/>
                <a:cs typeface="Montserrat"/>
                <a:sym typeface="Montserrat"/>
              </a:rPr>
              <a:t>Médica gratuita</a:t>
            </a:r>
            <a:endParaRPr sz="1600" cap="none">
              <a:solidFill>
                <a:schemeClr val="dk1"/>
              </a:solidFill>
              <a:latin typeface="Montserrat"/>
              <a:ea typeface="Montserrat"/>
              <a:cs typeface="Montserrat"/>
              <a:sym typeface="Montserrat"/>
            </a:endParaRPr>
          </a:p>
        </p:txBody>
      </p:sp>
      <p:pic>
        <p:nvPicPr>
          <p:cNvPr id="446" name="Google Shape;446;p31"/>
          <p:cNvPicPr preferRelativeResize="0"/>
          <p:nvPr/>
        </p:nvPicPr>
        <p:blipFill rotWithShape="1">
          <a:blip r:embed="rId11">
            <a:alphaModFix/>
          </a:blip>
          <a:srcRect b="0" l="0" r="0" t="0"/>
          <a:stretch/>
        </p:blipFill>
        <p:spPr>
          <a:xfrm>
            <a:off x="10382765" y="3261415"/>
            <a:ext cx="1908213" cy="1371719"/>
          </a:xfrm>
          <a:prstGeom prst="rect">
            <a:avLst/>
          </a:prstGeom>
          <a:noFill/>
          <a:ln>
            <a:noFill/>
          </a:ln>
        </p:spPr>
      </p:pic>
      <p:grpSp>
        <p:nvGrpSpPr>
          <p:cNvPr id="447" name="Google Shape;447;p31"/>
          <p:cNvGrpSpPr/>
          <p:nvPr/>
        </p:nvGrpSpPr>
        <p:grpSpPr>
          <a:xfrm>
            <a:off x="7239249" y="5805946"/>
            <a:ext cx="4495173" cy="722039"/>
            <a:chOff x="6018246" y="4485999"/>
            <a:chExt cx="5796999" cy="615976"/>
          </a:xfrm>
        </p:grpSpPr>
        <p:sp>
          <p:nvSpPr>
            <p:cNvPr id="448" name="Google Shape;448;p31"/>
            <p:cNvSpPr/>
            <p:nvPr/>
          </p:nvSpPr>
          <p:spPr>
            <a:xfrm>
              <a:off x="6151698" y="4485999"/>
              <a:ext cx="5663547" cy="503853"/>
            </a:xfrm>
            <a:prstGeom prst="rect">
              <a:avLst/>
            </a:prstGeom>
            <a:solidFill>
              <a:srgbClr val="0070C0"/>
            </a:solidFill>
            <a:ln cap="flat" cmpd="sng" w="9525">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Montserrat"/>
                <a:ea typeface="Montserrat"/>
                <a:cs typeface="Montserrat"/>
                <a:sym typeface="Montserrat"/>
              </a:endParaRPr>
            </a:p>
          </p:txBody>
        </p:sp>
        <p:sp>
          <p:nvSpPr>
            <p:cNvPr id="449" name="Google Shape;449;p31"/>
            <p:cNvSpPr/>
            <p:nvPr/>
          </p:nvSpPr>
          <p:spPr>
            <a:xfrm>
              <a:off x="6018246" y="4615127"/>
              <a:ext cx="5654215" cy="486848"/>
            </a:xfrm>
            <a:prstGeom prst="rect">
              <a:avLst/>
            </a:prstGeom>
            <a:solidFill>
              <a:schemeClr val="lt1"/>
            </a:solidFill>
            <a:ln cap="flat" cmpd="sng" w="12700">
              <a:solidFill>
                <a:srgbClr val="0070C0"/>
              </a:solidFill>
              <a:prstDash val="solid"/>
              <a:miter lim="800000"/>
              <a:headEnd len="sm" w="sm" type="none"/>
              <a:tailEnd len="sm" w="sm" type="none"/>
            </a:ln>
          </p:spPr>
          <p:txBody>
            <a:bodyPr anchorCtr="0" anchor="ctr" bIns="45700" lIns="480000" spcFirstLastPara="1" rIns="240000" wrap="square" tIns="45700">
              <a:noAutofit/>
            </a:bodyPr>
            <a:lstStyle/>
            <a:p>
              <a:pPr indent="0" lvl="0" marL="0" marR="0" rtl="0" algn="ctr">
                <a:spcBef>
                  <a:spcPts val="0"/>
                </a:spcBef>
                <a:spcAft>
                  <a:spcPts val="0"/>
                </a:spcAft>
                <a:buNone/>
              </a:pPr>
              <a:r>
                <a:rPr b="1" lang="es-MX" sz="1400">
                  <a:solidFill>
                    <a:schemeClr val="dk1"/>
                  </a:solidFill>
                  <a:latin typeface="Montserrat"/>
                  <a:ea typeface="Montserrat"/>
                  <a:cs typeface="Montserrat"/>
                  <a:sym typeface="Montserrat"/>
                </a:rPr>
                <a:t>De enero a junio de 2024 se surtieron 16,108 recetas con Gratuidad</a:t>
              </a:r>
              <a:endParaRPr b="1" sz="1200">
                <a:solidFill>
                  <a:schemeClr val="dk1"/>
                </a:solidFill>
                <a:latin typeface="Montserrat"/>
                <a:ea typeface="Montserrat"/>
                <a:cs typeface="Montserrat"/>
                <a:sym typeface="Montserrat"/>
              </a:endParaRPr>
            </a:p>
          </p:txBody>
        </p:sp>
      </p:grpSp>
      <p:sp>
        <p:nvSpPr>
          <p:cNvPr id="450" name="Google Shape;450;p31"/>
          <p:cNvSpPr/>
          <p:nvPr/>
        </p:nvSpPr>
        <p:spPr>
          <a:xfrm>
            <a:off x="1712856" y="3896764"/>
            <a:ext cx="4634709" cy="830997"/>
          </a:xfrm>
          <a:prstGeom prst="rect">
            <a:avLst/>
          </a:prstGeom>
          <a:noFill/>
          <a:ln>
            <a:noFill/>
          </a:ln>
          <a:effectLst>
            <a:outerShdw blurRad="50800" rotWithShape="0" algn="ctr" dir="5400000" dist="50800">
              <a:schemeClr val="lt1"/>
            </a:outerShdw>
          </a:effectLst>
        </p:spPr>
        <p:txBody>
          <a:bodyPr anchorCtr="0" anchor="t" bIns="45700" lIns="91425" spcFirstLastPara="1" rIns="91425" wrap="square" tIns="45700">
            <a:spAutoFit/>
          </a:bodyPr>
          <a:lstStyle/>
          <a:p>
            <a:pPr indent="0" lvl="0" marL="0" marR="0" rtl="0" algn="just">
              <a:spcBef>
                <a:spcPts val="0"/>
              </a:spcBef>
              <a:spcAft>
                <a:spcPts val="0"/>
              </a:spcAft>
              <a:buNone/>
            </a:pPr>
            <a:r>
              <a:rPr lang="es-MX" sz="1200" cap="none">
                <a:solidFill>
                  <a:schemeClr val="dk1"/>
                </a:solidFill>
                <a:latin typeface="Montserrat"/>
                <a:ea typeface="Montserrat"/>
                <a:cs typeface="Montserrat"/>
                <a:sym typeface="Montserrat"/>
              </a:rPr>
              <a:t>Se actualiz</a:t>
            </a:r>
            <a:r>
              <a:rPr lang="es-MX" sz="1200">
                <a:solidFill>
                  <a:schemeClr val="dk1"/>
                </a:solidFill>
                <a:latin typeface="Montserrat"/>
                <a:ea typeface="Montserrat"/>
                <a:cs typeface="Montserrat"/>
                <a:sym typeface="Montserrat"/>
              </a:rPr>
              <a:t>ó y validó ante el Archivo General de la Nación, el Catálogo de Disposición Documental (CADIDO) mediante la elaboración de 34 fichas Técnicas de Valoración Documental. </a:t>
            </a:r>
            <a:endParaRPr sz="1200" cap="none">
              <a:solidFill>
                <a:schemeClr val="dk1"/>
              </a:solidFill>
              <a:latin typeface="Montserrat"/>
              <a:ea typeface="Montserrat"/>
              <a:cs typeface="Montserrat"/>
              <a:sym typeface="Montserrat"/>
            </a:endParaRPr>
          </a:p>
        </p:txBody>
      </p:sp>
      <p:sp>
        <p:nvSpPr>
          <p:cNvPr id="451" name="Google Shape;451;p31"/>
          <p:cNvSpPr txBox="1"/>
          <p:nvPr/>
        </p:nvSpPr>
        <p:spPr>
          <a:xfrm>
            <a:off x="-36540" y="906977"/>
            <a:ext cx="3182892" cy="458252"/>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s-MX" sz="1800">
                <a:solidFill>
                  <a:srgbClr val="05405D"/>
                </a:solidFill>
                <a:latin typeface="Montserrat"/>
                <a:ea typeface="Montserrat"/>
                <a:cs typeface="Montserrat"/>
                <a:sym typeface="Montserrat"/>
              </a:rPr>
              <a:t>Estados Financieros</a:t>
            </a:r>
            <a:endParaRPr/>
          </a:p>
        </p:txBody>
      </p:sp>
      <p:sp>
        <p:nvSpPr>
          <p:cNvPr id="452" name="Google Shape;452;p31"/>
          <p:cNvSpPr txBox="1"/>
          <p:nvPr/>
        </p:nvSpPr>
        <p:spPr>
          <a:xfrm>
            <a:off x="1604857" y="3292470"/>
            <a:ext cx="3182892" cy="458252"/>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s-MX" sz="1800">
                <a:solidFill>
                  <a:srgbClr val="05405D"/>
                </a:solidFill>
                <a:latin typeface="Montserrat"/>
                <a:ea typeface="Montserrat"/>
                <a:cs typeface="Montserrat"/>
                <a:sym typeface="Montserrat"/>
              </a:rPr>
              <a:t>Archivo</a:t>
            </a:r>
            <a:endParaRPr/>
          </a:p>
        </p:txBody>
      </p:sp>
      <p:sp>
        <p:nvSpPr>
          <p:cNvPr id="453" name="Google Shape;453;p31"/>
          <p:cNvSpPr txBox="1"/>
          <p:nvPr/>
        </p:nvSpPr>
        <p:spPr>
          <a:xfrm>
            <a:off x="1741328" y="5106362"/>
            <a:ext cx="3182892" cy="458252"/>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s-MX" sz="1800">
                <a:solidFill>
                  <a:srgbClr val="05405D"/>
                </a:solidFill>
                <a:latin typeface="Montserrat"/>
                <a:ea typeface="Montserrat"/>
                <a:cs typeface="Montserrat"/>
                <a:sym typeface="Montserrat"/>
              </a:rPr>
              <a:t>Medicamentos</a:t>
            </a:r>
            <a:endParaRPr b="1" sz="1800">
              <a:solidFill>
                <a:srgbClr val="05405D"/>
              </a:solidFill>
              <a:latin typeface="Montserrat"/>
              <a:ea typeface="Montserrat"/>
              <a:cs typeface="Montserrat"/>
              <a:sym typeface="Montserra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32"/>
          <p:cNvSpPr txBox="1"/>
          <p:nvPr/>
        </p:nvSpPr>
        <p:spPr>
          <a:xfrm>
            <a:off x="7372176" y="608430"/>
            <a:ext cx="4443663" cy="707886"/>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s-MX" sz="2000">
                <a:solidFill>
                  <a:srgbClr val="05405D"/>
                </a:solidFill>
                <a:latin typeface="Montserrat"/>
                <a:ea typeface="Montserrat"/>
                <a:cs typeface="Montserrat"/>
                <a:sym typeface="Montserrat"/>
              </a:rPr>
              <a:t>Otros Proyectos</a:t>
            </a:r>
            <a:endParaRPr/>
          </a:p>
        </p:txBody>
      </p:sp>
      <p:sp>
        <p:nvSpPr>
          <p:cNvPr id="459" name="Google Shape;459;p32"/>
          <p:cNvSpPr/>
          <p:nvPr/>
        </p:nvSpPr>
        <p:spPr>
          <a:xfrm>
            <a:off x="8797615" y="269536"/>
            <a:ext cx="3182892" cy="458252"/>
          </a:xfrm>
          <a:prstGeom prst="roundRect">
            <a:avLst>
              <a:gd fmla="val 16667" name="adj"/>
            </a:avLst>
          </a:prstGeom>
          <a:solidFill>
            <a:srgbClr val="05405D"/>
          </a:solidFill>
          <a:ln cap="flat" cmpd="sng" w="12700">
            <a:solidFill>
              <a:srgbClr val="2F5496"/>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MX" sz="1800">
                <a:solidFill>
                  <a:schemeClr val="lt1"/>
                </a:solidFill>
                <a:latin typeface="Montserrat Medium"/>
                <a:ea typeface="Montserrat Medium"/>
                <a:cs typeface="Montserrat Medium"/>
                <a:sym typeface="Montserrat Medium"/>
              </a:rPr>
              <a:t>ADMINISTRACIÓN</a:t>
            </a:r>
            <a:endParaRPr/>
          </a:p>
        </p:txBody>
      </p:sp>
      <p:sp>
        <p:nvSpPr>
          <p:cNvPr id="460" name="Google Shape;460;p32"/>
          <p:cNvSpPr/>
          <p:nvPr/>
        </p:nvSpPr>
        <p:spPr>
          <a:xfrm>
            <a:off x="273567" y="1115766"/>
            <a:ext cx="6011694" cy="2169825"/>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0070C0"/>
              </a:buClr>
              <a:buSzPts val="1500"/>
              <a:buFont typeface="Noto Sans Symbols"/>
              <a:buChar char="▪"/>
            </a:pPr>
            <a:r>
              <a:rPr lang="es-MX" sz="1500">
                <a:solidFill>
                  <a:schemeClr val="dk1"/>
                </a:solidFill>
                <a:latin typeface="Montserrat"/>
                <a:ea typeface="Montserrat"/>
                <a:cs typeface="Montserrat"/>
                <a:sym typeface="Montserrat"/>
              </a:rPr>
              <a:t>Atención a recomendaciones</a:t>
            </a:r>
            <a:endParaRPr/>
          </a:p>
          <a:p>
            <a:pPr indent="0" lvl="1" marL="457200" marR="0" rtl="0" algn="just">
              <a:spcBef>
                <a:spcPts val="0"/>
              </a:spcBef>
              <a:spcAft>
                <a:spcPts val="0"/>
              </a:spcAft>
              <a:buNone/>
            </a:pPr>
            <a:r>
              <a:rPr b="1" i="0" lang="es-MX" sz="1500" u="none" cap="none" strike="noStrike">
                <a:solidFill>
                  <a:schemeClr val="dk1"/>
                </a:solidFill>
                <a:latin typeface="Montserrat"/>
                <a:ea typeface="Montserrat"/>
                <a:cs typeface="Montserrat"/>
                <a:sym typeface="Montserrat"/>
              </a:rPr>
              <a:t>1° Vuelta </a:t>
            </a:r>
            <a:r>
              <a:rPr b="0" i="0" lang="es-MX" sz="1500" u="none" cap="none" strike="noStrike">
                <a:solidFill>
                  <a:schemeClr val="dk1"/>
                </a:solidFill>
                <a:latin typeface="Montserrat"/>
                <a:ea typeface="Montserrat"/>
                <a:cs typeface="Montserrat"/>
                <a:sym typeface="Montserrat"/>
              </a:rPr>
              <a:t>– 18 observaciones (20 febrero 2024)</a:t>
            </a:r>
            <a:endParaRPr/>
          </a:p>
          <a:p>
            <a:pPr indent="0" lvl="1" marL="457200" marR="0" rtl="0" algn="just">
              <a:spcBef>
                <a:spcPts val="0"/>
              </a:spcBef>
              <a:spcAft>
                <a:spcPts val="0"/>
              </a:spcAft>
              <a:buNone/>
            </a:pPr>
            <a:r>
              <a:rPr b="1" i="0" lang="es-MX" sz="1500" u="none" cap="none" strike="noStrike">
                <a:solidFill>
                  <a:schemeClr val="dk1"/>
                </a:solidFill>
                <a:latin typeface="Montserrat"/>
                <a:ea typeface="Montserrat"/>
                <a:cs typeface="Montserrat"/>
                <a:sym typeface="Montserrat"/>
              </a:rPr>
              <a:t>2° Vuelta </a:t>
            </a:r>
            <a:r>
              <a:rPr b="0" i="0" lang="es-MX" sz="1500" u="none" cap="none" strike="noStrike">
                <a:solidFill>
                  <a:schemeClr val="dk1"/>
                </a:solidFill>
                <a:latin typeface="Montserrat"/>
                <a:ea typeface="Montserrat"/>
                <a:cs typeface="Montserrat"/>
                <a:sym typeface="Montserrat"/>
              </a:rPr>
              <a:t>– 16 observaciones (13 mayo 2024)</a:t>
            </a:r>
            <a:endParaRPr/>
          </a:p>
          <a:p>
            <a:pPr indent="0" lvl="1" marL="457200" marR="0" rtl="0" algn="just">
              <a:spcBef>
                <a:spcPts val="0"/>
              </a:spcBef>
              <a:spcAft>
                <a:spcPts val="0"/>
              </a:spcAft>
              <a:buNone/>
            </a:pPr>
            <a:r>
              <a:rPr b="1" i="0" lang="es-MX" sz="1500" u="none" cap="none" strike="noStrike">
                <a:solidFill>
                  <a:schemeClr val="dk1"/>
                </a:solidFill>
                <a:latin typeface="Montserrat"/>
                <a:ea typeface="Montserrat"/>
                <a:cs typeface="Montserrat"/>
                <a:sym typeface="Montserrat"/>
              </a:rPr>
              <a:t>3° Vuelta </a:t>
            </a:r>
            <a:r>
              <a:rPr b="0" i="0" lang="es-MX" sz="1500" u="none" cap="none" strike="noStrike">
                <a:solidFill>
                  <a:schemeClr val="dk1"/>
                </a:solidFill>
                <a:latin typeface="Montserrat"/>
                <a:ea typeface="Montserrat"/>
                <a:cs typeface="Montserrat"/>
                <a:sym typeface="Montserrat"/>
              </a:rPr>
              <a:t>– 4 observaciones (23 julio 2024) </a:t>
            </a:r>
            <a:endParaRPr b="0" i="0" sz="1500" u="none" cap="none" strike="noStrike">
              <a:solidFill>
                <a:schemeClr val="dk1"/>
              </a:solidFill>
              <a:latin typeface="Montserrat"/>
              <a:ea typeface="Montserrat"/>
              <a:cs typeface="Montserrat"/>
              <a:sym typeface="Montserrat"/>
            </a:endParaRPr>
          </a:p>
          <a:p>
            <a:pPr indent="-285750" lvl="0" marL="285750" marR="0" rtl="0" algn="just">
              <a:spcBef>
                <a:spcPts val="0"/>
              </a:spcBef>
              <a:spcAft>
                <a:spcPts val="0"/>
              </a:spcAft>
              <a:buClr>
                <a:srgbClr val="0070C0"/>
              </a:buClr>
              <a:buSzPts val="1500"/>
              <a:buFont typeface="Noto Sans Symbols"/>
              <a:buChar char="▪"/>
            </a:pPr>
            <a:r>
              <a:rPr lang="es-MX" sz="1500">
                <a:solidFill>
                  <a:schemeClr val="dk1"/>
                </a:solidFill>
                <a:latin typeface="Montserrat"/>
                <a:ea typeface="Montserrat"/>
                <a:cs typeface="Montserrat"/>
                <a:sym typeface="Montserrat"/>
              </a:rPr>
              <a:t>100% de Factibilidades Legal, Económica, Técnica, Cuenta Pública y 85% Ambiental</a:t>
            </a:r>
            <a:r>
              <a:rPr baseline="30000" lang="es-MX" sz="1500">
                <a:solidFill>
                  <a:schemeClr val="dk1"/>
                </a:solidFill>
                <a:latin typeface="Montserrat"/>
                <a:ea typeface="Montserrat"/>
                <a:cs typeface="Montserrat"/>
                <a:sym typeface="Montserrat"/>
              </a:rPr>
              <a:t>.</a:t>
            </a:r>
            <a:endParaRPr/>
          </a:p>
          <a:p>
            <a:pPr indent="-285750" lvl="0" marL="285750" marR="0" rtl="0" algn="just">
              <a:spcBef>
                <a:spcPts val="0"/>
              </a:spcBef>
              <a:spcAft>
                <a:spcPts val="0"/>
              </a:spcAft>
              <a:buClr>
                <a:srgbClr val="0070C0"/>
              </a:buClr>
              <a:buSzPts val="1500"/>
              <a:buFont typeface="Noto Sans Symbols"/>
              <a:buChar char="▪"/>
            </a:pPr>
            <a:r>
              <a:rPr lang="es-MX" sz="1500">
                <a:solidFill>
                  <a:schemeClr val="dk1"/>
                </a:solidFill>
                <a:latin typeface="Montserrat"/>
                <a:ea typeface="Montserrat"/>
                <a:cs typeface="Montserrat"/>
                <a:sym typeface="Montserrat"/>
              </a:rPr>
              <a:t>Monto total de inversión: $898,211,647 pesos con IVA. </a:t>
            </a:r>
            <a:endParaRPr sz="1500">
              <a:solidFill>
                <a:schemeClr val="dk1"/>
              </a:solidFill>
              <a:latin typeface="Montserrat"/>
              <a:ea typeface="Montserrat"/>
              <a:cs typeface="Montserrat"/>
              <a:sym typeface="Montserrat"/>
            </a:endParaRPr>
          </a:p>
          <a:p>
            <a:pPr indent="-285750" lvl="0" marL="285750" marR="0" rtl="0" algn="just">
              <a:spcBef>
                <a:spcPts val="0"/>
              </a:spcBef>
              <a:spcAft>
                <a:spcPts val="0"/>
              </a:spcAft>
              <a:buClr>
                <a:srgbClr val="0070C0"/>
              </a:buClr>
              <a:buSzPts val="1500"/>
              <a:buFont typeface="Noto Sans Symbols"/>
              <a:buChar char="▪"/>
            </a:pPr>
            <a:r>
              <a:rPr lang="es-MX" sz="1500">
                <a:solidFill>
                  <a:schemeClr val="dk1"/>
                </a:solidFill>
                <a:latin typeface="Montserrat"/>
                <a:ea typeface="Montserrat"/>
                <a:cs typeface="Montserrat"/>
                <a:sym typeface="Montserrat"/>
              </a:rPr>
              <a:t>Actualización en cartera de Inversión (En trámite de la SHCP).</a:t>
            </a:r>
            <a:endParaRPr sz="1500">
              <a:solidFill>
                <a:schemeClr val="dk1"/>
              </a:solidFill>
              <a:latin typeface="Montserrat"/>
              <a:ea typeface="Montserrat"/>
              <a:cs typeface="Montserrat"/>
              <a:sym typeface="Montserrat"/>
            </a:endParaRPr>
          </a:p>
        </p:txBody>
      </p:sp>
      <p:pic>
        <p:nvPicPr>
          <p:cNvPr id="461" name="Google Shape;461;p32"/>
          <p:cNvPicPr preferRelativeResize="0"/>
          <p:nvPr/>
        </p:nvPicPr>
        <p:blipFill rotWithShape="1">
          <a:blip r:embed="rId3">
            <a:alphaModFix/>
          </a:blip>
          <a:srcRect b="0" l="0" r="0" t="0"/>
          <a:stretch/>
        </p:blipFill>
        <p:spPr>
          <a:xfrm>
            <a:off x="273567" y="3285591"/>
            <a:ext cx="6011694" cy="3340242"/>
          </a:xfrm>
          <a:prstGeom prst="rect">
            <a:avLst/>
          </a:prstGeom>
          <a:noFill/>
          <a:ln cap="flat" cmpd="sng" w="9525">
            <a:solidFill>
              <a:srgbClr val="05405D"/>
            </a:solidFill>
            <a:prstDash val="solid"/>
            <a:round/>
            <a:headEnd len="sm" w="sm" type="none"/>
            <a:tailEnd len="sm" w="sm" type="none"/>
          </a:ln>
        </p:spPr>
      </p:pic>
      <p:sp>
        <p:nvSpPr>
          <p:cNvPr id="462" name="Google Shape;462;p32"/>
          <p:cNvSpPr txBox="1"/>
          <p:nvPr/>
        </p:nvSpPr>
        <p:spPr>
          <a:xfrm>
            <a:off x="-20568" y="826837"/>
            <a:ext cx="7131115" cy="288929"/>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s-MX" sz="2000">
                <a:solidFill>
                  <a:srgbClr val="05405D"/>
                </a:solidFill>
                <a:latin typeface="Montserrat"/>
                <a:ea typeface="Montserrat"/>
                <a:cs typeface="Montserrat"/>
                <a:sym typeface="Montserrat"/>
              </a:rPr>
              <a:t>Unidad Pediátrica de Hemato-Oncología (UPHO)</a:t>
            </a:r>
            <a:endParaRPr/>
          </a:p>
        </p:txBody>
      </p:sp>
      <p:sp>
        <p:nvSpPr>
          <p:cNvPr id="463" name="Google Shape;463;p32"/>
          <p:cNvSpPr/>
          <p:nvPr/>
        </p:nvSpPr>
        <p:spPr>
          <a:xfrm>
            <a:off x="6848918" y="1093780"/>
            <a:ext cx="5285455" cy="246221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MX" sz="1400">
                <a:solidFill>
                  <a:schemeClr val="dk1"/>
                </a:solidFill>
                <a:latin typeface="Montserrat"/>
                <a:ea typeface="Montserrat"/>
                <a:cs typeface="Montserrat"/>
                <a:sym typeface="Montserrat"/>
              </a:rPr>
              <a:t>Acciones realizadas:</a:t>
            </a:r>
            <a:endParaRPr/>
          </a:p>
          <a:p>
            <a:pPr indent="-285750" lvl="0" marL="285750" marR="0" rtl="0" algn="just">
              <a:spcBef>
                <a:spcPts val="0"/>
              </a:spcBef>
              <a:spcAft>
                <a:spcPts val="0"/>
              </a:spcAft>
              <a:buClr>
                <a:srgbClr val="0070C0"/>
              </a:buClr>
              <a:buSzPts val="1400"/>
              <a:buFont typeface="Noto Sans Symbols"/>
              <a:buChar char="▪"/>
            </a:pPr>
            <a:r>
              <a:rPr b="1" lang="es-MX" sz="1400">
                <a:solidFill>
                  <a:schemeClr val="dk1"/>
                </a:solidFill>
                <a:latin typeface="Montserrat"/>
                <a:ea typeface="Montserrat"/>
                <a:cs typeface="Montserrat"/>
                <a:sym typeface="Montserrat"/>
              </a:rPr>
              <a:t>Autorización de la donación de UNA unidad Radiológica y Fluoroscópica Digital con Telemando para el INP por la Beneficencia Pública, por un importe de hasta $6,890,000 pesos. </a:t>
            </a:r>
            <a:endParaRPr/>
          </a:p>
          <a:p>
            <a:pPr indent="0" lvl="0" marL="0" marR="0" rtl="0" algn="just">
              <a:spcBef>
                <a:spcPts val="0"/>
              </a:spcBef>
              <a:spcAft>
                <a:spcPts val="0"/>
              </a:spcAft>
              <a:buNone/>
            </a:pPr>
            <a:r>
              <a:t/>
            </a:r>
            <a:endParaRPr b="1" sz="1400">
              <a:solidFill>
                <a:schemeClr val="dk1"/>
              </a:solidFill>
              <a:latin typeface="Montserrat"/>
              <a:ea typeface="Montserrat"/>
              <a:cs typeface="Montserrat"/>
              <a:sym typeface="Montserrat"/>
            </a:endParaRPr>
          </a:p>
          <a:p>
            <a:pPr indent="0" lvl="0" marL="0" marR="0" rtl="0" algn="just">
              <a:spcBef>
                <a:spcPts val="0"/>
              </a:spcBef>
              <a:spcAft>
                <a:spcPts val="0"/>
              </a:spcAft>
              <a:buClr>
                <a:srgbClr val="0070C0"/>
              </a:buClr>
              <a:buSzPts val="1400"/>
              <a:buFont typeface="Noto Sans Symbols"/>
              <a:buChar char="▪"/>
            </a:pPr>
            <a:r>
              <a:rPr lang="es-MX" sz="1400">
                <a:solidFill>
                  <a:srgbClr val="000000"/>
                </a:solidFill>
                <a:latin typeface="Montserrat"/>
                <a:ea typeface="Montserrat"/>
                <a:cs typeface="Montserrat"/>
                <a:sym typeface="Montserrat"/>
              </a:rPr>
              <a:t>Se esta concursando por la donación de un Tomógrafo con la Fundación Rio Arronte. </a:t>
            </a:r>
            <a:endParaRPr/>
          </a:p>
          <a:p>
            <a:pPr indent="0" lvl="0" marL="0" marR="0" rtl="0" algn="just">
              <a:spcBef>
                <a:spcPts val="0"/>
              </a:spcBef>
              <a:spcAft>
                <a:spcPts val="0"/>
              </a:spcAft>
              <a:buNone/>
            </a:pPr>
            <a:r>
              <a:t/>
            </a:r>
            <a:endParaRPr sz="1400">
              <a:solidFill>
                <a:srgbClr val="000000"/>
              </a:solidFill>
              <a:latin typeface="Montserrat"/>
              <a:ea typeface="Montserrat"/>
              <a:cs typeface="Montserrat"/>
              <a:sym typeface="Montserrat"/>
            </a:endParaRPr>
          </a:p>
          <a:p>
            <a:pPr indent="0" lvl="0" marL="0" marR="0" rtl="0" algn="just">
              <a:spcBef>
                <a:spcPts val="0"/>
              </a:spcBef>
              <a:spcAft>
                <a:spcPts val="0"/>
              </a:spcAft>
              <a:buClr>
                <a:srgbClr val="0070C0"/>
              </a:buClr>
              <a:buSzPts val="1400"/>
              <a:buFont typeface="Noto Sans Symbols"/>
              <a:buChar char="▪"/>
            </a:pPr>
            <a:r>
              <a:rPr lang="es-MX" sz="1400">
                <a:solidFill>
                  <a:srgbClr val="000000"/>
                </a:solidFill>
                <a:latin typeface="Montserrat"/>
                <a:ea typeface="Montserrat"/>
                <a:cs typeface="Montserrat"/>
                <a:sym typeface="Montserrat"/>
              </a:rPr>
              <a:t>Gestión de los siguientes proyectos por la Unida de Proyectos de Inversión: </a:t>
            </a:r>
            <a:endParaRPr sz="1400">
              <a:solidFill>
                <a:srgbClr val="000000"/>
              </a:solidFill>
              <a:latin typeface="Montserrat"/>
              <a:ea typeface="Montserrat"/>
              <a:cs typeface="Montserrat"/>
              <a:sym typeface="Montserrat"/>
            </a:endParaRPr>
          </a:p>
        </p:txBody>
      </p:sp>
      <p:graphicFrame>
        <p:nvGraphicFramePr>
          <p:cNvPr id="464" name="Google Shape;464;p32"/>
          <p:cNvGraphicFramePr/>
          <p:nvPr/>
        </p:nvGraphicFramePr>
        <p:xfrm>
          <a:off x="6590552" y="3699622"/>
          <a:ext cx="3000000" cy="3000000"/>
        </p:xfrm>
        <a:graphic>
          <a:graphicData uri="http://schemas.openxmlformats.org/drawingml/2006/table">
            <a:tbl>
              <a:tblPr>
                <a:noFill/>
                <a:tableStyleId>{02231EC8-971F-41A5-A864-5FFA25D47B5F}</a:tableStyleId>
              </a:tblPr>
              <a:tblGrid>
                <a:gridCol w="1056550"/>
                <a:gridCol w="3407500"/>
                <a:gridCol w="1079775"/>
              </a:tblGrid>
              <a:tr h="397725">
                <a:tc>
                  <a:txBody>
                    <a:bodyPr/>
                    <a:lstStyle/>
                    <a:p>
                      <a:pPr indent="0" lvl="0" marL="0" marR="0" rtl="0" algn="ctr">
                        <a:spcBef>
                          <a:spcPts val="0"/>
                        </a:spcBef>
                        <a:spcAft>
                          <a:spcPts val="0"/>
                        </a:spcAft>
                        <a:buNone/>
                      </a:pPr>
                      <a:r>
                        <a:rPr b="1" lang="es-MX" sz="950">
                          <a:solidFill>
                            <a:srgbClr val="FFFFFF"/>
                          </a:solidFill>
                          <a:latin typeface="Montserrat"/>
                          <a:ea typeface="Montserrat"/>
                          <a:cs typeface="Montserrat"/>
                          <a:sym typeface="Montserrat"/>
                        </a:rPr>
                        <a:t>Registro / Clave</a:t>
                      </a:r>
                      <a:endParaRPr sz="1100">
                        <a:latin typeface="Arial"/>
                        <a:ea typeface="Arial"/>
                        <a:cs typeface="Arial"/>
                        <a:sym typeface="Arial"/>
                      </a:endParaRPr>
                    </a:p>
                  </a:txBody>
                  <a:tcPr marT="0" marB="0" marR="44450" marL="44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lang="es-MX" sz="950">
                          <a:solidFill>
                            <a:srgbClr val="FFFFFF"/>
                          </a:solidFill>
                          <a:latin typeface="Montserrat"/>
                          <a:ea typeface="Montserrat"/>
                          <a:cs typeface="Montserrat"/>
                          <a:sym typeface="Montserrat"/>
                        </a:rPr>
                        <a:t>Descripción</a:t>
                      </a:r>
                      <a:endParaRPr sz="1100">
                        <a:latin typeface="Arial"/>
                        <a:ea typeface="Arial"/>
                        <a:cs typeface="Arial"/>
                        <a:sym typeface="Arial"/>
                      </a:endParaRPr>
                    </a:p>
                  </a:txBody>
                  <a:tcPr marT="0" marB="0" marR="44450" marL="44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b="1" lang="es-MX" sz="950">
                          <a:solidFill>
                            <a:srgbClr val="FFFFFF"/>
                          </a:solidFill>
                          <a:latin typeface="Montserrat"/>
                          <a:ea typeface="Montserrat"/>
                          <a:cs typeface="Montserrat"/>
                          <a:sym typeface="Montserrat"/>
                        </a:rPr>
                        <a:t>Monto</a:t>
                      </a:r>
                      <a:endParaRPr sz="1100">
                        <a:latin typeface="Arial"/>
                        <a:ea typeface="Arial"/>
                        <a:cs typeface="Arial"/>
                        <a:sym typeface="Arial"/>
                      </a:endParaRPr>
                    </a:p>
                  </a:txBody>
                  <a:tcPr marT="0" marB="0" marR="44450" marL="44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5405D"/>
                    </a:solidFill>
                  </a:tcPr>
                </a:tc>
              </a:tr>
              <a:tr h="470325">
                <a:tc>
                  <a:txBody>
                    <a:bodyPr/>
                    <a:lstStyle/>
                    <a:p>
                      <a:pPr indent="0" lvl="0" marL="0" marR="0" rtl="0" algn="ctr">
                        <a:spcBef>
                          <a:spcPts val="0"/>
                        </a:spcBef>
                        <a:spcAft>
                          <a:spcPts val="0"/>
                        </a:spcAft>
                        <a:buNone/>
                      </a:pPr>
                      <a:r>
                        <a:rPr b="1" lang="es-MX" sz="950">
                          <a:solidFill>
                            <a:srgbClr val="000000"/>
                          </a:solidFill>
                          <a:latin typeface="Montserrat"/>
                          <a:ea typeface="Montserrat"/>
                          <a:cs typeface="Montserrat"/>
                          <a:sym typeface="Montserrat"/>
                        </a:rPr>
                        <a:t>62779</a:t>
                      </a:r>
                      <a:endParaRPr sz="1100">
                        <a:latin typeface="Arial"/>
                        <a:ea typeface="Arial"/>
                        <a:cs typeface="Arial"/>
                        <a:sym typeface="Arial"/>
                      </a:endParaRPr>
                    </a:p>
                  </a:txBody>
                  <a:tcPr marT="0" marB="0" marR="44450" marL="44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s-MX" sz="950">
                          <a:solidFill>
                            <a:srgbClr val="000000"/>
                          </a:solidFill>
                          <a:latin typeface="Montserrat"/>
                          <a:ea typeface="Montserrat"/>
                          <a:cs typeface="Montserrat"/>
                          <a:sym typeface="Montserrat"/>
                        </a:rPr>
                        <a:t>Sustitución de ductería y equipo de aire acondicionado del Instituto Nacional de Pediatría 2025-2026.</a:t>
                      </a:r>
                      <a:endParaRPr sz="1100">
                        <a:latin typeface="Arial"/>
                        <a:ea typeface="Arial"/>
                        <a:cs typeface="Arial"/>
                        <a:sym typeface="Arial"/>
                      </a:endParaRPr>
                    </a:p>
                  </a:txBody>
                  <a:tcPr marT="0" marB="0" marR="44450" marL="44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lang="es-MX" sz="950">
                          <a:solidFill>
                            <a:srgbClr val="000000"/>
                          </a:solidFill>
                          <a:latin typeface="Montserrat"/>
                          <a:ea typeface="Montserrat"/>
                          <a:cs typeface="Montserrat"/>
                          <a:sym typeface="Montserrat"/>
                        </a:rPr>
                        <a:t>$412,701,156</a:t>
                      </a:r>
                      <a:endParaRPr sz="1100">
                        <a:latin typeface="Arial"/>
                        <a:ea typeface="Arial"/>
                        <a:cs typeface="Arial"/>
                        <a:sym typeface="Arial"/>
                      </a:endParaRPr>
                    </a:p>
                  </a:txBody>
                  <a:tcPr marT="0" marB="0" marR="44450" marL="44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27100">
                <a:tc>
                  <a:txBody>
                    <a:bodyPr/>
                    <a:lstStyle/>
                    <a:p>
                      <a:pPr indent="0" lvl="0" marL="0" marR="0" rtl="0" algn="ctr">
                        <a:spcBef>
                          <a:spcPts val="0"/>
                        </a:spcBef>
                        <a:spcAft>
                          <a:spcPts val="0"/>
                        </a:spcAft>
                        <a:buNone/>
                      </a:pPr>
                      <a:r>
                        <a:rPr b="1" lang="es-MX" sz="950">
                          <a:solidFill>
                            <a:srgbClr val="000000"/>
                          </a:solidFill>
                          <a:latin typeface="Montserrat"/>
                          <a:ea typeface="Montserrat"/>
                          <a:cs typeface="Montserrat"/>
                          <a:sym typeface="Montserrat"/>
                        </a:rPr>
                        <a:t>70540 / 2312NCZ0001</a:t>
                      </a:r>
                      <a:endParaRPr sz="1100">
                        <a:latin typeface="Arial"/>
                        <a:ea typeface="Arial"/>
                        <a:cs typeface="Arial"/>
                        <a:sym typeface="Arial"/>
                      </a:endParaRPr>
                    </a:p>
                  </a:txBody>
                  <a:tcPr marT="0" marB="0" marR="44450" marL="44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s-MX" sz="950">
                          <a:solidFill>
                            <a:srgbClr val="000000"/>
                          </a:solidFill>
                          <a:latin typeface="Montserrat"/>
                          <a:ea typeface="Montserrat"/>
                          <a:cs typeface="Montserrat"/>
                          <a:sym typeface="Montserrat"/>
                        </a:rPr>
                        <a:t>Programa de adquisición de equipo, instrumental y mobiliario médico y de laboratorio para la Subdirección de Servicios Auxiliares de Diagnóstico y Tratamiento del Instituto Nacional de Pediatría 2023.</a:t>
                      </a:r>
                      <a:endParaRPr sz="1100">
                        <a:latin typeface="Arial"/>
                        <a:ea typeface="Arial"/>
                        <a:cs typeface="Arial"/>
                        <a:sym typeface="Arial"/>
                      </a:endParaRPr>
                    </a:p>
                  </a:txBody>
                  <a:tcPr marT="0" marB="0" marR="44450" marL="44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lang="es-MX" sz="950">
                          <a:solidFill>
                            <a:srgbClr val="000000"/>
                          </a:solidFill>
                          <a:latin typeface="Montserrat"/>
                          <a:ea typeface="Montserrat"/>
                          <a:cs typeface="Montserrat"/>
                          <a:sym typeface="Montserrat"/>
                        </a:rPr>
                        <a:t>$381,285,647</a:t>
                      </a:r>
                      <a:endParaRPr sz="1100">
                        <a:latin typeface="Arial"/>
                        <a:ea typeface="Arial"/>
                        <a:cs typeface="Arial"/>
                        <a:sym typeface="Arial"/>
                      </a:endParaRPr>
                    </a:p>
                  </a:txBody>
                  <a:tcPr marT="0" marB="0" marR="44450" marL="44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13350">
                <a:tc>
                  <a:txBody>
                    <a:bodyPr/>
                    <a:lstStyle/>
                    <a:p>
                      <a:pPr indent="0" lvl="0" marL="0" marR="0" rtl="0" algn="ctr">
                        <a:spcBef>
                          <a:spcPts val="0"/>
                        </a:spcBef>
                        <a:spcAft>
                          <a:spcPts val="0"/>
                        </a:spcAft>
                        <a:buNone/>
                      </a:pPr>
                      <a:r>
                        <a:rPr b="1" lang="es-MX" sz="950">
                          <a:solidFill>
                            <a:srgbClr val="000000"/>
                          </a:solidFill>
                          <a:latin typeface="Montserrat"/>
                          <a:ea typeface="Montserrat"/>
                          <a:cs typeface="Montserrat"/>
                          <a:sym typeface="Montserrat"/>
                        </a:rPr>
                        <a:t>78893</a:t>
                      </a:r>
                      <a:endParaRPr sz="1100">
                        <a:latin typeface="Arial"/>
                        <a:ea typeface="Arial"/>
                        <a:cs typeface="Arial"/>
                        <a:sym typeface="Arial"/>
                      </a:endParaRPr>
                    </a:p>
                  </a:txBody>
                  <a:tcPr marT="0" marB="0" marR="44450" marL="44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s-MX" sz="950">
                          <a:solidFill>
                            <a:srgbClr val="000000"/>
                          </a:solidFill>
                          <a:latin typeface="Montserrat"/>
                          <a:ea typeface="Montserrat"/>
                          <a:cs typeface="Montserrat"/>
                          <a:sym typeface="Montserrat"/>
                        </a:rPr>
                        <a:t>Adquisición de equipos de uso común para investigación en Salud en el INP 2025.</a:t>
                      </a:r>
                      <a:endParaRPr sz="1100">
                        <a:latin typeface="Arial"/>
                        <a:ea typeface="Arial"/>
                        <a:cs typeface="Arial"/>
                        <a:sym typeface="Arial"/>
                      </a:endParaRPr>
                    </a:p>
                  </a:txBody>
                  <a:tcPr marT="0" marB="0" marR="44450" marL="44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lang="es-MX" sz="950">
                          <a:solidFill>
                            <a:srgbClr val="000000"/>
                          </a:solidFill>
                          <a:latin typeface="Montserrat"/>
                          <a:ea typeface="Montserrat"/>
                          <a:cs typeface="Montserrat"/>
                          <a:sym typeface="Montserrat"/>
                        </a:rPr>
                        <a:t>$15,769,415</a:t>
                      </a:r>
                      <a:endParaRPr sz="1100">
                        <a:latin typeface="Arial"/>
                        <a:ea typeface="Arial"/>
                        <a:cs typeface="Arial"/>
                        <a:sym typeface="Arial"/>
                      </a:endParaRPr>
                    </a:p>
                  </a:txBody>
                  <a:tcPr marT="0" marB="0" marR="44450" marL="44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70325">
                <a:tc>
                  <a:txBody>
                    <a:bodyPr/>
                    <a:lstStyle/>
                    <a:p>
                      <a:pPr indent="0" lvl="0" marL="0" marR="0" rtl="0" algn="ctr">
                        <a:spcBef>
                          <a:spcPts val="0"/>
                        </a:spcBef>
                        <a:spcAft>
                          <a:spcPts val="0"/>
                        </a:spcAft>
                        <a:buNone/>
                      </a:pPr>
                      <a:r>
                        <a:rPr b="1" lang="es-MX" sz="950">
                          <a:solidFill>
                            <a:srgbClr val="000000"/>
                          </a:solidFill>
                          <a:latin typeface="Montserrat"/>
                          <a:ea typeface="Montserrat"/>
                          <a:cs typeface="Montserrat"/>
                          <a:sym typeface="Montserrat"/>
                        </a:rPr>
                        <a:t>78894</a:t>
                      </a:r>
                      <a:endParaRPr sz="1100">
                        <a:latin typeface="Arial"/>
                        <a:ea typeface="Arial"/>
                        <a:cs typeface="Arial"/>
                        <a:sym typeface="Arial"/>
                      </a:endParaRPr>
                    </a:p>
                  </a:txBody>
                  <a:tcPr marT="0" marB="0" marR="44450" marL="44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s-MX" sz="1100">
                          <a:latin typeface="Arial"/>
                          <a:ea typeface="Arial"/>
                          <a:cs typeface="Arial"/>
                          <a:sym typeface="Arial"/>
                        </a:rPr>
                        <a:t>Sustitución de Monitores de Signos Vitales para Áreas Críticas y Hospitalarias en el Instituto Nacional de Pediatría</a:t>
                      </a:r>
                      <a:endParaRPr sz="1100">
                        <a:latin typeface="Arial"/>
                        <a:ea typeface="Arial"/>
                        <a:cs typeface="Arial"/>
                        <a:sym typeface="Arial"/>
                      </a:endParaRPr>
                    </a:p>
                  </a:txBody>
                  <a:tcPr marT="0" marB="0" marR="44450" marL="44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lang="es-MX" sz="950">
                          <a:solidFill>
                            <a:srgbClr val="000000"/>
                          </a:solidFill>
                          <a:latin typeface="Montserrat"/>
                          <a:ea typeface="Montserrat"/>
                          <a:cs typeface="Montserrat"/>
                          <a:sym typeface="Montserrat"/>
                        </a:rPr>
                        <a:t>$19,457,956</a:t>
                      </a:r>
                      <a:endParaRPr sz="1100">
                        <a:latin typeface="Arial"/>
                        <a:ea typeface="Arial"/>
                        <a:cs typeface="Arial"/>
                        <a:sym typeface="Arial"/>
                      </a:endParaRPr>
                    </a:p>
                  </a:txBody>
                  <a:tcPr marT="0" marB="0" marR="44450" marL="44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7725">
                <a:tc gridSpan="2">
                  <a:txBody>
                    <a:bodyPr/>
                    <a:lstStyle/>
                    <a:p>
                      <a:pPr indent="0" lvl="0" marL="0" marR="0" rtl="0" algn="ctr">
                        <a:spcBef>
                          <a:spcPts val="0"/>
                        </a:spcBef>
                        <a:spcAft>
                          <a:spcPts val="0"/>
                        </a:spcAft>
                        <a:buNone/>
                      </a:pPr>
                      <a:r>
                        <a:rPr b="1" lang="es-MX" sz="950">
                          <a:solidFill>
                            <a:srgbClr val="FFFFFF"/>
                          </a:solidFill>
                          <a:latin typeface="Montserrat"/>
                          <a:ea typeface="Montserrat"/>
                          <a:cs typeface="Montserrat"/>
                          <a:sym typeface="Montserrat"/>
                        </a:rPr>
                        <a:t>Total</a:t>
                      </a:r>
                      <a:endParaRPr sz="1100">
                        <a:latin typeface="Arial"/>
                        <a:ea typeface="Arial"/>
                        <a:cs typeface="Arial"/>
                        <a:sym typeface="Arial"/>
                      </a:endParaRPr>
                    </a:p>
                  </a:txBody>
                  <a:tcPr marT="0" marB="0" marR="44450" marL="44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5405D"/>
                    </a:solidFill>
                  </a:tcPr>
                </a:tc>
                <a:tc hMerge="1"/>
                <a:tc>
                  <a:txBody>
                    <a:bodyPr/>
                    <a:lstStyle/>
                    <a:p>
                      <a:pPr indent="0" lvl="0" marL="0" marR="0" rtl="0" algn="ctr">
                        <a:spcBef>
                          <a:spcPts val="0"/>
                        </a:spcBef>
                        <a:spcAft>
                          <a:spcPts val="0"/>
                        </a:spcAft>
                        <a:buNone/>
                      </a:pPr>
                      <a:r>
                        <a:rPr b="1" lang="es-MX" sz="950">
                          <a:solidFill>
                            <a:srgbClr val="FFFFFF"/>
                          </a:solidFill>
                          <a:latin typeface="Montserrat"/>
                          <a:ea typeface="Montserrat"/>
                          <a:cs typeface="Montserrat"/>
                          <a:sym typeface="Montserrat"/>
                        </a:rPr>
                        <a:t>$82,921,4174</a:t>
                      </a:r>
                      <a:endParaRPr sz="1100">
                        <a:latin typeface="Arial"/>
                        <a:ea typeface="Arial"/>
                        <a:cs typeface="Arial"/>
                        <a:sym typeface="Arial"/>
                      </a:endParaRPr>
                    </a:p>
                  </a:txBody>
                  <a:tcPr marT="0" marB="0" marR="44450" marL="44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5405D"/>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4"/>
          <p:cNvSpPr txBox="1"/>
          <p:nvPr/>
        </p:nvSpPr>
        <p:spPr>
          <a:xfrm>
            <a:off x="368942" y="943638"/>
            <a:ext cx="6791513" cy="4902881"/>
          </a:xfrm>
          <a:prstGeom prst="rect">
            <a:avLst/>
          </a:prstGeom>
          <a:noFill/>
          <a:ln>
            <a:noFill/>
          </a:ln>
        </p:spPr>
        <p:txBody>
          <a:bodyPr anchorCtr="0" anchor="t" bIns="45700" lIns="91425" spcFirstLastPara="1" rIns="91425" wrap="square" tIns="45700">
            <a:spAutoFit/>
          </a:bodyPr>
          <a:lstStyle/>
          <a:p>
            <a:pPr indent="-285750" lvl="0" marL="285750" marR="0" rtl="0" algn="ctr">
              <a:lnSpc>
                <a:spcPct val="110000"/>
              </a:lnSpc>
              <a:spcBef>
                <a:spcPts val="0"/>
              </a:spcBef>
              <a:spcAft>
                <a:spcPts val="0"/>
              </a:spcAft>
              <a:buClr>
                <a:srgbClr val="1F3864"/>
              </a:buClr>
              <a:buSzPts val="1800"/>
              <a:buFont typeface="Noto Sans Symbols"/>
              <a:buChar char="✔"/>
            </a:pPr>
            <a:r>
              <a:rPr b="1" lang="es-MX" sz="1800">
                <a:solidFill>
                  <a:srgbClr val="1F3864"/>
                </a:solidFill>
                <a:latin typeface="Montserrat"/>
                <a:ea typeface="Montserrat"/>
                <a:cs typeface="Montserrat"/>
                <a:sym typeface="Montserrat"/>
              </a:rPr>
              <a:t>Actividades Relevantes </a:t>
            </a:r>
            <a:endParaRPr/>
          </a:p>
          <a:p>
            <a:pPr indent="0" lvl="0" marL="0" marR="0" rtl="0" algn="just">
              <a:lnSpc>
                <a:spcPct val="110000"/>
              </a:lnSpc>
              <a:spcBef>
                <a:spcPts val="1200"/>
              </a:spcBef>
              <a:spcAft>
                <a:spcPts val="0"/>
              </a:spcAft>
              <a:buNone/>
            </a:pPr>
            <a:r>
              <a:rPr b="1" lang="es-MX" sz="1600">
                <a:solidFill>
                  <a:schemeClr val="dk1"/>
                </a:solidFill>
                <a:latin typeface="Montserrat"/>
                <a:ea typeface="Montserrat"/>
                <a:cs typeface="Montserrat"/>
                <a:sym typeface="Montserrat"/>
              </a:rPr>
              <a:t>Proyecto de Tamiz Metabólico Neonatal</a:t>
            </a:r>
            <a:endParaRPr/>
          </a:p>
          <a:p>
            <a:pPr indent="0" lvl="0" marL="0" marR="0" rtl="0" algn="just">
              <a:lnSpc>
                <a:spcPct val="110000"/>
              </a:lnSpc>
              <a:spcBef>
                <a:spcPts val="1200"/>
              </a:spcBef>
              <a:spcAft>
                <a:spcPts val="0"/>
              </a:spcAft>
              <a:buNone/>
            </a:pPr>
            <a:r>
              <a:rPr lang="es-MX" sz="1600">
                <a:solidFill>
                  <a:srgbClr val="222222"/>
                </a:solidFill>
                <a:latin typeface="Montserrat"/>
                <a:ea typeface="Montserrat"/>
                <a:cs typeface="Montserrat"/>
                <a:sym typeface="Montserrat"/>
              </a:rPr>
              <a:t>La Dra. Marcela Beatriz Vela Amieva, del Laboratorio de Errores Innatos del Metabolismo y Tamiz del INP, asistió a una reunión en el Laboratorio de Tamiz Neonatal del INDRE en abril de 2024. El objetivo fue colaborar técnica y académicamente para optimizar el tamiz neonatal. La visita resultó muy productiva, ya que se desarrollarán proyectos de investigación conjuntos. </a:t>
            </a:r>
            <a:endParaRPr/>
          </a:p>
          <a:p>
            <a:pPr indent="0" lvl="0" marL="0" marR="0" rtl="0" algn="just">
              <a:lnSpc>
                <a:spcPct val="110000"/>
              </a:lnSpc>
              <a:spcBef>
                <a:spcPts val="1200"/>
              </a:spcBef>
              <a:spcAft>
                <a:spcPts val="0"/>
              </a:spcAft>
              <a:buNone/>
            </a:pPr>
            <a:r>
              <a:rPr b="1" lang="es-MX" sz="1600">
                <a:solidFill>
                  <a:schemeClr val="dk1"/>
                </a:solidFill>
                <a:latin typeface="Montserrat"/>
                <a:ea typeface="Montserrat"/>
                <a:cs typeface="Montserrat"/>
                <a:sym typeface="Montserrat"/>
              </a:rPr>
              <a:t>Global Smile Foundation</a:t>
            </a:r>
            <a:endParaRPr b="1" sz="1600">
              <a:solidFill>
                <a:schemeClr val="dk1"/>
              </a:solidFill>
              <a:latin typeface="Montserrat"/>
              <a:ea typeface="Montserrat"/>
              <a:cs typeface="Montserrat"/>
              <a:sym typeface="Montserrat"/>
            </a:endParaRPr>
          </a:p>
          <a:p>
            <a:pPr indent="0" lvl="0" marL="0" marR="0" rtl="0" algn="just">
              <a:spcBef>
                <a:spcPts val="1200"/>
              </a:spcBef>
              <a:spcAft>
                <a:spcPts val="0"/>
              </a:spcAft>
              <a:buNone/>
            </a:pPr>
            <a:r>
              <a:rPr lang="es-MX" sz="1600">
                <a:solidFill>
                  <a:srgbClr val="222222"/>
                </a:solidFill>
                <a:latin typeface="Montserrat"/>
                <a:ea typeface="Montserrat"/>
                <a:cs typeface="Montserrat"/>
                <a:sym typeface="Montserrat"/>
              </a:rPr>
              <a:t>Participación por invitación de Global Smile Foundation y la Universidad de Harvard para colaborar en jornadas quirúrgicas y entrenamiento a grupos locales, en el tratamiento integral de pacientes con labio y paladar Hendido, en Líbano y Beirut. La Dra. Marcia R. Pérez Dosal, realizó 15 cirugías y colaboró con el entrenamiento de 3 cirujanos reconstructivos procedentes del Líbano, Turquía y Yemen.</a:t>
            </a:r>
            <a:endParaRPr/>
          </a:p>
        </p:txBody>
      </p:sp>
      <p:sp>
        <p:nvSpPr>
          <p:cNvPr id="118" name="Google Shape;118;p4"/>
          <p:cNvSpPr/>
          <p:nvPr/>
        </p:nvSpPr>
        <p:spPr>
          <a:xfrm>
            <a:off x="8797615" y="269622"/>
            <a:ext cx="3182892" cy="458252"/>
          </a:xfrm>
          <a:prstGeom prst="roundRect">
            <a:avLst>
              <a:gd fmla="val 16667" name="adj"/>
            </a:avLst>
          </a:prstGeom>
          <a:solidFill>
            <a:srgbClr val="05405D"/>
          </a:solidFill>
          <a:ln cap="flat" cmpd="sng" w="12700">
            <a:solidFill>
              <a:srgbClr val="2F5496"/>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MX" sz="1800">
                <a:solidFill>
                  <a:schemeClr val="lt1"/>
                </a:solidFill>
                <a:latin typeface="Montserrat Medium"/>
                <a:ea typeface="Montserrat Medium"/>
                <a:cs typeface="Montserrat Medium"/>
                <a:sym typeface="Montserrat Medium"/>
              </a:rPr>
              <a:t>INVESTIGACIÓN</a:t>
            </a:r>
            <a:endParaRPr/>
          </a:p>
        </p:txBody>
      </p:sp>
      <p:sp>
        <p:nvSpPr>
          <p:cNvPr id="119" name="Google Shape;119;p4"/>
          <p:cNvSpPr/>
          <p:nvPr/>
        </p:nvSpPr>
        <p:spPr>
          <a:xfrm>
            <a:off x="7431210" y="850838"/>
            <a:ext cx="4533187"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5405D"/>
              </a:buClr>
              <a:buSzPts val="1800"/>
              <a:buFont typeface="Montserrat"/>
              <a:buNone/>
            </a:pPr>
            <a:r>
              <a:rPr b="1" lang="es-MX" sz="1800">
                <a:solidFill>
                  <a:srgbClr val="05405D"/>
                </a:solidFill>
                <a:latin typeface="Montserrat"/>
                <a:ea typeface="Montserrat"/>
                <a:cs typeface="Montserrat"/>
                <a:sym typeface="Montserrat"/>
              </a:rPr>
              <a:t>Aspectos</a:t>
            </a:r>
            <a:r>
              <a:rPr b="1" lang="es-MX" sz="1800">
                <a:solidFill>
                  <a:srgbClr val="548135"/>
                </a:solidFill>
                <a:latin typeface="Montserrat"/>
                <a:ea typeface="Montserrat"/>
                <a:cs typeface="Montserrat"/>
                <a:sym typeface="Montserrat"/>
              </a:rPr>
              <a:t> </a:t>
            </a:r>
            <a:r>
              <a:rPr b="1" lang="es-MX" sz="1800">
                <a:solidFill>
                  <a:srgbClr val="05405D"/>
                </a:solidFill>
                <a:latin typeface="Montserrat"/>
                <a:ea typeface="Montserrat"/>
                <a:cs typeface="Montserrat"/>
                <a:sym typeface="Montserrat"/>
              </a:rPr>
              <a:t>Cuantitativos </a:t>
            </a:r>
            <a:endParaRPr/>
          </a:p>
        </p:txBody>
      </p:sp>
      <p:sp>
        <p:nvSpPr>
          <p:cNvPr id="120" name="Google Shape;120;p4"/>
          <p:cNvSpPr/>
          <p:nvPr/>
        </p:nvSpPr>
        <p:spPr>
          <a:xfrm>
            <a:off x="7445277" y="2869105"/>
            <a:ext cx="4533186" cy="329320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MX" sz="1600">
                <a:solidFill>
                  <a:schemeClr val="dk1"/>
                </a:solidFill>
                <a:latin typeface="Montserrat"/>
                <a:ea typeface="Montserrat"/>
                <a:cs typeface="Montserrat"/>
                <a:sym typeface="Montserrat"/>
              </a:rPr>
              <a:t>Premios-Distinciones</a:t>
            </a:r>
            <a:endParaRPr sz="1600">
              <a:solidFill>
                <a:schemeClr val="dk1"/>
              </a:solidFill>
              <a:latin typeface="Montserrat"/>
              <a:ea typeface="Montserrat"/>
              <a:cs typeface="Montserrat"/>
              <a:sym typeface="Montserrat"/>
            </a:endParaRPr>
          </a:p>
          <a:p>
            <a:pPr indent="0" lvl="0" marL="0" marR="0" rtl="0" algn="just">
              <a:spcBef>
                <a:spcPts val="0"/>
              </a:spcBef>
              <a:spcAft>
                <a:spcPts val="0"/>
              </a:spcAft>
              <a:buNone/>
            </a:pPr>
            <a:r>
              <a:rPr b="1" lang="es-MX" sz="1600">
                <a:solidFill>
                  <a:schemeClr val="dk1"/>
                </a:solidFill>
                <a:latin typeface="Montserrat"/>
                <a:ea typeface="Montserrat"/>
                <a:cs typeface="Montserrat"/>
                <a:sym typeface="Montserrat"/>
              </a:rPr>
              <a:t> </a:t>
            </a:r>
            <a:endParaRPr sz="1600">
              <a:solidFill>
                <a:schemeClr val="dk1"/>
              </a:solidFill>
              <a:latin typeface="Montserrat"/>
              <a:ea typeface="Montserrat"/>
              <a:cs typeface="Montserrat"/>
              <a:sym typeface="Montserrat"/>
            </a:endParaRPr>
          </a:p>
          <a:p>
            <a:pPr indent="0" lvl="0" marL="0" marR="0" rtl="0" algn="just">
              <a:spcBef>
                <a:spcPts val="0"/>
              </a:spcBef>
              <a:spcAft>
                <a:spcPts val="0"/>
              </a:spcAft>
              <a:buNone/>
            </a:pPr>
            <a:r>
              <a:rPr lang="es-MX" sz="1600">
                <a:solidFill>
                  <a:schemeClr val="dk1"/>
                </a:solidFill>
                <a:latin typeface="Montserrat"/>
                <a:ea typeface="Montserrat"/>
                <a:cs typeface="Montserrat"/>
                <a:sym typeface="Montserrat"/>
              </a:rPr>
              <a:t>Se entregaron medalla y diploma por actividad académica, UNAM 12 de junio 2024 a: </a:t>
            </a:r>
            <a:endParaRPr sz="1600">
              <a:solidFill>
                <a:schemeClr val="dk1"/>
              </a:solidFill>
              <a:latin typeface="Montserrat"/>
              <a:ea typeface="Montserrat"/>
              <a:cs typeface="Montserrat"/>
              <a:sym typeface="Montserrat"/>
            </a:endParaRPr>
          </a:p>
          <a:p>
            <a:pPr indent="0" lvl="0" marL="0" marR="0" rtl="0" algn="just">
              <a:spcBef>
                <a:spcPts val="0"/>
              </a:spcBef>
              <a:spcAft>
                <a:spcPts val="0"/>
              </a:spcAft>
              <a:buNone/>
            </a:pPr>
            <a:r>
              <a:t/>
            </a:r>
            <a:endParaRPr sz="1600">
              <a:solidFill>
                <a:schemeClr val="dk1"/>
              </a:solidFill>
              <a:latin typeface="Montserrat"/>
              <a:ea typeface="Montserrat"/>
              <a:cs typeface="Montserrat"/>
              <a:sym typeface="Montserrat"/>
            </a:endParaRPr>
          </a:p>
          <a:p>
            <a:pPr indent="-285750" lvl="0" marL="285750" marR="0" rtl="0" algn="just">
              <a:spcBef>
                <a:spcPts val="0"/>
              </a:spcBef>
              <a:spcAft>
                <a:spcPts val="0"/>
              </a:spcAft>
              <a:buClr>
                <a:schemeClr val="dk1"/>
              </a:buClr>
              <a:buSzPts val="1600"/>
              <a:buFont typeface="Arial"/>
              <a:buChar char="•"/>
            </a:pPr>
            <a:r>
              <a:rPr lang="es-MX" sz="1600">
                <a:solidFill>
                  <a:schemeClr val="dk1"/>
                </a:solidFill>
                <a:latin typeface="Montserrat"/>
                <a:ea typeface="Montserrat"/>
                <a:cs typeface="Montserrat"/>
                <a:sym typeface="Montserrat"/>
              </a:rPr>
              <a:t>Martha Ponce Macotela</a:t>
            </a:r>
            <a:endParaRPr/>
          </a:p>
          <a:p>
            <a:pPr indent="-285750" lvl="0" marL="285750" marR="0" rtl="0" algn="just">
              <a:spcBef>
                <a:spcPts val="0"/>
              </a:spcBef>
              <a:spcAft>
                <a:spcPts val="0"/>
              </a:spcAft>
              <a:buClr>
                <a:schemeClr val="dk1"/>
              </a:buClr>
              <a:buSzPts val="1600"/>
              <a:buFont typeface="Arial"/>
              <a:buChar char="•"/>
            </a:pPr>
            <a:r>
              <a:rPr lang="es-MX" sz="1600">
                <a:solidFill>
                  <a:schemeClr val="dk1"/>
                </a:solidFill>
                <a:latin typeface="Montserrat"/>
                <a:ea typeface="Montserrat"/>
                <a:cs typeface="Montserrat"/>
                <a:sym typeface="Montserrat"/>
              </a:rPr>
              <a:t>Dewi Hernández Montoya </a:t>
            </a:r>
            <a:endParaRPr/>
          </a:p>
          <a:p>
            <a:pPr indent="-285750" lvl="0" marL="285750" marR="0" rtl="0" algn="just">
              <a:spcBef>
                <a:spcPts val="0"/>
              </a:spcBef>
              <a:spcAft>
                <a:spcPts val="0"/>
              </a:spcAft>
              <a:buClr>
                <a:schemeClr val="dk1"/>
              </a:buClr>
              <a:buSzPts val="1600"/>
              <a:buFont typeface="Arial"/>
              <a:buChar char="•"/>
            </a:pPr>
            <a:r>
              <a:rPr lang="es-MX" sz="1600">
                <a:solidFill>
                  <a:schemeClr val="dk1"/>
                </a:solidFill>
                <a:latin typeface="Montserrat"/>
                <a:ea typeface="Montserrat"/>
                <a:cs typeface="Montserrat"/>
                <a:sym typeface="Montserrat"/>
              </a:rPr>
              <a:t>Marcelino Esparza Aguilar</a:t>
            </a:r>
            <a:endParaRPr/>
          </a:p>
          <a:p>
            <a:pPr indent="-285750" lvl="0" marL="285750" marR="0" rtl="0" algn="just">
              <a:spcBef>
                <a:spcPts val="0"/>
              </a:spcBef>
              <a:spcAft>
                <a:spcPts val="0"/>
              </a:spcAft>
              <a:buClr>
                <a:schemeClr val="dk1"/>
              </a:buClr>
              <a:buSzPts val="1600"/>
              <a:buFont typeface="Arial"/>
              <a:buChar char="•"/>
            </a:pPr>
            <a:r>
              <a:rPr lang="es-MX" sz="1600">
                <a:solidFill>
                  <a:schemeClr val="dk1"/>
                </a:solidFill>
                <a:latin typeface="Montserrat"/>
                <a:ea typeface="Montserrat"/>
                <a:cs typeface="Montserrat"/>
                <a:sym typeface="Montserrat"/>
              </a:rPr>
              <a:t>Medalla al Mérito Universitario a:</a:t>
            </a:r>
            <a:endParaRPr sz="1600">
              <a:solidFill>
                <a:schemeClr val="dk1"/>
              </a:solidFill>
              <a:latin typeface="Montserrat"/>
              <a:ea typeface="Montserrat"/>
              <a:cs typeface="Montserrat"/>
              <a:sym typeface="Montserrat"/>
            </a:endParaRPr>
          </a:p>
          <a:p>
            <a:pPr indent="-285750" lvl="0" marL="285750" marR="0" rtl="0" algn="just">
              <a:spcBef>
                <a:spcPts val="0"/>
              </a:spcBef>
              <a:spcAft>
                <a:spcPts val="0"/>
              </a:spcAft>
              <a:buClr>
                <a:schemeClr val="dk1"/>
              </a:buClr>
              <a:buSzPts val="1600"/>
              <a:buFont typeface="Arial"/>
              <a:buChar char="•"/>
            </a:pPr>
            <a:r>
              <a:rPr lang="es-MX" sz="1600">
                <a:solidFill>
                  <a:schemeClr val="dk1"/>
                </a:solidFill>
                <a:latin typeface="Montserrat"/>
                <a:ea typeface="Montserrat"/>
                <a:cs typeface="Montserrat"/>
                <a:sym typeface="Montserrat"/>
              </a:rPr>
              <a:t>María de Carmen Flores Pérez por examen doctoral con calificación de 10</a:t>
            </a:r>
            <a:endParaRPr sz="1600">
              <a:solidFill>
                <a:schemeClr val="dk1"/>
              </a:solidFill>
              <a:latin typeface="Montserrat"/>
              <a:ea typeface="Montserrat"/>
              <a:cs typeface="Montserrat"/>
              <a:sym typeface="Montserrat"/>
            </a:endParaRPr>
          </a:p>
          <a:p>
            <a:pPr indent="0" lvl="0" marL="0" marR="0" rtl="0" algn="just">
              <a:spcBef>
                <a:spcPts val="0"/>
              </a:spcBef>
              <a:spcAft>
                <a:spcPts val="0"/>
              </a:spcAft>
              <a:buNone/>
            </a:pPr>
            <a:r>
              <a:t/>
            </a:r>
            <a:endParaRPr sz="1600">
              <a:solidFill>
                <a:srgbClr val="222222"/>
              </a:solidFill>
              <a:latin typeface="Montserrat"/>
              <a:ea typeface="Montserrat"/>
              <a:cs typeface="Montserrat"/>
              <a:sym typeface="Montserrat"/>
            </a:endParaRPr>
          </a:p>
        </p:txBody>
      </p:sp>
      <p:graphicFrame>
        <p:nvGraphicFramePr>
          <p:cNvPr id="121" name="Google Shape;121;p4"/>
          <p:cNvGraphicFramePr/>
          <p:nvPr/>
        </p:nvGraphicFramePr>
        <p:xfrm>
          <a:off x="7417143" y="1343131"/>
          <a:ext cx="3000000" cy="3000000"/>
        </p:xfrm>
        <a:graphic>
          <a:graphicData uri="http://schemas.openxmlformats.org/drawingml/2006/table">
            <a:tbl>
              <a:tblPr>
                <a:noFill/>
                <a:tableStyleId>{78EEEEED-E547-42A2-ABC7-D24E4D8C57F2}</a:tableStyleId>
              </a:tblPr>
              <a:tblGrid>
                <a:gridCol w="2009600"/>
                <a:gridCol w="617700"/>
                <a:gridCol w="617700"/>
                <a:gridCol w="1288175"/>
              </a:tblGrid>
              <a:tr h="238575">
                <a:tc>
                  <a:txBody>
                    <a:bodyPr/>
                    <a:lstStyle/>
                    <a:p>
                      <a:pPr indent="0" lvl="0" marL="0" marR="0" rtl="0" algn="ctr">
                        <a:lnSpc>
                          <a:spcPct val="107000"/>
                        </a:lnSpc>
                        <a:spcBef>
                          <a:spcPts val="0"/>
                        </a:spcBef>
                        <a:spcAft>
                          <a:spcPts val="0"/>
                        </a:spcAft>
                        <a:buNone/>
                      </a:pPr>
                      <a:r>
                        <a:rPr b="1" lang="es-MX" sz="1200" u="none" cap="none" strike="noStrike">
                          <a:solidFill>
                            <a:schemeClr val="lt1"/>
                          </a:solidFill>
                        </a:rPr>
                        <a:t>Año</a:t>
                      </a:r>
                      <a:endParaRPr b="1" sz="1200" u="none" cap="none" strike="noStrike">
                        <a:solidFill>
                          <a:schemeClr val="lt1"/>
                        </a:solidFill>
                        <a:latin typeface="Montserrat"/>
                        <a:ea typeface="Montserrat"/>
                        <a:cs typeface="Montserrat"/>
                        <a:sym typeface="Montserrat"/>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7000"/>
                        </a:lnSpc>
                        <a:spcBef>
                          <a:spcPts val="0"/>
                        </a:spcBef>
                        <a:spcAft>
                          <a:spcPts val="0"/>
                        </a:spcAft>
                        <a:buNone/>
                      </a:pPr>
                      <a:r>
                        <a:rPr b="1" lang="es-MX" sz="1200" u="none" cap="none" strike="noStrike">
                          <a:solidFill>
                            <a:schemeClr val="lt1"/>
                          </a:solidFill>
                        </a:rPr>
                        <a:t>2023</a:t>
                      </a:r>
                      <a:endParaRPr b="1" sz="1200" u="none" cap="none" strike="noStrike">
                        <a:solidFill>
                          <a:schemeClr val="lt1"/>
                        </a:solidFill>
                        <a:latin typeface="Montserrat"/>
                        <a:ea typeface="Montserrat"/>
                        <a:cs typeface="Montserrat"/>
                        <a:sym typeface="Montserrat"/>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7000"/>
                        </a:lnSpc>
                        <a:spcBef>
                          <a:spcPts val="0"/>
                        </a:spcBef>
                        <a:spcAft>
                          <a:spcPts val="0"/>
                        </a:spcAft>
                        <a:buNone/>
                      </a:pPr>
                      <a:r>
                        <a:rPr b="1" lang="es-MX" sz="1200" u="none" cap="none" strike="noStrike">
                          <a:solidFill>
                            <a:schemeClr val="lt1"/>
                          </a:solidFill>
                        </a:rPr>
                        <a:t>2024</a:t>
                      </a:r>
                      <a:endParaRPr b="1" sz="1200" u="none" cap="none" strike="noStrike">
                        <a:solidFill>
                          <a:schemeClr val="lt1"/>
                        </a:solidFill>
                        <a:latin typeface="Montserrat"/>
                        <a:ea typeface="Montserrat"/>
                        <a:cs typeface="Montserrat"/>
                        <a:sym typeface="Montserrat"/>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7000"/>
                        </a:lnSpc>
                        <a:spcBef>
                          <a:spcPts val="0"/>
                        </a:spcBef>
                        <a:spcAft>
                          <a:spcPts val="0"/>
                        </a:spcAft>
                        <a:buNone/>
                      </a:pPr>
                      <a:r>
                        <a:rPr b="1" lang="es-MX" sz="1200" u="none" cap="none" strike="noStrike">
                          <a:solidFill>
                            <a:schemeClr val="lt1"/>
                          </a:solidFill>
                          <a:latin typeface="Montserrat"/>
                          <a:ea typeface="Montserrat"/>
                          <a:cs typeface="Montserrat"/>
                          <a:sym typeface="Montserrat"/>
                        </a:rPr>
                        <a:t>Variación (%)</a:t>
                      </a:r>
                      <a:endParaRPr b="1" sz="1200" u="none" cap="none" strike="noStrike">
                        <a:solidFill>
                          <a:schemeClr val="lt1"/>
                        </a:solidFill>
                        <a:latin typeface="Montserrat"/>
                        <a:ea typeface="Montserrat"/>
                        <a:cs typeface="Montserrat"/>
                        <a:sym typeface="Montserrat"/>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r h="288000">
                <a:tc>
                  <a:txBody>
                    <a:bodyPr/>
                    <a:lstStyle/>
                    <a:p>
                      <a:pPr indent="0" lvl="0" marL="0" marR="0" rtl="0" algn="l">
                        <a:spcBef>
                          <a:spcPts val="0"/>
                        </a:spcBef>
                        <a:spcAft>
                          <a:spcPts val="0"/>
                        </a:spcAft>
                        <a:buNone/>
                      </a:pPr>
                      <a:r>
                        <a:rPr b="1" lang="es-MX" sz="1200" u="none" cap="none" strike="noStrike">
                          <a:latin typeface="Montserrat"/>
                          <a:ea typeface="Montserrat"/>
                          <a:cs typeface="Montserrat"/>
                          <a:sym typeface="Montserrat"/>
                        </a:rPr>
                        <a:t>Libros editados</a:t>
                      </a:r>
                      <a:endParaRPr b="1" sz="1200" u="none" cap="none" strike="noStrike">
                        <a:latin typeface="Montserrat"/>
                        <a:ea typeface="Montserrat"/>
                        <a:cs typeface="Montserrat"/>
                        <a:sym typeface="Montserrat"/>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200" u="none" cap="none" strike="noStrike">
                          <a:solidFill>
                            <a:srgbClr val="000000"/>
                          </a:solidFill>
                          <a:latin typeface="Montserrat"/>
                          <a:ea typeface="Montserrat"/>
                          <a:cs typeface="Montserrat"/>
                          <a:sym typeface="Montserrat"/>
                        </a:rPr>
                        <a:t>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200" u="none" cap="none" strike="noStrike">
                          <a:solidFill>
                            <a:srgbClr val="000000"/>
                          </a:solidFill>
                          <a:latin typeface="Montserrat"/>
                          <a:ea typeface="Montserrat"/>
                          <a:cs typeface="Montserrat"/>
                          <a:sym typeface="Montserrat"/>
                        </a:rPr>
                        <a:t>1</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200" u="none" cap="none" strike="noStrike">
                          <a:solidFill>
                            <a:schemeClr val="dk1"/>
                          </a:solidFill>
                          <a:latin typeface="Montserrat"/>
                          <a:ea typeface="Montserrat"/>
                          <a:cs typeface="Montserrat"/>
                          <a:sym typeface="Montserrat"/>
                        </a:rPr>
                        <a:t>100.00%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288000">
                <a:tc>
                  <a:txBody>
                    <a:bodyPr/>
                    <a:lstStyle/>
                    <a:p>
                      <a:pPr indent="0" lvl="0" marL="0" marR="0" rtl="0" algn="l">
                        <a:spcBef>
                          <a:spcPts val="0"/>
                        </a:spcBef>
                        <a:spcAft>
                          <a:spcPts val="0"/>
                        </a:spcAft>
                        <a:buNone/>
                      </a:pPr>
                      <a:r>
                        <a:rPr b="1" lang="es-MX" sz="1200" u="none" cap="none" strike="noStrike">
                          <a:latin typeface="Montserrat"/>
                          <a:ea typeface="Montserrat"/>
                          <a:cs typeface="Montserrat"/>
                          <a:sym typeface="Montserrat"/>
                        </a:rPr>
                        <a:t>Capítulos en libros</a:t>
                      </a:r>
                      <a:endParaRPr b="1" sz="1200" u="none" cap="none" strike="noStrike">
                        <a:solidFill>
                          <a:schemeClr val="dk1"/>
                        </a:solidFill>
                        <a:latin typeface="Montserrat"/>
                        <a:ea typeface="Montserrat"/>
                        <a:cs typeface="Montserrat"/>
                        <a:sym typeface="Montserrat"/>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200" u="none" cap="none" strike="noStrike">
                          <a:solidFill>
                            <a:srgbClr val="000000"/>
                          </a:solidFill>
                          <a:latin typeface="Montserrat"/>
                          <a:ea typeface="Montserrat"/>
                          <a:cs typeface="Montserrat"/>
                          <a:sym typeface="Montserrat"/>
                        </a:rPr>
                        <a:t>5</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200" u="none" cap="none" strike="noStrike">
                          <a:solidFill>
                            <a:srgbClr val="000000"/>
                          </a:solidFill>
                          <a:latin typeface="Montserrat"/>
                          <a:ea typeface="Montserrat"/>
                          <a:cs typeface="Montserrat"/>
                          <a:sym typeface="Montserrat"/>
                        </a:rPr>
                        <a:t>17</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200" u="none" cap="none" strike="noStrike">
                          <a:solidFill>
                            <a:schemeClr val="dk1"/>
                          </a:solidFill>
                          <a:latin typeface="Montserrat"/>
                          <a:ea typeface="Montserrat"/>
                          <a:cs typeface="Montserrat"/>
                          <a:sym typeface="Montserrat"/>
                        </a:rPr>
                        <a:t>240.00%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288000">
                <a:tc>
                  <a:txBody>
                    <a:bodyPr/>
                    <a:lstStyle/>
                    <a:p>
                      <a:pPr indent="0" lvl="0" marL="0" marR="0" rtl="0" algn="l">
                        <a:spcBef>
                          <a:spcPts val="0"/>
                        </a:spcBef>
                        <a:spcAft>
                          <a:spcPts val="0"/>
                        </a:spcAft>
                        <a:buNone/>
                      </a:pPr>
                      <a:r>
                        <a:rPr b="1" lang="es-MX" sz="1200" u="none" cap="none" strike="noStrike">
                          <a:latin typeface="Montserrat"/>
                          <a:ea typeface="Montserrat"/>
                          <a:cs typeface="Montserrat"/>
                          <a:sym typeface="Montserrat"/>
                        </a:rPr>
                        <a:t>Núm. de proyectos</a:t>
                      </a:r>
                      <a:endParaRPr b="1" sz="1200" u="none" cap="none" strike="noStrike">
                        <a:solidFill>
                          <a:schemeClr val="dk1"/>
                        </a:solidFill>
                        <a:latin typeface="Montserrat"/>
                        <a:ea typeface="Montserrat"/>
                        <a:cs typeface="Montserrat"/>
                        <a:sym typeface="Montserrat"/>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200" u="none" cap="none" strike="noStrike">
                          <a:solidFill>
                            <a:srgbClr val="000000"/>
                          </a:solidFill>
                          <a:latin typeface="Montserrat"/>
                          <a:ea typeface="Montserrat"/>
                          <a:cs typeface="Montserrat"/>
                          <a:sym typeface="Montserrat"/>
                        </a:rPr>
                        <a:t>82</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200" u="none" cap="none" strike="noStrike">
                          <a:solidFill>
                            <a:srgbClr val="000000"/>
                          </a:solidFill>
                          <a:latin typeface="Montserrat"/>
                          <a:ea typeface="Montserrat"/>
                          <a:cs typeface="Montserrat"/>
                          <a:sym typeface="Montserrat"/>
                        </a:rPr>
                        <a:t>65</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200" u="none" cap="none" strike="noStrike">
                          <a:solidFill>
                            <a:schemeClr val="dk1"/>
                          </a:solidFill>
                          <a:latin typeface="Montserrat"/>
                          <a:ea typeface="Montserrat"/>
                          <a:cs typeface="Montserrat"/>
                          <a:sym typeface="Montserrat"/>
                        </a:rPr>
                        <a:t>-20.73%</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288000">
                <a:tc>
                  <a:txBody>
                    <a:bodyPr/>
                    <a:lstStyle/>
                    <a:p>
                      <a:pPr indent="0" lvl="0" marL="0" marR="0" rtl="0" algn="l">
                        <a:spcBef>
                          <a:spcPts val="0"/>
                        </a:spcBef>
                        <a:spcAft>
                          <a:spcPts val="0"/>
                        </a:spcAft>
                        <a:buNone/>
                      </a:pPr>
                      <a:r>
                        <a:rPr b="1" lang="es-MX" sz="1200" u="none" cap="none" strike="noStrike">
                          <a:latin typeface="Montserrat"/>
                          <a:ea typeface="Montserrat"/>
                          <a:cs typeface="Montserrat"/>
                          <a:sym typeface="Montserrat"/>
                        </a:rPr>
                        <a:t>Premios y distinciones</a:t>
                      </a:r>
                      <a:endParaRPr b="1" sz="1200" u="none" cap="none" strike="noStrike">
                        <a:solidFill>
                          <a:schemeClr val="dk1"/>
                        </a:solidFill>
                        <a:latin typeface="Montserrat"/>
                        <a:ea typeface="Montserrat"/>
                        <a:cs typeface="Montserrat"/>
                        <a:sym typeface="Montserrat"/>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200" u="none" cap="none" strike="noStrike">
                          <a:solidFill>
                            <a:srgbClr val="000000"/>
                          </a:solidFill>
                          <a:latin typeface="Montserrat"/>
                          <a:ea typeface="Montserrat"/>
                          <a:cs typeface="Montserrat"/>
                          <a:sym typeface="Montserrat"/>
                        </a:rPr>
                        <a:t>16</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200" u="none" cap="none" strike="noStrike">
                          <a:solidFill>
                            <a:srgbClr val="000000"/>
                          </a:solidFill>
                          <a:latin typeface="Montserrat"/>
                          <a:ea typeface="Montserrat"/>
                          <a:cs typeface="Montserrat"/>
                          <a:sym typeface="Montserrat"/>
                        </a:rPr>
                        <a:t>27</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200" u="none" cap="none" strike="noStrike">
                          <a:solidFill>
                            <a:schemeClr val="dk1"/>
                          </a:solidFill>
                          <a:latin typeface="Montserrat"/>
                          <a:ea typeface="Montserrat"/>
                          <a:cs typeface="Montserrat"/>
                          <a:sym typeface="Montserrat"/>
                        </a:rPr>
                        <a:t>68.75%</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5"/>
          <p:cNvSpPr/>
          <p:nvPr/>
        </p:nvSpPr>
        <p:spPr>
          <a:xfrm>
            <a:off x="8797615" y="269622"/>
            <a:ext cx="3182892" cy="458252"/>
          </a:xfrm>
          <a:prstGeom prst="roundRect">
            <a:avLst>
              <a:gd fmla="val 16667" name="adj"/>
            </a:avLst>
          </a:prstGeom>
          <a:solidFill>
            <a:srgbClr val="05405D"/>
          </a:solidFill>
          <a:ln cap="flat" cmpd="sng" w="12700">
            <a:solidFill>
              <a:srgbClr val="2F5496"/>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MX" sz="1800">
                <a:solidFill>
                  <a:schemeClr val="lt1"/>
                </a:solidFill>
                <a:latin typeface="Montserrat Medium"/>
                <a:ea typeface="Montserrat Medium"/>
                <a:cs typeface="Montserrat Medium"/>
                <a:sym typeface="Montserrat Medium"/>
              </a:rPr>
              <a:t>INVESTIGACIÓN</a:t>
            </a:r>
            <a:endParaRPr/>
          </a:p>
        </p:txBody>
      </p:sp>
      <p:sp>
        <p:nvSpPr>
          <p:cNvPr id="127" name="Google Shape;127;p5"/>
          <p:cNvSpPr/>
          <p:nvPr/>
        </p:nvSpPr>
        <p:spPr>
          <a:xfrm>
            <a:off x="3460485" y="494584"/>
            <a:ext cx="4533187"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5405D"/>
              </a:buClr>
              <a:buSzPts val="2000"/>
              <a:buFont typeface="Montserrat"/>
              <a:buNone/>
            </a:pPr>
            <a:r>
              <a:rPr b="1" lang="es-MX" sz="2000">
                <a:solidFill>
                  <a:srgbClr val="05405D"/>
                </a:solidFill>
                <a:latin typeface="Montserrat"/>
                <a:ea typeface="Montserrat"/>
                <a:cs typeface="Montserrat"/>
                <a:sym typeface="Montserrat"/>
              </a:rPr>
              <a:t>Base Seguimiento de Proyectos</a:t>
            </a:r>
            <a:endParaRPr/>
          </a:p>
        </p:txBody>
      </p:sp>
      <p:graphicFrame>
        <p:nvGraphicFramePr>
          <p:cNvPr id="128" name="Google Shape;128;p5"/>
          <p:cNvGraphicFramePr/>
          <p:nvPr/>
        </p:nvGraphicFramePr>
        <p:xfrm>
          <a:off x="467404" y="4902699"/>
          <a:ext cx="3000000" cy="3000000"/>
        </p:xfrm>
        <a:graphic>
          <a:graphicData uri="http://schemas.openxmlformats.org/drawingml/2006/table">
            <a:tbl>
              <a:tblPr>
                <a:noFill/>
                <a:tableStyleId>{78EEEEED-E547-42A2-ABC7-D24E4D8C57F2}</a:tableStyleId>
              </a:tblPr>
              <a:tblGrid>
                <a:gridCol w="1045200"/>
                <a:gridCol w="812450"/>
                <a:gridCol w="1021125"/>
                <a:gridCol w="1237025"/>
                <a:gridCol w="1216100"/>
              </a:tblGrid>
              <a:tr h="238575">
                <a:tc>
                  <a:txBody>
                    <a:bodyPr/>
                    <a:lstStyle/>
                    <a:p>
                      <a:pPr indent="0" lvl="0" marL="0" marR="0" rtl="0" algn="ctr">
                        <a:lnSpc>
                          <a:spcPct val="107000"/>
                        </a:lnSpc>
                        <a:spcBef>
                          <a:spcPts val="0"/>
                        </a:spcBef>
                        <a:spcAft>
                          <a:spcPts val="0"/>
                        </a:spcAft>
                        <a:buNone/>
                      </a:pPr>
                      <a:r>
                        <a:rPr b="1" lang="es-MX" sz="1200" u="none" cap="none" strike="noStrike">
                          <a:solidFill>
                            <a:schemeClr val="lt1"/>
                          </a:solidFill>
                        </a:rPr>
                        <a:t>Estado</a:t>
                      </a:r>
                      <a:endParaRPr b="1" sz="1200" u="none" cap="none" strike="noStrike">
                        <a:solidFill>
                          <a:schemeClr val="lt1"/>
                        </a:solidFill>
                        <a:latin typeface="Montserrat"/>
                        <a:ea typeface="Montserrat"/>
                        <a:cs typeface="Montserrat"/>
                        <a:sym typeface="Montserrat"/>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7000"/>
                        </a:lnSpc>
                        <a:spcBef>
                          <a:spcPts val="0"/>
                        </a:spcBef>
                        <a:spcAft>
                          <a:spcPts val="0"/>
                        </a:spcAft>
                        <a:buNone/>
                      </a:pPr>
                      <a:r>
                        <a:rPr b="1" lang="es-MX" sz="1200" u="none" cap="none" strike="noStrike">
                          <a:solidFill>
                            <a:schemeClr val="lt1"/>
                          </a:solidFill>
                        </a:rPr>
                        <a:t>Clínica</a:t>
                      </a:r>
                      <a:endParaRPr b="1" sz="1200" u="none" cap="none" strike="noStrike">
                        <a:solidFill>
                          <a:schemeClr val="lt1"/>
                        </a:solidFill>
                        <a:latin typeface="Montserrat"/>
                        <a:ea typeface="Montserrat"/>
                        <a:cs typeface="Montserrat"/>
                        <a:sym typeface="Montserrat"/>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7000"/>
                        </a:lnSpc>
                        <a:spcBef>
                          <a:spcPts val="0"/>
                        </a:spcBef>
                        <a:spcAft>
                          <a:spcPts val="0"/>
                        </a:spcAft>
                        <a:buNone/>
                      </a:pPr>
                      <a:r>
                        <a:rPr b="1" lang="es-MX" sz="1200" u="none" cap="none" strike="noStrike">
                          <a:solidFill>
                            <a:schemeClr val="lt1"/>
                          </a:solidFill>
                        </a:rPr>
                        <a:t>Biomédica</a:t>
                      </a:r>
                      <a:endParaRPr b="1" sz="1200" u="none" cap="none" strike="noStrike">
                        <a:solidFill>
                          <a:schemeClr val="lt1"/>
                        </a:solidFill>
                        <a:latin typeface="Montserrat"/>
                        <a:ea typeface="Montserrat"/>
                        <a:cs typeface="Montserrat"/>
                        <a:sym typeface="Montserrat"/>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7000"/>
                        </a:lnSpc>
                        <a:spcBef>
                          <a:spcPts val="0"/>
                        </a:spcBef>
                        <a:spcAft>
                          <a:spcPts val="0"/>
                        </a:spcAft>
                        <a:buNone/>
                      </a:pPr>
                      <a:r>
                        <a:rPr b="1" lang="es-MX" sz="1200" u="none" cap="none" strike="noStrike">
                          <a:solidFill>
                            <a:schemeClr val="lt1"/>
                          </a:solidFill>
                          <a:latin typeface="Montserrat"/>
                          <a:ea typeface="Montserrat"/>
                          <a:cs typeface="Montserrat"/>
                          <a:sym typeface="Montserrat"/>
                        </a:rPr>
                        <a:t>Socio-Médica</a:t>
                      </a:r>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7000"/>
                        </a:lnSpc>
                        <a:spcBef>
                          <a:spcPts val="0"/>
                        </a:spcBef>
                        <a:spcAft>
                          <a:spcPts val="0"/>
                        </a:spcAft>
                        <a:buNone/>
                      </a:pPr>
                      <a:r>
                        <a:rPr b="1" lang="es-MX" sz="1200" u="none" cap="none" strike="noStrike">
                          <a:solidFill>
                            <a:schemeClr val="lt1"/>
                          </a:solidFill>
                          <a:latin typeface="Montserrat"/>
                          <a:ea typeface="Montserrat"/>
                          <a:cs typeface="Montserrat"/>
                          <a:sym typeface="Montserrat"/>
                        </a:rPr>
                        <a:t>Tecnológica</a:t>
                      </a:r>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r h="288000">
                <a:tc>
                  <a:txBody>
                    <a:bodyPr/>
                    <a:lstStyle/>
                    <a:p>
                      <a:pPr indent="0" lvl="0" marL="0" marR="0" rtl="0" algn="l">
                        <a:spcBef>
                          <a:spcPts val="0"/>
                        </a:spcBef>
                        <a:spcAft>
                          <a:spcPts val="0"/>
                        </a:spcAft>
                        <a:buNone/>
                      </a:pPr>
                      <a:r>
                        <a:rPr b="1" lang="es-MX" sz="1200" u="none" cap="none" strike="noStrike">
                          <a:latin typeface="Montserrat"/>
                          <a:ea typeface="Montserrat"/>
                          <a:cs typeface="Montserrat"/>
                          <a:sym typeface="Montserrat"/>
                        </a:rPr>
                        <a:t>Cancelado</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200" u="none" cap="none" strike="noStrike">
                          <a:solidFill>
                            <a:srgbClr val="000000"/>
                          </a:solidFill>
                          <a:latin typeface="Montserrat"/>
                          <a:ea typeface="Montserrat"/>
                          <a:cs typeface="Montserrat"/>
                          <a:sym typeface="Montserrat"/>
                        </a:rPr>
                        <a:t>8</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200" u="none" cap="none" strike="noStrike">
                          <a:solidFill>
                            <a:srgbClr val="000000"/>
                          </a:solidFill>
                          <a:latin typeface="Montserrat"/>
                          <a:ea typeface="Montserrat"/>
                          <a:cs typeface="Montserrat"/>
                          <a:sym typeface="Montserrat"/>
                        </a:rPr>
                        <a:t>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200" u="none" cap="none" strike="noStrike">
                          <a:solidFill>
                            <a:srgbClr val="000000"/>
                          </a:solidFill>
                          <a:latin typeface="Montserrat"/>
                          <a:ea typeface="Montserrat"/>
                          <a:cs typeface="Montserrat"/>
                          <a:sym typeface="Montserrat"/>
                        </a:rPr>
                        <a:t>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200" u="none" cap="none" strike="noStrike">
                          <a:solidFill>
                            <a:srgbClr val="000000"/>
                          </a:solidFill>
                          <a:latin typeface="Montserrat"/>
                          <a:ea typeface="Montserrat"/>
                          <a:cs typeface="Montserrat"/>
                          <a:sym typeface="Montserrat"/>
                        </a:rPr>
                        <a:t>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8000">
                <a:tc>
                  <a:txBody>
                    <a:bodyPr/>
                    <a:lstStyle/>
                    <a:p>
                      <a:pPr indent="0" lvl="0" marL="0" marR="0" rtl="0" algn="l">
                        <a:spcBef>
                          <a:spcPts val="0"/>
                        </a:spcBef>
                        <a:spcAft>
                          <a:spcPts val="0"/>
                        </a:spcAft>
                        <a:buNone/>
                      </a:pPr>
                      <a:r>
                        <a:rPr b="1" lang="es-MX" sz="1200" u="none" cap="none" strike="noStrike">
                          <a:solidFill>
                            <a:schemeClr val="dk1"/>
                          </a:solidFill>
                          <a:latin typeface="Montserrat"/>
                          <a:ea typeface="Montserrat"/>
                          <a:cs typeface="Montserrat"/>
                          <a:sym typeface="Montserrat"/>
                        </a:rPr>
                        <a:t>Terminado</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200" u="none" cap="none" strike="noStrike">
                          <a:solidFill>
                            <a:srgbClr val="000000"/>
                          </a:solidFill>
                          <a:latin typeface="Montserrat"/>
                          <a:ea typeface="Montserrat"/>
                          <a:cs typeface="Montserrat"/>
                          <a:sym typeface="Montserrat"/>
                        </a:rPr>
                        <a:t>2</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200" u="none" cap="none" strike="noStrike">
                          <a:solidFill>
                            <a:srgbClr val="000000"/>
                          </a:solidFill>
                          <a:latin typeface="Montserrat"/>
                          <a:ea typeface="Montserrat"/>
                          <a:cs typeface="Montserrat"/>
                          <a:sym typeface="Montserrat"/>
                        </a:rPr>
                        <a:t>1</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200" u="none" cap="none" strike="noStrike">
                          <a:solidFill>
                            <a:srgbClr val="000000"/>
                          </a:solidFill>
                          <a:latin typeface="Montserrat"/>
                          <a:ea typeface="Montserrat"/>
                          <a:cs typeface="Montserrat"/>
                          <a:sym typeface="Montserrat"/>
                        </a:rPr>
                        <a:t>1</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200" u="none" cap="none" strike="noStrike">
                          <a:solidFill>
                            <a:srgbClr val="000000"/>
                          </a:solidFill>
                          <a:latin typeface="Montserrat"/>
                          <a:ea typeface="Montserrat"/>
                          <a:cs typeface="Montserrat"/>
                          <a:sym typeface="Montserrat"/>
                        </a:rPr>
                        <a:t>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8000">
                <a:tc>
                  <a:txBody>
                    <a:bodyPr/>
                    <a:lstStyle/>
                    <a:p>
                      <a:pPr indent="0" lvl="0" marL="0" marR="0" rtl="0" algn="l">
                        <a:spcBef>
                          <a:spcPts val="0"/>
                        </a:spcBef>
                        <a:spcAft>
                          <a:spcPts val="0"/>
                        </a:spcAft>
                        <a:buNone/>
                      </a:pPr>
                      <a:r>
                        <a:rPr b="1" lang="es-MX" sz="1200" u="none" cap="none" strike="noStrike">
                          <a:solidFill>
                            <a:schemeClr val="dk1"/>
                          </a:solidFill>
                          <a:latin typeface="Montserrat"/>
                          <a:ea typeface="Montserrat"/>
                          <a:cs typeface="Montserrat"/>
                          <a:sym typeface="Montserrat"/>
                        </a:rPr>
                        <a:t>Finalizado</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200" u="none" cap="none" strike="noStrike">
                          <a:solidFill>
                            <a:srgbClr val="000000"/>
                          </a:solidFill>
                          <a:latin typeface="Montserrat"/>
                          <a:ea typeface="Montserrat"/>
                          <a:cs typeface="Montserrat"/>
                          <a:sym typeface="Montserrat"/>
                        </a:rPr>
                        <a:t>31</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200" u="none" cap="none" strike="noStrike">
                          <a:solidFill>
                            <a:srgbClr val="000000"/>
                          </a:solidFill>
                          <a:latin typeface="Montserrat"/>
                          <a:ea typeface="Montserrat"/>
                          <a:cs typeface="Montserrat"/>
                          <a:sym typeface="Montserrat"/>
                        </a:rPr>
                        <a:t>7</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200" u="none" cap="none" strike="noStrike">
                          <a:solidFill>
                            <a:srgbClr val="000000"/>
                          </a:solidFill>
                          <a:latin typeface="Montserrat"/>
                          <a:ea typeface="Montserrat"/>
                          <a:cs typeface="Montserrat"/>
                          <a:sym typeface="Montserrat"/>
                        </a:rPr>
                        <a:t>9</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200" u="none" cap="none" strike="noStrike">
                          <a:solidFill>
                            <a:srgbClr val="000000"/>
                          </a:solidFill>
                          <a:latin typeface="Montserrat"/>
                          <a:ea typeface="Montserrat"/>
                          <a:cs typeface="Montserrat"/>
                          <a:sym typeface="Montserrat"/>
                        </a:rPr>
                        <a:t>1</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29" name="Google Shape;129;p5"/>
          <p:cNvSpPr/>
          <p:nvPr/>
        </p:nvSpPr>
        <p:spPr>
          <a:xfrm>
            <a:off x="539652" y="1146184"/>
            <a:ext cx="5187427" cy="304698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b="1" sz="1600">
              <a:solidFill>
                <a:schemeClr val="dk1"/>
              </a:solidFill>
              <a:highlight>
                <a:srgbClr val="00FF00"/>
              </a:highlight>
              <a:latin typeface="Montserrat"/>
              <a:ea typeface="Montserrat"/>
              <a:cs typeface="Montserrat"/>
              <a:sym typeface="Montserrat"/>
            </a:endParaRPr>
          </a:p>
          <a:p>
            <a:pPr indent="0" lvl="0" marL="0" marR="0" rtl="0" algn="just">
              <a:spcBef>
                <a:spcPts val="0"/>
              </a:spcBef>
              <a:spcAft>
                <a:spcPts val="0"/>
              </a:spcAft>
              <a:buNone/>
            </a:pPr>
            <a:r>
              <a:rPr lang="es-MX" sz="1600">
                <a:solidFill>
                  <a:schemeClr val="dk1"/>
                </a:solidFill>
                <a:latin typeface="Montserrat"/>
                <a:ea typeface="Montserrat"/>
                <a:cs typeface="Montserrat"/>
                <a:sym typeface="Montserrat"/>
              </a:rPr>
              <a:t>De la base de datos de seguimiento de proyectos con cierre anual 2023, se validó el estado de los proyectos y se identificaron 60 proyectos que ya no están vigentes y que se dieron de baja de la base de datos, está información se presentó en la junta del COVIREIN del 29 de agosto, el estado de los proyectos se estará monitoreando a manera de mantenerlos actualizados, considerando los comentarios de la DGPIS. </a:t>
            </a:r>
            <a:endParaRPr/>
          </a:p>
          <a:p>
            <a:pPr indent="0" lvl="0" marL="0" marR="0" rtl="0" algn="just">
              <a:spcBef>
                <a:spcPts val="0"/>
              </a:spcBef>
              <a:spcAft>
                <a:spcPts val="0"/>
              </a:spcAft>
              <a:buNone/>
            </a:pPr>
            <a:r>
              <a:t/>
            </a:r>
            <a:endParaRPr sz="1600">
              <a:solidFill>
                <a:srgbClr val="222222"/>
              </a:solidFill>
              <a:latin typeface="Montserrat"/>
              <a:ea typeface="Montserrat"/>
              <a:cs typeface="Montserrat"/>
              <a:sym typeface="Montserrat"/>
            </a:endParaRPr>
          </a:p>
        </p:txBody>
      </p:sp>
      <p:sp>
        <p:nvSpPr>
          <p:cNvPr id="130" name="Google Shape;130;p5"/>
          <p:cNvSpPr/>
          <p:nvPr/>
        </p:nvSpPr>
        <p:spPr>
          <a:xfrm>
            <a:off x="380965" y="4261060"/>
            <a:ext cx="453318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5405D"/>
              </a:buClr>
              <a:buSzPts val="1400"/>
              <a:buFont typeface="Montserrat"/>
              <a:buNone/>
            </a:pPr>
            <a:r>
              <a:rPr b="1" lang="es-MX" sz="1400">
                <a:solidFill>
                  <a:srgbClr val="05405D"/>
                </a:solidFill>
                <a:highlight>
                  <a:srgbClr val="FFFF00"/>
                </a:highlight>
                <a:latin typeface="Montserrat"/>
                <a:ea typeface="Montserrat"/>
                <a:cs typeface="Montserrat"/>
                <a:sym typeface="Montserrat"/>
              </a:rPr>
              <a:t>Proyectos …</a:t>
            </a:r>
            <a:endParaRPr b="1" sz="1800">
              <a:solidFill>
                <a:srgbClr val="05405D"/>
              </a:solidFill>
              <a:highlight>
                <a:srgbClr val="FFFF00"/>
              </a:highlight>
              <a:latin typeface="Montserrat"/>
              <a:ea typeface="Montserrat"/>
              <a:cs typeface="Montserrat"/>
              <a:sym typeface="Montserrat"/>
            </a:endParaRPr>
          </a:p>
        </p:txBody>
      </p:sp>
      <p:graphicFrame>
        <p:nvGraphicFramePr>
          <p:cNvPr id="131" name="Google Shape;131;p5"/>
          <p:cNvGraphicFramePr/>
          <p:nvPr/>
        </p:nvGraphicFramePr>
        <p:xfrm>
          <a:off x="5804681" y="1225685"/>
          <a:ext cx="6006354" cy="5137731"/>
        </p:xfrm>
        <a:graphic>
          <a:graphicData uri="http://schemas.openxmlformats.org/drawingml/2006/chart">
            <c:chart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6"/>
          <p:cNvSpPr/>
          <p:nvPr/>
        </p:nvSpPr>
        <p:spPr>
          <a:xfrm>
            <a:off x="0" y="-196339"/>
            <a:ext cx="12120664" cy="1325563"/>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000"/>
              <a:buFont typeface="Montserrat SemiBold"/>
              <a:buNone/>
            </a:pPr>
            <a:r>
              <a:t/>
            </a:r>
            <a:endParaRPr b="1" sz="2000">
              <a:solidFill>
                <a:srgbClr val="1E4E79"/>
              </a:solidFill>
              <a:highlight>
                <a:srgbClr val="FFFF00"/>
              </a:highlight>
              <a:latin typeface="Montserrat"/>
              <a:ea typeface="Montserrat"/>
              <a:cs typeface="Montserrat"/>
              <a:sym typeface="Montserrat"/>
            </a:endParaRPr>
          </a:p>
        </p:txBody>
      </p:sp>
      <p:sp>
        <p:nvSpPr>
          <p:cNvPr id="138" name="Google Shape;138;p6"/>
          <p:cNvSpPr txBox="1"/>
          <p:nvPr/>
        </p:nvSpPr>
        <p:spPr>
          <a:xfrm>
            <a:off x="3098700" y="462887"/>
            <a:ext cx="5580843" cy="70784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MX" sz="2000">
                <a:solidFill>
                  <a:srgbClr val="1E4E79"/>
                </a:solidFill>
                <a:latin typeface="Montserrat"/>
                <a:ea typeface="Montserrat"/>
                <a:cs typeface="Montserrat"/>
                <a:sym typeface="Montserrat"/>
              </a:rPr>
              <a:t>Atenciones en NNA en el INP con intento suicida</a:t>
            </a:r>
            <a:endParaRPr b="1" sz="2000">
              <a:solidFill>
                <a:srgbClr val="1E4E79"/>
              </a:solidFill>
              <a:latin typeface="Montserrat"/>
              <a:ea typeface="Montserrat"/>
              <a:cs typeface="Montserrat"/>
              <a:sym typeface="Montserrat"/>
            </a:endParaRPr>
          </a:p>
        </p:txBody>
      </p:sp>
      <p:sp>
        <p:nvSpPr>
          <p:cNvPr id="139" name="Google Shape;139;p6"/>
          <p:cNvSpPr/>
          <p:nvPr/>
        </p:nvSpPr>
        <p:spPr>
          <a:xfrm>
            <a:off x="8900252" y="191012"/>
            <a:ext cx="3182892" cy="458252"/>
          </a:xfrm>
          <a:prstGeom prst="roundRect">
            <a:avLst>
              <a:gd fmla="val 16667" name="adj"/>
            </a:avLst>
          </a:prstGeom>
          <a:solidFill>
            <a:srgbClr val="05405D"/>
          </a:solidFill>
          <a:ln cap="flat" cmpd="sng" w="12700">
            <a:solidFill>
              <a:srgbClr val="2F5496"/>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MX" sz="1800">
                <a:solidFill>
                  <a:schemeClr val="lt1"/>
                </a:solidFill>
                <a:latin typeface="Montserrat Medium"/>
                <a:ea typeface="Montserrat Medium"/>
                <a:cs typeface="Montserrat Medium"/>
                <a:sym typeface="Montserrat Medium"/>
              </a:rPr>
              <a:t>INVESTIGACIÓN</a:t>
            </a:r>
            <a:endParaRPr/>
          </a:p>
        </p:txBody>
      </p:sp>
      <p:graphicFrame>
        <p:nvGraphicFramePr>
          <p:cNvPr id="140" name="Google Shape;140;p6"/>
          <p:cNvGraphicFramePr/>
          <p:nvPr/>
        </p:nvGraphicFramePr>
        <p:xfrm>
          <a:off x="0" y="1173480"/>
          <a:ext cx="12192000" cy="5684520"/>
        </p:xfrm>
        <a:graphic>
          <a:graphicData uri="http://schemas.openxmlformats.org/drawingml/2006/chart">
            <c:chart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7"/>
          <p:cNvSpPr txBox="1"/>
          <p:nvPr/>
        </p:nvSpPr>
        <p:spPr>
          <a:xfrm>
            <a:off x="476444" y="5745343"/>
            <a:ext cx="6761097"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MX" sz="1400">
                <a:solidFill>
                  <a:schemeClr val="dk1"/>
                </a:solidFill>
                <a:latin typeface="Montserrat"/>
                <a:ea typeface="Montserrat"/>
                <a:cs typeface="Montserrat"/>
                <a:sym typeface="Montserrat"/>
              </a:rPr>
              <a:t>Propuesta de modelo de atención para niñas, niños y adolescentes con conductas suicidas en el servicio de urgencias</a:t>
            </a:r>
            <a:endParaRPr/>
          </a:p>
        </p:txBody>
      </p:sp>
      <p:sp>
        <p:nvSpPr>
          <p:cNvPr id="147" name="Google Shape;147;p7"/>
          <p:cNvSpPr txBox="1"/>
          <p:nvPr/>
        </p:nvSpPr>
        <p:spPr>
          <a:xfrm>
            <a:off x="7465356" y="1164623"/>
            <a:ext cx="4403838"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MX" sz="1800">
                <a:solidFill>
                  <a:srgbClr val="05405D"/>
                </a:solidFill>
                <a:latin typeface="Montserrat"/>
                <a:ea typeface="Montserrat"/>
                <a:cs typeface="Montserrat"/>
                <a:sym typeface="Montserrat"/>
              </a:rPr>
              <a:t>Generación de evidencia científica publicada en revistas indizadas</a:t>
            </a:r>
            <a:endParaRPr/>
          </a:p>
        </p:txBody>
      </p:sp>
      <p:sp>
        <p:nvSpPr>
          <p:cNvPr id="148" name="Google Shape;148;p7"/>
          <p:cNvSpPr txBox="1"/>
          <p:nvPr/>
        </p:nvSpPr>
        <p:spPr>
          <a:xfrm>
            <a:off x="3178983" y="349852"/>
            <a:ext cx="5721269" cy="70784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MX" sz="2000">
                <a:solidFill>
                  <a:srgbClr val="1E4E79"/>
                </a:solidFill>
                <a:latin typeface="Montserrat"/>
                <a:ea typeface="Montserrat"/>
                <a:cs typeface="Montserrat"/>
                <a:sym typeface="Montserrat"/>
              </a:rPr>
              <a:t>Acciones para contribuir en la atención a Pacientes con Conductas Suicidas INP</a:t>
            </a:r>
            <a:endParaRPr b="1" sz="2000">
              <a:solidFill>
                <a:srgbClr val="1E4E79"/>
              </a:solidFill>
              <a:latin typeface="Montserrat"/>
              <a:ea typeface="Montserrat"/>
              <a:cs typeface="Montserrat"/>
              <a:sym typeface="Montserrat"/>
            </a:endParaRPr>
          </a:p>
        </p:txBody>
      </p:sp>
      <p:sp>
        <p:nvSpPr>
          <p:cNvPr id="149" name="Google Shape;149;p7"/>
          <p:cNvSpPr/>
          <p:nvPr/>
        </p:nvSpPr>
        <p:spPr>
          <a:xfrm>
            <a:off x="8900252" y="191012"/>
            <a:ext cx="3182892" cy="458252"/>
          </a:xfrm>
          <a:prstGeom prst="roundRect">
            <a:avLst>
              <a:gd fmla="val 16667" name="adj"/>
            </a:avLst>
          </a:prstGeom>
          <a:solidFill>
            <a:srgbClr val="05405D"/>
          </a:solidFill>
          <a:ln cap="flat" cmpd="sng" w="12700">
            <a:solidFill>
              <a:srgbClr val="2F5496"/>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MX" sz="1800">
                <a:solidFill>
                  <a:schemeClr val="lt1"/>
                </a:solidFill>
                <a:latin typeface="Montserrat Medium"/>
                <a:ea typeface="Montserrat Medium"/>
                <a:cs typeface="Montserrat Medium"/>
                <a:sym typeface="Montserrat Medium"/>
              </a:rPr>
              <a:t>INVESTIGACIÓN</a:t>
            </a:r>
            <a:endParaRPr/>
          </a:p>
        </p:txBody>
      </p:sp>
      <p:sp>
        <p:nvSpPr>
          <p:cNvPr id="150" name="Google Shape;150;p7"/>
          <p:cNvSpPr txBox="1"/>
          <p:nvPr/>
        </p:nvSpPr>
        <p:spPr>
          <a:xfrm>
            <a:off x="2218575" y="1306760"/>
            <a:ext cx="3566160" cy="3767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MX" sz="1800">
                <a:solidFill>
                  <a:srgbClr val="05405D"/>
                </a:solidFill>
                <a:latin typeface="Montserrat"/>
                <a:ea typeface="Montserrat"/>
                <a:cs typeface="Montserrat"/>
                <a:sym typeface="Montserrat"/>
              </a:rPr>
              <a:t>Ruta de atención inicial</a:t>
            </a:r>
            <a:endParaRPr/>
          </a:p>
        </p:txBody>
      </p:sp>
      <p:pic>
        <p:nvPicPr>
          <p:cNvPr id="151" name="Google Shape;151;p7"/>
          <p:cNvPicPr preferRelativeResize="0"/>
          <p:nvPr/>
        </p:nvPicPr>
        <p:blipFill rotWithShape="1">
          <a:blip r:embed="rId3">
            <a:alphaModFix/>
          </a:blip>
          <a:srcRect b="0" l="0" r="9455" t="0"/>
          <a:stretch/>
        </p:blipFill>
        <p:spPr>
          <a:xfrm>
            <a:off x="7632899" y="1931555"/>
            <a:ext cx="4514214" cy="4337007"/>
          </a:xfrm>
          <a:prstGeom prst="rect">
            <a:avLst/>
          </a:prstGeom>
          <a:noFill/>
          <a:ln>
            <a:noFill/>
          </a:ln>
        </p:spPr>
      </p:pic>
      <p:pic>
        <p:nvPicPr>
          <p:cNvPr id="152" name="Google Shape;152;p7"/>
          <p:cNvPicPr preferRelativeResize="0"/>
          <p:nvPr/>
        </p:nvPicPr>
        <p:blipFill rotWithShape="1">
          <a:blip r:embed="rId4">
            <a:alphaModFix/>
          </a:blip>
          <a:srcRect b="0" l="0" r="639" t="11672"/>
          <a:stretch/>
        </p:blipFill>
        <p:spPr>
          <a:xfrm>
            <a:off x="248629" y="1825650"/>
            <a:ext cx="7216725" cy="377935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8"/>
          <p:cNvSpPr txBox="1"/>
          <p:nvPr/>
        </p:nvSpPr>
        <p:spPr>
          <a:xfrm>
            <a:off x="4020619" y="296676"/>
            <a:ext cx="4403838"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MX" sz="1800">
                <a:solidFill>
                  <a:srgbClr val="05405D"/>
                </a:solidFill>
                <a:latin typeface="Montserrat"/>
                <a:ea typeface="Montserrat"/>
                <a:cs typeface="Montserrat"/>
                <a:sym typeface="Montserrat"/>
              </a:rPr>
              <a:t>Generación de evidencia científica publicada en revistas indizadas</a:t>
            </a:r>
            <a:endParaRPr/>
          </a:p>
        </p:txBody>
      </p:sp>
      <p:pic>
        <p:nvPicPr>
          <p:cNvPr id="158" name="Google Shape;158;p8"/>
          <p:cNvPicPr preferRelativeResize="0"/>
          <p:nvPr/>
        </p:nvPicPr>
        <p:blipFill rotWithShape="1">
          <a:blip r:embed="rId3">
            <a:alphaModFix/>
          </a:blip>
          <a:srcRect b="0" l="0" r="0" t="0"/>
          <a:stretch/>
        </p:blipFill>
        <p:spPr>
          <a:xfrm>
            <a:off x="1641799" y="1020721"/>
            <a:ext cx="3753162" cy="4816558"/>
          </a:xfrm>
          <a:prstGeom prst="rect">
            <a:avLst/>
          </a:prstGeom>
          <a:noFill/>
          <a:ln>
            <a:noFill/>
          </a:ln>
        </p:spPr>
      </p:pic>
      <p:pic>
        <p:nvPicPr>
          <p:cNvPr id="159" name="Google Shape;159;p8"/>
          <p:cNvPicPr preferRelativeResize="0"/>
          <p:nvPr/>
        </p:nvPicPr>
        <p:blipFill rotWithShape="1">
          <a:blip r:embed="rId4">
            <a:alphaModFix/>
          </a:blip>
          <a:srcRect b="0" l="0" r="0" t="0"/>
          <a:stretch/>
        </p:blipFill>
        <p:spPr>
          <a:xfrm>
            <a:off x="6797040" y="1511993"/>
            <a:ext cx="5394960" cy="3647440"/>
          </a:xfrm>
          <a:prstGeom prst="rect">
            <a:avLst/>
          </a:prstGeom>
          <a:noFill/>
          <a:ln>
            <a:noFill/>
          </a:ln>
        </p:spPr>
      </p:pic>
      <p:sp>
        <p:nvSpPr>
          <p:cNvPr id="160" name="Google Shape;160;p8"/>
          <p:cNvSpPr txBox="1"/>
          <p:nvPr/>
        </p:nvSpPr>
        <p:spPr>
          <a:xfrm>
            <a:off x="932294" y="6024352"/>
            <a:ext cx="517217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MX" sz="1400">
                <a:solidFill>
                  <a:schemeClr val="dk1"/>
                </a:solidFill>
                <a:latin typeface="Montserrat"/>
                <a:ea typeface="Montserrat"/>
                <a:cs typeface="Montserrat"/>
                <a:sym typeface="Montserrat"/>
              </a:rPr>
              <a:t>9 artículos científicos publicados en un suplemento especial del Acta Pediátrica de México</a:t>
            </a:r>
            <a:endParaRPr/>
          </a:p>
        </p:txBody>
      </p:sp>
      <p:sp>
        <p:nvSpPr>
          <p:cNvPr id="161" name="Google Shape;161;p8"/>
          <p:cNvSpPr txBox="1"/>
          <p:nvPr/>
        </p:nvSpPr>
        <p:spPr>
          <a:xfrm>
            <a:off x="7181291" y="5498942"/>
            <a:ext cx="4626458"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MX" sz="1400">
                <a:solidFill>
                  <a:schemeClr val="dk1"/>
                </a:solidFill>
                <a:latin typeface="Montserrat"/>
                <a:ea typeface="Montserrat"/>
                <a:cs typeface="Montserrat"/>
                <a:sym typeface="Montserrat"/>
              </a:rPr>
              <a:t>1 artículo más en la Gaceta Médica de México indexada Nacional.</a:t>
            </a:r>
            <a:endParaRPr/>
          </a:p>
        </p:txBody>
      </p:sp>
      <p:sp>
        <p:nvSpPr>
          <p:cNvPr id="162" name="Google Shape;162;p8"/>
          <p:cNvSpPr/>
          <p:nvPr/>
        </p:nvSpPr>
        <p:spPr>
          <a:xfrm>
            <a:off x="8900252" y="191012"/>
            <a:ext cx="3182892" cy="458252"/>
          </a:xfrm>
          <a:prstGeom prst="roundRect">
            <a:avLst>
              <a:gd fmla="val 16667" name="adj"/>
            </a:avLst>
          </a:prstGeom>
          <a:solidFill>
            <a:srgbClr val="05405D"/>
          </a:solidFill>
          <a:ln cap="flat" cmpd="sng" w="12700">
            <a:solidFill>
              <a:srgbClr val="2F5496"/>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MX" sz="1800">
                <a:solidFill>
                  <a:schemeClr val="lt1"/>
                </a:solidFill>
                <a:latin typeface="Montserrat Medium"/>
                <a:ea typeface="Montserrat Medium"/>
                <a:cs typeface="Montserrat Medium"/>
                <a:sym typeface="Montserrat Medium"/>
              </a:rPr>
              <a:t>INVESTIGACIÓN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graphicFrame>
        <p:nvGraphicFramePr>
          <p:cNvPr id="167" name="Google Shape;167;p9"/>
          <p:cNvGraphicFramePr/>
          <p:nvPr/>
        </p:nvGraphicFramePr>
        <p:xfrm>
          <a:off x="158829" y="1134857"/>
          <a:ext cx="3000000" cy="3000000"/>
        </p:xfrm>
        <a:graphic>
          <a:graphicData uri="http://schemas.openxmlformats.org/drawingml/2006/table">
            <a:tbl>
              <a:tblPr>
                <a:noFill/>
                <a:tableStyleId>{A2A536BB-C6D4-44E8-878D-C3FA3314EE73}</a:tableStyleId>
              </a:tblPr>
              <a:tblGrid>
                <a:gridCol w="1819425"/>
                <a:gridCol w="707025"/>
                <a:gridCol w="707025"/>
                <a:gridCol w="707025"/>
                <a:gridCol w="707025"/>
                <a:gridCol w="1091650"/>
              </a:tblGrid>
              <a:tr h="490400">
                <a:tc>
                  <a:txBody>
                    <a:bodyPr/>
                    <a:lstStyle/>
                    <a:p>
                      <a:pPr indent="0" lvl="0" marL="0" marR="0" rtl="0" algn="ctr">
                        <a:lnSpc>
                          <a:spcPct val="107000"/>
                        </a:lnSpc>
                        <a:spcBef>
                          <a:spcPts val="0"/>
                        </a:spcBef>
                        <a:spcAft>
                          <a:spcPts val="0"/>
                        </a:spcAft>
                        <a:buNone/>
                      </a:pPr>
                      <a:r>
                        <a:rPr b="1" lang="es-MX" sz="1400" u="none" cap="none" strike="noStrike">
                          <a:solidFill>
                            <a:schemeClr val="lt1"/>
                          </a:solidFill>
                        </a:rPr>
                        <a:t>Año </a:t>
                      </a:r>
                      <a:endParaRPr b="1" sz="1400" u="none" cap="none" strike="noStrike">
                        <a:solidFill>
                          <a:schemeClr val="lt1"/>
                        </a:solidFill>
                        <a:latin typeface="Montserrat"/>
                        <a:ea typeface="Montserrat"/>
                        <a:cs typeface="Montserrat"/>
                        <a:sym typeface="Montserrat"/>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7000"/>
                        </a:lnSpc>
                        <a:spcBef>
                          <a:spcPts val="0"/>
                        </a:spcBef>
                        <a:spcAft>
                          <a:spcPts val="0"/>
                        </a:spcAft>
                        <a:buNone/>
                      </a:pPr>
                      <a:r>
                        <a:rPr b="1" lang="es-MX" sz="1600" u="none" cap="none" strike="noStrike">
                          <a:solidFill>
                            <a:schemeClr val="lt1"/>
                          </a:solidFill>
                          <a:latin typeface="Montserrat"/>
                          <a:ea typeface="Montserrat"/>
                          <a:cs typeface="Montserrat"/>
                          <a:sym typeface="Montserrat"/>
                        </a:rPr>
                        <a:t>2021</a:t>
                      </a:r>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7000"/>
                        </a:lnSpc>
                        <a:spcBef>
                          <a:spcPts val="0"/>
                        </a:spcBef>
                        <a:spcAft>
                          <a:spcPts val="0"/>
                        </a:spcAft>
                        <a:buNone/>
                      </a:pPr>
                      <a:r>
                        <a:rPr b="1" lang="es-MX" sz="1600" u="none" cap="none" strike="noStrike">
                          <a:solidFill>
                            <a:schemeClr val="lt1"/>
                          </a:solidFill>
                        </a:rPr>
                        <a:t>2022</a:t>
                      </a:r>
                      <a:endParaRPr b="1" sz="1600" u="none" cap="none" strike="noStrike">
                        <a:solidFill>
                          <a:schemeClr val="lt1"/>
                        </a:solidFill>
                        <a:latin typeface="Montserrat"/>
                        <a:ea typeface="Montserrat"/>
                        <a:cs typeface="Montserrat"/>
                        <a:sym typeface="Montserrat"/>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7000"/>
                        </a:lnSpc>
                        <a:spcBef>
                          <a:spcPts val="0"/>
                        </a:spcBef>
                        <a:spcAft>
                          <a:spcPts val="0"/>
                        </a:spcAft>
                        <a:buNone/>
                      </a:pPr>
                      <a:r>
                        <a:rPr b="1" lang="es-MX" sz="1600" u="none" cap="none" strike="noStrike">
                          <a:solidFill>
                            <a:schemeClr val="lt1"/>
                          </a:solidFill>
                        </a:rPr>
                        <a:t>2023</a:t>
                      </a:r>
                      <a:endParaRPr b="1" sz="1600" u="none" cap="none" strike="noStrike">
                        <a:solidFill>
                          <a:schemeClr val="lt1"/>
                        </a:solidFill>
                        <a:latin typeface="Montserrat"/>
                        <a:ea typeface="Montserrat"/>
                        <a:cs typeface="Montserrat"/>
                        <a:sym typeface="Montserrat"/>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7000"/>
                        </a:lnSpc>
                        <a:spcBef>
                          <a:spcPts val="0"/>
                        </a:spcBef>
                        <a:spcAft>
                          <a:spcPts val="0"/>
                        </a:spcAft>
                        <a:buNone/>
                      </a:pPr>
                      <a:r>
                        <a:rPr b="1" lang="es-MX" sz="1600" u="none" cap="none" strike="noStrike">
                          <a:solidFill>
                            <a:schemeClr val="lt1"/>
                          </a:solidFill>
                          <a:latin typeface="Montserrat"/>
                          <a:ea typeface="Montserrat"/>
                          <a:cs typeface="Montserrat"/>
                          <a:sym typeface="Montserrat"/>
                        </a:rPr>
                        <a:t>2024</a:t>
                      </a:r>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lnSpc>
                          <a:spcPct val="107000"/>
                        </a:lnSpc>
                        <a:spcBef>
                          <a:spcPts val="0"/>
                        </a:spcBef>
                        <a:spcAft>
                          <a:spcPts val="0"/>
                        </a:spcAft>
                        <a:buNone/>
                      </a:pPr>
                      <a:r>
                        <a:rPr b="1" lang="es-MX" sz="1600" u="none" cap="none" strike="noStrike">
                          <a:solidFill>
                            <a:schemeClr val="lt1"/>
                          </a:solidFill>
                          <a:latin typeface="Montserrat"/>
                          <a:ea typeface="Montserrat"/>
                          <a:cs typeface="Montserrat"/>
                          <a:sym typeface="Montserrat"/>
                        </a:rPr>
                        <a:t>Var % </a:t>
                      </a:r>
                      <a:endParaRPr b="1" sz="1600" u="none" cap="none" strike="noStrike">
                        <a:solidFill>
                          <a:schemeClr val="lt1"/>
                        </a:solidFill>
                        <a:latin typeface="Montserrat"/>
                        <a:ea typeface="Montserrat"/>
                        <a:cs typeface="Montserrat"/>
                        <a:sym typeface="Montserrat"/>
                      </a:endParaRPr>
                    </a:p>
                    <a:p>
                      <a:pPr indent="0" lvl="0" marL="0" marR="0" rtl="0" algn="ctr">
                        <a:lnSpc>
                          <a:spcPct val="107000"/>
                        </a:lnSpc>
                        <a:spcBef>
                          <a:spcPts val="0"/>
                        </a:spcBef>
                        <a:spcAft>
                          <a:spcPts val="0"/>
                        </a:spcAft>
                        <a:buNone/>
                      </a:pPr>
                      <a:r>
                        <a:rPr b="1" lang="es-MX" sz="1600" u="none" cap="none" strike="noStrike">
                          <a:solidFill>
                            <a:schemeClr val="lt1"/>
                          </a:solidFill>
                          <a:latin typeface="Montserrat"/>
                          <a:ea typeface="Montserrat"/>
                          <a:cs typeface="Montserrat"/>
                          <a:sym typeface="Montserrat"/>
                        </a:rPr>
                        <a:t>(23 -24)</a:t>
                      </a:r>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r h="429150">
                <a:tc>
                  <a:txBody>
                    <a:bodyPr/>
                    <a:lstStyle/>
                    <a:p>
                      <a:pPr indent="0" lvl="0" marL="93663" marR="0" rtl="0" algn="l">
                        <a:lnSpc>
                          <a:spcPct val="107000"/>
                        </a:lnSpc>
                        <a:spcBef>
                          <a:spcPts val="0"/>
                        </a:spcBef>
                        <a:spcAft>
                          <a:spcPts val="0"/>
                        </a:spcAft>
                        <a:buNone/>
                      </a:pPr>
                      <a:r>
                        <a:rPr b="1" lang="es-MX" sz="1200" u="none" cap="none" strike="noStrike"/>
                        <a:t>Total de residentes</a:t>
                      </a:r>
                      <a:endParaRPr b="1" sz="1200" u="none" cap="none" strike="noStrike">
                        <a:latin typeface="Montserrat"/>
                        <a:ea typeface="Montserrat"/>
                        <a:cs typeface="Montserrat"/>
                        <a:sym typeface="Montserrat"/>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b="0" lang="es-MX" sz="1600" u="none" cap="none" strike="noStrike">
                          <a:latin typeface="Montserrat"/>
                          <a:ea typeface="Montserrat"/>
                          <a:cs typeface="Montserrat"/>
                          <a:sym typeface="Montserrat"/>
                        </a:rPr>
                        <a:t>420</a:t>
                      </a:r>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s-MX" sz="1600" u="none" cap="none" strike="noStrike"/>
                        <a:t>464</a:t>
                      </a:r>
                      <a:endParaRPr b="0" sz="1600" u="none" cap="none" strike="noStrike">
                        <a:latin typeface="Montserrat"/>
                        <a:ea typeface="Montserrat"/>
                        <a:cs typeface="Montserrat"/>
                        <a:sym typeface="Montserrat"/>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s-MX" sz="1600" u="none" cap="none" strike="noStrike"/>
                        <a:t>483</a:t>
                      </a:r>
                      <a:endParaRPr b="0" sz="1600" u="none" cap="none" strike="noStrike">
                        <a:latin typeface="Montserrat"/>
                        <a:ea typeface="Montserrat"/>
                        <a:cs typeface="Montserrat"/>
                        <a:sym typeface="Montserrat"/>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b="0" lang="es-MX" sz="1600" u="none" cap="none" strike="noStrike">
                          <a:latin typeface="Montserrat"/>
                          <a:ea typeface="Montserrat"/>
                          <a:cs typeface="Montserrat"/>
                          <a:sym typeface="Montserrat"/>
                        </a:rPr>
                        <a:t>469</a:t>
                      </a:r>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600" u="none" cap="none" strike="noStrike">
                          <a:solidFill>
                            <a:srgbClr val="000000"/>
                          </a:solidFill>
                          <a:latin typeface="Montserrat"/>
                          <a:ea typeface="Montserrat"/>
                          <a:cs typeface="Montserrat"/>
                          <a:sym typeface="Montserrat"/>
                        </a:rPr>
                        <a:t>-2.90%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650050">
                <a:tc>
                  <a:txBody>
                    <a:bodyPr/>
                    <a:lstStyle/>
                    <a:p>
                      <a:pPr indent="0" lvl="0" marL="93663" marR="0" rtl="0" algn="l">
                        <a:lnSpc>
                          <a:spcPct val="107000"/>
                        </a:lnSpc>
                        <a:spcBef>
                          <a:spcPts val="0"/>
                        </a:spcBef>
                        <a:spcAft>
                          <a:spcPts val="0"/>
                        </a:spcAft>
                        <a:buNone/>
                      </a:pPr>
                      <a:r>
                        <a:rPr b="1" lang="es-MX" sz="1200" u="none" cap="none" strike="noStrike"/>
                        <a:t>Número de residentes extranjeros</a:t>
                      </a:r>
                      <a:endParaRPr b="1" sz="1200" u="none" cap="none" strike="noStrike">
                        <a:latin typeface="Montserrat"/>
                        <a:ea typeface="Montserrat"/>
                        <a:cs typeface="Montserrat"/>
                        <a:sym typeface="Montserrat"/>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b="0" lang="es-MX" sz="1600" u="none" cap="none" strike="noStrike">
                          <a:latin typeface="Montserrat"/>
                          <a:ea typeface="Montserrat"/>
                          <a:cs typeface="Montserrat"/>
                          <a:sym typeface="Montserrat"/>
                        </a:rPr>
                        <a:t>64</a:t>
                      </a:r>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s-MX" sz="1600" u="none" cap="none" strike="noStrike"/>
                        <a:t>64</a:t>
                      </a:r>
                      <a:endParaRPr b="0" sz="1600" u="none" cap="none" strike="noStrike">
                        <a:latin typeface="Montserrat"/>
                        <a:ea typeface="Montserrat"/>
                        <a:cs typeface="Montserrat"/>
                        <a:sym typeface="Montserrat"/>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s-MX" sz="1600" u="none" cap="none" strike="noStrike"/>
                        <a:t>67</a:t>
                      </a:r>
                      <a:endParaRPr b="0" sz="1600" u="none" cap="none" strike="noStrike">
                        <a:latin typeface="Montserrat"/>
                        <a:ea typeface="Montserrat"/>
                        <a:cs typeface="Montserrat"/>
                        <a:sym typeface="Montserrat"/>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b="0" lang="es-MX" sz="1600" u="none" cap="none" strike="noStrike">
                          <a:latin typeface="Montserrat"/>
                          <a:ea typeface="Montserrat"/>
                          <a:cs typeface="Montserrat"/>
                          <a:sym typeface="Montserrat"/>
                        </a:rPr>
                        <a:t>68</a:t>
                      </a:r>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600" u="none" cap="none" strike="noStrike">
                          <a:solidFill>
                            <a:srgbClr val="000000"/>
                          </a:solidFill>
                          <a:latin typeface="Montserrat"/>
                          <a:ea typeface="Montserrat"/>
                          <a:cs typeface="Montserrat"/>
                          <a:sym typeface="Montserrat"/>
                        </a:rPr>
                        <a:t>1.49%</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650050">
                <a:tc>
                  <a:txBody>
                    <a:bodyPr/>
                    <a:lstStyle/>
                    <a:p>
                      <a:pPr indent="0" lvl="0" marL="93663" marR="0" rtl="0" algn="l">
                        <a:lnSpc>
                          <a:spcPct val="107000"/>
                        </a:lnSpc>
                        <a:spcBef>
                          <a:spcPts val="0"/>
                        </a:spcBef>
                        <a:spcAft>
                          <a:spcPts val="0"/>
                        </a:spcAft>
                        <a:buNone/>
                      </a:pPr>
                      <a:r>
                        <a:rPr b="1" lang="es-MX" sz="1200" u="none" cap="none" strike="noStrike"/>
                        <a:t>Médicos residentes por cama</a:t>
                      </a:r>
                      <a:endParaRPr b="1" sz="1200" u="none" cap="none" strike="noStrike">
                        <a:latin typeface="Montserrat"/>
                        <a:ea typeface="Montserrat"/>
                        <a:cs typeface="Montserrat"/>
                        <a:sym typeface="Montserrat"/>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b="0" lang="es-MX" sz="1600" u="none" cap="none" strike="noStrike">
                          <a:latin typeface="Montserrat"/>
                          <a:ea typeface="Montserrat"/>
                          <a:cs typeface="Montserrat"/>
                          <a:sym typeface="Montserrat"/>
                        </a:rPr>
                        <a:t>1.7</a:t>
                      </a:r>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s-MX" sz="1600" u="none" cap="none" strike="noStrike"/>
                        <a:t>1.9</a:t>
                      </a:r>
                      <a:endParaRPr b="0" sz="1600" u="none" cap="none" strike="noStrike">
                        <a:latin typeface="Montserrat"/>
                        <a:ea typeface="Montserrat"/>
                        <a:cs typeface="Montserrat"/>
                        <a:sym typeface="Montserrat"/>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b="0" lang="es-MX" sz="1600" u="none" cap="none" strike="noStrike">
                          <a:latin typeface="Montserrat"/>
                          <a:ea typeface="Montserrat"/>
                          <a:cs typeface="Montserrat"/>
                          <a:sym typeface="Montserrat"/>
                        </a:rPr>
                        <a:t>1.9</a:t>
                      </a:r>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b="0" lang="es-MX" sz="1600" u="none" cap="none" strike="noStrike">
                          <a:latin typeface="Montserrat"/>
                          <a:ea typeface="Montserrat"/>
                          <a:cs typeface="Montserrat"/>
                          <a:sym typeface="Montserrat"/>
                        </a:rPr>
                        <a:t>1.93</a:t>
                      </a:r>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600" u="none" cap="none" strike="noStrike">
                          <a:solidFill>
                            <a:srgbClr val="000000"/>
                          </a:solidFill>
                          <a:latin typeface="Montserrat"/>
                          <a:ea typeface="Montserrat"/>
                          <a:cs typeface="Montserrat"/>
                          <a:sym typeface="Montserrat"/>
                        </a:rPr>
                        <a:t>-1.58%</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429150">
                <a:tc>
                  <a:txBody>
                    <a:bodyPr/>
                    <a:lstStyle/>
                    <a:p>
                      <a:pPr indent="0" lvl="0" marL="93663" marR="0" rtl="0" algn="l">
                        <a:lnSpc>
                          <a:spcPct val="107000"/>
                        </a:lnSpc>
                        <a:spcBef>
                          <a:spcPts val="0"/>
                        </a:spcBef>
                        <a:spcAft>
                          <a:spcPts val="0"/>
                        </a:spcAft>
                        <a:buNone/>
                      </a:pPr>
                      <a:r>
                        <a:rPr b="1" lang="es-MX" sz="1200" u="none" cap="none" strike="noStrike"/>
                        <a:t>Residencias de subespecialidad</a:t>
                      </a:r>
                      <a:endParaRPr b="1" sz="1200" u="none" cap="none" strike="noStrike">
                        <a:latin typeface="Montserrat"/>
                        <a:ea typeface="Montserrat"/>
                        <a:cs typeface="Montserrat"/>
                        <a:sym typeface="Montserrat"/>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b="0" lang="es-MX" sz="1600" u="none" cap="none" strike="noStrike">
                          <a:latin typeface="Montserrat"/>
                          <a:ea typeface="Montserrat"/>
                          <a:cs typeface="Montserrat"/>
                          <a:sym typeface="Montserrat"/>
                        </a:rPr>
                        <a:t>24</a:t>
                      </a:r>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s-MX" sz="1600" u="none" cap="none" strike="noStrike"/>
                        <a:t>24</a:t>
                      </a:r>
                      <a:endParaRPr b="0" sz="1600" u="none" cap="none" strike="noStrike">
                        <a:latin typeface="Montserrat"/>
                        <a:ea typeface="Montserrat"/>
                        <a:cs typeface="Montserrat"/>
                        <a:sym typeface="Montserrat"/>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s-MX" sz="1600" u="none" cap="none" strike="noStrike"/>
                        <a:t>24</a:t>
                      </a:r>
                      <a:endParaRPr b="0" sz="1600" u="none" cap="none" strike="noStrike">
                        <a:latin typeface="Montserrat"/>
                        <a:ea typeface="Montserrat"/>
                        <a:cs typeface="Montserrat"/>
                        <a:sym typeface="Montserrat"/>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b="0" lang="es-MX" sz="1600" u="none" cap="none" strike="noStrike">
                          <a:latin typeface="Montserrat"/>
                          <a:ea typeface="Montserrat"/>
                          <a:cs typeface="Montserrat"/>
                          <a:sym typeface="Montserrat"/>
                        </a:rPr>
                        <a:t>21</a:t>
                      </a:r>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600" u="none" cap="none" strike="noStrike">
                          <a:solidFill>
                            <a:srgbClr val="000000"/>
                          </a:solidFill>
                          <a:latin typeface="Montserrat"/>
                          <a:ea typeface="Montserrat"/>
                          <a:cs typeface="Montserrat"/>
                          <a:sym typeface="Montserrat"/>
                        </a:rPr>
                        <a:t>-12.50%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870950">
                <a:tc>
                  <a:txBody>
                    <a:bodyPr/>
                    <a:lstStyle/>
                    <a:p>
                      <a:pPr indent="0" lvl="0" marL="93663" marR="0" rtl="0" algn="l">
                        <a:lnSpc>
                          <a:spcPct val="107000"/>
                        </a:lnSpc>
                        <a:spcBef>
                          <a:spcPts val="0"/>
                        </a:spcBef>
                        <a:spcAft>
                          <a:spcPts val="0"/>
                        </a:spcAft>
                        <a:buNone/>
                      </a:pPr>
                      <a:r>
                        <a:rPr b="1" lang="es-MX" sz="1200" u="none" cap="none" strike="noStrike"/>
                        <a:t>Cursos de posgrado de alta especialidad</a:t>
                      </a:r>
                      <a:endParaRPr b="1" sz="1200" u="none" cap="none" strike="noStrike">
                        <a:latin typeface="Montserrat"/>
                        <a:ea typeface="Montserrat"/>
                        <a:cs typeface="Montserrat"/>
                        <a:sym typeface="Montserrat"/>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b="0" lang="es-MX" sz="1600" u="none" cap="none" strike="noStrike">
                          <a:latin typeface="Montserrat"/>
                          <a:ea typeface="Montserrat"/>
                          <a:cs typeface="Montserrat"/>
                          <a:sym typeface="Montserrat"/>
                        </a:rPr>
                        <a:t>14</a:t>
                      </a:r>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s-MX" sz="1600" u="none" cap="none" strike="noStrike"/>
                        <a:t>14</a:t>
                      </a:r>
                      <a:endParaRPr b="0" sz="1600" u="none" cap="none" strike="noStrike">
                        <a:latin typeface="Montserrat"/>
                        <a:ea typeface="Montserrat"/>
                        <a:cs typeface="Montserrat"/>
                        <a:sym typeface="Montserrat"/>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s-MX" sz="1600" u="none" cap="none" strike="noStrike"/>
                        <a:t>15</a:t>
                      </a:r>
                      <a:endParaRPr b="0" sz="1600" u="none" cap="none" strike="noStrike">
                        <a:latin typeface="Montserrat"/>
                        <a:ea typeface="Montserrat"/>
                        <a:cs typeface="Montserrat"/>
                        <a:sym typeface="Montserrat"/>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b="0" lang="es-MX" sz="1600" u="none" cap="none" strike="noStrike">
                          <a:latin typeface="Montserrat"/>
                          <a:ea typeface="Montserrat"/>
                          <a:cs typeface="Montserrat"/>
                          <a:sym typeface="Montserrat"/>
                        </a:rPr>
                        <a:t>14</a:t>
                      </a:r>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600" u="none" cap="none" strike="noStrike">
                          <a:solidFill>
                            <a:srgbClr val="000000"/>
                          </a:solidFill>
                          <a:latin typeface="Montserrat"/>
                          <a:ea typeface="Montserrat"/>
                          <a:cs typeface="Montserrat"/>
                          <a:sym typeface="Montserrat"/>
                        </a:rPr>
                        <a:t>-6.67%</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429150">
                <a:tc>
                  <a:txBody>
                    <a:bodyPr/>
                    <a:lstStyle/>
                    <a:p>
                      <a:pPr indent="0" lvl="0" marL="93663" marR="0" rtl="0" algn="l">
                        <a:lnSpc>
                          <a:spcPct val="107000"/>
                        </a:lnSpc>
                        <a:spcBef>
                          <a:spcPts val="0"/>
                        </a:spcBef>
                        <a:spcAft>
                          <a:spcPts val="0"/>
                        </a:spcAft>
                        <a:buNone/>
                      </a:pPr>
                      <a:r>
                        <a:rPr b="1" lang="es-MX" sz="1200" u="none" cap="none" strike="noStrike"/>
                        <a:t>Cursos de pregrado</a:t>
                      </a:r>
                      <a:endParaRPr b="1" sz="1200" u="none" cap="none" strike="noStrike">
                        <a:latin typeface="Montserrat"/>
                        <a:ea typeface="Montserrat"/>
                        <a:cs typeface="Montserrat"/>
                        <a:sym typeface="Montserrat"/>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b="0" lang="es-MX" sz="1600" u="none" cap="none" strike="noStrike">
                          <a:latin typeface="Montserrat"/>
                          <a:ea typeface="Montserrat"/>
                          <a:cs typeface="Montserrat"/>
                          <a:sym typeface="Montserrat"/>
                        </a:rPr>
                        <a:t>0</a:t>
                      </a:r>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s-MX" sz="1600" u="none" cap="none" strike="noStrike"/>
                        <a:t>11</a:t>
                      </a:r>
                      <a:endParaRPr b="0" sz="1600" u="none" cap="none" strike="noStrike">
                        <a:latin typeface="Montserrat"/>
                        <a:ea typeface="Montserrat"/>
                        <a:cs typeface="Montserrat"/>
                        <a:sym typeface="Montserrat"/>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s-MX" sz="1600" u="none" cap="none" strike="noStrike"/>
                        <a:t>23</a:t>
                      </a:r>
                      <a:endParaRPr b="0" sz="1600" u="none" cap="none" strike="noStrike">
                        <a:latin typeface="Montserrat"/>
                        <a:ea typeface="Montserrat"/>
                        <a:cs typeface="Montserrat"/>
                        <a:sym typeface="Montserrat"/>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b="0" lang="es-MX" sz="1600" u="none" cap="none" strike="noStrike">
                          <a:latin typeface="Montserrat"/>
                          <a:ea typeface="Montserrat"/>
                          <a:cs typeface="Montserrat"/>
                          <a:sym typeface="Montserrat"/>
                        </a:rPr>
                        <a:t>23</a:t>
                      </a:r>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600" u="none" cap="none" strike="noStrike">
                          <a:solidFill>
                            <a:srgbClr val="000000"/>
                          </a:solidFill>
                          <a:latin typeface="Montserrat"/>
                          <a:ea typeface="Montserrat"/>
                          <a:cs typeface="Montserrat"/>
                          <a:sym typeface="Montserrat"/>
                        </a:rPr>
                        <a:t>0.00%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650050">
                <a:tc>
                  <a:txBody>
                    <a:bodyPr/>
                    <a:lstStyle/>
                    <a:p>
                      <a:pPr indent="0" lvl="0" marL="93663" marR="0" rtl="0" algn="l">
                        <a:lnSpc>
                          <a:spcPct val="107000"/>
                        </a:lnSpc>
                        <a:spcBef>
                          <a:spcPts val="0"/>
                        </a:spcBef>
                        <a:spcAft>
                          <a:spcPts val="0"/>
                        </a:spcAft>
                        <a:buNone/>
                      </a:pPr>
                      <a:r>
                        <a:rPr b="1" lang="es-MX" sz="1200" u="none" cap="none" strike="noStrike"/>
                        <a:t>Núm. de alumnos de posgrado</a:t>
                      </a:r>
                      <a:endParaRPr b="1" sz="1200" u="none" cap="none" strike="noStrike">
                        <a:latin typeface="Montserrat"/>
                        <a:ea typeface="Montserrat"/>
                        <a:cs typeface="Montserrat"/>
                        <a:sym typeface="Montserrat"/>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b="0" lang="es-MX" sz="1600" u="none" cap="none" strike="noStrike">
                          <a:latin typeface="Montserrat"/>
                          <a:ea typeface="Montserrat"/>
                          <a:cs typeface="Montserrat"/>
                          <a:sym typeface="Montserrat"/>
                        </a:rPr>
                        <a:t>597</a:t>
                      </a:r>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s-MX" sz="1600" u="none" cap="none" strike="noStrike"/>
                        <a:t>464</a:t>
                      </a:r>
                      <a:endParaRPr b="0" sz="1600" u="none" cap="none" strike="noStrike">
                        <a:latin typeface="Montserrat"/>
                        <a:ea typeface="Montserrat"/>
                        <a:cs typeface="Montserrat"/>
                        <a:sym typeface="Montserrat"/>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s-MX" sz="1600" u="none" cap="none" strike="noStrike"/>
                        <a:t>483</a:t>
                      </a:r>
                      <a:endParaRPr b="0" sz="1600" u="none" cap="none" strike="noStrike">
                        <a:latin typeface="Montserrat"/>
                        <a:ea typeface="Montserrat"/>
                        <a:cs typeface="Montserrat"/>
                        <a:sym typeface="Montserrat"/>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b="0" lang="es-MX" sz="1600" u="none" cap="none" strike="noStrike">
                          <a:latin typeface="Montserrat"/>
                          <a:ea typeface="Montserrat"/>
                          <a:cs typeface="Montserrat"/>
                          <a:sym typeface="Montserrat"/>
                        </a:rPr>
                        <a:t>469</a:t>
                      </a:r>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600" u="none" cap="none" strike="noStrike">
                          <a:solidFill>
                            <a:srgbClr val="000000"/>
                          </a:solidFill>
                          <a:latin typeface="Montserrat"/>
                          <a:ea typeface="Montserrat"/>
                          <a:cs typeface="Montserrat"/>
                          <a:sym typeface="Montserrat"/>
                        </a:rPr>
                        <a:t>-2.90%</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r h="870950">
                <a:tc>
                  <a:txBody>
                    <a:bodyPr/>
                    <a:lstStyle/>
                    <a:p>
                      <a:pPr indent="0" lvl="0" marL="93663" marR="0" rtl="0" algn="l">
                        <a:lnSpc>
                          <a:spcPct val="107000"/>
                        </a:lnSpc>
                        <a:spcBef>
                          <a:spcPts val="0"/>
                        </a:spcBef>
                        <a:spcAft>
                          <a:spcPts val="0"/>
                        </a:spcAft>
                        <a:buNone/>
                      </a:pPr>
                      <a:r>
                        <a:rPr b="1" lang="es-MX" sz="1200" u="none" cap="none" strike="noStrike"/>
                        <a:t>Cursos de Posgrado, Maestría y Doctorados</a:t>
                      </a:r>
                      <a:endParaRPr b="1" sz="1200" u="none" cap="none" strike="noStrike">
                        <a:latin typeface="Montserrat"/>
                        <a:ea typeface="Montserrat"/>
                        <a:cs typeface="Montserrat"/>
                        <a:sym typeface="Montserrat"/>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b="0" lang="es-MX" sz="1600" u="none" cap="none" strike="noStrike">
                          <a:latin typeface="Montserrat"/>
                          <a:ea typeface="Montserrat"/>
                          <a:cs typeface="Montserrat"/>
                          <a:sym typeface="Montserrat"/>
                        </a:rPr>
                        <a:t>39</a:t>
                      </a:r>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s-MX" sz="1600" u="none" cap="none" strike="noStrike"/>
                        <a:t>24</a:t>
                      </a:r>
                      <a:endParaRPr b="0" sz="1600" u="none" cap="none" strike="noStrike">
                        <a:latin typeface="Montserrat"/>
                        <a:ea typeface="Montserrat"/>
                        <a:cs typeface="Montserrat"/>
                        <a:sym typeface="Montserrat"/>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s-MX" sz="1600" u="none" cap="none" strike="noStrike"/>
                        <a:t>39</a:t>
                      </a:r>
                      <a:endParaRPr b="0" sz="1600" u="none" cap="none" strike="noStrike">
                        <a:latin typeface="Montserrat"/>
                        <a:ea typeface="Montserrat"/>
                        <a:cs typeface="Montserrat"/>
                        <a:sym typeface="Montserrat"/>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b="0" lang="es-MX" sz="1600" u="none" cap="none" strike="noStrike">
                          <a:latin typeface="Montserrat"/>
                          <a:ea typeface="Montserrat"/>
                          <a:cs typeface="Montserrat"/>
                          <a:sym typeface="Montserrat"/>
                        </a:rPr>
                        <a:t>40</a:t>
                      </a:r>
                      <a:endParaRPr/>
                    </a:p>
                  </a:txBody>
                  <a:tcPr marT="0" marB="0" marR="62100" marL="621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s-MX" sz="1600" u="none" cap="none" strike="noStrike">
                          <a:solidFill>
                            <a:srgbClr val="000000"/>
                          </a:solidFill>
                          <a:latin typeface="Montserrat"/>
                          <a:ea typeface="Montserrat"/>
                          <a:cs typeface="Montserrat"/>
                          <a:sym typeface="Montserrat"/>
                        </a:rPr>
                        <a:t>2.56%</a:t>
                      </a:r>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7DEE8"/>
                    </a:solidFill>
                  </a:tcPr>
                </a:tc>
              </a:tr>
            </a:tbl>
          </a:graphicData>
        </a:graphic>
      </p:graphicFrame>
      <p:sp>
        <p:nvSpPr>
          <p:cNvPr id="168" name="Google Shape;168;p9"/>
          <p:cNvSpPr/>
          <p:nvPr/>
        </p:nvSpPr>
        <p:spPr>
          <a:xfrm>
            <a:off x="6340986" y="912454"/>
            <a:ext cx="5851015" cy="5647660"/>
          </a:xfrm>
          <a:prstGeom prst="rect">
            <a:avLst/>
          </a:prstGeom>
          <a:noFill/>
          <a:ln>
            <a:noFill/>
          </a:ln>
        </p:spPr>
        <p:txBody>
          <a:bodyPr anchorCtr="0" anchor="t" bIns="45700" lIns="91425" spcFirstLastPara="1" rIns="91425" wrap="square" tIns="45700">
            <a:spAutoFit/>
          </a:bodyPr>
          <a:lstStyle/>
          <a:p>
            <a:pPr indent="0" lvl="1" marL="85725" marR="0" rtl="0" algn="ctr">
              <a:spcBef>
                <a:spcPts val="0"/>
              </a:spcBef>
              <a:spcAft>
                <a:spcPts val="0"/>
              </a:spcAft>
              <a:buNone/>
            </a:pPr>
            <a:r>
              <a:rPr b="1" i="0" lang="es-MX" sz="1800" u="none" cap="none" strike="noStrike">
                <a:solidFill>
                  <a:srgbClr val="05405D"/>
                </a:solidFill>
                <a:latin typeface="Montserrat"/>
                <a:ea typeface="Montserrat"/>
                <a:cs typeface="Montserrat"/>
                <a:sym typeface="Montserrat"/>
              </a:rPr>
              <a:t>Examen del Programa Único de Especialidades Médicas (PUEM)</a:t>
            </a:r>
            <a:endParaRPr/>
          </a:p>
          <a:p>
            <a:pPr indent="-23813" lvl="1" marL="85725" marR="0" rtl="0" algn="just">
              <a:spcBef>
                <a:spcPts val="0"/>
              </a:spcBef>
              <a:spcAft>
                <a:spcPts val="0"/>
              </a:spcAft>
              <a:buNone/>
            </a:pPr>
            <a:r>
              <a:rPr b="0" i="0" lang="es-MX" sz="1600" u="none" cap="none" strike="noStrike">
                <a:solidFill>
                  <a:schemeClr val="dk1"/>
                </a:solidFill>
                <a:latin typeface="Montserrat"/>
                <a:ea typeface="Montserrat"/>
                <a:cs typeface="Montserrat"/>
                <a:sym typeface="Montserrat"/>
              </a:rPr>
              <a:t>De las </a:t>
            </a:r>
            <a:r>
              <a:rPr b="1" i="0" lang="es-MX" sz="1600" u="none" cap="none" strike="noStrike">
                <a:solidFill>
                  <a:schemeClr val="dk1"/>
                </a:solidFill>
                <a:latin typeface="Montserrat"/>
                <a:ea typeface="Montserrat"/>
                <a:cs typeface="Montserrat"/>
                <a:sym typeface="Montserrat"/>
              </a:rPr>
              <a:t>24 especialidades* N con sede en este Instituto 23 presentan el exámenes departamental del PUEM; </a:t>
            </a:r>
            <a:r>
              <a:rPr b="0" i="0" lang="es-MX" sz="1600" u="none" cap="none" strike="noStrike">
                <a:solidFill>
                  <a:schemeClr val="dk1"/>
                </a:solidFill>
                <a:latin typeface="Montserrat"/>
                <a:ea typeface="Montserrat"/>
                <a:cs typeface="Montserrat"/>
                <a:sym typeface="Montserrat"/>
              </a:rPr>
              <a:t>de estos se obtuvieron los siguiente lugares por los residentes de los diferentes grados**: </a:t>
            </a:r>
            <a:endParaRPr/>
          </a:p>
          <a:p>
            <a:pPr indent="-23813" lvl="1" marL="85725" marR="0" rtl="0" algn="just">
              <a:spcBef>
                <a:spcPts val="0"/>
              </a:spcBef>
              <a:spcAft>
                <a:spcPts val="0"/>
              </a:spcAft>
              <a:buNone/>
            </a:pPr>
            <a:r>
              <a:t/>
            </a:r>
            <a:endParaRPr b="0" i="0" sz="1600" u="none" cap="none" strike="noStrike">
              <a:solidFill>
                <a:schemeClr val="dk1"/>
              </a:solidFill>
              <a:latin typeface="Montserrat"/>
              <a:ea typeface="Montserrat"/>
              <a:cs typeface="Montserrat"/>
              <a:sym typeface="Montserrat"/>
            </a:endParaRPr>
          </a:p>
          <a:p>
            <a:pPr indent="-23812" lvl="1" marL="719138" marR="0" rtl="0" algn="just">
              <a:spcBef>
                <a:spcPts val="0"/>
              </a:spcBef>
              <a:spcAft>
                <a:spcPts val="0"/>
              </a:spcAft>
              <a:buNone/>
            </a:pPr>
            <a:r>
              <a:t/>
            </a:r>
            <a:endParaRPr b="0" i="0" sz="1600" u="none" cap="none" strike="noStrike">
              <a:solidFill>
                <a:schemeClr val="dk1"/>
              </a:solidFill>
              <a:latin typeface="Montserrat"/>
              <a:ea typeface="Montserrat"/>
              <a:cs typeface="Montserrat"/>
              <a:sym typeface="Montserrat"/>
            </a:endParaRPr>
          </a:p>
          <a:p>
            <a:pPr indent="-23812" lvl="1" marL="719138" marR="0" rtl="0" algn="just">
              <a:spcBef>
                <a:spcPts val="0"/>
              </a:spcBef>
              <a:spcAft>
                <a:spcPts val="0"/>
              </a:spcAft>
              <a:buNone/>
            </a:pPr>
            <a:r>
              <a:t/>
            </a:r>
            <a:endParaRPr b="0" i="0" sz="1600" u="none" cap="none" strike="noStrike">
              <a:solidFill>
                <a:schemeClr val="dk1"/>
              </a:solidFill>
              <a:latin typeface="Montserrat"/>
              <a:ea typeface="Montserrat"/>
              <a:cs typeface="Montserrat"/>
              <a:sym typeface="Montserrat"/>
            </a:endParaRPr>
          </a:p>
          <a:p>
            <a:pPr indent="-23812" lvl="1" marL="719138" marR="0" rtl="0" algn="just">
              <a:spcBef>
                <a:spcPts val="0"/>
              </a:spcBef>
              <a:spcAft>
                <a:spcPts val="0"/>
              </a:spcAft>
              <a:buNone/>
            </a:pPr>
            <a:r>
              <a:t/>
            </a:r>
            <a:endParaRPr b="0" i="0" sz="1600" u="none" cap="none" strike="noStrike">
              <a:solidFill>
                <a:schemeClr val="dk1"/>
              </a:solidFill>
              <a:latin typeface="Montserrat"/>
              <a:ea typeface="Montserrat"/>
              <a:cs typeface="Montserrat"/>
              <a:sym typeface="Montserrat"/>
            </a:endParaRPr>
          </a:p>
          <a:p>
            <a:pPr indent="-23812" lvl="1" marL="719138" marR="0" rtl="0" algn="just">
              <a:spcBef>
                <a:spcPts val="0"/>
              </a:spcBef>
              <a:spcAft>
                <a:spcPts val="0"/>
              </a:spcAft>
              <a:buNone/>
            </a:pPr>
            <a:r>
              <a:t/>
            </a:r>
            <a:endParaRPr b="0" i="0" sz="1600" u="none" cap="none" strike="noStrike">
              <a:solidFill>
                <a:schemeClr val="dk1"/>
              </a:solidFill>
              <a:latin typeface="Montserrat"/>
              <a:ea typeface="Montserrat"/>
              <a:cs typeface="Montserrat"/>
              <a:sym typeface="Montserrat"/>
            </a:endParaRPr>
          </a:p>
          <a:p>
            <a:pPr indent="-388938" lvl="0" marL="742950" marR="0" rtl="0" algn="l">
              <a:spcBef>
                <a:spcPts val="0"/>
              </a:spcBef>
              <a:spcAft>
                <a:spcPts val="0"/>
              </a:spcAft>
              <a:buNone/>
            </a:pPr>
            <a:r>
              <a:t/>
            </a:r>
            <a:endParaRPr b="1" sz="1600">
              <a:solidFill>
                <a:srgbClr val="1F3864"/>
              </a:solidFill>
              <a:latin typeface="Montserrat"/>
              <a:ea typeface="Montserrat"/>
              <a:cs typeface="Montserrat"/>
              <a:sym typeface="Montserrat"/>
            </a:endParaRPr>
          </a:p>
          <a:p>
            <a:pPr indent="0" lvl="1" marL="85725" marR="0" rtl="0" algn="ctr">
              <a:spcBef>
                <a:spcPts val="0"/>
              </a:spcBef>
              <a:spcAft>
                <a:spcPts val="0"/>
              </a:spcAft>
              <a:buNone/>
            </a:pPr>
            <a:r>
              <a:rPr b="1" i="0" lang="es-MX" sz="1800" u="none" cap="none" strike="noStrike">
                <a:solidFill>
                  <a:srgbClr val="05405D"/>
                </a:solidFill>
                <a:latin typeface="Montserrat"/>
                <a:ea typeface="Montserrat"/>
                <a:cs typeface="Montserrat"/>
                <a:sym typeface="Montserrat"/>
              </a:rPr>
              <a:t>Resultados del Examen de Certificación por el Consejo de Pediatría 2024 </a:t>
            </a:r>
            <a:endParaRPr/>
          </a:p>
          <a:p>
            <a:pPr indent="0" lvl="0" marL="0" marR="0" rtl="0" algn="just">
              <a:spcBef>
                <a:spcPts val="0"/>
              </a:spcBef>
              <a:spcAft>
                <a:spcPts val="0"/>
              </a:spcAft>
              <a:buNone/>
            </a:pPr>
            <a:r>
              <a:rPr lang="es-MX" sz="1600">
                <a:solidFill>
                  <a:schemeClr val="dk1"/>
                </a:solidFill>
                <a:latin typeface="Montserrat"/>
                <a:ea typeface="Montserrat"/>
                <a:cs typeface="Montserrat"/>
                <a:sym typeface="Montserrat"/>
              </a:rPr>
              <a:t>Con lo que respecta al Examen de Certificación que tuvo lugar en febrero 2024, se obtuvieron los siguientes lugares: 5°, 6°, 7°, 8° y 9°, en comparación en el Examen de Certificación del año 2023 donde se obtuvieron el 2°, 3º, 6°, 7° ,8°, 9° y 10º lugares.</a:t>
            </a:r>
            <a:endParaRPr/>
          </a:p>
          <a:p>
            <a:pPr indent="0" lvl="0" marL="0" marR="0" rtl="0" algn="just">
              <a:spcBef>
                <a:spcPts val="0"/>
              </a:spcBef>
              <a:spcAft>
                <a:spcPts val="0"/>
              </a:spcAft>
              <a:buNone/>
            </a:pPr>
            <a:r>
              <a:t/>
            </a:r>
            <a:endParaRPr sz="1600">
              <a:solidFill>
                <a:schemeClr val="dk1"/>
              </a:solidFill>
              <a:latin typeface="Montserrat"/>
              <a:ea typeface="Montserrat"/>
              <a:cs typeface="Montserrat"/>
              <a:sym typeface="Montserrat"/>
            </a:endParaRPr>
          </a:p>
          <a:p>
            <a:pPr indent="0" lvl="0" marL="0" marR="0" rtl="0" algn="just">
              <a:spcBef>
                <a:spcPts val="0"/>
              </a:spcBef>
              <a:spcAft>
                <a:spcPts val="0"/>
              </a:spcAft>
              <a:buNone/>
            </a:pPr>
            <a:r>
              <a:rPr i="1" lang="es-MX" sz="1100">
                <a:solidFill>
                  <a:schemeClr val="dk1"/>
                </a:solidFill>
                <a:latin typeface="Montserrat"/>
                <a:ea typeface="Montserrat"/>
                <a:cs typeface="Montserrat"/>
                <a:sym typeface="Montserrat"/>
              </a:rPr>
              <a:t>* Un curso no presenta examen departamental )estomatología pediátrica) </a:t>
            </a:r>
            <a:endParaRPr/>
          </a:p>
          <a:p>
            <a:pPr indent="0" lvl="0" marL="0" marR="0" rtl="0" algn="just">
              <a:spcBef>
                <a:spcPts val="0"/>
              </a:spcBef>
              <a:spcAft>
                <a:spcPts val="0"/>
              </a:spcAft>
              <a:buNone/>
            </a:pPr>
            <a:r>
              <a:rPr i="1" lang="es-MX" sz="1100">
                <a:solidFill>
                  <a:schemeClr val="dk1"/>
                </a:solidFill>
                <a:latin typeface="Montserrat"/>
                <a:ea typeface="Montserrat"/>
                <a:cs typeface="Montserrat"/>
                <a:sym typeface="Montserrat"/>
              </a:rPr>
              <a:t>** Los exámenes se realizan por los alumnos de cada grado académico de manera separada, según la duración del curso. </a:t>
            </a:r>
            <a:endParaRPr/>
          </a:p>
        </p:txBody>
      </p:sp>
      <p:graphicFrame>
        <p:nvGraphicFramePr>
          <p:cNvPr id="169" name="Google Shape;169;p9"/>
          <p:cNvGraphicFramePr/>
          <p:nvPr/>
        </p:nvGraphicFramePr>
        <p:xfrm>
          <a:off x="7100068" y="2639004"/>
          <a:ext cx="3000000" cy="3000000"/>
        </p:xfrm>
        <a:graphic>
          <a:graphicData uri="http://schemas.openxmlformats.org/drawingml/2006/table">
            <a:tbl>
              <a:tblPr bandRow="1" firstRow="1">
                <a:noFill/>
                <a:tableStyleId>{6935E005-A1FA-4F3B-BBDC-3A019E6BD66E}</a:tableStyleId>
              </a:tblPr>
              <a:tblGrid>
                <a:gridCol w="2166425"/>
                <a:gridCol w="2166425"/>
              </a:tblGrid>
              <a:tr h="270000">
                <a:tc>
                  <a:txBody>
                    <a:bodyPr/>
                    <a:lstStyle/>
                    <a:p>
                      <a:pPr indent="0" lvl="0" marL="0" marR="0" rtl="0" algn="ctr">
                        <a:spcBef>
                          <a:spcPts val="0"/>
                        </a:spcBef>
                        <a:spcAft>
                          <a:spcPts val="0"/>
                        </a:spcAft>
                        <a:buNone/>
                      </a:pPr>
                      <a:r>
                        <a:rPr lang="es-MX" sz="1200" u="none" cap="none" strike="noStrike">
                          <a:solidFill>
                            <a:schemeClr val="lt1"/>
                          </a:solidFill>
                          <a:latin typeface="Montserrat"/>
                          <a:ea typeface="Montserrat"/>
                          <a:cs typeface="Montserrat"/>
                          <a:sym typeface="Montserrat"/>
                        </a:rPr>
                        <a:t>Lugar</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c>
                  <a:txBody>
                    <a:bodyPr/>
                    <a:lstStyle/>
                    <a:p>
                      <a:pPr indent="0" lvl="0" marL="0" marR="0" rtl="0" algn="ctr">
                        <a:spcBef>
                          <a:spcPts val="0"/>
                        </a:spcBef>
                        <a:spcAft>
                          <a:spcPts val="0"/>
                        </a:spcAft>
                        <a:buNone/>
                      </a:pPr>
                      <a:r>
                        <a:rPr lang="es-MX" sz="1200" u="none" cap="none" strike="noStrike">
                          <a:solidFill>
                            <a:schemeClr val="lt1"/>
                          </a:solidFill>
                          <a:latin typeface="Montserrat"/>
                          <a:ea typeface="Montserrat"/>
                          <a:cs typeface="Montserrat"/>
                          <a:sym typeface="Montserrat"/>
                        </a:rPr>
                        <a:t>Numero de lugares</a:t>
                      </a:r>
                      <a:endParaRPr sz="1200" u="none" cap="none" strike="noStrike">
                        <a:solidFill>
                          <a:schemeClr val="lt1"/>
                        </a:solidFill>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5405D"/>
                    </a:solidFill>
                  </a:tcPr>
                </a:tc>
              </a:tr>
              <a:tr h="270000">
                <a:tc>
                  <a:txBody>
                    <a:bodyPr/>
                    <a:lstStyle/>
                    <a:p>
                      <a:pPr indent="0" lvl="0" marL="0" marR="0" rtl="0" algn="ctr">
                        <a:spcBef>
                          <a:spcPts val="0"/>
                        </a:spcBef>
                        <a:spcAft>
                          <a:spcPts val="0"/>
                        </a:spcAft>
                        <a:buNone/>
                      </a:pPr>
                      <a:r>
                        <a:rPr lang="es-MX" sz="1200" u="none" cap="none" strike="noStrike">
                          <a:solidFill>
                            <a:schemeClr val="dk1"/>
                          </a:solidFill>
                          <a:latin typeface="Montserrat"/>
                          <a:ea typeface="Montserrat"/>
                          <a:cs typeface="Montserrat"/>
                          <a:sym typeface="Montserrat"/>
                        </a:rPr>
                        <a:t>Primer lugar </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200" u="none" cap="none" strike="noStrike">
                          <a:solidFill>
                            <a:schemeClr val="dk1"/>
                          </a:solidFill>
                          <a:latin typeface="Montserrat"/>
                          <a:ea typeface="Montserrat"/>
                          <a:cs typeface="Montserrat"/>
                          <a:sym typeface="Montserrat"/>
                        </a:rPr>
                        <a:t>16</a:t>
                      </a:r>
                      <a:endParaRPr b="1" sz="1200" u="none" cap="none" strike="noStrike">
                        <a:solidFill>
                          <a:schemeClr val="dk1"/>
                        </a:solidFill>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70000">
                <a:tc>
                  <a:txBody>
                    <a:bodyPr/>
                    <a:lstStyle/>
                    <a:p>
                      <a:pPr indent="0" lvl="0" marL="0" marR="0" rtl="0" algn="ctr">
                        <a:spcBef>
                          <a:spcPts val="0"/>
                        </a:spcBef>
                        <a:spcAft>
                          <a:spcPts val="0"/>
                        </a:spcAft>
                        <a:buNone/>
                      </a:pPr>
                      <a:r>
                        <a:rPr lang="es-MX" sz="1200" u="none" cap="none" strike="noStrike">
                          <a:solidFill>
                            <a:schemeClr val="dk1"/>
                          </a:solidFill>
                          <a:latin typeface="Montserrat"/>
                          <a:ea typeface="Montserrat"/>
                          <a:cs typeface="Montserrat"/>
                          <a:sym typeface="Montserrat"/>
                        </a:rPr>
                        <a:t>Segundo lugar </a:t>
                      </a:r>
                      <a:endParaRPr sz="1200" u="none" cap="none" strike="noStrike">
                        <a:solidFill>
                          <a:schemeClr val="dk1"/>
                        </a:solidFill>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200" u="none" cap="none" strike="noStrike">
                          <a:solidFill>
                            <a:schemeClr val="dk1"/>
                          </a:solidFill>
                          <a:latin typeface="Montserrat"/>
                          <a:ea typeface="Montserrat"/>
                          <a:cs typeface="Montserrat"/>
                          <a:sym typeface="Montserrat"/>
                        </a:rPr>
                        <a:t>15</a:t>
                      </a:r>
                      <a:endParaRPr b="1" sz="1200" u="none" cap="none" strike="noStrike">
                        <a:solidFill>
                          <a:schemeClr val="dk1"/>
                        </a:solidFill>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70000">
                <a:tc>
                  <a:txBody>
                    <a:bodyPr/>
                    <a:lstStyle/>
                    <a:p>
                      <a:pPr indent="0" lvl="0" marL="0" marR="0" rtl="0" algn="ctr">
                        <a:spcBef>
                          <a:spcPts val="0"/>
                        </a:spcBef>
                        <a:spcAft>
                          <a:spcPts val="0"/>
                        </a:spcAft>
                        <a:buNone/>
                      </a:pPr>
                      <a:r>
                        <a:rPr lang="es-MX" sz="1200" u="none" cap="none" strike="noStrike">
                          <a:solidFill>
                            <a:schemeClr val="dk1"/>
                          </a:solidFill>
                          <a:latin typeface="Montserrat"/>
                          <a:ea typeface="Montserrat"/>
                          <a:cs typeface="Montserrat"/>
                          <a:sym typeface="Montserrat"/>
                        </a:rPr>
                        <a:t>Tercer lugar </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es-MX" sz="1200" u="none" cap="none" strike="noStrike">
                          <a:solidFill>
                            <a:schemeClr val="dk1"/>
                          </a:solidFill>
                          <a:latin typeface="Montserrat"/>
                          <a:ea typeface="Montserrat"/>
                          <a:cs typeface="Montserrat"/>
                          <a:sym typeface="Montserrat"/>
                        </a:rPr>
                        <a:t>8</a:t>
                      </a:r>
                      <a:endParaRPr b="1" sz="1200" u="none" cap="none" strike="noStrike">
                        <a:solidFill>
                          <a:schemeClr val="dk1"/>
                        </a:solidFill>
                        <a:latin typeface="Montserrat"/>
                        <a:ea typeface="Montserrat"/>
                        <a:cs typeface="Montserrat"/>
                        <a:sym typeface="Montserrat"/>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70" name="Google Shape;170;p9"/>
          <p:cNvSpPr/>
          <p:nvPr/>
        </p:nvSpPr>
        <p:spPr>
          <a:xfrm>
            <a:off x="8797615" y="269536"/>
            <a:ext cx="3182892" cy="458252"/>
          </a:xfrm>
          <a:prstGeom prst="roundRect">
            <a:avLst>
              <a:gd fmla="val 16667" name="adj"/>
            </a:avLst>
          </a:prstGeom>
          <a:solidFill>
            <a:srgbClr val="05405D"/>
          </a:solidFill>
          <a:ln cap="flat" cmpd="sng" w="12700">
            <a:solidFill>
              <a:srgbClr val="2F5496"/>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s-MX" sz="1800">
                <a:solidFill>
                  <a:schemeClr val="lt1"/>
                </a:solidFill>
                <a:latin typeface="Montserrat Medium"/>
                <a:ea typeface="Montserrat Medium"/>
                <a:cs typeface="Montserrat Medium"/>
                <a:sym typeface="Montserrat Medium"/>
              </a:rPr>
              <a:t>ENSEÑANZA</a:t>
            </a:r>
            <a:endParaRPr/>
          </a:p>
        </p:txBody>
      </p:sp>
      <p:sp>
        <p:nvSpPr>
          <p:cNvPr id="171" name="Google Shape;171;p9"/>
          <p:cNvSpPr/>
          <p:nvPr/>
        </p:nvSpPr>
        <p:spPr>
          <a:xfrm>
            <a:off x="689963" y="727788"/>
            <a:ext cx="4533187"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5405D"/>
              </a:buClr>
              <a:buSzPts val="1800"/>
              <a:buFont typeface="Montserrat"/>
              <a:buNone/>
            </a:pPr>
            <a:r>
              <a:rPr b="1" lang="es-MX" sz="1800">
                <a:solidFill>
                  <a:srgbClr val="05405D"/>
                </a:solidFill>
                <a:latin typeface="Montserrat"/>
                <a:ea typeface="Montserrat"/>
                <a:cs typeface="Montserrat"/>
                <a:sym typeface="Montserrat"/>
              </a:rPr>
              <a:t>Aspectos</a:t>
            </a:r>
            <a:r>
              <a:rPr b="1" lang="es-MX" sz="1800">
                <a:solidFill>
                  <a:srgbClr val="548135"/>
                </a:solidFill>
                <a:latin typeface="Montserrat"/>
                <a:ea typeface="Montserrat"/>
                <a:cs typeface="Montserrat"/>
                <a:sym typeface="Montserrat"/>
              </a:rPr>
              <a:t> </a:t>
            </a:r>
            <a:r>
              <a:rPr b="1" lang="es-MX" sz="1800">
                <a:solidFill>
                  <a:srgbClr val="05405D"/>
                </a:solidFill>
                <a:latin typeface="Montserrat"/>
                <a:ea typeface="Montserrat"/>
                <a:cs typeface="Montserrat"/>
                <a:sym typeface="Montserrat"/>
              </a:rPr>
              <a:t>Cuantitativos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2023-04-24T22:17:00Z</dcterms:created>
  <dc:creator>impresionesgrafinp</dc:creator>
</cp:coreProperties>
</file>