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68" r:id="rId2"/>
    <p:sldId id="395" r:id="rId3"/>
    <p:sldId id="271" r:id="rId4"/>
    <p:sldId id="272" r:id="rId5"/>
    <p:sldId id="388" r:id="rId6"/>
    <p:sldId id="386" r:id="rId7"/>
    <p:sldId id="358" r:id="rId8"/>
    <p:sldId id="262" r:id="rId9"/>
    <p:sldId id="384" r:id="rId10"/>
    <p:sldId id="382" r:id="rId11"/>
    <p:sldId id="362" r:id="rId12"/>
    <p:sldId id="265" r:id="rId13"/>
    <p:sldId id="274" r:id="rId14"/>
    <p:sldId id="387" r:id="rId15"/>
    <p:sldId id="345" r:id="rId16"/>
    <p:sldId id="267" r:id="rId17"/>
    <p:sldId id="268" r:id="rId18"/>
    <p:sldId id="269" r:id="rId19"/>
    <p:sldId id="276" r:id="rId20"/>
    <p:sldId id="300" r:id="rId21"/>
    <p:sldId id="301" r:id="rId22"/>
    <p:sldId id="310" r:id="rId23"/>
    <p:sldId id="302" r:id="rId24"/>
    <p:sldId id="390" r:id="rId25"/>
    <p:sldId id="393" r:id="rId26"/>
    <p:sldId id="379" r:id="rId27"/>
    <p:sldId id="282" r:id="rId28"/>
    <p:sldId id="349" r:id="rId29"/>
    <p:sldId id="380" r:id="rId30"/>
    <p:sldId id="360" r:id="rId3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BC0"/>
    <a:srgbClr val="B7DEE8"/>
    <a:srgbClr val="002060"/>
    <a:srgbClr val="FF3300"/>
    <a:srgbClr val="F9F871"/>
    <a:srgbClr val="E6B9B8"/>
    <a:srgbClr val="385723"/>
    <a:srgbClr val="B9B9B9"/>
    <a:srgbClr val="70AD47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349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10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CIAL\Downloads\graficas%20900%20horas%20maci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CIAL\Downloads\graficas%20900%20horas%20maci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CIAL\Downloads\graficas%20900%20horas%20maci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CIAL\Downloads\Tres%20principales%20lineas%20de%20investigacion%20INP%20Grupo%20V-VI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283SHUERTAM\Documents\JUGO%202023%20DAT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283SHUERTAM\Documents\JUGO%202023%20DAT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cas\Downloads\TABLAS%20%20Y%20GRAFICAS%20CARPETA%20JUGO%20SEMESTRAL%2022%202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CUNA\Downloads\Grafica%20Arno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5691156848899"/>
          <c:y val="3.6925409770599868E-2"/>
          <c:w val="0.87184316812705365"/>
          <c:h val="0.8033048485468458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'INVESTIGADORES ICM'!$C$2</c:f>
              <c:strCache>
                <c:ptCount val="1"/>
                <c:pt idx="0">
                  <c:v>2022=118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tx1"/>
              </a:solidFill>
            </a:ln>
            <a:effectLst>
              <a:softEdge rad="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'INVESTIGADORES ICM'!$A$3:$A$8</c:f>
              <c:strCache>
                <c:ptCount val="6"/>
                <c:pt idx="0">
                  <c:v>ICM A</c:v>
                </c:pt>
                <c:pt idx="1">
                  <c:v>ICM B</c:v>
                </c:pt>
                <c:pt idx="2">
                  <c:v>ICM C</c:v>
                </c:pt>
                <c:pt idx="3">
                  <c:v>ICM D</c:v>
                </c:pt>
                <c:pt idx="4">
                  <c:v>ICM E</c:v>
                </c:pt>
                <c:pt idx="5">
                  <c:v>ICM F</c:v>
                </c:pt>
              </c:strCache>
            </c:strRef>
          </c:cat>
          <c:val>
            <c:numRef>
              <c:f>'INVESTIGADORES ICM'!$C$3:$C$8</c:f>
              <c:numCache>
                <c:formatCode>General</c:formatCode>
                <c:ptCount val="6"/>
                <c:pt idx="0">
                  <c:v>14</c:v>
                </c:pt>
                <c:pt idx="1">
                  <c:v>30</c:v>
                </c:pt>
                <c:pt idx="2">
                  <c:v>42</c:v>
                </c:pt>
                <c:pt idx="3">
                  <c:v>26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F-4FBE-9FF4-CA87A614AAE6}"/>
            </c:ext>
          </c:extLst>
        </c:ser>
        <c:ser>
          <c:idx val="2"/>
          <c:order val="2"/>
          <c:tx>
            <c:strRef>
              <c:f>'INVESTIGADORES ICM'!$D$2</c:f>
              <c:strCache>
                <c:ptCount val="1"/>
                <c:pt idx="0">
                  <c:v>2023=120</c:v>
                </c:pt>
              </c:strCache>
            </c:strRef>
          </c:tx>
          <c:spPr>
            <a:solidFill>
              <a:srgbClr val="B7DEE8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'INVESTIGADORES ICM'!$A$3:$A$8</c:f>
              <c:strCache>
                <c:ptCount val="6"/>
                <c:pt idx="0">
                  <c:v>ICM A</c:v>
                </c:pt>
                <c:pt idx="1">
                  <c:v>ICM B</c:v>
                </c:pt>
                <c:pt idx="2">
                  <c:v>ICM C</c:v>
                </c:pt>
                <c:pt idx="3">
                  <c:v>ICM D</c:v>
                </c:pt>
                <c:pt idx="4">
                  <c:v>ICM E</c:v>
                </c:pt>
                <c:pt idx="5">
                  <c:v>ICM F</c:v>
                </c:pt>
              </c:strCache>
            </c:strRef>
          </c:cat>
          <c:val>
            <c:numRef>
              <c:f>'INVESTIGADORES ICM'!$D$3:$D$8</c:f>
              <c:numCache>
                <c:formatCode>General</c:formatCode>
                <c:ptCount val="6"/>
                <c:pt idx="0">
                  <c:v>15</c:v>
                </c:pt>
                <c:pt idx="1">
                  <c:v>27</c:v>
                </c:pt>
                <c:pt idx="2">
                  <c:v>43</c:v>
                </c:pt>
                <c:pt idx="3">
                  <c:v>28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F-4FBE-9FF4-CA87A614AA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4861056"/>
        <c:axId val="1048714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'INVESTIGADORES ICM'!$B$2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'INVESTIGADORES ICM'!$A$3:$A$8</c15:sqref>
                        </c15:formulaRef>
                      </c:ext>
                    </c:extLst>
                    <c:strCache>
                      <c:ptCount val="6"/>
                      <c:pt idx="0">
                        <c:v>ICM A</c:v>
                      </c:pt>
                      <c:pt idx="1">
                        <c:v>ICM B</c:v>
                      </c:pt>
                      <c:pt idx="2">
                        <c:v>ICM C</c:v>
                      </c:pt>
                      <c:pt idx="3">
                        <c:v>ICM D</c:v>
                      </c:pt>
                      <c:pt idx="4">
                        <c:v>ICM E</c:v>
                      </c:pt>
                      <c:pt idx="5">
                        <c:v>ICM 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'INVESTIGADORES ICM'!$B$3:$B$8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18</c:v>
                      </c:pt>
                      <c:pt idx="1">
                        <c:v>31</c:v>
                      </c:pt>
                      <c:pt idx="2">
                        <c:v>43</c:v>
                      </c:pt>
                      <c:pt idx="3">
                        <c:v>24</c:v>
                      </c:pt>
                      <c:pt idx="4">
                        <c:v>4</c:v>
                      </c:pt>
                      <c:pt idx="5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77F-4FBE-9FF4-CA87A614AAE6}"/>
                  </c:ext>
                </c:extLst>
              </c15:ser>
            </c15:filteredBarSeries>
          </c:ext>
        </c:extLst>
      </c:barChart>
      <c:catAx>
        <c:axId val="104861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MX" sz="1400" b="1" i="0" u="none" strike="noStrike" kern="1200" baseline="0" noProof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1400" b="1" noProof="0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Categoría del Investigador</a:t>
                </a:r>
              </a:p>
            </c:rich>
          </c:tx>
          <c:layout>
            <c:manualLayout>
              <c:xMode val="edge"/>
              <c:yMode val="edge"/>
              <c:x val="0.36757452910879468"/>
              <c:y val="0.924132566507410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s-MX" sz="1400" b="1" i="0" u="none" strike="noStrike" kern="1200" baseline="0" noProof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4871424"/>
        <c:crosses val="autoZero"/>
        <c:auto val="1"/>
        <c:lblAlgn val="ctr"/>
        <c:lblOffset val="100"/>
        <c:noMultiLvlLbl val="0"/>
      </c:catAx>
      <c:valAx>
        <c:axId val="10487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1400" b="1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Número</a:t>
                </a:r>
                <a:r>
                  <a:rPr lang="es-MX" sz="1400" b="1" baseline="0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 de Investigadores</a:t>
                </a:r>
                <a:endParaRPr lang="es-MX" sz="1400" b="1" dirty="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486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71844263417305587"/>
          <c:y val="5.5387441686874865E-2"/>
          <c:w val="0.26465347890035584"/>
          <c:h val="0.1334357959640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6121895463347"/>
          <c:y val="3.5198079618272517E-2"/>
          <c:w val="0.88313873485315264"/>
          <c:h val="0.8205445611954744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'MIEMBROS DEL INP QUE PERTENECEN'!$C$2</c:f>
              <c:strCache>
                <c:ptCount val="1"/>
                <c:pt idx="0">
                  <c:v>2022=103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'MIEMBROS DEL INP QUE PERTENECEN'!$A$3:$A$6</c:f>
              <c:strCache>
                <c:ptCount val="4"/>
                <c:pt idx="0">
                  <c:v>CANDIDATO</c:v>
                </c:pt>
                <c:pt idx="1">
                  <c:v>SIN I</c:v>
                </c:pt>
                <c:pt idx="2">
                  <c:v>SIN II</c:v>
                </c:pt>
                <c:pt idx="3">
                  <c:v>SIN III</c:v>
                </c:pt>
              </c:strCache>
            </c:strRef>
          </c:cat>
          <c:val>
            <c:numRef>
              <c:f>'MIEMBROS DEL INP QUE PERTENECEN'!$C$3:$C$6</c:f>
              <c:numCache>
                <c:formatCode>General</c:formatCode>
                <c:ptCount val="4"/>
                <c:pt idx="0">
                  <c:v>13</c:v>
                </c:pt>
                <c:pt idx="1">
                  <c:v>64</c:v>
                </c:pt>
                <c:pt idx="2">
                  <c:v>22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D-4196-AFB7-D9DC94CAA1FB}"/>
            </c:ext>
          </c:extLst>
        </c:ser>
        <c:ser>
          <c:idx val="2"/>
          <c:order val="2"/>
          <c:tx>
            <c:strRef>
              <c:f>'MIEMBROS DEL INP QUE PERTENECEN'!$D$2</c:f>
              <c:strCache>
                <c:ptCount val="1"/>
                <c:pt idx="0">
                  <c:v>2023=113</c:v>
                </c:pt>
              </c:strCache>
            </c:strRef>
          </c:tx>
          <c:spPr>
            <a:solidFill>
              <a:srgbClr val="B7DEE8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'MIEMBROS DEL INP QUE PERTENECEN'!$A$3:$A$6</c:f>
              <c:strCache>
                <c:ptCount val="4"/>
                <c:pt idx="0">
                  <c:v>CANDIDATO</c:v>
                </c:pt>
                <c:pt idx="1">
                  <c:v>SIN I</c:v>
                </c:pt>
                <c:pt idx="2">
                  <c:v>SIN II</c:v>
                </c:pt>
                <c:pt idx="3">
                  <c:v>SIN III</c:v>
                </c:pt>
              </c:strCache>
            </c:strRef>
          </c:cat>
          <c:val>
            <c:numRef>
              <c:f>'MIEMBROS DEL INP QUE PERTENECEN'!$D$3:$D$6</c:f>
              <c:numCache>
                <c:formatCode>General</c:formatCode>
                <c:ptCount val="4"/>
                <c:pt idx="0">
                  <c:v>19</c:v>
                </c:pt>
                <c:pt idx="1">
                  <c:v>67</c:v>
                </c:pt>
                <c:pt idx="2">
                  <c:v>22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ED-4196-AFB7-D9DC94CAA1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0"/>
        <c:overlap val="-27"/>
        <c:axId val="104911616"/>
        <c:axId val="1049135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'MIEMBROS DEL INP QUE PERTENECEN'!$B$2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'MIEMBROS DEL INP QUE PERTENECEN'!$A$3:$A$6</c15:sqref>
                        </c15:formulaRef>
                      </c:ext>
                    </c:extLst>
                    <c:strCache>
                      <c:ptCount val="4"/>
                      <c:pt idx="0">
                        <c:v>CANDIDATO</c:v>
                      </c:pt>
                      <c:pt idx="1">
                        <c:v>SIN I</c:v>
                      </c:pt>
                      <c:pt idx="2">
                        <c:v>SIN II</c:v>
                      </c:pt>
                      <c:pt idx="3">
                        <c:v>SIN III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'MIEMBROS DEL INP QUE PERTENECEN'!$B$3:$B$6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13</c:v>
                      </c:pt>
                      <c:pt idx="1">
                        <c:v>64</c:v>
                      </c:pt>
                      <c:pt idx="2">
                        <c:v>23</c:v>
                      </c:pt>
                      <c:pt idx="3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5ED-4196-AFB7-D9DC94CAA1FB}"/>
                  </c:ext>
                </c:extLst>
              </c15:ser>
            </c15:filteredBarSeries>
          </c:ext>
        </c:extLst>
      </c:barChart>
      <c:catAx>
        <c:axId val="104911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MX" sz="14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14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rPr>
                  <a:t>Nivel en el SNI</a:t>
                </a:r>
              </a:p>
            </c:rich>
          </c:tx>
          <c:layout>
            <c:manualLayout>
              <c:xMode val="edge"/>
              <c:yMode val="edge"/>
              <c:x val="0.44507481455920522"/>
              <c:y val="0.927517334082821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MX" sz="1400" b="1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4913536"/>
        <c:crosses val="autoZero"/>
        <c:auto val="1"/>
        <c:lblAlgn val="ctr"/>
        <c:lblOffset val="100"/>
        <c:noMultiLvlLbl val="0"/>
      </c:catAx>
      <c:valAx>
        <c:axId val="10491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1400" b="1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Número</a:t>
                </a:r>
                <a:r>
                  <a:rPr lang="es-MX" sz="1400" b="1" baseline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 de Miembros</a:t>
                </a:r>
                <a:endParaRPr lang="es-MX" sz="1400" b="1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49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66842797973574308"/>
          <c:y val="6.0299999999999992E-2"/>
          <c:w val="0.29389111384952421"/>
          <c:h val="0.15294221830324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2118201716374"/>
          <c:y val="1.9109469753347239E-2"/>
          <c:w val="0.86790338287751334"/>
          <c:h val="0.77569196726156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'PUBLICACIONES S. I. I.'!$B$14</c:f>
              <c:strCache>
                <c:ptCount val="1"/>
                <c:pt idx="0">
                  <c:v>2022=59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'PUBLICACIONES S. I. I.'!$A$15:$A$21</c:f>
              <c:strCache>
                <c:ptCount val="7"/>
                <c:pt idx="0">
                  <c:v>GRUPO I</c:v>
                </c:pt>
                <c:pt idx="1">
                  <c:v>GRUPO II</c:v>
                </c:pt>
                <c:pt idx="2">
                  <c:v>GRUPO III</c:v>
                </c:pt>
                <c:pt idx="3">
                  <c:v>GRUPO IV</c:v>
                </c:pt>
                <c:pt idx="4">
                  <c:v>GRUPO V</c:v>
                </c:pt>
                <c:pt idx="5">
                  <c:v> GRUPO VI</c:v>
                </c:pt>
                <c:pt idx="6">
                  <c:v> GRUPO VII</c:v>
                </c:pt>
              </c:strCache>
            </c:strRef>
          </c:cat>
          <c:val>
            <c:numRef>
              <c:f>'PUBLICACIONES S. I. I.'!$B$15:$B$21</c:f>
              <c:numCache>
                <c:formatCode>General</c:formatCode>
                <c:ptCount val="7"/>
                <c:pt idx="0">
                  <c:v>15</c:v>
                </c:pt>
                <c:pt idx="1">
                  <c:v>0</c:v>
                </c:pt>
                <c:pt idx="2">
                  <c:v>6</c:v>
                </c:pt>
                <c:pt idx="3">
                  <c:v>29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3-41B7-9259-FE3955791AC3}"/>
            </c:ext>
          </c:extLst>
        </c:ser>
        <c:ser>
          <c:idx val="1"/>
          <c:order val="1"/>
          <c:tx>
            <c:strRef>
              <c:f>'PUBLICACIONES S. I. I.'!$C$14</c:f>
              <c:strCache>
                <c:ptCount val="1"/>
                <c:pt idx="0">
                  <c:v>2023=62</c:v>
                </c:pt>
              </c:strCache>
            </c:strRef>
          </c:tx>
          <c:spPr>
            <a:solidFill>
              <a:srgbClr val="B7DEE8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'PUBLICACIONES S. I. I.'!$A$15:$A$21</c:f>
              <c:strCache>
                <c:ptCount val="7"/>
                <c:pt idx="0">
                  <c:v>GRUPO I</c:v>
                </c:pt>
                <c:pt idx="1">
                  <c:v>GRUPO II</c:v>
                </c:pt>
                <c:pt idx="2">
                  <c:v>GRUPO III</c:v>
                </c:pt>
                <c:pt idx="3">
                  <c:v>GRUPO IV</c:v>
                </c:pt>
                <c:pt idx="4">
                  <c:v>GRUPO V</c:v>
                </c:pt>
                <c:pt idx="5">
                  <c:v> GRUPO VI</c:v>
                </c:pt>
                <c:pt idx="6">
                  <c:v> GRUPO VII</c:v>
                </c:pt>
              </c:strCache>
            </c:strRef>
          </c:cat>
          <c:val>
            <c:numRef>
              <c:f>'PUBLICACIONES S. I. I.'!$C$15:$C$21</c:f>
              <c:numCache>
                <c:formatCode>General</c:formatCode>
                <c:ptCount val="7"/>
                <c:pt idx="0">
                  <c:v>11</c:v>
                </c:pt>
                <c:pt idx="1">
                  <c:v>2</c:v>
                </c:pt>
                <c:pt idx="2">
                  <c:v>12</c:v>
                </c:pt>
                <c:pt idx="3">
                  <c:v>15</c:v>
                </c:pt>
                <c:pt idx="4">
                  <c:v>13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3-41B7-9259-FE3955791A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95019392"/>
        <c:axId val="95021312"/>
      </c:barChart>
      <c:catAx>
        <c:axId val="9501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4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US" sz="14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rPr>
                  <a:t>Grupos de Publicación</a:t>
                </a:r>
              </a:p>
            </c:rich>
          </c:tx>
          <c:layout>
            <c:manualLayout>
              <c:xMode val="edge"/>
              <c:yMode val="edge"/>
              <c:x val="0.37311360752578321"/>
              <c:y val="0.904516827964230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400" b="1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5021312"/>
        <c:crosses val="autoZero"/>
        <c:auto val="1"/>
        <c:lblAlgn val="ctr"/>
        <c:lblOffset val="100"/>
        <c:noMultiLvlLbl val="0"/>
      </c:catAx>
      <c:valAx>
        <c:axId val="9502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1400" b="1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Número</a:t>
                </a:r>
                <a:r>
                  <a:rPr lang="es-MX" sz="1400" b="1" baseline="0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 de Publicaciones</a:t>
                </a:r>
                <a:endParaRPr lang="es-MX" sz="1400" b="1" dirty="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1.0826350699457692E-2"/>
              <c:y val="0.202580341844771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501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70057468537396028"/>
          <c:y val="6.5135459041336399E-2"/>
          <c:w val="0.26087307374365043"/>
          <c:h val="0.1531028345942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58993128371518E-2"/>
          <c:y val="0.26499635667483268"/>
          <c:w val="0.9323585908545351"/>
          <c:h val="0.676174699028893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Alergia, Inmunología y Reumatología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Grupo V</c:v>
                </c:pt>
                <c:pt idx="1">
                  <c:v>Grupo VI</c:v>
                </c:pt>
                <c:pt idx="2">
                  <c:v>Grupo VII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3-4B2E-BAD1-6C67B15F42A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Enfermedades Infecciosas y parasitarias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Grupo V</c:v>
                </c:pt>
                <c:pt idx="1">
                  <c:v>Grupo VI</c:v>
                </c:pt>
                <c:pt idx="2">
                  <c:v>Grupo VII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D3-4B2E-BAD1-6C67B15F42A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Trastornos metabólicos y de la Nutrición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Grupo V</c:v>
                </c:pt>
                <c:pt idx="1">
                  <c:v>Grupo VI</c:v>
                </c:pt>
                <c:pt idx="2">
                  <c:v>Grupo VII</c:v>
                </c:pt>
              </c:strCache>
            </c:strRef>
          </c:cat>
          <c:val>
            <c:numRef>
              <c:f>Hoja1!$B$4:$D$4</c:f>
              <c:numCache>
                <c:formatCode>General</c:formatCode>
                <c:ptCount val="3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D3-4B2E-BAD1-6C67B15F42A9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Enfermedades Hemato-oncológicas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Grupo V</c:v>
                </c:pt>
                <c:pt idx="1">
                  <c:v>Grupo VI</c:v>
                </c:pt>
                <c:pt idx="2">
                  <c:v>Grupo VII</c:v>
                </c:pt>
              </c:strCache>
            </c:strRef>
          </c:cat>
          <c:val>
            <c:numRef>
              <c:f>Hoja1!$B$5:$D$5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D3-4B2E-BAD1-6C67B15F42A9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Diseño y Evaluación de Tratamientos Farmacológicos y Biológicos 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Grupo V</c:v>
                </c:pt>
                <c:pt idx="1">
                  <c:v>Grupo VI</c:v>
                </c:pt>
                <c:pt idx="2">
                  <c:v>Grupo VII</c:v>
                </c:pt>
              </c:strCache>
            </c:strRef>
          </c:cat>
          <c:val>
            <c:numRef>
              <c:f>Hoja1!$B$6:$D$6</c:f>
              <c:numCache>
                <c:formatCode>General</c:formatCode>
                <c:ptCount val="3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D3-4B2E-BAD1-6C67B15F42A9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Neurociencias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Grupo V</c:v>
                </c:pt>
                <c:pt idx="1">
                  <c:v>Grupo VI</c:v>
                </c:pt>
                <c:pt idx="2">
                  <c:v>Grupo VII</c:v>
                </c:pt>
              </c:strCache>
            </c:strRef>
          </c:cat>
          <c:val>
            <c:numRef>
              <c:f>Hoja1!$B$7:$D$7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D3-4B2E-BAD1-6C67B15F42A9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Enfermedades Hereditarias/Congénitas</c:v>
                </c:pt>
              </c:strCache>
            </c:strRef>
          </c:tx>
          <c:spPr>
            <a:solidFill>
              <a:srgbClr val="58CB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Grupo V</c:v>
                </c:pt>
                <c:pt idx="1">
                  <c:v>Grupo VI</c:v>
                </c:pt>
                <c:pt idx="2">
                  <c:v>Grupo VII</c:v>
                </c:pt>
              </c:strCache>
            </c:strRef>
          </c:cat>
          <c:val>
            <c:numRef>
              <c:f>Hoja1!$B$8:$D$8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D3-4B2E-BAD1-6C67B15F42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6429184"/>
        <c:axId val="96431104"/>
      </c:barChart>
      <c:catAx>
        <c:axId val="964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431104"/>
        <c:crosses val="autoZero"/>
        <c:auto val="1"/>
        <c:lblAlgn val="ctr"/>
        <c:lblOffset val="100"/>
        <c:noMultiLvlLbl val="0"/>
      </c:catAx>
      <c:valAx>
        <c:axId val="96431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b="1"/>
                  <a:t>Número  de Investigaciones</a:t>
                </a:r>
              </a:p>
            </c:rich>
          </c:tx>
          <c:layout>
            <c:manualLayout>
              <c:xMode val="edge"/>
              <c:yMode val="edge"/>
              <c:x val="2.0833333333333333E-3"/>
              <c:y val="0.340572180603031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crossAx val="9642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5.2133060482333652E-3"/>
          <c:w val="1"/>
          <c:h val="0.2628733173868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37276015328212E-2"/>
          <c:y val="0.14394772528433947"/>
          <c:w val="0.8977883625910078"/>
          <c:h val="0.76550153105861762"/>
        </c:manualLayout>
      </c:layout>
      <c:lineChart>
        <c:grouping val="standard"/>
        <c:varyColors val="0"/>
        <c:ser>
          <c:idx val="0"/>
          <c:order val="0"/>
          <c:tx>
            <c:strRef>
              <c:f>ALUMNOS!$B$49</c:f>
              <c:strCache>
                <c:ptCount val="1"/>
                <c:pt idx="0">
                  <c:v>Aceptados entrada directa</c:v>
                </c:pt>
              </c:strCache>
            </c:strRef>
          </c:tx>
          <c:spPr>
            <a:ln w="38100" cap="flat" cmpd="dbl" algn="ctr">
              <a:solidFill>
                <a:schemeClr val="accent5">
                  <a:lumMod val="40000"/>
                  <a:lumOff val="60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ALUMNOS!$A$50:$A$59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ALUMNOS!$B$50:$B$59</c:f>
              <c:numCache>
                <c:formatCode>General</c:formatCode>
                <c:ptCount val="10"/>
                <c:pt idx="0">
                  <c:v>54</c:v>
                </c:pt>
                <c:pt idx="1">
                  <c:v>57</c:v>
                </c:pt>
                <c:pt idx="2">
                  <c:v>56</c:v>
                </c:pt>
                <c:pt idx="3">
                  <c:v>55</c:v>
                </c:pt>
                <c:pt idx="4">
                  <c:v>56</c:v>
                </c:pt>
                <c:pt idx="5">
                  <c:v>54</c:v>
                </c:pt>
                <c:pt idx="6">
                  <c:v>52</c:v>
                </c:pt>
                <c:pt idx="7">
                  <c:v>73</c:v>
                </c:pt>
                <c:pt idx="8">
                  <c:v>76</c:v>
                </c:pt>
                <c:pt idx="9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3E-4631-85BE-FB51A8268F47}"/>
            </c:ext>
          </c:extLst>
        </c:ser>
        <c:ser>
          <c:idx val="1"/>
          <c:order val="1"/>
          <c:tx>
            <c:strRef>
              <c:f>ALUMNOS!$C$49</c:f>
              <c:strCache>
                <c:ptCount val="1"/>
                <c:pt idx="0">
                  <c:v>Aceptados entrada indirecta</c:v>
                </c:pt>
              </c:strCache>
            </c:strRef>
          </c:tx>
          <c:spPr>
            <a:ln w="38100" cap="flat" cmpd="dbl" algn="ctr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3206839757331033E-2"/>
                  <c:y val="8.33333333333333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3E-4631-85BE-FB51A8268F47}"/>
                </c:ext>
              </c:extLst>
            </c:dLbl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ALUMNOS!$A$50:$A$59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ALUMNOS!$C$50:$C$59</c:f>
              <c:numCache>
                <c:formatCode>General</c:formatCode>
                <c:ptCount val="10"/>
                <c:pt idx="0">
                  <c:v>94</c:v>
                </c:pt>
                <c:pt idx="1">
                  <c:v>120</c:v>
                </c:pt>
                <c:pt idx="2">
                  <c:v>107</c:v>
                </c:pt>
                <c:pt idx="3">
                  <c:v>119</c:v>
                </c:pt>
                <c:pt idx="4">
                  <c:v>129</c:v>
                </c:pt>
                <c:pt idx="5">
                  <c:v>118</c:v>
                </c:pt>
                <c:pt idx="6">
                  <c:v>122</c:v>
                </c:pt>
                <c:pt idx="7">
                  <c:v>203</c:v>
                </c:pt>
                <c:pt idx="8">
                  <c:v>117</c:v>
                </c:pt>
                <c:pt idx="9">
                  <c:v>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3E-4631-85BE-FB51A8268F47}"/>
            </c:ext>
          </c:extLst>
        </c:ser>
        <c:ser>
          <c:idx val="2"/>
          <c:order val="2"/>
          <c:tx>
            <c:strRef>
              <c:f>ALUMNOS!$D$49</c:f>
              <c:strCache>
                <c:ptCount val="1"/>
                <c:pt idx="0">
                  <c:v>Aspirantes entrada directa</c:v>
                </c:pt>
              </c:strCache>
            </c:strRef>
          </c:tx>
          <c:spPr>
            <a:ln w="38100" cap="flat" cmpd="dbl" algn="ctr">
              <a:solidFill>
                <a:srgbClr val="0070C0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3.4928701890796922E-2"/>
                  <c:y val="-6.8995247205352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3E-4631-85BE-FB51A8268F47}"/>
                </c:ext>
              </c:extLst>
            </c:dLbl>
            <c:dLbl>
              <c:idx val="9"/>
              <c:layout>
                <c:manualLayout>
                  <c:x val="-3.7313913578334017E-2"/>
                  <c:y val="-6.209572248481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3E-4631-85BE-FB51A8268F47}"/>
                </c:ext>
              </c:extLst>
            </c:dLbl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ALUMNOS!$A$50:$A$59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ALUMNOS!$D$50:$D$59</c:f>
              <c:numCache>
                <c:formatCode>General</c:formatCode>
                <c:ptCount val="10"/>
                <c:pt idx="0">
                  <c:v>178</c:v>
                </c:pt>
                <c:pt idx="1">
                  <c:v>188</c:v>
                </c:pt>
                <c:pt idx="2">
                  <c:v>159</c:v>
                </c:pt>
                <c:pt idx="3">
                  <c:v>152</c:v>
                </c:pt>
                <c:pt idx="4">
                  <c:v>155</c:v>
                </c:pt>
                <c:pt idx="5">
                  <c:v>166</c:v>
                </c:pt>
                <c:pt idx="6">
                  <c:v>203</c:v>
                </c:pt>
                <c:pt idx="7">
                  <c:v>208</c:v>
                </c:pt>
                <c:pt idx="8">
                  <c:v>154</c:v>
                </c:pt>
                <c:pt idx="9">
                  <c:v>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3E-4631-85BE-FB51A8268F47}"/>
            </c:ext>
          </c:extLst>
        </c:ser>
        <c:ser>
          <c:idx val="3"/>
          <c:order val="3"/>
          <c:tx>
            <c:strRef>
              <c:f>ALUMNOS!$E$49</c:f>
              <c:strCache>
                <c:ptCount val="1"/>
                <c:pt idx="0">
                  <c:v>Aspirantes entrada indirecta</c:v>
                </c:pt>
              </c:strCache>
            </c:strRef>
          </c:tx>
          <c:spPr>
            <a:ln w="38100" cap="flat" cmpd="dbl" algn="ctr">
              <a:solidFill>
                <a:schemeClr val="tx2">
                  <a:lumMod val="50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ALUMNOS!$A$50:$A$59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ALUMNOS!$E$50:$E$59</c:f>
              <c:numCache>
                <c:formatCode>General</c:formatCode>
                <c:ptCount val="10"/>
                <c:pt idx="0">
                  <c:v>228</c:v>
                </c:pt>
                <c:pt idx="1">
                  <c:v>273</c:v>
                </c:pt>
                <c:pt idx="2">
                  <c:v>230</c:v>
                </c:pt>
                <c:pt idx="3">
                  <c:v>239</c:v>
                </c:pt>
                <c:pt idx="4">
                  <c:v>301</c:v>
                </c:pt>
                <c:pt idx="5">
                  <c:v>315</c:v>
                </c:pt>
                <c:pt idx="6">
                  <c:v>332</c:v>
                </c:pt>
                <c:pt idx="7">
                  <c:v>334</c:v>
                </c:pt>
                <c:pt idx="8">
                  <c:v>299</c:v>
                </c:pt>
                <c:pt idx="9">
                  <c:v>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63E-4631-85BE-FB51A8268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8176063"/>
        <c:axId val="1056936255"/>
      </c:lineChart>
      <c:catAx>
        <c:axId val="908176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56936255"/>
        <c:crosses val="autoZero"/>
        <c:auto val="1"/>
        <c:lblAlgn val="ctr"/>
        <c:lblOffset val="100"/>
        <c:noMultiLvlLbl val="0"/>
      </c:catAx>
      <c:valAx>
        <c:axId val="105693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8176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12057309547935288"/>
          <c:y val="1.4804010060509933E-2"/>
          <c:w val="0.81308054565119992"/>
          <c:h val="0.1092749648647609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25917343843118E-2"/>
          <c:y val="3.2407407407407406E-2"/>
          <c:w val="0.90073540192052937"/>
          <c:h val="0.754902762197915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AF-4C42-9601-CABE7FD21A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AF-4C42-9601-CABE7FD21A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AF-4C42-9601-CABE7FD21A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AF-4C42-9601-CABE7FD21A8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DCB-4FFB-B2F0-62542D2DE36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AF-4C42-9601-CABE7FD21A8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AF-4C42-9601-CABE7FD21A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Hoja2!$A$3:$A$9</c:f>
              <c:strCache>
                <c:ptCount val="7"/>
                <c:pt idx="0">
                  <c:v>Pediatría</c:v>
                </c:pt>
                <c:pt idx="1">
                  <c:v>Anestesiología</c:v>
                </c:pt>
                <c:pt idx="2">
                  <c:v>Hematología</c:v>
                </c:pt>
                <c:pt idx="3">
                  <c:v>Rotantes</c:v>
                </c:pt>
                <c:pt idx="4">
                  <c:v>Nefrología</c:v>
                </c:pt>
                <c:pt idx="5">
                  <c:v>Cirugía</c:v>
                </c:pt>
                <c:pt idx="6">
                  <c:v>Patología</c:v>
                </c:pt>
              </c:strCache>
            </c:strRef>
          </c:cat>
          <c:val>
            <c:numRef>
              <c:f>Hoja2!$B$3:$B$9</c:f>
              <c:numCache>
                <c:formatCode>0%</c:formatCode>
                <c:ptCount val="7"/>
                <c:pt idx="0">
                  <c:v>0.78</c:v>
                </c:pt>
                <c:pt idx="1">
                  <c:v>0.09</c:v>
                </c:pt>
                <c:pt idx="2">
                  <c:v>0.04</c:v>
                </c:pt>
                <c:pt idx="3">
                  <c:v>0.04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AF-4C42-9601-CABE7FD21A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97220096"/>
        <c:axId val="97254016"/>
      </c:barChart>
      <c:catAx>
        <c:axId val="972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7254016"/>
        <c:crosses val="autoZero"/>
        <c:auto val="1"/>
        <c:lblAlgn val="ctr"/>
        <c:lblOffset val="100"/>
        <c:noMultiLvlLbl val="0"/>
      </c:catAx>
      <c:valAx>
        <c:axId val="972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72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30752702509377"/>
          <c:y val="8.0323851829074751E-3"/>
          <c:w val="0.60195019576959885"/>
          <c:h val="0.88022299919040647"/>
        </c:manualLayout>
      </c:layout>
      <c:barChart>
        <c:barDir val="bar"/>
        <c:grouping val="clustered"/>
        <c:varyColors val="1"/>
        <c:ser>
          <c:idx val="0"/>
          <c:order val="0"/>
          <c:tx>
            <c:v>2022</c:v>
          </c:tx>
          <c:spPr>
            <a:solidFill>
              <a:srgbClr val="0070C0"/>
            </a:solidFill>
            <a:ln w="6350" cmpd="sng">
              <a:solidFill>
                <a:srgbClr val="000000"/>
              </a:solidFill>
            </a:ln>
          </c:spPr>
          <c:invertIfNegative val="1"/>
          <c:dLbls>
            <c:dLbl>
              <c:idx val="1"/>
              <c:layout>
                <c:manualLayout>
                  <c:x val="-4.0204213920063137E-17"/>
                  <c:y val="1.8058690744920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21-4174-A421-C932D3672380}"/>
                </c:ext>
              </c:extLst>
            </c:dLbl>
            <c:dLbl>
              <c:idx val="2"/>
              <c:layout>
                <c:manualLayout>
                  <c:x val="2.1929824561402705E-3"/>
                  <c:y val="1.5048908954100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21-4174-A421-C932D3672380}"/>
                </c:ext>
              </c:extLst>
            </c:dLbl>
            <c:dLbl>
              <c:idx val="3"/>
              <c:layout>
                <c:manualLayout>
                  <c:x val="-4.3859649122807015E-3"/>
                  <c:y val="1.5048908954100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21-4174-A421-C932D3672380}"/>
                </c:ext>
              </c:extLst>
            </c:dLbl>
            <c:dLbl>
              <c:idx val="4"/>
              <c:layout>
                <c:manualLayout>
                  <c:x val="-2.1929824561404314E-3"/>
                  <c:y val="1.504890895410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21-4174-A421-C932D3672380}"/>
                </c:ext>
              </c:extLst>
            </c:dLbl>
            <c:dLbl>
              <c:idx val="5"/>
              <c:layout>
                <c:manualLayout>
                  <c:x val="0"/>
                  <c:y val="1.203912716328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21-4174-A421-C932D3672380}"/>
                </c:ext>
              </c:extLst>
            </c:dLbl>
            <c:dLbl>
              <c:idx val="6"/>
              <c:layout>
                <c:manualLayout>
                  <c:x val="-4.0204213920063137E-17"/>
                  <c:y val="1.5048908954100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21-4174-A421-C932D3672380}"/>
                </c:ext>
              </c:extLst>
            </c:dLbl>
            <c:dLbl>
              <c:idx val="7"/>
              <c:layout>
                <c:manualLayout>
                  <c:x val="0"/>
                  <c:y val="1.2039127163280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21-4174-A421-C932D3672380}"/>
                </c:ext>
              </c:extLst>
            </c:dLbl>
            <c:dLbl>
              <c:idx val="8"/>
              <c:layout>
                <c:manualLayout>
                  <c:x val="2.1929824561403508E-3"/>
                  <c:y val="1.2039127163280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21-4174-A421-C932D3672380}"/>
                </c:ext>
              </c:extLst>
            </c:dLbl>
            <c:dLbl>
              <c:idx val="9"/>
              <c:layout>
                <c:manualLayout>
                  <c:x val="4.3859649122806616E-3"/>
                  <c:y val="1.203912716328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21-4174-A421-C932D3672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Hoja6!$A$23:$A$32</c:f>
              <c:strCache>
                <c:ptCount val="10"/>
                <c:pt idx="0">
                  <c:v>Accidentes y violencias</c:v>
                </c:pt>
                <c:pt idx="1">
                  <c:v>Respiratorias</c:v>
                </c:pt>
                <c:pt idx="2">
                  <c:v>Gastroenterológicas</c:v>
                </c:pt>
                <c:pt idx="3">
                  <c:v>Quirúrgicas</c:v>
                </c:pt>
                <c:pt idx="4">
                  <c:v>Onco-Hematológicas</c:v>
                </c:pt>
                <c:pt idx="5">
                  <c:v>Infectológicas</c:v>
                </c:pt>
                <c:pt idx="6">
                  <c:v>Neurológicas</c:v>
                </c:pt>
                <c:pt idx="7">
                  <c:v>Diarrea Complicada</c:v>
                </c:pt>
                <c:pt idx="8">
                  <c:v>Cardiológicas</c:v>
                </c:pt>
                <c:pt idx="9">
                  <c:v>Recién nacido</c:v>
                </c:pt>
              </c:strCache>
            </c:strRef>
          </c:cat>
          <c:val>
            <c:numRef>
              <c:f>Hoja6!$B$23:$B$32</c:f>
              <c:numCache>
                <c:formatCode>#,##0</c:formatCode>
                <c:ptCount val="10"/>
                <c:pt idx="0">
                  <c:v>1735</c:v>
                </c:pt>
                <c:pt idx="1">
                  <c:v>131</c:v>
                </c:pt>
                <c:pt idx="2">
                  <c:v>464</c:v>
                </c:pt>
                <c:pt idx="3">
                  <c:v>399</c:v>
                </c:pt>
                <c:pt idx="4">
                  <c:v>365</c:v>
                </c:pt>
                <c:pt idx="5">
                  <c:v>391</c:v>
                </c:pt>
                <c:pt idx="6">
                  <c:v>245</c:v>
                </c:pt>
                <c:pt idx="7">
                  <c:v>173</c:v>
                </c:pt>
                <c:pt idx="8">
                  <c:v>190</c:v>
                </c:pt>
                <c:pt idx="9">
                  <c:v>159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6350"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9-4B21-4174-A421-C932D3672380}"/>
            </c:ext>
          </c:extLst>
        </c:ser>
        <c:ser>
          <c:idx val="1"/>
          <c:order val="1"/>
          <c:tx>
            <c:v>2023</c:v>
          </c:tx>
          <c:spPr>
            <a:solidFill>
              <a:srgbClr val="B7DEE8"/>
            </a:solidFill>
            <a:ln w="6350"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-9.3298328486253379E-17"/>
                  <c:y val="-9.0497737556560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21-4174-A421-C932D3672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Hoja6!$A$23:$A$32</c:f>
              <c:strCache>
                <c:ptCount val="10"/>
                <c:pt idx="0">
                  <c:v>Accidentes y violencias</c:v>
                </c:pt>
                <c:pt idx="1">
                  <c:v>Respiratorias</c:v>
                </c:pt>
                <c:pt idx="2">
                  <c:v>Gastroenterológicas</c:v>
                </c:pt>
                <c:pt idx="3">
                  <c:v>Quirúrgicas</c:v>
                </c:pt>
                <c:pt idx="4">
                  <c:v>Onco-Hematológicas</c:v>
                </c:pt>
                <c:pt idx="5">
                  <c:v>Infectológicas</c:v>
                </c:pt>
                <c:pt idx="6">
                  <c:v>Neurológicas</c:v>
                </c:pt>
                <c:pt idx="7">
                  <c:v>Diarrea Complicada</c:v>
                </c:pt>
                <c:pt idx="8">
                  <c:v>Cardiológicas</c:v>
                </c:pt>
                <c:pt idx="9">
                  <c:v>Recién nacido</c:v>
                </c:pt>
              </c:strCache>
            </c:strRef>
          </c:cat>
          <c:val>
            <c:numRef>
              <c:f>Hoja6!$C$23:$C$32</c:f>
              <c:numCache>
                <c:formatCode>#,##0</c:formatCode>
                <c:ptCount val="10"/>
                <c:pt idx="0">
                  <c:v>1593</c:v>
                </c:pt>
                <c:pt idx="1">
                  <c:v>780</c:v>
                </c:pt>
                <c:pt idx="2">
                  <c:v>609</c:v>
                </c:pt>
                <c:pt idx="3">
                  <c:v>452</c:v>
                </c:pt>
                <c:pt idx="4">
                  <c:v>452</c:v>
                </c:pt>
                <c:pt idx="5">
                  <c:v>429</c:v>
                </c:pt>
                <c:pt idx="6">
                  <c:v>326</c:v>
                </c:pt>
                <c:pt idx="7">
                  <c:v>270</c:v>
                </c:pt>
                <c:pt idx="8">
                  <c:v>161</c:v>
                </c:pt>
                <c:pt idx="9">
                  <c:v>149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6350"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4B21-4174-A421-C932D3672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511680"/>
        <c:axId val="97862016"/>
      </c:barChart>
      <c:catAx>
        <c:axId val="97511680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s-MX" sz="1400"/>
                  <a:t>Tipo de Urgencias Calificadas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MX"/>
          </a:p>
        </c:txPr>
        <c:crossAx val="97862016"/>
        <c:crosses val="autoZero"/>
        <c:auto val="1"/>
        <c:lblAlgn val="ctr"/>
        <c:lblOffset val="100"/>
        <c:noMultiLvlLbl val="1"/>
      </c:catAx>
      <c:valAx>
        <c:axId val="97862016"/>
        <c:scaling>
          <c:orientation val="minMax"/>
        </c:scaling>
        <c:delete val="0"/>
        <c:axPos val="b"/>
        <c:majorGridlines>
          <c:spPr>
            <a:ln>
              <a:solidFill>
                <a:srgbClr val="B7B7B7">
                  <a:alpha val="32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s-MX" sz="1400"/>
                  <a:t>Número de Atenciones</a:t>
                </a:r>
              </a:p>
            </c:rich>
          </c:tx>
          <c:layout>
            <c:manualLayout>
              <c:xMode val="edge"/>
              <c:yMode val="edge"/>
              <c:x val="0.4336486203069812"/>
              <c:y val="0.946997095580828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400"/>
            </a:pPr>
            <a:endParaRPr lang="es-MX"/>
          </a:p>
        </c:txPr>
        <c:crossAx val="97511680"/>
        <c:crosses val="max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600" b="1"/>
            </a:pPr>
            <a:endParaRPr lang="es-MX"/>
          </a:p>
        </c:txPr>
      </c:legendEntry>
      <c:layout>
        <c:manualLayout>
          <c:xMode val="edge"/>
          <c:yMode val="edge"/>
          <c:x val="0.79306132539976859"/>
          <c:y val="0.27115515517750116"/>
          <c:w val="0.14080369010762817"/>
          <c:h val="0.20171679923753821"/>
        </c:manualLayout>
      </c:layout>
      <c:overlay val="0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zero"/>
    <c:showDLblsOverMax val="1"/>
  </c:chart>
  <c:spPr>
    <a:ln>
      <a:noFill/>
    </a:ln>
  </c:spPr>
  <c:txPr>
    <a:bodyPr/>
    <a:lstStyle/>
    <a:p>
      <a:pPr>
        <a:defRPr sz="1050">
          <a:latin typeface="Montserrat" panose="00000500000000000000" pitchFamily="2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67818105719739"/>
          <c:y val="5.3625821301880233E-2"/>
          <c:w val="0.56609826058449042"/>
          <c:h val="0.827807215006320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9.2701014119897299E-3"/>
                  <c:y val="2.4891647832966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99-4761-8504-A12F21AE2D91}"/>
                </c:ext>
              </c:extLst>
            </c:dLbl>
            <c:dLbl>
              <c:idx val="5"/>
              <c:layout>
                <c:manualLayout>
                  <c:x val="3.7080405647958239E-3"/>
                  <c:y val="4.9783295665932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99-4761-8504-A12F21AE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Sheet1!$B$3:$B$12</c:f>
              <c:strCache>
                <c:ptCount val="10"/>
                <c:pt idx="0">
                  <c:v>Persistencia del Conducto Arterioso (PCA)</c:v>
                </c:pt>
                <c:pt idx="1">
                  <c:v>Comunicación Interauricular (CIA)</c:v>
                </c:pt>
                <c:pt idx="2">
                  <c:v>Comunicación Interventricular (CIV)</c:v>
                </c:pt>
                <c:pt idx="3">
                  <c:v>Pericardiocentesis</c:v>
                </c:pt>
                <c:pt idx="4">
                  <c:v>Valvuloplastía pulmonar</c:v>
                </c:pt>
                <c:pt idx="5">
                  <c:v>Marcapaso definitivo</c:v>
                </c:pt>
                <c:pt idx="6">
                  <c:v>Angioplastía con ballon</c:v>
                </c:pt>
                <c:pt idx="7">
                  <c:v>Aortoplastía con stent</c:v>
                </c:pt>
                <c:pt idx="8">
                  <c:v>Stent en coartación de aorta </c:v>
                </c:pt>
                <c:pt idx="9">
                  <c:v>Ablación 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23</c:v>
                </c:pt>
                <c:pt idx="1">
                  <c:v>9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D-4235-B690-46824A8A3533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B7DEE8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Sheet1!$B$3:$B$12</c:f>
              <c:strCache>
                <c:ptCount val="10"/>
                <c:pt idx="0">
                  <c:v>Persistencia del Conducto Arterioso (PCA)</c:v>
                </c:pt>
                <c:pt idx="1">
                  <c:v>Comunicación Interauricular (CIA)</c:v>
                </c:pt>
                <c:pt idx="2">
                  <c:v>Comunicación Interventricular (CIV)</c:v>
                </c:pt>
                <c:pt idx="3">
                  <c:v>Pericardiocentesis</c:v>
                </c:pt>
                <c:pt idx="4">
                  <c:v>Valvuloplastía pulmonar</c:v>
                </c:pt>
                <c:pt idx="5">
                  <c:v>Marcapaso definitivo</c:v>
                </c:pt>
                <c:pt idx="6">
                  <c:v>Angioplastía con ballon</c:v>
                </c:pt>
                <c:pt idx="7">
                  <c:v>Aortoplastía con stent</c:v>
                </c:pt>
                <c:pt idx="8">
                  <c:v>Stent en coartación de aorta </c:v>
                </c:pt>
                <c:pt idx="9">
                  <c:v>Ablación </c:v>
                </c:pt>
              </c:strCache>
            </c:str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21</c:v>
                </c:pt>
                <c:pt idx="1">
                  <c:v>14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DD-4235-B690-46824A8A3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87292160"/>
        <c:axId val="425754192"/>
      </c:barChart>
      <c:catAx>
        <c:axId val="287292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 b="1" dirty="0"/>
                  <a:t>Tipo de Patología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25754192"/>
        <c:crosses val="autoZero"/>
        <c:auto val="1"/>
        <c:lblAlgn val="ctr"/>
        <c:lblOffset val="100"/>
        <c:noMultiLvlLbl val="0"/>
      </c:catAx>
      <c:valAx>
        <c:axId val="42575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 b="1" dirty="0"/>
                  <a:t>Número</a:t>
                </a:r>
                <a:r>
                  <a:rPr lang="es-MX" sz="1400" b="1" baseline="0" dirty="0"/>
                  <a:t> de Cateterismos </a:t>
                </a:r>
                <a:endParaRPr lang="es-MX" sz="1400" b="1" dirty="0"/>
              </a:p>
            </c:rich>
          </c:tx>
          <c:layout>
            <c:manualLayout>
              <c:xMode val="edge"/>
              <c:yMode val="edge"/>
              <c:x val="0.52547191213188305"/>
              <c:y val="0.954425343076157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729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7474797357655576"/>
          <c:y val="0.10189743278826383"/>
          <c:w val="0.12082539267949692"/>
          <c:h val="0.17806480205215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090E5-F43A-44AC-99D6-D35A288B41DE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5181-DECB-4C67-AA2E-4F20BC348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4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5181-DECB-4C67-AA2E-4F20BC34887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738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9" name="Google Shape;46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72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5181-DECB-4C67-AA2E-4F20BC34887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92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5181-DECB-4C67-AA2E-4F20BC34887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12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semestre pasado se duplicaba la valoración preanestésica de consulta, más las cirugías y este semestre solo se cuentan los preanestesia de consulta, preanestesia de urgencias y la valoración de urgencias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5181-DECB-4C67-AA2E-4F20BC34887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771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5181-DECB-4C67-AA2E-4F20BC348878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991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A4E3-5AAB-471C-8842-E146CF7B8B4B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51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A4E3-5AAB-471C-8842-E146CF7B8B4B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37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A4E3-5AAB-471C-8842-E146CF7B8B4B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45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5181-DECB-4C67-AA2E-4F20BC348878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89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386E1-FB49-49D1-875F-029722DA1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6EE6C5-8310-4797-A8F9-093F7B13D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CBD555-D371-4A58-8182-F1A58363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C2EB2C-BBAB-48F7-A347-902DF0A2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AEAF95-EA4F-48AF-B056-061C3751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CC1A1E-F71F-46BF-A14B-BB4192F1E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" y="0"/>
            <a:ext cx="12147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6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81B0C-456D-4E54-810E-5A5663C3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9869B0-477B-4D81-86C7-C8DF6C341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9FCCC-7003-4A48-BDAF-2DF57477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8B899-FD40-455C-81FD-2E1DBCB8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5F9B5-FF98-46D2-840C-19A8BECB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21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510687-99FE-46E5-947D-38707F0B1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88DE1A-0475-4707-9D8A-FFD05EF9A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2BF141-AB5D-442F-A588-796A51FB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2C2870-D3C4-4E34-B806-D9B5B7C5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4D7FE-67A9-4C34-B87F-0D7E1642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1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D02B9-95B0-46AA-9F4F-96ED2ACD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1B2085-BA33-4AE1-B85F-4B0DB71F3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F965B-B22E-4EA6-AA23-13B6A4E3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CFE9E-CD05-4490-AD34-462D8C34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7639DD-FDAA-48E8-B4DA-B6D335F3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31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43EAA-F14F-4FE2-AA63-620D6207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7CF3C3-EA7C-4987-B915-5E2DD6D7B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61ADE8-1349-4FF8-ABF9-7E244AB8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633DC-DBEF-42F2-BB1C-74DF2050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55DD9D-E913-4BB5-9300-23AB809D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90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C53CD-E4BF-49CA-B72E-E7EE4874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23381-B9CB-4C41-B73B-FC59A8F24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9BAA39-0252-4A18-8DD1-1987A8885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309536-97BD-47DF-AC79-8CD2260A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DC3EEA-565E-4944-AC39-03770389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072869-D3AA-4426-A0D6-1CA5C2C8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41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FE5F4-9765-4BF6-B560-8B8D4B38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EBE741-E0C3-4335-8A4D-D21FA465E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0773A6-C3A9-46D0-8739-363CD624C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8B5256-8AE7-4FAE-A61F-C56058544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EC90EA-A203-4CC4-A9C8-E1D4F2C00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B1C425-BD72-4314-89F4-E6A3F6D5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4EE01D-3657-48CE-A6E4-EEFF7465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6A0811-4138-4E04-B917-C8DD4300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35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F9E93-D9FB-4DB0-94CB-A3F8EB59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A7B0EC-55E5-4392-84ED-9533DA49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0AC70-7F4A-4016-8BE3-8867D50E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C5612F-A9B8-4D17-820B-28C046CD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03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7750CE-C10B-442E-BC3A-B04AA264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51E348-7657-4381-B26C-38BA94B4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235585-B55E-43FA-BE6E-8F6A28C3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36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7941-1002-4FE8-BD07-6F2FEECC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BEF5E-2EAF-4E08-ABAC-8FDCCD83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C00AD-F0AC-49C6-9CEF-77F52FDE3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D2AFA-04E9-456B-837C-1B9F69CD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6E9C6E-60FE-4F7D-A8D3-D8975208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E4735A-FFD6-43DA-AE20-6A44F6E4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35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DA703-7DF6-448F-95BC-46DC4B22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806206-2A78-4CAA-B807-138F04AEA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1645B-A9A0-4744-B19B-158D598FE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EC7AE-4316-4714-8E50-E5AFF2C3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D5110A-BC55-47CC-A61F-E3D43D4C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4C0838-E247-4F3D-8F27-EEDCB821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39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7196C5-73FA-4157-9FD2-9324E1F1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5E443-6FB5-49C5-8C12-8FA9C6387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326C9-2587-473E-A146-2996C77BF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9470-8500-4DC0-BB09-02FFCFBF187F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14C6B3-AFC8-4D38-A0BF-0BB64E053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40ECC9-9690-4C28-91ED-85FAE82BC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ED7C-693A-4BBE-ABEF-199CF28B079E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9F9D6C3-7805-407B-AE21-E63CF6E985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" y="0"/>
            <a:ext cx="12147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5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467B2-ADB3-4390-90F2-6050FFB2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35" y="1121909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s-MX" sz="6300" dirty="0">
                <a:solidFill>
                  <a:srgbClr val="002060"/>
                </a:solidFill>
              </a:rPr>
              <a:t>SEGUNDA SESIÓN ORDINARIA 2023</a:t>
            </a:r>
            <a:br>
              <a:rPr lang="es-MX" sz="6300" dirty="0">
                <a:solidFill>
                  <a:srgbClr val="002060"/>
                </a:solidFill>
              </a:rPr>
            </a:br>
            <a:r>
              <a:rPr lang="es-MX" sz="2800" dirty="0">
                <a:solidFill>
                  <a:srgbClr val="002060"/>
                </a:solidFill>
              </a:rPr>
              <a:t>Enero-Junio 2023</a:t>
            </a:r>
            <a:endParaRPr lang="es-MX" sz="6300" dirty="0">
              <a:solidFill>
                <a:srgbClr val="00206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07D1F7-9C43-4070-B17A-120181C8A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670" y="4500686"/>
            <a:ext cx="11250659" cy="1944497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 MERCEDES MACÍAS PARRA</a:t>
            </a:r>
          </a:p>
          <a:p>
            <a:pPr algn="r"/>
            <a:endParaRPr lang="es-MX" dirty="0"/>
          </a:p>
          <a:p>
            <a:pPr algn="r"/>
            <a:endParaRPr lang="es-MX" dirty="0"/>
          </a:p>
          <a:p>
            <a:pPr algn="r"/>
            <a:r>
              <a:rPr lang="es-MX" sz="1800" dirty="0">
                <a:solidFill>
                  <a:schemeClr val="accent1">
                    <a:lumMod val="50000"/>
                  </a:schemeClr>
                </a:solidFill>
              </a:rPr>
              <a:t>20 DE OCTUBRE DEL 2023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3F564D4-7A84-4BF4-AD57-BE1E6659DCEE}"/>
              </a:ext>
            </a:extLst>
          </p:cNvPr>
          <p:cNvCxnSpPr/>
          <p:nvPr/>
        </p:nvCxnSpPr>
        <p:spPr>
          <a:xfrm>
            <a:off x="1978090" y="4180114"/>
            <a:ext cx="837889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2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29AB28-33F1-49AE-865C-47E5C42F5662}"/>
              </a:ext>
            </a:extLst>
          </p:cNvPr>
          <p:cNvSpPr/>
          <p:nvPr/>
        </p:nvSpPr>
        <p:spPr>
          <a:xfrm>
            <a:off x="88232" y="807622"/>
            <a:ext cx="11985098" cy="35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Se atendieron 38 médicos residentes  que solicitaron apoyo de valoración y contención psicológica.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0DDA6E9-8805-4C52-AD10-AC50F1F951B4}"/>
              </a:ext>
            </a:extLst>
          </p:cNvPr>
          <p:cNvSpPr/>
          <p:nvPr/>
        </p:nvSpPr>
        <p:spPr>
          <a:xfrm>
            <a:off x="2866574" y="406334"/>
            <a:ext cx="6458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Salud mental en el personal  residente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6BA073-9F62-4A02-AF65-8DD064593A30}"/>
              </a:ext>
            </a:extLst>
          </p:cNvPr>
          <p:cNvSpPr/>
          <p:nvPr/>
        </p:nvSpPr>
        <p:spPr>
          <a:xfrm>
            <a:off x="6575510" y="1171524"/>
            <a:ext cx="5616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Porcentaje de residentes que recibieron atención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por Género: 70% Mujeres y 30% Hombres..</a:t>
            </a:r>
            <a:endParaRPr kumimoji="0" lang="es-MX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91F4376-2768-4F9A-B7FF-E64AA4DA98A3}"/>
              </a:ext>
            </a:extLst>
          </p:cNvPr>
          <p:cNvSpPr/>
          <p:nvPr/>
        </p:nvSpPr>
        <p:spPr>
          <a:xfrm>
            <a:off x="545432" y="1208450"/>
            <a:ext cx="53954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Arial MT"/>
                <a:cs typeface="Arial MT"/>
              </a:rPr>
              <a:t>67% de los médicos residentes se les ha otorgado psicoterapia individual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Arial MT"/>
                <a:cs typeface="Arial MT"/>
              </a:rPr>
              <a:t>22% han recibido manejo conjunto con psiquiatría para valoración de farmacoterapia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Arial MT"/>
                <a:cs typeface="Arial MT"/>
              </a:rPr>
              <a:t>11% contención emocional en manejo de crisis hospitalaria.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Arial MT"/>
              <a:cs typeface="Arial MT"/>
            </a:endParaRPr>
          </a:p>
        </p:txBody>
      </p:sp>
      <p:sp>
        <p:nvSpPr>
          <p:cNvPr id="2" name="Círculo: vacío 1">
            <a:extLst>
              <a:ext uri="{FF2B5EF4-FFF2-40B4-BE49-F238E27FC236}">
                <a16:creationId xmlns:a16="http://schemas.microsoft.com/office/drawing/2014/main" id="{305C32FA-8E58-4829-8B01-D58719F604FD}"/>
              </a:ext>
            </a:extLst>
          </p:cNvPr>
          <p:cNvSpPr/>
          <p:nvPr/>
        </p:nvSpPr>
        <p:spPr>
          <a:xfrm>
            <a:off x="161605" y="1277636"/>
            <a:ext cx="312821" cy="296055"/>
          </a:xfrm>
          <a:prstGeom prst="donut">
            <a:avLst/>
          </a:prstGeom>
          <a:solidFill>
            <a:srgbClr val="58CB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FB6D48-F3DA-4CF6-97C3-260F965E8D03}"/>
              </a:ext>
            </a:extLst>
          </p:cNvPr>
          <p:cNvSpPr txBox="1"/>
          <p:nvPr/>
        </p:nvSpPr>
        <p:spPr>
          <a:xfrm>
            <a:off x="10279982" y="834458"/>
            <a:ext cx="243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De los cuales:</a:t>
            </a:r>
          </a:p>
        </p:txBody>
      </p:sp>
      <p:sp>
        <p:nvSpPr>
          <p:cNvPr id="16" name="Círculo: vacío 15">
            <a:extLst>
              <a:ext uri="{FF2B5EF4-FFF2-40B4-BE49-F238E27FC236}">
                <a16:creationId xmlns:a16="http://schemas.microsoft.com/office/drawing/2014/main" id="{E47C79CB-1BEC-46FC-AD7D-6873416C8903}"/>
              </a:ext>
            </a:extLst>
          </p:cNvPr>
          <p:cNvSpPr/>
          <p:nvPr/>
        </p:nvSpPr>
        <p:spPr>
          <a:xfrm>
            <a:off x="183678" y="1879734"/>
            <a:ext cx="312821" cy="296055"/>
          </a:xfrm>
          <a:prstGeom prst="donut">
            <a:avLst/>
          </a:prstGeom>
          <a:solidFill>
            <a:srgbClr val="58CB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Círculo: vacío 16">
            <a:extLst>
              <a:ext uri="{FF2B5EF4-FFF2-40B4-BE49-F238E27FC236}">
                <a16:creationId xmlns:a16="http://schemas.microsoft.com/office/drawing/2014/main" id="{4D85FB52-3B81-44C4-B9C8-8F55C6E8884D}"/>
              </a:ext>
            </a:extLst>
          </p:cNvPr>
          <p:cNvSpPr/>
          <p:nvPr/>
        </p:nvSpPr>
        <p:spPr>
          <a:xfrm>
            <a:off x="211003" y="2343271"/>
            <a:ext cx="312821" cy="296055"/>
          </a:xfrm>
          <a:prstGeom prst="donut">
            <a:avLst/>
          </a:prstGeom>
          <a:solidFill>
            <a:srgbClr val="58CB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E90D6A2-F955-4936-9ED3-4BFD447E0DCE}"/>
              </a:ext>
            </a:extLst>
          </p:cNvPr>
          <p:cNvSpPr/>
          <p:nvPr/>
        </p:nvSpPr>
        <p:spPr>
          <a:xfrm>
            <a:off x="6416842" y="1780299"/>
            <a:ext cx="5775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Área de especialidad de los residentes referidos a la atención de Salud Mental por petición del personal 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C96290A3-E504-4018-9972-DBE8D99D7B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346430"/>
              </p:ext>
            </p:extLst>
          </p:nvPr>
        </p:nvGraphicFramePr>
        <p:xfrm>
          <a:off x="6045958" y="2361062"/>
          <a:ext cx="5924551" cy="436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E4A286B-5B16-4E61-A463-E677B5E2157A}"/>
              </a:ext>
            </a:extLst>
          </p:cNvPr>
          <p:cNvSpPr txBox="1"/>
          <p:nvPr/>
        </p:nvSpPr>
        <p:spPr>
          <a:xfrm>
            <a:off x="0" y="2860533"/>
            <a:ext cx="6110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Motivo de consulta de residentes que recibieron atención de Salud Mental por petición del personal </a:t>
            </a:r>
          </a:p>
          <a:p>
            <a:endParaRPr lang="es-MX" dirty="0"/>
          </a:p>
        </p:txBody>
      </p:sp>
      <p:sp>
        <p:nvSpPr>
          <p:cNvPr id="9" name="Círculo: vacío 8">
            <a:extLst>
              <a:ext uri="{FF2B5EF4-FFF2-40B4-BE49-F238E27FC236}">
                <a16:creationId xmlns:a16="http://schemas.microsoft.com/office/drawing/2014/main" id="{F32CF59B-0543-7452-40EC-9A48FE57FF3A}"/>
              </a:ext>
            </a:extLst>
          </p:cNvPr>
          <p:cNvSpPr/>
          <p:nvPr/>
        </p:nvSpPr>
        <p:spPr>
          <a:xfrm>
            <a:off x="6267548" y="1288696"/>
            <a:ext cx="312821" cy="296055"/>
          </a:xfrm>
          <a:prstGeom prst="donut">
            <a:avLst/>
          </a:prstGeom>
          <a:solidFill>
            <a:srgbClr val="58CB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39DA3839-6697-40A8-82CD-DACD501D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00761"/>
              </p:ext>
            </p:extLst>
          </p:nvPr>
        </p:nvGraphicFramePr>
        <p:xfrm>
          <a:off x="177421" y="3532030"/>
          <a:ext cx="5581934" cy="303459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30304">
                  <a:extLst>
                    <a:ext uri="{9D8B030D-6E8A-4147-A177-3AD203B41FA5}">
                      <a16:colId xmlns:a16="http://schemas.microsoft.com/office/drawing/2014/main" val="3764233239"/>
                    </a:ext>
                  </a:extLst>
                </a:gridCol>
                <a:gridCol w="1951630">
                  <a:extLst>
                    <a:ext uri="{9D8B030D-6E8A-4147-A177-3AD203B41FA5}">
                      <a16:colId xmlns:a16="http://schemas.microsoft.com/office/drawing/2014/main" val="4022901495"/>
                    </a:ext>
                  </a:extLst>
                </a:gridCol>
              </a:tblGrid>
              <a:tr h="461123">
                <a:tc>
                  <a:txBody>
                    <a:bodyPr/>
                    <a:lstStyle/>
                    <a:p>
                      <a:pPr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Motivo de Consulta 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143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Porcentaje de solicitudes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80996"/>
                  </a:ext>
                </a:extLst>
              </a:tr>
              <a:tr h="291391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u="none" strike="noStrike" dirty="0">
                          <a:effectLst/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Depresión / Anualidad Residencia </a:t>
                      </a:r>
                      <a:endParaRPr lang="es-MX" sz="1400" b="0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dirty="0">
                          <a:effectLst/>
                        </a:rPr>
                        <a:t>47%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839816"/>
                  </a:ext>
                </a:extLst>
              </a:tr>
              <a:tr h="270313">
                <a:tc>
                  <a:txBody>
                    <a:bodyPr/>
                    <a:lstStyle/>
                    <a:p>
                      <a:pPr marL="182563" marR="101600" indent="-952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dirty="0">
                          <a:effectLst/>
                        </a:rPr>
                        <a:t>Conductas Suicidas</a:t>
                      </a:r>
                      <a:endParaRPr lang="es-MX" sz="1400" b="0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dirty="0">
                          <a:effectLst/>
                        </a:rPr>
                        <a:t>11%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546766"/>
                  </a:ext>
                </a:extLst>
              </a:tr>
              <a:tr h="270313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dirty="0">
                          <a:effectLst/>
                        </a:rPr>
                        <a:t>Solicitud de Valoración</a:t>
                      </a:r>
                      <a:endParaRPr lang="es-MX" sz="1400" b="0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dirty="0">
                          <a:effectLst/>
                        </a:rPr>
                        <a:t>9%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823496"/>
                  </a:ext>
                </a:extLst>
              </a:tr>
              <a:tr h="270313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dirty="0">
                          <a:effectLst/>
                        </a:rPr>
                        <a:t>Depresión / Ansiedad Pareja </a:t>
                      </a:r>
                      <a:endParaRPr lang="es-MX" sz="1400" b="0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2667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dirty="0">
                          <a:effectLst/>
                        </a:rPr>
                        <a:t>9%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102352"/>
                  </a:ext>
                </a:extLst>
              </a:tr>
              <a:tr h="270313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dirty="0">
                          <a:effectLst/>
                        </a:rPr>
                        <a:t>Violencia</a:t>
                      </a:r>
                      <a:endParaRPr lang="es-MX" sz="1400" b="0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dirty="0">
                          <a:effectLst/>
                        </a:rPr>
                        <a:t>9%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836026"/>
                  </a:ext>
                </a:extLst>
              </a:tr>
              <a:tr h="270313">
                <a:tc>
                  <a:txBody>
                    <a:bodyPr/>
                    <a:lstStyle/>
                    <a:p>
                      <a:pPr marR="10160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dirty="0">
                          <a:effectLst/>
                        </a:rPr>
                        <a:t>Contenido Emocional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dirty="0">
                          <a:effectLst/>
                        </a:rPr>
                        <a:t>7%</a:t>
                      </a:r>
                      <a:endParaRPr lang="es-MX" sz="14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952692"/>
                  </a:ext>
                </a:extLst>
              </a:tr>
              <a:tr h="461123">
                <a:tc>
                  <a:txBody>
                    <a:bodyPr/>
                    <a:lstStyle/>
                    <a:p>
                      <a:pPr marL="0" marR="1016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Habilidades de comunicación y manejo de emociones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39765"/>
                  </a:ext>
                </a:extLst>
              </a:tr>
              <a:tr h="270313">
                <a:tc>
                  <a:txBody>
                    <a:bodyPr/>
                    <a:lstStyle/>
                    <a:p>
                      <a:pPr marL="0" marR="1016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Trastorno obsesivo compulsivo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62327"/>
                  </a:ext>
                </a:extLst>
              </a:tr>
            </a:tbl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0FE7E41-7A42-1721-A4D8-50CC8162EEA7}"/>
              </a:ext>
            </a:extLst>
          </p:cNvPr>
          <p:cNvSpPr/>
          <p:nvPr/>
        </p:nvSpPr>
        <p:spPr>
          <a:xfrm>
            <a:off x="8796549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ENSEÑANZA</a:t>
            </a:r>
          </a:p>
        </p:txBody>
      </p:sp>
    </p:spTree>
    <p:extLst>
      <p:ext uri="{BB962C8B-B14F-4D97-AF65-F5344CB8AC3E}">
        <p14:creationId xmlns:p14="http://schemas.microsoft.com/office/powerpoint/2010/main" val="195669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0;p25">
            <a:extLst>
              <a:ext uri="{FF2B5EF4-FFF2-40B4-BE49-F238E27FC236}">
                <a16:creationId xmlns:a16="http://schemas.microsoft.com/office/drawing/2014/main" id="{0A9D36DB-BCD0-4EC0-A7FB-30A45846C6D0}"/>
              </a:ext>
            </a:extLst>
          </p:cNvPr>
          <p:cNvSpPr txBox="1"/>
          <p:nvPr/>
        </p:nvSpPr>
        <p:spPr>
          <a:xfrm>
            <a:off x="2852250" y="427013"/>
            <a:ext cx="603691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1F3864"/>
                </a:solidFill>
                <a:latin typeface="Montserrat"/>
              </a:defRPr>
            </a:lvl1pPr>
          </a:lstStyle>
          <a:p>
            <a:pPr eaLnBrk="0" fontAlgn="base" hangingPunct="0"/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Un día Típico en el INP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 (2022) -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2023</a:t>
            </a:r>
            <a:endParaRPr dirty="0">
              <a:solidFill>
                <a:schemeClr val="tx1"/>
              </a:solidFill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4" name="Google Shape;331;p25">
            <a:extLst>
              <a:ext uri="{FF2B5EF4-FFF2-40B4-BE49-F238E27FC236}">
                <a16:creationId xmlns:a16="http://schemas.microsoft.com/office/drawing/2014/main" id="{F95E7846-80AC-43D1-8348-757DB765387C}"/>
              </a:ext>
            </a:extLst>
          </p:cNvPr>
          <p:cNvGrpSpPr/>
          <p:nvPr/>
        </p:nvGrpSpPr>
        <p:grpSpPr>
          <a:xfrm>
            <a:off x="4414902" y="1139919"/>
            <a:ext cx="2814638" cy="2104490"/>
            <a:chOff x="146050" y="3289836"/>
            <a:chExt cx="2814638" cy="2104490"/>
          </a:xfrm>
        </p:grpSpPr>
        <p:sp>
          <p:nvSpPr>
            <p:cNvPr id="15" name="Google Shape;332;p25">
              <a:extLst>
                <a:ext uri="{FF2B5EF4-FFF2-40B4-BE49-F238E27FC236}">
                  <a16:creationId xmlns:a16="http://schemas.microsoft.com/office/drawing/2014/main" id="{5EF16097-996C-47BE-952B-E046D07E437B}"/>
                </a:ext>
              </a:extLst>
            </p:cNvPr>
            <p:cNvSpPr/>
            <p:nvPr/>
          </p:nvSpPr>
          <p:spPr>
            <a:xfrm>
              <a:off x="146050" y="3292476"/>
              <a:ext cx="2814638" cy="210185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Google Shape;333;p25">
              <a:extLst>
                <a:ext uri="{FF2B5EF4-FFF2-40B4-BE49-F238E27FC236}">
                  <a16:creationId xmlns:a16="http://schemas.microsoft.com/office/drawing/2014/main" id="{C37F40A5-6623-473F-A9B0-00362C801E65}"/>
                </a:ext>
              </a:extLst>
            </p:cNvPr>
            <p:cNvSpPr/>
            <p:nvPr/>
          </p:nvSpPr>
          <p:spPr>
            <a:xfrm>
              <a:off x="146050" y="3289836"/>
              <a:ext cx="1778100" cy="335100"/>
            </a:xfrm>
            <a:prstGeom prst="wedgeRectCallout">
              <a:avLst>
                <a:gd name="adj1" fmla="val -21364"/>
                <a:gd name="adj2" fmla="val 73916"/>
              </a:avLst>
            </a:prstGeom>
            <a:solidFill>
              <a:schemeClr val="accent1">
                <a:lumMod val="50000"/>
              </a:schemeClr>
            </a:solidFill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sz="1600" b="1" u="none" strike="noStrike" cap="small" dirty="0">
                  <a:solidFill>
                    <a:schemeClr val="bg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Urgencias</a:t>
              </a:r>
              <a:endParaRPr sz="1600" b="1" u="none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Google Shape;334;p25">
              <a:extLst>
                <a:ext uri="{FF2B5EF4-FFF2-40B4-BE49-F238E27FC236}">
                  <a16:creationId xmlns:a16="http://schemas.microsoft.com/office/drawing/2014/main" id="{529E8F76-BF42-474A-87E9-B38CF6B48CB4}"/>
                </a:ext>
              </a:extLst>
            </p:cNvPr>
            <p:cNvSpPr txBox="1"/>
            <p:nvPr/>
          </p:nvSpPr>
          <p:spPr>
            <a:xfrm>
              <a:off x="520201" y="4704141"/>
              <a:ext cx="2160000" cy="415458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Accidentes y violencias</a:t>
              </a:r>
              <a:endParaRPr sz="16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50" b="1" i="1" dirty="0">
                  <a:solidFill>
                    <a:srgbClr val="385723"/>
                  </a:solidFill>
                </a:rPr>
                <a:t>(9.53) </a:t>
              </a:r>
              <a:r>
                <a:rPr lang="es-MX" sz="1050" b="1" kern="0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8.75</a:t>
              </a:r>
              <a:endParaRPr lang="es-MX" sz="1050" kern="0" dirty="0"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5;p25">
              <a:extLst>
                <a:ext uri="{FF2B5EF4-FFF2-40B4-BE49-F238E27FC236}">
                  <a16:creationId xmlns:a16="http://schemas.microsoft.com/office/drawing/2014/main" id="{BD43B3F9-B11A-43A4-9C99-2FFF7B66E171}"/>
                </a:ext>
              </a:extLst>
            </p:cNvPr>
            <p:cNvSpPr txBox="1"/>
            <p:nvPr/>
          </p:nvSpPr>
          <p:spPr>
            <a:xfrm>
              <a:off x="1600201" y="4008522"/>
              <a:ext cx="1293812" cy="407764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Urgencias reales</a:t>
              </a:r>
              <a:endParaRPr sz="16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lvl="0" algn="ctr">
                <a:buClr>
                  <a:srgbClr val="000000"/>
                </a:buClr>
                <a:defRPr/>
              </a:pPr>
              <a:r>
                <a:rPr lang="es-MX" sz="1000" b="1" i="1" kern="0" dirty="0">
                  <a:solidFill>
                    <a:srgbClr val="385723"/>
                  </a:solidFill>
                  <a:cs typeface="Arial"/>
                  <a:sym typeface="Arial"/>
                </a:rPr>
                <a:t>(26.79) </a:t>
              </a:r>
              <a:r>
                <a:rPr lang="es-MX" sz="1000" b="1" kern="0" dirty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32.22</a:t>
              </a:r>
              <a:endParaRPr lang="es-MX"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6;p25">
              <a:extLst>
                <a:ext uri="{FF2B5EF4-FFF2-40B4-BE49-F238E27FC236}">
                  <a16:creationId xmlns:a16="http://schemas.microsoft.com/office/drawing/2014/main" id="{D60F7653-403A-4BE1-9F75-BD523B4C628A}"/>
                </a:ext>
              </a:extLst>
            </p:cNvPr>
            <p:cNvSpPr txBox="1"/>
            <p:nvPr/>
          </p:nvSpPr>
          <p:spPr>
            <a:xfrm>
              <a:off x="231775" y="4004675"/>
              <a:ext cx="1274763" cy="415458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Valoraciones</a:t>
              </a:r>
              <a:endParaRPr sz="16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50" b="1" i="1" dirty="0">
                  <a:solidFill>
                    <a:srgbClr val="385623"/>
                  </a:solidFill>
                </a:rPr>
                <a:t>(</a:t>
              </a:r>
              <a:r>
                <a:rPr lang="es-MX" sz="1050" b="1" i="1" dirty="0">
                  <a:solidFill>
                    <a:srgbClr val="385723"/>
                  </a:solidFill>
                </a:rPr>
                <a:t>93.79) </a:t>
              </a:r>
              <a:r>
                <a:rPr lang="es-MX" sz="1050" b="1" kern="0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113.21</a:t>
              </a:r>
              <a:endParaRPr lang="es-MX" sz="1050" kern="0" dirty="0"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0F0FA182-1DA0-4D62-B591-CA873108585A}"/>
              </a:ext>
            </a:extLst>
          </p:cNvPr>
          <p:cNvGrpSpPr/>
          <p:nvPr/>
        </p:nvGrpSpPr>
        <p:grpSpPr>
          <a:xfrm>
            <a:off x="7286690" y="1132524"/>
            <a:ext cx="4565700" cy="1260000"/>
            <a:chOff x="5969342" y="1254142"/>
            <a:chExt cx="4565700" cy="1260000"/>
          </a:xfrm>
        </p:grpSpPr>
        <p:sp>
          <p:nvSpPr>
            <p:cNvPr id="3" name="Google Shape;320;p25">
              <a:extLst>
                <a:ext uri="{FF2B5EF4-FFF2-40B4-BE49-F238E27FC236}">
                  <a16:creationId xmlns:a16="http://schemas.microsoft.com/office/drawing/2014/main" id="{7D1EBB20-22A5-4896-9C35-6E93CE836C35}"/>
                </a:ext>
              </a:extLst>
            </p:cNvPr>
            <p:cNvSpPr/>
            <p:nvPr/>
          </p:nvSpPr>
          <p:spPr>
            <a:xfrm>
              <a:off x="5969342" y="1254142"/>
              <a:ext cx="4565700" cy="1260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Google Shape;345;p25">
              <a:extLst>
                <a:ext uri="{FF2B5EF4-FFF2-40B4-BE49-F238E27FC236}">
                  <a16:creationId xmlns:a16="http://schemas.microsoft.com/office/drawing/2014/main" id="{DC502C11-DCE5-4882-AE57-2571C5F42F50}"/>
                </a:ext>
              </a:extLst>
            </p:cNvPr>
            <p:cNvSpPr/>
            <p:nvPr/>
          </p:nvSpPr>
          <p:spPr>
            <a:xfrm>
              <a:off x="5969342" y="1257096"/>
              <a:ext cx="2324100" cy="314400"/>
            </a:xfrm>
            <a:prstGeom prst="wedgeRectCallout">
              <a:avLst>
                <a:gd name="adj1" fmla="val -20396"/>
                <a:gd name="adj2" fmla="val 75061"/>
              </a:avLst>
            </a:prstGeom>
            <a:solidFill>
              <a:schemeClr val="accent1">
                <a:lumMod val="50000"/>
              </a:schemeClr>
            </a:solidFill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sz="1600" b="1" u="none" strike="noStrike" cap="small" dirty="0">
                  <a:solidFill>
                    <a:schemeClr val="bg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Cirugía</a:t>
              </a:r>
              <a:endParaRPr sz="1600" b="1" u="none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9" name="Google Shape;346;p25">
              <a:extLst>
                <a:ext uri="{FF2B5EF4-FFF2-40B4-BE49-F238E27FC236}">
                  <a16:creationId xmlns:a16="http://schemas.microsoft.com/office/drawing/2014/main" id="{6E776E00-085B-456F-91A2-10A085B705B4}"/>
                </a:ext>
              </a:extLst>
            </p:cNvPr>
            <p:cNvSpPr txBox="1"/>
            <p:nvPr/>
          </p:nvSpPr>
          <p:spPr>
            <a:xfrm>
              <a:off x="8935905" y="1299872"/>
              <a:ext cx="1260000" cy="553957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Suspensión quirúrgica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623"/>
                  </a:solidFill>
                </a:rPr>
                <a:t>(</a:t>
              </a:r>
              <a:r>
                <a:rPr lang="es-MX" sz="1000" b="1" i="1" dirty="0">
                  <a:solidFill>
                    <a:srgbClr val="385723"/>
                  </a:solidFill>
                </a:rPr>
                <a:t>10.30%)</a:t>
              </a:r>
              <a:r>
                <a:rPr lang="es-MX" sz="1000" b="1" i="1" dirty="0">
                  <a:solidFill>
                    <a:srgbClr val="385623"/>
                  </a:solidFill>
                </a:rPr>
                <a:t>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11.10%</a:t>
              </a:r>
            </a:p>
          </p:txBody>
        </p:sp>
        <p:sp>
          <p:nvSpPr>
            <p:cNvPr id="30" name="Google Shape;347;p25">
              <a:extLst>
                <a:ext uri="{FF2B5EF4-FFF2-40B4-BE49-F238E27FC236}">
                  <a16:creationId xmlns:a16="http://schemas.microsoft.com/office/drawing/2014/main" id="{A6260DBB-4D53-4145-B9FF-B66FF55D2990}"/>
                </a:ext>
              </a:extLst>
            </p:cNvPr>
            <p:cNvSpPr txBox="1"/>
            <p:nvPr/>
          </p:nvSpPr>
          <p:spPr>
            <a:xfrm>
              <a:off x="8950401" y="1963728"/>
              <a:ext cx="1260000" cy="400069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Endoscopías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723"/>
                  </a:solidFill>
                </a:rPr>
                <a:t>(7.85)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10.09</a:t>
              </a:r>
            </a:p>
          </p:txBody>
        </p:sp>
        <p:sp>
          <p:nvSpPr>
            <p:cNvPr id="31" name="Google Shape;348;p25">
              <a:extLst>
                <a:ext uri="{FF2B5EF4-FFF2-40B4-BE49-F238E27FC236}">
                  <a16:creationId xmlns:a16="http://schemas.microsoft.com/office/drawing/2014/main" id="{8DE40CD1-12AA-4657-B950-5F63B4D5966A}"/>
                </a:ext>
              </a:extLst>
            </p:cNvPr>
            <p:cNvSpPr txBox="1"/>
            <p:nvPr/>
          </p:nvSpPr>
          <p:spPr>
            <a:xfrm>
              <a:off x="7552080" y="1719483"/>
              <a:ext cx="1260000" cy="553957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ea typeface="Arial"/>
                  <a:cs typeface="Arial" panose="020B0604020202020204" pitchFamily="34" charset="0"/>
                  <a:sym typeface="Arial"/>
                </a:rPr>
                <a:t>Procedimientos anestésicos</a:t>
              </a:r>
              <a:endParaRPr sz="1400" b="1" u="none" strike="noStrike" cap="none" dirty="0"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723"/>
                  </a:solidFill>
                </a:rPr>
                <a:t>(42.67) </a:t>
              </a:r>
              <a:r>
                <a:rPr lang="es-MX" sz="1000" b="1" kern="0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47.45</a:t>
              </a:r>
              <a:endParaRPr lang="es-MX" sz="1000" kern="0" dirty="0"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49;p25">
              <a:extLst>
                <a:ext uri="{FF2B5EF4-FFF2-40B4-BE49-F238E27FC236}">
                  <a16:creationId xmlns:a16="http://schemas.microsoft.com/office/drawing/2014/main" id="{9E6841A1-BF4B-46CA-8574-101529D28AAB}"/>
                </a:ext>
              </a:extLst>
            </p:cNvPr>
            <p:cNvSpPr txBox="1"/>
            <p:nvPr/>
          </p:nvSpPr>
          <p:spPr>
            <a:xfrm>
              <a:off x="6184412" y="1803420"/>
              <a:ext cx="1260000" cy="400069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Cirugías</a:t>
              </a:r>
              <a:r>
                <a:rPr lang="es-MX" sz="1000" b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endParaRPr sz="1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623"/>
                  </a:solidFill>
                </a:rPr>
                <a:t>(</a:t>
              </a:r>
              <a:r>
                <a:rPr lang="es-MX" sz="1000" b="1" i="1" dirty="0">
                  <a:solidFill>
                    <a:srgbClr val="385723"/>
                  </a:solidFill>
                </a:rPr>
                <a:t>20.6)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22.85</a:t>
              </a:r>
            </a:p>
          </p:txBody>
        </p:sp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33946678-A0D5-4506-8CC2-B9E065864E0E}"/>
              </a:ext>
            </a:extLst>
          </p:cNvPr>
          <p:cNvGrpSpPr/>
          <p:nvPr/>
        </p:nvGrpSpPr>
        <p:grpSpPr>
          <a:xfrm>
            <a:off x="7903787" y="2535565"/>
            <a:ext cx="2449446" cy="3037559"/>
            <a:chOff x="7754728" y="2606307"/>
            <a:chExt cx="2767012" cy="1755633"/>
          </a:xfrm>
        </p:grpSpPr>
        <p:sp>
          <p:nvSpPr>
            <p:cNvPr id="33" name="Google Shape;350;p25">
              <a:extLst>
                <a:ext uri="{FF2B5EF4-FFF2-40B4-BE49-F238E27FC236}">
                  <a16:creationId xmlns:a16="http://schemas.microsoft.com/office/drawing/2014/main" id="{F649A697-0F44-424A-B727-BA916931CB46}"/>
                </a:ext>
              </a:extLst>
            </p:cNvPr>
            <p:cNvSpPr/>
            <p:nvPr/>
          </p:nvSpPr>
          <p:spPr>
            <a:xfrm>
              <a:off x="7754728" y="2609506"/>
              <a:ext cx="2767012" cy="1752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Google Shape;351;p25">
              <a:extLst>
                <a:ext uri="{FF2B5EF4-FFF2-40B4-BE49-F238E27FC236}">
                  <a16:creationId xmlns:a16="http://schemas.microsoft.com/office/drawing/2014/main" id="{BA72AC79-EB29-4672-B86B-E2A5AAADDEAA}"/>
                </a:ext>
              </a:extLst>
            </p:cNvPr>
            <p:cNvSpPr/>
            <p:nvPr/>
          </p:nvSpPr>
          <p:spPr>
            <a:xfrm>
              <a:off x="7754728" y="2606307"/>
              <a:ext cx="2309812" cy="215762"/>
            </a:xfrm>
            <a:prstGeom prst="wedgeRectCallout">
              <a:avLst>
                <a:gd name="adj1" fmla="val -20328"/>
                <a:gd name="adj2" fmla="val 72548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08575" tIns="0" rIns="3617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600" b="1" u="none" strike="noStrike" cap="small" dirty="0">
                  <a:solidFill>
                    <a:schemeClr val="bg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Hospitalización</a:t>
              </a:r>
              <a:endParaRPr sz="1600" b="1" u="none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Google Shape;352;p25">
              <a:extLst>
                <a:ext uri="{FF2B5EF4-FFF2-40B4-BE49-F238E27FC236}">
                  <a16:creationId xmlns:a16="http://schemas.microsoft.com/office/drawing/2014/main" id="{0561C03E-7F31-49CA-9248-7586D8009ACD}"/>
                </a:ext>
              </a:extLst>
            </p:cNvPr>
            <p:cNvSpPr txBox="1"/>
            <p:nvPr/>
          </p:nvSpPr>
          <p:spPr>
            <a:xfrm>
              <a:off x="9174194" y="3079059"/>
              <a:ext cx="1220020" cy="231230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Egresos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623"/>
                  </a:solidFill>
                </a:rPr>
                <a:t>(</a:t>
              </a:r>
              <a:r>
                <a:rPr lang="es-MX" sz="1000" b="1" i="1" dirty="0">
                  <a:solidFill>
                    <a:srgbClr val="385723"/>
                  </a:solidFill>
                </a:rPr>
                <a:t>16.81)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17.45</a:t>
              </a:r>
            </a:p>
          </p:txBody>
        </p:sp>
        <p:sp>
          <p:nvSpPr>
            <p:cNvPr id="36" name="Google Shape;353;p25">
              <a:extLst>
                <a:ext uri="{FF2B5EF4-FFF2-40B4-BE49-F238E27FC236}">
                  <a16:creationId xmlns:a16="http://schemas.microsoft.com/office/drawing/2014/main" id="{F861B7EE-FF7E-4F9F-8F3D-27A5945C13DE}"/>
                </a:ext>
              </a:extLst>
            </p:cNvPr>
            <p:cNvSpPr txBox="1"/>
            <p:nvPr/>
          </p:nvSpPr>
          <p:spPr>
            <a:xfrm>
              <a:off x="9201485" y="3526568"/>
              <a:ext cx="1220020" cy="320173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>
              <a:defPPr>
                <a:defRPr lang="es-MX"/>
              </a:defPPr>
              <a:lvl1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 sz="1000" b="1" i="1" u="none" strike="noStrike" cap="none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</a:defRPr>
              </a:lvl1pPr>
            </a:lstStyle>
            <a:p>
              <a:r>
                <a:rPr lang="es-MX" i="0" dirty="0">
                  <a:solidFill>
                    <a:schemeClr val="tx1"/>
                  </a:solidFill>
                  <a:sym typeface="Arial"/>
                </a:rPr>
                <a:t>% de ocupación</a:t>
              </a:r>
              <a:endParaRPr i="0" dirty="0">
                <a:solidFill>
                  <a:schemeClr val="tx1"/>
                </a:solidFill>
                <a:sym typeface="Arial"/>
              </a:endParaRPr>
            </a:p>
            <a:p>
              <a:r>
                <a:rPr lang="es-MX" dirty="0">
                  <a:solidFill>
                    <a:srgbClr val="385723"/>
                  </a:solidFill>
                </a:rPr>
                <a:t>(76.06) </a:t>
              </a:r>
              <a:r>
                <a:rPr lang="es-MX" i="0" dirty="0">
                  <a:solidFill>
                    <a:schemeClr val="dk1"/>
                  </a:solidFill>
                  <a:ea typeface="+mn-ea"/>
                  <a:sym typeface="Arial"/>
                </a:rPr>
                <a:t>81.46</a:t>
              </a:r>
            </a:p>
          </p:txBody>
        </p:sp>
        <p:sp>
          <p:nvSpPr>
            <p:cNvPr id="37" name="Google Shape;354;p25">
              <a:extLst>
                <a:ext uri="{FF2B5EF4-FFF2-40B4-BE49-F238E27FC236}">
                  <a16:creationId xmlns:a16="http://schemas.microsoft.com/office/drawing/2014/main" id="{CC24B88C-8F8A-4F3F-9576-82B3A19BEC70}"/>
                </a:ext>
              </a:extLst>
            </p:cNvPr>
            <p:cNvSpPr txBox="1"/>
            <p:nvPr/>
          </p:nvSpPr>
          <p:spPr>
            <a:xfrm>
              <a:off x="7854177" y="3578173"/>
              <a:ext cx="1220020" cy="231230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Días estancia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lvl="0" algn="ctr"/>
              <a:r>
                <a:rPr lang="es-MX" sz="1000" b="1" i="1" dirty="0">
                  <a:solidFill>
                    <a:srgbClr val="385723"/>
                  </a:solidFill>
                </a:rPr>
                <a:t>10.45)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10.36</a:t>
              </a:r>
              <a:endParaRPr sz="1000" b="1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Google Shape;355;p25">
              <a:extLst>
                <a:ext uri="{FF2B5EF4-FFF2-40B4-BE49-F238E27FC236}">
                  <a16:creationId xmlns:a16="http://schemas.microsoft.com/office/drawing/2014/main" id="{E0FFB895-5B19-484B-A611-57F2FD65C248}"/>
                </a:ext>
              </a:extLst>
            </p:cNvPr>
            <p:cNvSpPr txBox="1"/>
            <p:nvPr/>
          </p:nvSpPr>
          <p:spPr>
            <a:xfrm>
              <a:off x="7843046" y="3083293"/>
              <a:ext cx="1220020" cy="231230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Ingresos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723"/>
                  </a:solidFill>
                </a:rPr>
                <a:t>(18.09)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18.52</a:t>
              </a:r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D4294A68-CE30-4AE7-A8F8-36C2D8A40BC6}"/>
              </a:ext>
            </a:extLst>
          </p:cNvPr>
          <p:cNvGrpSpPr/>
          <p:nvPr/>
        </p:nvGrpSpPr>
        <p:grpSpPr>
          <a:xfrm>
            <a:off x="204000" y="3418704"/>
            <a:ext cx="1764039" cy="2138631"/>
            <a:chOff x="7803119" y="4356845"/>
            <a:chExt cx="2491497" cy="1662583"/>
          </a:xfrm>
        </p:grpSpPr>
        <p:sp>
          <p:nvSpPr>
            <p:cNvPr id="39" name="Google Shape;356;p25">
              <a:extLst>
                <a:ext uri="{FF2B5EF4-FFF2-40B4-BE49-F238E27FC236}">
                  <a16:creationId xmlns:a16="http://schemas.microsoft.com/office/drawing/2014/main" id="{F1F6E78F-56A9-4818-A785-BE86037BF3C1}"/>
                </a:ext>
              </a:extLst>
            </p:cNvPr>
            <p:cNvSpPr/>
            <p:nvPr/>
          </p:nvSpPr>
          <p:spPr>
            <a:xfrm>
              <a:off x="7803119" y="4358052"/>
              <a:ext cx="2491496" cy="1661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0" name="Google Shape;357;p25">
              <a:extLst>
                <a:ext uri="{FF2B5EF4-FFF2-40B4-BE49-F238E27FC236}">
                  <a16:creationId xmlns:a16="http://schemas.microsoft.com/office/drawing/2014/main" id="{A321A358-CF4C-4C38-9F95-1C3A9775C43B}"/>
                </a:ext>
              </a:extLst>
            </p:cNvPr>
            <p:cNvSpPr/>
            <p:nvPr/>
          </p:nvSpPr>
          <p:spPr>
            <a:xfrm>
              <a:off x="8198960" y="4356845"/>
              <a:ext cx="2095656" cy="457900"/>
            </a:xfrm>
            <a:custGeom>
              <a:avLst/>
              <a:gdLst/>
              <a:ahLst/>
              <a:cxnLst/>
              <a:rect l="l" t="t" r="r" b="b"/>
              <a:pathLst>
                <a:path w="1681321" h="528955" extrusionOk="0">
                  <a:moveTo>
                    <a:pt x="0" y="0"/>
                  </a:moveTo>
                  <a:lnTo>
                    <a:pt x="980771" y="0"/>
                  </a:lnTo>
                  <a:lnTo>
                    <a:pt x="1181128" y="-56598"/>
                  </a:lnTo>
                  <a:lnTo>
                    <a:pt x="1401101" y="0"/>
                  </a:lnTo>
                  <a:lnTo>
                    <a:pt x="1681321" y="0"/>
                  </a:lnTo>
                  <a:lnTo>
                    <a:pt x="1681321" y="88159"/>
                  </a:lnTo>
                  <a:lnTo>
                    <a:pt x="1681321" y="88159"/>
                  </a:lnTo>
                  <a:lnTo>
                    <a:pt x="1681321" y="220398"/>
                  </a:lnTo>
                  <a:lnTo>
                    <a:pt x="1681321" y="528955"/>
                  </a:lnTo>
                  <a:lnTo>
                    <a:pt x="1401101" y="528955"/>
                  </a:lnTo>
                  <a:lnTo>
                    <a:pt x="980771" y="528955"/>
                  </a:lnTo>
                  <a:lnTo>
                    <a:pt x="980771" y="528955"/>
                  </a:lnTo>
                  <a:lnTo>
                    <a:pt x="0" y="528955"/>
                  </a:lnTo>
                  <a:lnTo>
                    <a:pt x="0" y="220398"/>
                  </a:lnTo>
                  <a:lnTo>
                    <a:pt x="0" y="88159"/>
                  </a:lnTo>
                  <a:lnTo>
                    <a:pt x="0" y="8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42875" tIns="0" rIns="476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 u="none" strike="noStrike" cap="small" dirty="0">
                  <a:solidFill>
                    <a:schemeClr val="bg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Atención ambulatoria</a:t>
              </a:r>
              <a:endParaRPr sz="1600" b="1" u="none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Google Shape;358;p25">
              <a:extLst>
                <a:ext uri="{FF2B5EF4-FFF2-40B4-BE49-F238E27FC236}">
                  <a16:creationId xmlns:a16="http://schemas.microsoft.com/office/drawing/2014/main" id="{3E739D35-4FA2-4FED-849C-EB9C816D6E8C}"/>
                </a:ext>
              </a:extLst>
            </p:cNvPr>
            <p:cNvSpPr txBox="1"/>
            <p:nvPr/>
          </p:nvSpPr>
          <p:spPr>
            <a:xfrm>
              <a:off x="8185005" y="4988508"/>
              <a:ext cx="1677910" cy="311016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 err="1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AQuA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lvl="0" algn="ctr"/>
              <a:r>
                <a:rPr lang="es-MX" sz="1000" b="1" i="1" dirty="0">
                  <a:solidFill>
                    <a:srgbClr val="385723"/>
                  </a:solidFill>
                </a:rPr>
                <a:t>(37.50)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31.56</a:t>
              </a:r>
              <a:endParaRPr sz="1000" b="1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2" name="Google Shape;359;p25">
              <a:extLst>
                <a:ext uri="{FF2B5EF4-FFF2-40B4-BE49-F238E27FC236}">
                  <a16:creationId xmlns:a16="http://schemas.microsoft.com/office/drawing/2014/main" id="{51868F58-EF0A-413B-9C5B-EF827F919F1F}"/>
                </a:ext>
              </a:extLst>
            </p:cNvPr>
            <p:cNvSpPr txBox="1"/>
            <p:nvPr/>
          </p:nvSpPr>
          <p:spPr>
            <a:xfrm>
              <a:off x="8225986" y="5520244"/>
              <a:ext cx="1677910" cy="311016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ICE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723"/>
                  </a:solidFill>
                </a:rPr>
                <a:t>(15.24)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18.40</a:t>
              </a:r>
            </a:p>
          </p:txBody>
        </p: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867FD5CE-7B55-4F07-9E48-E720873B6260}"/>
              </a:ext>
            </a:extLst>
          </p:cNvPr>
          <p:cNvGrpSpPr/>
          <p:nvPr/>
        </p:nvGrpSpPr>
        <p:grpSpPr>
          <a:xfrm>
            <a:off x="10445666" y="2721172"/>
            <a:ext cx="1436650" cy="2748656"/>
            <a:chOff x="10604361" y="2243466"/>
            <a:chExt cx="1436650" cy="2367981"/>
          </a:xfrm>
        </p:grpSpPr>
        <p:sp>
          <p:nvSpPr>
            <p:cNvPr id="44" name="Google Shape;361;p25">
              <a:extLst>
                <a:ext uri="{FF2B5EF4-FFF2-40B4-BE49-F238E27FC236}">
                  <a16:creationId xmlns:a16="http://schemas.microsoft.com/office/drawing/2014/main" id="{89E4FFDF-B0A3-4BE7-8F95-D64AA4CA4003}"/>
                </a:ext>
              </a:extLst>
            </p:cNvPr>
            <p:cNvSpPr txBox="1"/>
            <p:nvPr/>
          </p:nvSpPr>
          <p:spPr>
            <a:xfrm>
              <a:off x="10604361" y="2243466"/>
              <a:ext cx="1436650" cy="45072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Defunciones</a:t>
              </a:r>
              <a:endParaRPr sz="2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/>
              <a:r>
                <a:rPr lang="es-MX" altLang="es-MX" sz="1400" b="1" i="1" dirty="0">
                  <a:solidFill>
                    <a:srgbClr val="385723"/>
                  </a:solidFill>
                </a:rPr>
                <a:t>(0.40) </a:t>
              </a:r>
              <a:r>
                <a:rPr lang="es-MX" altLang="es-MX" sz="14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0.25</a:t>
              </a:r>
            </a:p>
          </p:txBody>
        </p:sp>
        <p:sp>
          <p:nvSpPr>
            <p:cNvPr id="45" name="Google Shape;362;p25">
              <a:extLst>
                <a:ext uri="{FF2B5EF4-FFF2-40B4-BE49-F238E27FC236}">
                  <a16:creationId xmlns:a16="http://schemas.microsoft.com/office/drawing/2014/main" id="{DB9FC150-DDC0-4D7B-A88E-53098C4680D5}"/>
                </a:ext>
              </a:extLst>
            </p:cNvPr>
            <p:cNvSpPr txBox="1"/>
            <p:nvPr/>
          </p:nvSpPr>
          <p:spPr>
            <a:xfrm>
              <a:off x="10604361" y="3070360"/>
              <a:ext cx="1408483" cy="45072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>
              <a:defPPr>
                <a:defRPr lang="es-MX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u="none" strike="noStrike" cap="none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</a:defRPr>
              </a:lvl1pPr>
            </a:lstStyle>
            <a:p>
              <a:r>
                <a:rPr lang="es-MX" b="1" dirty="0">
                  <a:sym typeface="Calibri"/>
                </a:rPr>
                <a:t>Tasa IAAS</a:t>
              </a:r>
              <a:endParaRPr b="1" dirty="0">
                <a:sym typeface="Arial"/>
              </a:endParaRPr>
            </a:p>
            <a:p>
              <a:r>
                <a:rPr lang="es-MX" altLang="es-MX" b="1" dirty="0">
                  <a:solidFill>
                    <a:srgbClr val="385723"/>
                  </a:solidFill>
                  <a:sym typeface="Calibri" panose="020F0502020204030204" pitchFamily="34" charset="0"/>
                </a:rPr>
                <a:t>(10.92) </a:t>
              </a:r>
              <a:r>
                <a:rPr lang="es-MX" altLang="es-MX" b="1" dirty="0">
                  <a:solidFill>
                    <a:schemeClr val="dk1"/>
                  </a:solidFill>
                  <a:ea typeface="+mn-ea"/>
                  <a:sym typeface="Calibri" panose="020F0502020204030204" pitchFamily="34" charset="0"/>
                </a:rPr>
                <a:t>12.55</a:t>
              </a:r>
              <a:endParaRPr lang="es-MX" altLang="es-MX" b="1" dirty="0">
                <a:solidFill>
                  <a:schemeClr val="dk1"/>
                </a:solidFill>
                <a:ea typeface="+mn-ea"/>
              </a:endParaRPr>
            </a:p>
          </p:txBody>
        </p:sp>
        <p:sp>
          <p:nvSpPr>
            <p:cNvPr id="46" name="Google Shape;363;p25">
              <a:extLst>
                <a:ext uri="{FF2B5EF4-FFF2-40B4-BE49-F238E27FC236}">
                  <a16:creationId xmlns:a16="http://schemas.microsoft.com/office/drawing/2014/main" id="{761D52EC-2EA3-43E5-83FD-18DE1E92D7A4}"/>
                </a:ext>
              </a:extLst>
            </p:cNvPr>
            <p:cNvSpPr txBox="1"/>
            <p:nvPr/>
          </p:nvSpPr>
          <p:spPr>
            <a:xfrm>
              <a:off x="10624608" y="3789513"/>
              <a:ext cx="1410270" cy="82193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Apertura </a:t>
              </a:r>
              <a:br>
                <a:rPr lang="es-MX" sz="1400" b="1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</a:br>
              <a:r>
                <a:rPr lang="es-MX" sz="1400" b="1" u="none" strike="noStrike" cap="none" dirty="0">
                  <a:solidFill>
                    <a:srgbClr val="002060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de expediente</a:t>
              </a:r>
              <a:endParaRPr sz="2400" b="1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/>
              <a:r>
                <a:rPr lang="es-MX" altLang="es-MX" sz="1400" b="1" i="1" dirty="0">
                  <a:solidFill>
                    <a:srgbClr val="385723"/>
                  </a:solidFill>
                </a:rPr>
                <a:t>(14.34) </a:t>
              </a:r>
              <a:r>
                <a:rPr lang="es-MX" altLang="es-MX" sz="14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15.75</a:t>
              </a:r>
              <a:endParaRPr lang="es-MX" altLang="es-MX" sz="1000" b="1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8" name="Google Shape;365;p25">
            <a:extLst>
              <a:ext uri="{FF2B5EF4-FFF2-40B4-BE49-F238E27FC236}">
                <a16:creationId xmlns:a16="http://schemas.microsoft.com/office/drawing/2014/main" id="{08D41227-3CE9-4883-946A-1251D5808CD3}"/>
              </a:ext>
            </a:extLst>
          </p:cNvPr>
          <p:cNvCxnSpPr/>
          <p:nvPr/>
        </p:nvCxnSpPr>
        <p:spPr>
          <a:xfrm rot="10800000">
            <a:off x="433539" y="5960805"/>
            <a:ext cx="3325813" cy="63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366;p25">
            <a:extLst>
              <a:ext uri="{FF2B5EF4-FFF2-40B4-BE49-F238E27FC236}">
                <a16:creationId xmlns:a16="http://schemas.microsoft.com/office/drawing/2014/main" id="{4362BDC1-80BB-469A-9203-A60BA824A3E5}"/>
              </a:ext>
            </a:extLst>
          </p:cNvPr>
          <p:cNvSpPr txBox="1"/>
          <p:nvPr/>
        </p:nvSpPr>
        <p:spPr>
          <a:xfrm>
            <a:off x="394176" y="6093978"/>
            <a:ext cx="3029507" cy="52318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MX" sz="14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124</a:t>
            </a:r>
            <a:r>
              <a:rPr lang="es-MX" sz="1400" b="1" u="none" strike="noStrike" cap="none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días hábiles</a:t>
            </a:r>
            <a:endParaRPr sz="2000" b="1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MX" sz="1400" b="1" u="none" strike="noStrike" cap="none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Urgencias: 182</a:t>
            </a:r>
            <a:r>
              <a:rPr lang="es-MX" sz="14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s-MX" sz="1400" b="1" u="none" strike="noStrike" cap="none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días</a:t>
            </a:r>
            <a:endParaRPr sz="2000" b="1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52" name="Google Shape;369;p25">
            <a:extLst>
              <a:ext uri="{FF2B5EF4-FFF2-40B4-BE49-F238E27FC236}">
                <a16:creationId xmlns:a16="http://schemas.microsoft.com/office/drawing/2014/main" id="{0DB98947-C41E-4EF6-B6B6-6DB138A16EBC}"/>
              </a:ext>
            </a:extLst>
          </p:cNvPr>
          <p:cNvCxnSpPr/>
          <p:nvPr/>
        </p:nvCxnSpPr>
        <p:spPr>
          <a:xfrm rot="10800000">
            <a:off x="8379365" y="5908740"/>
            <a:ext cx="3325813" cy="63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6" name="Grupo 85">
            <a:extLst>
              <a:ext uri="{FF2B5EF4-FFF2-40B4-BE49-F238E27FC236}">
                <a16:creationId xmlns:a16="http://schemas.microsoft.com/office/drawing/2014/main" id="{5205F997-707F-49FA-B679-F32FA259483B}"/>
              </a:ext>
            </a:extLst>
          </p:cNvPr>
          <p:cNvGrpSpPr/>
          <p:nvPr/>
        </p:nvGrpSpPr>
        <p:grpSpPr>
          <a:xfrm>
            <a:off x="205487" y="1125707"/>
            <a:ext cx="4080000" cy="2139838"/>
            <a:chOff x="0" y="1118110"/>
            <a:chExt cx="4080000" cy="2139838"/>
          </a:xfrm>
        </p:grpSpPr>
        <p:sp>
          <p:nvSpPr>
            <p:cNvPr id="55" name="Google Shape;337;p25">
              <a:extLst>
                <a:ext uri="{FF2B5EF4-FFF2-40B4-BE49-F238E27FC236}">
                  <a16:creationId xmlns:a16="http://schemas.microsoft.com/office/drawing/2014/main" id="{0D606D69-2529-4B98-9E86-1E9637AFEA64}"/>
                </a:ext>
              </a:extLst>
            </p:cNvPr>
            <p:cNvSpPr/>
            <p:nvPr/>
          </p:nvSpPr>
          <p:spPr>
            <a:xfrm>
              <a:off x="0" y="1127648"/>
              <a:ext cx="4080000" cy="2130300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6" name="Google Shape;338;p25">
              <a:extLst>
                <a:ext uri="{FF2B5EF4-FFF2-40B4-BE49-F238E27FC236}">
                  <a16:creationId xmlns:a16="http://schemas.microsoft.com/office/drawing/2014/main" id="{92EA3277-AC3A-4A4E-8B01-8587D73F5E26}"/>
                </a:ext>
              </a:extLst>
            </p:cNvPr>
            <p:cNvSpPr txBox="1"/>
            <p:nvPr/>
          </p:nvSpPr>
          <p:spPr>
            <a:xfrm>
              <a:off x="1462099" y="2171391"/>
              <a:ext cx="1260000" cy="400069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Procedimientos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623"/>
                  </a:solidFill>
                </a:rPr>
                <a:t>(</a:t>
              </a:r>
              <a:r>
                <a:rPr lang="es-MX" sz="1000" b="1" i="1" dirty="0">
                  <a:solidFill>
                    <a:srgbClr val="385723"/>
                  </a:solidFill>
                </a:rPr>
                <a:t>193.90)</a:t>
              </a:r>
              <a:r>
                <a:rPr lang="es-MX" sz="1000" b="1" i="1" dirty="0">
                  <a:solidFill>
                    <a:srgbClr val="385623"/>
                  </a:solidFill>
                </a:rPr>
                <a:t> </a:t>
              </a:r>
              <a:r>
                <a:rPr lang="es-MX" sz="1000" b="1" dirty="0">
                  <a:solidFill>
                    <a:schemeClr val="dk1"/>
                  </a:solidFill>
                </a:rPr>
                <a:t>180.27</a:t>
              </a:r>
              <a:endParaRPr lang="es-MX" sz="1000"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39;p25">
              <a:extLst>
                <a:ext uri="{FF2B5EF4-FFF2-40B4-BE49-F238E27FC236}">
                  <a16:creationId xmlns:a16="http://schemas.microsoft.com/office/drawing/2014/main" id="{84289D34-AF1D-448B-BEBE-A781AE4137CF}"/>
                </a:ext>
              </a:extLst>
            </p:cNvPr>
            <p:cNvSpPr txBox="1"/>
            <p:nvPr/>
          </p:nvSpPr>
          <p:spPr>
            <a:xfrm>
              <a:off x="115863" y="2024689"/>
              <a:ext cx="1224000" cy="400069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Subsecuentes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723"/>
                  </a:solidFill>
                </a:rPr>
                <a:t>(374.43) </a:t>
              </a:r>
              <a:r>
                <a:rPr lang="es-MX" sz="1000" b="1" kern="0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401.51</a:t>
              </a:r>
              <a:endParaRPr lang="es-MX" sz="1000" kern="0" dirty="0"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40;p25">
              <a:extLst>
                <a:ext uri="{FF2B5EF4-FFF2-40B4-BE49-F238E27FC236}">
                  <a16:creationId xmlns:a16="http://schemas.microsoft.com/office/drawing/2014/main" id="{87D664E7-69AE-4B41-BD0D-905C53D8F465}"/>
                </a:ext>
              </a:extLst>
            </p:cNvPr>
            <p:cNvSpPr txBox="1"/>
            <p:nvPr/>
          </p:nvSpPr>
          <p:spPr>
            <a:xfrm>
              <a:off x="2785148" y="2091825"/>
              <a:ext cx="1224000" cy="400069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Primera vez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i="1" u="none" strike="noStrike" cap="none" dirty="0">
                  <a:solidFill>
                    <a:srgbClr val="3857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i="1" dirty="0">
                  <a:solidFill>
                    <a:srgbClr val="385723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57.1</a:t>
              </a:r>
              <a:r>
                <a:rPr lang="es-MX" sz="1000" b="1" i="1" u="none" strike="noStrike" cap="none" dirty="0">
                  <a:solidFill>
                    <a:srgbClr val="3857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</a:t>
              </a:r>
              <a:r>
                <a:rPr lang="es-MX" sz="1000" b="1" i="1" u="none" strike="noStrike" cap="none" dirty="0">
                  <a:solidFill>
                    <a:srgbClr val="3856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s-MX" sz="1000" b="1" dirty="0">
                  <a:latin typeface="Montserrat" panose="00000500000000000000" pitchFamily="2" charset="0"/>
                  <a:cs typeface="Arial" panose="020B0604020202020204" pitchFamily="34" charset="0"/>
                </a:rPr>
                <a:t>45.21</a:t>
              </a:r>
              <a:endParaRPr sz="1400" b="0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9" name="Google Shape;341;p25">
              <a:extLst>
                <a:ext uri="{FF2B5EF4-FFF2-40B4-BE49-F238E27FC236}">
                  <a16:creationId xmlns:a16="http://schemas.microsoft.com/office/drawing/2014/main" id="{A6C13A32-9765-4E55-A4FE-AF6BECEFE5B5}"/>
                </a:ext>
              </a:extLst>
            </p:cNvPr>
            <p:cNvSpPr txBox="1"/>
            <p:nvPr/>
          </p:nvSpPr>
          <p:spPr>
            <a:xfrm>
              <a:off x="1475697" y="1670434"/>
              <a:ext cx="1260000" cy="400069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Pre consulta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buClr>
                  <a:srgbClr val="000000"/>
                </a:buClr>
                <a:defRPr/>
              </a:pPr>
              <a:r>
                <a:rPr lang="es-MX" sz="1000" b="1" i="1" kern="0" dirty="0">
                  <a:solidFill>
                    <a:srgbClr val="385723"/>
                  </a:solidFill>
                  <a:ea typeface="Arial"/>
                  <a:cs typeface="Arial"/>
                  <a:sym typeface="Arial"/>
                </a:rPr>
                <a:t>(55.19) </a:t>
              </a:r>
              <a:r>
                <a:rPr lang="es-MX" sz="1000" b="1" kern="0" dirty="0">
                  <a:ea typeface="Arial"/>
                  <a:cs typeface="Arial"/>
                  <a:sym typeface="Arial"/>
                </a:rPr>
                <a:t>74.62</a:t>
              </a:r>
              <a:endParaRPr lang="es-MX" sz="1000" kern="0" dirty="0"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42;p25">
              <a:extLst>
                <a:ext uri="{FF2B5EF4-FFF2-40B4-BE49-F238E27FC236}">
                  <a16:creationId xmlns:a16="http://schemas.microsoft.com/office/drawing/2014/main" id="{E4849EFA-081A-4651-8EA5-17BC4EC488AE}"/>
                </a:ext>
              </a:extLst>
            </p:cNvPr>
            <p:cNvSpPr txBox="1"/>
            <p:nvPr/>
          </p:nvSpPr>
          <p:spPr>
            <a:xfrm>
              <a:off x="122236" y="1315850"/>
              <a:ext cx="1224000" cy="553957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623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Consultas totales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buClr>
                  <a:srgbClr val="385623"/>
                </a:buClr>
                <a:buSzPts val="1000"/>
                <a:defRPr/>
              </a:pPr>
              <a:r>
                <a:rPr lang="es-MX" sz="1000" b="1" i="1" dirty="0">
                  <a:solidFill>
                    <a:srgbClr val="385623"/>
                  </a:solidFill>
                </a:rPr>
                <a:t>(</a:t>
              </a:r>
              <a:r>
                <a:rPr lang="es-MX" sz="1000" b="1" i="1" dirty="0">
                  <a:solidFill>
                    <a:srgbClr val="385723"/>
                  </a:solidFill>
                </a:rPr>
                <a:t>495.11) </a:t>
              </a:r>
              <a:r>
                <a:rPr lang="es-MX" sz="1000" b="1" kern="0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521.34</a:t>
              </a:r>
              <a:endParaRPr lang="es-MX" sz="1000" kern="0" dirty="0"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43;p25">
              <a:extLst>
                <a:ext uri="{FF2B5EF4-FFF2-40B4-BE49-F238E27FC236}">
                  <a16:creationId xmlns:a16="http://schemas.microsoft.com/office/drawing/2014/main" id="{037B7CCD-3F97-4BCF-BC33-05EFFD565457}"/>
                </a:ext>
              </a:extLst>
            </p:cNvPr>
            <p:cNvSpPr txBox="1"/>
            <p:nvPr/>
          </p:nvSpPr>
          <p:spPr>
            <a:xfrm>
              <a:off x="1467761" y="2699901"/>
              <a:ext cx="1260000" cy="400069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Interconsultas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723"/>
                  </a:solidFill>
                </a:rPr>
                <a:t>(49.28)</a:t>
              </a:r>
              <a:r>
                <a:rPr lang="es-MX" sz="1000" b="1" i="1" dirty="0">
                  <a:solidFill>
                    <a:srgbClr val="385623"/>
                  </a:solidFill>
                </a:rPr>
                <a:t> </a:t>
              </a:r>
              <a:r>
                <a:rPr lang="es-MX" sz="1000" b="1" kern="0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66.11</a:t>
              </a:r>
              <a:endParaRPr lang="es-MX" sz="1000" kern="0" dirty="0"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44;p25">
              <a:extLst>
                <a:ext uri="{FF2B5EF4-FFF2-40B4-BE49-F238E27FC236}">
                  <a16:creationId xmlns:a16="http://schemas.microsoft.com/office/drawing/2014/main" id="{8A08A8C3-B660-4EF5-8C7A-BD6B68514467}"/>
                </a:ext>
              </a:extLst>
            </p:cNvPr>
            <p:cNvSpPr txBox="1"/>
            <p:nvPr/>
          </p:nvSpPr>
          <p:spPr>
            <a:xfrm>
              <a:off x="104198" y="2590148"/>
              <a:ext cx="1218864" cy="523180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9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Consultas Médicas Paliativa</a:t>
              </a:r>
              <a:endParaRPr sz="12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723"/>
                  </a:solidFill>
                </a:rPr>
                <a:t>(5.25) </a:t>
              </a:r>
              <a:r>
                <a:rPr lang="es-MX" sz="1000" b="1" kern="0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7.76</a:t>
              </a:r>
              <a:endParaRPr lang="es-MX" sz="1000" kern="0" dirty="0"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67;p25">
              <a:extLst>
                <a:ext uri="{FF2B5EF4-FFF2-40B4-BE49-F238E27FC236}">
                  <a16:creationId xmlns:a16="http://schemas.microsoft.com/office/drawing/2014/main" id="{1431C2B9-30BC-496A-ADF7-9663F99F94BD}"/>
                </a:ext>
              </a:extLst>
            </p:cNvPr>
            <p:cNvSpPr/>
            <p:nvPr/>
          </p:nvSpPr>
          <p:spPr>
            <a:xfrm flipH="1">
              <a:off x="1765902" y="1118110"/>
              <a:ext cx="2311500" cy="428700"/>
            </a:xfrm>
            <a:prstGeom prst="wedgeRectCallout">
              <a:avLst>
                <a:gd name="adj1" fmla="val -20396"/>
                <a:gd name="adj2" fmla="val 75061"/>
              </a:avLst>
            </a:prstGeom>
            <a:solidFill>
              <a:schemeClr val="accent1">
                <a:lumMod val="50000"/>
              </a:schemeClr>
            </a:solidFill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u="none" strike="noStrike" cap="small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4" name="Google Shape;368;p25">
              <a:extLst>
                <a:ext uri="{FF2B5EF4-FFF2-40B4-BE49-F238E27FC236}">
                  <a16:creationId xmlns:a16="http://schemas.microsoft.com/office/drawing/2014/main" id="{EDC8956A-0B73-47B3-AAE8-E2C064AA325C}"/>
                </a:ext>
              </a:extLst>
            </p:cNvPr>
            <p:cNvSpPr txBox="1"/>
            <p:nvPr/>
          </p:nvSpPr>
          <p:spPr>
            <a:xfrm>
              <a:off x="1886138" y="1150077"/>
              <a:ext cx="2193862" cy="31389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sz="1600" b="1" u="none" strike="noStrike" cap="small" dirty="0">
                  <a:solidFill>
                    <a:schemeClr val="bg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Consulta externa</a:t>
              </a:r>
              <a:endParaRPr sz="1600" b="1" u="none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BA26B027-B331-48A6-B8B2-3114147E96AE}"/>
              </a:ext>
            </a:extLst>
          </p:cNvPr>
          <p:cNvGrpSpPr/>
          <p:nvPr/>
        </p:nvGrpSpPr>
        <p:grpSpPr>
          <a:xfrm>
            <a:off x="2072952" y="3370942"/>
            <a:ext cx="5738403" cy="2202181"/>
            <a:chOff x="238328" y="1103284"/>
            <a:chExt cx="5168901" cy="1981200"/>
          </a:xfrm>
        </p:grpSpPr>
        <p:sp>
          <p:nvSpPr>
            <p:cNvPr id="90" name="Google Shape;321;p25">
              <a:extLst>
                <a:ext uri="{FF2B5EF4-FFF2-40B4-BE49-F238E27FC236}">
                  <a16:creationId xmlns:a16="http://schemas.microsoft.com/office/drawing/2014/main" id="{08CA9225-58D2-4E04-8F54-2BD19770E930}"/>
                </a:ext>
              </a:extLst>
            </p:cNvPr>
            <p:cNvSpPr/>
            <p:nvPr/>
          </p:nvSpPr>
          <p:spPr>
            <a:xfrm>
              <a:off x="238329" y="1103284"/>
              <a:ext cx="5168900" cy="19812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1" name="Google Shape;322;p25">
              <a:extLst>
                <a:ext uri="{FF2B5EF4-FFF2-40B4-BE49-F238E27FC236}">
                  <a16:creationId xmlns:a16="http://schemas.microsoft.com/office/drawing/2014/main" id="{5F3D1360-5984-4FB3-B32A-74A9C102804E}"/>
                </a:ext>
              </a:extLst>
            </p:cNvPr>
            <p:cNvSpPr/>
            <p:nvPr/>
          </p:nvSpPr>
          <p:spPr>
            <a:xfrm>
              <a:off x="238328" y="1103284"/>
              <a:ext cx="5068887" cy="304798"/>
            </a:xfrm>
            <a:prstGeom prst="wedgeRectCallout">
              <a:avLst>
                <a:gd name="adj1" fmla="val -19491"/>
                <a:gd name="adj2" fmla="val 87621"/>
              </a:avLst>
            </a:prstGeom>
            <a:solidFill>
              <a:schemeClr val="accent1">
                <a:lumMod val="50000"/>
              </a:schemeClr>
            </a:solidFill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600" b="1" u="none" strike="noStrike" cap="small" dirty="0">
                  <a:solidFill>
                    <a:schemeClr val="bg1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Servicios de apoyo al diagnóstico y tratamiento</a:t>
              </a:r>
              <a:endParaRPr sz="1600" b="1" u="none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Google Shape;323;p25">
              <a:extLst>
                <a:ext uri="{FF2B5EF4-FFF2-40B4-BE49-F238E27FC236}">
                  <a16:creationId xmlns:a16="http://schemas.microsoft.com/office/drawing/2014/main" id="{B3EEF95D-B78A-4661-A986-E01704D2AEF2}"/>
                </a:ext>
              </a:extLst>
            </p:cNvPr>
            <p:cNvSpPr txBox="1"/>
            <p:nvPr/>
          </p:nvSpPr>
          <p:spPr>
            <a:xfrm>
              <a:off x="4221470" y="1534631"/>
              <a:ext cx="1070098" cy="366846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Estudios TAC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50" b="1" i="1" dirty="0">
                  <a:solidFill>
                    <a:srgbClr val="385723"/>
                  </a:solidFill>
                </a:rPr>
                <a:t>(15.96)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19.74</a:t>
              </a:r>
            </a:p>
          </p:txBody>
        </p:sp>
        <p:sp>
          <p:nvSpPr>
            <p:cNvPr id="93" name="Google Shape;324;p25">
              <a:extLst>
                <a:ext uri="{FF2B5EF4-FFF2-40B4-BE49-F238E27FC236}">
                  <a16:creationId xmlns:a16="http://schemas.microsoft.com/office/drawing/2014/main" id="{C40D1287-CCCA-4D1F-899B-51DB9DBEC4CD}"/>
                </a:ext>
              </a:extLst>
            </p:cNvPr>
            <p:cNvSpPr txBox="1"/>
            <p:nvPr/>
          </p:nvSpPr>
          <p:spPr>
            <a:xfrm>
              <a:off x="4221470" y="2599876"/>
              <a:ext cx="1070098" cy="359924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Ultrasonido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623"/>
                  </a:solidFill>
                </a:rPr>
                <a:t>(</a:t>
              </a:r>
              <a:r>
                <a:rPr lang="es-MX" sz="1000" b="1" i="1" dirty="0">
                  <a:solidFill>
                    <a:srgbClr val="385723"/>
                  </a:solidFill>
                </a:rPr>
                <a:t>34.50</a:t>
              </a:r>
              <a:r>
                <a:rPr lang="es-MX" sz="1000" b="1" i="1" dirty="0">
                  <a:solidFill>
                    <a:srgbClr val="385623"/>
                  </a:solidFill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42.01</a:t>
              </a:r>
            </a:p>
          </p:txBody>
        </p:sp>
        <p:sp>
          <p:nvSpPr>
            <p:cNvPr id="94" name="Google Shape;325;p25">
              <a:extLst>
                <a:ext uri="{FF2B5EF4-FFF2-40B4-BE49-F238E27FC236}">
                  <a16:creationId xmlns:a16="http://schemas.microsoft.com/office/drawing/2014/main" id="{0AE60E58-497F-4C68-B42B-B1705A3B1DE4}"/>
                </a:ext>
              </a:extLst>
            </p:cNvPr>
            <p:cNvSpPr txBox="1"/>
            <p:nvPr/>
          </p:nvSpPr>
          <p:spPr>
            <a:xfrm>
              <a:off x="401683" y="2363248"/>
              <a:ext cx="1070098" cy="359924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dirty="0">
                  <a:latin typeface="Montserrat" panose="00000500000000000000" pitchFamily="2" charset="0"/>
                  <a:cs typeface="Arial" panose="020B0604020202020204" pitchFamily="34" charset="0"/>
                </a:rPr>
                <a:t>Transfusiones</a:t>
              </a: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723"/>
                  </a:solidFill>
                </a:rPr>
                <a:t>(101.99)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109.56</a:t>
              </a:r>
            </a:p>
          </p:txBody>
        </p:sp>
        <p:sp>
          <p:nvSpPr>
            <p:cNvPr id="95" name="Google Shape;326;p25">
              <a:extLst>
                <a:ext uri="{FF2B5EF4-FFF2-40B4-BE49-F238E27FC236}">
                  <a16:creationId xmlns:a16="http://schemas.microsoft.com/office/drawing/2014/main" id="{0B1ED6A2-3C56-4034-ABD4-DEA223122501}"/>
                </a:ext>
              </a:extLst>
            </p:cNvPr>
            <p:cNvSpPr txBox="1"/>
            <p:nvPr/>
          </p:nvSpPr>
          <p:spPr>
            <a:xfrm>
              <a:off x="2917838" y="2278644"/>
              <a:ext cx="1070098" cy="498369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EEG, PEATC  EMG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723"/>
                  </a:solidFill>
                </a:rPr>
                <a:t>(8.06)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8.13</a:t>
              </a:r>
            </a:p>
          </p:txBody>
        </p:sp>
        <p:sp>
          <p:nvSpPr>
            <p:cNvPr id="96" name="Google Shape;327;p25">
              <a:extLst>
                <a:ext uri="{FF2B5EF4-FFF2-40B4-BE49-F238E27FC236}">
                  <a16:creationId xmlns:a16="http://schemas.microsoft.com/office/drawing/2014/main" id="{C044AD63-2754-42D1-94EC-18C8FD81E18C}"/>
                </a:ext>
              </a:extLst>
            </p:cNvPr>
            <p:cNvSpPr txBox="1"/>
            <p:nvPr/>
          </p:nvSpPr>
          <p:spPr>
            <a:xfrm>
              <a:off x="401683" y="1656571"/>
              <a:ext cx="1070098" cy="498369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Estudios Laboratorio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00" b="1" u="none" strike="noStrike" cap="none" dirty="0">
                  <a:solidFill>
                    <a:srgbClr val="3857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(</a:t>
              </a:r>
              <a:r>
                <a:rPr lang="es-MX" sz="1000" b="1" dirty="0">
                  <a:solidFill>
                    <a:srgbClr val="385723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3,863.3</a:t>
              </a:r>
              <a:r>
                <a:rPr lang="es-MX" sz="1000" b="1" u="none" strike="noStrike" cap="none" dirty="0">
                  <a:solidFill>
                    <a:srgbClr val="385723"/>
                  </a:solidFill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3,952.6</a:t>
              </a:r>
              <a:endParaRPr sz="1000" b="0" u="none" strike="noStrike" cap="none" dirty="0">
                <a:solidFill>
                  <a:srgbClr val="1F3864"/>
                </a:solidFill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Google Shape;328;p25">
              <a:extLst>
                <a:ext uri="{FF2B5EF4-FFF2-40B4-BE49-F238E27FC236}">
                  <a16:creationId xmlns:a16="http://schemas.microsoft.com/office/drawing/2014/main" id="{92D23475-150A-465C-BD42-EB5188FDE325}"/>
                </a:ext>
              </a:extLst>
            </p:cNvPr>
            <p:cNvSpPr txBox="1"/>
            <p:nvPr/>
          </p:nvSpPr>
          <p:spPr>
            <a:xfrm>
              <a:off x="1648821" y="1780998"/>
              <a:ext cx="1070098" cy="359924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Radioterapia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723"/>
                  </a:solidFill>
                </a:rPr>
                <a:t>(27.69)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13.60</a:t>
              </a:r>
              <a:endParaRPr lang="es-MX" sz="1000" b="1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8" name="Google Shape;329;p25">
              <a:extLst>
                <a:ext uri="{FF2B5EF4-FFF2-40B4-BE49-F238E27FC236}">
                  <a16:creationId xmlns:a16="http://schemas.microsoft.com/office/drawing/2014/main" id="{575CA2BE-7468-45D5-AB6A-BA1586FE9685}"/>
                </a:ext>
              </a:extLst>
            </p:cNvPr>
            <p:cNvSpPr txBox="1"/>
            <p:nvPr/>
          </p:nvSpPr>
          <p:spPr>
            <a:xfrm>
              <a:off x="4221470" y="2070677"/>
              <a:ext cx="1070098" cy="366846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Estudios RX</a:t>
              </a:r>
              <a:endParaRPr sz="1400" b="1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623"/>
                  </a:solidFill>
                </a:rPr>
                <a:t>(</a:t>
              </a:r>
              <a:r>
                <a:rPr lang="es-MX" sz="1050" b="1" i="1" dirty="0">
                  <a:solidFill>
                    <a:srgbClr val="385723"/>
                  </a:solidFill>
                </a:rPr>
                <a:t>164.95)</a:t>
              </a:r>
              <a:r>
                <a:rPr lang="es-MX" sz="1000" b="1" i="1" dirty="0">
                  <a:solidFill>
                    <a:srgbClr val="385623"/>
                  </a:solidFill>
                </a:rPr>
                <a:t>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217.07</a:t>
              </a:r>
            </a:p>
          </p:txBody>
        </p:sp>
        <p:sp>
          <p:nvSpPr>
            <p:cNvPr id="99" name="Google Shape;330;p25">
              <a:extLst>
                <a:ext uri="{FF2B5EF4-FFF2-40B4-BE49-F238E27FC236}">
                  <a16:creationId xmlns:a16="http://schemas.microsoft.com/office/drawing/2014/main" id="{2B0F2D2C-062C-4C95-897D-D6C92A21146A}"/>
                </a:ext>
              </a:extLst>
            </p:cNvPr>
            <p:cNvSpPr txBox="1"/>
            <p:nvPr/>
          </p:nvSpPr>
          <p:spPr>
            <a:xfrm>
              <a:off x="1619525" y="2287747"/>
              <a:ext cx="1099394" cy="498369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u="none" strike="noStrike" cap="none" dirty="0">
                  <a:latin typeface="Montserrat" panose="00000500000000000000" pitchFamily="2" charset="0"/>
                  <a:ea typeface="Arial"/>
                  <a:cs typeface="Arial" panose="020B0604020202020204" pitchFamily="34" charset="0"/>
                  <a:sym typeface="Arial"/>
                </a:rPr>
                <a:t>Resonancia magnética</a:t>
              </a:r>
              <a:endParaRPr sz="1400" b="0" u="none" strike="noStrike" cap="none" dirty="0">
                <a:latin typeface="Montserrat" panose="00000500000000000000" pitchFamily="2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>
                <a:defRPr/>
              </a:pPr>
              <a:r>
                <a:rPr lang="es-MX" sz="1000" b="1" i="1" dirty="0">
                  <a:solidFill>
                    <a:srgbClr val="385623"/>
                  </a:solidFill>
                </a:rPr>
                <a:t>(</a:t>
              </a:r>
              <a:r>
                <a:rPr lang="es-MX" sz="1000" b="1" i="1" dirty="0">
                  <a:solidFill>
                    <a:srgbClr val="385723"/>
                  </a:solidFill>
                </a:rPr>
                <a:t>10.12)</a:t>
              </a:r>
              <a:r>
                <a:rPr lang="es-MX" sz="1000" b="1" i="1" dirty="0">
                  <a:solidFill>
                    <a:srgbClr val="385623"/>
                  </a:solidFill>
                </a:rPr>
                <a:t>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11.31</a:t>
              </a:r>
            </a:p>
          </p:txBody>
        </p:sp>
        <p:sp>
          <p:nvSpPr>
            <p:cNvPr id="100" name="Google Shape;372;p25">
              <a:extLst>
                <a:ext uri="{FF2B5EF4-FFF2-40B4-BE49-F238E27FC236}">
                  <a16:creationId xmlns:a16="http://schemas.microsoft.com/office/drawing/2014/main" id="{7D5DCA55-A42D-4316-8D96-78FF74D45563}"/>
                </a:ext>
              </a:extLst>
            </p:cNvPr>
            <p:cNvSpPr txBox="1"/>
            <p:nvPr/>
          </p:nvSpPr>
          <p:spPr>
            <a:xfrm>
              <a:off x="2911366" y="1703268"/>
              <a:ext cx="1102525" cy="505292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s-MX" sz="1000" b="1" dirty="0">
                  <a:latin typeface="Montserrat" panose="00000500000000000000" pitchFamily="2" charset="0"/>
                  <a:cs typeface="Arial" panose="020B0604020202020204" pitchFamily="34" charset="0"/>
                  <a:sym typeface="Arial"/>
                </a:rPr>
                <a:t>Gammagrafías y PET</a:t>
              </a:r>
            </a:p>
            <a:p>
              <a:pPr algn="ctr">
                <a:defRPr/>
              </a:pPr>
              <a:r>
                <a:rPr lang="es-MX" sz="1050" b="1" i="1" dirty="0">
                  <a:solidFill>
                    <a:srgbClr val="385723"/>
                  </a:solidFill>
                </a:rPr>
                <a:t>(3.65) </a:t>
              </a:r>
              <a:r>
                <a:rPr lang="es-MX" sz="1000" b="1" dirty="0">
                  <a:solidFill>
                    <a:schemeClr val="dk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4.18</a:t>
              </a:r>
              <a:endParaRPr lang="es-MX" sz="1000" b="1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65" name="Google Shape;216;p7">
            <a:extLst>
              <a:ext uri="{FF2B5EF4-FFF2-40B4-BE49-F238E27FC236}">
                <a16:creationId xmlns:a16="http://schemas.microsoft.com/office/drawing/2014/main" id="{16CDE07F-C3EF-4E86-975A-A5DED7ED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504" y="6242930"/>
            <a:ext cx="4892675" cy="307975"/>
          </a:xfrm>
          <a:prstGeom prst="rect">
            <a:avLst/>
          </a:prstGeom>
          <a:noFill/>
          <a:ln w="1905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i="1" dirty="0">
                <a:solidFill>
                  <a:srgbClr val="002060"/>
                </a:solidFill>
              </a:rPr>
              <a:t>Relación subsecuentes / primera vez (20.00) 21.36</a:t>
            </a:r>
            <a:endParaRPr lang="es-MX" altLang="es-MX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8B94D09-2870-D8A5-BFA0-F87DB2778B6F}"/>
              </a:ext>
            </a:extLst>
          </p:cNvPr>
          <p:cNvSpPr/>
          <p:nvPr/>
        </p:nvSpPr>
        <p:spPr>
          <a:xfrm>
            <a:off x="8669498" y="295031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17258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379;p8">
            <a:extLst>
              <a:ext uri="{FF2B5EF4-FFF2-40B4-BE49-F238E27FC236}">
                <a16:creationId xmlns:a16="http://schemas.microsoft.com/office/drawing/2014/main" id="{2FF0D453-0086-4B51-835F-22BC268BE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710206"/>
              </p:ext>
            </p:extLst>
          </p:nvPr>
        </p:nvGraphicFramePr>
        <p:xfrm>
          <a:off x="242816" y="1777154"/>
          <a:ext cx="5119683" cy="38977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7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8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Montserrat"/>
                        </a:rPr>
                        <a:t>Concepto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Montserrat"/>
                        </a:rPr>
                        <a:t>2022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Montserrat"/>
                        </a:rPr>
                        <a:t>2023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Montserrat"/>
                        </a:rPr>
                        <a:t>% Var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796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latin typeface="+mn-lt"/>
                          <a:sym typeface="Montserrat"/>
                        </a:rPr>
                        <a:t>Preconsulta 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latin typeface="+mn-lt"/>
                          <a:sym typeface="Montserrat"/>
                        </a:rPr>
                        <a:t>7,009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latin typeface="+mn-lt"/>
                          <a:sym typeface="Montserrat"/>
                        </a:rPr>
                        <a:t>9,253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dirty="0">
                          <a:effectLst/>
                          <a:latin typeface="+mn-lt"/>
                        </a:rPr>
                        <a:t>32.02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latin typeface="+mn-lt"/>
                          <a:sym typeface="Montserrat"/>
                        </a:rPr>
                        <a:t>1era. Vez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dirty="0">
                          <a:effectLst/>
                          <a:latin typeface="+mn-lt"/>
                        </a:rPr>
                        <a:t>2,609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dirty="0">
                          <a:effectLst/>
                          <a:latin typeface="+mn-lt"/>
                        </a:rPr>
                        <a:t>2,867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dirty="0">
                          <a:latin typeface="+mn-lt"/>
                          <a:sym typeface="Montserrat"/>
                        </a:rPr>
                        <a:t>9.89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latin typeface="+mn-lt"/>
                          <a:sym typeface="Montserrat"/>
                        </a:rPr>
                        <a:t>Subsecuente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dirty="0">
                          <a:latin typeface="+mn-lt"/>
                          <a:sym typeface="Montserrat"/>
                        </a:rPr>
                        <a:t>52,271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dirty="0">
                          <a:effectLst/>
                          <a:latin typeface="+mn-lt"/>
                        </a:rPr>
                        <a:t>52,526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dirty="0">
                          <a:latin typeface="+mn-lt"/>
                          <a:sym typeface="Montserrat"/>
                        </a:rPr>
                        <a:t>0.49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3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Montserrat"/>
                        </a:rPr>
                        <a:t>Total Consulta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latin typeface="+mn-lt"/>
                          <a:sym typeface="Montserrat"/>
                        </a:rPr>
                        <a:t> Externa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61,889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64,646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4.45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7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Procedimientos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24,625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22,345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-9.22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3792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86,514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87,000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0.56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892595"/>
                  </a:ext>
                </a:extLst>
              </a:tr>
            </a:tbl>
          </a:graphicData>
        </a:graphic>
      </p:graphicFrame>
      <p:graphicFrame>
        <p:nvGraphicFramePr>
          <p:cNvPr id="3" name="Google Shape;380;p8">
            <a:extLst>
              <a:ext uri="{FF2B5EF4-FFF2-40B4-BE49-F238E27FC236}">
                <a16:creationId xmlns:a16="http://schemas.microsoft.com/office/drawing/2014/main" id="{418830A3-88FD-4A6D-B676-C79D75D49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42982"/>
              </p:ext>
            </p:extLst>
          </p:nvPr>
        </p:nvGraphicFramePr>
        <p:xfrm>
          <a:off x="5641351" y="1745038"/>
          <a:ext cx="6217769" cy="455384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543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Causas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0" marB="63500" anchor="ctr"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2022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2023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77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Casos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%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Casos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%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231"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u="none" strike="noStrike" kern="1200" cap="none" dirty="0"/>
                        <a:t>1</a:t>
                      </a:r>
                      <a:endParaRPr lang="es-MX" sz="16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500" b="1" u="none" strike="noStrike" kern="1200" cap="none" dirty="0"/>
                        <a:t>Malformaciones congénitas, deformidades y anomalías cromosómicas</a:t>
                      </a:r>
                      <a:endParaRPr lang="es-MX" sz="15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1,272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17.4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888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15.8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u="none" strike="noStrike" kern="1200" cap="none" dirty="0"/>
                        <a:t>2</a:t>
                      </a:r>
                      <a:endParaRPr lang="es-MX" sz="16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500" b="1" u="none" strike="noStrike" kern="1200" cap="none" dirty="0"/>
                        <a:t>Enfermedades endocrinas nutricionales y metabólicas</a:t>
                      </a:r>
                      <a:endParaRPr lang="es-MX" sz="15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734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10.0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454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8.1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u="none" strike="noStrike" kern="1200" cap="none" dirty="0"/>
                        <a:t>3</a:t>
                      </a:r>
                      <a:endParaRPr lang="es-MX" sz="16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500" b="1" u="none" strike="noStrike" kern="1200" cap="none" dirty="0"/>
                        <a:t>Trastornos mentales y del comportamiento</a:t>
                      </a:r>
                      <a:endParaRPr lang="es-MX" sz="15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526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7.2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433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7.7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977"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u="none" strike="noStrike" kern="1200" cap="none" dirty="0"/>
                        <a:t>4</a:t>
                      </a:r>
                      <a:endParaRPr lang="es-MX" sz="16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500" b="1" u="none" strike="noStrike" kern="1200" cap="none" dirty="0"/>
                        <a:t>Síntomas, signos y hallazgos anormales clínicos y de laboratorio, no clasificados en otra parte</a:t>
                      </a:r>
                      <a:endParaRPr lang="es-MX" sz="15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541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7.4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399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7.1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421"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u="none" strike="noStrike" kern="1200" cap="none" dirty="0"/>
                        <a:t>5</a:t>
                      </a:r>
                      <a:endParaRPr lang="es-MX" sz="16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500" b="1" u="none" strike="noStrike" kern="1200" cap="none" dirty="0"/>
                        <a:t>Enfermedades del sistema genitourinario</a:t>
                      </a:r>
                      <a:endParaRPr lang="es-MX" sz="15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374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5.1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304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5.4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u="none" strike="noStrike" kern="1200" cap="none" dirty="0"/>
                        <a:t>6</a:t>
                      </a:r>
                      <a:endParaRPr lang="es-MX" sz="16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500" b="1" u="none" strike="noStrike" kern="1200" cap="none" dirty="0"/>
                        <a:t>Tumores [neoplasias]</a:t>
                      </a:r>
                      <a:endParaRPr lang="es-MX" sz="1500" b="1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371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5.1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u="none" strike="noStrike" kern="1200" cap="none" dirty="0"/>
                        <a:t>284</a:t>
                      </a:r>
                      <a:endParaRPr lang="es-MX" sz="1800" b="0" i="0" u="none" strike="noStrike" kern="1200" cap="none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</a:rPr>
                        <a:t>5.1</a:t>
                      </a:r>
                      <a:endParaRPr lang="es-MX" sz="1800" b="1" i="0" u="none" strike="noStrike" kern="1200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Google Shape;381;p8">
            <a:extLst>
              <a:ext uri="{FF2B5EF4-FFF2-40B4-BE49-F238E27FC236}">
                <a16:creationId xmlns:a16="http://schemas.microsoft.com/office/drawing/2014/main" id="{1C197EF0-BC28-4E01-8E6F-0C1C12A37949}"/>
              </a:ext>
            </a:extLst>
          </p:cNvPr>
          <p:cNvSpPr/>
          <p:nvPr/>
        </p:nvSpPr>
        <p:spPr>
          <a:xfrm>
            <a:off x="3048547" y="338241"/>
            <a:ext cx="5774612" cy="783193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Consulta Externa  y sus principales causas de morbilidad 2022- 2023 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9189C0-76CE-49ED-9770-C28E99258334}"/>
              </a:ext>
            </a:extLst>
          </p:cNvPr>
          <p:cNvSpPr/>
          <p:nvPr/>
        </p:nvSpPr>
        <p:spPr>
          <a:xfrm>
            <a:off x="1010494" y="1286136"/>
            <a:ext cx="3599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Consulta Externa 2022-2023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664E22C-0C6F-46C1-B791-EC7008E32FEB}"/>
              </a:ext>
            </a:extLst>
          </p:cNvPr>
          <p:cNvSpPr/>
          <p:nvPr/>
        </p:nvSpPr>
        <p:spPr>
          <a:xfrm>
            <a:off x="6915994" y="1305186"/>
            <a:ext cx="4875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Causa de Morbilidad 2022 - 2023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D5996C1-F600-5F22-61D9-5062F612E972}"/>
              </a:ext>
            </a:extLst>
          </p:cNvPr>
          <p:cNvSpPr/>
          <p:nvPr/>
        </p:nvSpPr>
        <p:spPr>
          <a:xfrm>
            <a:off x="8676228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15403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1;p8">
            <a:extLst>
              <a:ext uri="{FF2B5EF4-FFF2-40B4-BE49-F238E27FC236}">
                <a16:creationId xmlns:a16="http://schemas.microsoft.com/office/drawing/2014/main" id="{1C197EF0-BC28-4E01-8E6F-0C1C12A37949}"/>
              </a:ext>
            </a:extLst>
          </p:cNvPr>
          <p:cNvSpPr/>
          <p:nvPr/>
        </p:nvSpPr>
        <p:spPr>
          <a:xfrm>
            <a:off x="3179591" y="389234"/>
            <a:ext cx="5608104" cy="442674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Urgencias en el INP 2022 - 2023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6" name="Google Shape;389;p9">
            <a:extLst>
              <a:ext uri="{FF2B5EF4-FFF2-40B4-BE49-F238E27FC236}">
                <a16:creationId xmlns:a16="http://schemas.microsoft.com/office/drawing/2014/main" id="{90947984-5497-454B-88D4-E0866838A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163781"/>
              </p:ext>
            </p:extLst>
          </p:nvPr>
        </p:nvGraphicFramePr>
        <p:xfrm>
          <a:off x="7669763" y="1169358"/>
          <a:ext cx="4329447" cy="9072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0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Variable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2023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% Var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3184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Valoración de Urgencias 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17,070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20,604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1" dirty="0">
                          <a:sym typeface="Montserrat"/>
                        </a:rPr>
                        <a:t>20.70</a:t>
                      </a: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891DAD8-3EB6-E7D1-FCF3-66B22A242EF6}"/>
              </a:ext>
            </a:extLst>
          </p:cNvPr>
          <p:cNvSpPr txBox="1"/>
          <p:nvPr/>
        </p:nvSpPr>
        <p:spPr>
          <a:xfrm>
            <a:off x="2126317" y="948230"/>
            <a:ext cx="358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latin typeface="Montserrat" panose="00000500000000000000" pitchFamily="2" charset="0"/>
                <a:cs typeface="Arial" panose="020B0604020202020204" pitchFamily="34" charset="0"/>
              </a:rPr>
              <a:t>Urgencias Calificadas</a:t>
            </a:r>
            <a:endParaRPr lang="es-MX" b="1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A991318-384C-4EE9-A0F0-CAEFE2F7D1BC}"/>
              </a:ext>
            </a:extLst>
          </p:cNvPr>
          <p:cNvSpPr/>
          <p:nvPr/>
        </p:nvSpPr>
        <p:spPr>
          <a:xfrm>
            <a:off x="7510146" y="2321240"/>
            <a:ext cx="4510404" cy="418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Por cada 10 </a:t>
            </a:r>
            <a:r>
              <a:rPr lang="es-MX" sz="1600" dirty="0"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consultas</a:t>
            </a:r>
            <a:r>
              <a:rPr lang="es-MX" sz="16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es-MX" sz="1600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3 </a:t>
            </a:r>
            <a:r>
              <a:rPr lang="es-MX" sz="16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son urgencias calificadas.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En el 2023 de las </a:t>
            </a:r>
            <a:r>
              <a:rPr lang="es-MX" sz="1600" b="1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20,604</a:t>
            </a:r>
            <a:r>
              <a:rPr lang="es-MX" sz="1600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 valoraciones en urgencias, el </a:t>
            </a:r>
            <a:r>
              <a:rPr lang="es-MX" sz="1600" b="1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28.46% (5,864)</a:t>
            </a:r>
            <a:r>
              <a:rPr lang="es-MX" sz="1600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 requirió mantenerse en observación o internamiento y el </a:t>
            </a:r>
            <a:r>
              <a:rPr lang="es-MX" sz="1600" b="1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19.89% (4,100)  </a:t>
            </a:r>
            <a:r>
              <a:rPr lang="es-MX" sz="1600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fueron referidas a otro nivel de atención o a su domicilio</a:t>
            </a:r>
            <a:r>
              <a:rPr lang="es-MX" sz="1600" b="1" dirty="0"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.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Los accidentes y violencias ocuparon el primer lugar de las urgencias reales con </a:t>
            </a:r>
            <a:r>
              <a:rPr lang="es-MX" sz="1600" b="1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1.593</a:t>
            </a:r>
            <a:r>
              <a:rPr lang="es-MX" sz="1600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 casos (</a:t>
            </a:r>
            <a:r>
              <a:rPr lang="es-MX" sz="1600" b="1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27.17</a:t>
            </a:r>
            <a:r>
              <a:rPr lang="es-MX" sz="1600" dirty="0">
                <a:solidFill>
                  <a:schemeClr val="dk1"/>
                </a:solidFill>
                <a:latin typeface="Montserrat" panose="020B0604020202020204" charset="0"/>
                <a:sym typeface="Arial"/>
              </a:rPr>
              <a:t>%).</a:t>
            </a:r>
            <a:endParaRPr lang="es-MX" sz="1600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En el </a:t>
            </a:r>
            <a:r>
              <a:rPr lang="es-MX" sz="1600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80%</a:t>
            </a:r>
            <a:r>
              <a:rPr lang="es-MX" sz="16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 de los casos, se valoró  en menos de 10 minutos.</a:t>
            </a:r>
            <a:endParaRPr lang="es-MX" sz="1600" cap="small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500-000032CD7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442698"/>
              </p:ext>
            </p:extLst>
          </p:nvPr>
        </p:nvGraphicFramePr>
        <p:xfrm>
          <a:off x="189559" y="1303361"/>
          <a:ext cx="7199790" cy="555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DD912CD-ADEE-BC42-21E8-1072D74A241F}"/>
              </a:ext>
            </a:extLst>
          </p:cNvPr>
          <p:cNvSpPr/>
          <p:nvPr/>
        </p:nvSpPr>
        <p:spPr>
          <a:xfrm>
            <a:off x="8676231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61333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0;p9">
            <a:extLst>
              <a:ext uri="{FF2B5EF4-FFF2-40B4-BE49-F238E27FC236}">
                <a16:creationId xmlns:a16="http://schemas.microsoft.com/office/drawing/2014/main" id="{8634B34C-0F5C-4D9A-98AC-9960EBDC9CAA}"/>
              </a:ext>
            </a:extLst>
          </p:cNvPr>
          <p:cNvSpPr/>
          <p:nvPr/>
        </p:nvSpPr>
        <p:spPr>
          <a:xfrm>
            <a:off x="3268596" y="255618"/>
            <a:ext cx="5360207" cy="442674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Indicadores Hospitalarios 2019 – 2023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5" name="Google Shape;261;p10">
            <a:extLst>
              <a:ext uri="{FF2B5EF4-FFF2-40B4-BE49-F238E27FC236}">
                <a16:creationId xmlns:a16="http://schemas.microsoft.com/office/drawing/2014/main" id="{3AB94663-B9F4-4597-9390-02FF1870E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719731"/>
              </p:ext>
            </p:extLst>
          </p:nvPr>
        </p:nvGraphicFramePr>
        <p:xfrm>
          <a:off x="459792" y="936927"/>
          <a:ext cx="10977813" cy="58373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02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011">
                  <a:extLst>
                    <a:ext uri="{9D8B030D-6E8A-4147-A177-3AD203B41FA5}">
                      <a16:colId xmlns:a16="http://schemas.microsoft.com/office/drawing/2014/main" val="4066883076"/>
                    </a:ext>
                  </a:extLst>
                </a:gridCol>
                <a:gridCol w="1211011">
                  <a:extLst>
                    <a:ext uri="{9D8B030D-6E8A-4147-A177-3AD203B41FA5}">
                      <a16:colId xmlns:a16="http://schemas.microsoft.com/office/drawing/2014/main" val="870849407"/>
                    </a:ext>
                  </a:extLst>
                </a:gridCol>
                <a:gridCol w="1211011">
                  <a:extLst>
                    <a:ext uri="{9D8B030D-6E8A-4147-A177-3AD203B41FA5}">
                      <a16:colId xmlns:a16="http://schemas.microsoft.com/office/drawing/2014/main" val="3157267009"/>
                    </a:ext>
                  </a:extLst>
                </a:gridCol>
                <a:gridCol w="1211011">
                  <a:extLst>
                    <a:ext uri="{9D8B030D-6E8A-4147-A177-3AD203B41FA5}">
                      <a16:colId xmlns:a16="http://schemas.microsoft.com/office/drawing/2014/main" val="2151792233"/>
                    </a:ext>
                  </a:extLst>
                </a:gridCol>
                <a:gridCol w="1211011">
                  <a:extLst>
                    <a:ext uri="{9D8B030D-6E8A-4147-A177-3AD203B41FA5}">
                      <a16:colId xmlns:a16="http://schemas.microsoft.com/office/drawing/2014/main" val="346828095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813"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Variable Hospitalaria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Calibri"/>
                        </a:rPr>
                        <a:t>2019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Calibri"/>
                        </a:rPr>
                        <a:t>2020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2021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Calibri"/>
                        </a:rPr>
                        <a:t>2023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sym typeface="Calibri"/>
                        </a:rPr>
                        <a:t>Tasa de Variación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2019 vs 2023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Pre consulta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4,844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680231"/>
                  </a:ext>
                </a:extLst>
              </a:tr>
              <a:tr h="5453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1era. Vez (apertura de expediente clínico)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Trasplantes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Egresos Hospitalarios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0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Tomografías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343023"/>
                  </a:ext>
                </a:extLst>
              </a:tr>
              <a:tr h="3010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Ultrasonidos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3,892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62862"/>
                  </a:ext>
                </a:extLst>
              </a:tr>
              <a:tr h="38282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Resonancias Magnéticas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06968"/>
                  </a:ext>
                </a:extLst>
              </a:tr>
              <a:tr h="3010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Valoraciones de urgencias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342911"/>
                  </a:ext>
                </a:extLst>
              </a:tr>
              <a:tr h="3010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Endoscopías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28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Procedimientos de diagnóstico radiológico ambulatorio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24,858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0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Exámenes de laboratorio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515,833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392,016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494,541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454,026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-4.98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586947"/>
                  </a:ext>
                </a:extLst>
              </a:tr>
              <a:tr h="4782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Estudios socioeconómicos realizados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345681"/>
                  </a:ext>
                </a:extLst>
              </a:tr>
              <a:tr h="4782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Consultas para el Centro Integral de Manejo de Dolor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256.52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711552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33AF3F8-7A91-8142-FE16-7DA56B1B4F8F}"/>
              </a:ext>
            </a:extLst>
          </p:cNvPr>
          <p:cNvSpPr/>
          <p:nvPr/>
        </p:nvSpPr>
        <p:spPr>
          <a:xfrm>
            <a:off x="8724359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91864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0;p10">
            <a:extLst>
              <a:ext uri="{FF2B5EF4-FFF2-40B4-BE49-F238E27FC236}">
                <a16:creationId xmlns:a16="http://schemas.microsoft.com/office/drawing/2014/main" id="{4B8BFC2D-3198-428D-9369-2EC2AB96A0CC}"/>
              </a:ext>
            </a:extLst>
          </p:cNvPr>
          <p:cNvSpPr/>
          <p:nvPr/>
        </p:nvSpPr>
        <p:spPr>
          <a:xfrm>
            <a:off x="3284219" y="374151"/>
            <a:ext cx="5355102" cy="783193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Cuidados Paliativos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Semestral 2022 - 2023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8174F89-704B-4126-B1E6-29E8982C5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94183"/>
              </p:ext>
            </p:extLst>
          </p:nvPr>
        </p:nvGraphicFramePr>
        <p:xfrm>
          <a:off x="639925" y="1553076"/>
          <a:ext cx="6030686" cy="357865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32888">
                  <a:extLst>
                    <a:ext uri="{9D8B030D-6E8A-4147-A177-3AD203B41FA5}">
                      <a16:colId xmlns:a16="http://schemas.microsoft.com/office/drawing/2014/main" val="881243757"/>
                    </a:ext>
                  </a:extLst>
                </a:gridCol>
                <a:gridCol w="1239910">
                  <a:extLst>
                    <a:ext uri="{9D8B030D-6E8A-4147-A177-3AD203B41FA5}">
                      <a16:colId xmlns:a16="http://schemas.microsoft.com/office/drawing/2014/main" val="3466982911"/>
                    </a:ext>
                  </a:extLst>
                </a:gridCol>
                <a:gridCol w="1220610">
                  <a:extLst>
                    <a:ext uri="{9D8B030D-6E8A-4147-A177-3AD203B41FA5}">
                      <a16:colId xmlns:a16="http://schemas.microsoft.com/office/drawing/2014/main" val="1356767764"/>
                    </a:ext>
                  </a:extLst>
                </a:gridCol>
                <a:gridCol w="1037278">
                  <a:extLst>
                    <a:ext uri="{9D8B030D-6E8A-4147-A177-3AD203B41FA5}">
                      <a16:colId xmlns:a16="http://schemas.microsoft.com/office/drawing/2014/main" val="3687573257"/>
                    </a:ext>
                  </a:extLst>
                </a:gridCol>
              </a:tblGrid>
              <a:tr h="596443"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Variables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% Var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965663"/>
                  </a:ext>
                </a:extLst>
              </a:tr>
              <a:tr h="596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kern="1200" dirty="0"/>
                        <a:t>Consulta de Seguimiento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kern="1200" dirty="0"/>
                        <a:t>2,561</a:t>
                      </a: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kern="1200" dirty="0"/>
                        <a:t>2,217</a:t>
                      </a: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kern="1200" dirty="0"/>
                        <a:t>-13.43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126910"/>
                  </a:ext>
                </a:extLst>
              </a:tr>
              <a:tr h="596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kern="1200" dirty="0"/>
                        <a:t>Llamadas Telefónicas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kern="1200" dirty="0"/>
                        <a:t>2,089</a:t>
                      </a: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kern="1200" dirty="0"/>
                        <a:t>1,810</a:t>
                      </a: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kern="1200" dirty="0"/>
                        <a:t>-13.36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026166"/>
                  </a:ext>
                </a:extLst>
              </a:tr>
              <a:tr h="596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kern="1200" dirty="0"/>
                        <a:t>Fortalecimiento Emocional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kern="1200" dirty="0"/>
                        <a:t>181</a:t>
                      </a: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kern="1200" dirty="0"/>
                        <a:t>174</a:t>
                      </a: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kern="1200" dirty="0"/>
                        <a:t>-3.87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474391"/>
                  </a:ext>
                </a:extLst>
              </a:tr>
              <a:tr h="596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1" kern="1200" dirty="0"/>
                        <a:t>Consultas a Domicilio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kern="1200" dirty="0"/>
                        <a:t>14</a:t>
                      </a: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kern="1200" dirty="0"/>
                        <a:t>27</a:t>
                      </a: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kern="1200" dirty="0"/>
                        <a:t>92.86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830735"/>
                  </a:ext>
                </a:extLst>
              </a:tr>
              <a:tr h="596443"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effectLst/>
                        </a:rPr>
                        <a:t>4,845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effectLst/>
                        </a:rPr>
                        <a:t>4,228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29210" indent="-8890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effectLst/>
                        </a:rPr>
                        <a:t>-12.73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164999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88368FAC-7185-4795-A530-71F91ABC1618}"/>
              </a:ext>
            </a:extLst>
          </p:cNvPr>
          <p:cNvSpPr/>
          <p:nvPr/>
        </p:nvSpPr>
        <p:spPr>
          <a:xfrm>
            <a:off x="7016620" y="1570857"/>
            <a:ext cx="4366727" cy="359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600" b="1" dirty="0">
                <a:cs typeface="Arial" panose="020B0604020202020204" pitchFamily="34" charset="0"/>
              </a:rPr>
              <a:t>Se publicó artículo </a:t>
            </a:r>
            <a:r>
              <a:rPr lang="es-MX" sz="1600" dirty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“</a:t>
            </a:r>
            <a:r>
              <a:rPr lang="es-MX" sz="1600" i="1" dirty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Experiencia de la Intervención de Cuidados Paliativos en niños con Glioma de Tallo Cerebral</a:t>
            </a:r>
            <a:r>
              <a:rPr lang="es-MX" sz="1600" dirty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”. Serie de casos. Medicina Paliativa (España) 2023. DOI: 10.20986/medpal.2023.1370/2022.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MX" sz="1600" b="1" dirty="0">
                <a:cs typeface="Arial" panose="020B0604020202020204" pitchFamily="34" charset="0"/>
              </a:rPr>
              <a:t>Se inició el “Diplomado Internacional de Soporte de Cuidados Paliativos Pediátricos” en conjunto con la Asociación Mexicana de Pediatría, Hospital de St. </a:t>
            </a:r>
            <a:r>
              <a:rPr lang="es-MX" sz="1600" b="1" dirty="0" err="1">
                <a:cs typeface="Arial" panose="020B0604020202020204" pitchFamily="34" charset="0"/>
              </a:rPr>
              <a:t>Jude</a:t>
            </a:r>
            <a:r>
              <a:rPr lang="es-MX" sz="1600" b="1" dirty="0">
                <a:cs typeface="Arial" panose="020B0604020202020204" pitchFamily="34" charset="0"/>
              </a:rPr>
              <a:t> y el aval de la UNAM y OPS </a:t>
            </a:r>
            <a:endParaRPr lang="es-ES" sz="1600" b="1" dirty="0">
              <a:cs typeface="Arial" panose="020B0604020202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35D6163-1F99-96DD-3BC0-02888F0A679E}"/>
              </a:ext>
            </a:extLst>
          </p:cNvPr>
          <p:cNvSpPr/>
          <p:nvPr/>
        </p:nvSpPr>
        <p:spPr>
          <a:xfrm>
            <a:off x="8676231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24662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416;p11">
            <a:extLst>
              <a:ext uri="{FF2B5EF4-FFF2-40B4-BE49-F238E27FC236}">
                <a16:creationId xmlns:a16="http://schemas.microsoft.com/office/drawing/2014/main" id="{F04B5D3A-CA81-4350-8435-AD2096F6A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193284"/>
              </p:ext>
            </p:extLst>
          </p:nvPr>
        </p:nvGraphicFramePr>
        <p:xfrm>
          <a:off x="287693" y="1187445"/>
          <a:ext cx="7600857" cy="553784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96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Tasas IAAS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2023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Tasa IAAS (1000 días estancia)</a:t>
                      </a:r>
                      <a:endParaRPr sz="16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10.9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12.6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Tasa IAAS (1000 días paciente)</a:t>
                      </a:r>
                      <a:endParaRPr sz="16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10.7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11.5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Tasa ITSAC (infecciones del torrente sanguíneo asociadas a catéter por mil días CVC)</a:t>
                      </a:r>
                      <a:endParaRPr sz="16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Tasa NAV (neumonías asociadas a ventilador) por mil días ventilador mecánico</a:t>
                      </a:r>
                      <a:endParaRPr sz="16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5.7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7.5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Tasa ITUAC (infecciones del tracto urinario asociado a catéter urinario) por mil días de catéter urinario</a:t>
                      </a:r>
                      <a:endParaRPr sz="16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3.9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1.6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Tasa </a:t>
                      </a:r>
                      <a:r>
                        <a:rPr lang="es-MX" sz="1600" b="1" u="none" strike="noStrike" cap="none" dirty="0" err="1">
                          <a:sym typeface="Montserrat"/>
                        </a:rPr>
                        <a:t>ISQx</a:t>
                      </a:r>
                      <a:r>
                        <a:rPr lang="es-MX" sz="1600" b="1" u="none" strike="noStrike" cap="none" dirty="0">
                          <a:sym typeface="Montserrat"/>
                        </a:rPr>
                        <a:t> (infecciones de sitio quirúrgico) por 100 cirugías</a:t>
                      </a:r>
                      <a:endParaRPr sz="16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2.9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3.7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Bacteriemia por </a:t>
                      </a:r>
                      <a:r>
                        <a:rPr lang="es-MX" sz="1600" b="1" i="1" u="none" strike="noStrike" cap="none" dirty="0">
                          <a:sym typeface="Montserrat"/>
                        </a:rPr>
                        <a:t>S. </a:t>
                      </a:r>
                      <a:r>
                        <a:rPr lang="es-MX" sz="1600" b="1" i="1" u="none" strike="noStrike" cap="none" dirty="0" err="1">
                          <a:sym typeface="Montserrat"/>
                        </a:rPr>
                        <a:t>aureus</a:t>
                      </a:r>
                      <a:r>
                        <a:rPr lang="es-MX" sz="1600" b="1" i="1" u="none" strike="noStrike" cap="none" dirty="0">
                          <a:sym typeface="Montserrat"/>
                        </a:rPr>
                        <a:t> </a:t>
                      </a:r>
                      <a:r>
                        <a:rPr lang="es-MX" sz="1600" b="1" i="1" u="none" strike="noStrike" cap="none" dirty="0" err="1">
                          <a:sym typeface="Montserrat"/>
                        </a:rPr>
                        <a:t>meticillino</a:t>
                      </a:r>
                      <a:r>
                        <a:rPr lang="es-MX" sz="1600" b="1" u="none" strike="noStrike" cap="none" dirty="0">
                          <a:sym typeface="Montserrat"/>
                        </a:rPr>
                        <a:t> resistente por mil hemocultivos</a:t>
                      </a:r>
                      <a:endParaRPr sz="16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3.9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3.4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Gastroenteritis por </a:t>
                      </a:r>
                      <a:r>
                        <a:rPr lang="es-MX" sz="1600" b="1" i="1" u="none" strike="noStrike" cap="none" dirty="0">
                          <a:sym typeface="Montserrat"/>
                        </a:rPr>
                        <a:t>C. </a:t>
                      </a:r>
                      <a:r>
                        <a:rPr lang="es-MX" sz="1600" b="1" i="1" u="none" strike="noStrike" cap="none" dirty="0" err="1">
                          <a:sym typeface="Montserrat"/>
                        </a:rPr>
                        <a:t>difficile</a:t>
                      </a:r>
                      <a:r>
                        <a:rPr lang="es-MX" sz="1600" b="1" i="1" u="none" strike="noStrike" cap="none" dirty="0">
                          <a:sym typeface="Montserrat"/>
                        </a:rPr>
                        <a:t> </a:t>
                      </a:r>
                      <a:r>
                        <a:rPr lang="es-MX" sz="1600" b="1" u="none" strike="noStrike" cap="none" dirty="0">
                          <a:sym typeface="Montserrat"/>
                        </a:rPr>
                        <a:t>por 100 casos de diarrea</a:t>
                      </a:r>
                      <a:endParaRPr sz="16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21.4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19.2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Tasa IAAS Terapia Intensiva Pediátrica (1,000 días estancia/ paciente)</a:t>
                      </a:r>
                      <a:endParaRPr sz="16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17.3 / 18.3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25.2 / 24.7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Tasa IAAS Terapia Intensiva Neonatal (1,000 días estancia/ paciente)</a:t>
                      </a:r>
                      <a:endParaRPr sz="1600" b="1" i="0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7 / 6.7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10.3 / 8.8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Google Shape;417;p11">
            <a:extLst>
              <a:ext uri="{FF2B5EF4-FFF2-40B4-BE49-F238E27FC236}">
                <a16:creationId xmlns:a16="http://schemas.microsoft.com/office/drawing/2014/main" id="{C640B7F5-D715-4DEF-B3FB-BBC36D0910A4}"/>
              </a:ext>
            </a:extLst>
          </p:cNvPr>
          <p:cNvSpPr/>
          <p:nvPr/>
        </p:nvSpPr>
        <p:spPr>
          <a:xfrm>
            <a:off x="3434709" y="263809"/>
            <a:ext cx="5035522" cy="783193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Infecciones Asociadas a la Atención en Salud (IAAS) 2022 - 2023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" name="Google Shape;269;p11">
            <a:extLst>
              <a:ext uri="{FF2B5EF4-FFF2-40B4-BE49-F238E27FC236}">
                <a16:creationId xmlns:a16="http://schemas.microsoft.com/office/drawing/2014/main" id="{11581773-0B97-455D-8FA3-897EB093A7F9}"/>
              </a:ext>
            </a:extLst>
          </p:cNvPr>
          <p:cNvSpPr txBox="1"/>
          <p:nvPr/>
        </p:nvSpPr>
        <p:spPr>
          <a:xfrm>
            <a:off x="8021900" y="1290737"/>
            <a:ext cx="38272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Montserrat"/>
                <a:ea typeface="Montserrat"/>
                <a:cs typeface="Montserrat"/>
                <a:sym typeface="Montserrat"/>
              </a:rPr>
              <a:t>Programa de Higiene de Manos</a:t>
            </a:r>
            <a:endParaRPr dirty="0">
              <a:sym typeface="Arial"/>
            </a:endParaRPr>
          </a:p>
          <a:p>
            <a:pPr marL="0" marR="3683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cumplimiento de adherencia a higiene de manos fue del 75%.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Médicos Adscritos 66.3%, Residentes de Pediatría 57.5%, Residentes de Subespecialidad 58.2% y  Enfermeras 82.4%.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70;p11">
            <a:extLst>
              <a:ext uri="{FF2B5EF4-FFF2-40B4-BE49-F238E27FC236}">
                <a16:creationId xmlns:a16="http://schemas.microsoft.com/office/drawing/2014/main" id="{E73107D4-7C46-4DD7-8DED-B3268AD0C3AF}"/>
              </a:ext>
            </a:extLst>
          </p:cNvPr>
          <p:cNvSpPr txBox="1"/>
          <p:nvPr/>
        </p:nvSpPr>
        <p:spPr>
          <a:xfrm>
            <a:off x="7989896" y="3622326"/>
            <a:ext cx="3897304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Montserrat"/>
                <a:ea typeface="Montserrat"/>
                <a:cs typeface="Montserrat"/>
                <a:sym typeface="Montserrat"/>
              </a:rPr>
              <a:t>Implementación de paquetes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han implementado paquetes para la prevención de IAAS: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1.- “Adiós bacteriemia” 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2.- “Adiós neumonía” 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3.- “Cuidado de catéter urinario” 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4.- “Cirugía segura” 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A398B96-3555-1B35-A757-13E306B43C88}"/>
              </a:ext>
            </a:extLst>
          </p:cNvPr>
          <p:cNvSpPr/>
          <p:nvPr/>
        </p:nvSpPr>
        <p:spPr>
          <a:xfrm>
            <a:off x="8688260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431818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0;p12">
            <a:extLst>
              <a:ext uri="{FF2B5EF4-FFF2-40B4-BE49-F238E27FC236}">
                <a16:creationId xmlns:a16="http://schemas.microsoft.com/office/drawing/2014/main" id="{EF51DE80-166D-4266-A14F-8A85F24BC341}"/>
              </a:ext>
            </a:extLst>
          </p:cNvPr>
          <p:cNvSpPr/>
          <p:nvPr/>
        </p:nvSpPr>
        <p:spPr>
          <a:xfrm>
            <a:off x="2541217" y="240175"/>
            <a:ext cx="6859800" cy="865346"/>
          </a:xfrm>
          <a:prstGeom prst="roundRect">
            <a:avLst>
              <a:gd name="adj" fmla="val 31556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 err="1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Morbi</a:t>
            </a: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-Mortalidad hospitalaria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2022 - 2023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4" name="Google Shape;428;p12">
            <a:extLst>
              <a:ext uri="{FF2B5EF4-FFF2-40B4-BE49-F238E27FC236}">
                <a16:creationId xmlns:a16="http://schemas.microsoft.com/office/drawing/2014/main" id="{10B25AE4-5B72-48C8-9880-620347D46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66028"/>
              </p:ext>
            </p:extLst>
          </p:nvPr>
        </p:nvGraphicFramePr>
        <p:xfrm>
          <a:off x="341325" y="1063986"/>
          <a:ext cx="5673158" cy="556288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1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764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Principales Causas de Morbilidad Hospitalaria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Causas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2023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1</a:t>
                      </a:r>
                      <a:endParaRPr sz="16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Tumores (Neoplasias)</a:t>
                      </a:r>
                      <a:endParaRPr sz="16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670</a:t>
                      </a:r>
                      <a:endParaRPr sz="1600" u="none" strike="noStrike" cap="none" dirty="0"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(21.90%)</a:t>
                      </a:r>
                      <a:endParaRPr sz="16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625</a:t>
                      </a:r>
                      <a:endParaRPr sz="1600" u="none" strike="noStrike" cap="none" dirty="0"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(19.69%)</a:t>
                      </a:r>
                      <a:endParaRPr sz="16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2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Malformaciones congénitas, deformidades y anomalías cromosómicas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428</a:t>
                      </a:r>
                      <a:endParaRPr sz="1600" dirty="0"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(13.99%)</a:t>
                      </a:r>
                      <a:endParaRPr sz="1600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474</a:t>
                      </a:r>
                      <a:endParaRPr sz="1600" u="none" strike="noStrike" cap="none" dirty="0"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(14.93%)</a:t>
                      </a:r>
                      <a:endParaRPr sz="16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cap="none">
                          <a:sym typeface="Montserrat"/>
                        </a:rPr>
                        <a:t>3</a:t>
                      </a:r>
                      <a:endParaRPr sz="1600" b="1" u="none" strike="noStrike" cap="none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Enfermedades del sistema respiratorio </a:t>
                      </a:r>
                      <a:endParaRPr sz="16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355</a:t>
                      </a:r>
                      <a:endParaRPr sz="1600" u="none" strike="noStrike" cap="none" dirty="0"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(11.60%)</a:t>
                      </a:r>
                      <a:endParaRPr sz="16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379</a:t>
                      </a:r>
                      <a:endParaRPr sz="1600" u="none" strike="noStrike" cap="none" dirty="0"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(11.94%)</a:t>
                      </a:r>
                      <a:endParaRPr sz="16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1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cap="none">
                          <a:sym typeface="Montserrat"/>
                        </a:rPr>
                        <a:t>4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Enfermedades del Sistema Digestivo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270</a:t>
                      </a:r>
                      <a:endParaRPr sz="1600" u="none" strike="noStrike" cap="none" dirty="0"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(8.82%)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314</a:t>
                      </a:r>
                      <a:endParaRPr sz="1600" dirty="0"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(9.89%)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5</a:t>
                      </a:r>
                      <a:endParaRPr sz="16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Traumatismos, envenenamientos y algunas otras consecuencias de causas externas</a:t>
                      </a:r>
                      <a:endParaRPr sz="16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262</a:t>
                      </a:r>
                      <a:endParaRPr sz="1600" u="none" strike="noStrike" cap="none" dirty="0"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600" u="none" strike="noStrike" cap="none" dirty="0">
                          <a:sym typeface="Montserrat"/>
                        </a:rPr>
                        <a:t>(8.56%)</a:t>
                      </a:r>
                      <a:endParaRPr sz="16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281</a:t>
                      </a:r>
                      <a:endParaRPr sz="1600" dirty="0"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(8.85%)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600" b="1" u="none" strike="noStrike" cap="none" dirty="0">
                        <a:solidFill>
                          <a:srgbClr val="595959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600" b="1" kern="1200" dirty="0">
                          <a:sym typeface="Montserrat"/>
                        </a:rPr>
                        <a:t>Todas las demás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1,075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(35.13%)</a:t>
                      </a:r>
                      <a:endParaRPr sz="1600" kern="1200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1,102</a:t>
                      </a: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MX" sz="1600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(34.7%)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625997"/>
                  </a:ext>
                </a:extLst>
              </a:tr>
              <a:tr h="32982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 Total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3,060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3,175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oogle Shape;428;p12">
            <a:extLst>
              <a:ext uri="{FF2B5EF4-FFF2-40B4-BE49-F238E27FC236}">
                <a16:creationId xmlns:a16="http://schemas.microsoft.com/office/drawing/2014/main" id="{BC5ADE2A-542A-4AEA-84AA-A3438E8B2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695385"/>
              </p:ext>
            </p:extLst>
          </p:nvPr>
        </p:nvGraphicFramePr>
        <p:xfrm>
          <a:off x="6601041" y="1058841"/>
          <a:ext cx="5290790" cy="61004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929">
                <a:tc gridSpan="4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6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Principales Causas de Mortalidad Hospitalaria</a:t>
                      </a: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63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Causas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2023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76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kern="1200" cap="none" dirty="0">
                          <a:sym typeface="Montserrat"/>
                        </a:rPr>
                        <a:t>1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kern="1200" cap="none" dirty="0">
                          <a:sym typeface="Montserrat"/>
                        </a:rPr>
                        <a:t>Malformaciones congénitas, deformidades y anomalías cromosómicas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15</a:t>
                      </a:r>
                      <a:br>
                        <a:rPr lang="es-MX" sz="1600" u="none" strike="noStrike" kern="1200" cap="none" dirty="0">
                          <a:sym typeface="Montserrat"/>
                        </a:rPr>
                      </a:br>
                      <a:r>
                        <a:rPr lang="es-MX" sz="1600" u="none" strike="noStrike" kern="1200" cap="none" dirty="0">
                          <a:sym typeface="Montserrat"/>
                        </a:rPr>
                        <a:t>(20.83%)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14</a:t>
                      </a:r>
                      <a:br>
                        <a:rPr lang="es-MX" sz="1600" u="none" strike="noStrike" kern="1200" cap="none" dirty="0">
                          <a:sym typeface="Montserrat"/>
                        </a:rPr>
                      </a:br>
                      <a:r>
                        <a:rPr lang="es-MX" sz="1600" u="none" strike="noStrike" kern="1200" cap="none" dirty="0">
                          <a:sym typeface="Montserrat"/>
                        </a:rPr>
                        <a:t>(30.43%)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677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kern="1200" cap="none" dirty="0">
                          <a:sym typeface="Montserrat"/>
                        </a:rPr>
                        <a:t>2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kern="1200" cap="none" dirty="0">
                          <a:sym typeface="Montserrat"/>
                        </a:rPr>
                        <a:t>Tumores (Neoplasias)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11</a:t>
                      </a:r>
                      <a:br>
                        <a:rPr lang="es-MX" sz="1600" u="none" strike="noStrike" kern="1200" cap="none" dirty="0">
                          <a:sym typeface="Montserrat"/>
                        </a:rPr>
                      </a:br>
                      <a:r>
                        <a:rPr lang="es-MX" sz="1600" u="none" strike="noStrike" kern="1200" cap="none" dirty="0">
                          <a:sym typeface="Montserrat"/>
                        </a:rPr>
                        <a:t>(15.28%)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7</a:t>
                      </a:r>
                      <a:br>
                        <a:rPr lang="es-MX" sz="1600" u="none" strike="noStrike" kern="1200" cap="none" dirty="0">
                          <a:sym typeface="Montserrat"/>
                        </a:rPr>
                      </a:br>
                      <a:r>
                        <a:rPr lang="es-MX" sz="1600" u="none" strike="noStrike" kern="1200" cap="none" dirty="0">
                          <a:sym typeface="Montserrat"/>
                        </a:rPr>
                        <a:t>(15.22%)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05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kern="1200" cap="none">
                          <a:sym typeface="Montserrat"/>
                        </a:rPr>
                        <a:t>3</a:t>
                      </a:r>
                      <a:endParaRPr sz="1600" b="1" u="none" strike="noStrike" kern="1200" cap="none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500" b="1" u="none" strike="noStrike" kern="1200" cap="none" dirty="0">
                          <a:sym typeface="Montserrat"/>
                        </a:rPr>
                        <a:t>Enfermedades de la sangre y de los órganos hematopoyéticos y ciertos trastornos que afectan el mecanismo de la inmunidad</a:t>
                      </a:r>
                      <a:endParaRPr sz="15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12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(16.67%)</a:t>
                      </a:r>
                      <a:endParaRPr sz="16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5</a:t>
                      </a:r>
                      <a:br>
                        <a:rPr lang="es-MX" sz="1600" u="none" strike="noStrike" kern="1200" cap="none" dirty="0">
                          <a:sym typeface="Montserrat"/>
                        </a:rPr>
                      </a:br>
                      <a:r>
                        <a:rPr lang="es-MX" sz="1600" u="none" strike="noStrike" kern="1200" cap="none" dirty="0">
                          <a:sym typeface="Montserrat"/>
                        </a:rPr>
                        <a:t>(10.87%)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76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kern="1200" cap="none">
                          <a:sym typeface="Montserrat"/>
                        </a:rPr>
                        <a:t>4</a:t>
                      </a:r>
                      <a:endParaRPr sz="1600" b="1" u="none" strike="noStrike" kern="1200" cap="none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kern="1200" cap="none" dirty="0">
                          <a:sym typeface="Montserrat"/>
                        </a:rPr>
                        <a:t>Enfermedades del sistema circulatorio</a:t>
                      </a:r>
                      <a:endParaRPr lang="es-MX" sz="16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7</a:t>
                      </a:r>
                      <a:br>
                        <a:rPr lang="es-MX" sz="1600" u="none" strike="noStrike" kern="1200" cap="none" dirty="0">
                          <a:sym typeface="Montserrat"/>
                        </a:rPr>
                      </a:br>
                      <a:r>
                        <a:rPr lang="es-MX" sz="1600" u="none" strike="noStrike" kern="1200" cap="none" dirty="0">
                          <a:sym typeface="Montserrat"/>
                        </a:rPr>
                        <a:t>(9.72%)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5</a:t>
                      </a:r>
                      <a:br>
                        <a:rPr lang="es-MX" sz="1600" u="none" strike="noStrike" kern="1200" cap="none" dirty="0">
                          <a:sym typeface="Montserrat"/>
                        </a:rPr>
                      </a:br>
                      <a:r>
                        <a:rPr lang="es-MX" sz="1600" u="none" strike="noStrike" kern="1200" cap="none" dirty="0">
                          <a:sym typeface="Montserrat"/>
                        </a:rPr>
                        <a:t>(10.87%)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944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kern="1200" cap="none">
                          <a:sym typeface="Montserrat"/>
                        </a:rPr>
                        <a:t>5</a:t>
                      </a:r>
                      <a:endParaRPr sz="1600" b="1" u="none" strike="noStrike" kern="1200" cap="none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kern="1200" cap="none" dirty="0">
                          <a:sym typeface="Montserrat"/>
                        </a:rPr>
                        <a:t>Enfermedades del sistema respiratorio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4</a:t>
                      </a:r>
                      <a:br>
                        <a:rPr lang="es-MX" sz="1600" u="none" strike="noStrike" kern="1200" cap="none" dirty="0">
                          <a:sym typeface="Montserrat"/>
                        </a:rPr>
                      </a:br>
                      <a:r>
                        <a:rPr lang="es-MX" sz="1600" u="none" strike="noStrike" kern="1200" cap="none" dirty="0">
                          <a:sym typeface="Montserrat"/>
                        </a:rPr>
                        <a:t>(5.56%)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5</a:t>
                      </a:r>
                      <a:br>
                        <a:rPr lang="es-MX" sz="1600" u="none" strike="noStrike" kern="1200" cap="none" dirty="0">
                          <a:sym typeface="Montserrat"/>
                        </a:rPr>
                      </a:br>
                      <a:r>
                        <a:rPr lang="es-MX" sz="1600" u="none" strike="noStrike" kern="1200" cap="none" dirty="0">
                          <a:sym typeface="Montserrat"/>
                        </a:rPr>
                        <a:t>(10.87%)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317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b="1" u="none" strike="noStrike" kern="1200" cap="none" dirty="0">
                          <a:sym typeface="Montserrat"/>
                        </a:rPr>
                        <a:t>Todas las demás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36000" marR="360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23</a:t>
                      </a:r>
                      <a:br>
                        <a:rPr lang="es-MX" sz="1600" u="none" strike="noStrike" kern="1200" cap="none" dirty="0">
                          <a:sym typeface="Montserrat"/>
                        </a:rPr>
                      </a:br>
                      <a:r>
                        <a:rPr lang="es-MX" sz="1600" u="none" strike="noStrike" kern="1200" cap="none" dirty="0">
                          <a:sym typeface="Montserrat"/>
                        </a:rPr>
                        <a:t>(31.94%)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600" u="none" strike="noStrike" kern="1200" cap="none" dirty="0">
                          <a:sym typeface="Montserrat"/>
                        </a:rPr>
                        <a:t>10</a:t>
                      </a:r>
                      <a:br>
                        <a:rPr lang="es-MX" sz="1600" u="none" strike="noStrike" kern="1200" cap="none" dirty="0">
                          <a:sym typeface="Montserrat"/>
                        </a:rPr>
                      </a:br>
                      <a:r>
                        <a:rPr lang="es-MX" sz="1600" u="none" strike="noStrike" kern="1200" cap="none" dirty="0">
                          <a:sym typeface="Montserrat"/>
                        </a:rPr>
                        <a:t>(21.74%)</a:t>
                      </a:r>
                      <a:endParaRPr sz="1600" u="none" strike="noStrike" kern="1200" cap="none" dirty="0"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625997"/>
                  </a:ext>
                </a:extLst>
              </a:tr>
              <a:tr h="277477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600" b="1" u="none" strike="noStrike" kern="1200" cap="none" dirty="0">
                          <a:solidFill>
                            <a:schemeClr val="bg1"/>
                          </a:solidFill>
                          <a:sym typeface="Montserrat"/>
                        </a:rPr>
                        <a:t> Total</a:t>
                      </a:r>
                      <a:endParaRPr sz="1600" b="1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6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72</a:t>
                      </a:r>
                      <a:endParaRPr sz="1600" b="1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600" b="1" u="none" strike="noStrike" kern="1200" cap="none" dirty="0">
                          <a:solidFill>
                            <a:schemeClr val="bg1"/>
                          </a:solidFill>
                          <a:sym typeface="Montserrat"/>
                        </a:rPr>
                        <a:t>46</a:t>
                      </a:r>
                      <a:endParaRPr sz="1600" b="1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96DF792-B091-B8F9-A6A9-5B0EC90EA660}"/>
              </a:ext>
            </a:extLst>
          </p:cNvPr>
          <p:cNvSpPr/>
          <p:nvPr/>
        </p:nvSpPr>
        <p:spPr>
          <a:xfrm>
            <a:off x="8688263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4074166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40;p13">
            <a:extLst>
              <a:ext uri="{FF2B5EF4-FFF2-40B4-BE49-F238E27FC236}">
                <a16:creationId xmlns:a16="http://schemas.microsoft.com/office/drawing/2014/main" id="{249275AA-88EA-4E40-9B7A-4B145C512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296815"/>
              </p:ext>
            </p:extLst>
          </p:nvPr>
        </p:nvGraphicFramePr>
        <p:xfrm>
          <a:off x="7338911" y="4788230"/>
          <a:ext cx="4776889" cy="17678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1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Estadística de Corrección de PCA y CIA 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Cardiología Intervencionista</a:t>
                      </a:r>
                      <a:endParaRPr sz="1200" b="1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Tiempo promedio de hospitalización</a:t>
                      </a:r>
                      <a:endParaRPr sz="1200" b="1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Mortalidad</a:t>
                      </a:r>
                      <a:endParaRPr sz="1400" b="1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Tasa de éxito</a:t>
                      </a:r>
                      <a:endParaRPr sz="1400" b="1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PCA y CIA</a:t>
                      </a:r>
                      <a:endParaRPr sz="14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3.6 días </a:t>
                      </a:r>
                      <a:endParaRPr sz="14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Sin mortalidad</a:t>
                      </a:r>
                      <a:endParaRPr sz="14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94%</a:t>
                      </a:r>
                      <a:endParaRPr sz="1400" b="1" u="none" strike="noStrike" cap="none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Google Shape;441;p13">
            <a:extLst>
              <a:ext uri="{FF2B5EF4-FFF2-40B4-BE49-F238E27FC236}">
                <a16:creationId xmlns:a16="http://schemas.microsoft.com/office/drawing/2014/main" id="{3DEDF8D9-5130-47C1-9E03-0BDFCAA2D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700071"/>
              </p:ext>
            </p:extLst>
          </p:nvPr>
        </p:nvGraphicFramePr>
        <p:xfrm>
          <a:off x="7364191" y="1418557"/>
          <a:ext cx="4695687" cy="14221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1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Cateterismos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600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600" b="1" i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600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2023</a:t>
                      </a:r>
                      <a:endParaRPr sz="1600" b="1" i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600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% Var</a:t>
                      </a:r>
                      <a:endParaRPr sz="1600" b="1" i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 Terapéuticos</a:t>
                      </a:r>
                      <a:endParaRPr sz="1600" b="1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1D2228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64</a:t>
                      </a:r>
                      <a:endParaRPr sz="1800" b="0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1D2228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58</a:t>
                      </a:r>
                      <a:endParaRPr sz="1800" b="0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rgbClr val="1D2228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-9.38</a:t>
                      </a:r>
                      <a:endParaRPr sz="1800" b="1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Diagnósticos</a:t>
                      </a:r>
                      <a:endParaRPr sz="1600" b="1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1D2228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39</a:t>
                      </a:r>
                      <a:endParaRPr sz="1800" b="0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1D2228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30</a:t>
                      </a:r>
                      <a:endParaRPr sz="1800" b="0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rgbClr val="1D2228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-23.08</a:t>
                      </a:r>
                      <a:endParaRPr sz="1800" b="1" i="0" u="none" strike="noStrike" cap="none" dirty="0">
                        <a:solidFill>
                          <a:srgbClr val="1D2228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103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88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-14.56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1142"/>
                  </a:ext>
                </a:extLst>
              </a:tr>
            </a:tbl>
          </a:graphicData>
        </a:graphic>
      </p:graphicFrame>
      <p:sp>
        <p:nvSpPr>
          <p:cNvPr id="5" name="Google Shape;439;p13">
            <a:extLst>
              <a:ext uri="{FF2B5EF4-FFF2-40B4-BE49-F238E27FC236}">
                <a16:creationId xmlns:a16="http://schemas.microsoft.com/office/drawing/2014/main" id="{821AE168-C32E-4727-92B3-75F5BB9AF048}"/>
              </a:ext>
            </a:extLst>
          </p:cNvPr>
          <p:cNvSpPr/>
          <p:nvPr/>
        </p:nvSpPr>
        <p:spPr>
          <a:xfrm>
            <a:off x="3879459" y="193529"/>
            <a:ext cx="4332850" cy="865297"/>
          </a:xfrm>
          <a:prstGeom prst="roundRect">
            <a:avLst>
              <a:gd name="adj" fmla="val 3155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Cardiología Intervencionista 2022 - 2023 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FF961-01C5-4ED8-838A-739322885117}"/>
              </a:ext>
            </a:extLst>
          </p:cNvPr>
          <p:cNvSpPr txBox="1"/>
          <p:nvPr/>
        </p:nvSpPr>
        <p:spPr>
          <a:xfrm>
            <a:off x="832514" y="1006369"/>
            <a:ext cx="630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Patologías tratadas con cateterismo intervencionista</a:t>
            </a:r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3069E814-0F4B-06DD-D8A1-44DC08852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327192"/>
              </p:ext>
            </p:extLst>
          </p:nvPr>
        </p:nvGraphicFramePr>
        <p:xfrm>
          <a:off x="417094" y="1298687"/>
          <a:ext cx="6849979" cy="516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08D866DA-904E-4196-AE81-521DF1ED53E4}"/>
              </a:ext>
            </a:extLst>
          </p:cNvPr>
          <p:cNvSpPr/>
          <p:nvPr/>
        </p:nvSpPr>
        <p:spPr>
          <a:xfrm>
            <a:off x="7429500" y="3128486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Se realizó el primer implante de una prótesis valvular en posición pulmonar por vía intervencionista,  egresando extubada a piso y sin necesidad de terapia intensiva.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5AF063C-83EA-4F4F-8120-B6EEA152B218}"/>
              </a:ext>
            </a:extLst>
          </p:cNvPr>
          <p:cNvSpPr/>
          <p:nvPr/>
        </p:nvSpPr>
        <p:spPr>
          <a:xfrm>
            <a:off x="8736389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218222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51;p14">
            <a:extLst>
              <a:ext uri="{FF2B5EF4-FFF2-40B4-BE49-F238E27FC236}">
                <a16:creationId xmlns:a16="http://schemas.microsoft.com/office/drawing/2014/main" id="{E4872B45-7D8D-4DC7-8343-2E7A329DE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864978"/>
              </p:ext>
            </p:extLst>
          </p:nvPr>
        </p:nvGraphicFramePr>
        <p:xfrm>
          <a:off x="2566652" y="1402910"/>
          <a:ext cx="6962442" cy="363613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52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Hospital</a:t>
                      </a:r>
                      <a:endParaRPr sz="1800" b="1" i="1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800" b="1" i="1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2023</a:t>
                      </a:r>
                      <a:endParaRPr sz="1800" b="1" i="1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% Var</a:t>
                      </a:r>
                      <a:endParaRPr sz="1800" b="1" i="1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2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ym typeface="Montserrat"/>
                        </a:rPr>
                        <a:t>INP</a:t>
                      </a: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68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107</a:t>
                      </a:r>
                      <a:endParaRPr sz="18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57.35</a:t>
                      </a:r>
                      <a:endParaRPr sz="18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2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ym typeface="Montserrat"/>
                        </a:rPr>
                        <a:t>ABC</a:t>
                      </a: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sym typeface="Montserrat"/>
                        </a:rPr>
                        <a:t>46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128</a:t>
                      </a:r>
                      <a:endParaRPr sz="1800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178.26</a:t>
                      </a:r>
                      <a:endParaRPr sz="18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Total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114</a:t>
                      </a:r>
                      <a:endParaRPr sz="1800" b="1" i="0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sym typeface="Montserrat"/>
                        </a:rPr>
                        <a:t>235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106.14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2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ym typeface="Montserrat"/>
                        </a:rPr>
                        <a:t>Mortalidad INP</a:t>
                      </a:r>
                      <a:endParaRPr sz="1800" b="1" i="0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sym typeface="Montserrat"/>
                        </a:rPr>
                        <a:t>5.5%</a:t>
                      </a:r>
                      <a:endParaRPr sz="24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20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9938"/>
                  </a:ext>
                </a:extLst>
              </a:tr>
              <a:tr h="646772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ym typeface="Montserrat"/>
                        </a:rPr>
                        <a:t>Mortalidad Internacional</a:t>
                      </a:r>
                      <a:endParaRPr sz="1800" b="1" i="0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sym typeface="Montserrat"/>
                        </a:rPr>
                        <a:t>2.3%*</a:t>
                      </a:r>
                      <a:endParaRPr sz="24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20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67963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A40DB4E-227E-4894-ABD6-5A9FF485A610}"/>
              </a:ext>
            </a:extLst>
          </p:cNvPr>
          <p:cNvSpPr/>
          <p:nvPr/>
        </p:nvSpPr>
        <p:spPr>
          <a:xfrm>
            <a:off x="3031958" y="575048"/>
            <a:ext cx="6096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Cirugía Cardiovascular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2022 - 2023</a:t>
            </a:r>
          </a:p>
        </p:txBody>
      </p:sp>
      <p:sp>
        <p:nvSpPr>
          <p:cNvPr id="7" name="Google Shape;498;p18">
            <a:extLst>
              <a:ext uri="{FF2B5EF4-FFF2-40B4-BE49-F238E27FC236}">
                <a16:creationId xmlns:a16="http://schemas.microsoft.com/office/drawing/2014/main" id="{8DF13C7A-B953-49C7-A971-17D5803AC44E}"/>
              </a:ext>
            </a:extLst>
          </p:cNvPr>
          <p:cNvSpPr txBox="1"/>
          <p:nvPr/>
        </p:nvSpPr>
        <p:spPr>
          <a:xfrm>
            <a:off x="2481672" y="5039042"/>
            <a:ext cx="57840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050" b="1" i="1" u="none" strike="noStrike" cap="none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* : Mortalidad Global del STS (EUA y Canadá) a enero 2015 a dic 2018. </a:t>
            </a:r>
            <a:endParaRPr sz="1050" b="0" i="0" u="none" strike="noStrike" cap="none" dirty="0">
              <a:solidFill>
                <a:srgbClr val="000000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412C07E-6127-1CB7-DFE3-46B70C75FDDC}"/>
              </a:ext>
            </a:extLst>
          </p:cNvPr>
          <p:cNvSpPr/>
          <p:nvPr/>
        </p:nvSpPr>
        <p:spPr>
          <a:xfrm>
            <a:off x="8676233" y="228562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162934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B3F0204-0209-4701-98D6-33B59849C236}"/>
              </a:ext>
            </a:extLst>
          </p:cNvPr>
          <p:cNvSpPr/>
          <p:nvPr/>
        </p:nvSpPr>
        <p:spPr>
          <a:xfrm>
            <a:off x="633097" y="941138"/>
            <a:ext cx="5549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i="0" u="none" strike="noStrike" dirty="0"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Investigadores en Ciencias Médicas (ICM)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i="0" u="none" strike="noStrike" dirty="0"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2022-2023</a:t>
            </a:r>
            <a:endParaRPr lang="es-MX" b="0" dirty="0">
              <a:effectLst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511C1C-9D94-4962-BC83-A79E296DDA8C}"/>
              </a:ext>
            </a:extLst>
          </p:cNvPr>
          <p:cNvSpPr/>
          <p:nvPr/>
        </p:nvSpPr>
        <p:spPr>
          <a:xfrm>
            <a:off x="6688183" y="757646"/>
            <a:ext cx="5225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latin typeface="Montserrat" panose="00000500000000000000" pitchFamily="2" charset="0"/>
                <a:cs typeface="Arial" panose="020B0604020202020204" pitchFamily="34" charset="0"/>
              </a:rPr>
              <a:t>Miembros del Sistema Nacional de Investigadores (SNI)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latin typeface="Montserrat" panose="00000500000000000000" pitchFamily="2" charset="0"/>
                <a:cs typeface="Arial" panose="020B0604020202020204" pitchFamily="34" charset="0"/>
              </a:rPr>
              <a:t> 2022-2023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70E48DA-FDB7-4FEA-9564-ED974CFA0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265625"/>
              </p:ext>
            </p:extLst>
          </p:nvPr>
        </p:nvGraphicFramePr>
        <p:xfrm>
          <a:off x="0" y="1547446"/>
          <a:ext cx="5843200" cy="53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E0E6382-E42E-460D-8C2C-4CD955383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497596"/>
              </p:ext>
            </p:extLst>
          </p:nvPr>
        </p:nvGraphicFramePr>
        <p:xfrm>
          <a:off x="6349200" y="1548000"/>
          <a:ext cx="5842800" cy="53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A0763B9-0978-4EB2-A668-3A024C838CF1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INVESTIGACIÓN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1;p45">
            <a:extLst>
              <a:ext uri="{FF2B5EF4-FFF2-40B4-BE49-F238E27FC236}">
                <a16:creationId xmlns:a16="http://schemas.microsoft.com/office/drawing/2014/main" id="{E87B82C0-2C3E-4799-ABA4-AB1D81FA188B}"/>
              </a:ext>
            </a:extLst>
          </p:cNvPr>
          <p:cNvSpPr/>
          <p:nvPr/>
        </p:nvSpPr>
        <p:spPr>
          <a:xfrm>
            <a:off x="3341068" y="849225"/>
            <a:ext cx="5122843" cy="40006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Trasplantes Semestral 2022 - 2023 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Google Shape;475;p45">
            <a:extLst>
              <a:ext uri="{FF2B5EF4-FFF2-40B4-BE49-F238E27FC236}">
                <a16:creationId xmlns:a16="http://schemas.microsoft.com/office/drawing/2014/main" id="{305C843E-5E7E-45E8-B141-17F1498E3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937649"/>
              </p:ext>
            </p:extLst>
          </p:nvPr>
        </p:nvGraphicFramePr>
        <p:xfrm>
          <a:off x="558527" y="1448407"/>
          <a:ext cx="7564420" cy="478372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06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sym typeface="Montserrat"/>
                        </a:rPr>
                        <a:t>Tipo de trasplante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sym typeface="Montserrat"/>
                        </a:rPr>
                        <a:t>2023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728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ym typeface="Montserrat"/>
                        </a:rPr>
                        <a:t>Médula Ósea</a:t>
                      </a:r>
                      <a:endParaRPr sz="18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ym typeface="Montserrat"/>
                        </a:rPr>
                        <a:t>Autólogo</a:t>
                      </a:r>
                      <a:endParaRPr sz="18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0</a:t>
                      </a:r>
                      <a:endParaRPr lang="es-MX"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1</a:t>
                      </a:r>
                      <a:endParaRPr lang="es-MX"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7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ym typeface="Montserrat"/>
                        </a:rPr>
                        <a:t>Haploidéntico</a:t>
                      </a:r>
                      <a:endParaRPr sz="18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10</a:t>
                      </a:r>
                      <a:endParaRPr lang="es-MX"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8</a:t>
                      </a:r>
                      <a:endParaRPr lang="es-MX"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7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ym typeface="Montserrat"/>
                        </a:rPr>
                        <a:t>Alogénico</a:t>
                      </a:r>
                      <a:endParaRPr sz="18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7</a:t>
                      </a:r>
                      <a:endParaRPr lang="es-MX"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2</a:t>
                      </a:r>
                      <a:endParaRPr lang="es-MX"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728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sym typeface="Montserrat"/>
                        </a:rPr>
                        <a:t>Total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sym typeface="Montserrat"/>
                        </a:rPr>
                        <a:t>17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sym typeface="Montserrat"/>
                        </a:rPr>
                        <a:t>11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673757"/>
                  </a:ext>
                </a:extLst>
              </a:tr>
              <a:tr h="480728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Sobre vida INP: 77.8, Global Mundial: 60/80, Nacional: 60.</a:t>
                      </a:r>
                      <a:endParaRPr sz="1800" b="1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Monserra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Monserra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Monserra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202532"/>
                  </a:ext>
                </a:extLst>
              </a:tr>
              <a:tr h="48072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ym typeface="Montserrat"/>
                        </a:rPr>
                        <a:t>Renal</a:t>
                      </a:r>
                      <a:endParaRPr sz="18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6</a:t>
                      </a:r>
                      <a:endParaRPr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6</a:t>
                      </a:r>
                      <a:endParaRPr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72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ym typeface="Montserrat"/>
                        </a:rPr>
                        <a:t>Hígado</a:t>
                      </a:r>
                      <a:endParaRPr sz="18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2</a:t>
                      </a:r>
                      <a:endParaRPr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1</a:t>
                      </a:r>
                      <a:endParaRPr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72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ym typeface="Montserrat"/>
                        </a:rPr>
                        <a:t>Córnea</a:t>
                      </a:r>
                      <a:endParaRPr sz="18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5</a:t>
                      </a:r>
                      <a:endParaRPr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4</a:t>
                      </a:r>
                      <a:endParaRPr sz="18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728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sym typeface="Montserrat"/>
                        </a:rPr>
                        <a:t>Total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sym typeface="Montserrat"/>
                        </a:rPr>
                        <a:t>30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sym typeface="Montserrat"/>
                        </a:rPr>
                        <a:t>22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B31C0987-26D4-43E1-B9ED-A0DA4647DE76}"/>
              </a:ext>
            </a:extLst>
          </p:cNvPr>
          <p:cNvSpPr/>
          <p:nvPr/>
        </p:nvSpPr>
        <p:spPr>
          <a:xfrm>
            <a:off x="8440907" y="2448412"/>
            <a:ext cx="3505200" cy="1971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MX" sz="1600" dirty="0"/>
              <a:t>El INP cuenta con el programa más grande del país en cuanto a retinoblastoma, el cual, se enfoca al </a:t>
            </a:r>
            <a:r>
              <a:rPr lang="es-MX" sz="1600" b="1" dirty="0"/>
              <a:t>salvamento ocular con quimioterapia intraarterial  </a:t>
            </a:r>
            <a:r>
              <a:rPr lang="es-MX" sz="1600" dirty="0"/>
              <a:t> y programa de trasplante de tejido corneal.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8C06F60-BEF8-98E4-5098-5E9C5492026F}"/>
              </a:ext>
            </a:extLst>
          </p:cNvPr>
          <p:cNvSpPr/>
          <p:nvPr/>
        </p:nvSpPr>
        <p:spPr>
          <a:xfrm>
            <a:off x="8796548" y="240594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212137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0;p17">
            <a:extLst>
              <a:ext uri="{FF2B5EF4-FFF2-40B4-BE49-F238E27FC236}">
                <a16:creationId xmlns:a16="http://schemas.microsoft.com/office/drawing/2014/main" id="{461FB7BD-EA9E-4539-AB81-568ECCF589E7}"/>
              </a:ext>
            </a:extLst>
          </p:cNvPr>
          <p:cNvSpPr/>
          <p:nvPr/>
        </p:nvSpPr>
        <p:spPr>
          <a:xfrm>
            <a:off x="2220556" y="328409"/>
            <a:ext cx="7378200" cy="759600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-MX" sz="2000" b="1" dirty="0">
                <a:solidFill>
                  <a:srgbClr val="1F3864"/>
                </a:solidFill>
                <a:latin typeface="Montserrat"/>
                <a:sym typeface="Calibri"/>
              </a:rPr>
              <a:t> </a:t>
            </a: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Banco de Sangre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 2022 - 2023 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5" name="Google Shape;486;p17">
            <a:extLst>
              <a:ext uri="{FF2B5EF4-FFF2-40B4-BE49-F238E27FC236}">
                <a16:creationId xmlns:a16="http://schemas.microsoft.com/office/drawing/2014/main" id="{49141D3E-6858-46EA-946E-B2DD64011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348728"/>
              </p:ext>
            </p:extLst>
          </p:nvPr>
        </p:nvGraphicFramePr>
        <p:xfrm>
          <a:off x="496553" y="1352161"/>
          <a:ext cx="10403999" cy="47198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76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9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Productos Transfundidos </a:t>
                      </a:r>
                      <a:r>
                        <a:rPr lang="es-MX" sz="1600" b="1" dirty="0" err="1">
                          <a:solidFill>
                            <a:schemeClr val="bg1"/>
                          </a:solidFill>
                          <a:sym typeface="Montserrat"/>
                        </a:rPr>
                        <a:t>Hemocomponentes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2023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% Var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42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/>
                        <a:t>Concentrado eritrocitario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2,247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2,026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-9.84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4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Plasma fresco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437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403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-7.78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Concentrado plaquetario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1,415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1,117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-21.06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4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Crioprecipitado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175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269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53.71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4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Linfocitos/granulocitos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1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5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400.00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4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Células tallo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16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12</a:t>
                      </a:r>
                      <a:endParaRPr sz="1600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-25.00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4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Subtotal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4,291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3,832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-10.70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4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Fármacos suministrados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5,322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5,453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2.61</a:t>
                      </a: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4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Total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9,613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27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9,285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-3.41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2866EDB-9BA3-18BB-6DDF-AEFEFF5D29E9}"/>
              </a:ext>
            </a:extLst>
          </p:cNvPr>
          <p:cNvSpPr/>
          <p:nvPr/>
        </p:nvSpPr>
        <p:spPr>
          <a:xfrm>
            <a:off x="8796548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1230692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96;p18">
            <a:extLst>
              <a:ext uri="{FF2B5EF4-FFF2-40B4-BE49-F238E27FC236}">
                <a16:creationId xmlns:a16="http://schemas.microsoft.com/office/drawing/2014/main" id="{2E5C4E95-96A2-44F3-AC40-89E071C04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753582"/>
              </p:ext>
            </p:extLst>
          </p:nvPr>
        </p:nvGraphicFramePr>
        <p:xfrm>
          <a:off x="1314450" y="1378150"/>
          <a:ext cx="9556689" cy="39248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39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6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3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48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Imagenología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2023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Estudios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Pacientes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PEP*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Estudios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Pacientes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PEP*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Estudios Radiológicos</a:t>
                      </a:r>
                      <a:endParaRPr sz="16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20,949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11,497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dirty="0">
                          <a:sym typeface="Montserrat"/>
                        </a:rPr>
                        <a:t>1.82</a:t>
                      </a:r>
                      <a:endParaRPr sz="18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26,917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13,791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ym typeface="Montserrat"/>
                        </a:rPr>
                        <a:t>1.95</a:t>
                      </a:r>
                      <a:endParaRPr sz="18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Tomografías</a:t>
                      </a:r>
                      <a:endParaRPr sz="16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latin typeface="+mn-lt"/>
                          <a:cs typeface="Arial" panose="020B0604020202020204" pitchFamily="34" charset="0"/>
                        </a:rPr>
                        <a:t>2,027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latin typeface="+mn-lt"/>
                          <a:cs typeface="Arial" panose="020B0604020202020204" pitchFamily="34" charset="0"/>
                        </a:rPr>
                        <a:t>1,482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ym typeface="Montserrat"/>
                        </a:rPr>
                        <a:t>1.</a:t>
                      </a:r>
                      <a:r>
                        <a:rPr lang="es-MX" sz="1800" b="1" dirty="0">
                          <a:sym typeface="Montserrat"/>
                        </a:rPr>
                        <a:t>37</a:t>
                      </a:r>
                      <a:endParaRPr sz="18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latin typeface="+mn-lt"/>
                          <a:cs typeface="Arial" panose="020B0604020202020204" pitchFamily="34" charset="0"/>
                          <a:sym typeface="Montserrat"/>
                        </a:rPr>
                        <a:t>2,448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sym typeface="Montserrat"/>
                        </a:rPr>
                        <a:t>1,746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ym typeface="Montserrat"/>
                        </a:rPr>
                        <a:t>1.40</a:t>
                      </a:r>
                      <a:endParaRPr sz="18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Ultrasonidos</a:t>
                      </a:r>
                      <a:endParaRPr sz="16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4,381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3,006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ym typeface="Montserrat"/>
                        </a:rPr>
                        <a:t>1.46</a:t>
                      </a:r>
                      <a:endParaRPr sz="18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5,209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3,433</a:t>
                      </a:r>
                      <a:endParaRPr sz="1800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ym typeface="Montserrat"/>
                        </a:rPr>
                        <a:t>1.52</a:t>
                      </a:r>
                      <a:endParaRPr sz="18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Resonancia Magnética</a:t>
                      </a:r>
                      <a:endParaRPr sz="16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Densitometría</a:t>
                      </a:r>
                      <a:endParaRPr sz="16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Estudios de intervención</a:t>
                      </a:r>
                      <a:endParaRPr sz="1600" b="1" u="none" strike="noStrike" cap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Total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28,945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17,328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36,339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20,374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PET- CT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184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185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ym typeface="Montserrat"/>
                        </a:rPr>
                        <a:t>SEPCT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281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>
                          <a:sym typeface="Montserrat"/>
                        </a:rPr>
                        <a:t>333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Google Shape;498;p18">
            <a:extLst>
              <a:ext uri="{FF2B5EF4-FFF2-40B4-BE49-F238E27FC236}">
                <a16:creationId xmlns:a16="http://schemas.microsoft.com/office/drawing/2014/main" id="{7A03F34F-9F2A-4AC2-A259-FB823FF12920}"/>
              </a:ext>
            </a:extLst>
          </p:cNvPr>
          <p:cNvSpPr txBox="1"/>
          <p:nvPr/>
        </p:nvSpPr>
        <p:spPr>
          <a:xfrm>
            <a:off x="1399321" y="5316365"/>
            <a:ext cx="57840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050" b="1" i="1" u="none" strike="noStrike" cap="none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* </a:t>
            </a:r>
            <a:r>
              <a:rPr lang="es-MX" sz="1100" b="1" i="0" u="none" strike="noStrike" cap="none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PEP = Promedio de Estudios por Paciente</a:t>
            </a:r>
            <a:endParaRPr sz="1050" b="0" i="0" u="none" strike="noStrike" cap="none" dirty="0">
              <a:solidFill>
                <a:srgbClr val="000000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Google Shape;499;p18">
            <a:extLst>
              <a:ext uri="{FF2B5EF4-FFF2-40B4-BE49-F238E27FC236}">
                <a16:creationId xmlns:a16="http://schemas.microsoft.com/office/drawing/2014/main" id="{9AEA3861-BDBC-4ACF-B6B1-1FD10434A563}"/>
              </a:ext>
            </a:extLst>
          </p:cNvPr>
          <p:cNvSpPr txBox="1"/>
          <p:nvPr/>
        </p:nvSpPr>
        <p:spPr>
          <a:xfrm>
            <a:off x="779900" y="5830781"/>
            <a:ext cx="10248300" cy="6278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90000"/>
              </a:lnSpc>
              <a:buClr>
                <a:srgbClr val="000000"/>
              </a:buClr>
            </a:pPr>
            <a:r>
              <a:rPr lang="es-MX" sz="1600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En Radiología e Imagen se realizaron 36,339 estudios a 20,374 pacientes con una proporción estudio paciente de 1.78 con un incremento del 25.54% en el número de estudios.</a:t>
            </a:r>
          </a:p>
        </p:txBody>
      </p:sp>
      <p:sp>
        <p:nvSpPr>
          <p:cNvPr id="5" name="Google Shape;500;p18">
            <a:extLst>
              <a:ext uri="{FF2B5EF4-FFF2-40B4-BE49-F238E27FC236}">
                <a16:creationId xmlns:a16="http://schemas.microsoft.com/office/drawing/2014/main" id="{4502C533-2431-4F56-99F6-AA505B56CD40}"/>
              </a:ext>
            </a:extLst>
          </p:cNvPr>
          <p:cNvSpPr/>
          <p:nvPr/>
        </p:nvSpPr>
        <p:spPr>
          <a:xfrm>
            <a:off x="3031100" y="430615"/>
            <a:ext cx="5784001" cy="759600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Radiología e Imagen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2022 - 2023  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6710350-8323-389E-3D5D-55DCE6C0B734}"/>
              </a:ext>
            </a:extLst>
          </p:cNvPr>
          <p:cNvSpPr/>
          <p:nvPr/>
        </p:nvSpPr>
        <p:spPr>
          <a:xfrm>
            <a:off x="8724358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3897292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7;p19">
            <a:extLst>
              <a:ext uri="{FF2B5EF4-FFF2-40B4-BE49-F238E27FC236}">
                <a16:creationId xmlns:a16="http://schemas.microsoft.com/office/drawing/2014/main" id="{164B8664-628E-4DC0-99F8-62A6FE2CD96E}"/>
              </a:ext>
            </a:extLst>
          </p:cNvPr>
          <p:cNvSpPr/>
          <p:nvPr/>
        </p:nvSpPr>
        <p:spPr>
          <a:xfrm>
            <a:off x="3018900" y="81192"/>
            <a:ext cx="5811300" cy="674700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Exámenes de laboratorio 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2022 - 2023 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4" name="Google Shape;511;p19">
            <a:extLst>
              <a:ext uri="{FF2B5EF4-FFF2-40B4-BE49-F238E27FC236}">
                <a16:creationId xmlns:a16="http://schemas.microsoft.com/office/drawing/2014/main" id="{DC85C094-CDAF-4DC7-ADC6-39B6AEF27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908917"/>
              </p:ext>
            </p:extLst>
          </p:nvPr>
        </p:nvGraphicFramePr>
        <p:xfrm>
          <a:off x="1111200" y="762450"/>
          <a:ext cx="10116000" cy="60955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sym typeface="Montserrat"/>
                        </a:rPr>
                        <a:t>Especialidad</a:t>
                      </a:r>
                      <a:endParaRPr sz="14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2023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% Var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ym typeface="Montserrat"/>
                        </a:rPr>
                        <a:t>Química Clínica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268,165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289,514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/>
                        <a:t>7.96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ym typeface="Montserrat"/>
                        </a:rPr>
                        <a:t>Banco de Sangre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85,220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/>
                        <a:t>89,844</a:t>
                      </a:r>
                      <a:endParaRPr lang="es-MX" sz="1600" kern="120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/>
                        <a:t>5.43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 err="1">
                          <a:sym typeface="Montserrat"/>
                        </a:rPr>
                        <a:t>Hemato</a:t>
                      </a:r>
                      <a:r>
                        <a:rPr lang="es-MX" sz="1400" b="1" dirty="0">
                          <a:sym typeface="Montserrat"/>
                        </a:rPr>
                        <a:t>-Oncología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34,628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36,212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/>
                        <a:t>4.57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ym typeface="Montserrat"/>
                        </a:rPr>
                        <a:t>Bioquímica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18,458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20,698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/>
                        <a:t>12.14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ym typeface="Montserrat"/>
                        </a:rPr>
                        <a:t>Nefrología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14,715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15,887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/>
                        <a:t>7.96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 err="1">
                          <a:sym typeface="Montserrat"/>
                        </a:rPr>
                        <a:t>Inmuno</a:t>
                      </a:r>
                      <a:r>
                        <a:rPr lang="es-MX" sz="1400" b="1" dirty="0">
                          <a:sym typeface="Montserrat"/>
                        </a:rPr>
                        <a:t>-Alergia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14,834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17,245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/>
                        <a:t>16.25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ym typeface="Montserrat"/>
                        </a:rPr>
                        <a:t>Bacteriología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/>
                        <a:t>8,035</a:t>
                      </a:r>
                      <a:endParaRPr lang="es-MX" sz="1600" kern="120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9,248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/>
                        <a:t>15.10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ym typeface="Montserrat"/>
                        </a:rPr>
                        <a:t>Virología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6,075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7,327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/>
                        <a:t>20.61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ym typeface="Montserrat"/>
                        </a:rPr>
                        <a:t>Parasitología </a:t>
                      </a:r>
                      <a:r>
                        <a:rPr lang="es-MX" sz="1400" b="1" kern="1200" dirty="0"/>
                        <a:t>y Micología</a:t>
                      </a:r>
                      <a:endParaRPr sz="14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/>
                        <a:t>3,209</a:t>
                      </a:r>
                      <a:endParaRPr lang="es-MX" sz="1600" kern="120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3,496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/>
                        <a:t>8.94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 err="1">
                          <a:sym typeface="Montserrat"/>
                        </a:rPr>
                        <a:t>Inmunogenética</a:t>
                      </a:r>
                      <a:r>
                        <a:rPr lang="es-MX" sz="1400" b="1" dirty="0">
                          <a:sym typeface="Montserrat"/>
                        </a:rPr>
                        <a:t> Molecular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/>
                        <a:t>123</a:t>
                      </a:r>
                      <a:endParaRPr lang="es-MX" sz="1600" kern="120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/>
                        <a:t>161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/>
                        <a:t>30.89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l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ym typeface="Montserrat"/>
                        </a:rPr>
                        <a:t>Subtotal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>
                          <a:sym typeface="Montserrat"/>
                        </a:rPr>
                        <a:t>453,462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dirty="0">
                          <a:sym typeface="Montserrat"/>
                        </a:rPr>
                        <a:t>489,632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>
                          <a:sym typeface="Montserrat"/>
                        </a:rPr>
                        <a:t>7.97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2540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600" b="1" kern="1200" dirty="0">
                          <a:solidFill>
                            <a:schemeClr val="bg1"/>
                          </a:solidFill>
                          <a:sym typeface="Montserrat"/>
                        </a:rPr>
                        <a:t>Laboratorio de Investigación</a:t>
                      </a:r>
                      <a:endParaRPr sz="1600" b="1" kern="120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ym typeface="Montserrat"/>
                        </a:rPr>
                        <a:t>Genética</a:t>
                      </a:r>
                      <a:r>
                        <a:rPr lang="es-MX" sz="1400" b="1" kern="1200" dirty="0"/>
                        <a:t>(genética y cáncer)</a:t>
                      </a:r>
                      <a:endParaRPr sz="14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564</a:t>
                      </a:r>
                      <a:endParaRPr sz="16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sym typeface="Montserrat"/>
                        </a:rPr>
                        <a:t>493</a:t>
                      </a:r>
                      <a:endParaRPr sz="1600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ym typeface="Montserrat"/>
                        </a:rPr>
                        <a:t>-12.59</a:t>
                      </a:r>
                      <a:endParaRPr sz="1600" b="1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sym typeface="Montserrat"/>
                        </a:rPr>
                        <a:t>Total General</a:t>
                      </a:r>
                      <a:endParaRPr sz="14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454,026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490,125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Montserrat"/>
                        </a:rPr>
                        <a:t>7.95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A948D64-FF30-FB12-29CD-D7DE21AF50D9}"/>
              </a:ext>
            </a:extLst>
          </p:cNvPr>
          <p:cNvSpPr/>
          <p:nvPr/>
        </p:nvSpPr>
        <p:spPr>
          <a:xfrm>
            <a:off x="8832644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4178881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62B765A-F64B-4C99-8619-3A941BDDB95D}"/>
              </a:ext>
            </a:extLst>
          </p:cNvPr>
          <p:cNvSpPr txBox="1">
            <a:spLocks/>
          </p:cNvSpPr>
          <p:nvPr/>
        </p:nvSpPr>
        <p:spPr>
          <a:xfrm>
            <a:off x="3326336" y="429383"/>
            <a:ext cx="5224685" cy="679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s-MX" sz="2000" b="1" dirty="0"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Acciones del INP en materia de suicidio en niñas, niños y adolescentes (NNA).</a:t>
            </a:r>
            <a:endParaRPr lang="en-US" sz="2000" b="1" dirty="0"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C3D41D4-4F9D-4F58-8E49-484300776960}"/>
              </a:ext>
            </a:extLst>
          </p:cNvPr>
          <p:cNvSpPr/>
          <p:nvPr/>
        </p:nvSpPr>
        <p:spPr>
          <a:xfrm>
            <a:off x="519925" y="2066991"/>
            <a:ext cx="6395018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MX" sz="1600" b="1" dirty="0"/>
              <a:t>2. Programación </a:t>
            </a:r>
            <a:r>
              <a:rPr lang="es-MX" sz="1600" b="1" dirty="0">
                <a:latin typeface="Montserrat "/>
              </a:rPr>
              <a:t>de reunión de trabajo </a:t>
            </a:r>
            <a:r>
              <a:rPr lang="es-MX" sz="1600" dirty="0">
                <a:latin typeface="Montserrat "/>
              </a:rPr>
              <a:t>con los Institutos Nacionales, para propuesta de desarrollo de proyecto de investigación interinstitucional e intersectorial.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DC7911-A5A6-4062-BB9B-8F0AD7FDDB50}"/>
              </a:ext>
            </a:extLst>
          </p:cNvPr>
          <p:cNvSpPr/>
          <p:nvPr/>
        </p:nvSpPr>
        <p:spPr>
          <a:xfrm>
            <a:off x="519924" y="1293216"/>
            <a:ext cx="639501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1600" b="1" dirty="0"/>
              <a:t>1. Identificación de actores afines al tema de suicidio en niñas, niños y adolescentes</a:t>
            </a:r>
            <a:r>
              <a:rPr lang="es-MX" sz="1600" dirty="0"/>
              <a:t>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6E89308-57DA-40AF-82B1-A8950081DB7D}"/>
              </a:ext>
            </a:extLst>
          </p:cNvPr>
          <p:cNvGrpSpPr/>
          <p:nvPr/>
        </p:nvGrpSpPr>
        <p:grpSpPr>
          <a:xfrm>
            <a:off x="7252024" y="1191797"/>
            <a:ext cx="4603086" cy="646332"/>
            <a:chOff x="838200" y="2848467"/>
            <a:chExt cx="3906530" cy="726014"/>
          </a:xfrm>
        </p:grpSpPr>
        <p:pic>
          <p:nvPicPr>
            <p:cNvPr id="18" name="Picture 2" descr="Instituto Nacional de Pediatría – Kardias">
              <a:extLst>
                <a:ext uri="{FF2B5EF4-FFF2-40B4-BE49-F238E27FC236}">
                  <a16:creationId xmlns:a16="http://schemas.microsoft.com/office/drawing/2014/main" id="{AD009D62-94B8-4B34-A7E8-1CE0DC3D62F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" t="5423" r="3801"/>
            <a:stretch/>
          </p:blipFill>
          <p:spPr bwMode="auto">
            <a:xfrm>
              <a:off x="838200" y="2983931"/>
              <a:ext cx="1470025" cy="590550"/>
            </a:xfrm>
            <a:prstGeom prst="rect">
              <a:avLst/>
            </a:prstGeom>
            <a:noFill/>
          </p:spPr>
        </p:pic>
        <p:pic>
          <p:nvPicPr>
            <p:cNvPr id="19" name="Picture 2" descr="Instituto Nacional de Psiquiatría">
              <a:extLst>
                <a:ext uri="{FF2B5EF4-FFF2-40B4-BE49-F238E27FC236}">
                  <a16:creationId xmlns:a16="http://schemas.microsoft.com/office/drawing/2014/main" id="{8994C3E2-6E01-4F3E-A98C-B4041D53D5A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561" y="2982792"/>
              <a:ext cx="1334135" cy="523875"/>
            </a:xfrm>
            <a:prstGeom prst="rect">
              <a:avLst/>
            </a:prstGeom>
            <a:noFill/>
          </p:spPr>
        </p:pic>
        <p:pic>
          <p:nvPicPr>
            <p:cNvPr id="20" name="Picture 4" descr="Instituto Nacional de Salud Pública - Libros de Universidades">
              <a:extLst>
                <a:ext uri="{FF2B5EF4-FFF2-40B4-BE49-F238E27FC236}">
                  <a16:creationId xmlns:a16="http://schemas.microsoft.com/office/drawing/2014/main" id="{DE7436FD-CD71-4150-81F6-042D1EF4AFA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559" y="2929717"/>
              <a:ext cx="657225" cy="628650"/>
            </a:xfrm>
            <a:prstGeom prst="rect">
              <a:avLst/>
            </a:prstGeom>
            <a:noFill/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E65FCC7-EBDB-4C71-A0AF-E947F7FD5183}"/>
                </a:ext>
              </a:extLst>
            </p:cNvPr>
            <p:cNvPicPr/>
            <p:nvPr/>
          </p:nvPicPr>
          <p:blipFill rotWithShape="1">
            <a:blip r:embed="rId5"/>
            <a:srcRect l="17142" t="6553" r="16607" b="6615"/>
            <a:stretch/>
          </p:blipFill>
          <p:spPr>
            <a:xfrm>
              <a:off x="4192280" y="2848467"/>
              <a:ext cx="552450" cy="723900"/>
            </a:xfrm>
            <a:prstGeom prst="rect">
              <a:avLst/>
            </a:prstGeom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A1E42BD-4252-4008-AB9D-1471A71FBB91}"/>
              </a:ext>
            </a:extLst>
          </p:cNvPr>
          <p:cNvSpPr txBox="1"/>
          <p:nvPr/>
        </p:nvSpPr>
        <p:spPr>
          <a:xfrm>
            <a:off x="519924" y="3129561"/>
            <a:ext cx="63950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/>
              <a:t>3.</a:t>
            </a:r>
            <a:r>
              <a:rPr lang="es-MX" sz="1600" dirty="0"/>
              <a:t> </a:t>
            </a:r>
            <a:r>
              <a:rPr lang="es-MX" sz="1600" b="1" dirty="0"/>
              <a:t>Reunión de trabajo para buscar la participación interinstitucional e intersectorial.</a:t>
            </a:r>
            <a:endParaRPr lang="es-MX" sz="16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65644D7-2ADB-4681-9429-3FA4F8D96A5F}"/>
              </a:ext>
            </a:extLst>
          </p:cNvPr>
          <p:cNvSpPr/>
          <p:nvPr/>
        </p:nvSpPr>
        <p:spPr>
          <a:xfrm>
            <a:off x="519924" y="3960619"/>
            <a:ext cx="6395018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>
                <a:latin typeface="Montserrat" panose="00000500000000000000"/>
              </a:rPr>
              <a:t>4</a:t>
            </a:r>
            <a:r>
              <a:rPr lang="es-ES" sz="1600" dirty="0">
                <a:latin typeface="Montserrat" panose="00000500000000000000"/>
              </a:rPr>
              <a:t>. </a:t>
            </a:r>
            <a:r>
              <a:rPr lang="es-ES" sz="1600" b="1" dirty="0">
                <a:latin typeface="Montserrat" panose="00000500000000000000"/>
              </a:rPr>
              <a:t>Publicación y generación de artículos y trabajos científicos</a:t>
            </a:r>
            <a:r>
              <a:rPr lang="es-ES" sz="1600" dirty="0">
                <a:latin typeface="Montserrat" panose="00000500000000000000"/>
              </a:rPr>
              <a:t> relacionados con los factores relacionados con las conductas suicidas en adolescentes mexicanos.</a:t>
            </a:r>
            <a:endParaRPr lang="en-US" sz="1600" dirty="0">
              <a:latin typeface="Montserrat" panose="0000050000000000000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B6E276A-E62D-4970-A693-7A2933975FD3}"/>
              </a:ext>
            </a:extLst>
          </p:cNvPr>
          <p:cNvSpPr/>
          <p:nvPr/>
        </p:nvSpPr>
        <p:spPr>
          <a:xfrm>
            <a:off x="506276" y="5046179"/>
            <a:ext cx="6395018" cy="33855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1600" b="1" dirty="0"/>
              <a:t>5. Desarrollo de la estrategia de comunicación “ESA”.</a:t>
            </a:r>
            <a:endParaRPr lang="es-MX" sz="16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284B36D-CF3A-4CBB-ABDC-81710072E2D9}"/>
              </a:ext>
            </a:extLst>
          </p:cNvPr>
          <p:cNvSpPr txBox="1"/>
          <p:nvPr/>
        </p:nvSpPr>
        <p:spPr>
          <a:xfrm>
            <a:off x="519924" y="5634877"/>
            <a:ext cx="63950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/>
              <a:t>6.Lanzamiento en redes sociales de la estrategia de comunicación ESA.</a:t>
            </a:r>
            <a:endParaRPr lang="es-MX" sz="1600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B1ABD6F-08C5-4213-AB10-D14E403FA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0014" y="2165783"/>
            <a:ext cx="5081986" cy="207444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56F0766-8F50-414D-8A69-B0BD3D6D49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4164" t="19161" r="-1" b="4697"/>
          <a:stretch/>
        </p:blipFill>
        <p:spPr>
          <a:xfrm>
            <a:off x="7148113" y="4488295"/>
            <a:ext cx="2782923" cy="169007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75D31DB-D95A-4C9F-B37C-02439078952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7189" b="14401"/>
          <a:stretch/>
        </p:blipFill>
        <p:spPr>
          <a:xfrm>
            <a:off x="10033981" y="4312887"/>
            <a:ext cx="1935429" cy="1831977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EE9E045-04D2-C2F3-51DA-442159A6E8A6}"/>
              </a:ext>
            </a:extLst>
          </p:cNvPr>
          <p:cNvSpPr/>
          <p:nvPr/>
        </p:nvSpPr>
        <p:spPr>
          <a:xfrm>
            <a:off x="8820612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466270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459;p15">
            <a:extLst>
              <a:ext uri="{FF2B5EF4-FFF2-40B4-BE49-F238E27FC236}">
                <a16:creationId xmlns:a16="http://schemas.microsoft.com/office/drawing/2014/main" id="{C76E9014-8DC2-4D37-A1A7-D235908A9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059202"/>
              </p:ext>
            </p:extLst>
          </p:nvPr>
        </p:nvGraphicFramePr>
        <p:xfrm>
          <a:off x="389341" y="1029741"/>
          <a:ext cx="5837361" cy="241366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1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634">
                  <a:extLst>
                    <a:ext uri="{9D8B030D-6E8A-4147-A177-3AD203B41FA5}">
                      <a16:colId xmlns:a16="http://schemas.microsoft.com/office/drawing/2014/main" val="4262512022"/>
                    </a:ext>
                  </a:extLst>
                </a:gridCol>
                <a:gridCol w="89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 gridSpan="4"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Evento</a:t>
                      </a:r>
                      <a:r>
                        <a:rPr lang="es-MX" sz="1400" b="1" u="none" strike="noStrike" cap="none" baseline="0" dirty="0">
                          <a:solidFill>
                            <a:schemeClr val="bg1"/>
                          </a:solidFill>
                          <a:sym typeface="Montserrat"/>
                        </a:rPr>
                        <a:t> Adverso </a:t>
                      </a: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por tipo de notificación*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Tipo de Notificación</a:t>
                      </a:r>
                      <a:endParaRPr sz="1400" b="1" i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2022</a:t>
                      </a:r>
                      <a:endParaRPr sz="1400" b="1" i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bg1"/>
                          </a:solidFill>
                          <a:sym typeface="Montserrat"/>
                        </a:rPr>
                        <a:t>2023</a:t>
                      </a:r>
                      <a:endParaRPr sz="1400" b="1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sym typeface="Montserrat"/>
                        </a:rPr>
                        <a:t>% Var </a:t>
                      </a:r>
                      <a:endParaRPr sz="1400" b="1" i="1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Incidentes con daño (EA</a:t>
                      </a:r>
                      <a:r>
                        <a:rPr lang="es-MX" sz="1400" b="1" kern="1200" dirty="0"/>
                        <a:t>)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kern="1200" dirty="0"/>
                        <a:t>334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kern="1200" dirty="0"/>
                        <a:t>424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26.94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kern="1200" dirty="0"/>
                        <a:t> Incidentes sin daño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kern="1200" dirty="0"/>
                        <a:t>62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kern="1200" dirty="0"/>
                        <a:t>3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-95.16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Cuasi incidente (cuasi falla)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es un incidente relacionado con la seguridad del paciente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-97.50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898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Montserrat"/>
                          <a:cs typeface="Arial" panose="020B0604020202020204" pitchFamily="34" charset="0"/>
                          <a:sym typeface="Montserrat"/>
                        </a:rPr>
                        <a:t>Total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675" marB="45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-2.03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Google Shape;460;p15">
            <a:extLst>
              <a:ext uri="{FF2B5EF4-FFF2-40B4-BE49-F238E27FC236}">
                <a16:creationId xmlns:a16="http://schemas.microsoft.com/office/drawing/2014/main" id="{24AA07AE-EFA2-4EEE-9943-BDCAEF2FC842}"/>
              </a:ext>
            </a:extLst>
          </p:cNvPr>
          <p:cNvSpPr/>
          <p:nvPr/>
        </p:nvSpPr>
        <p:spPr>
          <a:xfrm>
            <a:off x="3030071" y="145394"/>
            <a:ext cx="5739788" cy="865297"/>
          </a:xfrm>
          <a:prstGeom prst="roundRect">
            <a:avLst>
              <a:gd name="adj" fmla="val 31556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Eventos Adversos (EAs)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2022 - 2023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7" name="Google Shape;466;p15">
            <a:extLst>
              <a:ext uri="{FF2B5EF4-FFF2-40B4-BE49-F238E27FC236}">
                <a16:creationId xmlns:a16="http://schemas.microsoft.com/office/drawing/2014/main" id="{06C154CB-D0A4-42B6-BBEE-262E3532FBD0}"/>
              </a:ext>
            </a:extLst>
          </p:cNvPr>
          <p:cNvSpPr txBox="1"/>
          <p:nvPr/>
        </p:nvSpPr>
        <p:spPr>
          <a:xfrm>
            <a:off x="427440" y="4256534"/>
            <a:ext cx="5763809" cy="1720312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lnSpc>
                <a:spcPct val="114000"/>
              </a:lnSpc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Capacitación de los integrantes del Comité de Riesgos y Eventos Adversos en el análisis causa raíz de eventos centinela</a:t>
            </a:r>
          </a:p>
          <a:p>
            <a:pPr marL="342900" lvl="0" indent="-342900" algn="just">
              <a:lnSpc>
                <a:spcPct val="114000"/>
              </a:lnSpc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dk1"/>
                </a:solidFill>
                <a:ea typeface="Montserrat"/>
                <a:cs typeface="Arial" panose="020B0604020202020204" pitchFamily="34" charset="0"/>
                <a:sym typeface="Montserrat"/>
              </a:rPr>
              <a:t>Identificación y capacitación a líder en la Acción Esencial para la Seguridad del Paciente </a:t>
            </a:r>
          </a:p>
        </p:txBody>
      </p:sp>
      <p:sp>
        <p:nvSpPr>
          <p:cNvPr id="8" name="Google Shape;462;p15">
            <a:extLst>
              <a:ext uri="{FF2B5EF4-FFF2-40B4-BE49-F238E27FC236}">
                <a16:creationId xmlns:a16="http://schemas.microsoft.com/office/drawing/2014/main" id="{668CBFEE-7B8D-4A40-A5B1-EE2FB88F5CDD}"/>
              </a:ext>
            </a:extLst>
          </p:cNvPr>
          <p:cNvSpPr txBox="1"/>
          <p:nvPr/>
        </p:nvSpPr>
        <p:spPr>
          <a:xfrm>
            <a:off x="408391" y="3886511"/>
            <a:ext cx="5763809" cy="3385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Acciones de mejora </a:t>
            </a:r>
            <a:endParaRPr sz="1600" b="1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01C05D8-0516-4295-A3C4-E517888B2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55841"/>
              </p:ext>
            </p:extLst>
          </p:nvPr>
        </p:nvGraphicFramePr>
        <p:xfrm>
          <a:off x="6469506" y="1010691"/>
          <a:ext cx="5423703" cy="556750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10605">
                  <a:extLst>
                    <a:ext uri="{9D8B030D-6E8A-4147-A177-3AD203B41FA5}">
                      <a16:colId xmlns:a16="http://schemas.microsoft.com/office/drawing/2014/main" val="357913697"/>
                    </a:ext>
                  </a:extLst>
                </a:gridCol>
                <a:gridCol w="681454">
                  <a:extLst>
                    <a:ext uri="{9D8B030D-6E8A-4147-A177-3AD203B41FA5}">
                      <a16:colId xmlns:a16="http://schemas.microsoft.com/office/drawing/2014/main" val="1828878363"/>
                    </a:ext>
                  </a:extLst>
                </a:gridCol>
                <a:gridCol w="1231644">
                  <a:extLst>
                    <a:ext uri="{9D8B030D-6E8A-4147-A177-3AD203B41FA5}">
                      <a16:colId xmlns:a16="http://schemas.microsoft.com/office/drawing/2014/main" val="3281420502"/>
                    </a:ext>
                  </a:extLst>
                </a:gridCol>
              </a:tblGrid>
              <a:tr h="386788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Principales Eventos Adversos (incidentes con daño)*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67903"/>
                  </a:ext>
                </a:extLst>
              </a:tr>
              <a:tr h="394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Tipo de Incidente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48475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Proceso/procedimiento clínico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033582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Dispositivos/equipos médicos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605967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Medicación/líquidos para administración IV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229437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Accidentes de los pacientes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208619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effectLst/>
                        </a:rPr>
                        <a:t>Administración clínica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100018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Sangre/productos sanguíneos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967278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Nutrición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224435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De los documentos del Expediente Clínico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339606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Infraestructuras/locales/instalaciones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412635"/>
                  </a:ext>
                </a:extLst>
              </a:tr>
              <a:tr h="4786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i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27568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D4C93467-216C-42E3-9D33-D6E9556A6346}"/>
              </a:ext>
            </a:extLst>
          </p:cNvPr>
          <p:cNvSpPr/>
          <p:nvPr/>
        </p:nvSpPr>
        <p:spPr>
          <a:xfrm>
            <a:off x="312772" y="6091535"/>
            <a:ext cx="6030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/>
              <a:t>*De acuerdo a la Clasificación Internacional para la Seguridad del Paciente de la OMS 2009.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B09FE75-888B-43FA-99D6-F95CB80E51AE}"/>
              </a:ext>
            </a:extLst>
          </p:cNvPr>
          <p:cNvSpPr/>
          <p:nvPr/>
        </p:nvSpPr>
        <p:spPr>
          <a:xfrm>
            <a:off x="228610" y="3544973"/>
            <a:ext cx="6286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 Dos eventos centinela.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8E92FFD-332D-A9D7-2934-916E3F9DBAC2}"/>
              </a:ext>
            </a:extLst>
          </p:cNvPr>
          <p:cNvSpPr/>
          <p:nvPr/>
        </p:nvSpPr>
        <p:spPr>
          <a:xfrm>
            <a:off x="8856708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1211178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4B691-705C-4144-93D6-25AE9EF1E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855" y="423551"/>
            <a:ext cx="8303811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lang="es-ES" altLang="es-MX" sz="2000" b="1" dirty="0">
                <a:latin typeface="Montserrat" panose="00000500000000000000" pitchFamily="2" charset="0"/>
                <a:cs typeface="Arial" panose="020B0604020202020204" pitchFamily="34" charset="0"/>
              </a:rPr>
              <a:t>Proyección de Gasto 2023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D58B7CB-75FD-47DE-B360-D2182C7B0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64664"/>
              </p:ext>
            </p:extLst>
          </p:nvPr>
        </p:nvGraphicFramePr>
        <p:xfrm>
          <a:off x="237428" y="994835"/>
          <a:ext cx="11747234" cy="350497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35141">
                  <a:extLst>
                    <a:ext uri="{9D8B030D-6E8A-4147-A177-3AD203B41FA5}">
                      <a16:colId xmlns:a16="http://schemas.microsoft.com/office/drawing/2014/main" val="316439915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313019674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78754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1874457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44299283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13577532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045740577"/>
                    </a:ext>
                  </a:extLst>
                </a:gridCol>
                <a:gridCol w="1488093">
                  <a:extLst>
                    <a:ext uri="{9D8B030D-6E8A-4147-A177-3AD203B41FA5}">
                      <a16:colId xmlns:a16="http://schemas.microsoft.com/office/drawing/2014/main" val="3024611716"/>
                    </a:ext>
                  </a:extLst>
                </a:gridCol>
              </a:tblGrid>
              <a:tr h="837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Capitulo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Original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Modificado Autorizado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Ejercido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Proyección de cierre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Comprometido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Disponible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Presión de gasto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32746"/>
                  </a:ext>
                </a:extLst>
              </a:tr>
              <a:tr h="4390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400" b="1" i="0" u="none" strike="noStrike" dirty="0">
                        <a:solidFill>
                          <a:srgbClr val="375623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1,279,973,706.00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1,340,910,026.55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947,072,108.85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1,398,288,062.07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393,837,917.70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-57,378,035.52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462393"/>
                  </a:ext>
                </a:extLst>
              </a:tr>
              <a:tr h="4390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es-MX" sz="1400" b="1" i="0" u="none" strike="noStrike" dirty="0">
                        <a:solidFill>
                          <a:srgbClr val="375623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688,669,042.00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801,681,853.64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583,333,636.27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801,681,853.64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118,275,390.55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100,072,826.82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19662"/>
                  </a:ext>
                </a:extLst>
              </a:tr>
              <a:tr h="4390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3000</a:t>
                      </a:r>
                      <a:endParaRPr lang="es-MX" sz="1400" b="1" i="0" u="none" strike="noStrike" dirty="0">
                        <a:solidFill>
                          <a:srgbClr val="375623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134,149,664.00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418,552,221.21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292,247,313.40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418,552,221.21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38,195,849.71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88,109,058.10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443524"/>
                  </a:ext>
                </a:extLst>
              </a:tr>
              <a:tr h="4390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5000</a:t>
                      </a:r>
                      <a:endParaRPr lang="es-MX" sz="1400" b="1" i="0" u="none" strike="noStrike" dirty="0">
                        <a:solidFill>
                          <a:srgbClr val="375623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42,319,965.00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39,620,132.00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39,620,132.00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39,620,132.00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243180"/>
                  </a:ext>
                </a:extLst>
              </a:tr>
              <a:tr h="4390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7000</a:t>
                      </a:r>
                      <a:endParaRPr lang="es-MX" sz="1400" b="1" i="0" u="none" strike="noStrike" dirty="0">
                        <a:solidFill>
                          <a:srgbClr val="375623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391,998,788.00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831135"/>
                  </a:ext>
                </a:extLst>
              </a:tr>
              <a:tr h="47167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Total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2,537,111,165.00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2,600,764,233.40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1,822,653,058.52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2,658,142,268.92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589,929,289.96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188,181,884.92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-57,378,035.52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86476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45CF0438-2933-4CD5-A6FE-CF60CADDFD97}"/>
              </a:ext>
            </a:extLst>
          </p:cNvPr>
          <p:cNvSpPr/>
          <p:nvPr/>
        </p:nvSpPr>
        <p:spPr>
          <a:xfrm>
            <a:off x="200283" y="4591165"/>
            <a:ext cx="29722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MX" sz="1200" b="1" dirty="0">
                <a:latin typeface="Montserrat" panose="00000500000000000000" pitchFamily="2" charset="0"/>
              </a:rPr>
              <a:t>Actualizado al 16 de octubre del 2023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366F97-D69B-485D-8BB8-77A22FB9BA28}"/>
              </a:ext>
            </a:extLst>
          </p:cNvPr>
          <p:cNvSpPr txBox="1"/>
          <p:nvPr/>
        </p:nvSpPr>
        <p:spPr>
          <a:xfrm>
            <a:off x="317373" y="5041178"/>
            <a:ext cx="11552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Cabe mencionar que el presupuesto disponible se utilizara para realizar los incrementos de contratos de insumos para la salud y reactivos, así como para las adecuaciones de las partidas restringidas entre las que se encuentran los servicios básicos (agua, energía eléctrica, TICS, etc.)</a:t>
            </a:r>
          </a:p>
          <a:p>
            <a:pPr algn="just"/>
            <a:endParaRPr lang="es-MX" sz="14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A1F5389-999B-F388-250D-CEA0EC6B78E7}"/>
              </a:ext>
            </a:extLst>
          </p:cNvPr>
          <p:cNvSpPr/>
          <p:nvPr/>
        </p:nvSpPr>
        <p:spPr>
          <a:xfrm>
            <a:off x="8856708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252597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31BE21-A8A4-43F9-8AA5-5ACD296DE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06576"/>
              </p:ext>
            </p:extLst>
          </p:nvPr>
        </p:nvGraphicFramePr>
        <p:xfrm>
          <a:off x="544651" y="1142937"/>
          <a:ext cx="10680811" cy="395715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216970">
                  <a:extLst>
                    <a:ext uri="{9D8B030D-6E8A-4147-A177-3AD203B41FA5}">
                      <a16:colId xmlns:a16="http://schemas.microsoft.com/office/drawing/2014/main" val="3924502382"/>
                    </a:ext>
                  </a:extLst>
                </a:gridCol>
                <a:gridCol w="2422244">
                  <a:extLst>
                    <a:ext uri="{9D8B030D-6E8A-4147-A177-3AD203B41FA5}">
                      <a16:colId xmlns:a16="http://schemas.microsoft.com/office/drawing/2014/main" val="3649772085"/>
                    </a:ext>
                  </a:extLst>
                </a:gridCol>
                <a:gridCol w="2649849">
                  <a:extLst>
                    <a:ext uri="{9D8B030D-6E8A-4147-A177-3AD203B41FA5}">
                      <a16:colId xmlns:a16="http://schemas.microsoft.com/office/drawing/2014/main" val="1105291700"/>
                    </a:ext>
                  </a:extLst>
                </a:gridCol>
                <a:gridCol w="2391748">
                  <a:extLst>
                    <a:ext uri="{9D8B030D-6E8A-4147-A177-3AD203B41FA5}">
                      <a16:colId xmlns:a16="http://schemas.microsoft.com/office/drawing/2014/main" val="1186978400"/>
                    </a:ext>
                  </a:extLst>
                </a:gridCol>
              </a:tblGrid>
              <a:tr h="5906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Procedimiento de contratación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Monto ejercido 2022 (pesos)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Monto ejercido 2023 (pesos)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Variación Neta</a:t>
                      </a:r>
                    </a:p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(porcentaje)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448089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s-MX" sz="1600" b="1" u="none" strike="noStrike" dirty="0">
                          <a:effectLst/>
                        </a:rPr>
                        <a:t>Licitación Pública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403,288,722.68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560,422,335.97</a:t>
                      </a:r>
                      <a:endParaRPr lang="es-MX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157,133,613.29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(106.03%)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776275"/>
                  </a:ext>
                </a:extLst>
              </a:tr>
              <a:tr h="56694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s-MX" sz="1600" b="1" u="none" strike="noStrike" dirty="0">
                          <a:effectLst/>
                        </a:rPr>
                        <a:t>Invitación a cuando menos tres personas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691,586.00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-691,586.00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(-0.47%)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78202"/>
                  </a:ext>
                </a:extLst>
              </a:tr>
              <a:tr h="495101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s-MX" sz="1600" b="1" u="none" strike="noStrike" dirty="0">
                          <a:effectLst/>
                        </a:rPr>
                        <a:t>Adjudicación Directa Art. 41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276,129,782.04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266,495,833.51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-9,633,948.53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(-6.50%)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464038"/>
                  </a:ext>
                </a:extLst>
              </a:tr>
              <a:tr h="495101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s-MX" sz="1600" b="1" u="none" strike="noStrike" dirty="0">
                          <a:effectLst/>
                        </a:rPr>
                        <a:t>Adjudicación Directa Art. 42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46,290,158.30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47,677,467.84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1,387,309.54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(0.94%)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899076"/>
                  </a:ext>
                </a:extLst>
              </a:tr>
              <a:tr h="395362"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es-MX" sz="1600" b="1" u="none" strike="noStrike" dirty="0">
                          <a:effectLst/>
                        </a:rPr>
                        <a:t>Artículo 1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(0.00%)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49938"/>
                  </a:ext>
                </a:extLst>
              </a:tr>
              <a:tr h="566942"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726,400,249.02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874,595,637.32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148,195,388.30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74660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7D750AF8-A526-4D08-B488-0C00A12CC32B}"/>
              </a:ext>
            </a:extLst>
          </p:cNvPr>
          <p:cNvSpPr/>
          <p:nvPr/>
        </p:nvSpPr>
        <p:spPr>
          <a:xfrm>
            <a:off x="3550187" y="372892"/>
            <a:ext cx="4725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MX" sz="2000" b="1" dirty="0"/>
              <a:t>Comparativo de Comportamiento de Adquisiciones 2022-2023</a:t>
            </a:r>
            <a:endParaRPr lang="es-MX" sz="2000" b="1" dirty="0"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E0D151C-B226-4BD8-A4BA-75AF25FB6F3A}"/>
              </a:ext>
            </a:extLst>
          </p:cNvPr>
          <p:cNvGrpSpPr/>
          <p:nvPr/>
        </p:nvGrpSpPr>
        <p:grpSpPr>
          <a:xfrm>
            <a:off x="11383762" y="1804828"/>
            <a:ext cx="486348" cy="2955430"/>
            <a:chOff x="10837839" y="2540941"/>
            <a:chExt cx="361115" cy="3312882"/>
          </a:xfrm>
        </p:grpSpPr>
        <p:sp>
          <p:nvSpPr>
            <p:cNvPr id="9" name="Flecha: hacia abajo 8">
              <a:extLst>
                <a:ext uri="{FF2B5EF4-FFF2-40B4-BE49-F238E27FC236}">
                  <a16:creationId xmlns:a16="http://schemas.microsoft.com/office/drawing/2014/main" id="{1DCBB5FF-BF47-4FAC-B30F-579C2B69562F}"/>
                </a:ext>
              </a:extLst>
            </p:cNvPr>
            <p:cNvSpPr/>
            <p:nvPr/>
          </p:nvSpPr>
          <p:spPr>
            <a:xfrm rot="10800000">
              <a:off x="10837839" y="2540941"/>
              <a:ext cx="340224" cy="377275"/>
            </a:xfrm>
            <a:prstGeom prst="downArrow">
              <a:avLst/>
            </a:prstGeom>
            <a:solidFill>
              <a:srgbClr val="00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Flecha: hacia abajo 9">
              <a:extLst>
                <a:ext uri="{FF2B5EF4-FFF2-40B4-BE49-F238E27FC236}">
                  <a16:creationId xmlns:a16="http://schemas.microsoft.com/office/drawing/2014/main" id="{83421BB2-2DBD-40A5-A854-B9BF09262763}"/>
                </a:ext>
              </a:extLst>
            </p:cNvPr>
            <p:cNvSpPr/>
            <p:nvPr/>
          </p:nvSpPr>
          <p:spPr>
            <a:xfrm rot="10800000">
              <a:off x="10858730" y="5476548"/>
              <a:ext cx="340224" cy="377275"/>
            </a:xfrm>
            <a:prstGeom prst="downArrow">
              <a:avLst/>
            </a:prstGeom>
            <a:solidFill>
              <a:srgbClr val="00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Flecha: hacia abajo 10">
              <a:extLst>
                <a:ext uri="{FF2B5EF4-FFF2-40B4-BE49-F238E27FC236}">
                  <a16:creationId xmlns:a16="http://schemas.microsoft.com/office/drawing/2014/main" id="{6B05BD2B-AAAB-45EF-B33B-9F56C6E36034}"/>
                </a:ext>
              </a:extLst>
            </p:cNvPr>
            <p:cNvSpPr/>
            <p:nvPr/>
          </p:nvSpPr>
          <p:spPr>
            <a:xfrm>
              <a:off x="10858730" y="3263263"/>
              <a:ext cx="340224" cy="3772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Flecha: hacia abajo 12">
              <a:extLst>
                <a:ext uri="{FF2B5EF4-FFF2-40B4-BE49-F238E27FC236}">
                  <a16:creationId xmlns:a16="http://schemas.microsoft.com/office/drawing/2014/main" id="{CAA107B6-77A6-4A8D-B90D-68EBDE38D421}"/>
                </a:ext>
              </a:extLst>
            </p:cNvPr>
            <p:cNvSpPr/>
            <p:nvPr/>
          </p:nvSpPr>
          <p:spPr>
            <a:xfrm>
              <a:off x="10837840" y="3939573"/>
              <a:ext cx="340224" cy="3772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8E2354E5-4197-4D26-BE75-CF8592639A0A}"/>
              </a:ext>
            </a:extLst>
          </p:cNvPr>
          <p:cNvSpPr/>
          <p:nvPr/>
        </p:nvSpPr>
        <p:spPr>
          <a:xfrm rot="10800000">
            <a:off x="11414537" y="3573180"/>
            <a:ext cx="458212" cy="336568"/>
          </a:xfrm>
          <a:prstGeom prst="downArrow">
            <a:avLst/>
          </a:prstGeom>
          <a:solidFill>
            <a:srgbClr val="00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D60AAC-8140-4032-B856-920FD80B70AA}"/>
              </a:ext>
            </a:extLst>
          </p:cNvPr>
          <p:cNvSpPr txBox="1"/>
          <p:nvPr/>
        </p:nvSpPr>
        <p:spPr>
          <a:xfrm>
            <a:off x="317753" y="5333164"/>
            <a:ext cx="11552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/>
          </a:p>
          <a:p>
            <a:pPr algn="just"/>
            <a:r>
              <a:rPr lang="es-MX" b="1" dirty="0"/>
              <a:t>Se tiene un ejercicio del presupuesto de 95% por licitación pública y sus excepciones y por el artículo 42 solamente el 5%.</a:t>
            </a:r>
            <a:endParaRPr lang="es-MX" sz="1600" b="1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531EEA8-8E48-10A4-051B-BEE472267917}"/>
              </a:ext>
            </a:extLst>
          </p:cNvPr>
          <p:cNvSpPr/>
          <p:nvPr/>
        </p:nvSpPr>
        <p:spPr>
          <a:xfrm>
            <a:off x="8856708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2875905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0"/>
          <p:cNvSpPr txBox="1">
            <a:spLocks noGrp="1"/>
          </p:cNvSpPr>
          <p:nvPr>
            <p:ph type="title"/>
          </p:nvPr>
        </p:nvSpPr>
        <p:spPr>
          <a:xfrm>
            <a:off x="3931808" y="471502"/>
            <a:ext cx="5438775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Fira Sans Extra Condensed"/>
              </a:rPr>
              <a:t>Implementación de Gratuidad </a:t>
            </a:r>
            <a:endParaRPr lang="es-MX" sz="2000" b="1" dirty="0"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6A48C79-4DF5-4E99-A2D4-28FC8A20D68B}"/>
              </a:ext>
            </a:extLst>
          </p:cNvPr>
          <p:cNvGrpSpPr/>
          <p:nvPr/>
        </p:nvGrpSpPr>
        <p:grpSpPr>
          <a:xfrm>
            <a:off x="1072309" y="5191780"/>
            <a:ext cx="10047382" cy="993774"/>
            <a:chOff x="6018246" y="4485999"/>
            <a:chExt cx="5796999" cy="615976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0C8154B-2297-451C-9214-E5470730EC2B}"/>
                </a:ext>
              </a:extLst>
            </p:cNvPr>
            <p:cNvSpPr/>
            <p:nvPr/>
          </p:nvSpPr>
          <p:spPr>
            <a:xfrm>
              <a:off x="6151698" y="4485999"/>
              <a:ext cx="5663547" cy="503853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6018246" y="4615127"/>
              <a:ext cx="5654215" cy="48684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480000" tIns="45700" rIns="240000" bIns="45700" anchor="ctr" anchorCtr="0">
              <a:noAutofit/>
            </a:bodyPr>
            <a:lstStyle/>
            <a:p>
              <a:pPr lvl="0" algn="ctr"/>
              <a:r>
                <a:rPr lang="es-MX" sz="1600" dirty="0"/>
                <a:t>Comparando el número de trámites registrados con el mismo periodo del año anterior, se tiene un </a:t>
              </a:r>
              <a:r>
                <a:rPr lang="es-MX" sz="1600" b="1" dirty="0"/>
                <a:t>incremento del 93.11%</a:t>
              </a:r>
              <a:r>
                <a:rPr lang="es-MX" sz="1600" dirty="0"/>
                <a:t> para 2023.</a:t>
              </a:r>
              <a:endParaRPr sz="1400" b="1" dirty="0">
                <a:solidFill>
                  <a:schemeClr val="tx1"/>
                </a:solidFill>
                <a:cs typeface="Arial" panose="020B0604020202020204" pitchFamily="34" charset="0"/>
                <a:sym typeface="Montserrat SemiBold"/>
              </a:endParaRPr>
            </a:p>
          </p:txBody>
        </p:sp>
      </p:grpSp>
      <p:graphicFrame>
        <p:nvGraphicFramePr>
          <p:cNvPr id="555" name="Google Shape;555;p30"/>
          <p:cNvGraphicFramePr/>
          <p:nvPr>
            <p:extLst>
              <p:ext uri="{D42A27DB-BD31-4B8C-83A1-F6EECF244321}">
                <p14:modId xmlns:p14="http://schemas.microsoft.com/office/powerpoint/2010/main" val="1441918068"/>
              </p:ext>
            </p:extLst>
          </p:nvPr>
        </p:nvGraphicFramePr>
        <p:xfrm>
          <a:off x="457200" y="1628120"/>
          <a:ext cx="5593356" cy="32087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1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102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Motivo de Consulta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Año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4925" marR="649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% Variación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2022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2023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u="none" strike="noStrike" cap="none" dirty="0">
                          <a:sym typeface="Arial"/>
                        </a:rPr>
                        <a:t>Consulta Externa</a:t>
                      </a:r>
                      <a:endParaRPr sz="1600" b="1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13,331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24,162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81.25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ym typeface="Arial"/>
                        </a:rPr>
                        <a:t>Hospitalización</a:t>
                      </a:r>
                      <a:endParaRPr sz="1600" b="1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6,313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119.20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9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ym typeface="Arial"/>
                        </a:rPr>
                        <a:t>Pre-Hospitalización / Urgencias</a:t>
                      </a:r>
                      <a:endParaRPr sz="1600" b="1" dirty="0"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kern="1200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2,129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4,941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132.08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sym typeface="Arial"/>
                        </a:rPr>
                        <a:t>Total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64925" marR="649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18,340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35,416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93.11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6" name="Google Shape;556;p30"/>
          <p:cNvSpPr txBox="1"/>
          <p:nvPr/>
        </p:nvSpPr>
        <p:spPr>
          <a:xfrm>
            <a:off x="223663" y="1214229"/>
            <a:ext cx="53131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685800">
              <a:tabLst>
                <a:tab pos="2140744" algn="l"/>
                <a:tab pos="3167063" algn="r"/>
              </a:tabLst>
              <a:defRPr/>
            </a:pPr>
            <a:r>
              <a:rPr lang="es-MX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Número de trámites de gratuidad</a:t>
            </a:r>
            <a:endParaRPr b="1" dirty="0">
              <a:solidFill>
                <a:schemeClr val="bg2">
                  <a:lumMod val="1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EFB07DF-C955-4724-93B4-B8AC10C3B041}"/>
              </a:ext>
            </a:extLst>
          </p:cNvPr>
          <p:cNvSpPr/>
          <p:nvPr/>
        </p:nvSpPr>
        <p:spPr>
          <a:xfrm>
            <a:off x="5979372" y="1584119"/>
            <a:ext cx="5679228" cy="303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2" lvl="1" algn="just">
              <a:lnSpc>
                <a:spcPct val="114000"/>
              </a:lnSpc>
              <a:spcAft>
                <a:spcPts val="1200"/>
              </a:spcAft>
              <a:buClr>
                <a:srgbClr val="1F3864"/>
              </a:buClr>
              <a:buSzPts val="1500"/>
            </a:pPr>
            <a:r>
              <a:rPr lang="es-MX" sz="1600" dirty="0"/>
              <a:t>Se sigue trabajando en conjunto con INSABI para eliminar el límite de edad de 10 años en la cobertura de Enfermedades Lisosomales y Hemofilia</a:t>
            </a:r>
            <a:r>
              <a:rPr lang="es-ES" sz="1600" dirty="0"/>
              <a:t>.</a:t>
            </a:r>
          </a:p>
          <a:p>
            <a:pPr marL="354012" lvl="1" algn="just">
              <a:lnSpc>
                <a:spcPct val="114000"/>
              </a:lnSpc>
              <a:spcAft>
                <a:spcPts val="1200"/>
              </a:spcAft>
              <a:buClr>
                <a:srgbClr val="1F3864"/>
              </a:buClr>
              <a:buSzPts val="1500"/>
            </a:pPr>
            <a:r>
              <a:rPr lang="es-MX" sz="1600" dirty="0"/>
              <a:t>Durante el periodo de enero a junio de 2023, se han realizado más de  35 mil trámites de gratuidad. </a:t>
            </a:r>
            <a:r>
              <a:rPr lang="es-MX" sz="1600" b="1" dirty="0"/>
              <a:t>Más de 23 mil pacientes tuvieron acceso a atención médica gratuita durante este periodo, cuyo gasto de bolsillo de los familiares hubiera representado alrededor de 23 millones de pesos.</a:t>
            </a:r>
            <a:endParaRPr lang="es-ES" sz="1600" b="1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A52B0BF-9B84-AE6C-B08D-E993EAF526E9}"/>
              </a:ext>
            </a:extLst>
          </p:cNvPr>
          <p:cNvSpPr/>
          <p:nvPr/>
        </p:nvSpPr>
        <p:spPr>
          <a:xfrm>
            <a:off x="8856708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ADMINISTRACIÓN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743860B-AA3C-4EBD-9DD6-F58BDF6AE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2920"/>
              </p:ext>
            </p:extLst>
          </p:nvPr>
        </p:nvGraphicFramePr>
        <p:xfrm>
          <a:off x="176270" y="937563"/>
          <a:ext cx="11865166" cy="448802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24411">
                  <a:extLst>
                    <a:ext uri="{9D8B030D-6E8A-4147-A177-3AD203B41FA5}">
                      <a16:colId xmlns:a16="http://schemas.microsoft.com/office/drawing/2014/main" val="3092898187"/>
                    </a:ext>
                  </a:extLst>
                </a:gridCol>
                <a:gridCol w="3299919">
                  <a:extLst>
                    <a:ext uri="{9D8B030D-6E8A-4147-A177-3AD203B41FA5}">
                      <a16:colId xmlns:a16="http://schemas.microsoft.com/office/drawing/2014/main" val="2988669541"/>
                    </a:ext>
                  </a:extLst>
                </a:gridCol>
                <a:gridCol w="1313761">
                  <a:extLst>
                    <a:ext uri="{9D8B030D-6E8A-4147-A177-3AD203B41FA5}">
                      <a16:colId xmlns:a16="http://schemas.microsoft.com/office/drawing/2014/main" val="2591996691"/>
                    </a:ext>
                  </a:extLst>
                </a:gridCol>
                <a:gridCol w="826266">
                  <a:extLst>
                    <a:ext uri="{9D8B030D-6E8A-4147-A177-3AD203B41FA5}">
                      <a16:colId xmlns:a16="http://schemas.microsoft.com/office/drawing/2014/main" val="1873021165"/>
                    </a:ext>
                  </a:extLst>
                </a:gridCol>
                <a:gridCol w="5100809">
                  <a:extLst>
                    <a:ext uri="{9D8B030D-6E8A-4147-A177-3AD203B41FA5}">
                      <a16:colId xmlns:a16="http://schemas.microsoft.com/office/drawing/2014/main" val="51591977"/>
                    </a:ext>
                  </a:extLst>
                </a:gridCol>
              </a:tblGrid>
              <a:tr h="107047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Registro en Cartera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del Proyecto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Inversión (Registrado)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Avance Físico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Status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604825"/>
                  </a:ext>
                </a:extLst>
              </a:tr>
              <a:tr h="5061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50" b="1" u="none" strike="noStrike" dirty="0">
                          <a:effectLst/>
                        </a:rPr>
                        <a:t>2212NCZ0001</a:t>
                      </a:r>
                      <a:endParaRPr lang="es-MX" sz="12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50" u="none" strike="noStrike" dirty="0">
                          <a:effectLst/>
                        </a:rPr>
                        <a:t>Sustitución del PET-CT de la Unidad de Radioterapia del INP 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50" b="1" u="none" strike="noStrike" dirty="0">
                          <a:effectLst/>
                        </a:rPr>
                        <a:t>$42,319,965</a:t>
                      </a:r>
                      <a:endParaRPr lang="es-MX" sz="12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50" u="none" strike="noStrike" dirty="0">
                          <a:effectLst/>
                        </a:rPr>
                        <a:t>70.00%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50" u="none" strike="noStrike" dirty="0">
                          <a:effectLst/>
                        </a:rPr>
                        <a:t> Se informo de la adquisición por parte der la  Fundación Gonzalo Río Arronte I.A.P.  en espera de fecha para ingreso al Instituto.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295179"/>
                  </a:ext>
                </a:extLst>
              </a:tr>
              <a:tr h="57498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2312NCZ0002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50" u="none" strike="noStrike" dirty="0">
                          <a:effectLst/>
                        </a:rPr>
                        <a:t>Adquisición de equipo instrumental y mobiliario quirúrgico.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50" b="1" u="none" strike="noStrike" dirty="0">
                          <a:effectLst/>
                        </a:rPr>
                        <a:t>$39,620,132.00</a:t>
                      </a:r>
                      <a:endParaRPr lang="es-MX" sz="12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50" u="none" strike="noStrike" dirty="0">
                          <a:effectLst/>
                        </a:rPr>
                        <a:t>80.00%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50" u="none" strike="noStrike" dirty="0">
                          <a:effectLst/>
                        </a:rPr>
                        <a:t>Se</a:t>
                      </a:r>
                      <a:r>
                        <a:rPr lang="es-ES_tradnl" sz="1250" u="none" strike="noStrike" baseline="0" dirty="0">
                          <a:effectLst/>
                        </a:rPr>
                        <a:t> dio el fallo para compra (10 de octubre de 2023).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68206"/>
                  </a:ext>
                </a:extLst>
              </a:tr>
              <a:tr h="83812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50" b="1" u="none" strike="noStrike" dirty="0">
                          <a:effectLst/>
                        </a:rPr>
                        <a:t>2212NCZ0002</a:t>
                      </a:r>
                      <a:endParaRPr lang="es-MX" sz="12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250" u="none" strike="noStrike" dirty="0">
                          <a:effectLst/>
                        </a:rPr>
                        <a:t>Programa de adquisición de equipo, instrumental y mobiliario médico de laboratorio para la Subdirección de Cirugía.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50" b="1" u="none" strike="noStrike" dirty="0">
                          <a:effectLst/>
                        </a:rPr>
                        <a:t>$32,895,492.00</a:t>
                      </a:r>
                      <a:endParaRPr lang="es-MX" sz="12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50" u="none" strike="noStrike" dirty="0">
                          <a:effectLst/>
                        </a:rPr>
                        <a:t>66.67%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50" u="none" strike="noStrike" dirty="0">
                          <a:effectLst/>
                        </a:rPr>
                        <a:t>Se entregaron dos microscopios a través del FONSABI (Neurología y Otorrinolaringología) y el tercero está adjudicado (Oftalmología).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099442"/>
                  </a:ext>
                </a:extLst>
              </a:tr>
              <a:tr h="11700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50" b="1" u="none" strike="noStrike" dirty="0">
                          <a:effectLst/>
                        </a:rPr>
                        <a:t>2312NCZ0001</a:t>
                      </a:r>
                      <a:endParaRPr lang="es-MX" sz="12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50" u="none" strike="noStrike" dirty="0">
                          <a:effectLst/>
                        </a:rPr>
                        <a:t>Programa de adquisición de equipo, instrumental y mobiliario médico y de laboratorio para la Subdirección de Servicios Auxiliares de Diagnóstico y Tratamiento.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50" b="1" u="none" strike="noStrike" dirty="0">
                          <a:effectLst/>
                        </a:rPr>
                        <a:t>$301,216,225.00</a:t>
                      </a:r>
                      <a:endParaRPr lang="es-MX" sz="12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50" u="none" strike="noStrike" dirty="0">
                          <a:effectLst/>
                        </a:rPr>
                        <a:t>0.00%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50" u="none" strike="noStrike" dirty="0">
                          <a:effectLst/>
                        </a:rPr>
                        <a:t>1.-Se están atendiendo observaciones emitidas por CCINSHAE.</a:t>
                      </a:r>
                      <a:br>
                        <a:rPr lang="es-ES_tradnl" sz="1250" u="none" strike="noStrike" dirty="0">
                          <a:effectLst/>
                        </a:rPr>
                      </a:br>
                      <a:r>
                        <a:rPr lang="es-ES_tradnl" sz="1250" u="none" strike="noStrike" dirty="0">
                          <a:effectLst/>
                        </a:rPr>
                        <a:t>2.- Se están modificando las fichas técnicas presentadas a FONSABI.</a:t>
                      </a:r>
                      <a:br>
                        <a:rPr lang="es-ES_tradnl" sz="1250" u="none" strike="noStrike" dirty="0">
                          <a:effectLst/>
                        </a:rPr>
                      </a:br>
                      <a:r>
                        <a:rPr lang="es-ES_tradnl" sz="1250" u="none" strike="noStrike" dirty="0">
                          <a:effectLst/>
                        </a:rPr>
                        <a:t>3.- Se envió la actualización para dictamen de validación del equipo médico a CENETEC y se está trabajando en los certificados de necesidades de equipo médico.</a:t>
                      </a:r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701192"/>
                  </a:ext>
                </a:extLst>
              </a:tr>
              <a:tr h="2207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_tradn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$416,051,814.00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MX" sz="1250" b="0" i="0" u="none" strike="noStrike" dirty="0">
                        <a:solidFill>
                          <a:srgbClr val="000000"/>
                        </a:solidFill>
                        <a:effectLst/>
                        <a:latin typeface="Arial M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2188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89A8992F-93D8-4BA8-9524-3AB779B44206}"/>
              </a:ext>
            </a:extLst>
          </p:cNvPr>
          <p:cNvSpPr/>
          <p:nvPr/>
        </p:nvSpPr>
        <p:spPr>
          <a:xfrm>
            <a:off x="4096580" y="235668"/>
            <a:ext cx="4147481" cy="7096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</a:rPr>
              <a:t>Proyectos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</a:rPr>
              <a:t>del INP 2023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4715D9-41E6-45E8-8160-F6D3F1A5836F}"/>
              </a:ext>
            </a:extLst>
          </p:cNvPr>
          <p:cNvSpPr/>
          <p:nvPr/>
        </p:nvSpPr>
        <p:spPr>
          <a:xfrm>
            <a:off x="103240" y="5589322"/>
            <a:ext cx="11898260" cy="859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/>
            <a:r>
              <a:rPr lang="es-MX" sz="1600" b="1" i="1" dirty="0">
                <a:latin typeface="Montserrat" panose="00000500000000000000" pitchFamily="2" charset="0"/>
                <a:cs typeface="Arial" panose="020B0604020202020204" pitchFamily="34" charset="0"/>
              </a:rPr>
              <a:t>Del año 2022 y al primer semestre del 2023 se tuvo un monto de inversión de  $203,706,933.87 pesos</a:t>
            </a:r>
            <a:r>
              <a:rPr lang="es-MX" sz="1600" dirty="0">
                <a:latin typeface="Montserrat" panose="00000500000000000000" pitchFamily="2" charset="0"/>
                <a:cs typeface="Arial" panose="020B0604020202020204" pitchFamily="34" charset="0"/>
              </a:rPr>
              <a:t>;  destaca la adquisición del acelerador lineal, en la Unidad de Radioterapia,  Mantenimiento a casa de máquinas y para este semestre se tendrá el PET- CT y Equipo instrumental y mobiliario quirúrgico.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CBF8061-00D1-4641-9D1D-FD8D4EEC9E1A}"/>
              </a:ext>
            </a:extLst>
          </p:cNvPr>
          <p:cNvGrpSpPr/>
          <p:nvPr/>
        </p:nvGrpSpPr>
        <p:grpSpPr>
          <a:xfrm>
            <a:off x="6788274" y="1042533"/>
            <a:ext cx="5119171" cy="848156"/>
            <a:chOff x="1767037" y="1443084"/>
            <a:chExt cx="9805740" cy="2902117"/>
          </a:xfrm>
          <a:noFill/>
        </p:grpSpPr>
        <p:pic>
          <p:nvPicPr>
            <p:cNvPr id="13" name="Picture 2" descr="https://fundaciongonzalorioarronte.org/wp-content/uploads/2019/05/manual_de_identidad_2-13-1-768x476.jpg">
              <a:extLst>
                <a:ext uri="{FF2B5EF4-FFF2-40B4-BE49-F238E27FC236}">
                  <a16:creationId xmlns:a16="http://schemas.microsoft.com/office/drawing/2014/main" id="{84D63C7F-C052-409B-9B71-F0142D91EF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6" t="18457" r="21792" b="16587"/>
            <a:stretch/>
          </p:blipFill>
          <p:spPr bwMode="auto">
            <a:xfrm>
              <a:off x="9160628" y="2469192"/>
              <a:ext cx="2412149" cy="1502152"/>
            </a:xfrm>
            <a:prstGeom prst="rect">
              <a:avLst/>
            </a:prstGeom>
            <a:grpFill/>
          </p:spPr>
        </p:pic>
        <p:pic>
          <p:nvPicPr>
            <p:cNvPr id="14" name="Picture 8" descr="Sistema de Registro">
              <a:extLst>
                <a:ext uri="{FF2B5EF4-FFF2-40B4-BE49-F238E27FC236}">
                  <a16:creationId xmlns:a16="http://schemas.microsoft.com/office/drawing/2014/main" id="{5D4C94D3-BB87-4520-B39E-7C28B52A5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797" y="1443084"/>
              <a:ext cx="4077272" cy="1502151"/>
            </a:xfrm>
            <a:prstGeom prst="rect">
              <a:avLst/>
            </a:prstGeom>
            <a:grpFill/>
          </p:spPr>
        </p:pic>
        <p:pic>
          <p:nvPicPr>
            <p:cNvPr id="15" name="Picture 10" descr="Datos Abiertos de México - SHCP - Instituciones">
              <a:extLst>
                <a:ext uri="{FF2B5EF4-FFF2-40B4-BE49-F238E27FC236}">
                  <a16:creationId xmlns:a16="http://schemas.microsoft.com/office/drawing/2014/main" id="{9C05B160-143A-447D-BCD2-C5FFF3D947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3" b="30095"/>
            <a:stretch/>
          </p:blipFill>
          <p:spPr bwMode="auto">
            <a:xfrm>
              <a:off x="1767037" y="2544898"/>
              <a:ext cx="3836893" cy="1800303"/>
            </a:xfrm>
            <a:prstGeom prst="rect">
              <a:avLst/>
            </a:prstGeom>
            <a:grpFill/>
          </p:spPr>
        </p:pic>
      </p:grp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0E241AF-2F98-0BEF-D554-461A40DE85ED}"/>
              </a:ext>
            </a:extLst>
          </p:cNvPr>
          <p:cNvSpPr/>
          <p:nvPr/>
        </p:nvSpPr>
        <p:spPr>
          <a:xfrm>
            <a:off x="8856708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34426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5AE9985-5D5B-4A00-A4EA-3BCDED564F50}"/>
              </a:ext>
            </a:extLst>
          </p:cNvPr>
          <p:cNvSpPr txBox="1"/>
          <p:nvPr/>
        </p:nvSpPr>
        <p:spPr>
          <a:xfrm>
            <a:off x="851128" y="854560"/>
            <a:ext cx="456314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MX" sz="1800" dirty="0">
                <a:solidFill>
                  <a:schemeClr val="tx1"/>
                </a:solidFill>
              </a:rPr>
              <a:t>Publicaciones por grupo 2022-2023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B58860-37E9-4944-9665-66BD1E51A8A2}"/>
              </a:ext>
            </a:extLst>
          </p:cNvPr>
          <p:cNvSpPr txBox="1"/>
          <p:nvPr/>
        </p:nvSpPr>
        <p:spPr>
          <a:xfrm>
            <a:off x="6096001" y="839581"/>
            <a:ext cx="609599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MX" sz="1800" dirty="0">
                <a:solidFill>
                  <a:schemeClr val="tx1"/>
                </a:solidFill>
              </a:rPr>
              <a:t>Líneas de investigación por grupo de publicación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A525F76-4FBC-4918-A39B-A12DE2B46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635931"/>
              </p:ext>
            </p:extLst>
          </p:nvPr>
        </p:nvGraphicFramePr>
        <p:xfrm>
          <a:off x="-2" y="1187356"/>
          <a:ext cx="6196086" cy="550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086990B-26EA-4DE7-95AD-E9FF0D0A4AF3}"/>
              </a:ext>
            </a:extLst>
          </p:cNvPr>
          <p:cNvSpPr txBox="1"/>
          <p:nvPr/>
        </p:nvSpPr>
        <p:spPr>
          <a:xfrm>
            <a:off x="174171" y="6457071"/>
            <a:ext cx="571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62 artículos totales producto de los ICM vigentes en el INP</a:t>
            </a:r>
          </a:p>
        </p:txBody>
      </p:sp>
      <p:sp>
        <p:nvSpPr>
          <p:cNvPr id="13" name="Google Shape;120;p3">
            <a:extLst>
              <a:ext uri="{FF2B5EF4-FFF2-40B4-BE49-F238E27FC236}">
                <a16:creationId xmlns:a16="http://schemas.microsoft.com/office/drawing/2014/main" id="{245580F7-FA66-4F7A-AE46-5BFC44D13020}"/>
              </a:ext>
            </a:extLst>
          </p:cNvPr>
          <p:cNvSpPr/>
          <p:nvPr/>
        </p:nvSpPr>
        <p:spPr>
          <a:xfrm>
            <a:off x="3033486" y="236961"/>
            <a:ext cx="5455066" cy="489109"/>
          </a:xfrm>
          <a:prstGeom prst="roundRect">
            <a:avLst>
              <a:gd name="adj" fmla="val 31556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Publicaciones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754531C-F22D-4C4B-BC91-9B86A6367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542361"/>
              </p:ext>
            </p:extLst>
          </p:nvPr>
        </p:nvGraphicFramePr>
        <p:xfrm>
          <a:off x="6332560" y="1187356"/>
          <a:ext cx="5859439" cy="526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4585EE4-A3E4-7849-E663-D0D2DABC39DF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INVESTIGACIÓN</a:t>
            </a:r>
          </a:p>
        </p:txBody>
      </p:sp>
    </p:spTree>
    <p:extLst>
      <p:ext uri="{BB962C8B-B14F-4D97-AF65-F5344CB8AC3E}">
        <p14:creationId xmlns:p14="http://schemas.microsoft.com/office/powerpoint/2010/main" val="4143980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A0C951C-2F07-57D3-E352-21F3A880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46" t="52110" r="47018" b="28807"/>
          <a:stretch/>
        </p:blipFill>
        <p:spPr>
          <a:xfrm>
            <a:off x="6237363" y="2153728"/>
            <a:ext cx="5231839" cy="349929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F7CF1AF-1220-CE20-24B4-41ACE0153E80}"/>
              </a:ext>
            </a:extLst>
          </p:cNvPr>
          <p:cNvSpPr txBox="1"/>
          <p:nvPr/>
        </p:nvSpPr>
        <p:spPr>
          <a:xfrm>
            <a:off x="2730347" y="1128986"/>
            <a:ext cx="6731306" cy="7078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defPPr>
              <a:defRPr lang="es-MX"/>
            </a:defPPr>
            <a:lvl1pPr>
              <a:defRPr sz="20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MX" dirty="0">
                <a:solidFill>
                  <a:schemeClr val="tx1"/>
                </a:solidFill>
              </a:rPr>
              <a:t>Unidad Pediátrica de </a:t>
            </a:r>
            <a:r>
              <a:rPr lang="es-MX" dirty="0" err="1">
                <a:solidFill>
                  <a:schemeClr val="tx1"/>
                </a:solidFill>
              </a:rPr>
              <a:t>Hemato</a:t>
            </a:r>
            <a:r>
              <a:rPr lang="es-MX" dirty="0">
                <a:solidFill>
                  <a:schemeClr val="tx1"/>
                </a:solidFill>
              </a:rPr>
              <a:t>-Oncología</a:t>
            </a:r>
          </a:p>
        </p:txBody>
      </p:sp>
      <p:sp>
        <p:nvSpPr>
          <p:cNvPr id="7" name="Google Shape;741;p53">
            <a:extLst>
              <a:ext uri="{FF2B5EF4-FFF2-40B4-BE49-F238E27FC236}">
                <a16:creationId xmlns:a16="http://schemas.microsoft.com/office/drawing/2014/main" id="{683596D9-1B83-4905-BDC4-3BD114AF0E2D}"/>
              </a:ext>
            </a:extLst>
          </p:cNvPr>
          <p:cNvSpPr/>
          <p:nvPr/>
        </p:nvSpPr>
        <p:spPr>
          <a:xfrm>
            <a:off x="722798" y="2303977"/>
            <a:ext cx="4767942" cy="32084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1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Montserrat" panose="020B0604020202020204" charset="0"/>
              </a:rPr>
              <a:t>Solicitud a DGPLADES, cancelación administrativa del Certificado de Necesidades de Infraestructura No. CDN-6907/DF-233/15, asignado al INP en febrero de 2015 y  actualizado en febrero de 2016.</a:t>
            </a:r>
            <a:endParaRPr lang="es-MX" sz="1600" dirty="0">
              <a:solidFill>
                <a:prstClr val="black"/>
              </a:solidFill>
              <a:highlight>
                <a:srgbClr val="FFFF00"/>
              </a:highlight>
              <a:latin typeface="Montserrat" panose="020B0604020202020204" charset="0"/>
            </a:endParaRPr>
          </a:p>
          <a:p>
            <a:pPr marL="171450" indent="-171450" algn="just">
              <a:lnSpc>
                <a:spcPct val="11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Montserrat" panose="020B0604020202020204" charset="0"/>
                <a:sym typeface="Montserrat"/>
              </a:rPr>
              <a:t>Proyecto Ejecutivo para el reforzamiento requerido de acuerdo al dictamen emitido por el Instituto para la seguridad de las Construcciones en la Ciudad de México, así como la adecuación y actualización de la UPHO para la conclusión del mismo</a:t>
            </a:r>
            <a:r>
              <a:rPr lang="es-MX" sz="1400" dirty="0">
                <a:solidFill>
                  <a:prstClr val="black"/>
                </a:solidFill>
                <a:latin typeface="Montserrat" panose="020B0604020202020204" charset="0"/>
                <a:sym typeface="Montserrat"/>
              </a:rPr>
              <a:t>.</a:t>
            </a:r>
            <a:endParaRPr sz="1200" dirty="0">
              <a:solidFill>
                <a:prstClr val="black"/>
              </a:solidFill>
              <a:latin typeface="Montserrat" panose="020B0604020202020204" charset="0"/>
              <a:sym typeface="Montserrat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06D162B-DD33-7884-B97B-1C33288D4192}"/>
              </a:ext>
            </a:extLst>
          </p:cNvPr>
          <p:cNvSpPr/>
          <p:nvPr/>
        </p:nvSpPr>
        <p:spPr>
          <a:xfrm>
            <a:off x="8856708" y="19246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174328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0;p3">
            <a:extLst>
              <a:ext uri="{FF2B5EF4-FFF2-40B4-BE49-F238E27FC236}">
                <a16:creationId xmlns:a16="http://schemas.microsoft.com/office/drawing/2014/main" id="{CB45F703-61B9-4C9E-968A-747A88557769}"/>
              </a:ext>
            </a:extLst>
          </p:cNvPr>
          <p:cNvSpPr/>
          <p:nvPr/>
        </p:nvSpPr>
        <p:spPr>
          <a:xfrm>
            <a:off x="3166452" y="158716"/>
            <a:ext cx="5455066" cy="865346"/>
          </a:xfrm>
          <a:prstGeom prst="roundRect">
            <a:avLst>
              <a:gd name="adj" fmla="val 31556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Publicaciones INP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2022 -2023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A040F09-4F4E-4B25-ACE3-9C98C85F5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28584"/>
              </p:ext>
            </p:extLst>
          </p:nvPr>
        </p:nvGraphicFramePr>
        <p:xfrm>
          <a:off x="328028" y="1015875"/>
          <a:ext cx="11476382" cy="4442183"/>
        </p:xfrm>
        <a:graphic>
          <a:graphicData uri="http://schemas.openxmlformats.org/drawingml/2006/table">
            <a:tbl>
              <a:tblPr/>
              <a:tblGrid>
                <a:gridCol w="1597430">
                  <a:extLst>
                    <a:ext uri="{9D8B030D-6E8A-4147-A177-3AD203B41FA5}">
                      <a16:colId xmlns:a16="http://schemas.microsoft.com/office/drawing/2014/main" val="163304439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646197652"/>
                    </a:ext>
                  </a:extLst>
                </a:gridCol>
                <a:gridCol w="1337684">
                  <a:extLst>
                    <a:ext uri="{9D8B030D-6E8A-4147-A177-3AD203B41FA5}">
                      <a16:colId xmlns:a16="http://schemas.microsoft.com/office/drawing/2014/main" val="510246569"/>
                    </a:ext>
                  </a:extLst>
                </a:gridCol>
                <a:gridCol w="1281407">
                  <a:extLst>
                    <a:ext uri="{9D8B030D-6E8A-4147-A177-3AD203B41FA5}">
                      <a16:colId xmlns:a16="http://schemas.microsoft.com/office/drawing/2014/main" val="941476487"/>
                    </a:ext>
                  </a:extLst>
                </a:gridCol>
                <a:gridCol w="1298724">
                  <a:extLst>
                    <a:ext uri="{9D8B030D-6E8A-4147-A177-3AD203B41FA5}">
                      <a16:colId xmlns:a16="http://schemas.microsoft.com/office/drawing/2014/main" val="474939315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1135786557"/>
                    </a:ext>
                  </a:extLst>
                </a:gridCol>
                <a:gridCol w="1593101">
                  <a:extLst>
                    <a:ext uri="{9D8B030D-6E8A-4147-A177-3AD203B41FA5}">
                      <a16:colId xmlns:a16="http://schemas.microsoft.com/office/drawing/2014/main" val="3934211838"/>
                    </a:ext>
                  </a:extLst>
                </a:gridCol>
                <a:gridCol w="1597430">
                  <a:extLst>
                    <a:ext uri="{9D8B030D-6E8A-4147-A177-3AD203B41FA5}">
                      <a16:colId xmlns:a16="http://schemas.microsoft.com/office/drawing/2014/main" val="861650867"/>
                    </a:ext>
                  </a:extLst>
                </a:gridCol>
              </a:tblGrid>
              <a:tr h="332865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875421"/>
                  </a:ext>
                </a:extLst>
              </a:tr>
              <a:tr h="3429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Publicaciones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Nivel de publicación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Nivel de publicación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75642"/>
                  </a:ext>
                </a:extLst>
              </a:tr>
              <a:tr h="411480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III a VII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y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a VII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III a VII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y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a VII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31697"/>
                  </a:ext>
                </a:extLst>
              </a:tr>
              <a:tr h="5320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Institucionales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73616"/>
                  </a:ext>
                </a:extLst>
              </a:tr>
              <a:tr h="532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Colaborativas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Líder INP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60795"/>
                  </a:ext>
                </a:extLst>
              </a:tr>
              <a:tr h="10388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Líder de otra Institución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437071"/>
                  </a:ext>
                </a:extLst>
              </a:tr>
              <a:tr h="4307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Publicaciones líder INP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27(61.36%)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13(86.66%)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40(67.79%)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47(68.12%)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26(76.47%)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73(70.87%)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67244"/>
                  </a:ext>
                </a:extLst>
              </a:tr>
              <a:tr h="4111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Colaborador líder en otra Institución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17(38.64%)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2(13.34%)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19(32.21%)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22(31.88%)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8(23.53%)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30(29.13%)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13071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433029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A934382D-FDCB-478C-1B3F-043351258ECE}"/>
              </a:ext>
            </a:extLst>
          </p:cNvPr>
          <p:cNvSpPr/>
          <p:nvPr/>
        </p:nvSpPr>
        <p:spPr>
          <a:xfrm>
            <a:off x="558302" y="5698599"/>
            <a:ext cx="1232899" cy="266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432396-5235-5F40-1A8E-D3AE864E1E3A}"/>
              </a:ext>
            </a:extLst>
          </p:cNvPr>
          <p:cNvSpPr txBox="1"/>
          <p:nvPr/>
        </p:nvSpPr>
        <p:spPr>
          <a:xfrm>
            <a:off x="1853327" y="5667445"/>
            <a:ext cx="9822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Montserrat" panose="00000500000000000000" pitchFamily="2" charset="0"/>
              </a:rPr>
              <a:t>Se tiene una mayor participación como líder en revistas de Nivel III al VII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456340-19AD-43A5-844B-3D58DF406E47}"/>
              </a:ext>
            </a:extLst>
          </p:cNvPr>
          <p:cNvSpPr txBox="1"/>
          <p:nvPr/>
        </p:nvSpPr>
        <p:spPr>
          <a:xfrm>
            <a:off x="558302" y="6069366"/>
            <a:ext cx="11476382" cy="6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MX" sz="1600" dirty="0"/>
              <a:t>De 103 publicaciones, tanto del INP como las colaborativas en 73 (70.87%) el primer autor o correspondiente es del INP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7ED1C1A-07C6-4723-AD98-A729383AE9B1}"/>
              </a:ext>
            </a:extLst>
          </p:cNvPr>
          <p:cNvSpPr/>
          <p:nvPr/>
        </p:nvSpPr>
        <p:spPr>
          <a:xfrm>
            <a:off x="130629" y="4155903"/>
            <a:ext cx="11849878" cy="1014154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A28CB79-952D-636A-9E49-0FBFA3E99249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INVESTIGACIÓN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D2359-FE18-40E8-9A44-FFFE694CDEB3}"/>
              </a:ext>
            </a:extLst>
          </p:cNvPr>
          <p:cNvSpPr txBox="1">
            <a:spLocks/>
          </p:cNvSpPr>
          <p:nvPr/>
        </p:nvSpPr>
        <p:spPr>
          <a:xfrm>
            <a:off x="3113768" y="840840"/>
            <a:ext cx="5154697" cy="473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>
                <a:latin typeface="Montserrat" pitchFamily="2" charset="77"/>
              </a:rPr>
              <a:t>Liderazgo en Investigación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6E0AEE-2D7E-4CF0-9D3A-5EF185C519F6}"/>
              </a:ext>
            </a:extLst>
          </p:cNvPr>
          <p:cNvSpPr txBox="1"/>
          <p:nvPr/>
        </p:nvSpPr>
        <p:spPr>
          <a:xfrm>
            <a:off x="537754" y="1526970"/>
            <a:ext cx="4636919" cy="2740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222222"/>
                </a:solidFill>
                <a:latin typeface="Montserrat" pitchFamily="2" charset="77"/>
              </a:rPr>
              <a:t>El INP</a:t>
            </a:r>
            <a:r>
              <a:rPr lang="es-ES" sz="1600" b="0" i="0" dirty="0">
                <a:solidFill>
                  <a:srgbClr val="222222"/>
                </a:solidFill>
                <a:effectLst/>
                <a:latin typeface="Montserrat" pitchFamily="2" charset="77"/>
              </a:rPr>
              <a:t> es reconocido Internacionalmente por el modelo integral en el estudio, manejo e investigación de algunos grupos de enfermedades raras:</a:t>
            </a:r>
            <a:endParaRPr lang="es-ES" sz="1600" b="0" i="0" dirty="0">
              <a:solidFill>
                <a:srgbClr val="222222"/>
              </a:solidFill>
              <a:effectLst/>
              <a:latin typeface="bookman old style" panose="02050604050505020204" pitchFamily="18" charset="0"/>
            </a:endParaRPr>
          </a:p>
          <a:p>
            <a:pPr marL="742950" indent="-285750" algn="just">
              <a:lnSpc>
                <a:spcPct val="110000"/>
              </a:lnSpc>
              <a:buFont typeface="Symbol" panose="05050102010706020507" pitchFamily="18" charset="2"/>
              <a:buChar char="·"/>
            </a:pPr>
            <a:r>
              <a:rPr lang="es-ES" sz="1600" b="1" i="0" dirty="0">
                <a:solidFill>
                  <a:srgbClr val="222222"/>
                </a:solidFill>
                <a:effectLst/>
                <a:latin typeface="Montserrat" pitchFamily="2" charset="77"/>
              </a:rPr>
              <a:t>Anemia de Fanconi</a:t>
            </a:r>
          </a:p>
          <a:p>
            <a:pPr marL="742950" indent="-285750" algn="just">
              <a:lnSpc>
                <a:spcPct val="110000"/>
              </a:lnSpc>
              <a:buFont typeface="Symbol" panose="05050102010706020507" pitchFamily="18" charset="2"/>
              <a:buChar char="·"/>
            </a:pPr>
            <a:r>
              <a:rPr lang="es-ES" sz="1600" b="1" i="0" dirty="0">
                <a:solidFill>
                  <a:schemeClr val="accent4">
                    <a:lumMod val="50000"/>
                  </a:schemeClr>
                </a:solidFill>
                <a:effectLst/>
                <a:latin typeface="Montserrat" pitchFamily="2" charset="77"/>
              </a:rPr>
              <a:t>Errores innatos del metabolismo</a:t>
            </a:r>
            <a:endParaRPr lang="es-ES" sz="1600" b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742950" indent="-285750" algn="just">
              <a:lnSpc>
                <a:spcPct val="110000"/>
              </a:lnSpc>
              <a:buFont typeface="Symbol" panose="05050102010706020507" pitchFamily="18" charset="2"/>
              <a:buChar char="·"/>
            </a:pPr>
            <a:r>
              <a:rPr lang="es-ES" sz="1600" b="1" i="0" dirty="0">
                <a:solidFill>
                  <a:schemeClr val="accent5">
                    <a:lumMod val="50000"/>
                  </a:schemeClr>
                </a:solidFill>
                <a:effectLst/>
                <a:latin typeface="Montserrat" pitchFamily="2" charset="77"/>
              </a:rPr>
              <a:t>Errores innatos de la inmunidad (inmunodeficiencias primarias)</a:t>
            </a:r>
            <a:endParaRPr lang="es-ES" sz="16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457200" algn="just">
              <a:lnSpc>
                <a:spcPct val="150000"/>
              </a:lnSpc>
            </a:pPr>
            <a:endParaRPr lang="es-ES" sz="1600" b="1" i="0" dirty="0">
              <a:solidFill>
                <a:schemeClr val="accent5">
                  <a:lumMod val="50000"/>
                </a:schemeClr>
              </a:solidFill>
              <a:effectLst/>
              <a:latin typeface="Montserrat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C88A9F-3CA3-412B-BEF4-D2EF2730EB59}"/>
              </a:ext>
            </a:extLst>
          </p:cNvPr>
          <p:cNvSpPr txBox="1"/>
          <p:nvPr/>
        </p:nvSpPr>
        <p:spPr>
          <a:xfrm>
            <a:off x="5691117" y="1595152"/>
            <a:ext cx="6105098" cy="336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sz="1600" b="1" i="0" dirty="0">
                <a:solidFill>
                  <a:schemeClr val="accent4">
                    <a:lumMod val="50000"/>
                  </a:schemeClr>
                </a:solidFill>
                <a:effectLst/>
                <a:latin typeface="Montserrat" pitchFamily="2" charset="77"/>
              </a:rPr>
              <a:t>Grupo de Errores innatos del metabolismo</a:t>
            </a:r>
            <a:r>
              <a:rPr lang="es-ES" sz="1600" b="1" i="0" dirty="0">
                <a:solidFill>
                  <a:srgbClr val="222222"/>
                </a:solidFill>
                <a:effectLst/>
                <a:latin typeface="Montserrat" pitchFamily="2" charset="77"/>
              </a:rPr>
              <a:t>. </a:t>
            </a:r>
            <a:r>
              <a:rPr lang="es-ES" sz="1600" b="1" dirty="0">
                <a:solidFill>
                  <a:srgbClr val="222222"/>
                </a:solidFill>
                <a:latin typeface="Montserrat" pitchFamily="2" charset="77"/>
              </a:rPr>
              <a:t>– Se logró secuenciar</a:t>
            </a:r>
            <a:r>
              <a:rPr lang="es-ES" sz="1600" dirty="0">
                <a:solidFill>
                  <a:srgbClr val="222222"/>
                </a:solidFill>
                <a:latin typeface="Montserrat" pitchFamily="2" charset="77"/>
              </a:rPr>
              <a:t> por panel a 70 pacientes, gracias a un Grant  “</a:t>
            </a:r>
            <a:r>
              <a:rPr lang="es-ES" sz="1600" dirty="0" err="1">
                <a:solidFill>
                  <a:srgbClr val="222222"/>
                </a:solidFill>
                <a:latin typeface="Montserrat" pitchFamily="2" charset="77"/>
              </a:rPr>
              <a:t>End</a:t>
            </a:r>
            <a:r>
              <a:rPr lang="es-ES" sz="1600" dirty="0">
                <a:solidFill>
                  <a:srgbClr val="222222"/>
                </a:solidFill>
                <a:latin typeface="Montserrat" pitchFamily="2" charset="77"/>
              </a:rPr>
              <a:t> </a:t>
            </a:r>
            <a:r>
              <a:rPr lang="es-ES" sz="1600" dirty="0" err="1">
                <a:solidFill>
                  <a:srgbClr val="222222"/>
                </a:solidFill>
                <a:latin typeface="Montserrat" pitchFamily="2" charset="77"/>
              </a:rPr>
              <a:t>the</a:t>
            </a:r>
            <a:r>
              <a:rPr lang="es-ES" sz="1600" dirty="0">
                <a:solidFill>
                  <a:srgbClr val="222222"/>
                </a:solidFill>
                <a:latin typeface="Montserrat" pitchFamily="2" charset="77"/>
              </a:rPr>
              <a:t> </a:t>
            </a:r>
            <a:r>
              <a:rPr lang="es-ES" sz="1600" dirty="0" err="1">
                <a:solidFill>
                  <a:srgbClr val="222222"/>
                </a:solidFill>
                <a:latin typeface="Montserrat" pitchFamily="2" charset="77"/>
              </a:rPr>
              <a:t>diagnostic</a:t>
            </a:r>
            <a:r>
              <a:rPr lang="es-ES" sz="1600" dirty="0">
                <a:solidFill>
                  <a:srgbClr val="222222"/>
                </a:solidFill>
                <a:latin typeface="Montserrat" pitchFamily="2" charset="77"/>
              </a:rPr>
              <a:t> </a:t>
            </a:r>
            <a:r>
              <a:rPr lang="es-ES" sz="1600" dirty="0" err="1">
                <a:solidFill>
                  <a:srgbClr val="222222"/>
                </a:solidFill>
                <a:latin typeface="Montserrat" pitchFamily="2" charset="77"/>
              </a:rPr>
              <a:t>odyssey</a:t>
            </a:r>
            <a:r>
              <a:rPr lang="es-ES" sz="1600" dirty="0">
                <a:solidFill>
                  <a:srgbClr val="222222"/>
                </a:solidFill>
                <a:latin typeface="Montserrat" pitchFamily="2" charset="77"/>
              </a:rPr>
              <a:t>”.</a:t>
            </a:r>
            <a:endParaRPr lang="es-ES" sz="1600" b="0" i="0" dirty="0">
              <a:solidFill>
                <a:srgbClr val="222222"/>
              </a:solidFill>
              <a:effectLst/>
              <a:latin typeface="bookman old style" panose="02050604050505020204" pitchFamily="18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sz="1600" b="1" i="0" dirty="0">
                <a:solidFill>
                  <a:schemeClr val="accent5">
                    <a:lumMod val="50000"/>
                  </a:schemeClr>
                </a:solidFill>
                <a:effectLst/>
                <a:latin typeface="Montserrat" pitchFamily="2" charset="77"/>
              </a:rPr>
              <a:t>Grupo de Errores innatos de la inmunidad.</a:t>
            </a:r>
            <a:r>
              <a:rPr lang="es-ES" sz="1600" b="1" i="0" dirty="0">
                <a:solidFill>
                  <a:srgbClr val="222222"/>
                </a:solidFill>
                <a:effectLst/>
                <a:latin typeface="Montserrat" pitchFamily="2" charset="77"/>
              </a:rPr>
              <a:t> </a:t>
            </a:r>
            <a:r>
              <a:rPr lang="es-ES" sz="1600" dirty="0">
                <a:solidFill>
                  <a:srgbClr val="222222"/>
                </a:solidFill>
                <a:latin typeface="Montserrat" pitchFamily="2" charset="77"/>
              </a:rPr>
              <a:t>– Se capacitó en Quito, Ecuador al personal de laboratorio del “Hospital Pediátrico Baca Ortiz” en la técnica de citometría de flujo para el diagnóstico de </a:t>
            </a:r>
            <a:r>
              <a:rPr lang="es-ES" sz="1600" b="1" dirty="0">
                <a:solidFill>
                  <a:srgbClr val="222222"/>
                </a:solidFill>
                <a:latin typeface="Montserrat" pitchFamily="2" charset="77"/>
              </a:rPr>
              <a:t>Enfermedad Granulomatosa Crónica. </a:t>
            </a:r>
            <a:endParaRPr lang="es-ES" sz="1600" b="1" i="0" dirty="0">
              <a:solidFill>
                <a:srgbClr val="222222"/>
              </a:solidFill>
              <a:effectLst/>
              <a:latin typeface="Montserrat" pitchFamily="2" charset="77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sz="1600" b="1" dirty="0">
                <a:solidFill>
                  <a:srgbClr val="222222"/>
                </a:solidFill>
                <a:latin typeface="Montserrat" pitchFamily="2" charset="77"/>
              </a:rPr>
              <a:t>Promoción y capacitación </a:t>
            </a:r>
            <a:r>
              <a:rPr lang="es-ES" sz="1600" dirty="0">
                <a:solidFill>
                  <a:srgbClr val="222222"/>
                </a:solidFill>
                <a:latin typeface="Montserrat" pitchFamily="2" charset="77"/>
              </a:rPr>
              <a:t>en los centros de primer nivel de atención del Estado de Guerrero, pa</a:t>
            </a:r>
            <a:r>
              <a:rPr lang="es-ES" sz="1600" b="0" i="0" dirty="0">
                <a:solidFill>
                  <a:srgbClr val="222222"/>
                </a:solidFill>
                <a:effectLst/>
                <a:latin typeface="Montserrat" pitchFamily="2" charset="77"/>
              </a:rPr>
              <a:t>ra la sospecha temprana de los errores innatos de la inmunidad</a:t>
            </a:r>
            <a:endParaRPr lang="es-ES" sz="1600" b="0" i="0" dirty="0">
              <a:solidFill>
                <a:srgbClr val="222222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B7CD76-F419-4D5E-B2C3-34CB6A19E5F7}"/>
              </a:ext>
            </a:extLst>
          </p:cNvPr>
          <p:cNvSpPr/>
          <p:nvPr/>
        </p:nvSpPr>
        <p:spPr>
          <a:xfrm>
            <a:off x="700586" y="4466567"/>
            <a:ext cx="4512859" cy="1158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sz="1600" b="1" dirty="0">
                <a:solidFill>
                  <a:srgbClr val="222222"/>
                </a:solidFill>
                <a:latin typeface="Montserrat" pitchFamily="2" charset="77"/>
              </a:rPr>
              <a:t>Grupo de Anemia de Fanconi. - </a:t>
            </a:r>
            <a:r>
              <a:rPr lang="es-ES" sz="1600" dirty="0">
                <a:solidFill>
                  <a:srgbClr val="222222"/>
                </a:solidFill>
                <a:latin typeface="Montserrat" pitchFamily="2" charset="77"/>
              </a:rPr>
              <a:t>Implementó el diagnóstico citogenético en 5 países de Latinoamérica: Argentina, Bolivia, Costa Rica, Ecuador y Perú.</a:t>
            </a:r>
            <a:endParaRPr lang="es-ES" sz="1600" dirty="0">
              <a:solidFill>
                <a:srgbClr val="22222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03A7C8D-5914-5BEE-1EE0-01EE18737DB6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INVESTIGACIÓN</a:t>
            </a:r>
          </a:p>
        </p:txBody>
      </p:sp>
    </p:spTree>
    <p:extLst>
      <p:ext uri="{BB962C8B-B14F-4D97-AF65-F5344CB8AC3E}">
        <p14:creationId xmlns:p14="http://schemas.microsoft.com/office/powerpoint/2010/main" val="421329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p3">
            <a:extLst>
              <a:ext uri="{FF2B5EF4-FFF2-40B4-BE49-F238E27FC236}">
                <a16:creationId xmlns:a16="http://schemas.microsoft.com/office/drawing/2014/main" id="{3F2B9CDD-921D-41DF-AC7C-6ED94BBE31C4}"/>
              </a:ext>
            </a:extLst>
          </p:cNvPr>
          <p:cNvSpPr/>
          <p:nvPr/>
        </p:nvSpPr>
        <p:spPr>
          <a:xfrm>
            <a:off x="3098908" y="670020"/>
            <a:ext cx="4845466" cy="489109"/>
          </a:xfrm>
          <a:prstGeom prst="roundRect">
            <a:avLst>
              <a:gd name="adj" fmla="val 31556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  <a:sym typeface="Montserrat"/>
              </a:rPr>
              <a:t>Patente</a:t>
            </a:r>
            <a:endParaRPr sz="2000" b="1" dirty="0">
              <a:latin typeface="Montserrat" panose="00000500000000000000" pitchFamily="2" charset="0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7" name="Marcador de contenido 16">
            <a:extLst>
              <a:ext uri="{FF2B5EF4-FFF2-40B4-BE49-F238E27FC236}">
                <a16:creationId xmlns:a16="http://schemas.microsoft.com/office/drawing/2014/main" id="{93533ADF-EC9D-451F-80B0-367479C93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418" y="2179094"/>
            <a:ext cx="6020303" cy="4179142"/>
          </a:xfrm>
          <a:prstGeom prst="rect">
            <a:avLst/>
          </a:prstGeom>
        </p:spPr>
      </p:pic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08D74F2C-92F0-40DC-AEC4-22118719DBB5}"/>
              </a:ext>
            </a:extLst>
          </p:cNvPr>
          <p:cNvSpPr txBox="1">
            <a:spLocks/>
          </p:cNvSpPr>
          <p:nvPr/>
        </p:nvSpPr>
        <p:spPr>
          <a:xfrm>
            <a:off x="315279" y="2052911"/>
            <a:ext cx="5567258" cy="43053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Desarrollo tecnológico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Patente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Área: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Biotecnológica, Farmacéutica y Química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Fecha de otorgamiento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11 de junio de 2023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Titular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Instituto Nacional de Pediatría (INP)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Actividad inventiva protegida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El análisis de la expresión  de genes biomarcadores de relación con la epilepsia (LAIR1, TRIM24) y relacionados con mejoría después de Ác. Valproico (CCR2, y DSP)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Beneficios a la población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Puede ayudar al diagnóstico temprano de niños con predisposición a la epilepsia y de nuevos blancos terapéuticos del ácido valpróico.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9D312CC2-3E11-40C4-B82F-2E2BA6260165}"/>
              </a:ext>
            </a:extLst>
          </p:cNvPr>
          <p:cNvSpPr txBox="1">
            <a:spLocks/>
          </p:cNvSpPr>
          <p:nvPr/>
        </p:nvSpPr>
        <p:spPr>
          <a:xfrm>
            <a:off x="519907" y="1227641"/>
            <a:ext cx="10748749" cy="6882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Genes candidatos como biomarcadores de diagnóstico, pronóstico y de respuesta al tratamiento con ácido valproico (sal de magnesio) en la epilepsia </a:t>
            </a:r>
            <a:b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b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A851162-0D69-F1B0-36E0-7BCE67D3A77F}"/>
              </a:ext>
            </a:extLst>
          </p:cNvPr>
          <p:cNvSpPr/>
          <p:nvPr/>
        </p:nvSpPr>
        <p:spPr>
          <a:xfrm>
            <a:off x="8797615" y="269536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92019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420D382-49F3-4BCE-0D7C-6F57362146F9}"/>
              </a:ext>
            </a:extLst>
          </p:cNvPr>
          <p:cNvSpPr/>
          <p:nvPr/>
        </p:nvSpPr>
        <p:spPr>
          <a:xfrm>
            <a:off x="661181" y="784060"/>
            <a:ext cx="5658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latin typeface="Montserrat" panose="00000500000000000000" pitchFamily="2" charset="0"/>
                <a:cs typeface="Arial" panose="020B0604020202020204" pitchFamily="34" charset="0"/>
              </a:rPr>
              <a:t>Aspectos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Montserrat" panose="00000500000000000000" pitchFamily="2" charset="0"/>
                <a:cs typeface="Arial" panose="020B0604020202020204" pitchFamily="34" charset="0"/>
              </a:rPr>
              <a:t>cuantitativos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10C25C1-5495-8931-2205-83B955EC0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42152"/>
              </p:ext>
            </p:extLst>
          </p:nvPr>
        </p:nvGraphicFramePr>
        <p:xfrm>
          <a:off x="146633" y="1170101"/>
          <a:ext cx="6409443" cy="50736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31917">
                  <a:extLst>
                    <a:ext uri="{9D8B030D-6E8A-4147-A177-3AD203B41FA5}">
                      <a16:colId xmlns:a16="http://schemas.microsoft.com/office/drawing/2014/main" val="2107567644"/>
                    </a:ext>
                  </a:extLst>
                </a:gridCol>
                <a:gridCol w="789594">
                  <a:extLst>
                    <a:ext uri="{9D8B030D-6E8A-4147-A177-3AD203B41FA5}">
                      <a16:colId xmlns:a16="http://schemas.microsoft.com/office/drawing/2014/main" val="3924039131"/>
                    </a:ext>
                  </a:extLst>
                </a:gridCol>
                <a:gridCol w="789594">
                  <a:extLst>
                    <a:ext uri="{9D8B030D-6E8A-4147-A177-3AD203B41FA5}">
                      <a16:colId xmlns:a16="http://schemas.microsoft.com/office/drawing/2014/main" val="890470604"/>
                    </a:ext>
                  </a:extLst>
                </a:gridCol>
                <a:gridCol w="789594">
                  <a:extLst>
                    <a:ext uri="{9D8B030D-6E8A-4147-A177-3AD203B41FA5}">
                      <a16:colId xmlns:a16="http://schemas.microsoft.com/office/drawing/2014/main" val="385618225"/>
                    </a:ext>
                  </a:extLst>
                </a:gridCol>
                <a:gridCol w="789594">
                  <a:extLst>
                    <a:ext uri="{9D8B030D-6E8A-4147-A177-3AD203B41FA5}">
                      <a16:colId xmlns:a16="http://schemas.microsoft.com/office/drawing/2014/main" val="2209698779"/>
                    </a:ext>
                  </a:extLst>
                </a:gridCol>
                <a:gridCol w="1219150">
                  <a:extLst>
                    <a:ext uri="{9D8B030D-6E8A-4147-A177-3AD203B41FA5}">
                      <a16:colId xmlns:a16="http://schemas.microsoft.com/office/drawing/2014/main" val="338515795"/>
                    </a:ext>
                  </a:extLst>
                </a:gridCol>
              </a:tblGrid>
              <a:tr h="378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effectLst/>
                        </a:rPr>
                        <a:t>Año </a:t>
                      </a:r>
                      <a:endParaRPr lang="es-MX" sz="1400" b="1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Arial M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Arial M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es-MX" sz="1600" b="1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Arial MT"/>
                          <a:cs typeface="Arial" panose="020B0604020202020204" pitchFamily="34" charset="0"/>
                        </a:rPr>
                        <a:t>Var 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Arial MT"/>
                          <a:cs typeface="Arial" panose="020B0604020202020204" pitchFamily="34" charset="0"/>
                        </a:rPr>
                        <a:t>(22 -23)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12234"/>
                  </a:ext>
                </a:extLst>
              </a:tr>
              <a:tr h="535584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Total de residentes</a:t>
                      </a:r>
                      <a:endParaRPr lang="es-MX" sz="14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464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483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4.09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7592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Número de residentes extranjeros</a:t>
                      </a:r>
                      <a:endParaRPr lang="es-MX" sz="14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64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67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4.68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76105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Médicos residentes por cama</a:t>
                      </a:r>
                      <a:endParaRPr lang="es-MX" sz="14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1.9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5.02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98393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Residencias de subespecialidad</a:t>
                      </a:r>
                      <a:endParaRPr lang="es-MX" sz="14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24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24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0868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Cursos de posgrado de alta especialidad</a:t>
                      </a:r>
                      <a:endParaRPr lang="es-MX" sz="14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14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15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7.14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5997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Cursos de pregrado</a:t>
                      </a:r>
                      <a:endParaRPr lang="es-MX" sz="14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11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23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109.09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33453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Núm. de alumnos de posgrado</a:t>
                      </a:r>
                      <a:endParaRPr lang="es-MX" sz="14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532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597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464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483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4.09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7053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Cursos de Posgrado, Maestría y Doctorados</a:t>
                      </a:r>
                      <a:endParaRPr lang="es-MX" sz="1400" b="1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24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39</a:t>
                      </a:r>
                      <a:endParaRPr lang="es-MX" sz="1600" b="0" dirty="0">
                        <a:effectLst/>
                        <a:latin typeface="+mn-lt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Arial MT"/>
                          <a:cs typeface="Arial" panose="020B0604020202020204" pitchFamily="34" charset="0"/>
                        </a:rPr>
                        <a:t>62.50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511121"/>
                  </a:ext>
                </a:extLst>
              </a:tr>
            </a:tbl>
          </a:graphicData>
        </a:graphic>
      </p:graphicFrame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C1E49757-0258-4FCE-8AFD-F321B81132AC}"/>
              </a:ext>
            </a:extLst>
          </p:cNvPr>
          <p:cNvSpPr/>
          <p:nvPr/>
        </p:nvSpPr>
        <p:spPr>
          <a:xfrm rot="10800000">
            <a:off x="6466984" y="1808873"/>
            <a:ext cx="203474" cy="266662"/>
          </a:xfrm>
          <a:prstGeom prst="downArrow">
            <a:avLst/>
          </a:prstGeom>
          <a:solidFill>
            <a:srgbClr val="00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5C74E935-A3A4-41CD-9739-D1625D7ED7EE}"/>
              </a:ext>
            </a:extLst>
          </p:cNvPr>
          <p:cNvSpPr/>
          <p:nvPr/>
        </p:nvSpPr>
        <p:spPr>
          <a:xfrm rot="10800000">
            <a:off x="6466984" y="2363596"/>
            <a:ext cx="203474" cy="266662"/>
          </a:xfrm>
          <a:prstGeom prst="downArrow">
            <a:avLst/>
          </a:prstGeom>
          <a:solidFill>
            <a:srgbClr val="00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B5A71A34-99FE-45AB-BED3-A2955FC45E14}"/>
              </a:ext>
            </a:extLst>
          </p:cNvPr>
          <p:cNvSpPr/>
          <p:nvPr/>
        </p:nvSpPr>
        <p:spPr>
          <a:xfrm rot="10800000">
            <a:off x="6452653" y="4078038"/>
            <a:ext cx="203474" cy="266662"/>
          </a:xfrm>
          <a:prstGeom prst="downArrow">
            <a:avLst/>
          </a:prstGeom>
          <a:solidFill>
            <a:srgbClr val="00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D2697061-F92E-4EB7-8B51-DAB45C3B0747}"/>
              </a:ext>
            </a:extLst>
          </p:cNvPr>
          <p:cNvSpPr/>
          <p:nvPr/>
        </p:nvSpPr>
        <p:spPr>
          <a:xfrm rot="10800000">
            <a:off x="6454043" y="4653744"/>
            <a:ext cx="203474" cy="266662"/>
          </a:xfrm>
          <a:prstGeom prst="downArrow">
            <a:avLst/>
          </a:prstGeom>
          <a:solidFill>
            <a:srgbClr val="00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F04FF7BA-A3BE-4B11-B0ED-CCB1CD207E8A}"/>
              </a:ext>
            </a:extLst>
          </p:cNvPr>
          <p:cNvSpPr/>
          <p:nvPr/>
        </p:nvSpPr>
        <p:spPr>
          <a:xfrm rot="10800000">
            <a:off x="6447622" y="5187485"/>
            <a:ext cx="203474" cy="266662"/>
          </a:xfrm>
          <a:prstGeom prst="downArrow">
            <a:avLst/>
          </a:prstGeom>
          <a:solidFill>
            <a:srgbClr val="00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6EB11458-C33A-4A21-A780-3DFAC2756A55}"/>
              </a:ext>
            </a:extLst>
          </p:cNvPr>
          <p:cNvSpPr/>
          <p:nvPr/>
        </p:nvSpPr>
        <p:spPr>
          <a:xfrm rot="10800000">
            <a:off x="6460464" y="5700971"/>
            <a:ext cx="203474" cy="266662"/>
          </a:xfrm>
          <a:prstGeom prst="downArrow">
            <a:avLst/>
          </a:prstGeom>
          <a:solidFill>
            <a:srgbClr val="00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Google Shape;238;p5">
            <a:extLst>
              <a:ext uri="{FF2B5EF4-FFF2-40B4-BE49-F238E27FC236}">
                <a16:creationId xmlns:a16="http://schemas.microsoft.com/office/drawing/2014/main" id="{FE0D3890-AE35-4CE2-94D9-01BD5C577D32}"/>
              </a:ext>
            </a:extLst>
          </p:cNvPr>
          <p:cNvSpPr/>
          <p:nvPr/>
        </p:nvSpPr>
        <p:spPr>
          <a:xfrm>
            <a:off x="6758958" y="727788"/>
            <a:ext cx="5286409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lvl="1" indent="-388938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Noto Sans Symbols"/>
              <a:buChar char="✔"/>
            </a:pPr>
            <a:endParaRPr lang="es-MX" sz="1600" b="1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85725" lvl="1" algn="ctr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</a:pPr>
            <a:r>
              <a:rPr lang="es-MX" b="1" dirty="0">
                <a:latin typeface="Montserrat" panose="00000500000000000000" pitchFamily="2" charset="0"/>
                <a:cs typeface="Arial" panose="020B0604020202020204" pitchFamily="34" charset="0"/>
              </a:rPr>
              <a:t>Examen del Programa Único de Especialidades Médicas (PUEM)</a:t>
            </a:r>
          </a:p>
          <a:p>
            <a:pPr marL="85725" lvl="1" indent="-23813" algn="just">
              <a:buClr>
                <a:srgbClr val="1F3864"/>
              </a:buClr>
              <a:buSzPts val="1500"/>
            </a:pPr>
            <a:r>
              <a:rPr lang="es-MX" sz="1600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 las 45 especialidades de entrada directa se obtuvieron los siguientes lugares:</a:t>
            </a:r>
          </a:p>
          <a:p>
            <a:pPr marL="719138" lvl="1" indent="-23813" algn="just">
              <a:buClr>
                <a:srgbClr val="1F3864"/>
              </a:buClr>
              <a:buSzPts val="1500"/>
            </a:pPr>
            <a:endParaRPr lang="es-MX" sz="16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19138" lvl="1" indent="-23813" algn="just">
              <a:buClr>
                <a:srgbClr val="1F3864"/>
              </a:buClr>
              <a:buSzPts val="1500"/>
            </a:pPr>
            <a:endParaRPr lang="es-MX" sz="16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19138" lvl="1" indent="-23813" algn="just">
              <a:buClr>
                <a:srgbClr val="1F3864"/>
              </a:buClr>
              <a:buSzPts val="1500"/>
            </a:pPr>
            <a:endParaRPr lang="es-MX" sz="16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19138" lvl="1" indent="-23813" algn="just">
              <a:buClr>
                <a:srgbClr val="1F3864"/>
              </a:buClr>
              <a:buSzPts val="1500"/>
            </a:pPr>
            <a:endParaRPr lang="es-MX" sz="16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19138" lvl="1" indent="-23813" algn="just">
              <a:buClr>
                <a:srgbClr val="1F3864"/>
              </a:buClr>
              <a:buSzPts val="1500"/>
            </a:pPr>
            <a:endParaRPr lang="es-MX" sz="1600" dirty="0">
              <a:solidFill>
                <a:schemeClr val="dk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50" indent="-388938">
              <a:spcBef>
                <a:spcPts val="0"/>
              </a:spcBef>
              <a:spcAft>
                <a:spcPts val="0"/>
              </a:spcAft>
            </a:pPr>
            <a:endParaRPr lang="es-MX" sz="1600" b="1" dirty="0">
              <a:solidFill>
                <a:srgbClr val="1F386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54012" lvl="1">
              <a:buClr>
                <a:srgbClr val="1F3864"/>
              </a:buClr>
              <a:buSzPts val="1500"/>
            </a:pPr>
            <a:r>
              <a:rPr lang="es-MX" b="1" dirty="0">
                <a:latin typeface="Montserrat" panose="00000500000000000000" pitchFamily="2" charset="0"/>
                <a:cs typeface="Arial" panose="020B0604020202020204" pitchFamily="34" charset="0"/>
              </a:rPr>
              <a:t>	Actividades Relevantes </a:t>
            </a:r>
          </a:p>
          <a:p>
            <a:pPr marL="85725" lvl="1" algn="ctr">
              <a:buClr>
                <a:srgbClr val="1F3864"/>
              </a:buClr>
              <a:buSzPts val="1500"/>
            </a:pPr>
            <a:endParaRPr lang="es-MX" b="1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85725" lvl="1" algn="ctr">
              <a:buClr>
                <a:srgbClr val="1F3864"/>
              </a:buClr>
              <a:buSzPts val="1500"/>
            </a:pPr>
            <a:r>
              <a:rPr lang="es-MX" b="1" dirty="0">
                <a:latin typeface="Montserrat" panose="00000500000000000000" pitchFamily="2" charset="0"/>
                <a:cs typeface="Arial" panose="020B0604020202020204" pitchFamily="34" charset="0"/>
              </a:rPr>
              <a:t>Resultados del Examen de Certificación por el Consejo de Pediatría 2023 </a:t>
            </a:r>
            <a:endParaRPr lang="es-MX" sz="1600" b="1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19138" lvl="1" algn="just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500"/>
            </a:pPr>
            <a:r>
              <a:rPr lang="es-MX" sz="1600" dirty="0">
                <a:solidFill>
                  <a:schemeClr val="dk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Obtención del 4° lugar y 10° lugar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C9E7AC31-8300-4F83-9A9E-1313D3FD1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48266"/>
              </p:ext>
            </p:extLst>
          </p:nvPr>
        </p:nvGraphicFramePr>
        <p:xfrm>
          <a:off x="7235737" y="2260645"/>
          <a:ext cx="433285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425">
                  <a:extLst>
                    <a:ext uri="{9D8B030D-6E8A-4147-A177-3AD203B41FA5}">
                      <a16:colId xmlns:a16="http://schemas.microsoft.com/office/drawing/2014/main" val="181326618"/>
                    </a:ext>
                  </a:extLst>
                </a:gridCol>
                <a:gridCol w="2166425">
                  <a:extLst>
                    <a:ext uri="{9D8B030D-6E8A-4147-A177-3AD203B41FA5}">
                      <a16:colId xmlns:a16="http://schemas.microsoft.com/office/drawing/2014/main" val="2911555567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</a:rPr>
                        <a:t>Lugar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</a:rPr>
                        <a:t>Numero de lugares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74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Primer lugar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3073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Segundo lugar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56538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</a:rPr>
                        <a:t>Tercer lugar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126672"/>
                  </a:ext>
                </a:extLst>
              </a:tr>
            </a:tbl>
          </a:graphicData>
        </a:graphic>
      </p:graphicFrame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4BE311F5-13A2-4675-9409-92DEB91A3742}"/>
              </a:ext>
            </a:extLst>
          </p:cNvPr>
          <p:cNvSpPr/>
          <p:nvPr/>
        </p:nvSpPr>
        <p:spPr>
          <a:xfrm rot="10800000">
            <a:off x="6447621" y="2968592"/>
            <a:ext cx="203474" cy="266662"/>
          </a:xfrm>
          <a:prstGeom prst="downArrow">
            <a:avLst/>
          </a:prstGeom>
          <a:solidFill>
            <a:srgbClr val="00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1C0BC8D-4107-6584-92BB-276B7745CB37}"/>
              </a:ext>
            </a:extLst>
          </p:cNvPr>
          <p:cNvSpPr/>
          <p:nvPr/>
        </p:nvSpPr>
        <p:spPr>
          <a:xfrm>
            <a:off x="8664200" y="228562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ENSEÑANZA</a:t>
            </a:r>
          </a:p>
        </p:txBody>
      </p:sp>
    </p:spTree>
    <p:extLst>
      <p:ext uri="{BB962C8B-B14F-4D97-AF65-F5344CB8AC3E}">
        <p14:creationId xmlns:p14="http://schemas.microsoft.com/office/powerpoint/2010/main" val="58957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A7EEFBD-AFAF-49D7-9D7B-9E0975CAB7DA}"/>
              </a:ext>
            </a:extLst>
          </p:cNvPr>
          <p:cNvSpPr/>
          <p:nvPr/>
        </p:nvSpPr>
        <p:spPr>
          <a:xfrm>
            <a:off x="1152303" y="6396335"/>
            <a:ext cx="3050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1600" b="1" i="0" u="none" strike="noStrike" dirty="0">
                <a:effectLst/>
                <a:latin typeface="Montserrat" panose="020B0604020202020204" charset="0"/>
              </a:rPr>
              <a:t>457 </a:t>
            </a:r>
            <a:r>
              <a:rPr lang="es-MX" sz="1600" b="1" i="1" u="none" strike="noStrike" dirty="0">
                <a:effectLst/>
                <a:latin typeface="Montserrat" panose="020B0604020202020204" charset="0"/>
              </a:rPr>
              <a:t>aspirantes</a:t>
            </a:r>
            <a:endParaRPr lang="es-MX" sz="1600" b="1" dirty="0">
              <a:effectLst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5996DD-5B26-4B64-B3D4-AD19F4CC4ABE}"/>
              </a:ext>
            </a:extLst>
          </p:cNvPr>
          <p:cNvSpPr/>
          <p:nvPr/>
        </p:nvSpPr>
        <p:spPr>
          <a:xfrm>
            <a:off x="4030881" y="6396335"/>
            <a:ext cx="2828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1600" b="1" i="0" u="none" strike="noStrike" dirty="0">
                <a:effectLst/>
                <a:latin typeface="Montserrat" panose="020B0604020202020204" charset="0"/>
              </a:rPr>
              <a:t> 218 </a:t>
            </a:r>
            <a:r>
              <a:rPr lang="es-MX" sz="1600" b="1" i="1" u="none" strike="noStrike" dirty="0">
                <a:effectLst/>
                <a:latin typeface="Montserrat" panose="020B0604020202020204" charset="0"/>
              </a:rPr>
              <a:t>aceptados</a:t>
            </a:r>
            <a:endParaRPr lang="es-MX" sz="1600" b="1" dirty="0">
              <a:effectLst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8144975-E173-40EE-993A-08F87B434C8D}"/>
              </a:ext>
            </a:extLst>
          </p:cNvPr>
          <p:cNvSpPr/>
          <p:nvPr/>
        </p:nvSpPr>
        <p:spPr>
          <a:xfrm>
            <a:off x="2952108" y="337113"/>
            <a:ext cx="628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</a:rPr>
              <a:t>Alumnos aspirantes y aceptados: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</a:rPr>
              <a:t> especialidades entrada directa e indirecta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A938775-0322-4BC9-AECE-889332B5C6FA}"/>
              </a:ext>
            </a:extLst>
          </p:cNvPr>
          <p:cNvSpPr/>
          <p:nvPr/>
        </p:nvSpPr>
        <p:spPr>
          <a:xfrm>
            <a:off x="8229600" y="1556484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latin typeface="Montserrat" panose="00000500000000000000" pitchFamily="2" charset="0"/>
                <a:cs typeface="Arial" panose="020B0604020202020204" pitchFamily="34" charset="0"/>
              </a:rPr>
              <a:t>Eficiencia Terminal de 2023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2E87837-A758-4C80-8C3A-679FF08B9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233189"/>
              </p:ext>
            </p:extLst>
          </p:nvPr>
        </p:nvGraphicFramePr>
        <p:xfrm>
          <a:off x="8160787" y="2025751"/>
          <a:ext cx="3878813" cy="422616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62513">
                  <a:extLst>
                    <a:ext uri="{9D8B030D-6E8A-4147-A177-3AD203B41FA5}">
                      <a16:colId xmlns:a16="http://schemas.microsoft.com/office/drawing/2014/main" val="3764233239"/>
                    </a:ext>
                  </a:extLst>
                </a:gridCol>
                <a:gridCol w="1616300">
                  <a:extLst>
                    <a:ext uri="{9D8B030D-6E8A-4147-A177-3AD203B41FA5}">
                      <a16:colId xmlns:a16="http://schemas.microsoft.com/office/drawing/2014/main" val="4022901495"/>
                    </a:ext>
                  </a:extLst>
                </a:gridCol>
              </a:tblGrid>
              <a:tr h="580236">
                <a:tc>
                  <a:txBody>
                    <a:bodyPr/>
                    <a:lstStyle/>
                    <a:p>
                      <a:pPr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Especialidad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143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Eficiencia Terminal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80996"/>
                  </a:ext>
                </a:extLst>
              </a:tr>
              <a:tr h="549829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Pediatría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u="none" strike="noStrike" dirty="0">
                          <a:effectLst/>
                        </a:rPr>
                        <a:t>93 (40/43)</a:t>
                      </a:r>
                      <a:endParaRPr lang="es-MX" sz="18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839816"/>
                  </a:ext>
                </a:extLst>
              </a:tr>
              <a:tr h="549829">
                <a:tc>
                  <a:txBody>
                    <a:bodyPr/>
                    <a:lstStyle/>
                    <a:p>
                      <a:pPr marL="182563" marR="101600" indent="-9525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Genética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u="none" strike="noStrike" dirty="0">
                          <a:effectLst/>
                        </a:rPr>
                        <a:t>100 (3/3)</a:t>
                      </a:r>
                      <a:endParaRPr lang="es-MX" sz="18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546766"/>
                  </a:ext>
                </a:extLst>
              </a:tr>
              <a:tr h="549829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Estomatología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u="none" strike="noStrike" dirty="0">
                          <a:effectLst/>
                        </a:rPr>
                        <a:t>71 (5/7)</a:t>
                      </a:r>
                      <a:endParaRPr lang="es-MX" sz="18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823496"/>
                  </a:ext>
                </a:extLst>
              </a:tr>
              <a:tr h="549829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Sub Especialidades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2667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u="none" strike="noStrike" dirty="0">
                          <a:effectLst/>
                        </a:rPr>
                        <a:t>100 (110/110)</a:t>
                      </a:r>
                      <a:endParaRPr lang="es-MX" sz="18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102352"/>
                  </a:ext>
                </a:extLst>
              </a:tr>
              <a:tr h="580236">
                <a:tc>
                  <a:txBody>
                    <a:bodyPr/>
                    <a:lstStyle/>
                    <a:p>
                      <a:pPr marL="87313" marR="101600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Cursos de Postgrado de Alta Especialidad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u="none" strike="noStrike" dirty="0">
                          <a:effectLst/>
                        </a:rPr>
                        <a:t> 96 (23/24)</a:t>
                      </a:r>
                      <a:endParaRPr lang="es-MX" sz="1800" b="1" dirty="0"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836026"/>
                  </a:ext>
                </a:extLst>
              </a:tr>
              <a:tr h="549829">
                <a:tc>
                  <a:txBody>
                    <a:bodyPr/>
                    <a:lstStyle/>
                    <a:p>
                      <a:pPr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01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93 (181/187)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52692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A9F1F74F-401A-4041-8990-68A0A017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616" y="2690314"/>
            <a:ext cx="8853709" cy="43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B5F5CCC-9751-0FFE-0CFD-434FDEE65F56}"/>
              </a:ext>
            </a:extLst>
          </p:cNvPr>
          <p:cNvSpPr/>
          <p:nvPr/>
        </p:nvSpPr>
        <p:spPr>
          <a:xfrm>
            <a:off x="8676231" y="204498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ENSEÑANZA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3A76380-662D-4487-BBA0-4527CD4CE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664952"/>
              </p:ext>
            </p:extLst>
          </p:nvPr>
        </p:nvGraphicFramePr>
        <p:xfrm>
          <a:off x="338534" y="1044999"/>
          <a:ext cx="7637677" cy="514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895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220DA66-51A7-4ED0-A945-D109412157FE}"/>
              </a:ext>
            </a:extLst>
          </p:cNvPr>
          <p:cNvGrpSpPr/>
          <p:nvPr/>
        </p:nvGrpSpPr>
        <p:grpSpPr>
          <a:xfrm>
            <a:off x="2923675" y="410076"/>
            <a:ext cx="6220326" cy="6314576"/>
            <a:chOff x="4281075" y="555540"/>
            <a:chExt cx="2881793" cy="3645672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2A96D2A6-F9BA-4D06-B4D2-2EE030C2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075" y="813713"/>
              <a:ext cx="2881793" cy="3387499"/>
            </a:xfrm>
            <a:prstGeom prst="rect">
              <a:avLst/>
            </a:prstGeom>
          </p:spPr>
        </p:pic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AF0EBB97-ADB7-4935-9AD9-05F16CC0A24F}"/>
                </a:ext>
              </a:extLst>
            </p:cNvPr>
            <p:cNvSpPr/>
            <p:nvPr/>
          </p:nvSpPr>
          <p:spPr>
            <a:xfrm>
              <a:off x="4559008" y="2245628"/>
              <a:ext cx="232094" cy="122473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3FDE28A-847C-48AA-A3FC-BAFA9CB5237B}"/>
                </a:ext>
              </a:extLst>
            </p:cNvPr>
            <p:cNvSpPr txBox="1"/>
            <p:nvPr/>
          </p:nvSpPr>
          <p:spPr>
            <a:xfrm>
              <a:off x="4374477" y="2241144"/>
              <a:ext cx="223581" cy="153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7°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A1147A-96CE-4053-87F2-E985E648F8AB}"/>
                </a:ext>
              </a:extLst>
            </p:cNvPr>
            <p:cNvSpPr txBox="1"/>
            <p:nvPr/>
          </p:nvSpPr>
          <p:spPr>
            <a:xfrm>
              <a:off x="4648224" y="2592602"/>
              <a:ext cx="442625" cy="153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1°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50CC47F-83FB-4714-AE33-3C8301084BBB}"/>
                </a:ext>
              </a:extLst>
            </p:cNvPr>
            <p:cNvSpPr txBox="1"/>
            <p:nvPr/>
          </p:nvSpPr>
          <p:spPr>
            <a:xfrm>
              <a:off x="5079349" y="3178153"/>
              <a:ext cx="442625" cy="153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4°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204B5D1-DB49-4160-AA25-AB523DC9A563}"/>
                </a:ext>
              </a:extLst>
            </p:cNvPr>
            <p:cNvSpPr txBox="1"/>
            <p:nvPr/>
          </p:nvSpPr>
          <p:spPr>
            <a:xfrm>
              <a:off x="5287878" y="3332042"/>
              <a:ext cx="442625" cy="153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10°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9490B26-A693-40E9-8638-20FF103E8BDC}"/>
                </a:ext>
              </a:extLst>
            </p:cNvPr>
            <p:cNvSpPr txBox="1"/>
            <p:nvPr/>
          </p:nvSpPr>
          <p:spPr>
            <a:xfrm>
              <a:off x="5274577" y="3581792"/>
              <a:ext cx="442625" cy="153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5°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BCF86F5-C8F6-416A-ACFB-C311CD033E20}"/>
                </a:ext>
              </a:extLst>
            </p:cNvPr>
            <p:cNvSpPr txBox="1"/>
            <p:nvPr/>
          </p:nvSpPr>
          <p:spPr>
            <a:xfrm>
              <a:off x="5333075" y="3887478"/>
              <a:ext cx="442625" cy="153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8°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77F8AA1-ACB6-4260-9548-24C55FF16995}"/>
                </a:ext>
              </a:extLst>
            </p:cNvPr>
            <p:cNvSpPr txBox="1"/>
            <p:nvPr/>
          </p:nvSpPr>
          <p:spPr>
            <a:xfrm>
              <a:off x="6307573" y="2188765"/>
              <a:ext cx="442625" cy="153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3°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FB6CC2D9-B203-4E47-8A18-E40BCDBF798D}"/>
                </a:ext>
              </a:extLst>
            </p:cNvPr>
            <p:cNvSpPr txBox="1"/>
            <p:nvPr/>
          </p:nvSpPr>
          <p:spPr>
            <a:xfrm>
              <a:off x="5136081" y="2832601"/>
              <a:ext cx="442625" cy="153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2°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2A32F4D-C297-4D83-913F-483E300F3658}"/>
                </a:ext>
              </a:extLst>
            </p:cNvPr>
            <p:cNvSpPr txBox="1"/>
            <p:nvPr/>
          </p:nvSpPr>
          <p:spPr>
            <a:xfrm>
              <a:off x="5062820" y="2980631"/>
              <a:ext cx="442625" cy="153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6°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42A520B9-B055-47A6-A9F4-B3DA14B52FA8}"/>
                </a:ext>
              </a:extLst>
            </p:cNvPr>
            <p:cNvSpPr txBox="1"/>
            <p:nvPr/>
          </p:nvSpPr>
          <p:spPr>
            <a:xfrm>
              <a:off x="6007988" y="2814769"/>
              <a:ext cx="442625" cy="153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9°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10790B01-91DF-4D56-A2FD-F459CD08E7E3}"/>
                </a:ext>
              </a:extLst>
            </p:cNvPr>
            <p:cNvSpPr/>
            <p:nvPr/>
          </p:nvSpPr>
          <p:spPr>
            <a:xfrm>
              <a:off x="4798822" y="555540"/>
              <a:ext cx="1471727" cy="234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 panose="020B0604020202020204" pitchFamily="34" charset="0"/>
                  <a:sym typeface="Montserrat"/>
                </a:rPr>
                <a:t>Revista Acta Pediátrica</a:t>
              </a:r>
            </a:p>
          </p:txBody>
        </p:sp>
        <p:sp>
          <p:nvSpPr>
            <p:cNvPr id="28" name="Flecha: a la derecha 27">
              <a:extLst>
                <a:ext uri="{FF2B5EF4-FFF2-40B4-BE49-F238E27FC236}">
                  <a16:creationId xmlns:a16="http://schemas.microsoft.com/office/drawing/2014/main" id="{446CDB2A-44D4-4A7E-8D89-BDB3CACA7F93}"/>
                </a:ext>
              </a:extLst>
            </p:cNvPr>
            <p:cNvSpPr/>
            <p:nvPr/>
          </p:nvSpPr>
          <p:spPr>
            <a:xfrm>
              <a:off x="4819704" y="2606312"/>
              <a:ext cx="232094" cy="122473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" name="Flecha: a la derecha 28">
              <a:extLst>
                <a:ext uri="{FF2B5EF4-FFF2-40B4-BE49-F238E27FC236}">
                  <a16:creationId xmlns:a16="http://schemas.microsoft.com/office/drawing/2014/main" id="{2D8A5B24-8A50-4F6F-9517-E9DFF69CC67E}"/>
                </a:ext>
              </a:extLst>
            </p:cNvPr>
            <p:cNvSpPr/>
            <p:nvPr/>
          </p:nvSpPr>
          <p:spPr>
            <a:xfrm>
              <a:off x="5272488" y="2895365"/>
              <a:ext cx="232094" cy="122473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" name="Flecha: a la derecha 29">
              <a:extLst>
                <a:ext uri="{FF2B5EF4-FFF2-40B4-BE49-F238E27FC236}">
                  <a16:creationId xmlns:a16="http://schemas.microsoft.com/office/drawing/2014/main" id="{0288EECE-073E-466F-984A-3087BB2D93BE}"/>
                </a:ext>
              </a:extLst>
            </p:cNvPr>
            <p:cNvSpPr/>
            <p:nvPr/>
          </p:nvSpPr>
          <p:spPr>
            <a:xfrm>
              <a:off x="5203268" y="3032705"/>
              <a:ext cx="232094" cy="122473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" name="Flecha: a la derecha 30">
              <a:extLst>
                <a:ext uri="{FF2B5EF4-FFF2-40B4-BE49-F238E27FC236}">
                  <a16:creationId xmlns:a16="http://schemas.microsoft.com/office/drawing/2014/main" id="{B3C9B1A3-5B83-4427-9275-AC0859A07764}"/>
                </a:ext>
              </a:extLst>
            </p:cNvPr>
            <p:cNvSpPr/>
            <p:nvPr/>
          </p:nvSpPr>
          <p:spPr>
            <a:xfrm>
              <a:off x="5261216" y="3195815"/>
              <a:ext cx="232094" cy="122473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" name="Flecha: a la derecha 31">
              <a:extLst>
                <a:ext uri="{FF2B5EF4-FFF2-40B4-BE49-F238E27FC236}">
                  <a16:creationId xmlns:a16="http://schemas.microsoft.com/office/drawing/2014/main" id="{3CE862B4-136A-4A5E-8F17-7E1DD6C2B939}"/>
                </a:ext>
              </a:extLst>
            </p:cNvPr>
            <p:cNvSpPr/>
            <p:nvPr/>
          </p:nvSpPr>
          <p:spPr>
            <a:xfrm>
              <a:off x="5489877" y="3341689"/>
              <a:ext cx="232094" cy="122473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" name="Flecha: a la derecha 32">
              <a:extLst>
                <a:ext uri="{FF2B5EF4-FFF2-40B4-BE49-F238E27FC236}">
                  <a16:creationId xmlns:a16="http://schemas.microsoft.com/office/drawing/2014/main" id="{1CFEB4C5-98A1-4DD9-AFB4-39EBC9E56F7F}"/>
                </a:ext>
              </a:extLst>
            </p:cNvPr>
            <p:cNvSpPr/>
            <p:nvPr/>
          </p:nvSpPr>
          <p:spPr>
            <a:xfrm>
              <a:off x="5427557" y="3600948"/>
              <a:ext cx="232094" cy="122473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4" name="Flecha: a la derecha 33">
              <a:extLst>
                <a:ext uri="{FF2B5EF4-FFF2-40B4-BE49-F238E27FC236}">
                  <a16:creationId xmlns:a16="http://schemas.microsoft.com/office/drawing/2014/main" id="{F17FF4C4-6730-4DC1-A3C9-76CDD0B244EB}"/>
                </a:ext>
              </a:extLst>
            </p:cNvPr>
            <p:cNvSpPr/>
            <p:nvPr/>
          </p:nvSpPr>
          <p:spPr>
            <a:xfrm>
              <a:off x="5504555" y="3921443"/>
              <a:ext cx="232094" cy="122473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5" name="Flecha: a la derecha 34">
              <a:extLst>
                <a:ext uri="{FF2B5EF4-FFF2-40B4-BE49-F238E27FC236}">
                  <a16:creationId xmlns:a16="http://schemas.microsoft.com/office/drawing/2014/main" id="{BF8B851A-E918-4B46-978B-802FA942B997}"/>
                </a:ext>
              </a:extLst>
            </p:cNvPr>
            <p:cNvSpPr/>
            <p:nvPr/>
          </p:nvSpPr>
          <p:spPr>
            <a:xfrm>
              <a:off x="6495991" y="2191641"/>
              <a:ext cx="232094" cy="122473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6" name="Flecha: a la derecha 35">
              <a:extLst>
                <a:ext uri="{FF2B5EF4-FFF2-40B4-BE49-F238E27FC236}">
                  <a16:creationId xmlns:a16="http://schemas.microsoft.com/office/drawing/2014/main" id="{AFC771CD-EA27-427C-9208-4BA0AC0DB19E}"/>
                </a:ext>
              </a:extLst>
            </p:cNvPr>
            <p:cNvSpPr/>
            <p:nvPr/>
          </p:nvSpPr>
          <p:spPr>
            <a:xfrm rot="10800000">
              <a:off x="5775357" y="2829268"/>
              <a:ext cx="232094" cy="122473"/>
            </a:xfrm>
            <a:prstGeom prst="rightArrow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11CB2A2C-0438-4DE2-94AA-9C2DC0D8CADC}"/>
              </a:ext>
            </a:extLst>
          </p:cNvPr>
          <p:cNvSpPr/>
          <p:nvPr/>
        </p:nvSpPr>
        <p:spPr>
          <a:xfrm>
            <a:off x="416355" y="2592766"/>
            <a:ext cx="3722510" cy="17081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Periódica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Latindex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Medic</a:t>
            </a: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 Latina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Scopus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Scielo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F3DA718-45AC-4249-8297-6B5CBE732EA8}"/>
              </a:ext>
            </a:extLst>
          </p:cNvPr>
          <p:cNvSpPr txBox="1"/>
          <p:nvPr/>
        </p:nvSpPr>
        <p:spPr>
          <a:xfrm>
            <a:off x="255717" y="4167189"/>
            <a:ext cx="419634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marR="0" lvl="0" indent="-192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 Redalyc</a:t>
            </a:r>
          </a:p>
          <a:p>
            <a:pPr marL="354013" marR="0" lvl="0" indent="-192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 DOAJ </a:t>
            </a:r>
          </a:p>
          <a:p>
            <a:pPr marL="354013" marR="0" lvl="0" indent="-192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 ESCI</a:t>
            </a:r>
          </a:p>
          <a:p>
            <a:pPr marL="354013" marR="0" lvl="0" indent="-192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 SJR</a:t>
            </a:r>
          </a:p>
          <a:p>
            <a:pPr marL="354013" marR="0" lvl="0" indent="-192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SCImago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Journal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 Rank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29D313D-B6D8-4F58-AE53-74AC2EC9FB33}"/>
              </a:ext>
            </a:extLst>
          </p:cNvPr>
          <p:cNvSpPr txBox="1"/>
          <p:nvPr/>
        </p:nvSpPr>
        <p:spPr>
          <a:xfrm>
            <a:off x="156407" y="1401495"/>
            <a:ext cx="297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Indexada en plataformas Nacionales e Internacionales: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F849414-C8FD-4F85-8C37-E0F694314A85}"/>
              </a:ext>
            </a:extLst>
          </p:cNvPr>
          <p:cNvSpPr txBox="1"/>
          <p:nvPr/>
        </p:nvSpPr>
        <p:spPr>
          <a:xfrm>
            <a:off x="9248272" y="1445598"/>
            <a:ext cx="224188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dirty="0">
                <a:solidFill>
                  <a:prstClr val="black"/>
                </a:solidFill>
                <a:latin typeface="Montserrat"/>
              </a:rPr>
              <a:t>El factor de impacto </a:t>
            </a:r>
            <a:r>
              <a:rPr lang="es-MX" sz="1600" dirty="0">
                <a:solidFill>
                  <a:prstClr val="black"/>
                </a:solidFill>
                <a:latin typeface="Montserrat"/>
              </a:rPr>
              <a:t>según </a:t>
            </a:r>
            <a:r>
              <a:rPr lang="es-MX" sz="1600" i="1" dirty="0" err="1">
                <a:solidFill>
                  <a:prstClr val="black"/>
                </a:solidFill>
                <a:latin typeface="Montserrat"/>
              </a:rPr>
              <a:t>Journal</a:t>
            </a:r>
            <a:r>
              <a:rPr lang="es-MX" sz="1600" i="1" dirty="0">
                <a:solidFill>
                  <a:prstClr val="black"/>
                </a:solidFill>
                <a:latin typeface="Montserrat"/>
              </a:rPr>
              <a:t> </a:t>
            </a:r>
            <a:r>
              <a:rPr lang="es-MX" sz="1600" i="1" dirty="0" err="1">
                <a:solidFill>
                  <a:prstClr val="black"/>
                </a:solidFill>
                <a:latin typeface="Montserrat"/>
              </a:rPr>
              <a:t>Citation</a:t>
            </a:r>
            <a:r>
              <a:rPr lang="es-MX" sz="1600" i="1" dirty="0">
                <a:solidFill>
                  <a:prstClr val="black"/>
                </a:solidFill>
                <a:latin typeface="Montserrat"/>
              </a:rPr>
              <a:t> </a:t>
            </a:r>
            <a:r>
              <a:rPr lang="es-MX" sz="1600" i="1" dirty="0" err="1">
                <a:solidFill>
                  <a:prstClr val="black"/>
                </a:solidFill>
                <a:latin typeface="Montserrat"/>
              </a:rPr>
              <a:t>Report</a:t>
            </a:r>
            <a:r>
              <a:rPr lang="es-MX" sz="1600" i="1" dirty="0">
                <a:solidFill>
                  <a:prstClr val="black"/>
                </a:solidFill>
                <a:latin typeface="Montserrat"/>
              </a:rPr>
              <a:t> </a:t>
            </a:r>
            <a:r>
              <a:rPr lang="es-MX" sz="1600" dirty="0">
                <a:solidFill>
                  <a:prstClr val="black"/>
                </a:solidFill>
                <a:latin typeface="Montserrat"/>
              </a:rPr>
              <a:t>(JCR)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pasó</a:t>
            </a:r>
            <a:r>
              <a:rPr lang="es-MX" sz="1600" dirty="0">
                <a:solidFill>
                  <a:prstClr val="black"/>
                </a:solidFill>
                <a:latin typeface="Montserrat"/>
              </a:rPr>
              <a:t> en el primer semestre del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2022 de 0.137</a:t>
            </a:r>
            <a:r>
              <a:rPr lang="es-MX" sz="1600" dirty="0">
                <a:solidFill>
                  <a:prstClr val="black"/>
                </a:solidFill>
                <a:latin typeface="Montserrat"/>
              </a:rPr>
              <a:t>, al primer semestre de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2023 a 0.4.</a:t>
            </a:r>
            <a:endParaRPr lang="es-MX" sz="1600" dirty="0">
              <a:solidFill>
                <a:prstClr val="black"/>
              </a:solidFill>
              <a:latin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5A74B70-664A-DCB2-E80F-8D5630A73A63}"/>
              </a:ext>
            </a:extLst>
          </p:cNvPr>
          <p:cNvSpPr/>
          <p:nvPr/>
        </p:nvSpPr>
        <p:spPr>
          <a:xfrm>
            <a:off x="8676228" y="240594"/>
            <a:ext cx="3182892" cy="458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normalizeH="0" baseline="0" noProof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uLnTx/>
                <a:uFillTx/>
                <a:latin typeface="Montserrat Black" panose="00000A00000000000000" pitchFamily="2" charset="0"/>
              </a:rPr>
              <a:t>ENSEÑANZA</a:t>
            </a:r>
          </a:p>
        </p:txBody>
      </p:sp>
    </p:spTree>
    <p:extLst>
      <p:ext uri="{BB962C8B-B14F-4D97-AF65-F5344CB8AC3E}">
        <p14:creationId xmlns:p14="http://schemas.microsoft.com/office/powerpoint/2010/main" val="1331456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Mx 2019-2024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11503</TotalTime>
  <Words>3724</Words>
  <Application>Microsoft Office PowerPoint</Application>
  <PresentationFormat>Panorámica</PresentationFormat>
  <Paragraphs>1177</Paragraphs>
  <Slides>30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2" baseType="lpstr">
      <vt:lpstr>Arial</vt:lpstr>
      <vt:lpstr>Arial MT</vt:lpstr>
      <vt:lpstr>bookman old style</vt:lpstr>
      <vt:lpstr>Calibri</vt:lpstr>
      <vt:lpstr>Montserrat</vt:lpstr>
      <vt:lpstr>Montserrat </vt:lpstr>
      <vt:lpstr>Montserrat Black</vt:lpstr>
      <vt:lpstr>Montserrat SemiBold</vt:lpstr>
      <vt:lpstr>Noto Sans Symbols</vt:lpstr>
      <vt:lpstr>Symbol</vt:lpstr>
      <vt:lpstr>Wingdings</vt:lpstr>
      <vt:lpstr>Tema de Office</vt:lpstr>
      <vt:lpstr>SEGUNDA SESIÓN ORDINARIA 2023 Enero-Junio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Implementación de Gratuidad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impresionesgrafinp</dc:creator>
  <cp:lastModifiedBy>Agustin Arvizu</cp:lastModifiedBy>
  <cp:revision>444</cp:revision>
  <dcterms:created xsi:type="dcterms:W3CDTF">2023-04-24T22:17:00Z</dcterms:created>
  <dcterms:modified xsi:type="dcterms:W3CDTF">2023-10-20T20:16:13Z</dcterms:modified>
</cp:coreProperties>
</file>