
<file path=[Content_Types].xml><?xml version="1.0" encoding="utf-8"?>
<Types xmlns="http://schemas.openxmlformats.org/package/2006/content-types">
  <Default Extension="png" ContentType="image/png"/>
  <Default Extension="bin" ContentType="application/vnd.openxmlformats-officedocument.oleObject"/>
  <Default Extension="xlsm" ContentType="application/vnd.ms-excel.sheet.macroEnabled.12"/>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7.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2.xml" ContentType="application/vnd.openxmlformats-officedocument.presentationml.notesSlide+xml"/>
  <Override PartName="/ppt/charts/chart10.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288" r:id="rId4"/>
    <p:sldId id="324" r:id="rId5"/>
    <p:sldId id="260" r:id="rId6"/>
    <p:sldId id="261" r:id="rId7"/>
    <p:sldId id="299" r:id="rId8"/>
    <p:sldId id="263" r:id="rId9"/>
    <p:sldId id="264" r:id="rId10"/>
    <p:sldId id="265" r:id="rId11"/>
    <p:sldId id="266" r:id="rId12"/>
    <p:sldId id="267" r:id="rId13"/>
    <p:sldId id="268" r:id="rId14"/>
    <p:sldId id="269" r:id="rId15"/>
    <p:sldId id="270" r:id="rId16"/>
    <p:sldId id="297" r:id="rId17"/>
    <p:sldId id="273" r:id="rId18"/>
    <p:sldId id="274" r:id="rId19"/>
    <p:sldId id="275" r:id="rId20"/>
    <p:sldId id="276" r:id="rId21"/>
    <p:sldId id="278" r:id="rId22"/>
    <p:sldId id="279" r:id="rId23"/>
    <p:sldId id="325" r:id="rId24"/>
    <p:sldId id="318" r:id="rId25"/>
    <p:sldId id="319" r:id="rId26"/>
    <p:sldId id="317" r:id="rId27"/>
    <p:sldId id="296" r:id="rId28"/>
    <p:sldId id="294" r:id="rId29"/>
    <p:sldId id="292" r:id="rId30"/>
    <p:sldId id="285" r:id="rId31"/>
    <p:sldId id="290"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Cambria" panose="02040503050406030204" pitchFamily="18" charset="0"/>
      <p:regular r:id="rId38"/>
      <p:bold r:id="rId39"/>
      <p:italic r:id="rId40"/>
      <p:boldItalic r:id="rId41"/>
    </p:embeddedFont>
    <p:embeddedFont>
      <p:font typeface="Montserrat" panose="00000500000000000000" pitchFamily="2" charset="0"/>
      <p:regular r:id="rId42"/>
      <p:bold r:id="rId43"/>
      <p:italic r:id="rId44"/>
      <p:boldItalic r:id="rId45"/>
    </p:embeddedFont>
    <p:embeddedFont>
      <p:font typeface="Montserrat SemiBold" panose="00000700000000000000" pitchFamily="2" charset="0"/>
      <p:regular r:id="rId46"/>
      <p:bold r:id="rId47"/>
      <p:italic r:id="rId48"/>
      <p:boldItalic r:id="rId49"/>
    </p:embeddedFont>
    <p:embeddedFont>
      <p:font typeface="Noto Sans" panose="020B060402020202020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8" roundtripDataSignature="AMtx7mh2GfNDzweT4o8A4iPyGnuU9lOr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A35"/>
    <a:srgbClr val="1F4E79"/>
    <a:srgbClr val="385623"/>
    <a:srgbClr val="43EB53"/>
    <a:srgbClr val="FF3399"/>
    <a:srgbClr val="4573CA"/>
    <a:srgbClr val="2E75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2BC532D-152A-4BC6-8EE7-BA22A8679499}">
  <a:tblStyle styleId="{F2BC532D-152A-4BC6-8EE7-BA22A867949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D311E9B9-2B4D-4807-91B1-5286E05ACDCE}"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EC02744-4207-4F09-8D64-E0470EF37253}" styleName="Table_2">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20000"/>
            </a:schemeClr>
          </a:solidFill>
        </a:fill>
      </a:tcStyle>
    </a:band1H>
    <a:band2H>
      <a:tcTxStyle/>
      <a:tcStyle>
        <a:tcBdr/>
      </a:tcStyle>
    </a:band2H>
    <a:band1V>
      <a:tcTxStyle/>
      <a:tcStyle>
        <a:tcBdr/>
        <a:fill>
          <a:solidFill>
            <a:schemeClr val="accent6">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accent6"/>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accent6"/>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5" autoAdjust="0"/>
    <p:restoredTop sz="94660"/>
  </p:normalViewPr>
  <p:slideViewPr>
    <p:cSldViewPr snapToGrid="0">
      <p:cViewPr>
        <p:scale>
          <a:sx n="100" d="100"/>
          <a:sy n="100" d="100"/>
        </p:scale>
        <p:origin x="72" y="-216"/>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customschemas.google.com/relationships/presentationmetadata" Target="meta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8.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xlsm"/></Relationships>
</file>

<file path=ppt/charts/_rels/chart10.xml.rels><?xml version="1.0" encoding="UTF-8" standalone="yes"?>
<Relationships xmlns="http://schemas.openxmlformats.org/package/2006/relationships"><Relationship Id="rId3" Type="http://schemas.openxmlformats.org/officeDocument/2006/relationships/oleObject" Target="file:///C:\Users\PC001\Downloads\Intentos%20de%20suicidio%20en%20urgencias%20%20editables%20(1).xlsx" TargetMode="External"/><Relationship Id="rId2" Type="http://schemas.microsoft.com/office/2011/relationships/chartColorStyle" Target="colors5.xml"/><Relationship Id="rId1" Type="http://schemas.microsoft.com/office/2011/relationships/chartStyle" Target="style5.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Macro-Enabled_Worksheet1.xlsm"/></Relationships>
</file>

<file path=ppt/charts/_rels/chart3.xml.rels><?xml version="1.0" encoding="UTF-8" standalone="yes"?>
<Relationships xmlns="http://schemas.openxmlformats.org/package/2006/relationships"><Relationship Id="rId3" Type="http://schemas.openxmlformats.org/officeDocument/2006/relationships/oleObject" Target="file:///\\Users\saraelvaespino\Desktop\gra&#769;ficos.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oleObject" Target="file:///C:\Users\VACUNA\Downloads\Graficos%20JUGO%20v.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VACUNA\Downloads\Graficos%20JUGO%20v.xls"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2.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1.xml"/><Relationship Id="rId4" Type="http://schemas.openxmlformats.org/officeDocument/2006/relationships/oleObject" Target="file:///C:\Users\11683LTENOPALAC\Documents\2.%20DDise&#241;oyCalidad\2021-DyC\17.%20Gr&#225;ficas%20informe%20covid\Graf.Covid.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C:\Users\PC001\Downloads\Intentos%20de%20suicidio%20en%20urgencias%20%20editable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5487971096397446E-2"/>
          <c:y val="3.7216803370470807E-2"/>
          <c:w val="0.92117413104937518"/>
          <c:h val="0.89254197167346472"/>
        </c:manualLayout>
      </c:layout>
      <c:barChart>
        <c:barDir val="col"/>
        <c:grouping val="clustered"/>
        <c:varyColors val="0"/>
        <c:ser>
          <c:idx val="0"/>
          <c:order val="0"/>
          <c:tx>
            <c:strRef>
              <c:f>Hoja1!$B$15</c:f>
              <c:strCache>
                <c:ptCount val="1"/>
              </c:strCache>
            </c:strRef>
          </c:tx>
          <c:spPr>
            <a:solidFill>
              <a:srgbClr val="99CCFF"/>
            </a:solidFill>
          </c:spPr>
          <c:invertIfNegative val="0"/>
          <c:dLbls>
            <c:spPr>
              <a:noFill/>
              <a:ln w="12076">
                <a:noFill/>
              </a:ln>
            </c:spPr>
            <c:txPr>
              <a:bodyPr wrap="square" lIns="38100" tIns="19050" rIns="38100" bIns="19050" anchor="ctr">
                <a:spAutoFit/>
              </a:bodyPr>
              <a:lstStyle/>
              <a:p>
                <a:pPr>
                  <a:defRPr sz="431" b="0" i="1" u="none" strike="noStrike" baseline="0">
                    <a:solidFill>
                      <a:srgbClr val="333399"/>
                    </a:solidFill>
                    <a:latin typeface="Calibri"/>
                    <a:ea typeface="Calibri"/>
                    <a:cs typeface="Calibri"/>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Hoja1!$A$16:$A$21</c:f>
              <c:strCache>
                <c:ptCount val="6"/>
                <c:pt idx="0">
                  <c:v>ICM A</c:v>
                </c:pt>
                <c:pt idx="1">
                  <c:v>ICM B</c:v>
                </c:pt>
                <c:pt idx="2">
                  <c:v>ICM C</c:v>
                </c:pt>
                <c:pt idx="3">
                  <c:v>ICM D</c:v>
                </c:pt>
                <c:pt idx="4">
                  <c:v>ICDM E</c:v>
                </c:pt>
                <c:pt idx="5">
                  <c:v>ICDM F</c:v>
                </c:pt>
              </c:strCache>
            </c:strRef>
          </c:cat>
          <c:val>
            <c:numRef>
              <c:f>Hoja1!$B$16:$B$21</c:f>
              <c:numCache>
                <c:formatCode>General</c:formatCode>
                <c:ptCount val="6"/>
              </c:numCache>
            </c:numRef>
          </c:val>
          <c:extLst>
            <c:ext xmlns:c16="http://schemas.microsoft.com/office/drawing/2014/chart" uri="{C3380CC4-5D6E-409C-BE32-E72D297353CC}">
              <c16:uniqueId val="{00000000-5E74-FC42-AFC8-025434FE7815}"/>
            </c:ext>
          </c:extLst>
        </c:ser>
        <c:ser>
          <c:idx val="1"/>
          <c:order val="1"/>
          <c:tx>
            <c:strRef>
              <c:f>Hoja1!$C$15</c:f>
              <c:strCache>
                <c:ptCount val="1"/>
                <c:pt idx="0">
                  <c:v>2021 =121</c:v>
                </c:pt>
              </c:strCache>
            </c:strRef>
          </c:tx>
          <c:spPr>
            <a:solidFill>
              <a:schemeClr val="accent5">
                <a:lumMod val="40000"/>
                <a:lumOff val="60000"/>
              </a:schemeClr>
            </a:solidFill>
          </c:spPr>
          <c:invertIfNegative val="0"/>
          <c:dLbls>
            <c:spPr>
              <a:noFill/>
              <a:ln w="12076">
                <a:noFill/>
              </a:ln>
            </c:spPr>
            <c:txPr>
              <a:bodyPr wrap="square" lIns="38100" tIns="19050" rIns="38100" bIns="19050" anchor="ctr">
                <a:spAutoFit/>
              </a:bodyPr>
              <a:lstStyle/>
              <a:p>
                <a:pPr>
                  <a:defRPr sz="1100" b="0" i="0" u="none" strike="noStrike" baseline="0">
                    <a:solidFill>
                      <a:srgbClr val="333399"/>
                    </a:solidFill>
                    <a:latin typeface="Montserrat" panose="00000500000000000000" pitchFamily="2" charset="0"/>
                    <a:ea typeface="Calibri"/>
                    <a:cs typeface="Calibri"/>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Hoja1!$A$16:$A$21</c:f>
              <c:strCache>
                <c:ptCount val="6"/>
                <c:pt idx="0">
                  <c:v>ICM A</c:v>
                </c:pt>
                <c:pt idx="1">
                  <c:v>ICM B</c:v>
                </c:pt>
                <c:pt idx="2">
                  <c:v>ICM C</c:v>
                </c:pt>
                <c:pt idx="3">
                  <c:v>ICM D</c:v>
                </c:pt>
                <c:pt idx="4">
                  <c:v>ICDM E</c:v>
                </c:pt>
                <c:pt idx="5">
                  <c:v>ICDM F</c:v>
                </c:pt>
              </c:strCache>
            </c:strRef>
          </c:cat>
          <c:val>
            <c:numRef>
              <c:f>Hoja1!$C$16:$C$21</c:f>
              <c:numCache>
                <c:formatCode>General</c:formatCode>
                <c:ptCount val="6"/>
                <c:pt idx="0">
                  <c:v>18</c:v>
                </c:pt>
                <c:pt idx="1">
                  <c:v>31</c:v>
                </c:pt>
                <c:pt idx="2">
                  <c:v>43</c:v>
                </c:pt>
                <c:pt idx="3">
                  <c:v>24</c:v>
                </c:pt>
                <c:pt idx="4">
                  <c:v>4</c:v>
                </c:pt>
                <c:pt idx="5">
                  <c:v>1</c:v>
                </c:pt>
              </c:numCache>
            </c:numRef>
          </c:val>
          <c:extLst>
            <c:ext xmlns:c16="http://schemas.microsoft.com/office/drawing/2014/chart" uri="{C3380CC4-5D6E-409C-BE32-E72D297353CC}">
              <c16:uniqueId val="{00000001-5E74-FC42-AFC8-025434FE7815}"/>
            </c:ext>
          </c:extLst>
        </c:ser>
        <c:ser>
          <c:idx val="2"/>
          <c:order val="2"/>
          <c:tx>
            <c:strRef>
              <c:f>Hoja1!$D$15</c:f>
              <c:strCache>
                <c:ptCount val="1"/>
                <c:pt idx="0">
                  <c:v>2022 = 118</c:v>
                </c:pt>
              </c:strCache>
            </c:strRef>
          </c:tx>
          <c:spPr>
            <a:solidFill>
              <a:schemeClr val="accent5">
                <a:lumMod val="75000"/>
              </a:schemeClr>
            </a:solidFill>
          </c:spPr>
          <c:invertIfNegative val="0"/>
          <c:dLbls>
            <c:spPr>
              <a:noFill/>
              <a:ln w="12076">
                <a:noFill/>
              </a:ln>
            </c:spPr>
            <c:txPr>
              <a:bodyPr wrap="square" lIns="38100" tIns="19050" rIns="38100" bIns="19050" anchor="ctr">
                <a:spAutoFit/>
              </a:bodyPr>
              <a:lstStyle/>
              <a:p>
                <a:pPr>
                  <a:defRPr sz="1100" b="1" i="0" u="none" strike="noStrike" baseline="0">
                    <a:solidFill>
                      <a:schemeClr val="tx1"/>
                    </a:solidFill>
                    <a:latin typeface="Montserrat" panose="00000500000000000000" pitchFamily="2" charset="0"/>
                    <a:ea typeface="Arial"/>
                    <a:cs typeface="Aria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Hoja1!$A$16:$A$21</c:f>
              <c:strCache>
                <c:ptCount val="6"/>
                <c:pt idx="0">
                  <c:v>ICM A</c:v>
                </c:pt>
                <c:pt idx="1">
                  <c:v>ICM B</c:v>
                </c:pt>
                <c:pt idx="2">
                  <c:v>ICM C</c:v>
                </c:pt>
                <c:pt idx="3">
                  <c:v>ICM D</c:v>
                </c:pt>
                <c:pt idx="4">
                  <c:v>ICDM E</c:v>
                </c:pt>
                <c:pt idx="5">
                  <c:v>ICDM F</c:v>
                </c:pt>
              </c:strCache>
            </c:strRef>
          </c:cat>
          <c:val>
            <c:numRef>
              <c:f>Hoja1!$D$16:$D$21</c:f>
              <c:numCache>
                <c:formatCode>General</c:formatCode>
                <c:ptCount val="6"/>
                <c:pt idx="0">
                  <c:v>14</c:v>
                </c:pt>
                <c:pt idx="1">
                  <c:v>30</c:v>
                </c:pt>
                <c:pt idx="2">
                  <c:v>42</c:v>
                </c:pt>
                <c:pt idx="3">
                  <c:v>26</c:v>
                </c:pt>
                <c:pt idx="4">
                  <c:v>5</c:v>
                </c:pt>
                <c:pt idx="5">
                  <c:v>1</c:v>
                </c:pt>
              </c:numCache>
            </c:numRef>
          </c:val>
          <c:extLst>
            <c:ext xmlns:c16="http://schemas.microsoft.com/office/drawing/2014/chart" uri="{C3380CC4-5D6E-409C-BE32-E72D297353CC}">
              <c16:uniqueId val="{00000002-5E74-FC42-AFC8-025434FE7815}"/>
            </c:ext>
          </c:extLst>
        </c:ser>
        <c:dLbls>
          <c:showLegendKey val="0"/>
          <c:showVal val="0"/>
          <c:showCatName val="0"/>
          <c:showSerName val="0"/>
          <c:showPercent val="0"/>
          <c:showBubbleSize val="0"/>
        </c:dLbls>
        <c:gapWidth val="25"/>
        <c:axId val="107976960"/>
        <c:axId val="107986944"/>
      </c:barChart>
      <c:catAx>
        <c:axId val="107976960"/>
        <c:scaling>
          <c:orientation val="minMax"/>
        </c:scaling>
        <c:delete val="0"/>
        <c:axPos val="b"/>
        <c:numFmt formatCode="General" sourceLinked="0"/>
        <c:majorTickMark val="none"/>
        <c:minorTickMark val="none"/>
        <c:tickLblPos val="nextTo"/>
        <c:txPr>
          <a:bodyPr rot="0" vert="horz"/>
          <a:lstStyle/>
          <a:p>
            <a:pPr>
              <a:defRPr sz="1100" b="0" i="0" u="none" strike="noStrike" baseline="0">
                <a:solidFill>
                  <a:srgbClr val="333399"/>
                </a:solidFill>
                <a:latin typeface="Montserrat" panose="00000500000000000000" pitchFamily="2" charset="0"/>
                <a:ea typeface="Calibri"/>
                <a:cs typeface="Calibri"/>
              </a:defRPr>
            </a:pPr>
            <a:endParaRPr lang="es-MX"/>
          </a:p>
        </c:txPr>
        <c:crossAx val="107986944"/>
        <c:crosses val="autoZero"/>
        <c:auto val="1"/>
        <c:lblAlgn val="ctr"/>
        <c:lblOffset val="100"/>
        <c:noMultiLvlLbl val="0"/>
      </c:catAx>
      <c:valAx>
        <c:axId val="107986944"/>
        <c:scaling>
          <c:orientation val="minMax"/>
        </c:scaling>
        <c:delete val="0"/>
        <c:axPos val="l"/>
        <c:majorGridlines>
          <c:spPr>
            <a:ln>
              <a:solidFill>
                <a:srgbClr val="A5A5A5">
                  <a:lumMod val="40000"/>
                  <a:lumOff val="60000"/>
                </a:srgbClr>
              </a:solidFill>
            </a:ln>
          </c:spPr>
        </c:majorGridlines>
        <c:numFmt formatCode="General" sourceLinked="1"/>
        <c:majorTickMark val="none"/>
        <c:minorTickMark val="none"/>
        <c:tickLblPos val="nextTo"/>
        <c:spPr>
          <a:ln w="4528">
            <a:noFill/>
          </a:ln>
        </c:spPr>
        <c:txPr>
          <a:bodyPr rot="0" vert="horz"/>
          <a:lstStyle/>
          <a:p>
            <a:pPr>
              <a:defRPr sz="479" b="0" i="0" u="none" strike="noStrike" baseline="0">
                <a:solidFill>
                  <a:srgbClr val="333399"/>
                </a:solidFill>
                <a:latin typeface="Calibri"/>
                <a:ea typeface="Calibri"/>
                <a:cs typeface="Calibri"/>
              </a:defRPr>
            </a:pPr>
            <a:endParaRPr lang="es-MX"/>
          </a:p>
        </c:txPr>
        <c:crossAx val="107976960"/>
        <c:crosses val="autoZero"/>
        <c:crossBetween val="between"/>
      </c:valAx>
      <c:spPr>
        <a:noFill/>
        <a:ln w="12175">
          <a:noFill/>
        </a:ln>
      </c:spPr>
    </c:plotArea>
    <c:legend>
      <c:legendPos val="r"/>
      <c:legendEntry>
        <c:idx val="0"/>
        <c:delete val="1"/>
      </c:legendEntry>
      <c:layout>
        <c:manualLayout>
          <c:xMode val="edge"/>
          <c:yMode val="edge"/>
          <c:x val="0.70810431156250198"/>
          <c:y val="2.3612620567857626E-2"/>
          <c:w val="0.25072411078488305"/>
          <c:h val="0.26743909605305144"/>
        </c:manualLayout>
      </c:layout>
      <c:overlay val="0"/>
      <c:txPr>
        <a:bodyPr/>
        <a:lstStyle/>
        <a:p>
          <a:pPr>
            <a:defRPr sz="1000" b="0" i="0" u="none" strike="noStrike" baseline="0">
              <a:solidFill>
                <a:srgbClr val="333399"/>
              </a:solidFill>
              <a:latin typeface="Montserrat" panose="00000500000000000000" pitchFamily="2" charset="0"/>
              <a:ea typeface="Arial"/>
              <a:cs typeface="Arial"/>
            </a:defRPr>
          </a:pPr>
          <a:endParaRPr lang="es-MX"/>
        </a:p>
      </c:txPr>
    </c:legend>
    <c:plotVisOnly val="1"/>
    <c:dispBlanksAs val="gap"/>
    <c:showDLblsOverMax val="0"/>
  </c:chart>
  <c:txPr>
    <a:bodyPr/>
    <a:lstStyle/>
    <a:p>
      <a:pPr>
        <a:defRPr sz="479" b="0" i="0" u="none" strike="noStrike" baseline="0">
          <a:solidFill>
            <a:srgbClr val="000000"/>
          </a:solidFill>
          <a:latin typeface="Calibri"/>
          <a:ea typeface="Calibri"/>
          <a:cs typeface="Calibri"/>
        </a:defRPr>
      </a:pPr>
      <a:endParaRPr lang="es-MX"/>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Hoja2!$I$64</c:f>
              <c:strCache>
                <c:ptCount val="1"/>
                <c:pt idx="0">
                  <c:v>Número de casos</c:v>
                </c:pt>
              </c:strCache>
            </c:strRef>
          </c:tx>
          <c:spPr>
            <a:solidFill>
              <a:schemeClr val="accent5">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ontserrat" panose="020B0604020202020204" charset="0"/>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Hoja2!$G$65:$H$88</c:f>
              <c:multiLvlStrCache>
                <c:ptCount val="24"/>
                <c:lvl>
                  <c:pt idx="0">
                    <c:v>Enero</c:v>
                  </c:pt>
                  <c:pt idx="1">
                    <c:v>Febrero</c:v>
                  </c:pt>
                  <c:pt idx="2">
                    <c:v>Marzo</c:v>
                  </c:pt>
                  <c:pt idx="3">
                    <c:v>Abril</c:v>
                  </c:pt>
                  <c:pt idx="4">
                    <c:v>Mayo</c:v>
                  </c:pt>
                  <c:pt idx="5">
                    <c:v>Junio</c:v>
                  </c:pt>
                  <c:pt idx="6">
                    <c:v>Enero</c:v>
                  </c:pt>
                  <c:pt idx="7">
                    <c:v>Febrero</c:v>
                  </c:pt>
                  <c:pt idx="8">
                    <c:v>Marzo</c:v>
                  </c:pt>
                  <c:pt idx="9">
                    <c:v>Abril</c:v>
                  </c:pt>
                  <c:pt idx="10">
                    <c:v>Mayo</c:v>
                  </c:pt>
                  <c:pt idx="11">
                    <c:v>Junio</c:v>
                  </c:pt>
                  <c:pt idx="12">
                    <c:v>Enero</c:v>
                  </c:pt>
                  <c:pt idx="13">
                    <c:v>Febrero</c:v>
                  </c:pt>
                  <c:pt idx="14">
                    <c:v>Marzo</c:v>
                  </c:pt>
                  <c:pt idx="15">
                    <c:v>Abril</c:v>
                  </c:pt>
                  <c:pt idx="16">
                    <c:v>Mayo</c:v>
                  </c:pt>
                  <c:pt idx="17">
                    <c:v>Junio</c:v>
                  </c:pt>
                  <c:pt idx="18">
                    <c:v>Enero</c:v>
                  </c:pt>
                  <c:pt idx="19">
                    <c:v>Febrero</c:v>
                  </c:pt>
                  <c:pt idx="20">
                    <c:v>Marzo</c:v>
                  </c:pt>
                  <c:pt idx="21">
                    <c:v>Abril</c:v>
                  </c:pt>
                  <c:pt idx="22">
                    <c:v>Mayo</c:v>
                  </c:pt>
                  <c:pt idx="23">
                    <c:v>Junio</c:v>
                  </c:pt>
                </c:lvl>
                <c:lvl>
                  <c:pt idx="0">
                    <c:v>2019</c:v>
                  </c:pt>
                  <c:pt idx="6">
                    <c:v>2020</c:v>
                  </c:pt>
                  <c:pt idx="12">
                    <c:v>2021</c:v>
                  </c:pt>
                  <c:pt idx="18">
                    <c:v>2022</c:v>
                  </c:pt>
                </c:lvl>
              </c:multiLvlStrCache>
            </c:multiLvlStrRef>
          </c:cat>
          <c:val>
            <c:numRef>
              <c:f>Hoja2!$I$65:$I$88</c:f>
              <c:numCache>
                <c:formatCode>General</c:formatCode>
                <c:ptCount val="24"/>
                <c:pt idx="0">
                  <c:v>3</c:v>
                </c:pt>
                <c:pt idx="1">
                  <c:v>3</c:v>
                </c:pt>
                <c:pt idx="2">
                  <c:v>1</c:v>
                </c:pt>
                <c:pt idx="3">
                  <c:v>1</c:v>
                </c:pt>
                <c:pt idx="4">
                  <c:v>6</c:v>
                </c:pt>
                <c:pt idx="5">
                  <c:v>1</c:v>
                </c:pt>
                <c:pt idx="6">
                  <c:v>2</c:v>
                </c:pt>
                <c:pt idx="7">
                  <c:v>4</c:v>
                </c:pt>
                <c:pt idx="8">
                  <c:v>10</c:v>
                </c:pt>
                <c:pt idx="9">
                  <c:v>2</c:v>
                </c:pt>
                <c:pt idx="10">
                  <c:v>12</c:v>
                </c:pt>
                <c:pt idx="11">
                  <c:v>7</c:v>
                </c:pt>
                <c:pt idx="12">
                  <c:v>2</c:v>
                </c:pt>
                <c:pt idx="13">
                  <c:v>4</c:v>
                </c:pt>
                <c:pt idx="14">
                  <c:v>10</c:v>
                </c:pt>
                <c:pt idx="15">
                  <c:v>2</c:v>
                </c:pt>
                <c:pt idx="16">
                  <c:v>12</c:v>
                </c:pt>
                <c:pt idx="17">
                  <c:v>7</c:v>
                </c:pt>
                <c:pt idx="18">
                  <c:v>1</c:v>
                </c:pt>
                <c:pt idx="19">
                  <c:v>7</c:v>
                </c:pt>
                <c:pt idx="20">
                  <c:v>6</c:v>
                </c:pt>
                <c:pt idx="21">
                  <c:v>7</c:v>
                </c:pt>
                <c:pt idx="22">
                  <c:v>7</c:v>
                </c:pt>
                <c:pt idx="23">
                  <c:v>6</c:v>
                </c:pt>
              </c:numCache>
            </c:numRef>
          </c:val>
          <c:extLst>
            <c:ext xmlns:c16="http://schemas.microsoft.com/office/drawing/2014/chart" uri="{C3380CC4-5D6E-409C-BE32-E72D297353CC}">
              <c16:uniqueId val="{00000000-13B7-4CE7-B3A9-19D12FCB2C55}"/>
            </c:ext>
          </c:extLst>
        </c:ser>
        <c:dLbls>
          <c:showLegendKey val="0"/>
          <c:showVal val="0"/>
          <c:showCatName val="0"/>
          <c:showSerName val="0"/>
          <c:showPercent val="0"/>
          <c:showBubbleSize val="0"/>
        </c:dLbls>
        <c:gapWidth val="219"/>
        <c:overlap val="-27"/>
        <c:axId val="1697398288"/>
        <c:axId val="1680890896"/>
      </c:barChart>
      <c:catAx>
        <c:axId val="1697398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s-MX"/>
          </a:p>
        </c:txPr>
        <c:crossAx val="1680890896"/>
        <c:crosses val="autoZero"/>
        <c:auto val="1"/>
        <c:lblAlgn val="ctr"/>
        <c:lblOffset val="100"/>
        <c:noMultiLvlLbl val="0"/>
      </c:catAx>
      <c:valAx>
        <c:axId val="1680890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1697398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5048945121423089E-2"/>
          <c:y val="5.2089552238805972E-2"/>
          <c:w val="0.91072655397922431"/>
          <c:h val="0.85382429309985086"/>
        </c:manualLayout>
      </c:layout>
      <c:barChart>
        <c:barDir val="col"/>
        <c:grouping val="clustered"/>
        <c:varyColors val="0"/>
        <c:ser>
          <c:idx val="0"/>
          <c:order val="0"/>
          <c:tx>
            <c:strRef>
              <c:f>Hoja2!$C$18</c:f>
              <c:strCache>
                <c:ptCount val="1"/>
              </c:strCache>
            </c:strRef>
          </c:tx>
          <c:spPr>
            <a:solidFill>
              <a:srgbClr val="99CCFF"/>
            </a:solidFill>
            <a:ln>
              <a:noFill/>
            </a:ln>
          </c:spPr>
          <c:invertIfNegative val="0"/>
          <c:dLbls>
            <c:spPr>
              <a:noFill/>
              <a:ln w="12053">
                <a:noFill/>
              </a:ln>
            </c:spPr>
            <c:txPr>
              <a:bodyPr wrap="square" lIns="38100" tIns="19050" rIns="38100" bIns="19050" anchor="ctr">
                <a:spAutoFit/>
              </a:bodyPr>
              <a:lstStyle/>
              <a:p>
                <a:pPr>
                  <a:defRPr sz="432" b="0" i="1" u="none" strike="noStrike" baseline="0">
                    <a:solidFill>
                      <a:srgbClr val="003366"/>
                    </a:solidFill>
                    <a:latin typeface="Calibri"/>
                    <a:ea typeface="Calibri"/>
                    <a:cs typeface="Calibri"/>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Hoja2!$B$19:$B$22</c:f>
              <c:strCache>
                <c:ptCount val="4"/>
                <c:pt idx="0">
                  <c:v>Candidato</c:v>
                </c:pt>
                <c:pt idx="1">
                  <c:v>1</c:v>
                </c:pt>
                <c:pt idx="2">
                  <c:v>2</c:v>
                </c:pt>
                <c:pt idx="3">
                  <c:v>3</c:v>
                </c:pt>
              </c:strCache>
            </c:strRef>
          </c:cat>
          <c:val>
            <c:numRef>
              <c:f>Hoja2!$C$19:$C$22</c:f>
              <c:numCache>
                <c:formatCode>General</c:formatCode>
                <c:ptCount val="4"/>
              </c:numCache>
            </c:numRef>
          </c:val>
          <c:extLst>
            <c:ext xmlns:c16="http://schemas.microsoft.com/office/drawing/2014/chart" uri="{C3380CC4-5D6E-409C-BE32-E72D297353CC}">
              <c16:uniqueId val="{00000000-EC6D-8849-BBD7-397764E5D13C}"/>
            </c:ext>
          </c:extLst>
        </c:ser>
        <c:ser>
          <c:idx val="1"/>
          <c:order val="1"/>
          <c:tx>
            <c:strRef>
              <c:f>Hoja2!$D$18</c:f>
              <c:strCache>
                <c:ptCount val="1"/>
                <c:pt idx="0">
                  <c:v>2021 =103 (77)</c:v>
                </c:pt>
              </c:strCache>
            </c:strRef>
          </c:tx>
          <c:spPr>
            <a:solidFill>
              <a:schemeClr val="accent5">
                <a:lumMod val="40000"/>
                <a:lumOff val="60000"/>
              </a:schemeClr>
            </a:solidFill>
          </c:spPr>
          <c:invertIfNegative val="0"/>
          <c:dLbls>
            <c:dLbl>
              <c:idx val="3"/>
              <c:layout>
                <c:manualLayout>
                  <c:x val="0"/>
                  <c:y val="1.5675232227948227E-2"/>
                </c:manualLayout>
              </c:layout>
              <c:spPr>
                <a:noFill/>
                <a:ln w="12053">
                  <a:noFill/>
                </a:ln>
              </c:spPr>
              <c:txPr>
                <a:bodyPr/>
                <a:lstStyle/>
                <a:p>
                  <a:pPr>
                    <a:defRPr sz="1100" b="0" i="0" u="none" strike="noStrike" baseline="0">
                      <a:solidFill>
                        <a:srgbClr val="003366"/>
                      </a:solidFill>
                      <a:latin typeface="Montserrat" panose="00000500000000000000" pitchFamily="2" charset="0"/>
                      <a:ea typeface="Calibri"/>
                      <a:cs typeface="Calibri"/>
                    </a:defRPr>
                  </a:pPr>
                  <a:endParaRPr lang="es-MX"/>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C6D-8849-BBD7-397764E5D13C}"/>
                </c:ext>
              </c:extLst>
            </c:dLbl>
            <c:spPr>
              <a:noFill/>
              <a:ln w="12053">
                <a:noFill/>
              </a:ln>
            </c:spPr>
            <c:txPr>
              <a:bodyPr wrap="square" lIns="38100" tIns="19050" rIns="38100" bIns="19050" anchor="ctr">
                <a:spAutoFit/>
              </a:bodyPr>
              <a:lstStyle/>
              <a:p>
                <a:pPr>
                  <a:defRPr sz="1100" b="0" i="0" u="none" strike="noStrike" baseline="0">
                    <a:solidFill>
                      <a:srgbClr val="003366"/>
                    </a:solidFill>
                    <a:latin typeface="Montserrat" panose="00000500000000000000" pitchFamily="2" charset="0"/>
                    <a:ea typeface="Calibri"/>
                    <a:cs typeface="Calibri"/>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Hoja2!$B$19:$B$22</c:f>
              <c:strCache>
                <c:ptCount val="4"/>
                <c:pt idx="0">
                  <c:v>Candidato</c:v>
                </c:pt>
                <c:pt idx="1">
                  <c:v>1</c:v>
                </c:pt>
                <c:pt idx="2">
                  <c:v>2</c:v>
                </c:pt>
                <c:pt idx="3">
                  <c:v>3</c:v>
                </c:pt>
              </c:strCache>
            </c:strRef>
          </c:cat>
          <c:val>
            <c:numRef>
              <c:f>Hoja2!$D$19:$D$22</c:f>
              <c:numCache>
                <c:formatCode>General</c:formatCode>
                <c:ptCount val="4"/>
                <c:pt idx="0">
                  <c:v>13</c:v>
                </c:pt>
                <c:pt idx="1">
                  <c:v>64</c:v>
                </c:pt>
                <c:pt idx="2">
                  <c:v>23</c:v>
                </c:pt>
                <c:pt idx="3">
                  <c:v>3</c:v>
                </c:pt>
              </c:numCache>
            </c:numRef>
          </c:val>
          <c:extLst>
            <c:ext xmlns:c16="http://schemas.microsoft.com/office/drawing/2014/chart" uri="{C3380CC4-5D6E-409C-BE32-E72D297353CC}">
              <c16:uniqueId val="{00000002-EC6D-8849-BBD7-397764E5D13C}"/>
            </c:ext>
          </c:extLst>
        </c:ser>
        <c:ser>
          <c:idx val="2"/>
          <c:order val="2"/>
          <c:tx>
            <c:strRef>
              <c:f>Hoja2!$E$18</c:f>
              <c:strCache>
                <c:ptCount val="1"/>
                <c:pt idx="0">
                  <c:v>2022 =103 (77)</c:v>
                </c:pt>
              </c:strCache>
            </c:strRef>
          </c:tx>
          <c:spPr>
            <a:solidFill>
              <a:schemeClr val="accent5">
                <a:lumMod val="75000"/>
              </a:schemeClr>
            </a:solidFill>
            <a:ln>
              <a:noFill/>
            </a:ln>
          </c:spPr>
          <c:invertIfNegative val="0"/>
          <c:dLbls>
            <c:dLbl>
              <c:idx val="3"/>
              <c:layout>
                <c:manualLayout>
                  <c:x val="-1.2223524755095465E-16"/>
                  <c:y val="2.0900309637264334E-2"/>
                </c:manualLayout>
              </c:layout>
              <c:spPr>
                <a:noFill/>
                <a:ln w="12053">
                  <a:noFill/>
                </a:ln>
              </c:spPr>
              <c:txPr>
                <a:bodyPr/>
                <a:lstStyle/>
                <a:p>
                  <a:pPr>
                    <a:defRPr sz="1100" b="1" i="0" u="none" strike="noStrike" baseline="0">
                      <a:solidFill>
                        <a:schemeClr val="tx1"/>
                      </a:solidFill>
                      <a:latin typeface="Montserrat" panose="00000500000000000000" pitchFamily="2" charset="0"/>
                      <a:ea typeface="Arial"/>
                      <a:cs typeface="Arial"/>
                    </a:defRPr>
                  </a:pPr>
                  <a:endParaRPr lang="es-MX"/>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C6D-8849-BBD7-397764E5D13C}"/>
                </c:ext>
              </c:extLst>
            </c:dLbl>
            <c:spPr>
              <a:noFill/>
              <a:ln w="12053">
                <a:noFill/>
              </a:ln>
            </c:spPr>
            <c:txPr>
              <a:bodyPr wrap="square" lIns="38100" tIns="19050" rIns="38100" bIns="19050" anchor="ctr">
                <a:spAutoFit/>
              </a:bodyPr>
              <a:lstStyle/>
              <a:p>
                <a:pPr>
                  <a:defRPr sz="1100" b="1" i="0" u="none" strike="noStrike" baseline="0">
                    <a:solidFill>
                      <a:schemeClr val="tx1"/>
                    </a:solidFill>
                    <a:latin typeface="Montserrat" panose="00000500000000000000" pitchFamily="2" charset="0"/>
                    <a:ea typeface="Arial"/>
                    <a:cs typeface="Arial"/>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Hoja2!$B$19:$B$22</c:f>
              <c:strCache>
                <c:ptCount val="4"/>
                <c:pt idx="0">
                  <c:v>Candidato</c:v>
                </c:pt>
                <c:pt idx="1">
                  <c:v>1</c:v>
                </c:pt>
                <c:pt idx="2">
                  <c:v>2</c:v>
                </c:pt>
                <c:pt idx="3">
                  <c:v>3</c:v>
                </c:pt>
              </c:strCache>
            </c:strRef>
          </c:cat>
          <c:val>
            <c:numRef>
              <c:f>Hoja2!$E$19:$E$22</c:f>
              <c:numCache>
                <c:formatCode>General</c:formatCode>
                <c:ptCount val="4"/>
                <c:pt idx="0">
                  <c:v>13</c:v>
                </c:pt>
                <c:pt idx="1">
                  <c:v>64</c:v>
                </c:pt>
                <c:pt idx="2">
                  <c:v>22</c:v>
                </c:pt>
                <c:pt idx="3">
                  <c:v>4</c:v>
                </c:pt>
              </c:numCache>
            </c:numRef>
          </c:val>
          <c:extLst>
            <c:ext xmlns:c16="http://schemas.microsoft.com/office/drawing/2014/chart" uri="{C3380CC4-5D6E-409C-BE32-E72D297353CC}">
              <c16:uniqueId val="{00000004-EC6D-8849-BBD7-397764E5D13C}"/>
            </c:ext>
          </c:extLst>
        </c:ser>
        <c:dLbls>
          <c:showLegendKey val="0"/>
          <c:showVal val="0"/>
          <c:showCatName val="0"/>
          <c:showSerName val="0"/>
          <c:showPercent val="0"/>
          <c:showBubbleSize val="0"/>
        </c:dLbls>
        <c:gapWidth val="25"/>
        <c:axId val="108053632"/>
        <c:axId val="108055168"/>
      </c:barChart>
      <c:catAx>
        <c:axId val="108053632"/>
        <c:scaling>
          <c:orientation val="minMax"/>
        </c:scaling>
        <c:delete val="0"/>
        <c:axPos val="b"/>
        <c:numFmt formatCode="General" sourceLinked="1"/>
        <c:majorTickMark val="none"/>
        <c:minorTickMark val="none"/>
        <c:tickLblPos val="nextTo"/>
        <c:spPr>
          <a:noFill/>
          <a:ln w="4520" cap="flat" cmpd="sng" algn="ctr">
            <a:solidFill>
              <a:sysClr val="window" lastClr="FFFFFF">
                <a:lumMod val="50000"/>
              </a:sysClr>
            </a:solidFill>
            <a:round/>
          </a:ln>
          <a:effectLst/>
        </c:spPr>
        <c:txPr>
          <a:bodyPr rot="0" vert="horz"/>
          <a:lstStyle/>
          <a:p>
            <a:pPr>
              <a:defRPr sz="1200" b="0" i="0" u="none" strike="noStrike" baseline="0">
                <a:solidFill>
                  <a:srgbClr val="003366"/>
                </a:solidFill>
                <a:latin typeface="Montserrat" panose="00000500000000000000" pitchFamily="2" charset="0"/>
                <a:ea typeface="Calibri"/>
                <a:cs typeface="Calibri"/>
              </a:defRPr>
            </a:pPr>
            <a:endParaRPr lang="es-MX"/>
          </a:p>
        </c:txPr>
        <c:crossAx val="108055168"/>
        <c:crosses val="autoZero"/>
        <c:auto val="1"/>
        <c:lblAlgn val="ctr"/>
        <c:lblOffset val="100"/>
        <c:noMultiLvlLbl val="0"/>
      </c:catAx>
      <c:valAx>
        <c:axId val="108055168"/>
        <c:scaling>
          <c:orientation val="minMax"/>
        </c:scaling>
        <c:delete val="0"/>
        <c:axPos val="l"/>
        <c:majorGridlines>
          <c:spPr>
            <a:ln>
              <a:solidFill>
                <a:srgbClr val="A5A5A5">
                  <a:lumMod val="40000"/>
                  <a:lumOff val="60000"/>
                </a:srgbClr>
              </a:solidFill>
            </a:ln>
          </c:spPr>
        </c:majorGridlines>
        <c:numFmt formatCode="General" sourceLinked="1"/>
        <c:majorTickMark val="none"/>
        <c:minorTickMark val="none"/>
        <c:tickLblPos val="nextTo"/>
        <c:spPr>
          <a:ln w="4520">
            <a:noFill/>
          </a:ln>
        </c:spPr>
        <c:txPr>
          <a:bodyPr rot="0" vert="horz"/>
          <a:lstStyle/>
          <a:p>
            <a:pPr>
              <a:defRPr sz="432" b="0" i="0" u="none" strike="noStrike" baseline="0">
                <a:solidFill>
                  <a:srgbClr val="003366"/>
                </a:solidFill>
                <a:latin typeface="Calibri"/>
                <a:ea typeface="Calibri"/>
                <a:cs typeface="Calibri"/>
              </a:defRPr>
            </a:pPr>
            <a:endParaRPr lang="es-MX"/>
          </a:p>
        </c:txPr>
        <c:crossAx val="108053632"/>
        <c:crosses val="autoZero"/>
        <c:crossBetween val="between"/>
      </c:valAx>
      <c:spPr>
        <a:noFill/>
        <a:ln w="12180">
          <a:noFill/>
        </a:ln>
      </c:spPr>
    </c:plotArea>
    <c:legend>
      <c:legendPos val="r"/>
      <c:legendEntry>
        <c:idx val="0"/>
        <c:delete val="1"/>
      </c:legendEntry>
      <c:layout>
        <c:manualLayout>
          <c:xMode val="edge"/>
          <c:yMode val="edge"/>
          <c:x val="0.67470738461253843"/>
          <c:y val="2.9006282698237289E-2"/>
          <c:w val="0.30271398747390399"/>
          <c:h val="0.34959349593495936"/>
        </c:manualLayout>
      </c:layout>
      <c:overlay val="0"/>
      <c:txPr>
        <a:bodyPr/>
        <a:lstStyle/>
        <a:p>
          <a:pPr>
            <a:defRPr sz="1000" b="0" i="0" u="none" strike="noStrike" baseline="0">
              <a:solidFill>
                <a:srgbClr val="003366"/>
              </a:solidFill>
              <a:latin typeface="Montserrat" panose="00000500000000000000" pitchFamily="2" charset="0"/>
              <a:ea typeface="Arial"/>
              <a:cs typeface="Arial"/>
            </a:defRPr>
          </a:pPr>
          <a:endParaRPr lang="es-MX"/>
        </a:p>
      </c:txPr>
    </c:legend>
    <c:plotVisOnly val="1"/>
    <c:dispBlanksAs val="gap"/>
    <c:showDLblsOverMax val="0"/>
  </c:chart>
  <c:spPr>
    <a:noFill/>
    <a:ln>
      <a:noFill/>
    </a:ln>
  </c:spPr>
  <c:txPr>
    <a:bodyPr/>
    <a:lstStyle/>
    <a:p>
      <a:pPr>
        <a:defRPr sz="477" b="0" i="0" u="none" strike="noStrike" baseline="0">
          <a:solidFill>
            <a:srgbClr val="000000"/>
          </a:solidFill>
          <a:latin typeface="Calibri"/>
          <a:ea typeface="Calibri"/>
          <a:cs typeface="Calibri"/>
        </a:defRPr>
      </a:pPr>
      <a:endParaRPr lang="es-MX"/>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574170499652881E-2"/>
          <c:y val="2.609439608155583E-2"/>
          <c:w val="0.95927507453875105"/>
          <c:h val="0.81041779077828191"/>
        </c:manualLayout>
      </c:layout>
      <c:barChart>
        <c:barDir val="col"/>
        <c:grouping val="clustered"/>
        <c:varyColors val="0"/>
        <c:ser>
          <c:idx val="0"/>
          <c:order val="0"/>
          <c:tx>
            <c:strRef>
              <c:f>Hoja1!$B$15</c:f>
              <c:strCache>
                <c:ptCount val="1"/>
                <c:pt idx="0">
                  <c:v>2021</c:v>
                </c:pt>
              </c:strCache>
            </c:strRef>
          </c:tx>
          <c:spPr>
            <a:solidFill>
              <a:schemeClr val="accent5">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ontserrat" panose="020B0604020202020204" charset="0"/>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Hoja1!$A$16:$A$24</c:f>
              <c:strCache>
                <c:ptCount val="9"/>
                <c:pt idx="0">
                  <c:v>Grupo I:</c:v>
                </c:pt>
                <c:pt idx="1">
                  <c:v>Grupo II:</c:v>
                </c:pt>
                <c:pt idx="2">
                  <c:v>Grupo III:</c:v>
                </c:pt>
                <c:pt idx="3">
                  <c:v>Grupo IV:</c:v>
                </c:pt>
                <c:pt idx="4">
                  <c:v>Grupo V:</c:v>
                </c:pt>
                <c:pt idx="5">
                  <c:v>Grupo VI:</c:v>
                </c:pt>
                <c:pt idx="6">
                  <c:v>Grupo VII:</c:v>
                </c:pt>
                <c:pt idx="7">
                  <c:v>Lib. Edit.:</c:v>
                </c:pt>
                <c:pt idx="8">
                  <c:v>Cap libro: </c:v>
                </c:pt>
              </c:strCache>
            </c:strRef>
          </c:cat>
          <c:val>
            <c:numRef>
              <c:f>Hoja1!$B$16:$B$24</c:f>
              <c:numCache>
                <c:formatCode>General</c:formatCode>
                <c:ptCount val="9"/>
                <c:pt idx="0">
                  <c:v>14</c:v>
                </c:pt>
                <c:pt idx="1">
                  <c:v>1</c:v>
                </c:pt>
                <c:pt idx="2">
                  <c:v>23</c:v>
                </c:pt>
                <c:pt idx="3">
                  <c:v>15</c:v>
                </c:pt>
                <c:pt idx="4">
                  <c:v>5</c:v>
                </c:pt>
                <c:pt idx="5">
                  <c:v>1</c:v>
                </c:pt>
                <c:pt idx="6">
                  <c:v>1</c:v>
                </c:pt>
                <c:pt idx="7">
                  <c:v>4</c:v>
                </c:pt>
                <c:pt idx="8">
                  <c:v>11</c:v>
                </c:pt>
              </c:numCache>
            </c:numRef>
          </c:val>
          <c:extLst>
            <c:ext xmlns:c16="http://schemas.microsoft.com/office/drawing/2014/chart" uri="{C3380CC4-5D6E-409C-BE32-E72D297353CC}">
              <c16:uniqueId val="{00000000-9E1F-4A34-A96A-B4A18395208D}"/>
            </c:ext>
          </c:extLst>
        </c:ser>
        <c:ser>
          <c:idx val="1"/>
          <c:order val="1"/>
          <c:tx>
            <c:strRef>
              <c:f>Hoja1!$C$15</c:f>
              <c:strCache>
                <c:ptCount val="1"/>
                <c:pt idx="0">
                  <c:v>2022</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ontserrat" panose="020B0604020202020204" charset="0"/>
                    <a:ea typeface="+mn-ea"/>
                    <a:cs typeface="+mn-cs"/>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Hoja1!$A$16:$A$24</c:f>
              <c:strCache>
                <c:ptCount val="9"/>
                <c:pt idx="0">
                  <c:v>Grupo I:</c:v>
                </c:pt>
                <c:pt idx="1">
                  <c:v>Grupo II:</c:v>
                </c:pt>
                <c:pt idx="2">
                  <c:v>Grupo III:</c:v>
                </c:pt>
                <c:pt idx="3">
                  <c:v>Grupo IV:</c:v>
                </c:pt>
                <c:pt idx="4">
                  <c:v>Grupo V:</c:v>
                </c:pt>
                <c:pt idx="5">
                  <c:v>Grupo VI:</c:v>
                </c:pt>
                <c:pt idx="6">
                  <c:v>Grupo VII:</c:v>
                </c:pt>
                <c:pt idx="7">
                  <c:v>Lib. Edit.:</c:v>
                </c:pt>
                <c:pt idx="8">
                  <c:v>Cap libro: </c:v>
                </c:pt>
              </c:strCache>
            </c:strRef>
          </c:cat>
          <c:val>
            <c:numRef>
              <c:f>Hoja1!$C$16:$C$24</c:f>
              <c:numCache>
                <c:formatCode>General</c:formatCode>
                <c:ptCount val="9"/>
                <c:pt idx="0">
                  <c:v>15</c:v>
                </c:pt>
                <c:pt idx="1">
                  <c:v>0</c:v>
                </c:pt>
                <c:pt idx="2">
                  <c:v>6</c:v>
                </c:pt>
                <c:pt idx="3">
                  <c:v>29</c:v>
                </c:pt>
                <c:pt idx="4">
                  <c:v>5</c:v>
                </c:pt>
                <c:pt idx="5">
                  <c:v>2</c:v>
                </c:pt>
                <c:pt idx="6">
                  <c:v>2</c:v>
                </c:pt>
                <c:pt idx="7">
                  <c:v>2</c:v>
                </c:pt>
                <c:pt idx="8">
                  <c:v>4</c:v>
                </c:pt>
              </c:numCache>
            </c:numRef>
          </c:val>
          <c:extLst>
            <c:ext xmlns:c16="http://schemas.microsoft.com/office/drawing/2014/chart" uri="{C3380CC4-5D6E-409C-BE32-E72D297353CC}">
              <c16:uniqueId val="{00000001-9E1F-4A34-A96A-B4A18395208D}"/>
            </c:ext>
          </c:extLst>
        </c:ser>
        <c:dLbls>
          <c:dLblPos val="outEnd"/>
          <c:showLegendKey val="0"/>
          <c:showVal val="1"/>
          <c:showCatName val="0"/>
          <c:showSerName val="0"/>
          <c:showPercent val="0"/>
          <c:showBubbleSize val="0"/>
        </c:dLbls>
        <c:gapWidth val="219"/>
        <c:overlap val="-27"/>
        <c:axId val="50286592"/>
        <c:axId val="50288128"/>
      </c:barChart>
      <c:catAx>
        <c:axId val="50286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MX"/>
          </a:p>
        </c:txPr>
        <c:crossAx val="50288128"/>
        <c:crosses val="autoZero"/>
        <c:auto val="1"/>
        <c:lblAlgn val="ctr"/>
        <c:lblOffset val="100"/>
        <c:noMultiLvlLbl val="0"/>
      </c:catAx>
      <c:valAx>
        <c:axId val="502881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5028659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ontserrat" panose="020B0604020202020204" charset="0"/>
                <a:ea typeface="+mn-ea"/>
                <a:cs typeface="+mn-cs"/>
              </a:defRPr>
            </a:pPr>
            <a:endParaRPr lang="es-MX"/>
          </a:p>
        </c:txPr>
      </c:legendEntry>
      <c:legendEntry>
        <c:idx val="1"/>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ontserrat" panose="020B0604020202020204" charset="0"/>
                <a:ea typeface="+mn-ea"/>
                <a:cs typeface="+mn-cs"/>
              </a:defRPr>
            </a:pPr>
            <a:endParaRPr lang="es-MX"/>
          </a:p>
        </c:txPr>
      </c:legendEntry>
      <c:layout>
        <c:manualLayout>
          <c:xMode val="edge"/>
          <c:yMode val="edge"/>
          <c:x val="0.70888760588584454"/>
          <c:y val="7.5680333783937043E-2"/>
          <c:w val="0.1868651959587819"/>
          <c:h val="4.965630077228212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ontserrat" panose="020B0604020202020204" charset="0"/>
              <a:ea typeface="+mn-ea"/>
              <a:cs typeface="+mn-cs"/>
            </a:defRPr>
          </a:pPr>
          <a:endParaRPr lang="es-MX"/>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674641828563201E-2"/>
          <c:y val="4.9630338277861889E-2"/>
          <c:w val="0.88746103525622511"/>
          <c:h val="0.89521375645550827"/>
        </c:manualLayout>
      </c:layout>
      <c:lineChart>
        <c:grouping val="standard"/>
        <c:varyColors val="0"/>
        <c:ser>
          <c:idx val="0"/>
          <c:order val="0"/>
          <c:tx>
            <c:strRef>
              <c:f>'Aspirantes y Aceptados'!$C$5</c:f>
              <c:strCache>
                <c:ptCount val="1"/>
                <c:pt idx="0">
                  <c:v>Asp. Entrada Dir.</c:v>
                </c:pt>
              </c:strCache>
            </c:strRef>
          </c:tx>
          <c:spPr>
            <a:ln w="31750" cap="rnd">
              <a:solidFill>
                <a:schemeClr val="accent5">
                  <a:lumMod val="40000"/>
                  <a:lumOff val="60000"/>
                </a:schemeClr>
              </a:solidFill>
              <a:round/>
            </a:ln>
            <a:effectLst/>
          </c:spPr>
          <c:marker>
            <c:symbol val="circle"/>
            <c:size val="17"/>
            <c:spPr>
              <a:solidFill>
                <a:schemeClr val="accent5">
                  <a:lumMod val="60000"/>
                  <a:lumOff val="40000"/>
                </a:schemeClr>
              </a:solidFill>
              <a:ln>
                <a:solidFill>
                  <a:schemeClr val="accent5">
                    <a:lumMod val="40000"/>
                    <a:lumOff val="60000"/>
                  </a:schemeClr>
                </a:solidFill>
              </a:ln>
              <a:effectLst/>
            </c:spPr>
          </c:marker>
          <c:dLbls>
            <c:dLbl>
              <c:idx val="7"/>
              <c:layout>
                <c:manualLayout>
                  <c:x val="-4.6265582655826559E-2"/>
                  <c:y val="-6.1678012596055293E-2"/>
                </c:manualLayout>
              </c:layout>
              <c:spPr>
                <a:noFill/>
                <a:ln>
                  <a:noFill/>
                </a:ln>
                <a:effectLst/>
              </c:spPr>
              <c:txPr>
                <a:bodyPr/>
                <a:lstStyle/>
                <a:p>
                  <a:pPr>
                    <a:defRPr sz="1000" b="1" i="0" u="none" strike="noStrike" baseline="0">
                      <a:solidFill>
                        <a:schemeClr val="tx1"/>
                      </a:solidFill>
                      <a:latin typeface="Calibri"/>
                      <a:ea typeface="Calibri"/>
                      <a:cs typeface="Calibri"/>
                    </a:defRPr>
                  </a:pPr>
                  <a:endParaRPr lang="es-MX"/>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6CB-428E-996D-790E45A70462}"/>
                </c:ext>
              </c:extLst>
            </c:dLbl>
            <c:dLbl>
              <c:idx val="8"/>
              <c:layout>
                <c:manualLayout>
                  <c:x val="-3.5778553958923869E-2"/>
                  <c:y val="-4.3557595410326763E-2"/>
                </c:manualLayout>
              </c:layout>
              <c:spPr>
                <a:noFill/>
                <a:ln>
                  <a:noFill/>
                </a:ln>
                <a:effectLst/>
              </c:spPr>
              <c:txPr>
                <a:bodyPr/>
                <a:lstStyle/>
                <a:p>
                  <a:pPr>
                    <a:defRPr sz="1000" b="1" i="0" u="none" strike="noStrike" baseline="0">
                      <a:solidFill>
                        <a:schemeClr val="tx1"/>
                      </a:solidFill>
                      <a:latin typeface="Calibri"/>
                      <a:ea typeface="Calibri"/>
                      <a:cs typeface="Calibri"/>
                    </a:defRPr>
                  </a:pPr>
                  <a:endParaRPr lang="es-MX"/>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CB-428E-996D-790E45A70462}"/>
                </c:ext>
              </c:extLst>
            </c:dLbl>
            <c:spPr>
              <a:noFill/>
              <a:ln>
                <a:noFill/>
              </a:ln>
              <a:effectLst/>
            </c:spPr>
            <c:txPr>
              <a:bodyPr wrap="square" lIns="38100" tIns="19050" rIns="38100" bIns="19050" anchor="ctr">
                <a:spAutoFit/>
              </a:bodyPr>
              <a:lstStyle/>
              <a:p>
                <a:pPr>
                  <a:defRPr sz="1000" b="1" i="0" u="none" strike="noStrike" baseline="0">
                    <a:solidFill>
                      <a:schemeClr val="tx1"/>
                    </a:solidFill>
                    <a:latin typeface="Calibri"/>
                    <a:ea typeface="Calibri"/>
                    <a:cs typeface="Calibri"/>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'Aspirantes y Aceptados'!$D$4:$L$4</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'Aspirantes y Aceptados'!$D$5:$L$5</c:f>
              <c:numCache>
                <c:formatCode>General</c:formatCode>
                <c:ptCount val="9"/>
                <c:pt idx="0">
                  <c:v>178</c:v>
                </c:pt>
                <c:pt idx="1">
                  <c:v>188</c:v>
                </c:pt>
                <c:pt idx="2">
                  <c:v>159</c:v>
                </c:pt>
                <c:pt idx="3">
                  <c:v>152</c:v>
                </c:pt>
                <c:pt idx="4">
                  <c:v>155</c:v>
                </c:pt>
                <c:pt idx="5">
                  <c:v>166</c:v>
                </c:pt>
                <c:pt idx="6">
                  <c:v>203</c:v>
                </c:pt>
                <c:pt idx="7">
                  <c:v>203</c:v>
                </c:pt>
                <c:pt idx="8">
                  <c:v>154</c:v>
                </c:pt>
              </c:numCache>
            </c:numRef>
          </c:val>
          <c:smooth val="0"/>
          <c:extLst>
            <c:ext xmlns:c16="http://schemas.microsoft.com/office/drawing/2014/chart" uri="{C3380CC4-5D6E-409C-BE32-E72D297353CC}">
              <c16:uniqueId val="{00000002-C6CB-428E-996D-790E45A70462}"/>
            </c:ext>
          </c:extLst>
        </c:ser>
        <c:ser>
          <c:idx val="1"/>
          <c:order val="1"/>
          <c:tx>
            <c:strRef>
              <c:f>'Aspirantes y Aceptados'!$C$6</c:f>
              <c:strCache>
                <c:ptCount val="1"/>
                <c:pt idx="0">
                  <c:v>Asp. Entrada Indir.</c:v>
                </c:pt>
              </c:strCache>
            </c:strRef>
          </c:tx>
          <c:spPr>
            <a:ln w="31750" cap="rnd">
              <a:solidFill>
                <a:schemeClr val="accent6">
                  <a:lumMod val="40000"/>
                  <a:lumOff val="60000"/>
                </a:schemeClr>
              </a:solidFill>
              <a:round/>
            </a:ln>
            <a:effectLst/>
          </c:spPr>
          <c:marker>
            <c:symbol val="circle"/>
            <c:size val="17"/>
            <c:spPr>
              <a:solidFill>
                <a:schemeClr val="accent6">
                  <a:lumMod val="40000"/>
                  <a:lumOff val="60000"/>
                </a:schemeClr>
              </a:solidFill>
              <a:ln>
                <a:solidFill>
                  <a:schemeClr val="accent6">
                    <a:lumMod val="40000"/>
                    <a:lumOff val="60000"/>
                  </a:schemeClr>
                </a:solidFill>
              </a:ln>
              <a:effectLst/>
            </c:spPr>
          </c:marker>
          <c:dLbls>
            <c:spPr>
              <a:noFill/>
              <a:ln>
                <a:noFill/>
              </a:ln>
              <a:effectLst/>
            </c:spPr>
            <c:txPr>
              <a:bodyPr wrap="square" lIns="38100" tIns="19050" rIns="38100" bIns="19050" anchor="ctr">
                <a:spAutoFit/>
              </a:bodyPr>
              <a:lstStyle/>
              <a:p>
                <a:pPr>
                  <a:defRPr sz="1000"/>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'Aspirantes y Aceptados'!$D$4:$L$4</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'Aspirantes y Aceptados'!$D$6:$L$6</c:f>
              <c:numCache>
                <c:formatCode>General</c:formatCode>
                <c:ptCount val="9"/>
                <c:pt idx="0">
                  <c:v>228</c:v>
                </c:pt>
                <c:pt idx="1">
                  <c:v>273</c:v>
                </c:pt>
                <c:pt idx="2">
                  <c:v>230</c:v>
                </c:pt>
                <c:pt idx="3">
                  <c:v>239</c:v>
                </c:pt>
                <c:pt idx="4">
                  <c:v>301</c:v>
                </c:pt>
                <c:pt idx="5">
                  <c:v>315</c:v>
                </c:pt>
                <c:pt idx="6">
                  <c:v>332</c:v>
                </c:pt>
                <c:pt idx="7">
                  <c:v>334</c:v>
                </c:pt>
                <c:pt idx="8">
                  <c:v>299</c:v>
                </c:pt>
              </c:numCache>
            </c:numRef>
          </c:val>
          <c:smooth val="0"/>
          <c:extLst>
            <c:ext xmlns:c16="http://schemas.microsoft.com/office/drawing/2014/chart" uri="{C3380CC4-5D6E-409C-BE32-E72D297353CC}">
              <c16:uniqueId val="{00000003-C6CB-428E-996D-790E45A70462}"/>
            </c:ext>
          </c:extLst>
        </c:ser>
        <c:ser>
          <c:idx val="2"/>
          <c:order val="2"/>
          <c:tx>
            <c:strRef>
              <c:f>'Aspirantes y Aceptados'!$C$7</c:f>
              <c:strCache>
                <c:ptCount val="1"/>
                <c:pt idx="0">
                  <c:v>Aceptados Entrada Dir.</c:v>
                </c:pt>
              </c:strCache>
            </c:strRef>
          </c:tx>
          <c:spPr>
            <a:ln w="31750" cap="rnd">
              <a:solidFill>
                <a:schemeClr val="accent6">
                  <a:lumMod val="75000"/>
                </a:schemeClr>
              </a:solidFill>
              <a:round/>
            </a:ln>
            <a:effectLst/>
          </c:spPr>
          <c:marker>
            <c:symbol val="circle"/>
            <c:size val="17"/>
            <c:spPr>
              <a:solidFill>
                <a:schemeClr val="accent6">
                  <a:lumMod val="75000"/>
                </a:schemeClr>
              </a:solidFill>
              <a:ln>
                <a:solidFill>
                  <a:schemeClr val="accent6">
                    <a:lumMod val="75000"/>
                  </a:schemeClr>
                </a:solidFill>
              </a:ln>
              <a:effectLst/>
            </c:spPr>
          </c:marker>
          <c:dLbls>
            <c:spPr>
              <a:noFill/>
              <a:ln>
                <a:noFill/>
              </a:ln>
              <a:effectLst/>
            </c:spPr>
            <c:txPr>
              <a:bodyPr wrap="square" lIns="38100" tIns="19050" rIns="38100" bIns="19050" anchor="ctr">
                <a:spAutoFit/>
              </a:bodyPr>
              <a:lstStyle/>
              <a:p>
                <a:pPr>
                  <a:defRPr sz="1000" b="1" i="0" u="none" strike="noStrike" baseline="0">
                    <a:solidFill>
                      <a:srgbClr val="FFFFFF"/>
                    </a:solidFill>
                    <a:latin typeface="Calibri"/>
                    <a:ea typeface="Calibri"/>
                    <a:cs typeface="Calibri"/>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'Aspirantes y Aceptados'!$D$4:$L$4</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'Aspirantes y Aceptados'!$D$7:$L$7</c:f>
              <c:numCache>
                <c:formatCode>General</c:formatCode>
                <c:ptCount val="9"/>
                <c:pt idx="0">
                  <c:v>54</c:v>
                </c:pt>
                <c:pt idx="1">
                  <c:v>57</c:v>
                </c:pt>
                <c:pt idx="2">
                  <c:v>56</c:v>
                </c:pt>
                <c:pt idx="3">
                  <c:v>55</c:v>
                </c:pt>
                <c:pt idx="4">
                  <c:v>56</c:v>
                </c:pt>
                <c:pt idx="5">
                  <c:v>54</c:v>
                </c:pt>
                <c:pt idx="6">
                  <c:v>52</c:v>
                </c:pt>
                <c:pt idx="7">
                  <c:v>73</c:v>
                </c:pt>
                <c:pt idx="8">
                  <c:v>76</c:v>
                </c:pt>
              </c:numCache>
            </c:numRef>
          </c:val>
          <c:smooth val="0"/>
          <c:extLst>
            <c:ext xmlns:c16="http://schemas.microsoft.com/office/drawing/2014/chart" uri="{C3380CC4-5D6E-409C-BE32-E72D297353CC}">
              <c16:uniqueId val="{00000004-C6CB-428E-996D-790E45A70462}"/>
            </c:ext>
          </c:extLst>
        </c:ser>
        <c:ser>
          <c:idx val="3"/>
          <c:order val="3"/>
          <c:tx>
            <c:strRef>
              <c:f>'Aspirantes y Aceptados'!$C$8</c:f>
              <c:strCache>
                <c:ptCount val="1"/>
                <c:pt idx="0">
                  <c:v>Aceptados Entrada Indir.</c:v>
                </c:pt>
              </c:strCache>
            </c:strRef>
          </c:tx>
          <c:spPr>
            <a:ln w="31750" cap="rnd">
              <a:solidFill>
                <a:schemeClr val="accent1">
                  <a:lumMod val="60000"/>
                </a:schemeClr>
              </a:solidFill>
              <a:round/>
            </a:ln>
            <a:effectLst/>
          </c:spPr>
          <c:marker>
            <c:symbol val="circle"/>
            <c:size val="17"/>
            <c:spPr>
              <a:solidFill>
                <a:schemeClr val="accent1">
                  <a:lumMod val="60000"/>
                </a:schemeClr>
              </a:solidFill>
              <a:ln>
                <a:noFill/>
              </a:ln>
              <a:effectLst/>
            </c:spPr>
          </c:marker>
          <c:dLbls>
            <c:dLbl>
              <c:idx val="7"/>
              <c:spPr>
                <a:noFill/>
                <a:ln>
                  <a:noFill/>
                </a:ln>
                <a:effectLst/>
              </c:spPr>
              <c:txPr>
                <a:bodyPr/>
                <a:lstStyle/>
                <a:p>
                  <a:pPr>
                    <a:defRPr sz="1000" b="1" i="0" u="none" strike="noStrike" baseline="0">
                      <a:solidFill>
                        <a:schemeClr val="tx1"/>
                      </a:solidFill>
                      <a:latin typeface="Calibri"/>
                      <a:ea typeface="Calibri"/>
                      <a:cs typeface="Calibri"/>
                    </a:defRPr>
                  </a:pPr>
                  <a:endParaRPr lang="es-MX"/>
                </a:p>
              </c:txPr>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6CB-428E-996D-790E45A70462}"/>
                </c:ext>
              </c:extLst>
            </c:dLbl>
            <c:dLbl>
              <c:idx val="8"/>
              <c:layout>
                <c:manualLayout>
                  <c:x val="-4.7981505660748699E-2"/>
                  <c:y val="2.9409229234222997E-2"/>
                </c:manualLayout>
              </c:layout>
              <c:spPr>
                <a:noFill/>
                <a:ln>
                  <a:noFill/>
                </a:ln>
                <a:effectLst/>
              </c:spPr>
              <c:txPr>
                <a:bodyPr/>
                <a:lstStyle/>
                <a:p>
                  <a:pPr>
                    <a:defRPr sz="1000" b="1" i="0" u="none" strike="noStrike" baseline="0">
                      <a:solidFill>
                        <a:schemeClr val="tx1"/>
                      </a:solidFill>
                      <a:latin typeface="Calibri"/>
                      <a:ea typeface="Calibri"/>
                      <a:cs typeface="Calibri"/>
                    </a:defRPr>
                  </a:pPr>
                  <a:endParaRPr lang="es-MX"/>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6CB-428E-996D-790E45A70462}"/>
                </c:ext>
              </c:extLst>
            </c:dLbl>
            <c:spPr>
              <a:noFill/>
              <a:ln>
                <a:noFill/>
              </a:ln>
              <a:effectLst/>
            </c:spPr>
            <c:txPr>
              <a:bodyPr wrap="square" lIns="38100" tIns="19050" rIns="38100" bIns="19050" anchor="ctr">
                <a:spAutoFit/>
              </a:bodyPr>
              <a:lstStyle/>
              <a:p>
                <a:pPr>
                  <a:defRPr sz="1000" b="1" i="0" u="none" strike="noStrike" baseline="0">
                    <a:solidFill>
                      <a:srgbClr val="FFFFFF"/>
                    </a:solidFill>
                    <a:latin typeface="Calibri"/>
                    <a:ea typeface="Calibri"/>
                    <a:cs typeface="Calibri"/>
                  </a:defRPr>
                </a:pPr>
                <a:endParaRPr lang="es-MX"/>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'Aspirantes y Aceptados'!$D$4:$L$4</c:f>
              <c:numCache>
                <c:formatCode>General</c:formatCode>
                <c:ptCount val="9"/>
                <c:pt idx="0">
                  <c:v>2014</c:v>
                </c:pt>
                <c:pt idx="1">
                  <c:v>2015</c:v>
                </c:pt>
                <c:pt idx="2">
                  <c:v>2016</c:v>
                </c:pt>
                <c:pt idx="3">
                  <c:v>2017</c:v>
                </c:pt>
                <c:pt idx="4">
                  <c:v>2018</c:v>
                </c:pt>
                <c:pt idx="5">
                  <c:v>2019</c:v>
                </c:pt>
                <c:pt idx="6">
                  <c:v>2020</c:v>
                </c:pt>
                <c:pt idx="7">
                  <c:v>2021</c:v>
                </c:pt>
                <c:pt idx="8">
                  <c:v>2022</c:v>
                </c:pt>
              </c:numCache>
            </c:numRef>
          </c:cat>
          <c:val>
            <c:numRef>
              <c:f>'Aspirantes y Aceptados'!$D$8:$L$8</c:f>
              <c:numCache>
                <c:formatCode>General</c:formatCode>
                <c:ptCount val="9"/>
                <c:pt idx="0">
                  <c:v>94</c:v>
                </c:pt>
                <c:pt idx="1">
                  <c:v>120</c:v>
                </c:pt>
                <c:pt idx="2">
                  <c:v>107</c:v>
                </c:pt>
                <c:pt idx="3">
                  <c:v>119</c:v>
                </c:pt>
                <c:pt idx="4">
                  <c:v>129</c:v>
                </c:pt>
                <c:pt idx="5">
                  <c:v>118</c:v>
                </c:pt>
                <c:pt idx="6">
                  <c:v>122</c:v>
                </c:pt>
                <c:pt idx="7">
                  <c:v>208</c:v>
                </c:pt>
                <c:pt idx="8">
                  <c:v>149</c:v>
                </c:pt>
              </c:numCache>
            </c:numRef>
          </c:val>
          <c:smooth val="0"/>
          <c:extLst>
            <c:ext xmlns:c16="http://schemas.microsoft.com/office/drawing/2014/chart" uri="{C3380CC4-5D6E-409C-BE32-E72D297353CC}">
              <c16:uniqueId val="{00000007-C6CB-428E-996D-790E45A70462}"/>
            </c:ext>
          </c:extLst>
        </c:ser>
        <c:dLbls>
          <c:showLegendKey val="0"/>
          <c:showVal val="0"/>
          <c:showCatName val="0"/>
          <c:showSerName val="0"/>
          <c:showPercent val="0"/>
          <c:showBubbleSize val="0"/>
        </c:dLbls>
        <c:marker val="1"/>
        <c:smooth val="0"/>
        <c:axId val="50873088"/>
        <c:axId val="50874624"/>
      </c:lineChart>
      <c:catAx>
        <c:axId val="50873088"/>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0" vert="horz"/>
          <a:lstStyle/>
          <a:p>
            <a:pPr>
              <a:defRPr sz="1050" b="0" i="0" u="none" strike="noStrike" baseline="0">
                <a:solidFill>
                  <a:srgbClr val="333333"/>
                </a:solidFill>
                <a:latin typeface="Montserrat" panose="00000500000000000000" pitchFamily="2" charset="0"/>
                <a:ea typeface="Calibri"/>
                <a:cs typeface="Calibri"/>
              </a:defRPr>
            </a:pPr>
            <a:endParaRPr lang="es-MX"/>
          </a:p>
        </c:txPr>
        <c:crossAx val="50874624"/>
        <c:crosses val="autoZero"/>
        <c:auto val="1"/>
        <c:lblAlgn val="ctr"/>
        <c:lblOffset val="100"/>
        <c:noMultiLvlLbl val="0"/>
      </c:catAx>
      <c:valAx>
        <c:axId val="50874624"/>
        <c:scaling>
          <c:orientation val="minMax"/>
          <c:max val="350"/>
        </c:scaling>
        <c:delete val="0"/>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spPr>
          <a:noFill/>
          <a:ln>
            <a:noFill/>
          </a:ln>
          <a:effectLst/>
        </c:spPr>
        <c:txPr>
          <a:bodyPr rot="0" vert="horz"/>
          <a:lstStyle/>
          <a:p>
            <a:pPr>
              <a:defRPr sz="900" b="0" i="0" u="none" strike="noStrike" baseline="0">
                <a:solidFill>
                  <a:srgbClr val="333333"/>
                </a:solidFill>
                <a:latin typeface="Calibri"/>
                <a:ea typeface="Calibri"/>
                <a:cs typeface="Calibri"/>
              </a:defRPr>
            </a:pPr>
            <a:endParaRPr lang="es-MX"/>
          </a:p>
        </c:txPr>
        <c:crossAx val="50873088"/>
        <c:crosses val="autoZero"/>
        <c:crossBetween val="between"/>
      </c:valAx>
      <c:spPr>
        <a:noFill/>
        <a:ln w="25400">
          <a:noFill/>
        </a:ln>
      </c:spPr>
    </c:plotArea>
    <c:legend>
      <c:legendPos val="r"/>
      <c:layout>
        <c:manualLayout>
          <c:xMode val="edge"/>
          <c:yMode val="edge"/>
          <c:x val="0.17917250669935658"/>
          <c:y val="0.82375506038948709"/>
          <c:w val="0.63335397716981856"/>
          <c:h val="0.14237741784509653"/>
        </c:manualLayout>
      </c:layout>
      <c:overlay val="0"/>
      <c:spPr>
        <a:solidFill>
          <a:schemeClr val="lt1">
            <a:lumMod val="95000"/>
            <a:alpha val="39000"/>
          </a:schemeClr>
        </a:solidFill>
        <a:ln>
          <a:noFill/>
        </a:ln>
        <a:effectLst/>
      </c:spPr>
      <c:txPr>
        <a:bodyPr/>
        <a:lstStyle/>
        <a:p>
          <a:pPr>
            <a:defRPr sz="1000" b="0" i="0" u="none" strike="noStrike" baseline="0">
              <a:solidFill>
                <a:srgbClr val="333333"/>
              </a:solidFill>
              <a:latin typeface="Montserrat" panose="00000500000000000000" pitchFamily="2" charset="0"/>
              <a:ea typeface="Calibri"/>
              <a:cs typeface="Calibri"/>
            </a:defRPr>
          </a:pPr>
          <a:endParaRPr lang="es-MX"/>
        </a:p>
      </c:txPr>
    </c:legend>
    <c:plotVisOnly val="1"/>
    <c:dispBlanksAs val="gap"/>
    <c:showDLblsOverMax val="0"/>
  </c:chart>
  <c:spPr>
    <a:noFill/>
    <a:ln w="9525" cap="flat" cmpd="sng" algn="ctr">
      <a:solidFill>
        <a:schemeClr val="dk1">
          <a:lumMod val="25000"/>
          <a:lumOff val="75000"/>
        </a:schemeClr>
      </a:solidFill>
      <a:round/>
    </a:ln>
    <a:effectLst/>
  </c:spPr>
  <c:txPr>
    <a:bodyPr/>
    <a:lstStyle/>
    <a:p>
      <a:pPr>
        <a:defRPr sz="900" b="0" i="0" u="none" strike="noStrike" baseline="0">
          <a:solidFill>
            <a:srgbClr val="000000"/>
          </a:solidFill>
          <a:latin typeface="Calibri"/>
          <a:ea typeface="Calibri"/>
          <a:cs typeface="Calibri"/>
        </a:defRPr>
      </a:pPr>
      <a:endParaRPr lang="es-MX"/>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7.0331965546560196E-2"/>
          <c:y val="2.8973171714054499E-2"/>
          <c:w val="0.92966803445343982"/>
          <c:h val="0.90234257529810014"/>
        </c:manualLayout>
      </c:layout>
      <c:barChart>
        <c:barDir val="col"/>
        <c:grouping val="clustered"/>
        <c:varyColors val="0"/>
        <c:ser>
          <c:idx val="0"/>
          <c:order val="0"/>
          <c:tx>
            <c:strRef>
              <c:f>'Inscritos M y D'!$E$7</c:f>
              <c:strCache>
                <c:ptCount val="1"/>
                <c:pt idx="0">
                  <c:v>2021</c:v>
                </c:pt>
              </c:strCache>
            </c:strRef>
          </c:tx>
          <c:spPr>
            <a:solidFill>
              <a:schemeClr val="accent5">
                <a:lumMod val="40000"/>
                <a:lumOff val="60000"/>
              </a:schemeClr>
            </a:solidFill>
            <a:ln>
              <a:noFill/>
            </a:ln>
            <a:effectLst/>
          </c:spPr>
          <c:invertIfNegative val="0"/>
          <c:dLbls>
            <c:spPr>
              <a:noFill/>
              <a:ln>
                <a:noFill/>
              </a:ln>
              <a:effectLst/>
            </c:spPr>
            <c:txPr>
              <a:bodyPr wrap="square" lIns="38100" tIns="19050" rIns="38100" bIns="19050" anchor="ctr">
                <a:spAutoFit/>
              </a:bodyPr>
              <a:lstStyle/>
              <a:p>
                <a:pPr>
                  <a:defRPr sz="1050" b="0" i="0" u="none" strike="noStrike" baseline="0">
                    <a:solidFill>
                      <a:srgbClr val="333333"/>
                    </a:solidFill>
                    <a:latin typeface="Montserrat" panose="00000500000000000000" pitchFamily="2" charset="0"/>
                    <a:ea typeface="Calibri"/>
                    <a:cs typeface="Calibri"/>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'Inscritos M y D'!$D$8:$D$9</c:f>
              <c:strCache>
                <c:ptCount val="2"/>
                <c:pt idx="0">
                  <c:v>Maestría</c:v>
                </c:pt>
                <c:pt idx="1">
                  <c:v>Doctorado</c:v>
                </c:pt>
              </c:strCache>
            </c:strRef>
          </c:cat>
          <c:val>
            <c:numRef>
              <c:f>'Inscritos M y D'!$E$8:$E$9</c:f>
              <c:numCache>
                <c:formatCode>General</c:formatCode>
                <c:ptCount val="2"/>
                <c:pt idx="0">
                  <c:v>15</c:v>
                </c:pt>
                <c:pt idx="1">
                  <c:v>7</c:v>
                </c:pt>
              </c:numCache>
            </c:numRef>
          </c:val>
          <c:extLst>
            <c:ext xmlns:c16="http://schemas.microsoft.com/office/drawing/2014/chart" uri="{C3380CC4-5D6E-409C-BE32-E72D297353CC}">
              <c16:uniqueId val="{00000000-383C-4307-B8DC-27186B6199B1}"/>
            </c:ext>
          </c:extLst>
        </c:ser>
        <c:ser>
          <c:idx val="1"/>
          <c:order val="1"/>
          <c:tx>
            <c:strRef>
              <c:f>'Inscritos M y D'!$F$7</c:f>
              <c:strCache>
                <c:ptCount val="1"/>
                <c:pt idx="0">
                  <c:v>2022</c:v>
                </c:pt>
              </c:strCache>
            </c:strRef>
          </c:tx>
          <c:spPr>
            <a:solidFill>
              <a:schemeClr val="accent5">
                <a:lumMod val="75000"/>
              </a:schemeClr>
            </a:solidFill>
            <a:ln>
              <a:noFill/>
            </a:ln>
            <a:effectLst/>
          </c:spPr>
          <c:invertIfNegative val="0"/>
          <c:dLbls>
            <c:dLbl>
              <c:idx val="1"/>
              <c:tx>
                <c:rich>
                  <a:bodyPr/>
                  <a:lstStyle/>
                  <a:p>
                    <a:r>
                      <a:rPr lang="en-US"/>
                      <a:t>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1F6-41B2-9942-69AE01D5389F}"/>
                </c:ext>
              </c:extLst>
            </c:dLbl>
            <c:spPr>
              <a:noFill/>
              <a:ln>
                <a:noFill/>
              </a:ln>
              <a:effectLst/>
            </c:spPr>
            <c:txPr>
              <a:bodyPr wrap="square" lIns="38100" tIns="19050" rIns="38100" bIns="19050" anchor="ctr">
                <a:spAutoFit/>
              </a:bodyPr>
              <a:lstStyle/>
              <a:p>
                <a:pPr>
                  <a:defRPr sz="1050" b="1" i="0" u="none" strike="noStrike" baseline="0">
                    <a:solidFill>
                      <a:srgbClr val="333333"/>
                    </a:solidFill>
                    <a:latin typeface="Montserrat" panose="00000500000000000000" pitchFamily="2" charset="0"/>
                    <a:ea typeface="Calibri"/>
                    <a:cs typeface="Calibri"/>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'Inscritos M y D'!$D$8:$D$9</c:f>
              <c:strCache>
                <c:ptCount val="2"/>
                <c:pt idx="0">
                  <c:v>Maestría</c:v>
                </c:pt>
                <c:pt idx="1">
                  <c:v>Doctorado</c:v>
                </c:pt>
              </c:strCache>
            </c:strRef>
          </c:cat>
          <c:val>
            <c:numRef>
              <c:f>'Inscritos M y D'!$F$8:$F$9</c:f>
              <c:numCache>
                <c:formatCode>General</c:formatCode>
                <c:ptCount val="2"/>
                <c:pt idx="0">
                  <c:v>18</c:v>
                </c:pt>
                <c:pt idx="1">
                  <c:v>0</c:v>
                </c:pt>
              </c:numCache>
            </c:numRef>
          </c:val>
          <c:extLst>
            <c:ext xmlns:c16="http://schemas.microsoft.com/office/drawing/2014/chart" uri="{C3380CC4-5D6E-409C-BE32-E72D297353CC}">
              <c16:uniqueId val="{00000001-383C-4307-B8DC-27186B6199B1}"/>
            </c:ext>
          </c:extLst>
        </c:ser>
        <c:dLbls>
          <c:showLegendKey val="0"/>
          <c:showVal val="0"/>
          <c:showCatName val="0"/>
          <c:showSerName val="0"/>
          <c:showPercent val="0"/>
          <c:showBubbleSize val="0"/>
        </c:dLbls>
        <c:gapWidth val="219"/>
        <c:overlap val="-27"/>
        <c:axId val="50917760"/>
        <c:axId val="50919296"/>
      </c:barChart>
      <c:catAx>
        <c:axId val="5091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vert="horz"/>
          <a:lstStyle/>
          <a:p>
            <a:pPr>
              <a:defRPr sz="1050" b="0" i="0" u="none" strike="noStrike" baseline="0">
                <a:solidFill>
                  <a:srgbClr val="333333"/>
                </a:solidFill>
                <a:latin typeface="Montserrat" panose="00000500000000000000" pitchFamily="2" charset="0"/>
                <a:ea typeface="Calibri"/>
                <a:cs typeface="Calibri"/>
              </a:defRPr>
            </a:pPr>
            <a:endParaRPr lang="es-MX"/>
          </a:p>
        </c:txPr>
        <c:crossAx val="50919296"/>
        <c:crosses val="autoZero"/>
        <c:auto val="1"/>
        <c:lblAlgn val="ctr"/>
        <c:lblOffset val="100"/>
        <c:noMultiLvlLbl val="0"/>
      </c:catAx>
      <c:valAx>
        <c:axId val="50919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vert="horz"/>
          <a:lstStyle/>
          <a:p>
            <a:pPr>
              <a:defRPr sz="900" b="0" i="0" u="none" strike="noStrike" baseline="0">
                <a:solidFill>
                  <a:srgbClr val="333333"/>
                </a:solidFill>
                <a:latin typeface="Calibri"/>
                <a:ea typeface="Calibri"/>
                <a:cs typeface="Calibri"/>
              </a:defRPr>
            </a:pPr>
            <a:endParaRPr lang="es-MX"/>
          </a:p>
        </c:txPr>
        <c:crossAx val="50917760"/>
        <c:crosses val="autoZero"/>
        <c:crossBetween val="between"/>
      </c:valAx>
      <c:spPr>
        <a:noFill/>
        <a:ln w="25400">
          <a:noFill/>
        </a:ln>
      </c:spPr>
    </c:plotArea>
    <c:legend>
      <c:legendPos val="r"/>
      <c:layout>
        <c:manualLayout>
          <c:xMode val="edge"/>
          <c:yMode val="edge"/>
          <c:x val="0.7012384015378359"/>
          <c:y val="0.12416072167048067"/>
          <c:w val="0.1486082539890749"/>
          <c:h val="0.11104624246534903"/>
        </c:manualLayout>
      </c:layout>
      <c:overlay val="0"/>
      <c:txPr>
        <a:bodyPr/>
        <a:lstStyle/>
        <a:p>
          <a:pPr>
            <a:defRPr sz="1100"/>
          </a:pPr>
          <a:endParaRPr lang="es-MX"/>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1000" b="0" i="0" u="none" strike="noStrike" baseline="0">
          <a:solidFill>
            <a:srgbClr val="000000"/>
          </a:solidFill>
          <a:latin typeface="Calibri"/>
          <a:ea typeface="Calibri"/>
          <a:cs typeface="Calibri"/>
        </a:defRPr>
      </a:pPr>
      <a:endParaRPr lang="es-MX"/>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386" b="1" i="1" u="none" strike="noStrike" baseline="0">
                <a:solidFill>
                  <a:srgbClr val="333333"/>
                </a:solidFill>
                <a:latin typeface="Montserrat" panose="020B0604020202020204" charset="0"/>
                <a:ea typeface="Calibri"/>
                <a:cs typeface="Calibri"/>
              </a:defRPr>
            </a:pPr>
            <a:r>
              <a:rPr lang="es-MX" dirty="0">
                <a:latin typeface="Montserrat" panose="020B0604020202020204" charset="0"/>
              </a:rPr>
              <a:t>Patologías tratadas con cateterismo Intervencionista.</a:t>
            </a:r>
          </a:p>
        </c:rich>
      </c:tx>
      <c:layout>
        <c:manualLayout>
          <c:xMode val="edge"/>
          <c:yMode val="edge"/>
          <c:x val="0.10506800866173624"/>
          <c:y val="3.1983498136634897E-2"/>
        </c:manualLayout>
      </c:layout>
      <c:overlay val="0"/>
      <c:spPr>
        <a:noFill/>
        <a:ln>
          <a:noFill/>
        </a:ln>
        <a:effectLst/>
      </c:spPr>
    </c:title>
    <c:autoTitleDeleted val="0"/>
    <c:plotArea>
      <c:layout>
        <c:manualLayout>
          <c:layoutTarget val="inner"/>
          <c:xMode val="edge"/>
          <c:yMode val="edge"/>
          <c:x val="0.21338950142579927"/>
          <c:y val="0.13528209360047475"/>
          <c:w val="0.64366318730207328"/>
          <c:h val="0.77068246164675591"/>
        </c:manualLayout>
      </c:layout>
      <c:barChart>
        <c:barDir val="bar"/>
        <c:grouping val="clustered"/>
        <c:varyColors val="0"/>
        <c:ser>
          <c:idx val="0"/>
          <c:order val="0"/>
          <c:tx>
            <c:strRef>
              <c:f>Hoja1!$C$1</c:f>
              <c:strCache>
                <c:ptCount val="1"/>
                <c:pt idx="0">
                  <c:v>2021</c:v>
                </c:pt>
              </c:strCache>
            </c:strRef>
          </c:tx>
          <c:spPr>
            <a:solidFill>
              <a:schemeClr val="accent5">
                <a:lumMod val="20000"/>
                <a:lumOff val="80000"/>
              </a:schemeClr>
            </a:solidFill>
            <a:ln>
              <a:noFill/>
            </a:ln>
            <a:effectLst/>
          </c:spPr>
          <c:invertIfNegative val="0"/>
          <c:dLbls>
            <c:spPr>
              <a:noFill/>
              <a:ln>
                <a:noFill/>
              </a:ln>
              <a:effectLst/>
            </c:spPr>
            <c:txPr>
              <a:bodyPr wrap="square" lIns="38100" tIns="19050" rIns="38100" bIns="19050" anchor="ctr">
                <a:spAutoFit/>
              </a:bodyPr>
              <a:lstStyle/>
              <a:p>
                <a:pPr>
                  <a:defRPr sz="1183" b="0" i="0" u="none" strike="noStrike" baseline="0">
                    <a:solidFill>
                      <a:srgbClr val="333333"/>
                    </a:solidFill>
                    <a:latin typeface="Calibri"/>
                    <a:ea typeface="Calibri"/>
                    <a:cs typeface="Calibri"/>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Hoja1!$A$2:$A$14</c:f>
              <c:strCache>
                <c:ptCount val="13"/>
                <c:pt idx="0">
                  <c:v>PCA</c:v>
                </c:pt>
                <c:pt idx="1">
                  <c:v> CIA</c:v>
                </c:pt>
                <c:pt idx="2">
                  <c:v>Stent</c:v>
                </c:pt>
                <c:pt idx="3">
                  <c:v>Cardioversión eléctrica</c:v>
                </c:pt>
                <c:pt idx="4">
                  <c:v>Ablación</c:v>
                </c:pt>
                <c:pt idx="5">
                  <c:v>Pericardiocentesis</c:v>
                </c:pt>
                <c:pt idx="6">
                  <c:v>Atrioseptostomia</c:v>
                </c:pt>
                <c:pt idx="7">
                  <c:v>Est. Electrofisiológico</c:v>
                </c:pt>
                <c:pt idx="8">
                  <c:v> CI</c:v>
                </c:pt>
                <c:pt idx="9">
                  <c:v>Valvuloplastia pulmonar</c:v>
                </c:pt>
                <c:pt idx="10">
                  <c:v>Marcapaso definitivo</c:v>
                </c:pt>
                <c:pt idx="11">
                  <c:v>Valvuloplastia aórtica</c:v>
                </c:pt>
                <c:pt idx="12">
                  <c:v>Marcapaso temporal</c:v>
                </c:pt>
              </c:strCache>
            </c:strRef>
          </c:cat>
          <c:val>
            <c:numRef>
              <c:f>Hoja1!$C$2:$C$14</c:f>
              <c:numCache>
                <c:formatCode>General</c:formatCode>
                <c:ptCount val="13"/>
                <c:pt idx="0">
                  <c:v>0</c:v>
                </c:pt>
                <c:pt idx="1">
                  <c:v>6</c:v>
                </c:pt>
                <c:pt idx="2">
                  <c:v>2</c:v>
                </c:pt>
                <c:pt idx="3">
                  <c:v>2</c:v>
                </c:pt>
                <c:pt idx="4">
                  <c:v>0</c:v>
                </c:pt>
                <c:pt idx="5">
                  <c:v>1</c:v>
                </c:pt>
                <c:pt idx="6">
                  <c:v>1</c:v>
                </c:pt>
                <c:pt idx="7">
                  <c:v>0</c:v>
                </c:pt>
                <c:pt idx="8">
                  <c:v>6</c:v>
                </c:pt>
                <c:pt idx="9">
                  <c:v>1</c:v>
                </c:pt>
                <c:pt idx="10">
                  <c:v>0</c:v>
                </c:pt>
                <c:pt idx="11">
                  <c:v>0</c:v>
                </c:pt>
                <c:pt idx="12">
                  <c:v>1</c:v>
                </c:pt>
              </c:numCache>
            </c:numRef>
          </c:val>
          <c:extLst>
            <c:ext xmlns:c16="http://schemas.microsoft.com/office/drawing/2014/chart" uri="{C3380CC4-5D6E-409C-BE32-E72D297353CC}">
              <c16:uniqueId val="{00000000-5077-4F6B-9412-886C324E1EC9}"/>
            </c:ext>
          </c:extLst>
        </c:ser>
        <c:ser>
          <c:idx val="1"/>
          <c:order val="1"/>
          <c:tx>
            <c:strRef>
              <c:f>Hoja1!$B$1</c:f>
              <c:strCache>
                <c:ptCount val="1"/>
                <c:pt idx="0">
                  <c:v>2022</c:v>
                </c:pt>
              </c:strCache>
            </c:strRef>
          </c:tx>
          <c:spPr>
            <a:solidFill>
              <a:schemeClr val="accent5">
                <a:lumMod val="50000"/>
              </a:schemeClr>
            </a:solidFill>
            <a:ln>
              <a:noFill/>
            </a:ln>
            <a:effectLst/>
          </c:spPr>
          <c:invertIfNegative val="0"/>
          <c:dLbls>
            <c:spPr>
              <a:noFill/>
              <a:ln>
                <a:noFill/>
              </a:ln>
              <a:effectLst/>
            </c:spPr>
            <c:txPr>
              <a:bodyPr wrap="square" lIns="38100" tIns="19050" rIns="38100" bIns="19050" anchor="ctr">
                <a:spAutoFit/>
              </a:bodyPr>
              <a:lstStyle/>
              <a:p>
                <a:pPr>
                  <a:defRPr sz="1183" b="0" i="0" u="none" strike="noStrike" baseline="0">
                    <a:solidFill>
                      <a:srgbClr val="333333"/>
                    </a:solidFill>
                    <a:latin typeface="Calibri"/>
                    <a:ea typeface="Calibri"/>
                    <a:cs typeface="Calibri"/>
                  </a:defRPr>
                </a:pPr>
                <a:endParaRPr lang="es-MX"/>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Hoja1!$A$2:$A$14</c:f>
              <c:strCache>
                <c:ptCount val="13"/>
                <c:pt idx="0">
                  <c:v>PCA</c:v>
                </c:pt>
                <c:pt idx="1">
                  <c:v> CIA</c:v>
                </c:pt>
                <c:pt idx="2">
                  <c:v>Stent</c:v>
                </c:pt>
                <c:pt idx="3">
                  <c:v>Cardioversión eléctrica</c:v>
                </c:pt>
                <c:pt idx="4">
                  <c:v>Ablación</c:v>
                </c:pt>
                <c:pt idx="5">
                  <c:v>Pericardiocentesis</c:v>
                </c:pt>
                <c:pt idx="6">
                  <c:v>Atrioseptostomia</c:v>
                </c:pt>
                <c:pt idx="7">
                  <c:v>Est. Electrofisiológico</c:v>
                </c:pt>
                <c:pt idx="8">
                  <c:v> CI</c:v>
                </c:pt>
                <c:pt idx="9">
                  <c:v>Valvuloplastia pulmonar</c:v>
                </c:pt>
                <c:pt idx="10">
                  <c:v>Marcapaso definitivo</c:v>
                </c:pt>
                <c:pt idx="11">
                  <c:v>Valvuloplastia aórtica</c:v>
                </c:pt>
                <c:pt idx="12">
                  <c:v>Marcapaso temporal</c:v>
                </c:pt>
              </c:strCache>
            </c:strRef>
          </c:cat>
          <c:val>
            <c:numRef>
              <c:f>Hoja1!$B$2:$B$14</c:f>
              <c:numCache>
                <c:formatCode>General</c:formatCode>
                <c:ptCount val="13"/>
                <c:pt idx="0">
                  <c:v>23</c:v>
                </c:pt>
                <c:pt idx="1">
                  <c:v>9</c:v>
                </c:pt>
                <c:pt idx="2">
                  <c:v>5</c:v>
                </c:pt>
                <c:pt idx="3">
                  <c:v>5</c:v>
                </c:pt>
                <c:pt idx="4">
                  <c:v>5</c:v>
                </c:pt>
                <c:pt idx="5">
                  <c:v>4</c:v>
                </c:pt>
                <c:pt idx="6">
                  <c:v>4</c:v>
                </c:pt>
                <c:pt idx="7">
                  <c:v>4</c:v>
                </c:pt>
                <c:pt idx="8">
                  <c:v>2</c:v>
                </c:pt>
                <c:pt idx="9">
                  <c:v>1</c:v>
                </c:pt>
                <c:pt idx="10">
                  <c:v>1</c:v>
                </c:pt>
                <c:pt idx="11">
                  <c:v>1</c:v>
                </c:pt>
                <c:pt idx="12">
                  <c:v>0</c:v>
                </c:pt>
              </c:numCache>
            </c:numRef>
          </c:val>
          <c:extLst>
            <c:ext xmlns:c16="http://schemas.microsoft.com/office/drawing/2014/chart" uri="{C3380CC4-5D6E-409C-BE32-E72D297353CC}">
              <c16:uniqueId val="{00000001-5077-4F6B-9412-886C324E1EC9}"/>
            </c:ext>
          </c:extLst>
        </c:ser>
        <c:dLbls>
          <c:showLegendKey val="0"/>
          <c:showVal val="0"/>
          <c:showCatName val="0"/>
          <c:showSerName val="0"/>
          <c:showPercent val="0"/>
          <c:showBubbleSize val="0"/>
        </c:dLbls>
        <c:gapWidth val="182"/>
        <c:axId val="37067776"/>
        <c:axId val="37081856"/>
      </c:barChart>
      <c:catAx>
        <c:axId val="37067776"/>
        <c:scaling>
          <c:orientation val="minMax"/>
        </c:scaling>
        <c:delete val="0"/>
        <c:axPos val="l"/>
        <c:numFmt formatCode="General" sourceLinked="1"/>
        <c:majorTickMark val="none"/>
        <c:minorTickMark val="none"/>
        <c:tickLblPos val="nextTo"/>
        <c:spPr>
          <a:noFill/>
          <a:ln w="9429" cap="flat" cmpd="sng" algn="ctr">
            <a:solidFill>
              <a:schemeClr val="tx1">
                <a:lumMod val="15000"/>
                <a:lumOff val="85000"/>
              </a:schemeClr>
            </a:solidFill>
            <a:round/>
          </a:ln>
          <a:effectLst/>
        </c:spPr>
        <c:txPr>
          <a:bodyPr rot="0" vert="horz"/>
          <a:lstStyle/>
          <a:p>
            <a:pPr>
              <a:defRPr sz="1188" b="1" i="0" u="none" strike="noStrike" baseline="0">
                <a:solidFill>
                  <a:srgbClr val="333333"/>
                </a:solidFill>
                <a:latin typeface="Calibri"/>
                <a:ea typeface="Calibri"/>
                <a:cs typeface="Calibri"/>
              </a:defRPr>
            </a:pPr>
            <a:endParaRPr lang="es-MX"/>
          </a:p>
        </c:txPr>
        <c:crossAx val="37081856"/>
        <c:crosses val="autoZero"/>
        <c:auto val="1"/>
        <c:lblAlgn val="ctr"/>
        <c:lblOffset val="100"/>
        <c:noMultiLvlLbl val="0"/>
      </c:catAx>
      <c:valAx>
        <c:axId val="37081856"/>
        <c:scaling>
          <c:orientation val="minMax"/>
        </c:scaling>
        <c:delete val="0"/>
        <c:axPos val="b"/>
        <c:majorGridlines>
          <c:spPr>
            <a:ln w="9429"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0" vert="horz"/>
          <a:lstStyle/>
          <a:p>
            <a:pPr>
              <a:defRPr sz="1183" b="0" i="0" u="none" strike="noStrike" baseline="0">
                <a:solidFill>
                  <a:srgbClr val="333333"/>
                </a:solidFill>
                <a:latin typeface="Calibri"/>
                <a:ea typeface="Calibri"/>
                <a:cs typeface="Calibri"/>
              </a:defRPr>
            </a:pPr>
            <a:endParaRPr lang="es-MX"/>
          </a:p>
        </c:txPr>
        <c:crossAx val="37067776"/>
        <c:crosses val="autoZero"/>
        <c:crossBetween val="between"/>
      </c:valAx>
      <c:spPr>
        <a:noFill/>
        <a:ln w="25144">
          <a:noFill/>
        </a:ln>
      </c:spPr>
    </c:plotArea>
    <c:legend>
      <c:legendPos val="r"/>
      <c:layout>
        <c:manualLayout>
          <c:xMode val="edge"/>
          <c:yMode val="edge"/>
          <c:x val="0.70325210563746365"/>
          <c:y val="0.16061991881237672"/>
          <c:w val="7.6415776096031743E-2"/>
          <c:h val="0.10332598976652804"/>
        </c:manualLayout>
      </c:layout>
      <c:overlay val="0"/>
    </c:legend>
    <c:plotVisOnly val="1"/>
    <c:dispBlanksAs val="gap"/>
    <c:showDLblsOverMax val="0"/>
  </c:chart>
  <c:spPr>
    <a:noFill/>
    <a:ln>
      <a:noFill/>
    </a:ln>
    <a:effectLst/>
  </c:spPr>
  <c:txPr>
    <a:bodyPr/>
    <a:lstStyle/>
    <a:p>
      <a:pPr>
        <a:defRPr sz="1317" b="0" i="0" u="none" strike="noStrike" baseline="0">
          <a:solidFill>
            <a:srgbClr val="000000"/>
          </a:solidFill>
          <a:latin typeface="Calibri"/>
          <a:ea typeface="Calibri"/>
          <a:cs typeface="Calibri"/>
        </a:defRPr>
      </a:pPr>
      <a:endParaRPr lang="es-MX"/>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Hoja1!$B$1</c:f>
              <c:strCache>
                <c:ptCount val="1"/>
                <c:pt idx="0">
                  <c:v>Ventas</c:v>
                </c:pt>
              </c:strCache>
            </c:strRef>
          </c:tx>
          <c:explosion val="5"/>
          <c:dPt>
            <c:idx val="0"/>
            <c:bubble3D val="0"/>
            <c:spPr>
              <a:solidFill>
                <a:srgbClr val="4472C4">
                  <a:lumMod val="20000"/>
                  <a:lumOff val="80000"/>
                </a:srgbClr>
              </a:solidFill>
              <a:ln w="19050">
                <a:noFill/>
              </a:ln>
              <a:effectLst/>
            </c:spPr>
            <c:extLst>
              <c:ext xmlns:c16="http://schemas.microsoft.com/office/drawing/2014/chart" uri="{C3380CC4-5D6E-409C-BE32-E72D297353CC}">
                <c16:uniqueId val="{00000001-C8AF-41F4-9725-47186B0A2E43}"/>
              </c:ext>
            </c:extLst>
          </c:dPt>
          <c:dPt>
            <c:idx val="1"/>
            <c:bubble3D val="0"/>
            <c:spPr>
              <a:solidFill>
                <a:srgbClr val="4472C4"/>
              </a:solidFill>
              <a:ln w="19050">
                <a:solidFill>
                  <a:schemeClr val="lt1"/>
                </a:solidFill>
              </a:ln>
              <a:effectLst/>
            </c:spPr>
            <c:extLst>
              <c:ext xmlns:c16="http://schemas.microsoft.com/office/drawing/2014/chart" uri="{C3380CC4-5D6E-409C-BE32-E72D297353CC}">
                <c16:uniqueId val="{00000003-C8AF-41F4-9725-47186B0A2E43}"/>
              </c:ext>
            </c:extLst>
          </c:dPt>
          <c:dPt>
            <c:idx val="2"/>
            <c:bubble3D val="0"/>
            <c:spPr>
              <a:solidFill>
                <a:srgbClr val="4472C4">
                  <a:lumMod val="50000"/>
                </a:srgbClr>
              </a:solidFill>
              <a:ln w="19050">
                <a:solidFill>
                  <a:schemeClr val="lt1"/>
                </a:solidFill>
              </a:ln>
              <a:effectLst/>
            </c:spPr>
            <c:extLst>
              <c:ext xmlns:c16="http://schemas.microsoft.com/office/drawing/2014/chart" uri="{C3380CC4-5D6E-409C-BE32-E72D297353CC}">
                <c16:uniqueId val="{00000005-C8AF-41F4-9725-47186B0A2E43}"/>
              </c:ext>
            </c:extLst>
          </c:dPt>
          <c:dPt>
            <c:idx val="3"/>
            <c:bubble3D val="0"/>
            <c:spPr>
              <a:solidFill>
                <a:sysClr val="window" lastClr="FFFFFF">
                  <a:lumMod val="85000"/>
                </a:sysClr>
              </a:solidFill>
              <a:ln w="19050">
                <a:solidFill>
                  <a:schemeClr val="lt1"/>
                </a:solidFill>
              </a:ln>
              <a:effectLst/>
            </c:spPr>
            <c:extLst>
              <c:ext xmlns:c16="http://schemas.microsoft.com/office/drawing/2014/chart" uri="{C3380CC4-5D6E-409C-BE32-E72D297353CC}">
                <c16:uniqueId val="{00000007-C8AF-41F4-9725-47186B0A2E43}"/>
              </c:ext>
            </c:extLst>
          </c:dPt>
          <c:dPt>
            <c:idx val="4"/>
            <c:bubble3D val="0"/>
            <c:spPr>
              <a:noFill/>
              <a:ln w="19050">
                <a:noFill/>
              </a:ln>
              <a:effectLst/>
            </c:spPr>
            <c:extLst>
              <c:ext xmlns:c16="http://schemas.microsoft.com/office/drawing/2014/chart" uri="{C3380CC4-5D6E-409C-BE32-E72D297353CC}">
                <c16:uniqueId val="{00000009-C8AF-41F4-9725-47186B0A2E43}"/>
              </c:ext>
            </c:extLst>
          </c:dPt>
          <c:dPt>
            <c:idx val="5"/>
            <c:bubble3D val="0"/>
            <c:spPr>
              <a:noFill/>
              <a:ln w="19050">
                <a:noFill/>
              </a:ln>
              <a:effectLst/>
            </c:spPr>
            <c:extLst>
              <c:ext xmlns:c16="http://schemas.microsoft.com/office/drawing/2014/chart" uri="{C3380CC4-5D6E-409C-BE32-E72D297353CC}">
                <c16:uniqueId val="{0000000B-C8AF-41F4-9725-47186B0A2E43}"/>
              </c:ext>
            </c:extLst>
          </c:dPt>
          <c:dPt>
            <c:idx val="6"/>
            <c:bubble3D val="0"/>
            <c:spPr>
              <a:noFill/>
              <a:ln w="19050">
                <a:noFill/>
              </a:ln>
              <a:effectLst/>
            </c:spPr>
            <c:extLst>
              <c:ext xmlns:c16="http://schemas.microsoft.com/office/drawing/2014/chart" uri="{C3380CC4-5D6E-409C-BE32-E72D297353CC}">
                <c16:uniqueId val="{0000000D-C8AF-41F4-9725-47186B0A2E43}"/>
              </c:ext>
            </c:extLst>
          </c:dPt>
          <c:dPt>
            <c:idx val="7"/>
            <c:bubble3D val="0"/>
            <c:spPr>
              <a:noFill/>
              <a:ln w="19050">
                <a:noFill/>
              </a:ln>
              <a:effectLst/>
            </c:spPr>
            <c:extLst>
              <c:ext xmlns:c16="http://schemas.microsoft.com/office/drawing/2014/chart" uri="{C3380CC4-5D6E-409C-BE32-E72D297353CC}">
                <c16:uniqueId val="{0000000F-C8AF-41F4-9725-47186B0A2E43}"/>
              </c:ext>
            </c:extLst>
          </c:dPt>
          <c:cat>
            <c:numRef>
              <c:f>Hoja1!$A$2:$A$9</c:f>
              <c:numCache>
                <c:formatCode>General</c:formatCode>
                <c:ptCount val="8"/>
                <c:pt idx="0">
                  <c:v>1</c:v>
                </c:pt>
                <c:pt idx="1">
                  <c:v>2</c:v>
                </c:pt>
                <c:pt idx="2">
                  <c:v>3</c:v>
                </c:pt>
                <c:pt idx="3">
                  <c:v>4</c:v>
                </c:pt>
                <c:pt idx="4">
                  <c:v>5</c:v>
                </c:pt>
                <c:pt idx="5">
                  <c:v>6</c:v>
                </c:pt>
                <c:pt idx="6">
                  <c:v>7</c:v>
                </c:pt>
                <c:pt idx="7">
                  <c:v>8</c:v>
                </c:pt>
              </c:numCache>
            </c:numRef>
          </c:cat>
          <c:val>
            <c:numRef>
              <c:f>Hoja1!$B$2:$B$9</c:f>
              <c:numCache>
                <c:formatCode>General</c:formatCode>
                <c:ptCount val="8"/>
                <c:pt idx="0">
                  <c:v>0.125</c:v>
                </c:pt>
                <c:pt idx="1">
                  <c:v>0.125</c:v>
                </c:pt>
                <c:pt idx="2">
                  <c:v>0.125</c:v>
                </c:pt>
                <c:pt idx="3">
                  <c:v>0.125</c:v>
                </c:pt>
                <c:pt idx="4">
                  <c:v>0.125</c:v>
                </c:pt>
                <c:pt idx="5">
                  <c:v>0.125</c:v>
                </c:pt>
                <c:pt idx="6">
                  <c:v>0.125</c:v>
                </c:pt>
                <c:pt idx="7">
                  <c:v>0.125</c:v>
                </c:pt>
              </c:numCache>
            </c:numRef>
          </c:val>
          <c:extLst>
            <c:ext xmlns:c16="http://schemas.microsoft.com/office/drawing/2014/chart" uri="{C3380CC4-5D6E-409C-BE32-E72D297353CC}">
              <c16:uniqueId val="{00000010-C8AF-41F4-9725-47186B0A2E43}"/>
            </c:ext>
          </c:extLst>
        </c:ser>
        <c:dLbls>
          <c:showLegendKey val="0"/>
          <c:showVal val="0"/>
          <c:showCatName val="0"/>
          <c:showSerName val="0"/>
          <c:showPercent val="0"/>
          <c:showBubbleSize val="0"/>
          <c:showLeaderLines val="1"/>
        </c:dLbls>
        <c:firstSliceAng val="0"/>
        <c:holeSize val="2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Hoja3!$B$28</c:f>
              <c:strCache>
                <c:ptCount val="1"/>
                <c:pt idx="0">
                  <c:v>M</c:v>
                </c:pt>
              </c:strCache>
            </c:strRef>
          </c:tx>
          <c:spPr>
            <a:solidFill>
              <a:schemeClr val="accent6"/>
            </a:solidFill>
            <a:ln w="19050">
              <a:solidFill>
                <a:schemeClr val="bg1"/>
              </a:solidFill>
            </a:ln>
            <a:effectLst/>
          </c:spPr>
          <c:invertIfNegative val="0"/>
          <c:dPt>
            <c:idx val="0"/>
            <c:invertIfNegative val="0"/>
            <c:bubble3D val="0"/>
            <c:spPr>
              <a:solidFill>
                <a:srgbClr val="4472C4">
                  <a:lumMod val="20000"/>
                  <a:lumOff val="80000"/>
                </a:srgbClr>
              </a:solidFill>
              <a:ln w="19050">
                <a:solidFill>
                  <a:schemeClr val="bg1"/>
                </a:solidFill>
              </a:ln>
              <a:effectLst/>
            </c:spPr>
            <c:extLst>
              <c:ext xmlns:c16="http://schemas.microsoft.com/office/drawing/2014/chart" uri="{C3380CC4-5D6E-409C-BE32-E72D297353CC}">
                <c16:uniqueId val="{00000001-4484-4395-AD45-68072ECEC4E5}"/>
              </c:ext>
            </c:extLst>
          </c:dPt>
          <c:dLbls>
            <c:dLbl>
              <c:idx val="0"/>
              <c:layout>
                <c:manualLayout>
                  <c:x val="1.9498085502943137E-2"/>
                  <c:y val="4.9427163998393871E-3"/>
                </c:manualLayout>
              </c:layout>
              <c:tx>
                <c:rich>
                  <a:bodyPr rot="0" spcFirstLastPara="1" vertOverflow="ellipsis" vert="horz" wrap="square" lIns="38100" tIns="19050" rIns="38100" bIns="19050" anchor="ctr" anchorCtr="0">
                    <a:spAutoFit/>
                  </a:bodyPr>
                  <a:lstStyle/>
                  <a:p>
                    <a:pPr algn="ctr">
                      <a:defRPr lang="es-MX" sz="1100" b="1" i="0" u="none" strike="noStrike" kern="1200" baseline="0">
                        <a:solidFill>
                          <a:schemeClr val="tx1"/>
                        </a:solidFill>
                        <a:latin typeface="Montserrat" panose="020B0604020202020204" charset="0"/>
                        <a:ea typeface="+mn-ea"/>
                        <a:cs typeface="+mn-cs"/>
                      </a:defRPr>
                    </a:pPr>
                    <a:r>
                      <a:rPr lang="en-US" sz="1100" b="1" dirty="0">
                        <a:latin typeface="Montserrat" panose="020B0604020202020204" charset="0"/>
                      </a:rPr>
                      <a:t>56.1 %</a:t>
                    </a:r>
                  </a:p>
                </c:rich>
              </c:tx>
              <c:spPr>
                <a:noFill/>
                <a:ln>
                  <a:noFill/>
                </a:ln>
                <a:effectLst/>
              </c:spPr>
              <c:txPr>
                <a:bodyPr rot="0" spcFirstLastPara="1" vertOverflow="ellipsis" vert="horz" wrap="square" lIns="38100" tIns="19050" rIns="38100" bIns="19050" anchor="ctr" anchorCtr="0">
                  <a:spAutoFit/>
                </a:bodyPr>
                <a:lstStyle/>
                <a:p>
                  <a:pPr algn="ctr">
                    <a:defRPr lang="es-MX" sz="1100" b="1" i="0" u="none" strike="noStrike" kern="1200" baseline="0">
                      <a:solidFill>
                        <a:schemeClr val="tx1"/>
                      </a:solidFill>
                      <a:latin typeface="Montserrat" panose="020B0604020202020204" charset="0"/>
                      <a:ea typeface="+mn-ea"/>
                      <a:cs typeface="+mn-cs"/>
                    </a:defRPr>
                  </a:pPr>
                  <a:endParaRPr lang="es-MX"/>
                </a:p>
              </c:txPr>
              <c:showLegendKey val="0"/>
              <c:showVal val="1"/>
              <c:showCatName val="0"/>
              <c:showSerName val="0"/>
              <c:showPercent val="0"/>
              <c:showBubbleSize val="0"/>
              <c:extLst>
                <c:ext xmlns:c15="http://schemas.microsoft.com/office/drawing/2012/chart" uri="{CE6537A1-D6FC-4f65-9D91-7224C49458BB}">
                  <c15:layout>
                    <c:manualLayout>
                      <c:w val="0.49955118580089025"/>
                      <c:h val="6.6116135406133536E-2"/>
                    </c:manualLayout>
                  </c15:layout>
                </c:ext>
                <c:ext xmlns:c16="http://schemas.microsoft.com/office/drawing/2014/chart" uri="{C3380CC4-5D6E-409C-BE32-E72D297353CC}">
                  <c16:uniqueId val="{00000001-4484-4395-AD45-68072ECEC4E5}"/>
                </c:ext>
              </c:extLst>
            </c:dLbl>
            <c:spPr>
              <a:noFill/>
              <a:ln>
                <a:noFill/>
              </a:ln>
              <a:effectLst/>
            </c:spPr>
            <c:txPr>
              <a:bodyPr rot="0" spcFirstLastPara="1" vertOverflow="ellipsis" vert="horz" wrap="square" lIns="38100" tIns="19050" rIns="38100" bIns="19050" anchor="ctr" anchorCtr="0">
                <a:spAutoFit/>
              </a:bodyPr>
              <a:lstStyle/>
              <a:p>
                <a:pPr algn="ctr">
                  <a:defRPr lang="es-MX" sz="90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Hoja3!$C$28</c:f>
              <c:numCache>
                <c:formatCode>0.0</c:formatCode>
                <c:ptCount val="1"/>
                <c:pt idx="0">
                  <c:v>56.37044967880086</c:v>
                </c:pt>
              </c:numCache>
            </c:numRef>
          </c:val>
          <c:extLst>
            <c:ext xmlns:c16="http://schemas.microsoft.com/office/drawing/2014/chart" uri="{C3380CC4-5D6E-409C-BE32-E72D297353CC}">
              <c16:uniqueId val="{00000002-4484-4395-AD45-68072ECEC4E5}"/>
            </c:ext>
          </c:extLst>
        </c:ser>
        <c:ser>
          <c:idx val="1"/>
          <c:order val="1"/>
          <c:tx>
            <c:strRef>
              <c:f>Hoja3!$B$29</c:f>
              <c:strCache>
                <c:ptCount val="1"/>
                <c:pt idx="0">
                  <c:v>F</c:v>
                </c:pt>
              </c:strCache>
            </c:strRef>
          </c:tx>
          <c:spPr>
            <a:solidFill>
              <a:srgbClr val="CCCCFF"/>
            </a:solidFill>
            <a:ln w="19050">
              <a:solidFill>
                <a:schemeClr val="bg1"/>
              </a:solidFill>
            </a:ln>
            <a:effectLst/>
          </c:spPr>
          <c:invertIfNegative val="0"/>
          <c:dLbls>
            <c:dLbl>
              <c:idx val="0"/>
              <c:layout>
                <c:manualLayout>
                  <c:x val="3.2496809171571897E-2"/>
                  <c:y val="6.0973126698040267E-2"/>
                </c:manualLayout>
              </c:layout>
              <c:tx>
                <c:rich>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ontserrat SemiBold" panose="00000700000000000000" pitchFamily="2" charset="0"/>
                        <a:ea typeface="+mn-ea"/>
                        <a:cs typeface="+mn-cs"/>
                      </a:defRPr>
                    </a:pPr>
                    <a:r>
                      <a:rPr lang="en-US" sz="1100" b="1" dirty="0">
                        <a:solidFill>
                          <a:schemeClr val="tx1"/>
                        </a:solidFill>
                      </a:rPr>
                      <a:t>43.9%</a:t>
                    </a:r>
                  </a:p>
                </c:rich>
              </c:tx>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latin typeface="Montserrat SemiBold" panose="00000700000000000000" pitchFamily="2" charset="0"/>
                      <a:ea typeface="+mn-ea"/>
                      <a:cs typeface="+mn-cs"/>
                    </a:defRPr>
                  </a:pPr>
                  <a:endParaRPr lang="es-MX"/>
                </a:p>
              </c:txPr>
              <c:showLegendKey val="0"/>
              <c:showVal val="1"/>
              <c:showCatName val="0"/>
              <c:showSerName val="0"/>
              <c:showPercent val="0"/>
              <c:showBubbleSize val="0"/>
              <c:extLst>
                <c:ext xmlns:c15="http://schemas.microsoft.com/office/drawing/2012/chart" uri="{CE6537A1-D6FC-4f65-9D91-7224C49458BB}">
                  <c15:layout>
                    <c:manualLayout>
                      <c:w val="0.44119101061494198"/>
                      <c:h val="6.6116135406133536E-2"/>
                    </c:manualLayout>
                  </c15:layout>
                </c:ext>
                <c:ext xmlns:c16="http://schemas.microsoft.com/office/drawing/2014/chart" uri="{C3380CC4-5D6E-409C-BE32-E72D297353CC}">
                  <c16:uniqueId val="{00000003-4484-4395-AD45-68072ECEC4E5}"/>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solidFill>
                    <a:latin typeface="+mn-lt"/>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Hoja3!$C$29</c:f>
              <c:numCache>
                <c:formatCode>0.0</c:formatCode>
                <c:ptCount val="1"/>
                <c:pt idx="0">
                  <c:v>43.629550321199147</c:v>
                </c:pt>
              </c:numCache>
            </c:numRef>
          </c:val>
          <c:extLst>
            <c:ext xmlns:c16="http://schemas.microsoft.com/office/drawing/2014/chart" uri="{C3380CC4-5D6E-409C-BE32-E72D297353CC}">
              <c16:uniqueId val="{00000004-4484-4395-AD45-68072ECEC4E5}"/>
            </c:ext>
          </c:extLst>
        </c:ser>
        <c:dLbls>
          <c:showLegendKey val="0"/>
          <c:showVal val="0"/>
          <c:showCatName val="0"/>
          <c:showSerName val="0"/>
          <c:showPercent val="0"/>
          <c:showBubbleSize val="0"/>
        </c:dLbls>
        <c:gapWidth val="151"/>
        <c:overlap val="100"/>
        <c:axId val="100303616"/>
        <c:axId val="100305152"/>
      </c:barChart>
      <c:catAx>
        <c:axId val="100303616"/>
        <c:scaling>
          <c:orientation val="minMax"/>
        </c:scaling>
        <c:delete val="1"/>
        <c:axPos val="b"/>
        <c:numFmt formatCode="General" sourceLinked="1"/>
        <c:majorTickMark val="out"/>
        <c:minorTickMark val="none"/>
        <c:tickLblPos val="nextTo"/>
        <c:crossAx val="100305152"/>
        <c:crosses val="autoZero"/>
        <c:auto val="1"/>
        <c:lblAlgn val="ctr"/>
        <c:lblOffset val="100"/>
        <c:noMultiLvlLbl val="0"/>
      </c:catAx>
      <c:valAx>
        <c:axId val="100305152"/>
        <c:scaling>
          <c:orientation val="minMax"/>
          <c:max val="100"/>
        </c:scaling>
        <c:delete val="1"/>
        <c:axPos val="l"/>
        <c:numFmt formatCode="0.0" sourceLinked="1"/>
        <c:majorTickMark val="out"/>
        <c:minorTickMark val="none"/>
        <c:tickLblPos val="nextTo"/>
        <c:crossAx val="100303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MX"/>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ontserrat" panose="020B0604020202020204" charset="0"/>
                    <a:ea typeface="+mn-ea"/>
                    <a:cs typeface="+mn-cs"/>
                  </a:defRPr>
                </a:pPr>
                <a:endParaRPr lang="es-MX"/>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Hoja2!$B$20:$B$28</c:f>
              <c:strCache>
                <c:ptCount val="6"/>
                <c:pt idx="0">
                  <c:v>Enero</c:v>
                </c:pt>
                <c:pt idx="1">
                  <c:v>Febrero</c:v>
                </c:pt>
                <c:pt idx="2">
                  <c:v>Marzo</c:v>
                </c:pt>
                <c:pt idx="3">
                  <c:v>Abril</c:v>
                </c:pt>
                <c:pt idx="4">
                  <c:v>Mayo</c:v>
                </c:pt>
                <c:pt idx="5">
                  <c:v>Junio</c:v>
                </c:pt>
              </c:strCache>
            </c:strRef>
          </c:cat>
          <c:val>
            <c:numRef>
              <c:f>Hoja2!$E$20:$E$28</c:f>
              <c:numCache>
                <c:formatCode>General</c:formatCode>
                <c:ptCount val="6"/>
                <c:pt idx="0">
                  <c:v>1</c:v>
                </c:pt>
                <c:pt idx="1">
                  <c:v>7</c:v>
                </c:pt>
                <c:pt idx="2">
                  <c:v>6</c:v>
                </c:pt>
                <c:pt idx="3">
                  <c:v>7</c:v>
                </c:pt>
                <c:pt idx="4">
                  <c:v>7</c:v>
                </c:pt>
                <c:pt idx="5">
                  <c:v>6</c:v>
                </c:pt>
              </c:numCache>
            </c:numRef>
          </c:val>
          <c:extLst>
            <c:ext xmlns:c16="http://schemas.microsoft.com/office/drawing/2014/chart" uri="{C3380CC4-5D6E-409C-BE32-E72D297353CC}">
              <c16:uniqueId val="{00000000-D57D-4EED-8D89-45EC29A83425}"/>
            </c:ext>
          </c:extLst>
        </c:ser>
        <c:dLbls>
          <c:showLegendKey val="0"/>
          <c:showVal val="0"/>
          <c:showCatName val="0"/>
          <c:showSerName val="0"/>
          <c:showPercent val="0"/>
          <c:showBubbleSize val="0"/>
        </c:dLbls>
        <c:gapWidth val="219"/>
        <c:overlap val="-27"/>
        <c:axId val="1015367183"/>
        <c:axId val="1015383407"/>
      </c:barChart>
      <c:catAx>
        <c:axId val="10153671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ontserrat" panose="020B0604020202020204" charset="0"/>
                <a:ea typeface="+mn-ea"/>
                <a:cs typeface="+mn-cs"/>
              </a:defRPr>
            </a:pPr>
            <a:endParaRPr lang="es-MX"/>
          </a:p>
        </c:txPr>
        <c:crossAx val="1015383407"/>
        <c:crosses val="autoZero"/>
        <c:auto val="1"/>
        <c:lblAlgn val="ctr"/>
        <c:lblOffset val="100"/>
        <c:noMultiLvlLbl val="0"/>
      </c:catAx>
      <c:valAx>
        <c:axId val="10153834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MX"/>
          </a:p>
        </c:txPr>
        <c:crossAx val="10153671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AEDB78-F0A9-4F70-B557-830CFD78920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MX"/>
        </a:p>
      </dgm:t>
    </dgm:pt>
    <dgm:pt modelId="{926AFAB6-BA5E-47DB-ACB3-19FCD19EB423}">
      <dgm:prSet phldrT="[Texto]"/>
      <dgm:spPr/>
      <dgm:t>
        <a:bodyPr/>
        <a:lstStyle/>
        <a:p>
          <a:r>
            <a:rPr lang="es-MX" dirty="0"/>
            <a:t>Hematológicas Malignas (19)</a:t>
          </a:r>
        </a:p>
      </dgm:t>
    </dgm:pt>
    <dgm:pt modelId="{A05AA5FD-8241-4A0B-B2DC-77AF6D8CEC78}" type="parTrans" cxnId="{A10FAD8C-E308-4571-BA0A-6F97C77BEA02}">
      <dgm:prSet/>
      <dgm:spPr/>
      <dgm:t>
        <a:bodyPr/>
        <a:lstStyle/>
        <a:p>
          <a:endParaRPr lang="es-MX"/>
        </a:p>
      </dgm:t>
    </dgm:pt>
    <dgm:pt modelId="{1F658EAC-D773-4C99-9E66-21F9445A5C50}" type="sibTrans" cxnId="{A10FAD8C-E308-4571-BA0A-6F97C77BEA02}">
      <dgm:prSet/>
      <dgm:spPr/>
      <dgm:t>
        <a:bodyPr/>
        <a:lstStyle/>
        <a:p>
          <a:endParaRPr lang="es-MX"/>
        </a:p>
      </dgm:t>
    </dgm:pt>
    <dgm:pt modelId="{3BF529B7-EB21-4965-BD4E-DC4D4129E82D}">
      <dgm:prSet phldrT="[Texto]"/>
      <dgm:spPr/>
      <dgm:t>
        <a:bodyPr/>
        <a:lstStyle/>
        <a:p>
          <a:r>
            <a:rPr lang="es-MX" dirty="0"/>
            <a:t>Neumológicas (10)</a:t>
          </a:r>
        </a:p>
      </dgm:t>
    </dgm:pt>
    <dgm:pt modelId="{303B6474-953C-4EE9-AD06-C17C814F14CA}" type="parTrans" cxnId="{9FAF9D9A-3455-431F-BAF5-5EFFD868D167}">
      <dgm:prSet/>
      <dgm:spPr/>
      <dgm:t>
        <a:bodyPr/>
        <a:lstStyle/>
        <a:p>
          <a:endParaRPr lang="es-MX"/>
        </a:p>
      </dgm:t>
    </dgm:pt>
    <dgm:pt modelId="{B932DF44-CC1F-46C0-B957-558320F93755}" type="sibTrans" cxnId="{9FAF9D9A-3455-431F-BAF5-5EFFD868D167}">
      <dgm:prSet/>
      <dgm:spPr/>
      <dgm:t>
        <a:bodyPr/>
        <a:lstStyle/>
        <a:p>
          <a:endParaRPr lang="es-MX"/>
        </a:p>
      </dgm:t>
    </dgm:pt>
    <dgm:pt modelId="{CD8C995B-C77F-455C-B0CE-CA5275BD8D93}">
      <dgm:prSet phldrT="[Texto]"/>
      <dgm:spPr/>
      <dgm:t>
        <a:bodyPr/>
        <a:lstStyle/>
        <a:p>
          <a:r>
            <a:rPr lang="es-MX" dirty="0"/>
            <a:t>Neurológicas (10)</a:t>
          </a:r>
        </a:p>
      </dgm:t>
    </dgm:pt>
    <dgm:pt modelId="{1528A8F4-8C6F-4FD4-9E22-AE56B66097A3}" type="parTrans" cxnId="{8152BAB7-74EB-4FB5-A9E3-9A791B09E922}">
      <dgm:prSet/>
      <dgm:spPr/>
      <dgm:t>
        <a:bodyPr/>
        <a:lstStyle/>
        <a:p>
          <a:endParaRPr lang="es-MX"/>
        </a:p>
      </dgm:t>
    </dgm:pt>
    <dgm:pt modelId="{5507D2D2-AFF9-49FF-88F7-B546A856B5ED}" type="sibTrans" cxnId="{8152BAB7-74EB-4FB5-A9E3-9A791B09E922}">
      <dgm:prSet/>
      <dgm:spPr/>
      <dgm:t>
        <a:bodyPr/>
        <a:lstStyle/>
        <a:p>
          <a:endParaRPr lang="es-MX"/>
        </a:p>
      </dgm:t>
    </dgm:pt>
    <dgm:pt modelId="{8C68C6DD-45F7-4F94-A486-34A37D53FADF}">
      <dgm:prSet phldrT="[Texto]"/>
      <dgm:spPr/>
      <dgm:t>
        <a:bodyPr/>
        <a:lstStyle/>
        <a:p>
          <a:r>
            <a:rPr lang="es-MX" dirty="0"/>
            <a:t>Oncológicas (5)</a:t>
          </a:r>
        </a:p>
      </dgm:t>
    </dgm:pt>
    <dgm:pt modelId="{6B609BE6-EB5A-413C-BDDB-35BE1E8115AA}" type="parTrans" cxnId="{D1D10A80-AD8F-4CD4-9422-44B159E2CD73}">
      <dgm:prSet/>
      <dgm:spPr/>
      <dgm:t>
        <a:bodyPr/>
        <a:lstStyle/>
        <a:p>
          <a:endParaRPr lang="es-MX"/>
        </a:p>
      </dgm:t>
    </dgm:pt>
    <dgm:pt modelId="{A4F9D640-3C9D-4428-AE19-6198DDBC61E2}" type="sibTrans" cxnId="{D1D10A80-AD8F-4CD4-9422-44B159E2CD73}">
      <dgm:prSet/>
      <dgm:spPr/>
      <dgm:t>
        <a:bodyPr/>
        <a:lstStyle/>
        <a:p>
          <a:endParaRPr lang="es-MX"/>
        </a:p>
      </dgm:t>
    </dgm:pt>
    <dgm:pt modelId="{954C7745-C5DC-41D9-A3B9-5F0847B9A015}">
      <dgm:prSet phldrT="[Texto]"/>
      <dgm:spPr/>
      <dgm:t>
        <a:bodyPr/>
        <a:lstStyle/>
        <a:p>
          <a:r>
            <a:rPr lang="es-MX" dirty="0"/>
            <a:t>Hematológicas (9)</a:t>
          </a:r>
        </a:p>
      </dgm:t>
    </dgm:pt>
    <dgm:pt modelId="{E2F6956F-3746-4E5A-B1C6-8582AA41BF41}" type="parTrans" cxnId="{67D373A6-23D1-4240-AC9A-E82F03EA9530}">
      <dgm:prSet/>
      <dgm:spPr/>
      <dgm:t>
        <a:bodyPr/>
        <a:lstStyle/>
        <a:p>
          <a:endParaRPr lang="es-MX"/>
        </a:p>
      </dgm:t>
    </dgm:pt>
    <dgm:pt modelId="{A1BCE0BB-C18D-4D5D-AD97-17410DB91167}" type="sibTrans" cxnId="{67D373A6-23D1-4240-AC9A-E82F03EA9530}">
      <dgm:prSet/>
      <dgm:spPr/>
      <dgm:t>
        <a:bodyPr/>
        <a:lstStyle/>
        <a:p>
          <a:endParaRPr lang="es-MX"/>
        </a:p>
      </dgm:t>
    </dgm:pt>
    <dgm:pt modelId="{A54D3759-355D-4C99-817E-9FF46D024AD5}">
      <dgm:prSet phldrT="[Texto]"/>
      <dgm:spPr/>
      <dgm:t>
        <a:bodyPr/>
        <a:lstStyle/>
        <a:p>
          <a:r>
            <a:rPr lang="es-MX" dirty="0"/>
            <a:t>Nefrológicas (9) </a:t>
          </a:r>
        </a:p>
      </dgm:t>
    </dgm:pt>
    <dgm:pt modelId="{623443D9-3CF9-4997-8962-4B64AD48BAE0}" type="parTrans" cxnId="{445D4046-31C8-4262-BEE9-8C1B9C716909}">
      <dgm:prSet/>
      <dgm:spPr/>
      <dgm:t>
        <a:bodyPr/>
        <a:lstStyle/>
        <a:p>
          <a:endParaRPr lang="es-MX"/>
        </a:p>
      </dgm:t>
    </dgm:pt>
    <dgm:pt modelId="{DB392635-411C-45D1-B5E6-570AECE49FBB}" type="sibTrans" cxnId="{445D4046-31C8-4262-BEE9-8C1B9C716909}">
      <dgm:prSet/>
      <dgm:spPr/>
      <dgm:t>
        <a:bodyPr/>
        <a:lstStyle/>
        <a:p>
          <a:endParaRPr lang="es-MX"/>
        </a:p>
      </dgm:t>
    </dgm:pt>
    <dgm:pt modelId="{0C386915-B23F-4BB8-9CEC-F7BDCFB8DB28}">
      <dgm:prSet phldrT="[Texto]"/>
      <dgm:spPr/>
      <dgm:t>
        <a:bodyPr/>
        <a:lstStyle/>
        <a:p>
          <a:r>
            <a:rPr lang="es-MX" dirty="0"/>
            <a:t>Cardiológicas (8)</a:t>
          </a:r>
        </a:p>
      </dgm:t>
    </dgm:pt>
    <dgm:pt modelId="{BD534643-7AB8-497F-9B43-F549FA8E5F50}" type="parTrans" cxnId="{602CA609-D6ED-4754-9541-D55DD88ACC93}">
      <dgm:prSet/>
      <dgm:spPr/>
      <dgm:t>
        <a:bodyPr/>
        <a:lstStyle/>
        <a:p>
          <a:endParaRPr lang="es-MX"/>
        </a:p>
      </dgm:t>
    </dgm:pt>
    <dgm:pt modelId="{3D5824FB-F687-46AE-B729-25B95806E08E}" type="sibTrans" cxnId="{602CA609-D6ED-4754-9541-D55DD88ACC93}">
      <dgm:prSet/>
      <dgm:spPr/>
      <dgm:t>
        <a:bodyPr/>
        <a:lstStyle/>
        <a:p>
          <a:endParaRPr lang="es-MX"/>
        </a:p>
      </dgm:t>
    </dgm:pt>
    <dgm:pt modelId="{3CAC80DD-A068-4848-B2F4-B3C9DE885A5C}">
      <dgm:prSet phldrT="[Texto]"/>
      <dgm:spPr/>
      <dgm:t>
        <a:bodyPr/>
        <a:lstStyle/>
        <a:p>
          <a:r>
            <a:rPr lang="es-MX" dirty="0"/>
            <a:t>Gastroenterológicas (7) </a:t>
          </a:r>
        </a:p>
      </dgm:t>
    </dgm:pt>
    <dgm:pt modelId="{1BD416C9-D175-4D1A-B8BE-E78DBA3DE57C}" type="parTrans" cxnId="{61138615-696D-408F-BD23-7F16BC3EE1DB}">
      <dgm:prSet/>
      <dgm:spPr/>
      <dgm:t>
        <a:bodyPr/>
        <a:lstStyle/>
        <a:p>
          <a:endParaRPr lang="es-MX"/>
        </a:p>
      </dgm:t>
    </dgm:pt>
    <dgm:pt modelId="{7E0323D9-D62D-433D-AFE3-6128414F9532}" type="sibTrans" cxnId="{61138615-696D-408F-BD23-7F16BC3EE1DB}">
      <dgm:prSet/>
      <dgm:spPr/>
      <dgm:t>
        <a:bodyPr/>
        <a:lstStyle/>
        <a:p>
          <a:endParaRPr lang="es-MX"/>
        </a:p>
      </dgm:t>
    </dgm:pt>
    <dgm:pt modelId="{814D0CCB-BB4A-44B9-A3E5-63DDDF1A3E2D}">
      <dgm:prSet phldrT="[Texto]"/>
      <dgm:spPr/>
      <dgm:t>
        <a:bodyPr/>
        <a:lstStyle/>
        <a:p>
          <a:r>
            <a:rPr lang="es-MX" dirty="0"/>
            <a:t>Inmunológicos (5)</a:t>
          </a:r>
        </a:p>
      </dgm:t>
    </dgm:pt>
    <dgm:pt modelId="{87C1D373-E5DD-444A-900E-8C3985D941BC}" type="parTrans" cxnId="{B96DD855-4E08-44CE-BE1A-D2DDFDD19D02}">
      <dgm:prSet/>
      <dgm:spPr/>
      <dgm:t>
        <a:bodyPr/>
        <a:lstStyle/>
        <a:p>
          <a:endParaRPr lang="es-MX"/>
        </a:p>
      </dgm:t>
    </dgm:pt>
    <dgm:pt modelId="{DB50BA92-2884-4C27-A966-CA12AF603DAA}" type="sibTrans" cxnId="{B96DD855-4E08-44CE-BE1A-D2DDFDD19D02}">
      <dgm:prSet/>
      <dgm:spPr/>
      <dgm:t>
        <a:bodyPr/>
        <a:lstStyle/>
        <a:p>
          <a:endParaRPr lang="es-MX"/>
        </a:p>
      </dgm:t>
    </dgm:pt>
    <dgm:pt modelId="{2FE3261D-5374-422D-845B-F18ECD8CF316}">
      <dgm:prSet phldrT="[Texto]"/>
      <dgm:spPr/>
      <dgm:t>
        <a:bodyPr/>
        <a:lstStyle/>
        <a:p>
          <a:r>
            <a:rPr lang="es-MX" dirty="0"/>
            <a:t>Otros (25)</a:t>
          </a:r>
        </a:p>
      </dgm:t>
    </dgm:pt>
    <dgm:pt modelId="{ABDE04E2-667D-4F4C-B695-6FC9E683EC9C}" type="parTrans" cxnId="{9722EA42-A7B4-402B-9FD2-5C7CCE397041}">
      <dgm:prSet/>
      <dgm:spPr/>
      <dgm:t>
        <a:bodyPr/>
        <a:lstStyle/>
        <a:p>
          <a:endParaRPr lang="es-MX"/>
        </a:p>
      </dgm:t>
    </dgm:pt>
    <dgm:pt modelId="{D9B3268F-070C-48A9-966A-E9929BB92B49}" type="sibTrans" cxnId="{9722EA42-A7B4-402B-9FD2-5C7CCE397041}">
      <dgm:prSet/>
      <dgm:spPr/>
      <dgm:t>
        <a:bodyPr/>
        <a:lstStyle/>
        <a:p>
          <a:endParaRPr lang="es-MX"/>
        </a:p>
      </dgm:t>
    </dgm:pt>
    <dgm:pt modelId="{2D64723F-95D4-478D-BA21-010FB960932A}" type="pres">
      <dgm:prSet presAssocID="{96AEDB78-F0A9-4F70-B557-830CFD78920C}" presName="linear" presStyleCnt="0">
        <dgm:presLayoutVars>
          <dgm:dir/>
          <dgm:animLvl val="lvl"/>
          <dgm:resizeHandles val="exact"/>
        </dgm:presLayoutVars>
      </dgm:prSet>
      <dgm:spPr/>
    </dgm:pt>
    <dgm:pt modelId="{A106AA60-E368-4DAB-8C21-007F8AABCD72}" type="pres">
      <dgm:prSet presAssocID="{926AFAB6-BA5E-47DB-ACB3-19FCD19EB423}" presName="parentLin" presStyleCnt="0"/>
      <dgm:spPr/>
    </dgm:pt>
    <dgm:pt modelId="{F25ADBD9-F9B3-4572-A6BD-93268C6C4739}" type="pres">
      <dgm:prSet presAssocID="{926AFAB6-BA5E-47DB-ACB3-19FCD19EB423}" presName="parentLeftMargin" presStyleLbl="node1" presStyleIdx="0" presStyleCnt="10"/>
      <dgm:spPr/>
    </dgm:pt>
    <dgm:pt modelId="{11BFD7FD-4D96-47D0-8E05-483D5ADDE511}" type="pres">
      <dgm:prSet presAssocID="{926AFAB6-BA5E-47DB-ACB3-19FCD19EB423}" presName="parentText" presStyleLbl="node1" presStyleIdx="0" presStyleCnt="10">
        <dgm:presLayoutVars>
          <dgm:chMax val="0"/>
          <dgm:bulletEnabled val="1"/>
        </dgm:presLayoutVars>
      </dgm:prSet>
      <dgm:spPr/>
    </dgm:pt>
    <dgm:pt modelId="{562696B4-E361-4B0D-BBEC-88B3941006EC}" type="pres">
      <dgm:prSet presAssocID="{926AFAB6-BA5E-47DB-ACB3-19FCD19EB423}" presName="negativeSpace" presStyleCnt="0"/>
      <dgm:spPr/>
    </dgm:pt>
    <dgm:pt modelId="{72140271-F1D5-464D-82E8-9BC144CC399B}" type="pres">
      <dgm:prSet presAssocID="{926AFAB6-BA5E-47DB-ACB3-19FCD19EB423}" presName="childText" presStyleLbl="conFgAcc1" presStyleIdx="0" presStyleCnt="10">
        <dgm:presLayoutVars>
          <dgm:bulletEnabled val="1"/>
        </dgm:presLayoutVars>
      </dgm:prSet>
      <dgm:spPr/>
    </dgm:pt>
    <dgm:pt modelId="{9F53F82C-ABD4-4124-970C-4B40EB6287F7}" type="pres">
      <dgm:prSet presAssocID="{1F658EAC-D773-4C99-9E66-21F9445A5C50}" presName="spaceBetweenRectangles" presStyleCnt="0"/>
      <dgm:spPr/>
    </dgm:pt>
    <dgm:pt modelId="{9B231439-83DD-4F20-829D-A2803F3C5155}" type="pres">
      <dgm:prSet presAssocID="{3BF529B7-EB21-4965-BD4E-DC4D4129E82D}" presName="parentLin" presStyleCnt="0"/>
      <dgm:spPr/>
    </dgm:pt>
    <dgm:pt modelId="{71AFDFD0-EEF5-4A3D-B92F-59E43FCE1CE7}" type="pres">
      <dgm:prSet presAssocID="{3BF529B7-EB21-4965-BD4E-DC4D4129E82D}" presName="parentLeftMargin" presStyleLbl="node1" presStyleIdx="0" presStyleCnt="10"/>
      <dgm:spPr/>
    </dgm:pt>
    <dgm:pt modelId="{5DB6998F-1A8E-416F-9B51-D5623D22B108}" type="pres">
      <dgm:prSet presAssocID="{3BF529B7-EB21-4965-BD4E-DC4D4129E82D}" presName="parentText" presStyleLbl="node1" presStyleIdx="1" presStyleCnt="10">
        <dgm:presLayoutVars>
          <dgm:chMax val="0"/>
          <dgm:bulletEnabled val="1"/>
        </dgm:presLayoutVars>
      </dgm:prSet>
      <dgm:spPr/>
    </dgm:pt>
    <dgm:pt modelId="{57A631A4-FB9A-4CCB-85A3-396FB5DA0444}" type="pres">
      <dgm:prSet presAssocID="{3BF529B7-EB21-4965-BD4E-DC4D4129E82D}" presName="negativeSpace" presStyleCnt="0"/>
      <dgm:spPr/>
    </dgm:pt>
    <dgm:pt modelId="{45597C78-F62F-4D25-9BA7-4B4E3D7C3849}" type="pres">
      <dgm:prSet presAssocID="{3BF529B7-EB21-4965-BD4E-DC4D4129E82D}" presName="childText" presStyleLbl="conFgAcc1" presStyleIdx="1" presStyleCnt="10">
        <dgm:presLayoutVars>
          <dgm:bulletEnabled val="1"/>
        </dgm:presLayoutVars>
      </dgm:prSet>
      <dgm:spPr/>
    </dgm:pt>
    <dgm:pt modelId="{CA8FC937-BAC9-400F-B4D3-4E9ADF8A9688}" type="pres">
      <dgm:prSet presAssocID="{B932DF44-CC1F-46C0-B957-558320F93755}" presName="spaceBetweenRectangles" presStyleCnt="0"/>
      <dgm:spPr/>
    </dgm:pt>
    <dgm:pt modelId="{BE471D07-D41D-488A-B758-E8632D5B1818}" type="pres">
      <dgm:prSet presAssocID="{CD8C995B-C77F-455C-B0CE-CA5275BD8D93}" presName="parentLin" presStyleCnt="0"/>
      <dgm:spPr/>
    </dgm:pt>
    <dgm:pt modelId="{FFA1553E-2507-433D-904A-6A51CF338987}" type="pres">
      <dgm:prSet presAssocID="{CD8C995B-C77F-455C-B0CE-CA5275BD8D93}" presName="parentLeftMargin" presStyleLbl="node1" presStyleIdx="1" presStyleCnt="10"/>
      <dgm:spPr/>
    </dgm:pt>
    <dgm:pt modelId="{8245A10F-EC19-48D0-9728-7FB12698E49D}" type="pres">
      <dgm:prSet presAssocID="{CD8C995B-C77F-455C-B0CE-CA5275BD8D93}" presName="parentText" presStyleLbl="node1" presStyleIdx="2" presStyleCnt="10">
        <dgm:presLayoutVars>
          <dgm:chMax val="0"/>
          <dgm:bulletEnabled val="1"/>
        </dgm:presLayoutVars>
      </dgm:prSet>
      <dgm:spPr/>
    </dgm:pt>
    <dgm:pt modelId="{8FA844FB-1F03-42B1-BF12-75B97DC39EB1}" type="pres">
      <dgm:prSet presAssocID="{CD8C995B-C77F-455C-B0CE-CA5275BD8D93}" presName="negativeSpace" presStyleCnt="0"/>
      <dgm:spPr/>
    </dgm:pt>
    <dgm:pt modelId="{EBC45AB3-5A2D-4B6A-B15A-AAB1B8DB01B6}" type="pres">
      <dgm:prSet presAssocID="{CD8C995B-C77F-455C-B0CE-CA5275BD8D93}" presName="childText" presStyleLbl="conFgAcc1" presStyleIdx="2" presStyleCnt="10">
        <dgm:presLayoutVars>
          <dgm:bulletEnabled val="1"/>
        </dgm:presLayoutVars>
      </dgm:prSet>
      <dgm:spPr/>
    </dgm:pt>
    <dgm:pt modelId="{A8F59240-9001-423A-AC70-75535DAC1095}" type="pres">
      <dgm:prSet presAssocID="{5507D2D2-AFF9-49FF-88F7-B546A856B5ED}" presName="spaceBetweenRectangles" presStyleCnt="0"/>
      <dgm:spPr/>
    </dgm:pt>
    <dgm:pt modelId="{C9CACE16-BFAC-49C7-BD33-B57FE7485370}" type="pres">
      <dgm:prSet presAssocID="{954C7745-C5DC-41D9-A3B9-5F0847B9A015}" presName="parentLin" presStyleCnt="0"/>
      <dgm:spPr/>
    </dgm:pt>
    <dgm:pt modelId="{5CB6E2D0-4A98-45D7-B03C-6539BE0239F4}" type="pres">
      <dgm:prSet presAssocID="{954C7745-C5DC-41D9-A3B9-5F0847B9A015}" presName="parentLeftMargin" presStyleLbl="node1" presStyleIdx="2" presStyleCnt="10"/>
      <dgm:spPr/>
    </dgm:pt>
    <dgm:pt modelId="{D7292210-3FB9-4317-9564-5CDF2032A45D}" type="pres">
      <dgm:prSet presAssocID="{954C7745-C5DC-41D9-A3B9-5F0847B9A015}" presName="parentText" presStyleLbl="node1" presStyleIdx="3" presStyleCnt="10">
        <dgm:presLayoutVars>
          <dgm:chMax val="0"/>
          <dgm:bulletEnabled val="1"/>
        </dgm:presLayoutVars>
      </dgm:prSet>
      <dgm:spPr/>
    </dgm:pt>
    <dgm:pt modelId="{C3147D93-B7C9-471F-8031-120FFA3698D0}" type="pres">
      <dgm:prSet presAssocID="{954C7745-C5DC-41D9-A3B9-5F0847B9A015}" presName="negativeSpace" presStyleCnt="0"/>
      <dgm:spPr/>
    </dgm:pt>
    <dgm:pt modelId="{7D7F43E9-E2F4-4466-91C4-29E4726394C2}" type="pres">
      <dgm:prSet presAssocID="{954C7745-C5DC-41D9-A3B9-5F0847B9A015}" presName="childText" presStyleLbl="conFgAcc1" presStyleIdx="3" presStyleCnt="10">
        <dgm:presLayoutVars>
          <dgm:bulletEnabled val="1"/>
        </dgm:presLayoutVars>
      </dgm:prSet>
      <dgm:spPr/>
    </dgm:pt>
    <dgm:pt modelId="{FE42790F-50A5-49E8-8369-EDD7854F67E5}" type="pres">
      <dgm:prSet presAssocID="{A1BCE0BB-C18D-4D5D-AD97-17410DB91167}" presName="spaceBetweenRectangles" presStyleCnt="0"/>
      <dgm:spPr/>
    </dgm:pt>
    <dgm:pt modelId="{66E24A2A-C125-40EA-970B-1D889120012E}" type="pres">
      <dgm:prSet presAssocID="{A54D3759-355D-4C99-817E-9FF46D024AD5}" presName="parentLin" presStyleCnt="0"/>
      <dgm:spPr/>
    </dgm:pt>
    <dgm:pt modelId="{0A41F014-3326-4335-B146-8D620EBF57A4}" type="pres">
      <dgm:prSet presAssocID="{A54D3759-355D-4C99-817E-9FF46D024AD5}" presName="parentLeftMargin" presStyleLbl="node1" presStyleIdx="3" presStyleCnt="10"/>
      <dgm:spPr/>
    </dgm:pt>
    <dgm:pt modelId="{47FD59D4-37B2-40B8-B2C6-660B083C1920}" type="pres">
      <dgm:prSet presAssocID="{A54D3759-355D-4C99-817E-9FF46D024AD5}" presName="parentText" presStyleLbl="node1" presStyleIdx="4" presStyleCnt="10">
        <dgm:presLayoutVars>
          <dgm:chMax val="0"/>
          <dgm:bulletEnabled val="1"/>
        </dgm:presLayoutVars>
      </dgm:prSet>
      <dgm:spPr/>
    </dgm:pt>
    <dgm:pt modelId="{DACF732C-96F4-402C-81F1-563C07BC5F72}" type="pres">
      <dgm:prSet presAssocID="{A54D3759-355D-4C99-817E-9FF46D024AD5}" presName="negativeSpace" presStyleCnt="0"/>
      <dgm:spPr/>
    </dgm:pt>
    <dgm:pt modelId="{36F1728F-EFEF-4D52-ACF0-67CADDBFF102}" type="pres">
      <dgm:prSet presAssocID="{A54D3759-355D-4C99-817E-9FF46D024AD5}" presName="childText" presStyleLbl="conFgAcc1" presStyleIdx="4" presStyleCnt="10">
        <dgm:presLayoutVars>
          <dgm:bulletEnabled val="1"/>
        </dgm:presLayoutVars>
      </dgm:prSet>
      <dgm:spPr/>
    </dgm:pt>
    <dgm:pt modelId="{6565563C-4A57-4D1E-8114-3992A0D1EE2D}" type="pres">
      <dgm:prSet presAssocID="{DB392635-411C-45D1-B5E6-570AECE49FBB}" presName="spaceBetweenRectangles" presStyleCnt="0"/>
      <dgm:spPr/>
    </dgm:pt>
    <dgm:pt modelId="{9EFD3735-D1FB-4EA5-9958-0D71D12C4545}" type="pres">
      <dgm:prSet presAssocID="{0C386915-B23F-4BB8-9CEC-F7BDCFB8DB28}" presName="parentLin" presStyleCnt="0"/>
      <dgm:spPr/>
    </dgm:pt>
    <dgm:pt modelId="{E602E556-B272-4671-AD98-1161C3AB271D}" type="pres">
      <dgm:prSet presAssocID="{0C386915-B23F-4BB8-9CEC-F7BDCFB8DB28}" presName="parentLeftMargin" presStyleLbl="node1" presStyleIdx="4" presStyleCnt="10"/>
      <dgm:spPr/>
    </dgm:pt>
    <dgm:pt modelId="{36E984D7-39C1-4796-9323-56E3F02812AA}" type="pres">
      <dgm:prSet presAssocID="{0C386915-B23F-4BB8-9CEC-F7BDCFB8DB28}" presName="parentText" presStyleLbl="node1" presStyleIdx="5" presStyleCnt="10">
        <dgm:presLayoutVars>
          <dgm:chMax val="0"/>
          <dgm:bulletEnabled val="1"/>
        </dgm:presLayoutVars>
      </dgm:prSet>
      <dgm:spPr/>
    </dgm:pt>
    <dgm:pt modelId="{8AD06972-32E9-44BC-B5AD-37A8C424DBE8}" type="pres">
      <dgm:prSet presAssocID="{0C386915-B23F-4BB8-9CEC-F7BDCFB8DB28}" presName="negativeSpace" presStyleCnt="0"/>
      <dgm:spPr/>
    </dgm:pt>
    <dgm:pt modelId="{4CFDC9D2-849E-4CD1-AF0A-2A49EBA29375}" type="pres">
      <dgm:prSet presAssocID="{0C386915-B23F-4BB8-9CEC-F7BDCFB8DB28}" presName="childText" presStyleLbl="conFgAcc1" presStyleIdx="5" presStyleCnt="10">
        <dgm:presLayoutVars>
          <dgm:bulletEnabled val="1"/>
        </dgm:presLayoutVars>
      </dgm:prSet>
      <dgm:spPr/>
    </dgm:pt>
    <dgm:pt modelId="{C2EFEEA6-BD63-431C-9487-B5DF92386F7E}" type="pres">
      <dgm:prSet presAssocID="{3D5824FB-F687-46AE-B729-25B95806E08E}" presName="spaceBetweenRectangles" presStyleCnt="0"/>
      <dgm:spPr/>
    </dgm:pt>
    <dgm:pt modelId="{0FCFED76-D983-4710-9841-112ABE92C3C4}" type="pres">
      <dgm:prSet presAssocID="{3CAC80DD-A068-4848-B2F4-B3C9DE885A5C}" presName="parentLin" presStyleCnt="0"/>
      <dgm:spPr/>
    </dgm:pt>
    <dgm:pt modelId="{05EC63EC-DAF8-44B0-92B2-50D1FF69C1A5}" type="pres">
      <dgm:prSet presAssocID="{3CAC80DD-A068-4848-B2F4-B3C9DE885A5C}" presName="parentLeftMargin" presStyleLbl="node1" presStyleIdx="5" presStyleCnt="10"/>
      <dgm:spPr/>
    </dgm:pt>
    <dgm:pt modelId="{0619B462-A274-4F1B-9DC2-741BA2DD743F}" type="pres">
      <dgm:prSet presAssocID="{3CAC80DD-A068-4848-B2F4-B3C9DE885A5C}" presName="parentText" presStyleLbl="node1" presStyleIdx="6" presStyleCnt="10">
        <dgm:presLayoutVars>
          <dgm:chMax val="0"/>
          <dgm:bulletEnabled val="1"/>
        </dgm:presLayoutVars>
      </dgm:prSet>
      <dgm:spPr/>
    </dgm:pt>
    <dgm:pt modelId="{2744CA28-C301-4976-B22D-DD4BAC2B5A34}" type="pres">
      <dgm:prSet presAssocID="{3CAC80DD-A068-4848-B2F4-B3C9DE885A5C}" presName="negativeSpace" presStyleCnt="0"/>
      <dgm:spPr/>
    </dgm:pt>
    <dgm:pt modelId="{629C0B74-E126-48BF-8802-07786A6549A2}" type="pres">
      <dgm:prSet presAssocID="{3CAC80DD-A068-4848-B2F4-B3C9DE885A5C}" presName="childText" presStyleLbl="conFgAcc1" presStyleIdx="6" presStyleCnt="10">
        <dgm:presLayoutVars>
          <dgm:bulletEnabled val="1"/>
        </dgm:presLayoutVars>
      </dgm:prSet>
      <dgm:spPr/>
    </dgm:pt>
    <dgm:pt modelId="{F4A7A2B6-14D7-4344-B84C-C450DF9917E1}" type="pres">
      <dgm:prSet presAssocID="{7E0323D9-D62D-433D-AFE3-6128414F9532}" presName="spaceBetweenRectangles" presStyleCnt="0"/>
      <dgm:spPr/>
    </dgm:pt>
    <dgm:pt modelId="{F43925FF-C133-44E2-848C-BC0BDF9CBD6C}" type="pres">
      <dgm:prSet presAssocID="{814D0CCB-BB4A-44B9-A3E5-63DDDF1A3E2D}" presName="parentLin" presStyleCnt="0"/>
      <dgm:spPr/>
    </dgm:pt>
    <dgm:pt modelId="{2ECD463D-88BF-4163-9E93-32E9D1AD58B9}" type="pres">
      <dgm:prSet presAssocID="{814D0CCB-BB4A-44B9-A3E5-63DDDF1A3E2D}" presName="parentLeftMargin" presStyleLbl="node1" presStyleIdx="6" presStyleCnt="10"/>
      <dgm:spPr/>
    </dgm:pt>
    <dgm:pt modelId="{9A8E4D5C-63A8-4801-A95E-CB26627E7686}" type="pres">
      <dgm:prSet presAssocID="{814D0CCB-BB4A-44B9-A3E5-63DDDF1A3E2D}" presName="parentText" presStyleLbl="node1" presStyleIdx="7" presStyleCnt="10">
        <dgm:presLayoutVars>
          <dgm:chMax val="0"/>
          <dgm:bulletEnabled val="1"/>
        </dgm:presLayoutVars>
      </dgm:prSet>
      <dgm:spPr/>
    </dgm:pt>
    <dgm:pt modelId="{9347DDC4-5F55-4A3A-8192-C9CCCA394717}" type="pres">
      <dgm:prSet presAssocID="{814D0CCB-BB4A-44B9-A3E5-63DDDF1A3E2D}" presName="negativeSpace" presStyleCnt="0"/>
      <dgm:spPr/>
    </dgm:pt>
    <dgm:pt modelId="{A67DBE64-C242-4FF7-9FDB-5D638BAD3C4F}" type="pres">
      <dgm:prSet presAssocID="{814D0CCB-BB4A-44B9-A3E5-63DDDF1A3E2D}" presName="childText" presStyleLbl="conFgAcc1" presStyleIdx="7" presStyleCnt="10">
        <dgm:presLayoutVars>
          <dgm:bulletEnabled val="1"/>
        </dgm:presLayoutVars>
      </dgm:prSet>
      <dgm:spPr/>
    </dgm:pt>
    <dgm:pt modelId="{940338D7-6157-40DF-B4DE-32D15A340FA4}" type="pres">
      <dgm:prSet presAssocID="{DB50BA92-2884-4C27-A966-CA12AF603DAA}" presName="spaceBetweenRectangles" presStyleCnt="0"/>
      <dgm:spPr/>
    </dgm:pt>
    <dgm:pt modelId="{93AF8BE4-C32B-4C0A-ADD2-34C737A98A95}" type="pres">
      <dgm:prSet presAssocID="{8C68C6DD-45F7-4F94-A486-34A37D53FADF}" presName="parentLin" presStyleCnt="0"/>
      <dgm:spPr/>
    </dgm:pt>
    <dgm:pt modelId="{BC4D132C-AA74-4625-A309-E71F42736E71}" type="pres">
      <dgm:prSet presAssocID="{8C68C6DD-45F7-4F94-A486-34A37D53FADF}" presName="parentLeftMargin" presStyleLbl="node1" presStyleIdx="7" presStyleCnt="10"/>
      <dgm:spPr/>
    </dgm:pt>
    <dgm:pt modelId="{5951A2A7-FE60-4927-B4E1-0208921BD499}" type="pres">
      <dgm:prSet presAssocID="{8C68C6DD-45F7-4F94-A486-34A37D53FADF}" presName="parentText" presStyleLbl="node1" presStyleIdx="8" presStyleCnt="10">
        <dgm:presLayoutVars>
          <dgm:chMax val="0"/>
          <dgm:bulletEnabled val="1"/>
        </dgm:presLayoutVars>
      </dgm:prSet>
      <dgm:spPr/>
    </dgm:pt>
    <dgm:pt modelId="{727C560A-7787-4EBA-859C-7843C96D6531}" type="pres">
      <dgm:prSet presAssocID="{8C68C6DD-45F7-4F94-A486-34A37D53FADF}" presName="negativeSpace" presStyleCnt="0"/>
      <dgm:spPr/>
    </dgm:pt>
    <dgm:pt modelId="{1061D658-2DD6-4B94-9CA6-A44F8FEB578E}" type="pres">
      <dgm:prSet presAssocID="{8C68C6DD-45F7-4F94-A486-34A37D53FADF}" presName="childText" presStyleLbl="conFgAcc1" presStyleIdx="8" presStyleCnt="10">
        <dgm:presLayoutVars>
          <dgm:bulletEnabled val="1"/>
        </dgm:presLayoutVars>
      </dgm:prSet>
      <dgm:spPr/>
    </dgm:pt>
    <dgm:pt modelId="{E1B0DBA2-3796-4A72-B228-988768F6C8CB}" type="pres">
      <dgm:prSet presAssocID="{A4F9D640-3C9D-4428-AE19-6198DDBC61E2}" presName="spaceBetweenRectangles" presStyleCnt="0"/>
      <dgm:spPr/>
    </dgm:pt>
    <dgm:pt modelId="{2304FECF-10A2-4469-A3E4-0EF0BFE65B26}" type="pres">
      <dgm:prSet presAssocID="{2FE3261D-5374-422D-845B-F18ECD8CF316}" presName="parentLin" presStyleCnt="0"/>
      <dgm:spPr/>
    </dgm:pt>
    <dgm:pt modelId="{473E4BFA-A4C1-49BE-AEEF-D05CFC31C1E7}" type="pres">
      <dgm:prSet presAssocID="{2FE3261D-5374-422D-845B-F18ECD8CF316}" presName="parentLeftMargin" presStyleLbl="node1" presStyleIdx="8" presStyleCnt="10"/>
      <dgm:spPr/>
    </dgm:pt>
    <dgm:pt modelId="{D17F8F9D-FC95-4D24-B412-6D5DEDDB31CB}" type="pres">
      <dgm:prSet presAssocID="{2FE3261D-5374-422D-845B-F18ECD8CF316}" presName="parentText" presStyleLbl="node1" presStyleIdx="9" presStyleCnt="10">
        <dgm:presLayoutVars>
          <dgm:chMax val="0"/>
          <dgm:bulletEnabled val="1"/>
        </dgm:presLayoutVars>
      </dgm:prSet>
      <dgm:spPr/>
    </dgm:pt>
    <dgm:pt modelId="{6340B675-DEEA-4A86-B900-83BDCBF4F6FB}" type="pres">
      <dgm:prSet presAssocID="{2FE3261D-5374-422D-845B-F18ECD8CF316}" presName="negativeSpace" presStyleCnt="0"/>
      <dgm:spPr/>
    </dgm:pt>
    <dgm:pt modelId="{5A47DC54-7393-4038-A0D8-F0C6CB13B612}" type="pres">
      <dgm:prSet presAssocID="{2FE3261D-5374-422D-845B-F18ECD8CF316}" presName="childText" presStyleLbl="conFgAcc1" presStyleIdx="9" presStyleCnt="10">
        <dgm:presLayoutVars>
          <dgm:bulletEnabled val="1"/>
        </dgm:presLayoutVars>
      </dgm:prSet>
      <dgm:spPr/>
    </dgm:pt>
  </dgm:ptLst>
  <dgm:cxnLst>
    <dgm:cxn modelId="{515EE100-E03A-4E60-AD74-CE935A714E14}" type="presOf" srcId="{0C386915-B23F-4BB8-9CEC-F7BDCFB8DB28}" destId="{E602E556-B272-4671-AD98-1161C3AB271D}" srcOrd="0" destOrd="0" presId="urn:microsoft.com/office/officeart/2005/8/layout/list1"/>
    <dgm:cxn modelId="{602CA609-D6ED-4754-9541-D55DD88ACC93}" srcId="{96AEDB78-F0A9-4F70-B557-830CFD78920C}" destId="{0C386915-B23F-4BB8-9CEC-F7BDCFB8DB28}" srcOrd="5" destOrd="0" parTransId="{BD534643-7AB8-497F-9B43-F549FA8E5F50}" sibTransId="{3D5824FB-F687-46AE-B729-25B95806E08E}"/>
    <dgm:cxn modelId="{69627D0B-5A77-4559-84D1-16EA53DE4BCB}" type="presOf" srcId="{2FE3261D-5374-422D-845B-F18ECD8CF316}" destId="{D17F8F9D-FC95-4D24-B412-6D5DEDDB31CB}" srcOrd="1" destOrd="0" presId="urn:microsoft.com/office/officeart/2005/8/layout/list1"/>
    <dgm:cxn modelId="{61138615-696D-408F-BD23-7F16BC3EE1DB}" srcId="{96AEDB78-F0A9-4F70-B557-830CFD78920C}" destId="{3CAC80DD-A068-4848-B2F4-B3C9DE885A5C}" srcOrd="6" destOrd="0" parTransId="{1BD416C9-D175-4D1A-B8BE-E78DBA3DE57C}" sibTransId="{7E0323D9-D62D-433D-AFE3-6128414F9532}"/>
    <dgm:cxn modelId="{E8835F1E-0295-4AD1-848C-67E158736EBA}" type="presOf" srcId="{926AFAB6-BA5E-47DB-ACB3-19FCD19EB423}" destId="{11BFD7FD-4D96-47D0-8E05-483D5ADDE511}" srcOrd="1" destOrd="0" presId="urn:microsoft.com/office/officeart/2005/8/layout/list1"/>
    <dgm:cxn modelId="{5CD7273A-8871-4527-9665-FAFB7D741A82}" type="presOf" srcId="{A54D3759-355D-4C99-817E-9FF46D024AD5}" destId="{0A41F014-3326-4335-B146-8D620EBF57A4}" srcOrd="0" destOrd="0" presId="urn:microsoft.com/office/officeart/2005/8/layout/list1"/>
    <dgm:cxn modelId="{7CE7A562-0E76-49BD-9262-0E083DBAB592}" type="presOf" srcId="{CD8C995B-C77F-455C-B0CE-CA5275BD8D93}" destId="{8245A10F-EC19-48D0-9728-7FB12698E49D}" srcOrd="1" destOrd="0" presId="urn:microsoft.com/office/officeart/2005/8/layout/list1"/>
    <dgm:cxn modelId="{9722EA42-A7B4-402B-9FD2-5C7CCE397041}" srcId="{96AEDB78-F0A9-4F70-B557-830CFD78920C}" destId="{2FE3261D-5374-422D-845B-F18ECD8CF316}" srcOrd="9" destOrd="0" parTransId="{ABDE04E2-667D-4F4C-B695-6FC9E683EC9C}" sibTransId="{D9B3268F-070C-48A9-966A-E9929BB92B49}"/>
    <dgm:cxn modelId="{445D4046-31C8-4262-BEE9-8C1B9C716909}" srcId="{96AEDB78-F0A9-4F70-B557-830CFD78920C}" destId="{A54D3759-355D-4C99-817E-9FF46D024AD5}" srcOrd="4" destOrd="0" parTransId="{623443D9-3CF9-4997-8962-4B64AD48BAE0}" sibTransId="{DB392635-411C-45D1-B5E6-570AECE49FBB}"/>
    <dgm:cxn modelId="{6CB6EE50-DE73-44D1-AA26-EBB058196BB6}" type="presOf" srcId="{3CAC80DD-A068-4848-B2F4-B3C9DE885A5C}" destId="{0619B462-A274-4F1B-9DC2-741BA2DD743F}" srcOrd="1" destOrd="0" presId="urn:microsoft.com/office/officeart/2005/8/layout/list1"/>
    <dgm:cxn modelId="{44486454-012B-4A2D-9E2F-5690E95780F2}" type="presOf" srcId="{8C68C6DD-45F7-4F94-A486-34A37D53FADF}" destId="{BC4D132C-AA74-4625-A309-E71F42736E71}" srcOrd="0" destOrd="0" presId="urn:microsoft.com/office/officeart/2005/8/layout/list1"/>
    <dgm:cxn modelId="{B96DD855-4E08-44CE-BE1A-D2DDFDD19D02}" srcId="{96AEDB78-F0A9-4F70-B557-830CFD78920C}" destId="{814D0CCB-BB4A-44B9-A3E5-63DDDF1A3E2D}" srcOrd="7" destOrd="0" parTransId="{87C1D373-E5DD-444A-900E-8C3985D941BC}" sibTransId="{DB50BA92-2884-4C27-A966-CA12AF603DAA}"/>
    <dgm:cxn modelId="{1311C97E-B01E-4824-A46E-9F8DD82D76C7}" type="presOf" srcId="{954C7745-C5DC-41D9-A3B9-5F0847B9A015}" destId="{5CB6E2D0-4A98-45D7-B03C-6539BE0239F4}" srcOrd="0" destOrd="0" presId="urn:microsoft.com/office/officeart/2005/8/layout/list1"/>
    <dgm:cxn modelId="{1784F37E-E086-4FB0-9D28-B13FE4D0D5D3}" type="presOf" srcId="{814D0CCB-BB4A-44B9-A3E5-63DDDF1A3E2D}" destId="{2ECD463D-88BF-4163-9E93-32E9D1AD58B9}" srcOrd="0" destOrd="0" presId="urn:microsoft.com/office/officeart/2005/8/layout/list1"/>
    <dgm:cxn modelId="{D1D10A80-AD8F-4CD4-9422-44B159E2CD73}" srcId="{96AEDB78-F0A9-4F70-B557-830CFD78920C}" destId="{8C68C6DD-45F7-4F94-A486-34A37D53FADF}" srcOrd="8" destOrd="0" parTransId="{6B609BE6-EB5A-413C-BDDB-35BE1E8115AA}" sibTransId="{A4F9D640-3C9D-4428-AE19-6198DDBC61E2}"/>
    <dgm:cxn modelId="{A10FAD8C-E308-4571-BA0A-6F97C77BEA02}" srcId="{96AEDB78-F0A9-4F70-B557-830CFD78920C}" destId="{926AFAB6-BA5E-47DB-ACB3-19FCD19EB423}" srcOrd="0" destOrd="0" parTransId="{A05AA5FD-8241-4A0B-B2DC-77AF6D8CEC78}" sibTransId="{1F658EAC-D773-4C99-9E66-21F9445A5C50}"/>
    <dgm:cxn modelId="{9FAF9D9A-3455-431F-BAF5-5EFFD868D167}" srcId="{96AEDB78-F0A9-4F70-B557-830CFD78920C}" destId="{3BF529B7-EB21-4965-BD4E-DC4D4129E82D}" srcOrd="1" destOrd="0" parTransId="{303B6474-953C-4EE9-AD06-C17C814F14CA}" sibTransId="{B932DF44-CC1F-46C0-B957-558320F93755}"/>
    <dgm:cxn modelId="{BEFA5AA0-E2E0-4FC9-9C69-ECB26B12ADDB}" type="presOf" srcId="{3BF529B7-EB21-4965-BD4E-DC4D4129E82D}" destId="{71AFDFD0-EEF5-4A3D-B92F-59E43FCE1CE7}" srcOrd="0" destOrd="0" presId="urn:microsoft.com/office/officeart/2005/8/layout/list1"/>
    <dgm:cxn modelId="{67D373A6-23D1-4240-AC9A-E82F03EA9530}" srcId="{96AEDB78-F0A9-4F70-B557-830CFD78920C}" destId="{954C7745-C5DC-41D9-A3B9-5F0847B9A015}" srcOrd="3" destOrd="0" parTransId="{E2F6956F-3746-4E5A-B1C6-8582AA41BF41}" sibTransId="{A1BCE0BB-C18D-4D5D-AD97-17410DB91167}"/>
    <dgm:cxn modelId="{406146A7-E934-4FE5-91A5-7388DFE3B91D}" type="presOf" srcId="{2FE3261D-5374-422D-845B-F18ECD8CF316}" destId="{473E4BFA-A4C1-49BE-AEEF-D05CFC31C1E7}" srcOrd="0" destOrd="0" presId="urn:microsoft.com/office/officeart/2005/8/layout/list1"/>
    <dgm:cxn modelId="{BF0739AE-B4A7-4359-8D72-8936DD316179}" type="presOf" srcId="{96AEDB78-F0A9-4F70-B557-830CFD78920C}" destId="{2D64723F-95D4-478D-BA21-010FB960932A}" srcOrd="0" destOrd="0" presId="urn:microsoft.com/office/officeart/2005/8/layout/list1"/>
    <dgm:cxn modelId="{8152BAB7-74EB-4FB5-A9E3-9A791B09E922}" srcId="{96AEDB78-F0A9-4F70-B557-830CFD78920C}" destId="{CD8C995B-C77F-455C-B0CE-CA5275BD8D93}" srcOrd="2" destOrd="0" parTransId="{1528A8F4-8C6F-4FD4-9E22-AE56B66097A3}" sibTransId="{5507D2D2-AFF9-49FF-88F7-B546A856B5ED}"/>
    <dgm:cxn modelId="{050A1FB8-E86A-4281-BB53-80F8B0730E65}" type="presOf" srcId="{A54D3759-355D-4C99-817E-9FF46D024AD5}" destId="{47FD59D4-37B2-40B8-B2C6-660B083C1920}" srcOrd="1" destOrd="0" presId="urn:microsoft.com/office/officeart/2005/8/layout/list1"/>
    <dgm:cxn modelId="{D06C4AB8-AB4F-42C6-9BF7-54DB51174A85}" type="presOf" srcId="{3BF529B7-EB21-4965-BD4E-DC4D4129E82D}" destId="{5DB6998F-1A8E-416F-9B51-D5623D22B108}" srcOrd="1" destOrd="0" presId="urn:microsoft.com/office/officeart/2005/8/layout/list1"/>
    <dgm:cxn modelId="{BBB497B8-64A7-489B-BF72-7633D2364792}" type="presOf" srcId="{8C68C6DD-45F7-4F94-A486-34A37D53FADF}" destId="{5951A2A7-FE60-4927-B4E1-0208921BD499}" srcOrd="1" destOrd="0" presId="urn:microsoft.com/office/officeart/2005/8/layout/list1"/>
    <dgm:cxn modelId="{03EE22BC-8BF9-4AAC-B77B-5BE5B176FBAF}" type="presOf" srcId="{814D0CCB-BB4A-44B9-A3E5-63DDDF1A3E2D}" destId="{9A8E4D5C-63A8-4801-A95E-CB26627E7686}" srcOrd="1" destOrd="0" presId="urn:microsoft.com/office/officeart/2005/8/layout/list1"/>
    <dgm:cxn modelId="{E0E8A7CF-B124-40BF-B09D-E88BBC020AA5}" type="presOf" srcId="{0C386915-B23F-4BB8-9CEC-F7BDCFB8DB28}" destId="{36E984D7-39C1-4796-9323-56E3F02812AA}" srcOrd="1" destOrd="0" presId="urn:microsoft.com/office/officeart/2005/8/layout/list1"/>
    <dgm:cxn modelId="{E8A232E1-C01D-4ADC-84F4-74A19A4322D0}" type="presOf" srcId="{3CAC80DD-A068-4848-B2F4-B3C9DE885A5C}" destId="{05EC63EC-DAF8-44B0-92B2-50D1FF69C1A5}" srcOrd="0" destOrd="0" presId="urn:microsoft.com/office/officeart/2005/8/layout/list1"/>
    <dgm:cxn modelId="{4454ADE2-0826-4173-A513-2E665B553BA9}" type="presOf" srcId="{CD8C995B-C77F-455C-B0CE-CA5275BD8D93}" destId="{FFA1553E-2507-433D-904A-6A51CF338987}" srcOrd="0" destOrd="0" presId="urn:microsoft.com/office/officeart/2005/8/layout/list1"/>
    <dgm:cxn modelId="{DB3840FA-4638-4067-8546-6E743DC70C69}" type="presOf" srcId="{926AFAB6-BA5E-47DB-ACB3-19FCD19EB423}" destId="{F25ADBD9-F9B3-4572-A6BD-93268C6C4739}" srcOrd="0" destOrd="0" presId="urn:microsoft.com/office/officeart/2005/8/layout/list1"/>
    <dgm:cxn modelId="{0D58AEFE-FC38-4BEB-999B-43B0EBF2C362}" type="presOf" srcId="{954C7745-C5DC-41D9-A3B9-5F0847B9A015}" destId="{D7292210-3FB9-4317-9564-5CDF2032A45D}" srcOrd="1" destOrd="0" presId="urn:microsoft.com/office/officeart/2005/8/layout/list1"/>
    <dgm:cxn modelId="{B29396E3-93CD-4966-91F3-CECE38A2FA23}" type="presParOf" srcId="{2D64723F-95D4-478D-BA21-010FB960932A}" destId="{A106AA60-E368-4DAB-8C21-007F8AABCD72}" srcOrd="0" destOrd="0" presId="urn:microsoft.com/office/officeart/2005/8/layout/list1"/>
    <dgm:cxn modelId="{A2F91401-E956-4AED-AF89-A77A7DFD9044}" type="presParOf" srcId="{A106AA60-E368-4DAB-8C21-007F8AABCD72}" destId="{F25ADBD9-F9B3-4572-A6BD-93268C6C4739}" srcOrd="0" destOrd="0" presId="urn:microsoft.com/office/officeart/2005/8/layout/list1"/>
    <dgm:cxn modelId="{AA77A4CE-99B0-4319-87CC-3097FF89C818}" type="presParOf" srcId="{A106AA60-E368-4DAB-8C21-007F8AABCD72}" destId="{11BFD7FD-4D96-47D0-8E05-483D5ADDE511}" srcOrd="1" destOrd="0" presId="urn:microsoft.com/office/officeart/2005/8/layout/list1"/>
    <dgm:cxn modelId="{F7827E11-60CC-45F4-897D-E1609D68047D}" type="presParOf" srcId="{2D64723F-95D4-478D-BA21-010FB960932A}" destId="{562696B4-E361-4B0D-BBEC-88B3941006EC}" srcOrd="1" destOrd="0" presId="urn:microsoft.com/office/officeart/2005/8/layout/list1"/>
    <dgm:cxn modelId="{13C3D100-0268-4170-A8F0-56626A6BA711}" type="presParOf" srcId="{2D64723F-95D4-478D-BA21-010FB960932A}" destId="{72140271-F1D5-464D-82E8-9BC144CC399B}" srcOrd="2" destOrd="0" presId="urn:microsoft.com/office/officeart/2005/8/layout/list1"/>
    <dgm:cxn modelId="{FDF85E86-6D1F-40E8-B4E1-8BA4F4A64333}" type="presParOf" srcId="{2D64723F-95D4-478D-BA21-010FB960932A}" destId="{9F53F82C-ABD4-4124-970C-4B40EB6287F7}" srcOrd="3" destOrd="0" presId="urn:microsoft.com/office/officeart/2005/8/layout/list1"/>
    <dgm:cxn modelId="{F1AD0BE3-E1DD-4EB7-B870-691FCE08B758}" type="presParOf" srcId="{2D64723F-95D4-478D-BA21-010FB960932A}" destId="{9B231439-83DD-4F20-829D-A2803F3C5155}" srcOrd="4" destOrd="0" presId="urn:microsoft.com/office/officeart/2005/8/layout/list1"/>
    <dgm:cxn modelId="{DFE8D15D-E9BA-4729-96CA-767FB5E739C9}" type="presParOf" srcId="{9B231439-83DD-4F20-829D-A2803F3C5155}" destId="{71AFDFD0-EEF5-4A3D-B92F-59E43FCE1CE7}" srcOrd="0" destOrd="0" presId="urn:microsoft.com/office/officeart/2005/8/layout/list1"/>
    <dgm:cxn modelId="{41FC9AC2-5B4C-4A8F-B801-54797B59B88D}" type="presParOf" srcId="{9B231439-83DD-4F20-829D-A2803F3C5155}" destId="{5DB6998F-1A8E-416F-9B51-D5623D22B108}" srcOrd="1" destOrd="0" presId="urn:microsoft.com/office/officeart/2005/8/layout/list1"/>
    <dgm:cxn modelId="{4F6A2A22-4940-4D61-9C9E-50A2D669559C}" type="presParOf" srcId="{2D64723F-95D4-478D-BA21-010FB960932A}" destId="{57A631A4-FB9A-4CCB-85A3-396FB5DA0444}" srcOrd="5" destOrd="0" presId="urn:microsoft.com/office/officeart/2005/8/layout/list1"/>
    <dgm:cxn modelId="{030C6B2D-F900-4A21-AC0C-D4AAD8A2C090}" type="presParOf" srcId="{2D64723F-95D4-478D-BA21-010FB960932A}" destId="{45597C78-F62F-4D25-9BA7-4B4E3D7C3849}" srcOrd="6" destOrd="0" presId="urn:microsoft.com/office/officeart/2005/8/layout/list1"/>
    <dgm:cxn modelId="{F49AA7B9-DF35-4490-B52A-DDE16D100FD8}" type="presParOf" srcId="{2D64723F-95D4-478D-BA21-010FB960932A}" destId="{CA8FC937-BAC9-400F-B4D3-4E9ADF8A9688}" srcOrd="7" destOrd="0" presId="urn:microsoft.com/office/officeart/2005/8/layout/list1"/>
    <dgm:cxn modelId="{1ABA818E-3653-4E0C-82EE-1FA388F2D1E8}" type="presParOf" srcId="{2D64723F-95D4-478D-BA21-010FB960932A}" destId="{BE471D07-D41D-488A-B758-E8632D5B1818}" srcOrd="8" destOrd="0" presId="urn:microsoft.com/office/officeart/2005/8/layout/list1"/>
    <dgm:cxn modelId="{94B8CC6D-D943-4276-B360-0B3CDEA5BEE2}" type="presParOf" srcId="{BE471D07-D41D-488A-B758-E8632D5B1818}" destId="{FFA1553E-2507-433D-904A-6A51CF338987}" srcOrd="0" destOrd="0" presId="urn:microsoft.com/office/officeart/2005/8/layout/list1"/>
    <dgm:cxn modelId="{07E5AD1A-F9EE-4AD6-9C93-B1651ECD4CD1}" type="presParOf" srcId="{BE471D07-D41D-488A-B758-E8632D5B1818}" destId="{8245A10F-EC19-48D0-9728-7FB12698E49D}" srcOrd="1" destOrd="0" presId="urn:microsoft.com/office/officeart/2005/8/layout/list1"/>
    <dgm:cxn modelId="{DB2AF251-3669-493A-AA47-8FB1CB058900}" type="presParOf" srcId="{2D64723F-95D4-478D-BA21-010FB960932A}" destId="{8FA844FB-1F03-42B1-BF12-75B97DC39EB1}" srcOrd="9" destOrd="0" presId="urn:microsoft.com/office/officeart/2005/8/layout/list1"/>
    <dgm:cxn modelId="{A3A3808C-A044-4589-BF11-0B80ACBFE59D}" type="presParOf" srcId="{2D64723F-95D4-478D-BA21-010FB960932A}" destId="{EBC45AB3-5A2D-4B6A-B15A-AAB1B8DB01B6}" srcOrd="10" destOrd="0" presId="urn:microsoft.com/office/officeart/2005/8/layout/list1"/>
    <dgm:cxn modelId="{6748BBB0-D75E-4C45-B263-7A645A96617C}" type="presParOf" srcId="{2D64723F-95D4-478D-BA21-010FB960932A}" destId="{A8F59240-9001-423A-AC70-75535DAC1095}" srcOrd="11" destOrd="0" presId="urn:microsoft.com/office/officeart/2005/8/layout/list1"/>
    <dgm:cxn modelId="{6A925102-C1ED-4074-A1A8-5EC91DE347AD}" type="presParOf" srcId="{2D64723F-95D4-478D-BA21-010FB960932A}" destId="{C9CACE16-BFAC-49C7-BD33-B57FE7485370}" srcOrd="12" destOrd="0" presId="urn:microsoft.com/office/officeart/2005/8/layout/list1"/>
    <dgm:cxn modelId="{80E9DA28-B98C-4804-AA9C-75B4B34C4207}" type="presParOf" srcId="{C9CACE16-BFAC-49C7-BD33-B57FE7485370}" destId="{5CB6E2D0-4A98-45D7-B03C-6539BE0239F4}" srcOrd="0" destOrd="0" presId="urn:microsoft.com/office/officeart/2005/8/layout/list1"/>
    <dgm:cxn modelId="{BFC43FBD-6BDA-4408-88E9-FBAC85ED6237}" type="presParOf" srcId="{C9CACE16-BFAC-49C7-BD33-B57FE7485370}" destId="{D7292210-3FB9-4317-9564-5CDF2032A45D}" srcOrd="1" destOrd="0" presId="urn:microsoft.com/office/officeart/2005/8/layout/list1"/>
    <dgm:cxn modelId="{FDA5E538-8AB6-4D3E-8A88-8D74E3ADC70A}" type="presParOf" srcId="{2D64723F-95D4-478D-BA21-010FB960932A}" destId="{C3147D93-B7C9-471F-8031-120FFA3698D0}" srcOrd="13" destOrd="0" presId="urn:microsoft.com/office/officeart/2005/8/layout/list1"/>
    <dgm:cxn modelId="{669418E3-677B-4F4F-A892-1EA37EFA6434}" type="presParOf" srcId="{2D64723F-95D4-478D-BA21-010FB960932A}" destId="{7D7F43E9-E2F4-4466-91C4-29E4726394C2}" srcOrd="14" destOrd="0" presId="urn:microsoft.com/office/officeart/2005/8/layout/list1"/>
    <dgm:cxn modelId="{31C3FAA6-C9BC-4115-8F6D-4677A772FA43}" type="presParOf" srcId="{2D64723F-95D4-478D-BA21-010FB960932A}" destId="{FE42790F-50A5-49E8-8369-EDD7854F67E5}" srcOrd="15" destOrd="0" presId="urn:microsoft.com/office/officeart/2005/8/layout/list1"/>
    <dgm:cxn modelId="{7D992E48-E8B1-4661-A424-A5BF705ED203}" type="presParOf" srcId="{2D64723F-95D4-478D-BA21-010FB960932A}" destId="{66E24A2A-C125-40EA-970B-1D889120012E}" srcOrd="16" destOrd="0" presId="urn:microsoft.com/office/officeart/2005/8/layout/list1"/>
    <dgm:cxn modelId="{1DCF65FD-BB4B-4DC5-90DF-CC5127E37F64}" type="presParOf" srcId="{66E24A2A-C125-40EA-970B-1D889120012E}" destId="{0A41F014-3326-4335-B146-8D620EBF57A4}" srcOrd="0" destOrd="0" presId="urn:microsoft.com/office/officeart/2005/8/layout/list1"/>
    <dgm:cxn modelId="{98862F38-ED86-4559-A813-EF8D752019FF}" type="presParOf" srcId="{66E24A2A-C125-40EA-970B-1D889120012E}" destId="{47FD59D4-37B2-40B8-B2C6-660B083C1920}" srcOrd="1" destOrd="0" presId="urn:microsoft.com/office/officeart/2005/8/layout/list1"/>
    <dgm:cxn modelId="{E8507021-9125-49BD-A999-1C8FE0E5A18C}" type="presParOf" srcId="{2D64723F-95D4-478D-BA21-010FB960932A}" destId="{DACF732C-96F4-402C-81F1-563C07BC5F72}" srcOrd="17" destOrd="0" presId="urn:microsoft.com/office/officeart/2005/8/layout/list1"/>
    <dgm:cxn modelId="{FB69F69F-D03A-40F0-AD69-367F6B5C7B5C}" type="presParOf" srcId="{2D64723F-95D4-478D-BA21-010FB960932A}" destId="{36F1728F-EFEF-4D52-ACF0-67CADDBFF102}" srcOrd="18" destOrd="0" presId="urn:microsoft.com/office/officeart/2005/8/layout/list1"/>
    <dgm:cxn modelId="{7775002A-D4B6-4B1F-AB14-ADAC9B82555B}" type="presParOf" srcId="{2D64723F-95D4-478D-BA21-010FB960932A}" destId="{6565563C-4A57-4D1E-8114-3992A0D1EE2D}" srcOrd="19" destOrd="0" presId="urn:microsoft.com/office/officeart/2005/8/layout/list1"/>
    <dgm:cxn modelId="{1A385333-6442-4475-9A90-5B2F55E3207A}" type="presParOf" srcId="{2D64723F-95D4-478D-BA21-010FB960932A}" destId="{9EFD3735-D1FB-4EA5-9958-0D71D12C4545}" srcOrd="20" destOrd="0" presId="urn:microsoft.com/office/officeart/2005/8/layout/list1"/>
    <dgm:cxn modelId="{FDA6FE0C-980D-41ED-9CA8-65DEDFDF88EA}" type="presParOf" srcId="{9EFD3735-D1FB-4EA5-9958-0D71D12C4545}" destId="{E602E556-B272-4671-AD98-1161C3AB271D}" srcOrd="0" destOrd="0" presId="urn:microsoft.com/office/officeart/2005/8/layout/list1"/>
    <dgm:cxn modelId="{B89C82CF-8CE4-4781-B3E3-76BEEAEDB889}" type="presParOf" srcId="{9EFD3735-D1FB-4EA5-9958-0D71D12C4545}" destId="{36E984D7-39C1-4796-9323-56E3F02812AA}" srcOrd="1" destOrd="0" presId="urn:microsoft.com/office/officeart/2005/8/layout/list1"/>
    <dgm:cxn modelId="{321EB841-581E-4D0B-AC46-9C67DF23E980}" type="presParOf" srcId="{2D64723F-95D4-478D-BA21-010FB960932A}" destId="{8AD06972-32E9-44BC-B5AD-37A8C424DBE8}" srcOrd="21" destOrd="0" presId="urn:microsoft.com/office/officeart/2005/8/layout/list1"/>
    <dgm:cxn modelId="{7F1A441C-4983-47B8-9D47-476812E1A6E7}" type="presParOf" srcId="{2D64723F-95D4-478D-BA21-010FB960932A}" destId="{4CFDC9D2-849E-4CD1-AF0A-2A49EBA29375}" srcOrd="22" destOrd="0" presId="urn:microsoft.com/office/officeart/2005/8/layout/list1"/>
    <dgm:cxn modelId="{0632FE1A-C1AB-449C-BA0A-0A479B6FC66F}" type="presParOf" srcId="{2D64723F-95D4-478D-BA21-010FB960932A}" destId="{C2EFEEA6-BD63-431C-9487-B5DF92386F7E}" srcOrd="23" destOrd="0" presId="urn:microsoft.com/office/officeart/2005/8/layout/list1"/>
    <dgm:cxn modelId="{CFC52C86-6C48-4FC7-B0A1-F65AF9740838}" type="presParOf" srcId="{2D64723F-95D4-478D-BA21-010FB960932A}" destId="{0FCFED76-D983-4710-9841-112ABE92C3C4}" srcOrd="24" destOrd="0" presId="urn:microsoft.com/office/officeart/2005/8/layout/list1"/>
    <dgm:cxn modelId="{6909588B-E9AC-4F36-95C7-3AA138BB19FF}" type="presParOf" srcId="{0FCFED76-D983-4710-9841-112ABE92C3C4}" destId="{05EC63EC-DAF8-44B0-92B2-50D1FF69C1A5}" srcOrd="0" destOrd="0" presId="urn:microsoft.com/office/officeart/2005/8/layout/list1"/>
    <dgm:cxn modelId="{9543C2F0-89C5-4978-B186-497E40BCF86D}" type="presParOf" srcId="{0FCFED76-D983-4710-9841-112ABE92C3C4}" destId="{0619B462-A274-4F1B-9DC2-741BA2DD743F}" srcOrd="1" destOrd="0" presId="urn:microsoft.com/office/officeart/2005/8/layout/list1"/>
    <dgm:cxn modelId="{13CDF6C9-0BF6-454B-898A-E7DB949684B4}" type="presParOf" srcId="{2D64723F-95D4-478D-BA21-010FB960932A}" destId="{2744CA28-C301-4976-B22D-DD4BAC2B5A34}" srcOrd="25" destOrd="0" presId="urn:microsoft.com/office/officeart/2005/8/layout/list1"/>
    <dgm:cxn modelId="{420E1F6D-1BB0-486E-B211-947085495ADC}" type="presParOf" srcId="{2D64723F-95D4-478D-BA21-010FB960932A}" destId="{629C0B74-E126-48BF-8802-07786A6549A2}" srcOrd="26" destOrd="0" presId="urn:microsoft.com/office/officeart/2005/8/layout/list1"/>
    <dgm:cxn modelId="{20663B24-304F-4986-868A-9B63D52C9885}" type="presParOf" srcId="{2D64723F-95D4-478D-BA21-010FB960932A}" destId="{F4A7A2B6-14D7-4344-B84C-C450DF9917E1}" srcOrd="27" destOrd="0" presId="urn:microsoft.com/office/officeart/2005/8/layout/list1"/>
    <dgm:cxn modelId="{C769DF69-E1C2-4AD0-93DA-6D611A295457}" type="presParOf" srcId="{2D64723F-95D4-478D-BA21-010FB960932A}" destId="{F43925FF-C133-44E2-848C-BC0BDF9CBD6C}" srcOrd="28" destOrd="0" presId="urn:microsoft.com/office/officeart/2005/8/layout/list1"/>
    <dgm:cxn modelId="{43A3BC6D-02FB-4BF2-B8EB-1DF662FEBC81}" type="presParOf" srcId="{F43925FF-C133-44E2-848C-BC0BDF9CBD6C}" destId="{2ECD463D-88BF-4163-9E93-32E9D1AD58B9}" srcOrd="0" destOrd="0" presId="urn:microsoft.com/office/officeart/2005/8/layout/list1"/>
    <dgm:cxn modelId="{86C6A200-0538-4DAC-9B19-691D5F227438}" type="presParOf" srcId="{F43925FF-C133-44E2-848C-BC0BDF9CBD6C}" destId="{9A8E4D5C-63A8-4801-A95E-CB26627E7686}" srcOrd="1" destOrd="0" presId="urn:microsoft.com/office/officeart/2005/8/layout/list1"/>
    <dgm:cxn modelId="{25CE4C93-8826-4112-B33C-95FBBF59A144}" type="presParOf" srcId="{2D64723F-95D4-478D-BA21-010FB960932A}" destId="{9347DDC4-5F55-4A3A-8192-C9CCCA394717}" srcOrd="29" destOrd="0" presId="urn:microsoft.com/office/officeart/2005/8/layout/list1"/>
    <dgm:cxn modelId="{2B5EEB31-9AC2-4C31-9B59-56BA9BCCB022}" type="presParOf" srcId="{2D64723F-95D4-478D-BA21-010FB960932A}" destId="{A67DBE64-C242-4FF7-9FDB-5D638BAD3C4F}" srcOrd="30" destOrd="0" presId="urn:microsoft.com/office/officeart/2005/8/layout/list1"/>
    <dgm:cxn modelId="{E852EC50-5D79-42C3-A056-F2DC4792A13D}" type="presParOf" srcId="{2D64723F-95D4-478D-BA21-010FB960932A}" destId="{940338D7-6157-40DF-B4DE-32D15A340FA4}" srcOrd="31" destOrd="0" presId="urn:microsoft.com/office/officeart/2005/8/layout/list1"/>
    <dgm:cxn modelId="{0A9943B5-CD08-4243-A410-1FE1BF698EAC}" type="presParOf" srcId="{2D64723F-95D4-478D-BA21-010FB960932A}" destId="{93AF8BE4-C32B-4C0A-ADD2-34C737A98A95}" srcOrd="32" destOrd="0" presId="urn:microsoft.com/office/officeart/2005/8/layout/list1"/>
    <dgm:cxn modelId="{0C6364B6-EAC6-4DA3-841B-E5282AF63B4E}" type="presParOf" srcId="{93AF8BE4-C32B-4C0A-ADD2-34C737A98A95}" destId="{BC4D132C-AA74-4625-A309-E71F42736E71}" srcOrd="0" destOrd="0" presId="urn:microsoft.com/office/officeart/2005/8/layout/list1"/>
    <dgm:cxn modelId="{88941AB6-D4D2-40CA-AC11-F6410EE112CA}" type="presParOf" srcId="{93AF8BE4-C32B-4C0A-ADD2-34C737A98A95}" destId="{5951A2A7-FE60-4927-B4E1-0208921BD499}" srcOrd="1" destOrd="0" presId="urn:microsoft.com/office/officeart/2005/8/layout/list1"/>
    <dgm:cxn modelId="{232FB5F8-C093-4C98-A043-AF0E36880BBB}" type="presParOf" srcId="{2D64723F-95D4-478D-BA21-010FB960932A}" destId="{727C560A-7787-4EBA-859C-7843C96D6531}" srcOrd="33" destOrd="0" presId="urn:microsoft.com/office/officeart/2005/8/layout/list1"/>
    <dgm:cxn modelId="{0C0F9439-758C-41BA-B63F-6904CF113831}" type="presParOf" srcId="{2D64723F-95D4-478D-BA21-010FB960932A}" destId="{1061D658-2DD6-4B94-9CA6-A44F8FEB578E}" srcOrd="34" destOrd="0" presId="urn:microsoft.com/office/officeart/2005/8/layout/list1"/>
    <dgm:cxn modelId="{F2B91CA1-3224-48FC-8C8D-42B12633C61E}" type="presParOf" srcId="{2D64723F-95D4-478D-BA21-010FB960932A}" destId="{E1B0DBA2-3796-4A72-B228-988768F6C8CB}" srcOrd="35" destOrd="0" presId="urn:microsoft.com/office/officeart/2005/8/layout/list1"/>
    <dgm:cxn modelId="{EF2CD219-60C9-491F-A464-0435CC0D270E}" type="presParOf" srcId="{2D64723F-95D4-478D-BA21-010FB960932A}" destId="{2304FECF-10A2-4469-A3E4-0EF0BFE65B26}" srcOrd="36" destOrd="0" presId="urn:microsoft.com/office/officeart/2005/8/layout/list1"/>
    <dgm:cxn modelId="{8CB273D9-5982-4AF5-A308-C51757E76210}" type="presParOf" srcId="{2304FECF-10A2-4469-A3E4-0EF0BFE65B26}" destId="{473E4BFA-A4C1-49BE-AEEF-D05CFC31C1E7}" srcOrd="0" destOrd="0" presId="urn:microsoft.com/office/officeart/2005/8/layout/list1"/>
    <dgm:cxn modelId="{DDBD64B7-B071-4FA1-A5B6-4EBD7FB6A5AA}" type="presParOf" srcId="{2304FECF-10A2-4469-A3E4-0EF0BFE65B26}" destId="{D17F8F9D-FC95-4D24-B412-6D5DEDDB31CB}" srcOrd="1" destOrd="0" presId="urn:microsoft.com/office/officeart/2005/8/layout/list1"/>
    <dgm:cxn modelId="{66A0CA8B-8E59-4F12-8F97-5138C6645C0F}" type="presParOf" srcId="{2D64723F-95D4-478D-BA21-010FB960932A}" destId="{6340B675-DEEA-4A86-B900-83BDCBF4F6FB}" srcOrd="37" destOrd="0" presId="urn:microsoft.com/office/officeart/2005/8/layout/list1"/>
    <dgm:cxn modelId="{D01A03F0-F1A6-40BF-9FF2-72B469662DB3}" type="presParOf" srcId="{2D64723F-95D4-478D-BA21-010FB960932A}" destId="{5A47DC54-7393-4038-A0D8-F0C6CB13B612}" srcOrd="38"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40271-F1D5-464D-82E8-9BC144CC399B}">
      <dsp:nvSpPr>
        <dsp:cNvPr id="0" name=""/>
        <dsp:cNvSpPr/>
      </dsp:nvSpPr>
      <dsp:spPr>
        <a:xfrm>
          <a:off x="0" y="303631"/>
          <a:ext cx="4745101"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BFD7FD-4D96-47D0-8E05-483D5ADDE511}">
      <dsp:nvSpPr>
        <dsp:cNvPr id="0" name=""/>
        <dsp:cNvSpPr/>
      </dsp:nvSpPr>
      <dsp:spPr>
        <a:xfrm>
          <a:off x="237255" y="141271"/>
          <a:ext cx="3321570"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547" tIns="0" rIns="125547" bIns="0" numCol="1" spcCol="1270" anchor="ctr" anchorCtr="0">
          <a:noAutofit/>
        </a:bodyPr>
        <a:lstStyle/>
        <a:p>
          <a:pPr marL="0" lvl="0" indent="0" algn="l" defTabSz="488950">
            <a:lnSpc>
              <a:spcPct val="90000"/>
            </a:lnSpc>
            <a:spcBef>
              <a:spcPct val="0"/>
            </a:spcBef>
            <a:spcAft>
              <a:spcPct val="35000"/>
            </a:spcAft>
            <a:buNone/>
          </a:pPr>
          <a:r>
            <a:rPr lang="es-MX" sz="1100" kern="1200" dirty="0"/>
            <a:t>Hematológicas Malignas (19)</a:t>
          </a:r>
        </a:p>
      </dsp:txBody>
      <dsp:txXfrm>
        <a:off x="253107" y="157123"/>
        <a:ext cx="3289866" cy="293016"/>
      </dsp:txXfrm>
    </dsp:sp>
    <dsp:sp modelId="{45597C78-F62F-4D25-9BA7-4B4E3D7C3849}">
      <dsp:nvSpPr>
        <dsp:cNvPr id="0" name=""/>
        <dsp:cNvSpPr/>
      </dsp:nvSpPr>
      <dsp:spPr>
        <a:xfrm>
          <a:off x="0" y="802591"/>
          <a:ext cx="4745101"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B6998F-1A8E-416F-9B51-D5623D22B108}">
      <dsp:nvSpPr>
        <dsp:cNvPr id="0" name=""/>
        <dsp:cNvSpPr/>
      </dsp:nvSpPr>
      <dsp:spPr>
        <a:xfrm>
          <a:off x="237255" y="640231"/>
          <a:ext cx="3321570"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547" tIns="0" rIns="125547" bIns="0" numCol="1" spcCol="1270" anchor="ctr" anchorCtr="0">
          <a:noAutofit/>
        </a:bodyPr>
        <a:lstStyle/>
        <a:p>
          <a:pPr marL="0" lvl="0" indent="0" algn="l" defTabSz="488950">
            <a:lnSpc>
              <a:spcPct val="90000"/>
            </a:lnSpc>
            <a:spcBef>
              <a:spcPct val="0"/>
            </a:spcBef>
            <a:spcAft>
              <a:spcPct val="35000"/>
            </a:spcAft>
            <a:buNone/>
          </a:pPr>
          <a:r>
            <a:rPr lang="es-MX" sz="1100" kern="1200" dirty="0"/>
            <a:t>Neumológicas (10)</a:t>
          </a:r>
        </a:p>
      </dsp:txBody>
      <dsp:txXfrm>
        <a:off x="253107" y="656083"/>
        <a:ext cx="3289866" cy="293016"/>
      </dsp:txXfrm>
    </dsp:sp>
    <dsp:sp modelId="{EBC45AB3-5A2D-4B6A-B15A-AAB1B8DB01B6}">
      <dsp:nvSpPr>
        <dsp:cNvPr id="0" name=""/>
        <dsp:cNvSpPr/>
      </dsp:nvSpPr>
      <dsp:spPr>
        <a:xfrm>
          <a:off x="0" y="1301551"/>
          <a:ext cx="4745101"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45A10F-EC19-48D0-9728-7FB12698E49D}">
      <dsp:nvSpPr>
        <dsp:cNvPr id="0" name=""/>
        <dsp:cNvSpPr/>
      </dsp:nvSpPr>
      <dsp:spPr>
        <a:xfrm>
          <a:off x="237255" y="1139191"/>
          <a:ext cx="3321570"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547" tIns="0" rIns="125547" bIns="0" numCol="1" spcCol="1270" anchor="ctr" anchorCtr="0">
          <a:noAutofit/>
        </a:bodyPr>
        <a:lstStyle/>
        <a:p>
          <a:pPr marL="0" lvl="0" indent="0" algn="l" defTabSz="488950">
            <a:lnSpc>
              <a:spcPct val="90000"/>
            </a:lnSpc>
            <a:spcBef>
              <a:spcPct val="0"/>
            </a:spcBef>
            <a:spcAft>
              <a:spcPct val="35000"/>
            </a:spcAft>
            <a:buNone/>
          </a:pPr>
          <a:r>
            <a:rPr lang="es-MX" sz="1100" kern="1200" dirty="0"/>
            <a:t>Neurológicas (10)</a:t>
          </a:r>
        </a:p>
      </dsp:txBody>
      <dsp:txXfrm>
        <a:off x="253107" y="1155043"/>
        <a:ext cx="3289866" cy="293016"/>
      </dsp:txXfrm>
    </dsp:sp>
    <dsp:sp modelId="{7D7F43E9-E2F4-4466-91C4-29E4726394C2}">
      <dsp:nvSpPr>
        <dsp:cNvPr id="0" name=""/>
        <dsp:cNvSpPr/>
      </dsp:nvSpPr>
      <dsp:spPr>
        <a:xfrm>
          <a:off x="0" y="1800512"/>
          <a:ext cx="4745101"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292210-3FB9-4317-9564-5CDF2032A45D}">
      <dsp:nvSpPr>
        <dsp:cNvPr id="0" name=""/>
        <dsp:cNvSpPr/>
      </dsp:nvSpPr>
      <dsp:spPr>
        <a:xfrm>
          <a:off x="237255" y="1638151"/>
          <a:ext cx="3321570"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547" tIns="0" rIns="125547" bIns="0" numCol="1" spcCol="1270" anchor="ctr" anchorCtr="0">
          <a:noAutofit/>
        </a:bodyPr>
        <a:lstStyle/>
        <a:p>
          <a:pPr marL="0" lvl="0" indent="0" algn="l" defTabSz="488950">
            <a:lnSpc>
              <a:spcPct val="90000"/>
            </a:lnSpc>
            <a:spcBef>
              <a:spcPct val="0"/>
            </a:spcBef>
            <a:spcAft>
              <a:spcPct val="35000"/>
            </a:spcAft>
            <a:buNone/>
          </a:pPr>
          <a:r>
            <a:rPr lang="es-MX" sz="1100" kern="1200" dirty="0"/>
            <a:t>Hematológicas (9)</a:t>
          </a:r>
        </a:p>
      </dsp:txBody>
      <dsp:txXfrm>
        <a:off x="253107" y="1654003"/>
        <a:ext cx="3289866" cy="293016"/>
      </dsp:txXfrm>
    </dsp:sp>
    <dsp:sp modelId="{36F1728F-EFEF-4D52-ACF0-67CADDBFF102}">
      <dsp:nvSpPr>
        <dsp:cNvPr id="0" name=""/>
        <dsp:cNvSpPr/>
      </dsp:nvSpPr>
      <dsp:spPr>
        <a:xfrm>
          <a:off x="0" y="2299472"/>
          <a:ext cx="4745101"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7FD59D4-37B2-40B8-B2C6-660B083C1920}">
      <dsp:nvSpPr>
        <dsp:cNvPr id="0" name=""/>
        <dsp:cNvSpPr/>
      </dsp:nvSpPr>
      <dsp:spPr>
        <a:xfrm>
          <a:off x="237255" y="2137112"/>
          <a:ext cx="3321570"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547" tIns="0" rIns="125547" bIns="0" numCol="1" spcCol="1270" anchor="ctr" anchorCtr="0">
          <a:noAutofit/>
        </a:bodyPr>
        <a:lstStyle/>
        <a:p>
          <a:pPr marL="0" lvl="0" indent="0" algn="l" defTabSz="488950">
            <a:lnSpc>
              <a:spcPct val="90000"/>
            </a:lnSpc>
            <a:spcBef>
              <a:spcPct val="0"/>
            </a:spcBef>
            <a:spcAft>
              <a:spcPct val="35000"/>
            </a:spcAft>
            <a:buNone/>
          </a:pPr>
          <a:r>
            <a:rPr lang="es-MX" sz="1100" kern="1200" dirty="0"/>
            <a:t>Nefrológicas (9) </a:t>
          </a:r>
        </a:p>
      </dsp:txBody>
      <dsp:txXfrm>
        <a:off x="253107" y="2152964"/>
        <a:ext cx="3289866" cy="293016"/>
      </dsp:txXfrm>
    </dsp:sp>
    <dsp:sp modelId="{4CFDC9D2-849E-4CD1-AF0A-2A49EBA29375}">
      <dsp:nvSpPr>
        <dsp:cNvPr id="0" name=""/>
        <dsp:cNvSpPr/>
      </dsp:nvSpPr>
      <dsp:spPr>
        <a:xfrm>
          <a:off x="0" y="2798431"/>
          <a:ext cx="4745101"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E984D7-39C1-4796-9323-56E3F02812AA}">
      <dsp:nvSpPr>
        <dsp:cNvPr id="0" name=""/>
        <dsp:cNvSpPr/>
      </dsp:nvSpPr>
      <dsp:spPr>
        <a:xfrm>
          <a:off x="237255" y="2636072"/>
          <a:ext cx="3321570"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547" tIns="0" rIns="125547" bIns="0" numCol="1" spcCol="1270" anchor="ctr" anchorCtr="0">
          <a:noAutofit/>
        </a:bodyPr>
        <a:lstStyle/>
        <a:p>
          <a:pPr marL="0" lvl="0" indent="0" algn="l" defTabSz="488950">
            <a:lnSpc>
              <a:spcPct val="90000"/>
            </a:lnSpc>
            <a:spcBef>
              <a:spcPct val="0"/>
            </a:spcBef>
            <a:spcAft>
              <a:spcPct val="35000"/>
            </a:spcAft>
            <a:buNone/>
          </a:pPr>
          <a:r>
            <a:rPr lang="es-MX" sz="1100" kern="1200" dirty="0"/>
            <a:t>Cardiológicas (8)</a:t>
          </a:r>
        </a:p>
      </dsp:txBody>
      <dsp:txXfrm>
        <a:off x="253107" y="2651924"/>
        <a:ext cx="3289866" cy="293016"/>
      </dsp:txXfrm>
    </dsp:sp>
    <dsp:sp modelId="{629C0B74-E126-48BF-8802-07786A6549A2}">
      <dsp:nvSpPr>
        <dsp:cNvPr id="0" name=""/>
        <dsp:cNvSpPr/>
      </dsp:nvSpPr>
      <dsp:spPr>
        <a:xfrm>
          <a:off x="0" y="3297391"/>
          <a:ext cx="4745101"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19B462-A274-4F1B-9DC2-741BA2DD743F}">
      <dsp:nvSpPr>
        <dsp:cNvPr id="0" name=""/>
        <dsp:cNvSpPr/>
      </dsp:nvSpPr>
      <dsp:spPr>
        <a:xfrm>
          <a:off x="237255" y="3135032"/>
          <a:ext cx="3321570"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547" tIns="0" rIns="125547" bIns="0" numCol="1" spcCol="1270" anchor="ctr" anchorCtr="0">
          <a:noAutofit/>
        </a:bodyPr>
        <a:lstStyle/>
        <a:p>
          <a:pPr marL="0" lvl="0" indent="0" algn="l" defTabSz="488950">
            <a:lnSpc>
              <a:spcPct val="90000"/>
            </a:lnSpc>
            <a:spcBef>
              <a:spcPct val="0"/>
            </a:spcBef>
            <a:spcAft>
              <a:spcPct val="35000"/>
            </a:spcAft>
            <a:buNone/>
          </a:pPr>
          <a:r>
            <a:rPr lang="es-MX" sz="1100" kern="1200" dirty="0"/>
            <a:t>Gastroenterológicas (7) </a:t>
          </a:r>
        </a:p>
      </dsp:txBody>
      <dsp:txXfrm>
        <a:off x="253107" y="3150884"/>
        <a:ext cx="3289866" cy="293016"/>
      </dsp:txXfrm>
    </dsp:sp>
    <dsp:sp modelId="{A67DBE64-C242-4FF7-9FDB-5D638BAD3C4F}">
      <dsp:nvSpPr>
        <dsp:cNvPr id="0" name=""/>
        <dsp:cNvSpPr/>
      </dsp:nvSpPr>
      <dsp:spPr>
        <a:xfrm>
          <a:off x="0" y="3796352"/>
          <a:ext cx="4745101"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8E4D5C-63A8-4801-A95E-CB26627E7686}">
      <dsp:nvSpPr>
        <dsp:cNvPr id="0" name=""/>
        <dsp:cNvSpPr/>
      </dsp:nvSpPr>
      <dsp:spPr>
        <a:xfrm>
          <a:off x="237255" y="3633992"/>
          <a:ext cx="3321570"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547" tIns="0" rIns="125547" bIns="0" numCol="1" spcCol="1270" anchor="ctr" anchorCtr="0">
          <a:noAutofit/>
        </a:bodyPr>
        <a:lstStyle/>
        <a:p>
          <a:pPr marL="0" lvl="0" indent="0" algn="l" defTabSz="488950">
            <a:lnSpc>
              <a:spcPct val="90000"/>
            </a:lnSpc>
            <a:spcBef>
              <a:spcPct val="0"/>
            </a:spcBef>
            <a:spcAft>
              <a:spcPct val="35000"/>
            </a:spcAft>
            <a:buNone/>
          </a:pPr>
          <a:r>
            <a:rPr lang="es-MX" sz="1100" kern="1200" dirty="0"/>
            <a:t>Inmunológicos (5)</a:t>
          </a:r>
        </a:p>
      </dsp:txBody>
      <dsp:txXfrm>
        <a:off x="253107" y="3649844"/>
        <a:ext cx="3289866" cy="293016"/>
      </dsp:txXfrm>
    </dsp:sp>
    <dsp:sp modelId="{1061D658-2DD6-4B94-9CA6-A44F8FEB578E}">
      <dsp:nvSpPr>
        <dsp:cNvPr id="0" name=""/>
        <dsp:cNvSpPr/>
      </dsp:nvSpPr>
      <dsp:spPr>
        <a:xfrm>
          <a:off x="0" y="4295312"/>
          <a:ext cx="4745101"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51A2A7-FE60-4927-B4E1-0208921BD499}">
      <dsp:nvSpPr>
        <dsp:cNvPr id="0" name=""/>
        <dsp:cNvSpPr/>
      </dsp:nvSpPr>
      <dsp:spPr>
        <a:xfrm>
          <a:off x="237255" y="4132952"/>
          <a:ext cx="3321570"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547" tIns="0" rIns="125547" bIns="0" numCol="1" spcCol="1270" anchor="ctr" anchorCtr="0">
          <a:noAutofit/>
        </a:bodyPr>
        <a:lstStyle/>
        <a:p>
          <a:pPr marL="0" lvl="0" indent="0" algn="l" defTabSz="488950">
            <a:lnSpc>
              <a:spcPct val="90000"/>
            </a:lnSpc>
            <a:spcBef>
              <a:spcPct val="0"/>
            </a:spcBef>
            <a:spcAft>
              <a:spcPct val="35000"/>
            </a:spcAft>
            <a:buNone/>
          </a:pPr>
          <a:r>
            <a:rPr lang="es-MX" sz="1100" kern="1200" dirty="0"/>
            <a:t>Oncológicas (5)</a:t>
          </a:r>
        </a:p>
      </dsp:txBody>
      <dsp:txXfrm>
        <a:off x="253107" y="4148804"/>
        <a:ext cx="3289866" cy="293016"/>
      </dsp:txXfrm>
    </dsp:sp>
    <dsp:sp modelId="{5A47DC54-7393-4038-A0D8-F0C6CB13B612}">
      <dsp:nvSpPr>
        <dsp:cNvPr id="0" name=""/>
        <dsp:cNvSpPr/>
      </dsp:nvSpPr>
      <dsp:spPr>
        <a:xfrm>
          <a:off x="0" y="4794272"/>
          <a:ext cx="4745101" cy="277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7F8F9D-FC95-4D24-B412-6D5DEDDB31CB}">
      <dsp:nvSpPr>
        <dsp:cNvPr id="0" name=""/>
        <dsp:cNvSpPr/>
      </dsp:nvSpPr>
      <dsp:spPr>
        <a:xfrm>
          <a:off x="237255" y="4631912"/>
          <a:ext cx="3321570" cy="32472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547" tIns="0" rIns="125547" bIns="0" numCol="1" spcCol="1270" anchor="ctr" anchorCtr="0">
          <a:noAutofit/>
        </a:bodyPr>
        <a:lstStyle/>
        <a:p>
          <a:pPr marL="0" lvl="0" indent="0" algn="l" defTabSz="488950">
            <a:lnSpc>
              <a:spcPct val="90000"/>
            </a:lnSpc>
            <a:spcBef>
              <a:spcPct val="0"/>
            </a:spcBef>
            <a:spcAft>
              <a:spcPct val="35000"/>
            </a:spcAft>
            <a:buNone/>
          </a:pPr>
          <a:r>
            <a:rPr lang="es-MX" sz="1100" kern="1200" dirty="0"/>
            <a:t>Otros (25)</a:t>
          </a:r>
        </a:p>
      </dsp:txBody>
      <dsp:txXfrm>
        <a:off x="253107" y="4647764"/>
        <a:ext cx="3289866" cy="29301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rawings/drawing1.xml><?xml version="1.0" encoding="utf-8"?>
<c:userShapes xmlns:c="http://schemas.openxmlformats.org/drawingml/2006/chart">
  <cdr:relSizeAnchor xmlns:cdr="http://schemas.openxmlformats.org/drawingml/2006/chartDrawing">
    <cdr:from>
      <cdr:x>0.07667</cdr:x>
      <cdr:y>0.35016</cdr:y>
    </cdr:from>
    <cdr:to>
      <cdr:x>1</cdr:x>
      <cdr:y>0.65074</cdr:y>
    </cdr:to>
    <cdr:sp macro="" textlink="">
      <cdr:nvSpPr>
        <cdr:cNvPr id="2" name="Elipse 1">
          <a:extLst xmlns:a="http://schemas.openxmlformats.org/drawingml/2006/main">
            <a:ext uri="{FF2B5EF4-FFF2-40B4-BE49-F238E27FC236}">
              <a16:creationId xmlns:a16="http://schemas.microsoft.com/office/drawing/2014/main" id="{3E5A7900-F9FB-45C9-BFEE-0033838F90B8}"/>
            </a:ext>
          </a:extLst>
        </cdr:cNvPr>
        <cdr:cNvSpPr/>
      </cdr:nvSpPr>
      <cdr:spPr>
        <a:xfrm xmlns:a="http://schemas.openxmlformats.org/drawingml/2006/main">
          <a:off x="121772" y="1677474"/>
          <a:ext cx="1466502" cy="1440000"/>
        </a:xfrm>
        <a:prstGeom xmlns:a="http://schemas.openxmlformats.org/drawingml/2006/main" prst="ellipse">
          <a:avLst/>
        </a:prstGeom>
        <a:solidFill xmlns:a="http://schemas.openxmlformats.org/drawingml/2006/main">
          <a:srgbClr val="F5F0F5">
            <a:alpha val="54902"/>
          </a:srgb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0.21961</cdr:x>
      <cdr:y>0.42641</cdr:y>
    </cdr:from>
    <cdr:to>
      <cdr:x>0.92539</cdr:x>
      <cdr:y>0.56729</cdr:y>
    </cdr:to>
    <cdr:sp macro="" textlink="">
      <cdr:nvSpPr>
        <cdr:cNvPr id="3" name="CuadroTexto 2">
          <a:extLst xmlns:a="http://schemas.openxmlformats.org/drawingml/2006/main">
            <a:ext uri="{FF2B5EF4-FFF2-40B4-BE49-F238E27FC236}">
              <a16:creationId xmlns:a16="http://schemas.microsoft.com/office/drawing/2014/main" id="{AAB53EB6-4602-4690-9639-DBC8B9ACA388}"/>
            </a:ext>
          </a:extLst>
        </cdr:cNvPr>
        <cdr:cNvSpPr txBox="1"/>
      </cdr:nvSpPr>
      <cdr:spPr>
        <a:xfrm xmlns:a="http://schemas.openxmlformats.org/drawingml/2006/main">
          <a:off x="348802" y="2042783"/>
          <a:ext cx="1120969" cy="67489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s-MX" sz="1100" dirty="0"/>
        </a:p>
      </cdr:txBody>
    </cdr:sp>
  </cdr:relSizeAnchor>
  <cdr:relSizeAnchor xmlns:cdr="http://schemas.openxmlformats.org/drawingml/2006/chartDrawing">
    <cdr:from>
      <cdr:x>0.13845</cdr:x>
      <cdr:y>0.40446</cdr:y>
    </cdr:from>
    <cdr:to>
      <cdr:x>0.81392</cdr:x>
      <cdr:y>0.57877</cdr:y>
    </cdr:to>
    <cdr:sp macro="" textlink="">
      <cdr:nvSpPr>
        <cdr:cNvPr id="4" name="CuadroTexto 3">
          <a:extLst xmlns:a="http://schemas.openxmlformats.org/drawingml/2006/main">
            <a:ext uri="{FF2B5EF4-FFF2-40B4-BE49-F238E27FC236}">
              <a16:creationId xmlns:a16="http://schemas.microsoft.com/office/drawing/2014/main" id="{C1ABCEE6-E7AD-4A65-B920-21F826D4192E}"/>
            </a:ext>
          </a:extLst>
        </cdr:cNvPr>
        <cdr:cNvSpPr txBox="1"/>
      </cdr:nvSpPr>
      <cdr:spPr>
        <a:xfrm xmlns:a="http://schemas.openxmlformats.org/drawingml/2006/main">
          <a:off x="246830" y="1760513"/>
          <a:ext cx="1204229" cy="758731"/>
        </a:xfrm>
        <a:prstGeom xmlns:a="http://schemas.openxmlformats.org/drawingml/2006/main" prst="rect">
          <a:avLst/>
        </a:prstGeom>
        <a:solidFill xmlns:a="http://schemas.openxmlformats.org/drawingml/2006/main">
          <a:schemeClr val="accent1">
            <a:lumMod val="20000"/>
            <a:lumOff val="80000"/>
          </a:schemeClr>
        </a:solidFill>
      </cdr:spPr>
      <cdr:txBody>
        <a:bodyPr xmlns:a="http://schemas.openxmlformats.org/drawingml/2006/main" vertOverflow="clip" wrap="square" rtlCol="0" anchor="ctr"/>
        <a:lstStyle xmlns:a="http://schemas.openxmlformats.org/drawingml/2006/main"/>
        <a:p xmlns:a="http://schemas.openxmlformats.org/drawingml/2006/main">
          <a:pPr algn="ctr"/>
          <a:r>
            <a:rPr lang="es-MX" sz="1000" b="1" dirty="0">
              <a:solidFill>
                <a:srgbClr val="771920"/>
              </a:solidFill>
              <a:latin typeface="Montserrat" panose="020B0604020202020204" charset="0"/>
              <a:cs typeface="Arial" panose="020B0604020202020204" pitchFamily="34" charset="0"/>
            </a:rPr>
            <a:t>3,540</a:t>
          </a:r>
        </a:p>
        <a:p xmlns:a="http://schemas.openxmlformats.org/drawingml/2006/main">
          <a:pPr algn="ctr"/>
          <a:r>
            <a:rPr lang="es-MX" sz="1000" b="1" dirty="0">
              <a:solidFill>
                <a:srgbClr val="771920"/>
              </a:solidFill>
              <a:latin typeface="Montserrat" panose="020B0604020202020204" charset="0"/>
              <a:cs typeface="Arial" panose="020B0604020202020204" pitchFamily="34" charset="0"/>
            </a:rPr>
            <a:t>PACIENTES</a:t>
          </a:r>
        </a:p>
        <a:p xmlns:a="http://schemas.openxmlformats.org/drawingml/2006/main">
          <a:pPr algn="ctr"/>
          <a:r>
            <a:rPr lang="es-MX" sz="1000" b="1" dirty="0">
              <a:solidFill>
                <a:srgbClr val="771920"/>
              </a:solidFill>
              <a:latin typeface="Montserrat" panose="020B0604020202020204" charset="0"/>
              <a:cs typeface="Arial" panose="020B0604020202020204" pitchFamily="34" charset="0"/>
            </a:rPr>
            <a:t>TRIAGE</a:t>
          </a:r>
          <a:endParaRPr lang="es-MX" sz="1200" b="1" dirty="0">
            <a:solidFill>
              <a:srgbClr val="771920"/>
            </a:solidFill>
            <a:latin typeface="Montserrat" panose="020B060402020202020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607184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7" name="Google Shape;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4" name="Google Shape;25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4" name="Google Shape;26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4" name="Google Shape;27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7" name="Google Shape;28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7" name="Google Shape;29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5" name="Google Shape;30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1" name="Google Shape;33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1" name="Google Shape;341;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2" name="Google Shape;35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2" name="Google Shape;36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sz="1200">
                <a:solidFill>
                  <a:schemeClr val="dk1"/>
                </a:solidFill>
                <a:latin typeface="Calibri"/>
                <a:ea typeface="Calibri"/>
                <a:cs typeface="Calibri"/>
                <a:sym typeface="Calibri"/>
              </a:rPr>
              <a:t>20</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3" name="Google Shape;10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4" name="Google Shape;42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3" name="Google Shape;43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3" name="Google Shape;43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6620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60" name="Google Shape;46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9" name="Google Shape;47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04" name="Google Shape;504;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7" name="Google Shape;51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6" name="Google Shape;536;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a3dc93addb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4" name="Google Shape;114;g1a3dc93addb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5" name="Google Shape;12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0" name="Google Shape;1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0" name="Google Shape;16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698" name="Google Shape;168;p7:notes">
            <a:extLst>
              <a:ext uri="{FF2B5EF4-FFF2-40B4-BE49-F238E27FC236}">
                <a16:creationId xmlns:a16="http://schemas.microsoft.com/office/drawing/2014/main" id="{5F48A9A1-9E8B-E07B-50C2-33D468AD5D42}"/>
              </a:ext>
            </a:extLst>
          </p:cNvPr>
          <p:cNvSpPr txBox="1">
            <a:spLocks noGrp="1" noChangeArrowheads="1"/>
          </p:cNvSpPr>
          <p:nvPr>
            <p:ph type="body" idx="1"/>
          </p:nvPr>
        </p:nvSpPr>
        <p:spPr/>
        <p:txBody>
          <a:bodyPr/>
          <a:lstStyle/>
          <a:p>
            <a:pPr marL="0" indent="0" eaLnBrk="1" hangingPunct="1">
              <a:spcBef>
                <a:spcPts val="363"/>
              </a:spcBef>
              <a:buSzPts val="1400"/>
            </a:pPr>
            <a:endParaRPr lang="es-MX" altLang="es-MX" sz="1200">
              <a:latin typeface="Calibri" panose="020F0502020204030204" pitchFamily="34" charset="0"/>
              <a:cs typeface="Calibri" panose="020F0502020204030204" pitchFamily="34" charset="0"/>
              <a:sym typeface="Calibri" panose="020F0502020204030204" pitchFamily="34" charset="0"/>
            </a:endParaRPr>
          </a:p>
        </p:txBody>
      </p:sp>
      <p:sp>
        <p:nvSpPr>
          <p:cNvPr id="29699" name="Google Shape;169;p7:notes">
            <a:extLst>
              <a:ext uri="{FF2B5EF4-FFF2-40B4-BE49-F238E27FC236}">
                <a16:creationId xmlns:a16="http://schemas.microsoft.com/office/drawing/2014/main" id="{64851767-7F49-A7F7-5A35-A41DD6DDB3FD}"/>
              </a:ext>
            </a:extLst>
          </p:cNvPr>
          <p:cNvSpPr>
            <a:spLocks noGrp="1" noRot="1" noChangeAspect="1" noTextEdit="1"/>
          </p:cNvSpPr>
          <p:nvPr>
            <p:ph type="sldImg" idx="2"/>
          </p:nvPr>
        </p:nvSpPr>
        <p:spPr>
          <a:noFill/>
          <a:ln>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just" rtl="0">
              <a:spcBef>
                <a:spcPts val="700"/>
              </a:spcBef>
              <a:spcAft>
                <a:spcPts val="0"/>
              </a:spcAft>
              <a:buNone/>
            </a:pPr>
            <a:r>
              <a:rPr lang="es-MX" sz="1100">
                <a:latin typeface="Montserrat"/>
                <a:ea typeface="Montserrat"/>
                <a:cs typeface="Montserrat"/>
                <a:sym typeface="Montserrat"/>
              </a:rPr>
              <a:t>A excepción de las preconsultas en las que se observa una disminución del 17.21% el resto de las consultas y procedimientos muestran un aumento significativo. Esta disminución puede ser un reflejo de una mejor referencia de los primeros y segundos niveles de atención al instituto, ya que la preconsulta es la valoración inicial de los pacientes en Consulta Externa, por otro lado el aumento en las consultas de primera vez muestra un incremento atípico, muy probablemente relacionado con el retraso en la atención durante la pandemia de COVID-19.</a:t>
            </a:r>
            <a:endParaRPr sz="1100">
              <a:latin typeface="Montserrat"/>
              <a:ea typeface="Montserrat"/>
              <a:cs typeface="Montserrat"/>
              <a:sym typeface="Montserrat"/>
            </a:endParaRPr>
          </a:p>
          <a:p>
            <a:pPr marL="0" marR="0" lvl="0" indent="0" algn="just" rtl="0">
              <a:spcBef>
                <a:spcPts val="1000"/>
              </a:spcBef>
              <a:spcAft>
                <a:spcPts val="0"/>
              </a:spcAft>
              <a:buClr>
                <a:schemeClr val="dk1"/>
              </a:buClr>
              <a:buSzPts val="1100"/>
              <a:buFont typeface="Arial"/>
              <a:buNone/>
            </a:pPr>
            <a:endParaRPr sz="1100">
              <a:latin typeface="Montserrat"/>
              <a:ea typeface="Montserrat"/>
              <a:cs typeface="Montserrat"/>
              <a:sym typeface="Montserrat"/>
            </a:endParaRPr>
          </a:p>
          <a:p>
            <a:pPr marL="0" lvl="0" indent="0" algn="l" rtl="0">
              <a:spcBef>
                <a:spcPts val="1000"/>
              </a:spcBef>
              <a:spcAft>
                <a:spcPts val="0"/>
              </a:spcAft>
              <a:buNone/>
            </a:pPr>
            <a:endParaRPr/>
          </a:p>
        </p:txBody>
      </p:sp>
      <p:sp>
        <p:nvSpPr>
          <p:cNvPr id="227" name="Google Shape;22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6" name="Google Shape;23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a de título" type="title">
  <p:cSld name="TITLE">
    <p:spTree>
      <p:nvGrpSpPr>
        <p:cNvPr id="1" name="Shape 16"/>
        <p:cNvGrpSpPr/>
        <p:nvPr/>
      </p:nvGrpSpPr>
      <p:grpSpPr>
        <a:xfrm>
          <a:off x="0" y="0"/>
          <a:ext cx="0" cy="0"/>
          <a:chOff x="0" y="0"/>
          <a:chExt cx="0" cy="0"/>
        </a:xfrm>
      </p:grpSpPr>
      <p:sp>
        <p:nvSpPr>
          <p:cNvPr id="17" name="Google Shape;17;p3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8" name="Google Shape;18;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Contenido con título" type="objTx">
  <p:cSld name="OBJECT_WITH_CAPTION_TEXT">
    <p:spTree>
      <p:nvGrpSpPr>
        <p:cNvPr id="1" name="Shape 69"/>
        <p:cNvGrpSpPr/>
        <p:nvPr/>
      </p:nvGrpSpPr>
      <p:grpSpPr>
        <a:xfrm>
          <a:off x="0" y="0"/>
          <a:ext cx="0" cy="0"/>
          <a:chOff x="0" y="0"/>
          <a:chExt cx="0" cy="0"/>
        </a:xfrm>
      </p:grpSpPr>
      <p:sp>
        <p:nvSpPr>
          <p:cNvPr id="70" name="Google Shape;70;p41"/>
          <p:cNvSpPr txBox="1">
            <a:spLocks noGrp="1"/>
          </p:cNvSpPr>
          <p:nvPr>
            <p:ph type="title"/>
          </p:nvPr>
        </p:nvSpPr>
        <p:spPr>
          <a:xfrm>
            <a:off x="839788" y="788670"/>
            <a:ext cx="3932237" cy="126873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1" name="Google Shape;71;p41"/>
          <p:cNvSpPr txBox="1">
            <a:spLocks noGrp="1"/>
          </p:cNvSpPr>
          <p:nvPr>
            <p:ph type="body" idx="1"/>
          </p:nvPr>
        </p:nvSpPr>
        <p:spPr>
          <a:xfrm>
            <a:off x="5183188" y="987425"/>
            <a:ext cx="5652452"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2" name="Google Shape;72;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41"/>
          <p:cNvSpPr txBox="1">
            <a:spLocks noGrp="1"/>
          </p:cNvSpPr>
          <p:nvPr>
            <p:ph type="sldNum" idx="12"/>
          </p:nvPr>
        </p:nvSpPr>
        <p:spPr>
          <a:xfrm>
            <a:off x="8610600" y="6356350"/>
            <a:ext cx="222567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Imagen con título" type="picTx">
  <p:cSld name="PICTURE_WITH_CAPTION_TEXT">
    <p:spTree>
      <p:nvGrpSpPr>
        <p:cNvPr id="1" name="Shape 76"/>
        <p:cNvGrpSpPr/>
        <p:nvPr/>
      </p:nvGrpSpPr>
      <p:grpSpPr>
        <a:xfrm>
          <a:off x="0" y="0"/>
          <a:ext cx="0" cy="0"/>
          <a:chOff x="0" y="0"/>
          <a:chExt cx="0" cy="0"/>
        </a:xfrm>
      </p:grpSpPr>
      <p:sp>
        <p:nvSpPr>
          <p:cNvPr id="77" name="Google Shape;77;p42"/>
          <p:cNvSpPr txBox="1">
            <a:spLocks noGrp="1"/>
          </p:cNvSpPr>
          <p:nvPr>
            <p:ph type="title"/>
          </p:nvPr>
        </p:nvSpPr>
        <p:spPr>
          <a:xfrm>
            <a:off x="839788" y="777240"/>
            <a:ext cx="3932237" cy="12801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8" name="Google Shape;78;p42"/>
          <p:cNvSpPr>
            <a:spLocks noGrp="1"/>
          </p:cNvSpPr>
          <p:nvPr>
            <p:ph type="pic" idx="2"/>
          </p:nvPr>
        </p:nvSpPr>
        <p:spPr>
          <a:xfrm>
            <a:off x="5183188" y="987425"/>
            <a:ext cx="5721032" cy="4873625"/>
          </a:xfrm>
          <a:prstGeom prst="rect">
            <a:avLst/>
          </a:prstGeom>
          <a:noFill/>
          <a:ln>
            <a:noFill/>
          </a:ln>
        </p:spPr>
      </p:sp>
      <p:sp>
        <p:nvSpPr>
          <p:cNvPr id="79" name="Google Shape;79;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 name="Google Shape;80;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42"/>
          <p:cNvSpPr txBox="1">
            <a:spLocks noGrp="1"/>
          </p:cNvSpPr>
          <p:nvPr>
            <p:ph type="sldNum" idx="12"/>
          </p:nvPr>
        </p:nvSpPr>
        <p:spPr>
          <a:xfrm>
            <a:off x="8610600" y="6356350"/>
            <a:ext cx="2293938"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ítulo y texto vertical" type="vertTx">
  <p:cSld name="VERTICAL_TEXT">
    <p:spTree>
      <p:nvGrpSpPr>
        <p:cNvPr id="1" name="Shape 83"/>
        <p:cNvGrpSpPr/>
        <p:nvPr/>
      </p:nvGrpSpPr>
      <p:grpSpPr>
        <a:xfrm>
          <a:off x="0" y="0"/>
          <a:ext cx="0" cy="0"/>
          <a:chOff x="0" y="0"/>
          <a:chExt cx="0" cy="0"/>
        </a:xfrm>
      </p:grpSpPr>
      <p:sp>
        <p:nvSpPr>
          <p:cNvPr id="84" name="Google Shape;84;p43"/>
          <p:cNvSpPr txBox="1">
            <a:spLocks noGrp="1"/>
          </p:cNvSpPr>
          <p:nvPr>
            <p:ph type="title"/>
          </p:nvPr>
        </p:nvSpPr>
        <p:spPr>
          <a:xfrm>
            <a:off x="838200" y="681037"/>
            <a:ext cx="9963150" cy="100965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5" name="Google Shape;85;p43"/>
          <p:cNvSpPr txBox="1">
            <a:spLocks noGrp="1"/>
          </p:cNvSpPr>
          <p:nvPr>
            <p:ph type="body" idx="1"/>
          </p:nvPr>
        </p:nvSpPr>
        <p:spPr>
          <a:xfrm rot="5400000">
            <a:off x="3644106" y="-980281"/>
            <a:ext cx="4351338" cy="996315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3"/>
          <p:cNvSpPr txBox="1">
            <a:spLocks noGrp="1"/>
          </p:cNvSpPr>
          <p:nvPr>
            <p:ph type="sldNum" idx="12"/>
          </p:nvPr>
        </p:nvSpPr>
        <p:spPr>
          <a:xfrm>
            <a:off x="8610600" y="6356350"/>
            <a:ext cx="219075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ítulo vertical y texto" type="vertTitleAndTx">
  <p:cSld name="VERTICAL_TITLE_AND_VERTICAL_TEXT">
    <p:spTree>
      <p:nvGrpSpPr>
        <p:cNvPr id="1" name="Shape 89"/>
        <p:cNvGrpSpPr/>
        <p:nvPr/>
      </p:nvGrpSpPr>
      <p:grpSpPr>
        <a:xfrm>
          <a:off x="0" y="0"/>
          <a:ext cx="0" cy="0"/>
          <a:chOff x="0" y="0"/>
          <a:chExt cx="0" cy="0"/>
        </a:xfrm>
      </p:grpSpPr>
      <p:sp>
        <p:nvSpPr>
          <p:cNvPr id="90" name="Google Shape;90;p44"/>
          <p:cNvSpPr txBox="1">
            <a:spLocks noGrp="1"/>
          </p:cNvSpPr>
          <p:nvPr>
            <p:ph type="title"/>
          </p:nvPr>
        </p:nvSpPr>
        <p:spPr>
          <a:xfrm rot="5400000">
            <a:off x="7023258" y="2650331"/>
            <a:ext cx="5228274" cy="182499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91" name="Google Shape;91;p44"/>
          <p:cNvSpPr txBox="1">
            <a:spLocks noGrp="1"/>
          </p:cNvSpPr>
          <p:nvPr>
            <p:ph type="body" idx="1"/>
          </p:nvPr>
        </p:nvSpPr>
        <p:spPr>
          <a:xfrm rot="5400000">
            <a:off x="2091214" y="-304324"/>
            <a:ext cx="5228273"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44"/>
          <p:cNvSpPr txBox="1">
            <a:spLocks noGrp="1"/>
          </p:cNvSpPr>
          <p:nvPr>
            <p:ph type="sldNum" idx="12"/>
          </p:nvPr>
        </p:nvSpPr>
        <p:spPr>
          <a:xfrm>
            <a:off x="8610600" y="6356350"/>
            <a:ext cx="193992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ítulo y objetos" type="obj">
  <p:cSld name="OBJECT">
    <p:spTree>
      <p:nvGrpSpPr>
        <p:cNvPr id="1" name="Shape 22"/>
        <p:cNvGrpSpPr/>
        <p:nvPr/>
      </p:nvGrpSpPr>
      <p:grpSpPr>
        <a:xfrm>
          <a:off x="0" y="0"/>
          <a:ext cx="0" cy="0"/>
          <a:chOff x="0" y="0"/>
          <a:chExt cx="0" cy="0"/>
        </a:xfrm>
      </p:grpSpPr>
      <p:sp>
        <p:nvSpPr>
          <p:cNvPr id="23" name="Google Shape;23;p33"/>
          <p:cNvSpPr txBox="1">
            <a:spLocks noGrp="1"/>
          </p:cNvSpPr>
          <p:nvPr>
            <p:ph type="title"/>
          </p:nvPr>
        </p:nvSpPr>
        <p:spPr>
          <a:xfrm>
            <a:off x="838200" y="681037"/>
            <a:ext cx="9906000" cy="100965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4" name="Google Shape;24;p33"/>
          <p:cNvSpPr txBox="1">
            <a:spLocks noGrp="1"/>
          </p:cNvSpPr>
          <p:nvPr>
            <p:ph type="body" idx="1"/>
          </p:nvPr>
        </p:nvSpPr>
        <p:spPr>
          <a:xfrm>
            <a:off x="838200" y="1825625"/>
            <a:ext cx="99060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seño personalizado">
  <p:cSld name="Diseño personalizado">
    <p:spTree>
      <p:nvGrpSpPr>
        <p:cNvPr id="1" name="Shape 28"/>
        <p:cNvGrpSpPr/>
        <p:nvPr/>
      </p:nvGrpSpPr>
      <p:grpSpPr>
        <a:xfrm>
          <a:off x="0" y="0"/>
          <a:ext cx="0" cy="0"/>
          <a:chOff x="0" y="0"/>
          <a:chExt cx="0" cy="0"/>
        </a:xfrm>
      </p:grpSpPr>
      <p:sp>
        <p:nvSpPr>
          <p:cNvPr id="29" name="Google Shape;29;p34"/>
          <p:cNvSpPr txBox="1">
            <a:spLocks noGrp="1"/>
          </p:cNvSpPr>
          <p:nvPr>
            <p:ph type="title"/>
          </p:nvPr>
        </p:nvSpPr>
        <p:spPr>
          <a:xfrm>
            <a:off x="838200" y="777240"/>
            <a:ext cx="9997440" cy="129159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0" name="Google Shape;3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olo el título" type="titleOnly">
  <p:cSld name="TITLE_ONLY">
    <p:spTree>
      <p:nvGrpSpPr>
        <p:cNvPr id="1" name="Shape 33"/>
        <p:cNvGrpSpPr/>
        <p:nvPr/>
      </p:nvGrpSpPr>
      <p:grpSpPr>
        <a:xfrm>
          <a:off x="0" y="0"/>
          <a:ext cx="0" cy="0"/>
          <a:chOff x="0" y="0"/>
          <a:chExt cx="0" cy="0"/>
        </a:xfrm>
      </p:grpSpPr>
      <p:sp>
        <p:nvSpPr>
          <p:cNvPr id="34" name="Google Shape;34;p35"/>
          <p:cNvSpPr txBox="1">
            <a:spLocks noGrp="1"/>
          </p:cNvSpPr>
          <p:nvPr>
            <p:ph type="title"/>
          </p:nvPr>
        </p:nvSpPr>
        <p:spPr>
          <a:xfrm>
            <a:off x="838200" y="742950"/>
            <a:ext cx="10066020" cy="94773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5" name="Google Shape;3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5"/>
          <p:cNvSpPr txBox="1">
            <a:spLocks noGrp="1"/>
          </p:cNvSpPr>
          <p:nvPr>
            <p:ph type="sldNum" idx="12"/>
          </p:nvPr>
        </p:nvSpPr>
        <p:spPr>
          <a:xfrm>
            <a:off x="8610600" y="6356350"/>
            <a:ext cx="2293938"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1_Diseño personalizado">
  <p:cSld name="1_Diseño personalizado">
    <p:spTree>
      <p:nvGrpSpPr>
        <p:cNvPr id="1" name="Shape 38"/>
        <p:cNvGrpSpPr/>
        <p:nvPr/>
      </p:nvGrpSpPr>
      <p:grpSpPr>
        <a:xfrm>
          <a:off x="0" y="0"/>
          <a:ext cx="0" cy="0"/>
          <a:chOff x="0" y="0"/>
          <a:chExt cx="0" cy="0"/>
        </a:xfrm>
      </p:grpSpPr>
      <p:sp>
        <p:nvSpPr>
          <p:cNvPr id="39" name="Google Shape;39;p36"/>
          <p:cNvSpPr txBox="1">
            <a:spLocks noGrp="1"/>
          </p:cNvSpPr>
          <p:nvPr>
            <p:ph type="title"/>
          </p:nvPr>
        </p:nvSpPr>
        <p:spPr>
          <a:xfrm>
            <a:off x="838200" y="594360"/>
            <a:ext cx="10180320" cy="109632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0" name="Google Shape;40;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Encabezado de sección" type="secHead">
  <p:cSld name="SECTION_HEADER">
    <p:spTree>
      <p:nvGrpSpPr>
        <p:cNvPr id="1" name="Shape 43"/>
        <p:cNvGrpSpPr/>
        <p:nvPr/>
      </p:nvGrpSpPr>
      <p:grpSpPr>
        <a:xfrm>
          <a:off x="0" y="0"/>
          <a:ext cx="0" cy="0"/>
          <a:chOff x="0" y="0"/>
          <a:chExt cx="0" cy="0"/>
        </a:xfrm>
      </p:grpSpPr>
      <p:sp>
        <p:nvSpPr>
          <p:cNvPr id="44" name="Google Shape;44;p37"/>
          <p:cNvSpPr txBox="1">
            <a:spLocks noGrp="1"/>
          </p:cNvSpPr>
          <p:nvPr>
            <p:ph type="title"/>
          </p:nvPr>
        </p:nvSpPr>
        <p:spPr>
          <a:xfrm>
            <a:off x="831850" y="1709738"/>
            <a:ext cx="1006094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5" name="Google Shape;45;p37"/>
          <p:cNvSpPr txBox="1">
            <a:spLocks noGrp="1"/>
          </p:cNvSpPr>
          <p:nvPr>
            <p:ph type="body" idx="1"/>
          </p:nvPr>
        </p:nvSpPr>
        <p:spPr>
          <a:xfrm>
            <a:off x="831850" y="4589463"/>
            <a:ext cx="1006094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 name="Google Shape;4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7"/>
          <p:cNvSpPr txBox="1">
            <a:spLocks noGrp="1"/>
          </p:cNvSpPr>
          <p:nvPr>
            <p:ph type="sldNum" idx="12"/>
          </p:nvPr>
        </p:nvSpPr>
        <p:spPr>
          <a:xfrm>
            <a:off x="8610600" y="6356350"/>
            <a:ext cx="228282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Dos objetos" type="twoObj">
  <p:cSld name="TWO_OBJECTS">
    <p:spTree>
      <p:nvGrpSpPr>
        <p:cNvPr id="1" name="Shape 49"/>
        <p:cNvGrpSpPr/>
        <p:nvPr/>
      </p:nvGrpSpPr>
      <p:grpSpPr>
        <a:xfrm>
          <a:off x="0" y="0"/>
          <a:ext cx="0" cy="0"/>
          <a:chOff x="0" y="0"/>
          <a:chExt cx="0" cy="0"/>
        </a:xfrm>
      </p:grpSpPr>
      <p:sp>
        <p:nvSpPr>
          <p:cNvPr id="50" name="Google Shape;50;p38"/>
          <p:cNvSpPr txBox="1">
            <a:spLocks noGrp="1"/>
          </p:cNvSpPr>
          <p:nvPr>
            <p:ph type="title"/>
          </p:nvPr>
        </p:nvSpPr>
        <p:spPr>
          <a:xfrm>
            <a:off x="838200" y="681037"/>
            <a:ext cx="10100310" cy="100965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1" name="Google Shape;51;p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8"/>
          <p:cNvSpPr txBox="1">
            <a:spLocks noGrp="1"/>
          </p:cNvSpPr>
          <p:nvPr>
            <p:ph type="body" idx="2"/>
          </p:nvPr>
        </p:nvSpPr>
        <p:spPr>
          <a:xfrm>
            <a:off x="6172200" y="1825625"/>
            <a:ext cx="476631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8"/>
          <p:cNvSpPr txBox="1">
            <a:spLocks noGrp="1"/>
          </p:cNvSpPr>
          <p:nvPr>
            <p:ph type="sldNum" idx="12"/>
          </p:nvPr>
        </p:nvSpPr>
        <p:spPr>
          <a:xfrm>
            <a:off x="8610600" y="6356350"/>
            <a:ext cx="22479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mparación" type="twoTxTwoObj">
  <p:cSld name="TWO_OBJECTS_WITH_TEXT">
    <p:spTree>
      <p:nvGrpSpPr>
        <p:cNvPr id="1" name="Shape 56"/>
        <p:cNvGrpSpPr/>
        <p:nvPr/>
      </p:nvGrpSpPr>
      <p:grpSpPr>
        <a:xfrm>
          <a:off x="0" y="0"/>
          <a:ext cx="0" cy="0"/>
          <a:chOff x="0" y="0"/>
          <a:chExt cx="0" cy="0"/>
        </a:xfrm>
      </p:grpSpPr>
      <p:sp>
        <p:nvSpPr>
          <p:cNvPr id="57" name="Google Shape;57;p39"/>
          <p:cNvSpPr txBox="1">
            <a:spLocks noGrp="1"/>
          </p:cNvSpPr>
          <p:nvPr>
            <p:ph type="title"/>
          </p:nvPr>
        </p:nvSpPr>
        <p:spPr>
          <a:xfrm>
            <a:off x="839788" y="668337"/>
            <a:ext cx="10133012" cy="102235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8" name="Google Shape;58;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9"/>
          <p:cNvSpPr txBox="1">
            <a:spLocks noGrp="1"/>
          </p:cNvSpPr>
          <p:nvPr>
            <p:ph type="body" idx="3"/>
          </p:nvPr>
        </p:nvSpPr>
        <p:spPr>
          <a:xfrm>
            <a:off x="6172200" y="1681163"/>
            <a:ext cx="480060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39"/>
          <p:cNvSpPr txBox="1">
            <a:spLocks noGrp="1"/>
          </p:cNvSpPr>
          <p:nvPr>
            <p:ph type="body" idx="4"/>
          </p:nvPr>
        </p:nvSpPr>
        <p:spPr>
          <a:xfrm>
            <a:off x="6172200" y="2505075"/>
            <a:ext cx="480060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9"/>
          <p:cNvSpPr txBox="1">
            <a:spLocks noGrp="1"/>
          </p:cNvSpPr>
          <p:nvPr>
            <p:ph type="sldNum" idx="12"/>
          </p:nvPr>
        </p:nvSpPr>
        <p:spPr>
          <a:xfrm>
            <a:off x="8610600" y="6356350"/>
            <a:ext cx="2362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En blanco" type="blank">
  <p:cSld name="BLANK">
    <p:spTree>
      <p:nvGrpSpPr>
        <p:cNvPr id="1" name="Shape 65"/>
        <p:cNvGrpSpPr/>
        <p:nvPr/>
      </p:nvGrpSpPr>
      <p:grpSpPr>
        <a:xfrm>
          <a:off x="0" y="0"/>
          <a:ext cx="0" cy="0"/>
          <a:chOff x="0" y="0"/>
          <a:chExt cx="0" cy="0"/>
        </a:xfrm>
      </p:grpSpPr>
      <p:sp>
        <p:nvSpPr>
          <p:cNvPr id="66" name="Google Shape;6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40"/>
          <p:cNvSpPr txBox="1">
            <a:spLocks noGrp="1"/>
          </p:cNvSpPr>
          <p:nvPr>
            <p:ph type="sldNum" idx="12"/>
          </p:nvPr>
        </p:nvSpPr>
        <p:spPr>
          <a:xfrm>
            <a:off x="8610600" y="6356350"/>
            <a:ext cx="2327275"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Calibri"/>
                <a:ea typeface="Calibri"/>
                <a:cs typeface="Calibri"/>
                <a:sym typeface="Calibri"/>
              </a:defRPr>
            </a:lvl1pPr>
            <a:lvl2pPr marL="0" marR="0" lvl="1" indent="0" algn="r">
              <a:spcBef>
                <a:spcPts val="0"/>
              </a:spcBef>
              <a:spcAft>
                <a:spcPts val="0"/>
              </a:spcAft>
              <a:buNone/>
              <a:defRPr sz="1200">
                <a:solidFill>
                  <a:srgbClr val="898989"/>
                </a:solidFill>
                <a:latin typeface="Calibri"/>
                <a:ea typeface="Calibri"/>
                <a:cs typeface="Calibri"/>
                <a:sym typeface="Calibri"/>
              </a:defRPr>
            </a:lvl2pPr>
            <a:lvl3pPr marL="0" marR="0" lvl="2" indent="0" algn="r">
              <a:spcBef>
                <a:spcPts val="0"/>
              </a:spcBef>
              <a:spcAft>
                <a:spcPts val="0"/>
              </a:spcAft>
              <a:buNone/>
              <a:defRPr sz="1200">
                <a:solidFill>
                  <a:srgbClr val="898989"/>
                </a:solidFill>
                <a:latin typeface="Calibri"/>
                <a:ea typeface="Calibri"/>
                <a:cs typeface="Calibri"/>
                <a:sym typeface="Calibri"/>
              </a:defRPr>
            </a:lvl3pPr>
            <a:lvl4pPr marL="0" marR="0" lvl="3" indent="0" algn="r">
              <a:spcBef>
                <a:spcPts val="0"/>
              </a:spcBef>
              <a:spcAft>
                <a:spcPts val="0"/>
              </a:spcAft>
              <a:buNone/>
              <a:defRPr sz="1200">
                <a:solidFill>
                  <a:srgbClr val="898989"/>
                </a:solidFill>
                <a:latin typeface="Calibri"/>
                <a:ea typeface="Calibri"/>
                <a:cs typeface="Calibri"/>
                <a:sym typeface="Calibri"/>
              </a:defRPr>
            </a:lvl4pPr>
            <a:lvl5pPr marL="0" marR="0" lvl="4" indent="0" algn="r">
              <a:spcBef>
                <a:spcPts val="0"/>
              </a:spcBef>
              <a:spcAft>
                <a:spcPts val="0"/>
              </a:spcAft>
              <a:buNone/>
              <a:defRPr sz="1200">
                <a:solidFill>
                  <a:srgbClr val="898989"/>
                </a:solidFill>
                <a:latin typeface="Calibri"/>
                <a:ea typeface="Calibri"/>
                <a:cs typeface="Calibri"/>
                <a:sym typeface="Calibri"/>
              </a:defRPr>
            </a:lvl5pPr>
            <a:lvl6pPr marL="0" marR="0" lvl="5" indent="0" algn="r">
              <a:spcBef>
                <a:spcPts val="0"/>
              </a:spcBef>
              <a:spcAft>
                <a:spcPts val="0"/>
              </a:spcAft>
              <a:buNone/>
              <a:defRPr sz="1200">
                <a:solidFill>
                  <a:srgbClr val="898989"/>
                </a:solidFill>
                <a:latin typeface="Calibri"/>
                <a:ea typeface="Calibri"/>
                <a:cs typeface="Calibri"/>
                <a:sym typeface="Calibri"/>
              </a:defRPr>
            </a:lvl6pPr>
            <a:lvl7pPr marL="0" marR="0" lvl="6" indent="0" algn="r">
              <a:spcBef>
                <a:spcPts val="0"/>
              </a:spcBef>
              <a:spcAft>
                <a:spcPts val="0"/>
              </a:spcAft>
              <a:buNone/>
              <a:defRPr sz="1200">
                <a:solidFill>
                  <a:srgbClr val="898989"/>
                </a:solidFill>
                <a:latin typeface="Calibri"/>
                <a:ea typeface="Calibri"/>
                <a:cs typeface="Calibri"/>
                <a:sym typeface="Calibri"/>
              </a:defRPr>
            </a:lvl7pPr>
            <a:lvl8pPr marL="0" marR="0" lvl="7" indent="0" algn="r">
              <a:spcBef>
                <a:spcPts val="0"/>
              </a:spcBef>
              <a:spcAft>
                <a:spcPts val="0"/>
              </a:spcAft>
              <a:buNone/>
              <a:defRPr sz="1200">
                <a:solidFill>
                  <a:srgbClr val="898989"/>
                </a:solidFill>
                <a:latin typeface="Calibri"/>
                <a:ea typeface="Calibri"/>
                <a:cs typeface="Calibri"/>
                <a:sym typeface="Calibri"/>
              </a:defRPr>
            </a:lvl8pPr>
            <a:lvl9pPr marL="0" marR="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pic>
        <p:nvPicPr>
          <p:cNvPr id="15" name="Google Shape;15;p31"/>
          <p:cNvPicPr preferRelativeResize="0"/>
          <p:nvPr/>
        </p:nvPicPr>
        <p:blipFill rotWithShape="1">
          <a:blip r:embed="rId16">
            <a:alphaModFix/>
          </a:blip>
          <a:srcRect/>
          <a:stretch/>
        </p:blipFill>
        <p:spPr>
          <a:xfrm>
            <a:off x="0" y="-52388"/>
            <a:ext cx="12192000" cy="691038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chart" Target="../charts/chart6.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chart" Target="../charts/chart2.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png"/><Relationship Id="rId7" Type="http://schemas.openxmlformats.org/officeDocument/2006/relationships/diagramLayout" Target="../diagrams/layout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chart" Target="../charts/chart8.xml"/><Relationship Id="rId10" Type="http://schemas.microsoft.com/office/2007/relationships/diagramDrawing" Target="../diagrams/drawing1.xml"/><Relationship Id="rId4" Type="http://schemas.openxmlformats.org/officeDocument/2006/relationships/chart" Target="../charts/chart7.xml"/><Relationship Id="rId9" Type="http://schemas.openxmlformats.org/officeDocument/2006/relationships/diagramColors" Target="../diagrams/colors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chart" Target="../charts/chart9.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chart" Target="../charts/chart10.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g"/><Relationship Id="rId10" Type="http://schemas.openxmlformats.org/officeDocument/2006/relationships/image" Target="../media/image4.png"/><Relationship Id="rId4" Type="http://schemas.openxmlformats.org/officeDocument/2006/relationships/image" Target="../media/image10.jpg"/><Relationship Id="rId9" Type="http://schemas.openxmlformats.org/officeDocument/2006/relationships/image" Target="../media/image15.jp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6.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20.png"/><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chart" Target="../charts/chart5.xml"/><Relationship Id="rId4" Type="http://schemas.openxmlformats.org/officeDocument/2006/relationships/chart" Target="../charts/char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98"/>
        <p:cNvGrpSpPr/>
        <p:nvPr/>
      </p:nvGrpSpPr>
      <p:grpSpPr>
        <a:xfrm>
          <a:off x="0" y="0"/>
          <a:ext cx="0" cy="0"/>
          <a:chOff x="0" y="0"/>
          <a:chExt cx="0" cy="0"/>
        </a:xfrm>
      </p:grpSpPr>
      <p:sp>
        <p:nvSpPr>
          <p:cNvPr id="100" name="Google Shape;100;p1"/>
          <p:cNvSpPr/>
          <p:nvPr/>
        </p:nvSpPr>
        <p:spPr>
          <a:xfrm>
            <a:off x="6096000" y="2991306"/>
            <a:ext cx="5889625" cy="2370247"/>
          </a:xfrm>
          <a:prstGeom prst="roundRect">
            <a:avLst>
              <a:gd name="adj" fmla="val 31556"/>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s-MX" sz="3200" b="1" i="1" u="none" strike="noStrike" cap="none" dirty="0">
                <a:solidFill>
                  <a:srgbClr val="1F3864"/>
                </a:solidFill>
                <a:latin typeface="Calibri"/>
                <a:ea typeface="Calibri"/>
                <a:cs typeface="Calibri"/>
                <a:sym typeface="Calibri"/>
              </a:rPr>
              <a:t>Informe de Autoevaluación</a:t>
            </a:r>
          </a:p>
          <a:p>
            <a:pPr marL="0" marR="0" lvl="0" indent="0" algn="r" rtl="0">
              <a:spcBef>
                <a:spcPts val="0"/>
              </a:spcBef>
              <a:spcAft>
                <a:spcPts val="0"/>
              </a:spcAft>
              <a:buNone/>
            </a:pPr>
            <a:r>
              <a:rPr lang="es-MX" sz="3200" b="1" i="1" dirty="0">
                <a:solidFill>
                  <a:srgbClr val="1F3864"/>
                </a:solidFill>
                <a:latin typeface="Calibri"/>
                <a:ea typeface="Calibri"/>
                <a:cs typeface="Calibri"/>
                <a:sym typeface="Calibri"/>
              </a:rPr>
              <a:t>P</a:t>
            </a:r>
            <a:r>
              <a:rPr lang="es-MX" sz="3200" b="1" i="1" u="none" strike="noStrike" cap="none" dirty="0">
                <a:solidFill>
                  <a:srgbClr val="1F3864"/>
                </a:solidFill>
                <a:latin typeface="Calibri"/>
                <a:ea typeface="Calibri"/>
                <a:cs typeface="Calibri"/>
                <a:sym typeface="Calibri"/>
              </a:rPr>
              <a:t>rimer semestre 2022 </a:t>
            </a:r>
            <a:endParaRPr sz="1800" dirty="0"/>
          </a:p>
          <a:p>
            <a:pPr marL="0" marR="0" lvl="0" indent="0" algn="r" rtl="0">
              <a:spcBef>
                <a:spcPts val="0"/>
              </a:spcBef>
              <a:spcAft>
                <a:spcPts val="0"/>
              </a:spcAft>
              <a:buNone/>
            </a:pPr>
            <a:r>
              <a:rPr lang="es-MX" sz="3200" b="1" i="1" u="none" strike="noStrike" cap="none" dirty="0">
                <a:solidFill>
                  <a:srgbClr val="1F3864"/>
                </a:solidFill>
                <a:latin typeface="Calibri"/>
                <a:ea typeface="Calibri"/>
                <a:cs typeface="Calibri"/>
                <a:sym typeface="Calibri"/>
              </a:rPr>
              <a:t>Dra. Mercedes Macías Parra</a:t>
            </a:r>
            <a:endParaRPr sz="1800" dirty="0"/>
          </a:p>
          <a:p>
            <a:pPr marL="0" marR="0" lvl="0" indent="0" algn="r" rtl="0">
              <a:spcBef>
                <a:spcPts val="0"/>
              </a:spcBef>
              <a:spcAft>
                <a:spcPts val="0"/>
              </a:spcAft>
              <a:buNone/>
            </a:pPr>
            <a:endParaRPr sz="2400" b="1" i="1" u="none" strike="noStrike" cap="none" dirty="0">
              <a:solidFill>
                <a:srgbClr val="984806"/>
              </a:solidFill>
              <a:latin typeface="Calibri"/>
              <a:ea typeface="Calibri"/>
              <a:cs typeface="Calibri"/>
              <a:sym typeface="Calibri"/>
            </a:endParaRPr>
          </a:p>
        </p:txBody>
      </p:sp>
      <p:pic>
        <p:nvPicPr>
          <p:cNvPr id="4" name="Imagen 3">
            <a:extLst>
              <a:ext uri="{FF2B5EF4-FFF2-40B4-BE49-F238E27FC236}">
                <a16:creationId xmlns:a16="http://schemas.microsoft.com/office/drawing/2014/main" id="{AE7A6897-A9BB-AD1B-4498-6532B50A0CD6}"/>
              </a:ext>
            </a:extLst>
          </p:cNvPr>
          <p:cNvPicPr>
            <a:picLocks noChangeAspect="1"/>
          </p:cNvPicPr>
          <p:nvPr/>
        </p:nvPicPr>
        <p:blipFill>
          <a:blip r:embed="rId3"/>
          <a:stretch>
            <a:fillRect/>
          </a:stretch>
        </p:blipFill>
        <p:spPr>
          <a:xfrm>
            <a:off x="0" y="-29980"/>
            <a:ext cx="10731062" cy="6883400"/>
          </a:xfrm>
          <a:prstGeom prst="rect">
            <a:avLst/>
          </a:prstGeom>
        </p:spPr>
      </p:pic>
      <p:pic>
        <p:nvPicPr>
          <p:cNvPr id="5" name="Google Shape;111;p2">
            <a:extLst>
              <a:ext uri="{FF2B5EF4-FFF2-40B4-BE49-F238E27FC236}">
                <a16:creationId xmlns:a16="http://schemas.microsoft.com/office/drawing/2014/main" id="{6EC30817-BB56-4108-BCFE-A43F500A4EE0}"/>
              </a:ext>
            </a:extLst>
          </p:cNvPr>
          <p:cNvPicPr preferRelativeResize="0"/>
          <p:nvPr/>
        </p:nvPicPr>
        <p:blipFill>
          <a:blip r:embed="rId4">
            <a:alphaModFix/>
          </a:blip>
          <a:stretch>
            <a:fillRect/>
          </a:stretch>
        </p:blipFill>
        <p:spPr>
          <a:xfrm>
            <a:off x="-12" y="15863"/>
            <a:ext cx="3895725" cy="904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10"/>
          <p:cNvPicPr preferRelativeResize="0"/>
          <p:nvPr/>
        </p:nvPicPr>
        <p:blipFill>
          <a:blip r:embed="rId3">
            <a:alphaModFix/>
          </a:blip>
          <a:stretch>
            <a:fillRect/>
          </a:stretch>
        </p:blipFill>
        <p:spPr>
          <a:xfrm>
            <a:off x="-49495" y="-138374"/>
            <a:ext cx="3895725" cy="904875"/>
          </a:xfrm>
          <a:prstGeom prst="rect">
            <a:avLst/>
          </a:prstGeom>
          <a:noFill/>
          <a:ln>
            <a:noFill/>
          </a:ln>
        </p:spPr>
      </p:pic>
      <p:sp>
        <p:nvSpPr>
          <p:cNvPr id="257" name="Google Shape;257;p10"/>
          <p:cNvSpPr/>
          <p:nvPr/>
        </p:nvSpPr>
        <p:spPr>
          <a:xfrm>
            <a:off x="9528175" y="168275"/>
            <a:ext cx="2562225" cy="442913"/>
          </a:xfrm>
          <a:prstGeom prst="roundRect">
            <a:avLst>
              <a:gd name="adj" fmla="val 16667"/>
            </a:avLst>
          </a:prstGeom>
          <a:solidFill>
            <a:schemeClr val="accent5">
              <a:lumMod val="50000"/>
            </a:schemeClr>
          </a:solidFill>
          <a:ln w="12700" cap="flat" cmpd="sng">
            <a:solidFill>
              <a:schemeClr val="accent5">
                <a:lumMod val="50000"/>
              </a:schemeClr>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dirty="0">
                <a:solidFill>
                  <a:srgbClr val="FFD966"/>
                </a:solidFill>
                <a:latin typeface="Calibri"/>
                <a:ea typeface="Calibri"/>
                <a:cs typeface="Calibri"/>
                <a:sym typeface="Calibri"/>
              </a:rPr>
              <a:t>ATENCIÓN MÉDICA</a:t>
            </a:r>
            <a:endParaRPr sz="2000" b="1" i="1" dirty="0">
              <a:solidFill>
                <a:srgbClr val="FFD966"/>
              </a:solidFill>
              <a:latin typeface="Calibri"/>
              <a:ea typeface="Calibri"/>
              <a:cs typeface="Calibri"/>
              <a:sym typeface="Calibri"/>
            </a:endParaRPr>
          </a:p>
        </p:txBody>
      </p:sp>
      <p:graphicFrame>
        <p:nvGraphicFramePr>
          <p:cNvPr id="259" name="Google Shape;259;p10"/>
          <p:cNvGraphicFramePr/>
          <p:nvPr>
            <p:extLst>
              <p:ext uri="{D42A27DB-BD31-4B8C-83A1-F6EECF244321}">
                <p14:modId xmlns:p14="http://schemas.microsoft.com/office/powerpoint/2010/main" val="3151406830"/>
              </p:ext>
            </p:extLst>
          </p:nvPr>
        </p:nvGraphicFramePr>
        <p:xfrm>
          <a:off x="6426272" y="1283040"/>
          <a:ext cx="4383015" cy="4203930"/>
        </p:xfrm>
        <a:graphic>
          <a:graphicData uri="http://schemas.openxmlformats.org/drawingml/2006/table">
            <a:tbl>
              <a:tblPr firstRow="1" bandRow="1">
                <a:tableStyleId>{2D5ABB26-0587-4C30-8999-92F81FD0307C}</a:tableStyleId>
              </a:tblPr>
              <a:tblGrid>
                <a:gridCol w="2891602">
                  <a:extLst>
                    <a:ext uri="{9D8B030D-6E8A-4147-A177-3AD203B41FA5}">
                      <a16:colId xmlns:a16="http://schemas.microsoft.com/office/drawing/2014/main" val="20000"/>
                    </a:ext>
                  </a:extLst>
                </a:gridCol>
                <a:gridCol w="784543">
                  <a:extLst>
                    <a:ext uri="{9D8B030D-6E8A-4147-A177-3AD203B41FA5}">
                      <a16:colId xmlns:a16="http://schemas.microsoft.com/office/drawing/2014/main" val="20001"/>
                    </a:ext>
                  </a:extLst>
                </a:gridCol>
                <a:gridCol w="706870">
                  <a:extLst>
                    <a:ext uri="{9D8B030D-6E8A-4147-A177-3AD203B41FA5}">
                      <a16:colId xmlns:a16="http://schemas.microsoft.com/office/drawing/2014/main" val="20002"/>
                    </a:ext>
                  </a:extLst>
                </a:gridCol>
              </a:tblGrid>
              <a:tr h="447173">
                <a:tc>
                  <a:txBody>
                    <a:bodyPr/>
                    <a:lstStyle/>
                    <a:p>
                      <a:pPr marL="88900" marR="0" lvl="0" indent="0" algn="ctr" rtl="0">
                        <a:lnSpc>
                          <a:spcPct val="100000"/>
                        </a:lnSpc>
                        <a:spcBef>
                          <a:spcPts val="0"/>
                        </a:spcBef>
                        <a:spcAft>
                          <a:spcPts val="0"/>
                        </a:spcAft>
                        <a:buClr>
                          <a:srgbClr val="FFFFFF"/>
                        </a:buClr>
                        <a:buSzPts val="1400"/>
                        <a:buFont typeface="Montserrat"/>
                        <a:buNone/>
                      </a:pPr>
                      <a:r>
                        <a:rPr lang="es-MX" sz="1400" b="1" u="none" strike="noStrike" cap="none" dirty="0">
                          <a:solidFill>
                            <a:schemeClr val="bg1"/>
                          </a:solidFill>
                          <a:latin typeface="Montserrat" panose="00000500000000000000" pitchFamily="2" charset="0"/>
                          <a:sym typeface="Arial"/>
                        </a:rPr>
                        <a:t>IAAS</a:t>
                      </a:r>
                      <a:endParaRPr sz="1400" b="1" i="0" u="none" strike="noStrike" cap="none" dirty="0">
                        <a:solidFill>
                          <a:schemeClr val="bg1"/>
                        </a:solidFill>
                        <a:latin typeface="Montserrat" panose="00000500000000000000" pitchFamily="2" charset="0"/>
                        <a:ea typeface="Arial"/>
                        <a:cs typeface="Arial"/>
                        <a:sym typeface="Arial"/>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88900" marR="0" lvl="0" indent="0" algn="ctr" rtl="0">
                        <a:lnSpc>
                          <a:spcPct val="100000"/>
                        </a:lnSpc>
                        <a:spcBef>
                          <a:spcPts val="0"/>
                        </a:spcBef>
                        <a:spcAft>
                          <a:spcPts val="0"/>
                        </a:spcAft>
                        <a:buClr>
                          <a:srgbClr val="FFFFFF"/>
                        </a:buClr>
                        <a:buSzPts val="1400"/>
                        <a:buFont typeface="Montserrat"/>
                        <a:buNone/>
                      </a:pPr>
                      <a:r>
                        <a:rPr lang="es-MX" sz="1400" b="1" u="none" strike="noStrike" cap="none" dirty="0">
                          <a:solidFill>
                            <a:schemeClr val="bg1"/>
                          </a:solidFill>
                          <a:latin typeface="Montserrat" panose="00000500000000000000" pitchFamily="2" charset="0"/>
                          <a:sym typeface="Arial"/>
                        </a:rPr>
                        <a:t>2021 </a:t>
                      </a:r>
                      <a:endParaRPr sz="1400" b="1" i="0" u="none" strike="noStrike" cap="none" dirty="0">
                        <a:solidFill>
                          <a:schemeClr val="bg1"/>
                        </a:solidFill>
                        <a:latin typeface="Montserrat" panose="00000500000000000000" pitchFamily="2" charset="0"/>
                        <a:ea typeface="Arial"/>
                        <a:cs typeface="Arial"/>
                        <a:sym typeface="Arial"/>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88900" marR="0" lvl="0" indent="0" algn="ctr" rtl="0">
                        <a:lnSpc>
                          <a:spcPct val="100000"/>
                        </a:lnSpc>
                        <a:spcBef>
                          <a:spcPts val="0"/>
                        </a:spcBef>
                        <a:spcAft>
                          <a:spcPts val="0"/>
                        </a:spcAft>
                        <a:buClr>
                          <a:srgbClr val="FFFFFF"/>
                        </a:buClr>
                        <a:buSzPts val="1400"/>
                        <a:buFont typeface="Montserrat"/>
                        <a:buNone/>
                      </a:pPr>
                      <a:r>
                        <a:rPr lang="es-MX" sz="1400" b="1" u="none" strike="noStrike" cap="none" dirty="0">
                          <a:solidFill>
                            <a:schemeClr val="bg1"/>
                          </a:solidFill>
                          <a:latin typeface="Montserrat" panose="00000500000000000000" pitchFamily="2" charset="0"/>
                          <a:sym typeface="Arial"/>
                        </a:rPr>
                        <a:t>2022</a:t>
                      </a:r>
                      <a:endParaRPr sz="1400" b="1" i="0" u="none" strike="noStrike" cap="none" dirty="0">
                        <a:solidFill>
                          <a:schemeClr val="bg1"/>
                        </a:solidFill>
                        <a:latin typeface="Montserrat" panose="00000500000000000000" pitchFamily="2" charset="0"/>
                        <a:sym typeface="Arial"/>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734598">
                <a:tc>
                  <a:txBody>
                    <a:bodyPr/>
                    <a:lstStyle/>
                    <a:p>
                      <a:pPr marL="0" marR="0" lvl="0" indent="0" algn="ctr" rtl="0">
                        <a:lnSpc>
                          <a:spcPct val="100000"/>
                        </a:lnSpc>
                        <a:spcBef>
                          <a:spcPts val="0"/>
                        </a:spcBef>
                        <a:spcAft>
                          <a:spcPts val="0"/>
                        </a:spcAft>
                        <a:buNone/>
                      </a:pPr>
                      <a:r>
                        <a:rPr lang="es-MX" sz="1400" u="none" strike="noStrike" cap="none" dirty="0">
                          <a:latin typeface="Montserrat" panose="00000500000000000000" pitchFamily="2" charset="0"/>
                          <a:sym typeface="Arial"/>
                        </a:rPr>
                        <a:t>Tasa por 1000 días/estancia </a:t>
                      </a:r>
                      <a:endParaRPr sz="1400" b="0" i="1" u="none" strike="noStrike" cap="none" dirty="0">
                        <a:solidFill>
                          <a:srgbClr val="002060"/>
                        </a:solidFill>
                        <a:latin typeface="Montserrat" panose="00000500000000000000" pitchFamily="2" charset="0"/>
                        <a:ea typeface="Arial"/>
                        <a:cs typeface="Arial"/>
                        <a:sym typeface="Arial"/>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rtl="0">
                        <a:lnSpc>
                          <a:spcPct val="100000"/>
                        </a:lnSpc>
                        <a:spcBef>
                          <a:spcPts val="0"/>
                        </a:spcBef>
                        <a:spcAft>
                          <a:spcPts val="0"/>
                        </a:spcAft>
                        <a:buNone/>
                      </a:pPr>
                      <a:r>
                        <a:rPr lang="es-MX" sz="1400" u="none" strike="noStrike" cap="none" dirty="0">
                          <a:latin typeface="Montserrat" panose="00000500000000000000" pitchFamily="2" charset="0"/>
                          <a:sym typeface="Arial"/>
                        </a:rPr>
                        <a:t>7.8</a:t>
                      </a:r>
                      <a:endParaRPr dirty="0">
                        <a:latin typeface="Montserrat" panose="00000500000000000000" pitchFamily="2"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MX" sz="1400" u="none" strike="noStrike" cap="none" dirty="0">
                          <a:latin typeface="Montserrat" panose="00000500000000000000" pitchFamily="2" charset="0"/>
                          <a:sym typeface="Arial"/>
                        </a:rPr>
                        <a:t>10.9</a:t>
                      </a:r>
                      <a:endParaRPr dirty="0">
                        <a:latin typeface="Montserrat" panose="00000500000000000000" pitchFamily="2"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34598">
                <a:tc>
                  <a:txBody>
                    <a:bodyPr/>
                    <a:lstStyle/>
                    <a:p>
                      <a:pPr marL="0" marR="0" lvl="0" indent="0" algn="ctr" rtl="0">
                        <a:lnSpc>
                          <a:spcPct val="100000"/>
                        </a:lnSpc>
                        <a:spcBef>
                          <a:spcPts val="0"/>
                        </a:spcBef>
                        <a:spcAft>
                          <a:spcPts val="0"/>
                        </a:spcAft>
                        <a:buNone/>
                      </a:pPr>
                      <a:r>
                        <a:rPr lang="es-MX" sz="1400" u="none" strike="noStrike" cap="none" dirty="0">
                          <a:latin typeface="Montserrat" panose="00000500000000000000" pitchFamily="2" charset="0"/>
                          <a:sym typeface="Arial"/>
                        </a:rPr>
                        <a:t>Defunciones Asociadas</a:t>
                      </a:r>
                      <a:endParaRPr sz="1400" b="0" i="1" u="none" strike="noStrike" cap="none" dirty="0">
                        <a:solidFill>
                          <a:srgbClr val="002060"/>
                        </a:solidFill>
                        <a:latin typeface="Montserrat" panose="00000500000000000000" pitchFamily="2" charset="0"/>
                        <a:ea typeface="Arial"/>
                        <a:cs typeface="Arial"/>
                        <a:sym typeface="Arial"/>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rtl="0">
                        <a:lnSpc>
                          <a:spcPct val="100000"/>
                        </a:lnSpc>
                        <a:spcBef>
                          <a:spcPts val="0"/>
                        </a:spcBef>
                        <a:spcAft>
                          <a:spcPts val="0"/>
                        </a:spcAft>
                        <a:buNone/>
                      </a:pPr>
                      <a:r>
                        <a:rPr lang="es-MX" sz="1400" u="none" strike="noStrike" cap="none">
                          <a:latin typeface="Montserrat" panose="00000500000000000000" pitchFamily="2" charset="0"/>
                          <a:sym typeface="Arial"/>
                        </a:rPr>
                        <a:t>0</a:t>
                      </a:r>
                      <a:endParaRPr>
                        <a:latin typeface="Montserrat" panose="00000500000000000000" pitchFamily="2"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MX" sz="1400" u="none" strike="noStrike" cap="none" dirty="0">
                          <a:latin typeface="Montserrat" panose="00000500000000000000" pitchFamily="2" charset="0"/>
                          <a:sym typeface="Arial"/>
                        </a:rPr>
                        <a:t>3</a:t>
                      </a:r>
                      <a:endParaRPr dirty="0">
                        <a:latin typeface="Montserrat" panose="00000500000000000000" pitchFamily="2"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7088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MX" sz="1400" u="none" strike="noStrike" cap="none" dirty="0">
                          <a:latin typeface="Montserrat" panose="00000500000000000000" pitchFamily="2" charset="0"/>
                          <a:sym typeface="Arial"/>
                        </a:rPr>
                        <a:t>Unidad de Terapia Intensiva</a:t>
                      </a:r>
                      <a:endParaRPr lang="es-MX" sz="1400" b="0" i="1" u="none" strike="noStrike" cap="none" dirty="0">
                        <a:solidFill>
                          <a:srgbClr val="002060"/>
                        </a:solidFill>
                        <a:latin typeface="Montserrat" panose="00000500000000000000" pitchFamily="2" charset="0"/>
                        <a:ea typeface="Arial"/>
                        <a:cs typeface="Arial"/>
                        <a:sym typeface="Arial"/>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rtl="0">
                        <a:lnSpc>
                          <a:spcPct val="100000"/>
                        </a:lnSpc>
                        <a:spcBef>
                          <a:spcPts val="0"/>
                        </a:spcBef>
                        <a:spcAft>
                          <a:spcPts val="0"/>
                        </a:spcAft>
                        <a:buNone/>
                      </a:pPr>
                      <a:r>
                        <a:rPr lang="es-MX" sz="1400" u="none" strike="noStrike" cap="none" dirty="0">
                          <a:latin typeface="Montserrat" panose="00000500000000000000" pitchFamily="2" charset="0"/>
                          <a:sym typeface="Arial"/>
                        </a:rPr>
                        <a:t>21.4</a:t>
                      </a:r>
                      <a:endParaRPr dirty="0">
                        <a:latin typeface="Montserrat" panose="00000500000000000000" pitchFamily="2"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MX" sz="1400" u="none" strike="noStrike" cap="none" dirty="0">
                          <a:latin typeface="Montserrat" panose="00000500000000000000" pitchFamily="2" charset="0"/>
                          <a:sym typeface="Arial"/>
                        </a:rPr>
                        <a:t>17.3</a:t>
                      </a:r>
                      <a:endParaRPr dirty="0">
                        <a:latin typeface="Montserrat" panose="00000500000000000000" pitchFamily="2"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8207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MX" sz="1400" u="none" strike="noStrike" cap="none" dirty="0">
                          <a:latin typeface="Montserrat" panose="00000500000000000000" pitchFamily="2" charset="0"/>
                          <a:sym typeface="Arial"/>
                        </a:rPr>
                        <a:t>Urgencias </a:t>
                      </a:r>
                      <a:r>
                        <a:rPr lang="es-MX" sz="1400" u="none" strike="noStrike" cap="small" dirty="0">
                          <a:latin typeface="Montserrat" panose="00000500000000000000" pitchFamily="2" charset="0"/>
                          <a:sym typeface="Arial"/>
                        </a:rPr>
                        <a:t> </a:t>
                      </a:r>
                      <a:endParaRPr sz="1400" b="1" i="1" u="none" strike="noStrike" cap="small" dirty="0">
                        <a:solidFill>
                          <a:srgbClr val="002060"/>
                        </a:solidFill>
                        <a:latin typeface="Montserrat" panose="00000500000000000000" pitchFamily="2" charset="0"/>
                        <a:ea typeface="Arial"/>
                        <a:cs typeface="Arial"/>
                        <a:sym typeface="Arial"/>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rtl="0">
                        <a:lnSpc>
                          <a:spcPct val="100000"/>
                        </a:lnSpc>
                        <a:spcBef>
                          <a:spcPts val="0"/>
                        </a:spcBef>
                        <a:spcAft>
                          <a:spcPts val="0"/>
                        </a:spcAft>
                        <a:buNone/>
                      </a:pPr>
                      <a:r>
                        <a:rPr lang="es-MX" sz="1400" u="none" strike="noStrike" cap="small">
                          <a:latin typeface="Montserrat" panose="00000500000000000000" pitchFamily="2" charset="0"/>
                          <a:sym typeface="Arial"/>
                        </a:rPr>
                        <a:t>8.1</a:t>
                      </a:r>
                      <a:endParaRPr>
                        <a:latin typeface="Montserrat" panose="00000500000000000000" pitchFamily="2"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MX" sz="1400" u="none" strike="noStrike" cap="small">
                          <a:latin typeface="Montserrat" panose="00000500000000000000" pitchFamily="2" charset="0"/>
                          <a:sym typeface="Arial"/>
                        </a:rPr>
                        <a:t>11.1</a:t>
                      </a:r>
                      <a:endParaRPr>
                        <a:latin typeface="Montserrat" panose="00000500000000000000" pitchFamily="2" charset="0"/>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34598">
                <a:tc>
                  <a:txBody>
                    <a:bodyPr/>
                    <a:lstStyle/>
                    <a:p>
                      <a:pPr marL="0" marR="0" lvl="0" indent="0" algn="ctr" rtl="0">
                        <a:lnSpc>
                          <a:spcPct val="100000"/>
                        </a:lnSpc>
                        <a:spcBef>
                          <a:spcPts val="0"/>
                        </a:spcBef>
                        <a:spcAft>
                          <a:spcPts val="0"/>
                        </a:spcAft>
                        <a:buNone/>
                      </a:pPr>
                      <a:r>
                        <a:rPr lang="es-MX" sz="1400" u="none" strike="noStrike" cap="none" dirty="0">
                          <a:latin typeface="Montserrat" panose="00000500000000000000" pitchFamily="2" charset="0"/>
                          <a:sym typeface="Arial"/>
                        </a:rPr>
                        <a:t>Terapia Cardiovascular</a:t>
                      </a:r>
                      <a:endParaRPr lang="es-MX" sz="1400" b="0" i="1" u="none" strike="noStrike" cap="none" dirty="0">
                        <a:solidFill>
                          <a:srgbClr val="002060"/>
                        </a:solidFill>
                        <a:latin typeface="Montserrat" panose="00000500000000000000" pitchFamily="2" charset="0"/>
                        <a:ea typeface="Arial"/>
                        <a:cs typeface="Arial"/>
                        <a:sym typeface="Arial"/>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rtl="0">
                        <a:lnSpc>
                          <a:spcPct val="100000"/>
                        </a:lnSpc>
                        <a:spcBef>
                          <a:spcPts val="0"/>
                        </a:spcBef>
                        <a:spcAft>
                          <a:spcPts val="0"/>
                        </a:spcAft>
                        <a:buNone/>
                      </a:pPr>
                      <a:r>
                        <a:rPr lang="es-MX" sz="1400" u="none" strike="noStrike" cap="small" dirty="0">
                          <a:latin typeface="Montserrat" panose="00000500000000000000" pitchFamily="2" charset="0"/>
                          <a:sym typeface="Arial"/>
                        </a:rPr>
                        <a:t>20.0 </a:t>
                      </a:r>
                      <a:endParaRPr sz="1400" b="1" i="1" u="none" strike="noStrike" cap="small" dirty="0">
                        <a:solidFill>
                          <a:srgbClr val="002060"/>
                        </a:solidFill>
                        <a:latin typeface="Montserrat" panose="00000500000000000000" pitchFamily="2" charset="0"/>
                        <a:ea typeface="Arial"/>
                        <a:cs typeface="Arial"/>
                        <a:sym typeface="Arial"/>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None/>
                      </a:pPr>
                      <a:r>
                        <a:rPr lang="es-MX" sz="1400" u="none" strike="noStrike" cap="small" dirty="0">
                          <a:latin typeface="Montserrat" panose="00000500000000000000" pitchFamily="2" charset="0"/>
                          <a:sym typeface="Arial"/>
                        </a:rPr>
                        <a:t>19.2 </a:t>
                      </a:r>
                      <a:endParaRPr sz="1400" b="1" i="1" u="none" strike="noStrike" cap="small" dirty="0">
                        <a:solidFill>
                          <a:srgbClr val="002060"/>
                        </a:solidFill>
                        <a:latin typeface="Montserrat" panose="00000500000000000000" pitchFamily="2" charset="0"/>
                        <a:ea typeface="Arial"/>
                        <a:cs typeface="Arial"/>
                        <a:sym typeface="Arial"/>
                      </a:endParaRPr>
                    </a:p>
                  </a:txBody>
                  <a:tcPr marL="6350" marR="63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60" name="Google Shape;260;p10"/>
          <p:cNvSpPr/>
          <p:nvPr/>
        </p:nvSpPr>
        <p:spPr>
          <a:xfrm>
            <a:off x="1898367" y="5699144"/>
            <a:ext cx="7767114" cy="919356"/>
          </a:xfrm>
          <a:prstGeom prst="roundRect">
            <a:avLst>
              <a:gd name="adj" fmla="val 16667"/>
            </a:avLst>
          </a:prstGeom>
          <a:solidFill>
            <a:schemeClr val="accent5">
              <a:lumMod val="20000"/>
              <a:lumOff val="80000"/>
            </a:schemeClr>
          </a:solidFill>
          <a:ln w="9525" cap="flat" cmpd="sng">
            <a:solidFill>
              <a:srgbClr val="548135"/>
            </a:solidFill>
            <a:prstDash val="solid"/>
            <a:round/>
            <a:headEnd type="none" w="sm" len="sm"/>
            <a:tailEnd type="none" w="sm" len="sm"/>
          </a:ln>
          <a:effectLst>
            <a:outerShdw blurRad="44450" dist="27940" dir="5400000" algn="ctr">
              <a:srgbClr val="000000">
                <a:alpha val="31764"/>
              </a:srgbClr>
            </a:outerShdw>
          </a:effectLst>
        </p:spPr>
        <p:txBody>
          <a:bodyPr spcFirstLastPara="1" wrap="square" lIns="91425" tIns="45700" rIns="91425" bIns="45700" anchor="t" anchorCtr="0">
            <a:spAutoFit/>
          </a:bodyPr>
          <a:lstStyle/>
          <a:p>
            <a:pPr marL="0" marR="0" lvl="0" indent="0" algn="ctr" rtl="0">
              <a:spcBef>
                <a:spcPts val="0"/>
              </a:spcBef>
              <a:spcAft>
                <a:spcPts val="0"/>
              </a:spcAft>
              <a:buNone/>
            </a:pPr>
            <a:r>
              <a:rPr lang="es-MX" sz="1600" dirty="0">
                <a:solidFill>
                  <a:schemeClr val="tx1"/>
                </a:solidFill>
                <a:latin typeface="Montserrat" panose="00000500000000000000" pitchFamily="2" charset="0"/>
                <a:sym typeface="Arial"/>
              </a:rPr>
              <a:t>Se identificaron </a:t>
            </a:r>
            <a:r>
              <a:rPr lang="es-MX" sz="1600" b="1" dirty="0">
                <a:solidFill>
                  <a:schemeClr val="tx1"/>
                </a:solidFill>
                <a:latin typeface="Montserrat" panose="00000500000000000000" pitchFamily="2" charset="0"/>
                <a:sym typeface="Arial"/>
              </a:rPr>
              <a:t>349 IAAS </a:t>
            </a:r>
            <a:r>
              <a:rPr lang="es-MX" sz="1600" dirty="0">
                <a:solidFill>
                  <a:schemeClr val="tx1"/>
                </a:solidFill>
                <a:latin typeface="Montserrat" panose="00000500000000000000" pitchFamily="2" charset="0"/>
                <a:sym typeface="Arial"/>
              </a:rPr>
              <a:t>eventos asociados a métodos invasivos</a:t>
            </a:r>
            <a:r>
              <a:rPr lang="es-MX" sz="1600" b="1" dirty="0">
                <a:solidFill>
                  <a:schemeClr val="tx1"/>
                </a:solidFill>
                <a:latin typeface="Montserrat" panose="00000500000000000000" pitchFamily="2" charset="0"/>
                <a:sym typeface="Arial"/>
              </a:rPr>
              <a:t>.</a:t>
            </a:r>
            <a:endParaRPr dirty="0">
              <a:solidFill>
                <a:schemeClr val="tx1"/>
              </a:solidFill>
              <a:latin typeface="Montserrat" panose="00000500000000000000" pitchFamily="2" charset="0"/>
            </a:endParaRPr>
          </a:p>
          <a:p>
            <a:pPr marL="0" marR="0" lvl="0" indent="0" algn="ctr" rtl="0">
              <a:spcBef>
                <a:spcPts val="0"/>
              </a:spcBef>
              <a:spcAft>
                <a:spcPts val="0"/>
              </a:spcAft>
              <a:buNone/>
            </a:pPr>
            <a:endParaRPr sz="1600" dirty="0">
              <a:solidFill>
                <a:schemeClr val="tx1"/>
              </a:solidFill>
              <a:latin typeface="Montserrat" panose="00000500000000000000" pitchFamily="2" charset="0"/>
              <a:sym typeface="Arial"/>
            </a:endParaRPr>
          </a:p>
          <a:p>
            <a:pPr marL="0" marR="0" lvl="0" indent="0" algn="ctr" rtl="0">
              <a:spcBef>
                <a:spcPts val="0"/>
              </a:spcBef>
              <a:spcAft>
                <a:spcPts val="0"/>
              </a:spcAft>
              <a:buNone/>
            </a:pPr>
            <a:r>
              <a:rPr lang="es-MX" sz="1600" dirty="0">
                <a:solidFill>
                  <a:schemeClr val="tx1"/>
                </a:solidFill>
                <a:latin typeface="Montserrat" panose="00000500000000000000" pitchFamily="2" charset="0"/>
                <a:sym typeface="Arial"/>
              </a:rPr>
              <a:t>Destacan las Infecciones de torrente sanguíneo y  Neumonías </a:t>
            </a:r>
            <a:endParaRPr sz="1600" dirty="0">
              <a:solidFill>
                <a:schemeClr val="tx1"/>
              </a:solidFill>
              <a:latin typeface="Montserrat" panose="00000500000000000000" pitchFamily="2" charset="0"/>
              <a:sym typeface="Arial"/>
            </a:endParaRPr>
          </a:p>
        </p:txBody>
      </p:sp>
      <p:graphicFrame>
        <p:nvGraphicFramePr>
          <p:cNvPr id="261" name="Google Shape;261;p10"/>
          <p:cNvGraphicFramePr/>
          <p:nvPr>
            <p:extLst>
              <p:ext uri="{D42A27DB-BD31-4B8C-83A1-F6EECF244321}">
                <p14:modId xmlns:p14="http://schemas.microsoft.com/office/powerpoint/2010/main" val="623272211"/>
              </p:ext>
            </p:extLst>
          </p:nvPr>
        </p:nvGraphicFramePr>
        <p:xfrm>
          <a:off x="1058128" y="1280160"/>
          <a:ext cx="4913493" cy="4231189"/>
        </p:xfrm>
        <a:graphic>
          <a:graphicData uri="http://schemas.openxmlformats.org/drawingml/2006/table">
            <a:tbl>
              <a:tblPr>
                <a:tableStyleId>{2D5ABB26-0587-4C30-8999-92F81FD0307C}</a:tableStyleId>
              </a:tblPr>
              <a:tblGrid>
                <a:gridCol w="2416080">
                  <a:extLst>
                    <a:ext uri="{9D8B030D-6E8A-4147-A177-3AD203B41FA5}">
                      <a16:colId xmlns:a16="http://schemas.microsoft.com/office/drawing/2014/main" val="20000"/>
                    </a:ext>
                  </a:extLst>
                </a:gridCol>
                <a:gridCol w="1308784">
                  <a:extLst>
                    <a:ext uri="{9D8B030D-6E8A-4147-A177-3AD203B41FA5}">
                      <a16:colId xmlns:a16="http://schemas.microsoft.com/office/drawing/2014/main" val="20001"/>
                    </a:ext>
                  </a:extLst>
                </a:gridCol>
                <a:gridCol w="1188629">
                  <a:extLst>
                    <a:ext uri="{9D8B030D-6E8A-4147-A177-3AD203B41FA5}">
                      <a16:colId xmlns:a16="http://schemas.microsoft.com/office/drawing/2014/main" val="20002"/>
                    </a:ext>
                  </a:extLst>
                </a:gridCol>
              </a:tblGrid>
              <a:tr h="367393">
                <a:tc>
                  <a:txBody>
                    <a:bodyPr/>
                    <a:lstStyle/>
                    <a:p>
                      <a:pPr marL="88900" marR="0" lvl="0" indent="0" algn="ctr" rtl="0">
                        <a:lnSpc>
                          <a:spcPct val="100000"/>
                        </a:lnSpc>
                        <a:spcBef>
                          <a:spcPts val="0"/>
                        </a:spcBef>
                        <a:spcAft>
                          <a:spcPts val="0"/>
                        </a:spcAft>
                        <a:buClr>
                          <a:srgbClr val="FFFFFF"/>
                        </a:buClr>
                        <a:buSzPts val="1400"/>
                        <a:buFont typeface="Montserrat"/>
                        <a:buNone/>
                      </a:pPr>
                      <a:r>
                        <a:rPr lang="es-MX" sz="1400" b="1" u="none" strike="noStrike" cap="none" dirty="0">
                          <a:solidFill>
                            <a:schemeClr val="bg1"/>
                          </a:solidFill>
                          <a:latin typeface="Montserrat" panose="00000500000000000000" pitchFamily="2" charset="0"/>
                          <a:sym typeface="Montserrat"/>
                        </a:rPr>
                        <a:t>Variable Hospitalaria</a:t>
                      </a:r>
                      <a:endParaRPr sz="3600" b="1" i="0" u="none" strike="noStrike" cap="none" dirty="0">
                        <a:solidFill>
                          <a:schemeClr val="bg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lnSpc>
                          <a:spcPct val="100000"/>
                        </a:lnSpc>
                        <a:spcBef>
                          <a:spcPts val="0"/>
                        </a:spcBef>
                        <a:spcAft>
                          <a:spcPts val="0"/>
                        </a:spcAft>
                        <a:buClr>
                          <a:srgbClr val="FFFFFF"/>
                        </a:buClr>
                        <a:buSzPts val="1400"/>
                        <a:buFont typeface="Montserrat"/>
                        <a:buNone/>
                      </a:pPr>
                      <a:r>
                        <a:rPr lang="es-MX" sz="1400" b="1" u="none" strike="noStrike" cap="none" dirty="0">
                          <a:solidFill>
                            <a:schemeClr val="bg1"/>
                          </a:solidFill>
                          <a:latin typeface="Montserrat" panose="00000500000000000000" pitchFamily="2" charset="0"/>
                          <a:sym typeface="Montserrat"/>
                        </a:rPr>
                        <a:t>2021</a:t>
                      </a:r>
                      <a:endParaRPr sz="3600" b="1" i="0" u="none" strike="noStrike" cap="none" dirty="0">
                        <a:solidFill>
                          <a:schemeClr val="bg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lnSpc>
                          <a:spcPct val="100000"/>
                        </a:lnSpc>
                        <a:spcBef>
                          <a:spcPts val="0"/>
                        </a:spcBef>
                        <a:spcAft>
                          <a:spcPts val="0"/>
                        </a:spcAft>
                        <a:buClr>
                          <a:srgbClr val="FFFFFF"/>
                        </a:buClr>
                        <a:buSzPts val="1400"/>
                        <a:buFont typeface="Montserrat"/>
                        <a:buNone/>
                      </a:pPr>
                      <a:r>
                        <a:rPr lang="es-MX" sz="1400" b="1" u="none" strike="noStrike" cap="none" dirty="0">
                          <a:solidFill>
                            <a:schemeClr val="bg1"/>
                          </a:solidFill>
                          <a:latin typeface="Montserrat" panose="00000500000000000000" pitchFamily="2" charset="0"/>
                          <a:sym typeface="Montserrat"/>
                        </a:rPr>
                        <a:t>2022</a:t>
                      </a:r>
                      <a:endParaRPr sz="3600" b="1" i="0" u="none" strike="noStrike" cap="none" dirty="0">
                        <a:solidFill>
                          <a:schemeClr val="bg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367393">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400" u="none" strike="noStrike" cap="none" dirty="0">
                          <a:latin typeface="Montserrat" panose="00000500000000000000" pitchFamily="2" charset="0"/>
                          <a:sym typeface="Montserrat"/>
                        </a:rPr>
                        <a:t>Camas censables </a:t>
                      </a:r>
                      <a:endParaRPr sz="1400" b="0" i="0" u="none" strike="noStrike" cap="none" dirty="0">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400" u="none" strike="noStrike" cap="none" dirty="0">
                          <a:latin typeface="Montserrat" panose="00000500000000000000" pitchFamily="2" charset="0"/>
                          <a:sym typeface="Montserrat"/>
                        </a:rPr>
                        <a:t>235</a:t>
                      </a:r>
                      <a:endParaRPr sz="3600" b="0" i="0" u="none" strike="noStrike" cap="none" dirty="0">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400" u="none" strike="noStrike" cap="none" dirty="0">
                          <a:latin typeface="Montserrat" panose="00000500000000000000" pitchFamily="2" charset="0"/>
                          <a:sym typeface="Montserrat"/>
                        </a:rPr>
                        <a:t>235</a:t>
                      </a:r>
                      <a:endParaRPr sz="3600" b="0" i="0" u="none" strike="noStrike" cap="none" dirty="0">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42032">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400" u="none" strike="noStrike" cap="none" dirty="0">
                          <a:latin typeface="Montserrat" panose="00000500000000000000" pitchFamily="2" charset="0"/>
                          <a:sym typeface="Montserrat"/>
                        </a:rPr>
                        <a:t>Ingresos</a:t>
                      </a:r>
                      <a:endParaRPr sz="1400" b="0" i="0" u="none" strike="noStrike" cap="none" dirty="0">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400" u="none" strike="noStrike" cap="none" dirty="0">
                          <a:latin typeface="Montserrat" panose="00000500000000000000" pitchFamily="2" charset="0"/>
                          <a:sym typeface="Montserrat"/>
                        </a:rPr>
                        <a:t>2,920</a:t>
                      </a:r>
                      <a:endParaRPr sz="3600" b="0" i="0" u="none" strike="noStrike" cap="none" dirty="0">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400" u="none" strike="noStrike" cap="none" dirty="0">
                          <a:latin typeface="Montserrat" panose="00000500000000000000" pitchFamily="2" charset="0"/>
                          <a:sym typeface="Montserrat"/>
                        </a:rPr>
                        <a:t>3,292</a:t>
                      </a:r>
                      <a:endParaRPr sz="3600" b="0" i="0" u="none" strike="noStrike" cap="none" dirty="0">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42032">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400" u="none" strike="noStrike" cap="none" dirty="0">
                          <a:latin typeface="Montserrat" panose="00000500000000000000" pitchFamily="2" charset="0"/>
                          <a:sym typeface="Montserrat"/>
                        </a:rPr>
                        <a:t>Egresos</a:t>
                      </a:r>
                      <a:endParaRPr sz="1400" b="0" i="0" u="none" strike="noStrike" cap="none" dirty="0">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400" u="none" strike="noStrike" cap="none" dirty="0">
                          <a:latin typeface="Montserrat" panose="00000500000000000000" pitchFamily="2" charset="0"/>
                          <a:sym typeface="Montserrat"/>
                        </a:rPr>
                        <a:t>2,649</a:t>
                      </a:r>
                      <a:endParaRPr sz="3600" b="0" i="0" u="none" strike="noStrike" cap="none" dirty="0">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400" u="none" strike="noStrike" cap="none" dirty="0">
                          <a:latin typeface="Montserrat" panose="00000500000000000000" pitchFamily="2" charset="0"/>
                          <a:sym typeface="Montserrat"/>
                        </a:rPr>
                        <a:t>3,060</a:t>
                      </a:r>
                      <a:endParaRPr sz="3600" b="0" i="0" u="none" strike="noStrike" cap="none" dirty="0">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42032">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400" u="none" strike="noStrike" cap="none" dirty="0">
                          <a:latin typeface="Montserrat" panose="00000500000000000000" pitchFamily="2" charset="0"/>
                          <a:sym typeface="Montserrat"/>
                        </a:rPr>
                        <a:t>Cirugías</a:t>
                      </a:r>
                      <a:endParaRPr sz="1400" dirty="0">
                        <a:latin typeface="Montserrat" panose="00000500000000000000" pitchFamily="2" charset="0"/>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400" u="none" strike="noStrike" cap="none" dirty="0">
                          <a:latin typeface="Montserrat" panose="00000500000000000000" pitchFamily="2" charset="0"/>
                          <a:sym typeface="Montserrat"/>
                        </a:rPr>
                        <a:t>2,439</a:t>
                      </a:r>
                      <a:endParaRPr sz="1400" dirty="0">
                        <a:latin typeface="Montserrat" panose="00000500000000000000" pitchFamily="2" charset="0"/>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400" u="none" strike="noStrike" cap="none" dirty="0">
                          <a:latin typeface="Montserrat" panose="00000500000000000000" pitchFamily="2" charset="0"/>
                          <a:sym typeface="Montserrat"/>
                        </a:rPr>
                        <a:t>2,610</a:t>
                      </a:r>
                      <a:endParaRPr sz="1400" dirty="0">
                        <a:latin typeface="Montserrat" panose="00000500000000000000" pitchFamily="2" charset="0"/>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42032">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400" u="none" strike="noStrike" cap="none" dirty="0">
                          <a:latin typeface="Montserrat" panose="00000500000000000000" pitchFamily="2" charset="0"/>
                          <a:sym typeface="Montserrat"/>
                        </a:rPr>
                        <a:t>% de ocupación</a:t>
                      </a:r>
                      <a:endParaRPr sz="1400" b="0" i="0" u="none" strike="noStrike" cap="none" dirty="0">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400" u="none" strike="noStrike" cap="none" dirty="0">
                          <a:latin typeface="Montserrat" panose="00000500000000000000" pitchFamily="2" charset="0"/>
                          <a:sym typeface="Montserrat"/>
                        </a:rPr>
                        <a:t>74.4</a:t>
                      </a:r>
                      <a:endParaRPr sz="3600" b="0" i="0" u="none" strike="noStrike" cap="none" dirty="0">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400" u="none" strike="noStrike" cap="none" dirty="0">
                          <a:latin typeface="Montserrat" panose="00000500000000000000" pitchFamily="2" charset="0"/>
                          <a:sym typeface="Montserrat"/>
                        </a:rPr>
                        <a:t>76.1</a:t>
                      </a:r>
                      <a:endParaRPr sz="3600" b="0" i="0" u="none" strike="noStrike" cap="none" dirty="0">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67393">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400" u="none" strike="noStrike" cap="none" dirty="0">
                          <a:latin typeface="Montserrat" panose="00000500000000000000" pitchFamily="2" charset="0"/>
                          <a:sym typeface="Montserrat"/>
                        </a:rPr>
                        <a:t>Promedio días estancia</a:t>
                      </a:r>
                      <a:endParaRPr sz="1400" b="0" i="0" u="none" strike="noStrike" cap="none" dirty="0">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400" u="none" strike="noStrike" cap="none">
                          <a:latin typeface="Montserrat" panose="00000500000000000000" pitchFamily="2" charset="0"/>
                          <a:sym typeface="Montserrat"/>
                        </a:rPr>
                        <a:t>10.8</a:t>
                      </a:r>
                      <a:endParaRPr sz="3600" b="0" i="0" u="none" strike="noStrike" cap="none">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400" u="none" strike="noStrike" cap="none" dirty="0">
                          <a:latin typeface="Montserrat" panose="00000500000000000000" pitchFamily="2" charset="0"/>
                          <a:sym typeface="Montserrat"/>
                        </a:rPr>
                        <a:t>10.4</a:t>
                      </a:r>
                      <a:endParaRPr sz="3600" b="0" i="0" u="none" strike="noStrike" cap="none" dirty="0">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42032">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400" u="none" strike="noStrike" cap="none" dirty="0">
                          <a:latin typeface="Montserrat" panose="00000500000000000000" pitchFamily="2" charset="0"/>
                          <a:sym typeface="Montserrat"/>
                        </a:rPr>
                        <a:t>Índice de rotación</a:t>
                      </a:r>
                      <a:endParaRPr sz="1400" b="0" i="0" u="none" strike="noStrike" cap="none" dirty="0">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400" u="none" strike="noStrike" cap="none">
                          <a:latin typeface="Montserrat" panose="00000500000000000000" pitchFamily="2" charset="0"/>
                          <a:sym typeface="Montserrat"/>
                        </a:rPr>
                        <a:t>11.3</a:t>
                      </a:r>
                      <a:endParaRPr sz="3600" b="0" i="0" u="none" strike="noStrike" cap="none">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400" u="none" strike="noStrike" cap="none" dirty="0">
                          <a:latin typeface="Montserrat" panose="00000500000000000000" pitchFamily="2" charset="0"/>
                          <a:sym typeface="Montserrat"/>
                        </a:rPr>
                        <a:t>13.0</a:t>
                      </a:r>
                      <a:endParaRPr sz="3600" b="0" i="0" u="none" strike="noStrike" cap="none" dirty="0">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367393">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400" u="none" strike="noStrike" cap="none" dirty="0">
                          <a:latin typeface="Montserrat" panose="00000500000000000000" pitchFamily="2" charset="0"/>
                          <a:sym typeface="Montserrat"/>
                        </a:rPr>
                        <a:t>Intervalo de sustitución</a:t>
                      </a:r>
                      <a:endParaRPr sz="1400" b="0" i="0" u="none" strike="noStrike" cap="none" dirty="0">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400" u="none" strike="noStrike" cap="none">
                          <a:latin typeface="Montserrat" panose="00000500000000000000" pitchFamily="2" charset="0"/>
                          <a:sym typeface="Montserrat"/>
                        </a:rPr>
                        <a:t>3.7</a:t>
                      </a:r>
                      <a:endParaRPr sz="3600" b="0" i="0" u="none" strike="noStrike" cap="none">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400" u="none" strike="noStrike" cap="none" dirty="0">
                          <a:latin typeface="Montserrat" panose="00000500000000000000" pitchFamily="2" charset="0"/>
                          <a:sym typeface="Montserrat"/>
                        </a:rPr>
                        <a:t>3.3</a:t>
                      </a:r>
                      <a:endParaRPr sz="3600" b="0" i="0" u="none" strike="noStrike" cap="none" dirty="0">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342032">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400" u="none" strike="noStrike" cap="none" dirty="0">
                          <a:latin typeface="Montserrat" panose="00000500000000000000" pitchFamily="2" charset="0"/>
                          <a:sym typeface="Montserrat"/>
                        </a:rPr>
                        <a:t>Defunciones</a:t>
                      </a:r>
                      <a:endParaRPr sz="1400" b="0" i="0" u="none" strike="noStrike" cap="none" dirty="0">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400" u="none" strike="noStrike" cap="none">
                          <a:latin typeface="Montserrat" panose="00000500000000000000" pitchFamily="2" charset="0"/>
                          <a:sym typeface="Montserrat"/>
                        </a:rPr>
                        <a:t>72</a:t>
                      </a:r>
                      <a:endParaRPr sz="3600" b="0" i="0" u="none" strike="noStrike" cap="none">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400"/>
                        <a:buFont typeface="Montserrat"/>
                        <a:buNone/>
                      </a:pPr>
                      <a:r>
                        <a:rPr lang="es-MX" sz="1400" u="none" strike="noStrike" cap="none">
                          <a:latin typeface="Montserrat" panose="00000500000000000000" pitchFamily="2" charset="0"/>
                          <a:sym typeface="Montserrat"/>
                        </a:rPr>
                        <a:t>72</a:t>
                      </a:r>
                      <a:endParaRPr sz="3600" b="0" i="0" u="none" strike="noStrike" cap="none">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342032">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400" u="none" strike="noStrike" cap="none" dirty="0">
                          <a:latin typeface="Montserrat" panose="00000500000000000000" pitchFamily="2" charset="0"/>
                          <a:sym typeface="Montserrat"/>
                        </a:rPr>
                        <a:t>Autopsias</a:t>
                      </a:r>
                      <a:endParaRPr sz="1400" dirty="0">
                        <a:latin typeface="Montserrat" panose="00000500000000000000" pitchFamily="2" charset="0"/>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400" u="none" strike="noStrike" cap="none">
                          <a:latin typeface="Montserrat" panose="00000500000000000000" pitchFamily="2" charset="0"/>
                          <a:sym typeface="Montserrat"/>
                        </a:rPr>
                        <a:t>2</a:t>
                      </a:r>
                      <a:endParaRPr sz="1400">
                        <a:latin typeface="Montserrat" panose="00000500000000000000" pitchFamily="2" charset="0"/>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88900" marR="0" lvl="0" indent="0" algn="ctr" rtl="0">
                        <a:lnSpc>
                          <a:spcPct val="100000"/>
                        </a:lnSpc>
                        <a:spcBef>
                          <a:spcPts val="0"/>
                        </a:spcBef>
                        <a:spcAft>
                          <a:spcPts val="0"/>
                        </a:spcAft>
                        <a:buClr>
                          <a:schemeClr val="dk1"/>
                        </a:buClr>
                        <a:buSzPts val="1400"/>
                        <a:buFont typeface="Montserrat"/>
                        <a:buNone/>
                      </a:pPr>
                      <a:r>
                        <a:rPr lang="es-MX" sz="1400" u="none" strike="noStrike" cap="none">
                          <a:latin typeface="Montserrat" panose="00000500000000000000" pitchFamily="2" charset="0"/>
                          <a:sym typeface="Montserrat"/>
                        </a:rPr>
                        <a:t>3</a:t>
                      </a:r>
                      <a:endParaRPr sz="1400">
                        <a:latin typeface="Montserrat" panose="00000500000000000000" pitchFamily="2" charset="0"/>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367393">
                <a:tc>
                  <a:txBody>
                    <a:bodyPr/>
                    <a:lstStyle/>
                    <a:p>
                      <a:pPr marL="88900" marR="0" lvl="0" indent="0" algn="ctr" rtl="0">
                        <a:lnSpc>
                          <a:spcPct val="100000"/>
                        </a:lnSpc>
                        <a:spcBef>
                          <a:spcPts val="0"/>
                        </a:spcBef>
                        <a:spcAft>
                          <a:spcPts val="0"/>
                        </a:spcAft>
                        <a:buClr>
                          <a:srgbClr val="000000"/>
                        </a:buClr>
                        <a:buSzPts val="1400"/>
                        <a:buFont typeface="Montserrat"/>
                        <a:buNone/>
                      </a:pPr>
                      <a:r>
                        <a:rPr lang="es-MX" sz="1400" u="none" strike="noStrike" cap="none" dirty="0">
                          <a:latin typeface="Montserrat" panose="00000500000000000000" pitchFamily="2" charset="0"/>
                          <a:sym typeface="Montserrat"/>
                        </a:rPr>
                        <a:t>Tasa de defunción bruta</a:t>
                      </a:r>
                      <a:endParaRPr sz="1400" b="0" i="0" u="none" strike="noStrike" cap="none" dirty="0">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marR="0" lvl="0" indent="0" algn="ctr" rtl="0">
                        <a:lnSpc>
                          <a:spcPct val="100000"/>
                        </a:lnSpc>
                        <a:spcBef>
                          <a:spcPts val="0"/>
                        </a:spcBef>
                        <a:spcAft>
                          <a:spcPts val="0"/>
                        </a:spcAft>
                        <a:buClr>
                          <a:srgbClr val="000000"/>
                        </a:buClr>
                        <a:buSzPts val="1400"/>
                        <a:buFont typeface="Montserrat"/>
                        <a:buNone/>
                      </a:pPr>
                      <a:r>
                        <a:rPr lang="es-MX" sz="1400" u="none" strike="noStrike" cap="none">
                          <a:latin typeface="Montserrat" panose="00000500000000000000" pitchFamily="2" charset="0"/>
                          <a:sym typeface="Montserrat"/>
                        </a:rPr>
                        <a:t>2.7</a:t>
                      </a:r>
                      <a:endParaRPr sz="3600" b="0" i="0" u="none" strike="noStrike" cap="none">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1400"/>
                        <a:buFont typeface="Montserrat"/>
                        <a:buNone/>
                      </a:pPr>
                      <a:r>
                        <a:rPr lang="es-MX" sz="1400" u="none" strike="noStrike" cap="none" dirty="0">
                          <a:latin typeface="Montserrat" panose="00000500000000000000" pitchFamily="2" charset="0"/>
                          <a:sym typeface="Montserrat"/>
                        </a:rPr>
                        <a:t>2.4</a:t>
                      </a:r>
                      <a:endParaRPr sz="3600" b="0" i="0" u="none" strike="noStrike" cap="none" dirty="0">
                        <a:solidFill>
                          <a:schemeClr val="dk1"/>
                        </a:solidFill>
                        <a:latin typeface="Montserrat" panose="00000500000000000000" pitchFamily="2" charset="0"/>
                        <a:ea typeface="Calibri"/>
                        <a:cs typeface="Calibri"/>
                        <a:sym typeface="Calibri"/>
                      </a:endParaRPr>
                    </a:p>
                  </a:txBody>
                  <a:tcPr marL="63500" marR="63500" marT="62425" marB="62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8" name="Google Shape;250;p9">
            <a:extLst>
              <a:ext uri="{FF2B5EF4-FFF2-40B4-BE49-F238E27FC236}">
                <a16:creationId xmlns:a16="http://schemas.microsoft.com/office/drawing/2014/main" id="{9EBB2103-9716-4A7F-82F1-52FF0C6BDD07}"/>
              </a:ext>
            </a:extLst>
          </p:cNvPr>
          <p:cNvSpPr/>
          <p:nvPr/>
        </p:nvSpPr>
        <p:spPr>
          <a:xfrm>
            <a:off x="2077884" y="443832"/>
            <a:ext cx="8905075" cy="522507"/>
          </a:xfrm>
          <a:prstGeom prst="round2DiagRect">
            <a:avLst>
              <a:gd name="adj1" fmla="val 16667"/>
              <a:gd name="adj2"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2000" b="1" dirty="0">
                <a:solidFill>
                  <a:srgbClr val="1F3864"/>
                </a:solidFill>
                <a:latin typeface="Montserrat"/>
                <a:ea typeface="Montserrat"/>
                <a:cs typeface="Montserrat"/>
                <a:sym typeface="Montserrat"/>
              </a:rPr>
              <a:t>Indicadores Hospitalarios  </a:t>
            </a:r>
          </a:p>
          <a:p>
            <a:pPr marL="0" marR="0" lvl="0" indent="0" algn="ctr" rtl="0">
              <a:spcBef>
                <a:spcPts val="0"/>
              </a:spcBef>
              <a:spcAft>
                <a:spcPts val="0"/>
              </a:spcAft>
              <a:buNone/>
            </a:pPr>
            <a:r>
              <a:rPr lang="es-MX" sz="2000" b="1" dirty="0">
                <a:solidFill>
                  <a:srgbClr val="1F3864"/>
                </a:solidFill>
                <a:latin typeface="Montserrat"/>
                <a:ea typeface="Montserrat"/>
                <a:cs typeface="Montserrat"/>
                <a:sym typeface="Montserrat"/>
              </a:rPr>
              <a:t>enero a junio  2021 - 2022</a:t>
            </a:r>
            <a:endParaRPr sz="1800" b="1" cap="small" dirty="0">
              <a:solidFill>
                <a:srgbClr val="1F3864"/>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65"/>
        <p:cNvGrpSpPr/>
        <p:nvPr/>
      </p:nvGrpSpPr>
      <p:grpSpPr>
        <a:xfrm>
          <a:off x="0" y="0"/>
          <a:ext cx="0" cy="0"/>
          <a:chOff x="0" y="0"/>
          <a:chExt cx="0" cy="0"/>
        </a:xfrm>
      </p:grpSpPr>
      <p:graphicFrame>
        <p:nvGraphicFramePr>
          <p:cNvPr id="266" name="Google Shape;266;p11"/>
          <p:cNvGraphicFramePr/>
          <p:nvPr>
            <p:extLst>
              <p:ext uri="{D42A27DB-BD31-4B8C-83A1-F6EECF244321}">
                <p14:modId xmlns:p14="http://schemas.microsoft.com/office/powerpoint/2010/main" val="2152832339"/>
              </p:ext>
            </p:extLst>
          </p:nvPr>
        </p:nvGraphicFramePr>
        <p:xfrm>
          <a:off x="6828864" y="731266"/>
          <a:ext cx="4605044" cy="5908554"/>
        </p:xfrm>
        <a:graphic>
          <a:graphicData uri="http://schemas.openxmlformats.org/drawingml/2006/table">
            <a:tbl>
              <a:tblPr>
                <a:noFill/>
                <a:tableStyleId>{F2BC532D-152A-4BC6-8EE7-BA22A8679499}</a:tableStyleId>
              </a:tblPr>
              <a:tblGrid>
                <a:gridCol w="3023548">
                  <a:extLst>
                    <a:ext uri="{9D8B030D-6E8A-4147-A177-3AD203B41FA5}">
                      <a16:colId xmlns:a16="http://schemas.microsoft.com/office/drawing/2014/main" val="20000"/>
                    </a:ext>
                  </a:extLst>
                </a:gridCol>
                <a:gridCol w="790748">
                  <a:extLst>
                    <a:ext uri="{9D8B030D-6E8A-4147-A177-3AD203B41FA5}">
                      <a16:colId xmlns:a16="http://schemas.microsoft.com/office/drawing/2014/main" val="20001"/>
                    </a:ext>
                  </a:extLst>
                </a:gridCol>
                <a:gridCol w="790748">
                  <a:extLst>
                    <a:ext uri="{9D8B030D-6E8A-4147-A177-3AD203B41FA5}">
                      <a16:colId xmlns:a16="http://schemas.microsoft.com/office/drawing/2014/main" val="20002"/>
                    </a:ext>
                  </a:extLst>
                </a:gridCol>
              </a:tblGrid>
              <a:tr h="547985">
                <a:tc>
                  <a:txBody>
                    <a:bodyPr/>
                    <a:lstStyle/>
                    <a:p>
                      <a:pPr marL="0" marR="0" lvl="0" indent="0" algn="ctr" rtl="0">
                        <a:lnSpc>
                          <a:spcPct val="100000"/>
                        </a:lnSpc>
                        <a:spcBef>
                          <a:spcPts val="0"/>
                        </a:spcBef>
                        <a:spcAft>
                          <a:spcPts val="0"/>
                        </a:spcAft>
                        <a:buClr>
                          <a:schemeClr val="lt1"/>
                        </a:buClr>
                        <a:buSzPts val="1200"/>
                        <a:buFont typeface="Montserrat"/>
                        <a:buNone/>
                      </a:pPr>
                      <a:r>
                        <a:rPr lang="es-MX" sz="1200" b="1" u="none" strike="noStrike" cap="none" dirty="0">
                          <a:solidFill>
                            <a:schemeClr val="lt1"/>
                          </a:solidFill>
                          <a:latin typeface="Montserrat"/>
                          <a:ea typeface="Montserrat"/>
                          <a:cs typeface="Montserrat"/>
                          <a:sym typeface="Montserrat"/>
                        </a:rPr>
                        <a:t>Tasas Infecciones Asociadas a la Atención de la Salud.</a:t>
                      </a:r>
                      <a:endParaRPr sz="1200" b="1" i="1" u="none" strike="noStrike" cap="none" dirty="0">
                        <a:solidFill>
                          <a:schemeClr val="lt1"/>
                        </a:solidFill>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lnSpc>
                          <a:spcPct val="100000"/>
                        </a:lnSpc>
                        <a:spcBef>
                          <a:spcPts val="0"/>
                        </a:spcBef>
                        <a:spcAft>
                          <a:spcPts val="0"/>
                        </a:spcAft>
                        <a:buClr>
                          <a:schemeClr val="lt1"/>
                        </a:buClr>
                        <a:buSzPts val="1200"/>
                        <a:buFont typeface="Montserrat"/>
                        <a:buNone/>
                      </a:pPr>
                      <a:r>
                        <a:rPr lang="es-MX" sz="1200" b="1" u="none" strike="noStrike" cap="none" dirty="0">
                          <a:solidFill>
                            <a:schemeClr val="lt1"/>
                          </a:solidFill>
                          <a:latin typeface="Montserrat"/>
                          <a:ea typeface="Montserrat"/>
                          <a:cs typeface="Montserrat"/>
                          <a:sym typeface="Montserrat"/>
                        </a:rPr>
                        <a:t>2021</a:t>
                      </a:r>
                      <a:endParaRPr sz="1200" b="1" i="1" u="none" strike="noStrike" cap="none" dirty="0">
                        <a:solidFill>
                          <a:schemeClr val="lt1"/>
                        </a:solidFill>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lnSpc>
                          <a:spcPct val="100000"/>
                        </a:lnSpc>
                        <a:spcBef>
                          <a:spcPts val="0"/>
                        </a:spcBef>
                        <a:spcAft>
                          <a:spcPts val="0"/>
                        </a:spcAft>
                        <a:buClr>
                          <a:schemeClr val="lt1"/>
                        </a:buClr>
                        <a:buSzPts val="1200"/>
                        <a:buFont typeface="Montserrat"/>
                        <a:buNone/>
                      </a:pPr>
                      <a:r>
                        <a:rPr lang="es-MX" sz="1200" b="1" u="none" strike="noStrike" cap="none" dirty="0">
                          <a:solidFill>
                            <a:schemeClr val="lt1"/>
                          </a:solidFill>
                          <a:latin typeface="Montserrat"/>
                          <a:ea typeface="Montserrat"/>
                          <a:cs typeface="Montserrat"/>
                          <a:sym typeface="Montserrat"/>
                        </a:rPr>
                        <a:t>2022</a:t>
                      </a:r>
                      <a:endParaRPr sz="1200" b="1" i="1" u="none" strike="noStrike" cap="none" dirty="0">
                        <a:solidFill>
                          <a:schemeClr val="lt1"/>
                        </a:solidFill>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373181">
                <a:tc>
                  <a:txBody>
                    <a:bodyPr/>
                    <a:lstStyle/>
                    <a:p>
                      <a:pPr marL="0" marR="0" lvl="0" indent="0" algn="ctr" rtl="0">
                        <a:lnSpc>
                          <a:spcPct val="90000"/>
                        </a:lnSpc>
                        <a:spcBef>
                          <a:spcPts val="0"/>
                        </a:spcBef>
                        <a:spcAft>
                          <a:spcPts val="0"/>
                        </a:spcAft>
                        <a:buClr>
                          <a:schemeClr val="dk1"/>
                        </a:buClr>
                        <a:buSzPts val="1200"/>
                        <a:buFont typeface="Montserrat"/>
                        <a:buNone/>
                      </a:pPr>
                      <a:r>
                        <a:rPr lang="es-MX" sz="1300" u="none" strike="noStrike" cap="none" dirty="0">
                          <a:latin typeface="Montserrat"/>
                          <a:ea typeface="Montserrat"/>
                          <a:cs typeface="Montserrat"/>
                          <a:sym typeface="Montserrat"/>
                        </a:rPr>
                        <a:t>Tasa IAAS (1000 días estancia)</a:t>
                      </a:r>
                      <a:endParaRPr sz="1300" b="0" i="1" u="none" strike="noStrike" cap="none" dirty="0">
                        <a:solidFill>
                          <a:srgbClr val="595959"/>
                        </a:solidFill>
                        <a:latin typeface="Montserrat"/>
                        <a:ea typeface="Montserrat"/>
                        <a:cs typeface="Montserrat"/>
                        <a:sym typeface="Montserrat"/>
                      </a:endParaRPr>
                    </a:p>
                  </a:txBody>
                  <a:tcPr marL="36000" marR="360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300" u="none" strike="noStrike" cap="none" dirty="0">
                          <a:latin typeface="Montserrat"/>
                          <a:ea typeface="Montserrat"/>
                          <a:cs typeface="Montserrat"/>
                          <a:sym typeface="Montserrat"/>
                        </a:rPr>
                        <a:t>7.8</a:t>
                      </a:r>
                      <a:endParaRPr sz="1300" b="0" i="1" u="none" strike="noStrike" cap="none" dirty="0">
                        <a:solidFill>
                          <a:srgbClr val="595959"/>
                        </a:solidFill>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300" u="none" strike="noStrike" cap="none">
                          <a:latin typeface="Montserrat"/>
                          <a:ea typeface="Montserrat"/>
                          <a:cs typeface="Montserrat"/>
                          <a:sym typeface="Montserrat"/>
                        </a:rPr>
                        <a:t>10.9</a:t>
                      </a:r>
                      <a:endParaRPr sz="1300" b="0" i="1" u="none" strike="noStrike" cap="none">
                        <a:solidFill>
                          <a:srgbClr val="595959"/>
                        </a:solidFill>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3181">
                <a:tc>
                  <a:txBody>
                    <a:bodyPr/>
                    <a:lstStyle/>
                    <a:p>
                      <a:pPr marL="0" marR="0" lvl="0" indent="0" algn="ctr" rtl="0">
                        <a:lnSpc>
                          <a:spcPct val="90000"/>
                        </a:lnSpc>
                        <a:spcBef>
                          <a:spcPts val="0"/>
                        </a:spcBef>
                        <a:spcAft>
                          <a:spcPts val="0"/>
                        </a:spcAft>
                        <a:buClr>
                          <a:schemeClr val="dk1"/>
                        </a:buClr>
                        <a:buSzPts val="1200"/>
                        <a:buFont typeface="Montserrat"/>
                        <a:buNone/>
                      </a:pPr>
                      <a:r>
                        <a:rPr lang="es-MX" sz="1300" u="none" strike="noStrike" cap="none" dirty="0">
                          <a:latin typeface="Montserrat"/>
                          <a:ea typeface="Montserrat"/>
                          <a:cs typeface="Montserrat"/>
                          <a:sym typeface="Montserrat"/>
                        </a:rPr>
                        <a:t>Tasa IAAS (1000 días paciente)</a:t>
                      </a:r>
                      <a:endParaRPr sz="1300" i="1" u="none" strike="noStrike" cap="none" dirty="0">
                        <a:solidFill>
                          <a:srgbClr val="595959"/>
                        </a:solidFill>
                        <a:latin typeface="Montserrat"/>
                        <a:ea typeface="Montserrat"/>
                        <a:cs typeface="Montserrat"/>
                        <a:sym typeface="Montserrat"/>
                      </a:endParaRPr>
                    </a:p>
                  </a:txBody>
                  <a:tcPr marL="36000" marR="360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300" u="none" strike="noStrike" cap="none">
                          <a:latin typeface="Montserrat"/>
                          <a:ea typeface="Montserrat"/>
                          <a:cs typeface="Montserrat"/>
                          <a:sym typeface="Montserrat"/>
                        </a:rPr>
                        <a:t>7.0</a:t>
                      </a:r>
                      <a:endParaRPr sz="1300" b="1" i="1" u="none" strike="noStrike" cap="none">
                        <a:solidFill>
                          <a:srgbClr val="595959"/>
                        </a:solidFill>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300" u="none" strike="noStrike" cap="none">
                          <a:latin typeface="Montserrat"/>
                          <a:ea typeface="Montserrat"/>
                          <a:cs typeface="Montserrat"/>
                          <a:sym typeface="Montserrat"/>
                        </a:rPr>
                        <a:t>10.7</a:t>
                      </a:r>
                      <a:endParaRPr sz="1300" b="1" i="1" u="none" strike="noStrike" cap="none">
                        <a:solidFill>
                          <a:srgbClr val="595959"/>
                        </a:solidFill>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644727">
                <a:tc>
                  <a:txBody>
                    <a:bodyPr/>
                    <a:lstStyle/>
                    <a:p>
                      <a:pPr marL="0" marR="0" lvl="0" indent="0" algn="ctr" rtl="0">
                        <a:lnSpc>
                          <a:spcPct val="90000"/>
                        </a:lnSpc>
                        <a:spcBef>
                          <a:spcPts val="0"/>
                        </a:spcBef>
                        <a:spcAft>
                          <a:spcPts val="0"/>
                        </a:spcAft>
                        <a:buClr>
                          <a:schemeClr val="dk1"/>
                        </a:buClr>
                        <a:buSzPts val="1200"/>
                        <a:buFont typeface="Montserrat"/>
                        <a:buNone/>
                      </a:pPr>
                      <a:r>
                        <a:rPr lang="es-MX" sz="1300" u="none" strike="noStrike" cap="none" dirty="0">
                          <a:latin typeface="Montserrat"/>
                          <a:ea typeface="Montserrat"/>
                          <a:cs typeface="Montserrat"/>
                          <a:sym typeface="Montserrat"/>
                        </a:rPr>
                        <a:t>Tasa ITSAC (infecciones del torrente sanguíneo asociadas a catéter por mil días CVC)</a:t>
                      </a:r>
                      <a:endParaRPr sz="1300" i="1" u="none" strike="noStrike" cap="none" dirty="0">
                        <a:solidFill>
                          <a:srgbClr val="595959"/>
                        </a:solidFill>
                        <a:latin typeface="Montserrat"/>
                        <a:ea typeface="Montserrat"/>
                        <a:cs typeface="Montserrat"/>
                        <a:sym typeface="Montserrat"/>
                      </a:endParaRPr>
                    </a:p>
                  </a:txBody>
                  <a:tcPr marL="36000" marR="360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300" u="none" strike="noStrike" cap="none" dirty="0">
                          <a:latin typeface="Montserrat"/>
                          <a:ea typeface="Montserrat"/>
                          <a:cs typeface="Montserrat"/>
                          <a:sym typeface="Montserrat"/>
                        </a:rPr>
                        <a:t>0.9</a:t>
                      </a:r>
                      <a:endParaRPr sz="1300" b="1" i="1" u="none" strike="noStrike" cap="none" dirty="0">
                        <a:solidFill>
                          <a:srgbClr val="595959"/>
                        </a:solidFill>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300" u="none" strike="noStrike" cap="none">
                          <a:latin typeface="Montserrat"/>
                          <a:ea typeface="Montserrat"/>
                          <a:cs typeface="Montserrat"/>
                          <a:sym typeface="Montserrat"/>
                        </a:rPr>
                        <a:t>1.5</a:t>
                      </a:r>
                      <a:endParaRPr sz="1300" b="1" i="1" u="none" strike="noStrike" cap="none">
                        <a:solidFill>
                          <a:srgbClr val="595959"/>
                        </a:solidFill>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89792">
                <a:tc>
                  <a:txBody>
                    <a:bodyPr/>
                    <a:lstStyle/>
                    <a:p>
                      <a:pPr marL="0" marR="0" lvl="0" indent="0" algn="ctr" rtl="0">
                        <a:lnSpc>
                          <a:spcPct val="90000"/>
                        </a:lnSpc>
                        <a:spcBef>
                          <a:spcPts val="0"/>
                        </a:spcBef>
                        <a:spcAft>
                          <a:spcPts val="0"/>
                        </a:spcAft>
                        <a:buClr>
                          <a:schemeClr val="dk1"/>
                        </a:buClr>
                        <a:buSzPts val="1200"/>
                        <a:buFont typeface="Montserrat"/>
                        <a:buNone/>
                      </a:pPr>
                      <a:r>
                        <a:rPr lang="es-MX" sz="1300" u="none" strike="noStrike" cap="none" dirty="0">
                          <a:latin typeface="Montserrat"/>
                          <a:ea typeface="Montserrat"/>
                          <a:cs typeface="Montserrat"/>
                          <a:sym typeface="Montserrat"/>
                        </a:rPr>
                        <a:t>Tasa NAV (neumonías asociadas a ventilador) por mil días ventilador mecánico</a:t>
                      </a:r>
                      <a:endParaRPr sz="1300" i="1" u="none" strike="noStrike" cap="none" dirty="0">
                        <a:solidFill>
                          <a:srgbClr val="595959"/>
                        </a:solidFill>
                        <a:latin typeface="Montserrat"/>
                        <a:ea typeface="Montserrat"/>
                        <a:cs typeface="Montserrat"/>
                        <a:sym typeface="Montserrat"/>
                      </a:endParaRPr>
                    </a:p>
                  </a:txBody>
                  <a:tcPr marL="36000" marR="360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300" u="none" strike="noStrike" cap="none" dirty="0">
                          <a:latin typeface="Montserrat"/>
                          <a:ea typeface="Montserrat"/>
                          <a:cs typeface="Montserrat"/>
                          <a:sym typeface="Montserrat"/>
                        </a:rPr>
                        <a:t>8.6</a:t>
                      </a:r>
                      <a:endParaRPr sz="1300" b="1" i="1" u="none" strike="noStrike" cap="none" dirty="0">
                        <a:solidFill>
                          <a:srgbClr val="595959"/>
                        </a:solidFill>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300" u="none" strike="noStrike" cap="none">
                          <a:latin typeface="Montserrat"/>
                          <a:ea typeface="Montserrat"/>
                          <a:cs typeface="Montserrat"/>
                          <a:sym typeface="Montserrat"/>
                        </a:rPr>
                        <a:t>5.7</a:t>
                      </a:r>
                      <a:endParaRPr sz="1300" b="1" i="1" u="none" strike="noStrike" cap="none">
                        <a:solidFill>
                          <a:srgbClr val="595959"/>
                        </a:solidFill>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758815">
                <a:tc>
                  <a:txBody>
                    <a:bodyPr/>
                    <a:lstStyle/>
                    <a:p>
                      <a:pPr marL="0" marR="0" lvl="0" indent="0" algn="ctr" rtl="0">
                        <a:lnSpc>
                          <a:spcPct val="90000"/>
                        </a:lnSpc>
                        <a:spcBef>
                          <a:spcPts val="0"/>
                        </a:spcBef>
                        <a:spcAft>
                          <a:spcPts val="0"/>
                        </a:spcAft>
                        <a:buClr>
                          <a:schemeClr val="dk1"/>
                        </a:buClr>
                        <a:buSzPts val="1200"/>
                        <a:buFont typeface="Montserrat"/>
                        <a:buNone/>
                      </a:pPr>
                      <a:r>
                        <a:rPr lang="es-MX" sz="1300" u="none" strike="noStrike" cap="none" dirty="0">
                          <a:latin typeface="Montserrat"/>
                          <a:ea typeface="Montserrat"/>
                          <a:cs typeface="Montserrat"/>
                          <a:sym typeface="Montserrat"/>
                        </a:rPr>
                        <a:t>Tasa ITUAC (infecciones del tracto urinario asociado a catéter urinario) por mil días de catéter urinario</a:t>
                      </a:r>
                      <a:endParaRPr sz="1300" i="1" u="none" strike="noStrike" cap="none" dirty="0">
                        <a:solidFill>
                          <a:srgbClr val="595959"/>
                        </a:solidFill>
                        <a:latin typeface="Montserrat"/>
                        <a:ea typeface="Montserrat"/>
                        <a:cs typeface="Montserrat"/>
                        <a:sym typeface="Montserrat"/>
                      </a:endParaRPr>
                    </a:p>
                  </a:txBody>
                  <a:tcPr marL="36000" marR="360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300" u="none" strike="noStrike" cap="none" dirty="0">
                          <a:latin typeface="Montserrat"/>
                          <a:ea typeface="Montserrat"/>
                          <a:cs typeface="Montserrat"/>
                          <a:sym typeface="Montserrat"/>
                        </a:rPr>
                        <a:t>2.8</a:t>
                      </a:r>
                      <a:endParaRPr sz="1300" b="1" i="1" u="none" strike="noStrike" cap="none" dirty="0">
                        <a:solidFill>
                          <a:srgbClr val="595959"/>
                        </a:solidFill>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300" u="none" strike="noStrike" cap="none">
                          <a:latin typeface="Montserrat"/>
                          <a:ea typeface="Montserrat"/>
                          <a:cs typeface="Montserrat"/>
                          <a:sym typeface="Montserrat"/>
                        </a:rPr>
                        <a:t>3.9</a:t>
                      </a:r>
                      <a:endParaRPr sz="1300" b="1" i="1" u="none" strike="noStrike" cap="none">
                        <a:solidFill>
                          <a:srgbClr val="595959"/>
                        </a:solidFill>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35063">
                <a:tc>
                  <a:txBody>
                    <a:bodyPr/>
                    <a:lstStyle/>
                    <a:p>
                      <a:pPr marL="0" marR="0" lvl="0" indent="0" algn="ctr" rtl="0">
                        <a:lnSpc>
                          <a:spcPct val="90000"/>
                        </a:lnSpc>
                        <a:spcBef>
                          <a:spcPts val="0"/>
                        </a:spcBef>
                        <a:spcAft>
                          <a:spcPts val="0"/>
                        </a:spcAft>
                        <a:buClr>
                          <a:schemeClr val="dk1"/>
                        </a:buClr>
                        <a:buSzPts val="1200"/>
                        <a:buFont typeface="Montserrat"/>
                        <a:buNone/>
                      </a:pPr>
                      <a:r>
                        <a:rPr lang="es-MX" sz="1300" u="none" strike="noStrike" cap="none" dirty="0">
                          <a:latin typeface="Montserrat"/>
                          <a:ea typeface="Montserrat"/>
                          <a:cs typeface="Montserrat"/>
                          <a:sym typeface="Montserrat"/>
                        </a:rPr>
                        <a:t>Tasa </a:t>
                      </a:r>
                      <a:r>
                        <a:rPr lang="es-MX" sz="1300" u="none" strike="noStrike" cap="none" dirty="0" err="1">
                          <a:latin typeface="Montserrat"/>
                          <a:ea typeface="Montserrat"/>
                          <a:cs typeface="Montserrat"/>
                          <a:sym typeface="Montserrat"/>
                        </a:rPr>
                        <a:t>ISQx</a:t>
                      </a:r>
                      <a:r>
                        <a:rPr lang="es-MX" sz="1300" u="none" strike="noStrike" cap="none" dirty="0">
                          <a:latin typeface="Montserrat"/>
                          <a:ea typeface="Montserrat"/>
                          <a:cs typeface="Montserrat"/>
                          <a:sym typeface="Montserrat"/>
                        </a:rPr>
                        <a:t> (infecciones de sitio quirúrgico) por 100 cirugías</a:t>
                      </a:r>
                      <a:endParaRPr sz="1300" i="1" u="none" strike="noStrike" cap="none" dirty="0">
                        <a:solidFill>
                          <a:srgbClr val="595959"/>
                        </a:solidFill>
                        <a:latin typeface="Montserrat"/>
                        <a:ea typeface="Montserrat"/>
                        <a:cs typeface="Montserrat"/>
                        <a:sym typeface="Montserrat"/>
                      </a:endParaRPr>
                    </a:p>
                  </a:txBody>
                  <a:tcPr marL="36000" marR="360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300" u="none" strike="noStrike" cap="none" dirty="0">
                          <a:latin typeface="Montserrat"/>
                          <a:ea typeface="Montserrat"/>
                          <a:cs typeface="Montserrat"/>
                          <a:sym typeface="Montserrat"/>
                        </a:rPr>
                        <a:t>1.9</a:t>
                      </a:r>
                      <a:endParaRPr sz="1300" b="1" i="1" u="none" strike="noStrike" cap="none" dirty="0">
                        <a:solidFill>
                          <a:srgbClr val="595959"/>
                        </a:solidFill>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300" u="none" strike="noStrike" cap="none" dirty="0">
                          <a:latin typeface="Montserrat"/>
                          <a:ea typeface="Montserrat"/>
                          <a:cs typeface="Montserrat"/>
                          <a:sym typeface="Montserrat"/>
                        </a:rPr>
                        <a:t>2.9</a:t>
                      </a:r>
                      <a:endParaRPr sz="1300" b="1" i="1" u="none" strike="noStrike" cap="none" dirty="0">
                        <a:solidFill>
                          <a:srgbClr val="595959"/>
                        </a:solidFill>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89792">
                <a:tc>
                  <a:txBody>
                    <a:bodyPr/>
                    <a:lstStyle/>
                    <a:p>
                      <a:pPr marL="0" marR="0" lvl="0" indent="0" algn="ctr" rtl="0">
                        <a:lnSpc>
                          <a:spcPct val="90000"/>
                        </a:lnSpc>
                        <a:spcBef>
                          <a:spcPts val="0"/>
                        </a:spcBef>
                        <a:spcAft>
                          <a:spcPts val="0"/>
                        </a:spcAft>
                        <a:buClr>
                          <a:schemeClr val="dk1"/>
                        </a:buClr>
                        <a:buSzPts val="1200"/>
                        <a:buFont typeface="Montserrat"/>
                        <a:buNone/>
                      </a:pPr>
                      <a:r>
                        <a:rPr lang="es-MX" sz="1300" u="none" strike="noStrike" cap="none">
                          <a:latin typeface="Montserrat"/>
                          <a:ea typeface="Montserrat"/>
                          <a:cs typeface="Montserrat"/>
                          <a:sym typeface="Montserrat"/>
                        </a:rPr>
                        <a:t>Bacteriemia por </a:t>
                      </a:r>
                      <a:r>
                        <a:rPr lang="es-MX" sz="1300" i="1" u="none" strike="noStrike" cap="none">
                          <a:latin typeface="Montserrat"/>
                          <a:ea typeface="Montserrat"/>
                          <a:cs typeface="Montserrat"/>
                          <a:sym typeface="Montserrat"/>
                        </a:rPr>
                        <a:t>S. aureus meticillinoresistente</a:t>
                      </a:r>
                      <a:r>
                        <a:rPr lang="es-MX" sz="1300" u="none" strike="noStrike" cap="none">
                          <a:latin typeface="Montserrat"/>
                          <a:ea typeface="Montserrat"/>
                          <a:cs typeface="Montserrat"/>
                          <a:sym typeface="Montserrat"/>
                        </a:rPr>
                        <a:t> por mil hemocultivos</a:t>
                      </a:r>
                      <a:endParaRPr sz="1300" i="1" u="none" strike="noStrike" cap="none">
                        <a:solidFill>
                          <a:srgbClr val="595959"/>
                        </a:solidFill>
                        <a:latin typeface="Montserrat"/>
                        <a:ea typeface="Montserrat"/>
                        <a:cs typeface="Montserrat"/>
                        <a:sym typeface="Montserrat"/>
                      </a:endParaRPr>
                    </a:p>
                  </a:txBody>
                  <a:tcPr marL="36000" marR="360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300" u="none" strike="noStrike" cap="none" dirty="0">
                          <a:latin typeface="Montserrat"/>
                          <a:ea typeface="Montserrat"/>
                          <a:cs typeface="Montserrat"/>
                          <a:sym typeface="Montserrat"/>
                        </a:rPr>
                        <a:t>0</a:t>
                      </a:r>
                      <a:endParaRPr sz="1300" b="1" i="1" u="none" strike="noStrike" cap="none" dirty="0">
                        <a:solidFill>
                          <a:srgbClr val="595959"/>
                        </a:solidFill>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300" u="none" strike="noStrike" cap="none" dirty="0">
                          <a:latin typeface="Montserrat"/>
                          <a:ea typeface="Montserrat"/>
                          <a:cs typeface="Montserrat"/>
                          <a:sym typeface="Montserrat"/>
                        </a:rPr>
                        <a:t>3.9</a:t>
                      </a:r>
                      <a:endParaRPr sz="1300" b="1" i="1" u="none" strike="noStrike" cap="none" dirty="0">
                        <a:solidFill>
                          <a:srgbClr val="595959"/>
                        </a:solidFill>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435063">
                <a:tc>
                  <a:txBody>
                    <a:bodyPr/>
                    <a:lstStyle/>
                    <a:p>
                      <a:pPr marL="0" marR="0" lvl="0" indent="0" algn="ctr" rtl="0">
                        <a:lnSpc>
                          <a:spcPct val="90000"/>
                        </a:lnSpc>
                        <a:spcBef>
                          <a:spcPts val="0"/>
                        </a:spcBef>
                        <a:spcAft>
                          <a:spcPts val="0"/>
                        </a:spcAft>
                        <a:buClr>
                          <a:schemeClr val="dk1"/>
                        </a:buClr>
                        <a:buSzPts val="1200"/>
                        <a:buFont typeface="Montserrat"/>
                        <a:buNone/>
                      </a:pPr>
                      <a:r>
                        <a:rPr lang="es-MX" sz="1300" u="none" strike="noStrike" cap="none">
                          <a:latin typeface="Montserrat"/>
                          <a:ea typeface="Montserrat"/>
                          <a:cs typeface="Montserrat"/>
                          <a:sym typeface="Montserrat"/>
                        </a:rPr>
                        <a:t>Gastroenteritis por </a:t>
                      </a:r>
                      <a:r>
                        <a:rPr lang="es-MX" sz="1300" i="1" u="none" strike="noStrike" cap="none">
                          <a:latin typeface="Montserrat"/>
                          <a:ea typeface="Montserrat"/>
                          <a:cs typeface="Montserrat"/>
                          <a:sym typeface="Montserrat"/>
                        </a:rPr>
                        <a:t>C. difficile</a:t>
                      </a:r>
                      <a:r>
                        <a:rPr lang="es-MX" sz="1300" u="none" strike="noStrike" cap="none">
                          <a:latin typeface="Montserrat"/>
                          <a:ea typeface="Montserrat"/>
                          <a:cs typeface="Montserrat"/>
                          <a:sym typeface="Montserrat"/>
                        </a:rPr>
                        <a:t> por 100 casos de diarrea</a:t>
                      </a:r>
                      <a:endParaRPr sz="1300" i="1" u="none" strike="noStrike" cap="none">
                        <a:solidFill>
                          <a:srgbClr val="595959"/>
                        </a:solidFill>
                        <a:latin typeface="Montserrat"/>
                        <a:ea typeface="Montserrat"/>
                        <a:cs typeface="Montserrat"/>
                        <a:sym typeface="Montserrat"/>
                      </a:endParaRPr>
                    </a:p>
                  </a:txBody>
                  <a:tcPr marL="36000" marR="360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300" u="none" strike="noStrike" cap="none" dirty="0">
                          <a:latin typeface="Montserrat"/>
                          <a:ea typeface="Montserrat"/>
                          <a:cs typeface="Montserrat"/>
                          <a:sym typeface="Montserrat"/>
                        </a:rPr>
                        <a:t>28.6</a:t>
                      </a:r>
                      <a:endParaRPr sz="1300" b="1" i="1" u="none" strike="noStrike" cap="none" dirty="0">
                        <a:solidFill>
                          <a:srgbClr val="595959"/>
                        </a:solidFill>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300" u="none" strike="noStrike" cap="none" dirty="0">
                          <a:latin typeface="Montserrat"/>
                          <a:ea typeface="Montserrat"/>
                          <a:cs typeface="Montserrat"/>
                          <a:sym typeface="Montserrat"/>
                        </a:rPr>
                        <a:t>21.4</a:t>
                      </a:r>
                      <a:endParaRPr sz="1300" b="1" i="1" u="none" strike="noStrike" cap="none" dirty="0">
                        <a:solidFill>
                          <a:srgbClr val="595959"/>
                        </a:solidFill>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589792">
                <a:tc>
                  <a:txBody>
                    <a:bodyPr/>
                    <a:lstStyle/>
                    <a:p>
                      <a:pPr marL="0" marR="0" lvl="0" indent="0" algn="ctr" rtl="0">
                        <a:lnSpc>
                          <a:spcPct val="90000"/>
                        </a:lnSpc>
                        <a:spcBef>
                          <a:spcPts val="0"/>
                        </a:spcBef>
                        <a:spcAft>
                          <a:spcPts val="0"/>
                        </a:spcAft>
                        <a:buClr>
                          <a:schemeClr val="dk1"/>
                        </a:buClr>
                        <a:buSzPts val="1200"/>
                        <a:buFont typeface="Montserrat"/>
                        <a:buNone/>
                      </a:pPr>
                      <a:r>
                        <a:rPr lang="es-MX" sz="1300" u="none" strike="noStrike" cap="none">
                          <a:latin typeface="Montserrat"/>
                          <a:ea typeface="Montserrat"/>
                          <a:cs typeface="Montserrat"/>
                          <a:sym typeface="Montserrat"/>
                        </a:rPr>
                        <a:t>Tasa IAAS Terapia Intensiva Pediátrica (1,000 días estancia/ paciente)</a:t>
                      </a:r>
                      <a:endParaRPr sz="1300" i="1" u="none" strike="noStrike" cap="none">
                        <a:solidFill>
                          <a:srgbClr val="595959"/>
                        </a:solidFill>
                        <a:latin typeface="Montserrat"/>
                        <a:ea typeface="Montserrat"/>
                        <a:cs typeface="Montserrat"/>
                        <a:sym typeface="Montserrat"/>
                      </a:endParaRPr>
                    </a:p>
                  </a:txBody>
                  <a:tcPr marL="36000" marR="360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300" u="none" strike="noStrike" cap="none" dirty="0">
                          <a:latin typeface="Montserrat"/>
                          <a:ea typeface="Montserrat"/>
                          <a:cs typeface="Montserrat"/>
                          <a:sym typeface="Montserrat"/>
                        </a:rPr>
                        <a:t>21.4</a:t>
                      </a:r>
                      <a:endParaRPr sz="1300" b="1" i="1" u="none" strike="noStrike" cap="none" dirty="0">
                        <a:solidFill>
                          <a:srgbClr val="595959"/>
                        </a:solidFill>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300" u="none" strike="noStrike" cap="none" dirty="0">
                          <a:latin typeface="Montserrat"/>
                          <a:ea typeface="Montserrat"/>
                          <a:cs typeface="Montserrat"/>
                          <a:sym typeface="Montserrat"/>
                        </a:rPr>
                        <a:t>17.3/18.3</a:t>
                      </a:r>
                      <a:endParaRPr sz="1300" b="1" i="1" u="none" strike="noStrike" cap="none" dirty="0">
                        <a:solidFill>
                          <a:srgbClr val="595959"/>
                        </a:solidFill>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571163">
                <a:tc>
                  <a:txBody>
                    <a:bodyPr/>
                    <a:lstStyle/>
                    <a:p>
                      <a:pPr marL="0" marR="0" lvl="0" indent="0" algn="ctr" rtl="0">
                        <a:lnSpc>
                          <a:spcPct val="90000"/>
                        </a:lnSpc>
                        <a:spcBef>
                          <a:spcPts val="0"/>
                        </a:spcBef>
                        <a:spcAft>
                          <a:spcPts val="0"/>
                        </a:spcAft>
                        <a:buClr>
                          <a:schemeClr val="dk1"/>
                        </a:buClr>
                        <a:buSzPts val="1200"/>
                        <a:buFont typeface="Montserrat"/>
                        <a:buNone/>
                      </a:pPr>
                      <a:r>
                        <a:rPr lang="es-MX" sz="1300" u="none" strike="noStrike" cap="none">
                          <a:latin typeface="Montserrat"/>
                          <a:ea typeface="Montserrat"/>
                          <a:cs typeface="Montserrat"/>
                          <a:sym typeface="Montserrat"/>
                        </a:rPr>
                        <a:t>Tasa IAAS Terapia Intensiva Neonatal (1,000 días estancia/ paciente)</a:t>
                      </a:r>
                      <a:endParaRPr sz="1300" i="1" u="none" strike="noStrike" cap="none">
                        <a:solidFill>
                          <a:srgbClr val="595959"/>
                        </a:solidFill>
                        <a:latin typeface="Montserrat"/>
                        <a:ea typeface="Montserrat"/>
                        <a:cs typeface="Montserrat"/>
                        <a:sym typeface="Montserrat"/>
                      </a:endParaRPr>
                    </a:p>
                  </a:txBody>
                  <a:tcPr marL="36000" marR="360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300" u="none" strike="noStrike" cap="none" dirty="0">
                          <a:latin typeface="Montserrat"/>
                          <a:ea typeface="Montserrat"/>
                          <a:cs typeface="Montserrat"/>
                          <a:sym typeface="Montserrat"/>
                        </a:rPr>
                        <a:t>6.2</a:t>
                      </a:r>
                      <a:endParaRPr sz="1300" b="1" i="1" u="none" strike="noStrike" cap="none" dirty="0">
                        <a:solidFill>
                          <a:srgbClr val="595959"/>
                        </a:solidFill>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300" u="none" strike="noStrike" cap="none" dirty="0">
                          <a:latin typeface="Montserrat"/>
                          <a:ea typeface="Montserrat"/>
                          <a:cs typeface="Montserrat"/>
                          <a:sym typeface="Montserrat"/>
                        </a:rPr>
                        <a:t>7/6.7</a:t>
                      </a:r>
                      <a:endParaRPr sz="1300" b="1" i="1" u="none" strike="noStrike" cap="none" dirty="0">
                        <a:solidFill>
                          <a:srgbClr val="595959"/>
                        </a:solidFill>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sp>
        <p:nvSpPr>
          <p:cNvPr id="267" name="Google Shape;267;p11"/>
          <p:cNvSpPr/>
          <p:nvPr/>
        </p:nvSpPr>
        <p:spPr>
          <a:xfrm>
            <a:off x="0" y="1166956"/>
            <a:ext cx="6384744" cy="798300"/>
          </a:xfrm>
          <a:prstGeom prst="round2DiagRect">
            <a:avLst>
              <a:gd name="adj1" fmla="val 16667"/>
              <a:gd name="adj2"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2200" b="1" dirty="0">
                <a:solidFill>
                  <a:srgbClr val="1F3864"/>
                </a:solidFill>
                <a:latin typeface="Montserrat"/>
                <a:ea typeface="Montserrat"/>
                <a:cs typeface="Montserrat"/>
                <a:sym typeface="Montserrat"/>
              </a:rPr>
              <a:t>Infecciones Asociadas a la Atención en Salud </a:t>
            </a:r>
          </a:p>
          <a:p>
            <a:pPr marL="0" marR="0" lvl="0" indent="0" algn="ctr" rtl="0">
              <a:spcBef>
                <a:spcPts val="0"/>
              </a:spcBef>
              <a:spcAft>
                <a:spcPts val="0"/>
              </a:spcAft>
              <a:buNone/>
            </a:pPr>
            <a:r>
              <a:rPr lang="es-MX" sz="2200" b="1" dirty="0">
                <a:solidFill>
                  <a:srgbClr val="1F3864"/>
                </a:solidFill>
                <a:latin typeface="Montserrat"/>
                <a:ea typeface="Montserrat"/>
                <a:cs typeface="Montserrat"/>
                <a:sym typeface="Montserrat"/>
              </a:rPr>
              <a:t>enero a junio 2021 - 2022</a:t>
            </a:r>
            <a:endParaRPr sz="2200" b="1" cap="small" dirty="0">
              <a:solidFill>
                <a:srgbClr val="1F3864"/>
              </a:solidFill>
              <a:latin typeface="Montserrat"/>
              <a:ea typeface="Montserrat"/>
              <a:cs typeface="Montserrat"/>
              <a:sym typeface="Montserrat"/>
            </a:endParaRPr>
          </a:p>
        </p:txBody>
      </p:sp>
      <p:sp>
        <p:nvSpPr>
          <p:cNvPr id="268" name="Google Shape;268;p11"/>
          <p:cNvSpPr/>
          <p:nvPr/>
        </p:nvSpPr>
        <p:spPr>
          <a:xfrm>
            <a:off x="9528175" y="112005"/>
            <a:ext cx="2562225" cy="442913"/>
          </a:xfrm>
          <a:prstGeom prst="roundRect">
            <a:avLst>
              <a:gd name="adj" fmla="val 16667"/>
            </a:avLst>
          </a:prstGeom>
          <a:solidFill>
            <a:schemeClr val="accent5">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dirty="0">
                <a:solidFill>
                  <a:srgbClr val="FFD966"/>
                </a:solidFill>
                <a:latin typeface="Calibri"/>
                <a:ea typeface="Calibri"/>
                <a:cs typeface="Calibri"/>
                <a:sym typeface="Calibri"/>
              </a:rPr>
              <a:t>ATENCIÓN MÉDICA</a:t>
            </a:r>
            <a:endParaRPr sz="2000" b="1" i="1" dirty="0">
              <a:solidFill>
                <a:srgbClr val="FFD966"/>
              </a:solidFill>
              <a:latin typeface="Calibri"/>
              <a:ea typeface="Calibri"/>
              <a:cs typeface="Calibri"/>
              <a:sym typeface="Calibri"/>
            </a:endParaRPr>
          </a:p>
        </p:txBody>
      </p:sp>
      <p:sp>
        <p:nvSpPr>
          <p:cNvPr id="269" name="Google Shape;269;p11"/>
          <p:cNvSpPr txBox="1"/>
          <p:nvPr/>
        </p:nvSpPr>
        <p:spPr>
          <a:xfrm>
            <a:off x="262510" y="2375314"/>
            <a:ext cx="6122234" cy="156962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1600" b="1" dirty="0">
                <a:solidFill>
                  <a:schemeClr val="accent5">
                    <a:lumMod val="50000"/>
                  </a:schemeClr>
                </a:solidFill>
                <a:latin typeface="Montserrat"/>
                <a:ea typeface="Montserrat"/>
                <a:cs typeface="Montserrat"/>
                <a:sym typeface="Montserrat"/>
              </a:rPr>
              <a:t>Programa de Higiene de Manos</a:t>
            </a:r>
            <a:endParaRPr sz="1600" dirty="0">
              <a:solidFill>
                <a:schemeClr val="accent5">
                  <a:lumMod val="50000"/>
                </a:schemeClr>
              </a:solidFill>
              <a:sym typeface="Arial"/>
            </a:endParaRPr>
          </a:p>
          <a:p>
            <a:pPr marL="0" marR="368300" lvl="0" indent="0" algn="just" rtl="0">
              <a:spcBef>
                <a:spcPts val="0"/>
              </a:spcBef>
              <a:spcAft>
                <a:spcPts val="0"/>
              </a:spcAft>
              <a:buNone/>
            </a:pPr>
            <a:endParaRPr sz="1600" u="none" strike="noStrike" dirty="0">
              <a:solidFill>
                <a:schemeClr val="dk1"/>
              </a:solidFill>
              <a:latin typeface="Arial"/>
              <a:ea typeface="Arial"/>
              <a:cs typeface="Arial"/>
              <a:sym typeface="Arial"/>
            </a:endParaRPr>
          </a:p>
          <a:p>
            <a:pPr marL="0" marR="0" lvl="0" indent="0" algn="just" rtl="0">
              <a:spcBef>
                <a:spcPts val="0"/>
              </a:spcBef>
              <a:spcAft>
                <a:spcPts val="0"/>
              </a:spcAft>
              <a:buNone/>
            </a:pPr>
            <a:r>
              <a:rPr lang="es-MX" sz="1600" dirty="0">
                <a:solidFill>
                  <a:schemeClr val="dk1"/>
                </a:solidFill>
                <a:latin typeface="Montserrat"/>
                <a:ea typeface="Montserrat"/>
                <a:cs typeface="Montserrat"/>
                <a:sym typeface="Montserrat"/>
              </a:rPr>
              <a:t>El cumplimiento de adherencia a higiene de manos fue del 71.3%.Médicos adscritos 74.3%,residentes de pediatría 56.8%, residentes de subespecialidad 57.7%. Enfermeras 60.8%.</a:t>
            </a:r>
            <a:endParaRPr sz="1600" dirty="0">
              <a:solidFill>
                <a:schemeClr val="dk1"/>
              </a:solidFill>
              <a:latin typeface="Arial"/>
              <a:ea typeface="Arial"/>
              <a:cs typeface="Arial"/>
              <a:sym typeface="Arial"/>
            </a:endParaRPr>
          </a:p>
        </p:txBody>
      </p:sp>
      <p:sp>
        <p:nvSpPr>
          <p:cNvPr id="270" name="Google Shape;270;p11"/>
          <p:cNvSpPr txBox="1"/>
          <p:nvPr/>
        </p:nvSpPr>
        <p:spPr>
          <a:xfrm>
            <a:off x="433981" y="4459193"/>
            <a:ext cx="5662019" cy="18158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1600" b="1" dirty="0">
                <a:solidFill>
                  <a:schemeClr val="accent5">
                    <a:lumMod val="50000"/>
                  </a:schemeClr>
                </a:solidFill>
                <a:latin typeface="Montserrat"/>
                <a:ea typeface="Montserrat"/>
                <a:cs typeface="Montserrat"/>
                <a:sym typeface="Montserrat"/>
              </a:rPr>
              <a:t>Implementación de Paquetes</a:t>
            </a:r>
            <a:endParaRPr sz="1600" dirty="0">
              <a:solidFill>
                <a:schemeClr val="accent5">
                  <a:lumMod val="50000"/>
                </a:schemeClr>
              </a:solidFill>
            </a:endParaRPr>
          </a:p>
          <a:p>
            <a:pPr marL="0" marR="0" lvl="0" indent="0" algn="just" rtl="0">
              <a:spcBef>
                <a:spcPts val="0"/>
              </a:spcBef>
              <a:spcAft>
                <a:spcPts val="0"/>
              </a:spcAft>
              <a:buNone/>
            </a:pPr>
            <a:r>
              <a:rPr lang="es-MX" sz="1600" dirty="0">
                <a:solidFill>
                  <a:schemeClr val="dk1"/>
                </a:solidFill>
                <a:latin typeface="Montserrat"/>
                <a:ea typeface="Montserrat"/>
                <a:cs typeface="Montserrat"/>
                <a:sym typeface="Montserrat"/>
              </a:rPr>
              <a:t>Se han implementado paquetes para la prevención de IAAS:</a:t>
            </a:r>
            <a:endParaRPr sz="1600" dirty="0"/>
          </a:p>
          <a:p>
            <a:pPr marL="0" marR="0" lvl="0" indent="0" algn="just" rtl="0">
              <a:spcBef>
                <a:spcPts val="0"/>
              </a:spcBef>
              <a:spcAft>
                <a:spcPts val="0"/>
              </a:spcAft>
              <a:buNone/>
            </a:pPr>
            <a:r>
              <a:rPr lang="es-MX" sz="1600" dirty="0">
                <a:solidFill>
                  <a:schemeClr val="dk1"/>
                </a:solidFill>
                <a:latin typeface="Montserrat"/>
                <a:ea typeface="Montserrat"/>
                <a:cs typeface="Montserrat"/>
                <a:sym typeface="Montserrat"/>
              </a:rPr>
              <a:t>1.- “Adiós bacteriemia” </a:t>
            </a:r>
            <a:endParaRPr sz="1600" dirty="0">
              <a:solidFill>
                <a:schemeClr val="dk1"/>
              </a:solidFill>
              <a:latin typeface="Montserrat"/>
              <a:ea typeface="Montserrat"/>
              <a:cs typeface="Montserrat"/>
              <a:sym typeface="Montserrat"/>
            </a:endParaRPr>
          </a:p>
          <a:p>
            <a:pPr marL="0" marR="0" lvl="0" indent="0" algn="just" rtl="0">
              <a:spcBef>
                <a:spcPts val="0"/>
              </a:spcBef>
              <a:spcAft>
                <a:spcPts val="0"/>
              </a:spcAft>
              <a:buNone/>
            </a:pPr>
            <a:r>
              <a:rPr lang="es-MX" sz="1600" dirty="0">
                <a:solidFill>
                  <a:schemeClr val="dk1"/>
                </a:solidFill>
                <a:latin typeface="Montserrat"/>
                <a:ea typeface="Montserrat"/>
                <a:cs typeface="Montserrat"/>
                <a:sym typeface="Montserrat"/>
              </a:rPr>
              <a:t>2.- “Adiós neumonía” </a:t>
            </a:r>
            <a:endParaRPr sz="1600" dirty="0">
              <a:solidFill>
                <a:schemeClr val="dk1"/>
              </a:solidFill>
              <a:latin typeface="Montserrat"/>
              <a:ea typeface="Montserrat"/>
              <a:cs typeface="Montserrat"/>
              <a:sym typeface="Montserrat"/>
            </a:endParaRPr>
          </a:p>
          <a:p>
            <a:pPr marL="0" marR="0" lvl="0" indent="0" algn="just" rtl="0">
              <a:spcBef>
                <a:spcPts val="0"/>
              </a:spcBef>
              <a:spcAft>
                <a:spcPts val="0"/>
              </a:spcAft>
              <a:buNone/>
            </a:pPr>
            <a:r>
              <a:rPr lang="es-MX" sz="1600" dirty="0">
                <a:solidFill>
                  <a:schemeClr val="dk1"/>
                </a:solidFill>
                <a:latin typeface="Montserrat"/>
                <a:ea typeface="Montserrat"/>
                <a:cs typeface="Montserrat"/>
                <a:sym typeface="Montserrat"/>
              </a:rPr>
              <a:t>3.- “Cuidado de catéter urinario” </a:t>
            </a:r>
            <a:endParaRPr sz="1600" dirty="0">
              <a:solidFill>
                <a:schemeClr val="dk1"/>
              </a:solidFill>
              <a:latin typeface="Montserrat"/>
              <a:ea typeface="Montserrat"/>
              <a:cs typeface="Montserrat"/>
              <a:sym typeface="Montserrat"/>
            </a:endParaRPr>
          </a:p>
          <a:p>
            <a:pPr marL="0" marR="0" lvl="0" indent="0" algn="just" rtl="0">
              <a:spcBef>
                <a:spcPts val="0"/>
              </a:spcBef>
              <a:spcAft>
                <a:spcPts val="0"/>
              </a:spcAft>
              <a:buNone/>
            </a:pPr>
            <a:r>
              <a:rPr lang="es-MX" sz="1600" dirty="0">
                <a:solidFill>
                  <a:schemeClr val="dk1"/>
                </a:solidFill>
                <a:latin typeface="Montserrat"/>
                <a:ea typeface="Montserrat"/>
                <a:cs typeface="Montserrat"/>
                <a:sym typeface="Montserrat"/>
              </a:rPr>
              <a:t>4.- “Cirugía segura” </a:t>
            </a:r>
            <a:endParaRPr sz="1600" dirty="0">
              <a:solidFill>
                <a:schemeClr val="dk1"/>
              </a:solidFill>
              <a:latin typeface="Montserrat"/>
              <a:ea typeface="Montserrat"/>
              <a:cs typeface="Montserrat"/>
              <a:sym typeface="Montserrat"/>
            </a:endParaRPr>
          </a:p>
        </p:txBody>
      </p:sp>
      <p:pic>
        <p:nvPicPr>
          <p:cNvPr id="271" name="Google Shape;271;p11"/>
          <p:cNvPicPr preferRelativeResize="0"/>
          <p:nvPr/>
        </p:nvPicPr>
        <p:blipFill>
          <a:blip r:embed="rId3">
            <a:alphaModFix/>
          </a:blip>
          <a:stretch>
            <a:fillRect/>
          </a:stretch>
        </p:blipFill>
        <p:spPr>
          <a:xfrm>
            <a:off x="-228600" y="-173468"/>
            <a:ext cx="3895725" cy="9048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75"/>
        <p:cNvGrpSpPr/>
        <p:nvPr/>
      </p:nvGrpSpPr>
      <p:grpSpPr>
        <a:xfrm>
          <a:off x="0" y="0"/>
          <a:ext cx="0" cy="0"/>
          <a:chOff x="0" y="0"/>
          <a:chExt cx="0" cy="0"/>
        </a:xfrm>
      </p:grpSpPr>
      <p:sp>
        <p:nvSpPr>
          <p:cNvPr id="276" name="Google Shape;276;p12"/>
          <p:cNvSpPr/>
          <p:nvPr/>
        </p:nvSpPr>
        <p:spPr>
          <a:xfrm>
            <a:off x="9528175" y="168275"/>
            <a:ext cx="2562225" cy="442913"/>
          </a:xfrm>
          <a:prstGeom prst="roundRect">
            <a:avLst>
              <a:gd name="adj" fmla="val 16667"/>
            </a:avLst>
          </a:prstGeom>
          <a:solidFill>
            <a:schemeClr val="accent5">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a:solidFill>
                  <a:srgbClr val="FFD966"/>
                </a:solidFill>
                <a:latin typeface="Calibri"/>
                <a:ea typeface="Calibri"/>
                <a:cs typeface="Calibri"/>
                <a:sym typeface="Calibri"/>
              </a:rPr>
              <a:t>ATENCIÓN MÉDICA</a:t>
            </a:r>
            <a:endParaRPr sz="2000" b="1" i="1">
              <a:solidFill>
                <a:srgbClr val="FFD966"/>
              </a:solidFill>
              <a:latin typeface="Calibri"/>
              <a:ea typeface="Calibri"/>
              <a:cs typeface="Calibri"/>
              <a:sym typeface="Calibri"/>
            </a:endParaRPr>
          </a:p>
        </p:txBody>
      </p:sp>
      <p:graphicFrame>
        <p:nvGraphicFramePr>
          <p:cNvPr id="278" name="Google Shape;278;p12"/>
          <p:cNvGraphicFramePr/>
          <p:nvPr>
            <p:extLst>
              <p:ext uri="{D42A27DB-BD31-4B8C-83A1-F6EECF244321}">
                <p14:modId xmlns:p14="http://schemas.microsoft.com/office/powerpoint/2010/main" val="1976869184"/>
              </p:ext>
            </p:extLst>
          </p:nvPr>
        </p:nvGraphicFramePr>
        <p:xfrm>
          <a:off x="351692" y="1575581"/>
          <a:ext cx="5387925" cy="4501661"/>
        </p:xfrm>
        <a:graphic>
          <a:graphicData uri="http://schemas.openxmlformats.org/drawingml/2006/table">
            <a:tbl>
              <a:tblPr>
                <a:tableStyleId>{2D5ABB26-0587-4C30-8999-92F81FD0307C}</a:tableStyleId>
              </a:tblPr>
              <a:tblGrid>
                <a:gridCol w="505231">
                  <a:extLst>
                    <a:ext uri="{9D8B030D-6E8A-4147-A177-3AD203B41FA5}">
                      <a16:colId xmlns:a16="http://schemas.microsoft.com/office/drawing/2014/main" val="20000"/>
                    </a:ext>
                  </a:extLst>
                </a:gridCol>
                <a:gridCol w="2451936">
                  <a:extLst>
                    <a:ext uri="{9D8B030D-6E8A-4147-A177-3AD203B41FA5}">
                      <a16:colId xmlns:a16="http://schemas.microsoft.com/office/drawing/2014/main" val="20001"/>
                    </a:ext>
                  </a:extLst>
                </a:gridCol>
                <a:gridCol w="1215379">
                  <a:extLst>
                    <a:ext uri="{9D8B030D-6E8A-4147-A177-3AD203B41FA5}">
                      <a16:colId xmlns:a16="http://schemas.microsoft.com/office/drawing/2014/main" val="20002"/>
                    </a:ext>
                  </a:extLst>
                </a:gridCol>
                <a:gridCol w="1215379">
                  <a:extLst>
                    <a:ext uri="{9D8B030D-6E8A-4147-A177-3AD203B41FA5}">
                      <a16:colId xmlns:a16="http://schemas.microsoft.com/office/drawing/2014/main" val="20003"/>
                    </a:ext>
                  </a:extLst>
                </a:gridCol>
              </a:tblGrid>
              <a:tr h="407560">
                <a:tc gridSpan="4">
                  <a:txBody>
                    <a:bodyPr/>
                    <a:lstStyle/>
                    <a:p>
                      <a:pPr marL="0" marR="0" lvl="0" indent="0" algn="ctr" rtl="0">
                        <a:spcBef>
                          <a:spcPts val="0"/>
                        </a:spcBef>
                        <a:spcAft>
                          <a:spcPts val="0"/>
                        </a:spcAft>
                        <a:buNone/>
                      </a:pPr>
                      <a:r>
                        <a:rPr lang="es-MX" sz="1400" b="1" dirty="0">
                          <a:solidFill>
                            <a:schemeClr val="bg1"/>
                          </a:solidFill>
                          <a:latin typeface="Montserrat" panose="00000500000000000000" pitchFamily="2" charset="0"/>
                          <a:sym typeface="Arial"/>
                        </a:rPr>
                        <a:t>Principales Causas de Morbilidad</a:t>
                      </a:r>
                      <a:endParaRPr lang="es-MX" sz="1400" b="1" i="0" dirty="0">
                        <a:solidFill>
                          <a:schemeClr val="bg1"/>
                        </a:solidFill>
                        <a:latin typeface="Montserrat" panose="00000500000000000000" pitchFamily="2" charset="0"/>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endParaRPr lang="es-MX"/>
                    </a:p>
                  </a:txBody>
                  <a:tcPr/>
                </a:tc>
                <a:tc hMerge="1">
                  <a:txBody>
                    <a:bodyPr/>
                    <a:lstStyle/>
                    <a:p>
                      <a:pPr marL="0" marR="0" lvl="0" indent="0" algn="ctr" rtl="0">
                        <a:lnSpc>
                          <a:spcPct val="100000"/>
                        </a:lnSpc>
                        <a:spcBef>
                          <a:spcPts val="0"/>
                        </a:spcBef>
                        <a:spcAft>
                          <a:spcPts val="0"/>
                        </a:spcAft>
                        <a:buClr>
                          <a:schemeClr val="lt1"/>
                        </a:buClr>
                        <a:buSzPts val="1400"/>
                        <a:buFont typeface="Calibri"/>
                        <a:buNone/>
                      </a:pPr>
                      <a:endParaRPr sz="1100" b="1" u="none" strike="noStrike" cap="none" dirty="0">
                        <a:solidFill>
                          <a:schemeClr val="lt1"/>
                        </a:solidFill>
                        <a:latin typeface="Montserrat"/>
                        <a:ea typeface="Montserrat"/>
                        <a:cs typeface="Montserrat"/>
                        <a:sym typeface="Montserrat"/>
                      </a:endParaRPr>
                    </a:p>
                  </a:txBody>
                  <a:tcPr marL="7800" marR="7800" marT="7800" marB="0" anchor="ctr">
                    <a:solidFill>
                      <a:srgbClr val="385623"/>
                    </a:solidFill>
                  </a:tcPr>
                </a:tc>
                <a:tc hMerge="1">
                  <a:txBody>
                    <a:bodyPr/>
                    <a:lstStyle/>
                    <a:p>
                      <a:pPr marL="0" marR="0" lvl="0" indent="0" algn="ctr" rtl="0">
                        <a:lnSpc>
                          <a:spcPct val="100000"/>
                        </a:lnSpc>
                        <a:spcBef>
                          <a:spcPts val="0"/>
                        </a:spcBef>
                        <a:spcAft>
                          <a:spcPts val="0"/>
                        </a:spcAft>
                        <a:buClr>
                          <a:schemeClr val="lt1"/>
                        </a:buClr>
                        <a:buSzPts val="1400"/>
                        <a:buFont typeface="Arial"/>
                        <a:buNone/>
                      </a:pPr>
                      <a:endParaRPr sz="1100" b="1" dirty="0">
                        <a:latin typeface="Montserrat"/>
                        <a:ea typeface="Montserrat"/>
                        <a:cs typeface="Montserrat"/>
                        <a:sym typeface="Montserrat"/>
                      </a:endParaRPr>
                    </a:p>
                  </a:txBody>
                  <a:tcPr marL="7800" marR="7800" marT="7800" marB="0" anchor="ctr">
                    <a:solidFill>
                      <a:srgbClr val="385623"/>
                    </a:solidFill>
                  </a:tcPr>
                </a:tc>
                <a:extLst>
                  <a:ext uri="{0D108BD9-81ED-4DB2-BD59-A6C34878D82A}">
                    <a16:rowId xmlns:a16="http://schemas.microsoft.com/office/drawing/2014/main" val="669016682"/>
                  </a:ext>
                </a:extLst>
              </a:tr>
              <a:tr h="384682">
                <a:tc gridSpan="2">
                  <a:txBody>
                    <a:bodyPr/>
                    <a:lstStyle/>
                    <a:p>
                      <a:pPr marL="0" marR="0" lvl="0" indent="0" algn="ctr" rtl="0">
                        <a:lnSpc>
                          <a:spcPct val="100000"/>
                        </a:lnSpc>
                        <a:spcBef>
                          <a:spcPts val="0"/>
                        </a:spcBef>
                        <a:spcAft>
                          <a:spcPts val="0"/>
                        </a:spcAft>
                        <a:buClr>
                          <a:schemeClr val="lt1"/>
                        </a:buClr>
                        <a:buSzPts val="1400"/>
                        <a:buFont typeface="Calibri"/>
                        <a:buNone/>
                      </a:pPr>
                      <a:r>
                        <a:rPr lang="es-MX" sz="1200" b="1" u="none" strike="noStrike" cap="none" dirty="0">
                          <a:solidFill>
                            <a:schemeClr val="bg1"/>
                          </a:solidFill>
                          <a:latin typeface="Montserrat" panose="00000500000000000000" pitchFamily="2" charset="0"/>
                          <a:sym typeface="Montserrat"/>
                        </a:rPr>
                        <a:t>Causas</a:t>
                      </a:r>
                      <a:endParaRPr sz="1200" b="1" u="none" strike="noStrike" cap="none" dirty="0">
                        <a:solidFill>
                          <a:schemeClr val="bg1"/>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endParaRPr lang="es-MX"/>
                    </a:p>
                  </a:txBody>
                  <a:tcPr/>
                </a:tc>
                <a:tc>
                  <a:txBody>
                    <a:bodyPr/>
                    <a:lstStyle/>
                    <a:p>
                      <a:pPr marL="0" marR="0" lvl="0" indent="0" algn="ctr" rtl="0">
                        <a:lnSpc>
                          <a:spcPct val="100000"/>
                        </a:lnSpc>
                        <a:spcBef>
                          <a:spcPts val="0"/>
                        </a:spcBef>
                        <a:spcAft>
                          <a:spcPts val="0"/>
                        </a:spcAft>
                        <a:buClr>
                          <a:schemeClr val="lt1"/>
                        </a:buClr>
                        <a:buSzPts val="1400"/>
                        <a:buFont typeface="Calibri"/>
                        <a:buNone/>
                      </a:pPr>
                      <a:r>
                        <a:rPr lang="es-MX" sz="1200" b="1" u="none" strike="noStrike" cap="none" dirty="0">
                          <a:solidFill>
                            <a:schemeClr val="bg1"/>
                          </a:solidFill>
                          <a:latin typeface="Montserrat" panose="00000500000000000000" pitchFamily="2" charset="0"/>
                          <a:sym typeface="Montserrat"/>
                        </a:rPr>
                        <a:t>2021</a:t>
                      </a:r>
                      <a:endParaRPr sz="1200" b="1" u="none" strike="noStrike" cap="none" dirty="0">
                        <a:solidFill>
                          <a:schemeClr val="bg1"/>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lnSpc>
                          <a:spcPct val="100000"/>
                        </a:lnSpc>
                        <a:spcBef>
                          <a:spcPts val="0"/>
                        </a:spcBef>
                        <a:spcAft>
                          <a:spcPts val="0"/>
                        </a:spcAft>
                        <a:buClr>
                          <a:schemeClr val="lt1"/>
                        </a:buClr>
                        <a:buSzPts val="1400"/>
                        <a:buFont typeface="Arial"/>
                        <a:buNone/>
                      </a:pPr>
                      <a:r>
                        <a:rPr lang="es-MX" sz="1200" b="1" u="none" strike="noStrike" cap="none" dirty="0">
                          <a:solidFill>
                            <a:schemeClr val="bg1"/>
                          </a:solidFill>
                          <a:latin typeface="Montserrat" panose="00000500000000000000" pitchFamily="2" charset="0"/>
                          <a:sym typeface="Montserrat"/>
                        </a:rPr>
                        <a:t>2022</a:t>
                      </a:r>
                      <a:endParaRPr sz="1200" b="1" dirty="0">
                        <a:solidFill>
                          <a:schemeClr val="bg1"/>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599641">
                <a:tc>
                  <a:txBody>
                    <a:bodyPr/>
                    <a:lstStyle/>
                    <a:p>
                      <a:pPr marL="0" marR="0" lvl="0" indent="0" algn="ctr" rtl="0">
                        <a:lnSpc>
                          <a:spcPct val="90000"/>
                        </a:lnSpc>
                        <a:spcBef>
                          <a:spcPts val="0"/>
                        </a:spcBef>
                        <a:spcAft>
                          <a:spcPts val="0"/>
                        </a:spcAft>
                        <a:buClr>
                          <a:schemeClr val="dk1"/>
                        </a:buClr>
                        <a:buSzPts val="1400"/>
                        <a:buFont typeface="Calibri"/>
                        <a:buNone/>
                      </a:pPr>
                      <a:r>
                        <a:rPr lang="es-MX" sz="1200" u="none" strike="noStrike" cap="none" dirty="0">
                          <a:latin typeface="Montserrat" panose="00000500000000000000" pitchFamily="2" charset="0"/>
                          <a:sym typeface="Montserrat"/>
                        </a:rPr>
                        <a:t>1</a:t>
                      </a:r>
                      <a:endParaRPr sz="1200" b="1" u="none" strike="noStrike" cap="none" dirty="0">
                        <a:solidFill>
                          <a:srgbClr val="595959"/>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90000"/>
                        </a:lnSpc>
                        <a:spcBef>
                          <a:spcPts val="0"/>
                        </a:spcBef>
                        <a:spcAft>
                          <a:spcPts val="0"/>
                        </a:spcAft>
                        <a:buClr>
                          <a:schemeClr val="dk1"/>
                        </a:buClr>
                        <a:buSzPts val="1200"/>
                        <a:buFont typeface="Calibri"/>
                        <a:buNone/>
                      </a:pPr>
                      <a:r>
                        <a:rPr lang="es-MX" sz="1200" u="none" strike="noStrike" cap="none" dirty="0">
                          <a:latin typeface="Montserrat" panose="00000500000000000000" pitchFamily="2" charset="0"/>
                          <a:sym typeface="Montserrat"/>
                        </a:rPr>
                        <a:t>Tumores (Neoplasias)</a:t>
                      </a:r>
                      <a:endParaRPr sz="1200" b="1" u="none" strike="noStrike" cap="none" dirty="0">
                        <a:solidFill>
                          <a:srgbClr val="595959"/>
                        </a:solidFill>
                        <a:latin typeface="Montserrat" panose="00000500000000000000" pitchFamily="2" charset="0"/>
                        <a:ea typeface="Montserrat"/>
                        <a:cs typeface="Montserrat"/>
                        <a:sym typeface="Montserrat"/>
                      </a:endParaRPr>
                    </a:p>
                  </a:txBody>
                  <a:tcPr marL="36000" marR="360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s-MX" sz="1200" u="none" strike="noStrike" cap="none" dirty="0">
                          <a:latin typeface="Montserrat" panose="00000500000000000000" pitchFamily="2" charset="0"/>
                          <a:sym typeface="Montserrat"/>
                        </a:rPr>
                        <a:t>785</a:t>
                      </a:r>
                      <a:endParaRPr sz="1200" dirty="0">
                        <a:latin typeface="Montserrat" panose="00000500000000000000" pitchFamily="2" charset="0"/>
                        <a:sym typeface="Montserrat"/>
                      </a:endParaRPr>
                    </a:p>
                    <a:p>
                      <a:pPr marL="0" marR="0" lvl="0" indent="0" algn="ctr" rtl="0">
                        <a:lnSpc>
                          <a:spcPct val="100000"/>
                        </a:lnSpc>
                        <a:spcBef>
                          <a:spcPts val="0"/>
                        </a:spcBef>
                        <a:spcAft>
                          <a:spcPts val="0"/>
                        </a:spcAft>
                        <a:buClr>
                          <a:schemeClr val="dk1"/>
                        </a:buClr>
                        <a:buSzPts val="1000"/>
                        <a:buFont typeface="Calibri"/>
                        <a:buNone/>
                      </a:pPr>
                      <a:r>
                        <a:rPr lang="es-MX" sz="1200" u="none" strike="noStrike" cap="none" dirty="0">
                          <a:latin typeface="Montserrat" panose="00000500000000000000" pitchFamily="2" charset="0"/>
                          <a:sym typeface="Montserrat"/>
                        </a:rPr>
                        <a:t>(29.6%)</a:t>
                      </a:r>
                      <a:endParaRPr sz="1200" b="1" u="none" strike="noStrike" cap="none" dirty="0">
                        <a:solidFill>
                          <a:srgbClr val="595959"/>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000"/>
                        <a:buFont typeface="Arial"/>
                        <a:buNone/>
                      </a:pPr>
                      <a:r>
                        <a:rPr lang="es-MX" sz="1200" u="none" strike="noStrike" cap="none">
                          <a:latin typeface="Montserrat" panose="00000500000000000000" pitchFamily="2" charset="0"/>
                          <a:sym typeface="Montserrat"/>
                        </a:rPr>
                        <a:t>670</a:t>
                      </a:r>
                      <a:endParaRPr sz="1200">
                        <a:latin typeface="Montserrat" panose="00000500000000000000" pitchFamily="2" charset="0"/>
                        <a:sym typeface="Montserrat"/>
                      </a:endParaRPr>
                    </a:p>
                    <a:p>
                      <a:pPr marL="0" marR="0" lvl="0" indent="0" algn="ctr" rtl="0">
                        <a:lnSpc>
                          <a:spcPct val="100000"/>
                        </a:lnSpc>
                        <a:spcBef>
                          <a:spcPts val="0"/>
                        </a:spcBef>
                        <a:spcAft>
                          <a:spcPts val="0"/>
                        </a:spcAft>
                        <a:buClr>
                          <a:schemeClr val="dk1"/>
                        </a:buClr>
                        <a:buSzPts val="1000"/>
                        <a:buFont typeface="Arial"/>
                        <a:buNone/>
                      </a:pPr>
                      <a:r>
                        <a:rPr lang="es-MX" sz="1200" u="none" strike="noStrike" cap="none">
                          <a:latin typeface="Montserrat" panose="00000500000000000000" pitchFamily="2" charset="0"/>
                          <a:sym typeface="Montserrat"/>
                        </a:rPr>
                        <a:t>(21.9%)</a:t>
                      </a:r>
                      <a:endParaRPr sz="1200" b="1">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47548">
                <a:tc>
                  <a:txBody>
                    <a:bodyPr/>
                    <a:lstStyle/>
                    <a:p>
                      <a:pPr marL="0" marR="0" lvl="0" indent="0" algn="ctr" rtl="0">
                        <a:lnSpc>
                          <a:spcPct val="90000"/>
                        </a:lnSpc>
                        <a:spcBef>
                          <a:spcPts val="0"/>
                        </a:spcBef>
                        <a:spcAft>
                          <a:spcPts val="0"/>
                        </a:spcAft>
                        <a:buClr>
                          <a:schemeClr val="lt1"/>
                        </a:buClr>
                        <a:buSzPts val="1400"/>
                        <a:buFont typeface="Calibri"/>
                        <a:buNone/>
                      </a:pPr>
                      <a:r>
                        <a:rPr lang="es-MX" sz="1200" u="none" strike="noStrike" cap="none" dirty="0">
                          <a:latin typeface="Montserrat" panose="00000500000000000000" pitchFamily="2" charset="0"/>
                          <a:sym typeface="Montserrat"/>
                        </a:rPr>
                        <a:t>2</a:t>
                      </a:r>
                      <a:endParaRPr sz="1200" b="1" u="none" strike="noStrike" cap="none" dirty="0">
                        <a:solidFill>
                          <a:schemeClr val="lt1"/>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90000"/>
                        </a:lnSpc>
                        <a:spcBef>
                          <a:spcPts val="0"/>
                        </a:spcBef>
                        <a:spcAft>
                          <a:spcPts val="0"/>
                        </a:spcAft>
                        <a:buClr>
                          <a:schemeClr val="lt1"/>
                        </a:buClr>
                        <a:buSzPts val="1200"/>
                        <a:buFont typeface="Calibri"/>
                        <a:buNone/>
                      </a:pPr>
                      <a:r>
                        <a:rPr lang="es-MX" sz="1200" u="none" strike="noStrike" cap="none" dirty="0">
                          <a:latin typeface="Montserrat" panose="00000500000000000000" pitchFamily="2" charset="0"/>
                          <a:sym typeface="Montserrat"/>
                        </a:rPr>
                        <a:t>Malformaciones congénitas, deformidades y anomalías cromosómicas</a:t>
                      </a:r>
                      <a:endParaRPr sz="1200" b="1" u="none" strike="noStrike" cap="none" dirty="0">
                        <a:solidFill>
                          <a:schemeClr val="lt1"/>
                        </a:solidFill>
                        <a:latin typeface="Montserrat" panose="00000500000000000000" pitchFamily="2" charset="0"/>
                        <a:ea typeface="Montserrat"/>
                        <a:cs typeface="Montserrat"/>
                        <a:sym typeface="Montserrat"/>
                      </a:endParaRPr>
                    </a:p>
                  </a:txBody>
                  <a:tcPr marL="36000" marR="360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lt1"/>
                        </a:buClr>
                        <a:buSzPts val="1400"/>
                        <a:buFont typeface="Calibri"/>
                        <a:buNone/>
                      </a:pPr>
                      <a:r>
                        <a:rPr lang="es-MX" sz="1200" u="none" strike="noStrike" cap="none" dirty="0">
                          <a:latin typeface="Montserrat" panose="00000500000000000000" pitchFamily="2" charset="0"/>
                          <a:sym typeface="Montserrat"/>
                        </a:rPr>
                        <a:t>334</a:t>
                      </a:r>
                      <a:endParaRPr sz="1200" dirty="0">
                        <a:latin typeface="Montserrat" panose="00000500000000000000" pitchFamily="2" charset="0"/>
                        <a:sym typeface="Montserrat"/>
                      </a:endParaRPr>
                    </a:p>
                    <a:p>
                      <a:pPr marL="0" marR="0" lvl="0" indent="0" algn="ctr" rtl="0">
                        <a:lnSpc>
                          <a:spcPct val="100000"/>
                        </a:lnSpc>
                        <a:spcBef>
                          <a:spcPts val="0"/>
                        </a:spcBef>
                        <a:spcAft>
                          <a:spcPts val="0"/>
                        </a:spcAft>
                        <a:buClr>
                          <a:schemeClr val="lt1"/>
                        </a:buClr>
                        <a:buSzPts val="1000"/>
                        <a:buFont typeface="Calibri"/>
                        <a:buNone/>
                      </a:pPr>
                      <a:r>
                        <a:rPr lang="es-MX" sz="1200" u="none" strike="noStrike" cap="none" dirty="0">
                          <a:latin typeface="Montserrat" panose="00000500000000000000" pitchFamily="2" charset="0"/>
                          <a:sym typeface="Montserrat"/>
                        </a:rPr>
                        <a:t>(12.6%)</a:t>
                      </a:r>
                      <a:endParaRPr sz="1200" b="1" u="none" strike="noStrike" cap="none" dirty="0">
                        <a:solidFill>
                          <a:schemeClr val="lt1"/>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lt1"/>
                        </a:buClr>
                        <a:buSzPts val="1000"/>
                        <a:buFont typeface="Arial"/>
                        <a:buNone/>
                      </a:pPr>
                      <a:r>
                        <a:rPr lang="es-MX" sz="1200" u="none" strike="noStrike" cap="none" dirty="0">
                          <a:latin typeface="Montserrat" panose="00000500000000000000" pitchFamily="2" charset="0"/>
                          <a:sym typeface="Montserrat"/>
                        </a:rPr>
                        <a:t>428</a:t>
                      </a:r>
                      <a:endParaRPr sz="1200" dirty="0">
                        <a:latin typeface="Montserrat" panose="00000500000000000000" pitchFamily="2" charset="0"/>
                        <a:sym typeface="Montserrat"/>
                      </a:endParaRPr>
                    </a:p>
                    <a:p>
                      <a:pPr marL="0" marR="0" lvl="0" indent="0" algn="ctr" rtl="0">
                        <a:lnSpc>
                          <a:spcPct val="100000"/>
                        </a:lnSpc>
                        <a:spcBef>
                          <a:spcPts val="0"/>
                        </a:spcBef>
                        <a:spcAft>
                          <a:spcPts val="0"/>
                        </a:spcAft>
                        <a:buClr>
                          <a:schemeClr val="lt1"/>
                        </a:buClr>
                        <a:buSzPts val="1000"/>
                        <a:buFont typeface="Arial"/>
                        <a:buNone/>
                      </a:pPr>
                      <a:r>
                        <a:rPr lang="es-MX" sz="1200" u="none" strike="noStrike" cap="none" dirty="0">
                          <a:latin typeface="Montserrat" panose="00000500000000000000" pitchFamily="2" charset="0"/>
                          <a:sym typeface="Montserrat"/>
                        </a:rPr>
                        <a:t>(14.0%)</a:t>
                      </a:r>
                      <a:endParaRPr sz="1200" b="1" dirty="0">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03971">
                <a:tc>
                  <a:txBody>
                    <a:bodyPr/>
                    <a:lstStyle/>
                    <a:p>
                      <a:pPr marL="0" marR="0" lvl="0" indent="0" algn="ctr" rtl="0">
                        <a:lnSpc>
                          <a:spcPct val="90000"/>
                        </a:lnSpc>
                        <a:spcBef>
                          <a:spcPts val="0"/>
                        </a:spcBef>
                        <a:spcAft>
                          <a:spcPts val="0"/>
                        </a:spcAft>
                        <a:buClr>
                          <a:schemeClr val="dk1"/>
                        </a:buClr>
                        <a:buSzPts val="1400"/>
                        <a:buFont typeface="Calibri"/>
                        <a:buNone/>
                      </a:pPr>
                      <a:r>
                        <a:rPr lang="es-MX" sz="1200" u="none" strike="noStrike" cap="none" dirty="0">
                          <a:latin typeface="Montserrat" panose="00000500000000000000" pitchFamily="2" charset="0"/>
                          <a:sym typeface="Montserrat"/>
                        </a:rPr>
                        <a:t>3</a:t>
                      </a:r>
                      <a:endParaRPr sz="1200" b="1" u="none" strike="noStrike" cap="none" dirty="0">
                        <a:solidFill>
                          <a:srgbClr val="595959"/>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90000"/>
                        </a:lnSpc>
                        <a:spcBef>
                          <a:spcPts val="0"/>
                        </a:spcBef>
                        <a:spcAft>
                          <a:spcPts val="0"/>
                        </a:spcAft>
                        <a:buClr>
                          <a:schemeClr val="dk1"/>
                        </a:buClr>
                        <a:buSzPts val="1200"/>
                        <a:buFont typeface="Calibri"/>
                        <a:buNone/>
                      </a:pPr>
                      <a:r>
                        <a:rPr lang="es-MX" sz="1200" u="none" strike="noStrike" cap="none" dirty="0">
                          <a:latin typeface="Montserrat" panose="00000500000000000000" pitchFamily="2" charset="0"/>
                          <a:sym typeface="Montserrat"/>
                        </a:rPr>
                        <a:t>Enfermedades del sistema digestivo</a:t>
                      </a:r>
                      <a:endParaRPr sz="1200" b="1" u="none" strike="noStrike" cap="none" dirty="0">
                        <a:solidFill>
                          <a:srgbClr val="595959"/>
                        </a:solidFill>
                        <a:latin typeface="Montserrat" panose="00000500000000000000" pitchFamily="2" charset="0"/>
                        <a:ea typeface="Montserrat"/>
                        <a:cs typeface="Montserrat"/>
                        <a:sym typeface="Montserrat"/>
                      </a:endParaRPr>
                    </a:p>
                  </a:txBody>
                  <a:tcPr marL="36000" marR="360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s-MX" sz="1200" u="none" strike="noStrike" cap="none" dirty="0">
                          <a:latin typeface="Montserrat" panose="00000500000000000000" pitchFamily="2" charset="0"/>
                          <a:sym typeface="Montserrat"/>
                        </a:rPr>
                        <a:t>205</a:t>
                      </a:r>
                      <a:endParaRPr sz="1200" dirty="0">
                        <a:latin typeface="Montserrat" panose="00000500000000000000" pitchFamily="2" charset="0"/>
                        <a:sym typeface="Montserrat"/>
                      </a:endParaRPr>
                    </a:p>
                    <a:p>
                      <a:pPr marL="0" marR="0" lvl="0" indent="0" algn="ctr" rtl="0">
                        <a:lnSpc>
                          <a:spcPct val="100000"/>
                        </a:lnSpc>
                        <a:spcBef>
                          <a:spcPts val="0"/>
                        </a:spcBef>
                        <a:spcAft>
                          <a:spcPts val="0"/>
                        </a:spcAft>
                        <a:buClr>
                          <a:schemeClr val="dk1"/>
                        </a:buClr>
                        <a:buSzPts val="1000"/>
                        <a:buFont typeface="Calibri"/>
                        <a:buNone/>
                      </a:pPr>
                      <a:r>
                        <a:rPr lang="es-MX" sz="1200" u="none" strike="noStrike" cap="none" dirty="0">
                          <a:latin typeface="Montserrat" panose="00000500000000000000" pitchFamily="2" charset="0"/>
                          <a:sym typeface="Montserrat"/>
                        </a:rPr>
                        <a:t>(7.7%)</a:t>
                      </a:r>
                      <a:endParaRPr sz="1200" b="1" u="none" strike="noStrike" cap="none" dirty="0">
                        <a:solidFill>
                          <a:srgbClr val="595959"/>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000"/>
                        <a:buFont typeface="Arial"/>
                        <a:buNone/>
                      </a:pPr>
                      <a:r>
                        <a:rPr lang="es-MX" sz="1200" u="none" strike="noStrike" cap="none" dirty="0">
                          <a:latin typeface="Montserrat" panose="00000500000000000000" pitchFamily="2" charset="0"/>
                          <a:sym typeface="Montserrat"/>
                        </a:rPr>
                        <a:t>270</a:t>
                      </a:r>
                      <a:endParaRPr sz="1200" dirty="0">
                        <a:latin typeface="Montserrat" panose="00000500000000000000" pitchFamily="2" charset="0"/>
                        <a:sym typeface="Montserrat"/>
                      </a:endParaRPr>
                    </a:p>
                    <a:p>
                      <a:pPr marL="0" marR="0" lvl="0" indent="0" algn="ctr" rtl="0">
                        <a:lnSpc>
                          <a:spcPct val="100000"/>
                        </a:lnSpc>
                        <a:spcBef>
                          <a:spcPts val="0"/>
                        </a:spcBef>
                        <a:spcAft>
                          <a:spcPts val="0"/>
                        </a:spcAft>
                        <a:buClr>
                          <a:schemeClr val="dk1"/>
                        </a:buClr>
                        <a:buSzPts val="1000"/>
                        <a:buFont typeface="Arial"/>
                        <a:buNone/>
                      </a:pPr>
                      <a:r>
                        <a:rPr lang="es-MX" sz="1200" u="none" strike="noStrike" cap="none" dirty="0">
                          <a:latin typeface="Montserrat" panose="00000500000000000000" pitchFamily="2" charset="0"/>
                          <a:sym typeface="Montserrat"/>
                        </a:rPr>
                        <a:t>(8.8%)</a:t>
                      </a:r>
                      <a:endParaRPr sz="1200" b="1" dirty="0">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84643">
                <a:tc>
                  <a:txBody>
                    <a:bodyPr/>
                    <a:lstStyle/>
                    <a:p>
                      <a:pPr marL="0" marR="0" lvl="0" indent="0" algn="ctr" rtl="0">
                        <a:lnSpc>
                          <a:spcPct val="90000"/>
                        </a:lnSpc>
                        <a:spcBef>
                          <a:spcPts val="0"/>
                        </a:spcBef>
                        <a:spcAft>
                          <a:spcPts val="0"/>
                        </a:spcAft>
                        <a:buClr>
                          <a:schemeClr val="lt1"/>
                        </a:buClr>
                        <a:buSzPts val="1400"/>
                        <a:buFont typeface="Calibri"/>
                        <a:buNone/>
                      </a:pPr>
                      <a:r>
                        <a:rPr lang="es-MX" sz="1200" u="none" strike="noStrike" cap="none" dirty="0">
                          <a:latin typeface="Montserrat" panose="00000500000000000000" pitchFamily="2" charset="0"/>
                          <a:sym typeface="Montserrat"/>
                        </a:rPr>
                        <a:t>4</a:t>
                      </a:r>
                      <a:endParaRPr sz="1200" b="1" u="none" strike="noStrike" cap="none" dirty="0">
                        <a:solidFill>
                          <a:schemeClr val="lt1"/>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90000"/>
                        </a:lnSpc>
                        <a:spcBef>
                          <a:spcPts val="0"/>
                        </a:spcBef>
                        <a:spcAft>
                          <a:spcPts val="0"/>
                        </a:spcAft>
                        <a:buClr>
                          <a:schemeClr val="lt1"/>
                        </a:buClr>
                        <a:buSzPts val="1200"/>
                        <a:buFont typeface="Calibri"/>
                        <a:buNone/>
                      </a:pPr>
                      <a:r>
                        <a:rPr lang="es-MX" sz="1200" u="none" strike="noStrike" cap="none" dirty="0">
                          <a:latin typeface="Montserrat" panose="00000500000000000000" pitchFamily="2" charset="0"/>
                          <a:sym typeface="Montserrat"/>
                        </a:rPr>
                        <a:t>Enfermedades del sistema respiratorio</a:t>
                      </a:r>
                      <a:endParaRPr sz="1200" b="1" u="none" strike="noStrike" cap="none" dirty="0">
                        <a:solidFill>
                          <a:schemeClr val="lt1"/>
                        </a:solidFill>
                        <a:latin typeface="Montserrat" panose="00000500000000000000" pitchFamily="2" charset="0"/>
                        <a:ea typeface="Montserrat"/>
                        <a:cs typeface="Montserrat"/>
                        <a:sym typeface="Montserrat"/>
                      </a:endParaRPr>
                    </a:p>
                  </a:txBody>
                  <a:tcPr marL="36000" marR="360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lt1"/>
                        </a:buClr>
                        <a:buSzPts val="1400"/>
                        <a:buFont typeface="Calibri"/>
                        <a:buNone/>
                      </a:pPr>
                      <a:r>
                        <a:rPr lang="es-MX" sz="1200" u="none" strike="noStrike" cap="none" dirty="0">
                          <a:latin typeface="Montserrat" panose="00000500000000000000" pitchFamily="2" charset="0"/>
                          <a:sym typeface="Montserrat"/>
                        </a:rPr>
                        <a:t>203</a:t>
                      </a:r>
                      <a:endParaRPr sz="1200" dirty="0">
                        <a:latin typeface="Montserrat" panose="00000500000000000000" pitchFamily="2" charset="0"/>
                        <a:sym typeface="Montserrat"/>
                      </a:endParaRPr>
                    </a:p>
                    <a:p>
                      <a:pPr marL="0" marR="0" lvl="0" indent="0" algn="ctr" rtl="0">
                        <a:lnSpc>
                          <a:spcPct val="100000"/>
                        </a:lnSpc>
                        <a:spcBef>
                          <a:spcPts val="0"/>
                        </a:spcBef>
                        <a:spcAft>
                          <a:spcPts val="0"/>
                        </a:spcAft>
                        <a:buClr>
                          <a:schemeClr val="lt1"/>
                        </a:buClr>
                        <a:buSzPts val="1000"/>
                        <a:buFont typeface="Calibri"/>
                        <a:buNone/>
                      </a:pPr>
                      <a:r>
                        <a:rPr lang="es-MX" sz="1200" u="none" strike="noStrike" cap="none" dirty="0">
                          <a:latin typeface="Montserrat" panose="00000500000000000000" pitchFamily="2" charset="0"/>
                          <a:sym typeface="Montserrat"/>
                        </a:rPr>
                        <a:t>(7.7%)</a:t>
                      </a:r>
                      <a:endParaRPr sz="1200" b="1" u="none" strike="noStrike" cap="none" dirty="0">
                        <a:solidFill>
                          <a:schemeClr val="lt1"/>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lt1"/>
                        </a:buClr>
                        <a:buSzPts val="1000"/>
                        <a:buFont typeface="Arial"/>
                        <a:buNone/>
                      </a:pPr>
                      <a:r>
                        <a:rPr lang="es-MX" sz="1200" u="none" strike="noStrike" cap="none" dirty="0">
                          <a:latin typeface="Montserrat" panose="00000500000000000000" pitchFamily="2" charset="0"/>
                          <a:sym typeface="Montserrat"/>
                        </a:rPr>
                        <a:t>355</a:t>
                      </a:r>
                      <a:endParaRPr sz="1200" dirty="0">
                        <a:latin typeface="Montserrat" panose="00000500000000000000" pitchFamily="2" charset="0"/>
                        <a:sym typeface="Montserrat"/>
                      </a:endParaRPr>
                    </a:p>
                    <a:p>
                      <a:pPr marL="0" marR="0" lvl="0" indent="0" algn="ctr" rtl="0">
                        <a:lnSpc>
                          <a:spcPct val="100000"/>
                        </a:lnSpc>
                        <a:spcBef>
                          <a:spcPts val="0"/>
                        </a:spcBef>
                        <a:spcAft>
                          <a:spcPts val="0"/>
                        </a:spcAft>
                        <a:buClr>
                          <a:schemeClr val="lt1"/>
                        </a:buClr>
                        <a:buSzPts val="1000"/>
                        <a:buFont typeface="Arial"/>
                        <a:buNone/>
                      </a:pPr>
                      <a:r>
                        <a:rPr lang="es-MX" sz="1200" u="none" strike="noStrike" cap="none" dirty="0">
                          <a:latin typeface="Montserrat" panose="00000500000000000000" pitchFamily="2" charset="0"/>
                          <a:sym typeface="Montserrat"/>
                        </a:rPr>
                        <a:t>(11.6%)</a:t>
                      </a:r>
                      <a:endParaRPr sz="1200" b="1" dirty="0">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10527">
                <a:tc>
                  <a:txBody>
                    <a:bodyPr/>
                    <a:lstStyle/>
                    <a:p>
                      <a:pPr marL="0" marR="0" lvl="0" indent="0" algn="ctr" rtl="0">
                        <a:lnSpc>
                          <a:spcPct val="90000"/>
                        </a:lnSpc>
                        <a:spcBef>
                          <a:spcPts val="0"/>
                        </a:spcBef>
                        <a:spcAft>
                          <a:spcPts val="0"/>
                        </a:spcAft>
                        <a:buClr>
                          <a:schemeClr val="dk1"/>
                        </a:buClr>
                        <a:buSzPts val="1400"/>
                        <a:buFont typeface="Calibri"/>
                        <a:buNone/>
                      </a:pPr>
                      <a:r>
                        <a:rPr lang="es-MX" sz="1200" u="none" strike="noStrike" cap="none" dirty="0">
                          <a:latin typeface="Montserrat" panose="00000500000000000000" pitchFamily="2" charset="0"/>
                          <a:sym typeface="Montserrat"/>
                        </a:rPr>
                        <a:t>5</a:t>
                      </a:r>
                      <a:endParaRPr sz="1200" b="1" u="none" strike="noStrike" cap="none" dirty="0">
                        <a:solidFill>
                          <a:srgbClr val="595959"/>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90000"/>
                        </a:lnSpc>
                        <a:spcBef>
                          <a:spcPts val="0"/>
                        </a:spcBef>
                        <a:spcAft>
                          <a:spcPts val="0"/>
                        </a:spcAft>
                        <a:buClr>
                          <a:schemeClr val="dk1"/>
                        </a:buClr>
                        <a:buSzPts val="1200"/>
                        <a:buFont typeface="Calibri"/>
                        <a:buNone/>
                      </a:pPr>
                      <a:r>
                        <a:rPr lang="es-MX" sz="1200" u="none" strike="noStrike" cap="none" dirty="0">
                          <a:latin typeface="Montserrat" panose="00000500000000000000" pitchFamily="2" charset="0"/>
                          <a:sym typeface="Montserrat"/>
                        </a:rPr>
                        <a:t>Enfermedades del sistema genitourinario </a:t>
                      </a:r>
                      <a:endParaRPr sz="1200" b="1" u="none" strike="noStrike" cap="none" dirty="0">
                        <a:solidFill>
                          <a:srgbClr val="595959"/>
                        </a:solidFill>
                        <a:latin typeface="Montserrat" panose="00000500000000000000" pitchFamily="2" charset="0"/>
                        <a:ea typeface="Montserrat"/>
                        <a:cs typeface="Montserrat"/>
                        <a:sym typeface="Montserrat"/>
                      </a:endParaRPr>
                    </a:p>
                  </a:txBody>
                  <a:tcPr marL="36000" marR="360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s-MX" sz="1200" u="none" strike="noStrike" cap="none" dirty="0">
                          <a:latin typeface="Montserrat" panose="00000500000000000000" pitchFamily="2" charset="0"/>
                          <a:sym typeface="Montserrat"/>
                        </a:rPr>
                        <a:t>163</a:t>
                      </a:r>
                      <a:endParaRPr sz="1200" u="none" strike="noStrike" cap="none" dirty="0">
                        <a:latin typeface="Montserrat" panose="00000500000000000000" pitchFamily="2" charset="0"/>
                        <a:sym typeface="Montserrat"/>
                      </a:endParaRPr>
                    </a:p>
                    <a:p>
                      <a:pPr marL="0" marR="0" lvl="0" indent="0" algn="ctr" rtl="0">
                        <a:lnSpc>
                          <a:spcPct val="100000"/>
                        </a:lnSpc>
                        <a:spcBef>
                          <a:spcPts val="0"/>
                        </a:spcBef>
                        <a:spcAft>
                          <a:spcPts val="0"/>
                        </a:spcAft>
                        <a:buClr>
                          <a:schemeClr val="dk1"/>
                        </a:buClr>
                        <a:buSzPts val="1000"/>
                        <a:buFont typeface="Calibri"/>
                        <a:buNone/>
                      </a:pPr>
                      <a:r>
                        <a:rPr lang="es-MX" sz="1200" u="none" strike="noStrike" cap="none" dirty="0">
                          <a:latin typeface="Montserrat" panose="00000500000000000000" pitchFamily="2" charset="0"/>
                          <a:sym typeface="Montserrat"/>
                        </a:rPr>
                        <a:t>(6.2%)</a:t>
                      </a:r>
                      <a:endParaRPr sz="1200" b="1" u="none" strike="noStrike" cap="none" dirty="0">
                        <a:solidFill>
                          <a:srgbClr val="595959"/>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000"/>
                        <a:buFont typeface="Arial"/>
                        <a:buNone/>
                      </a:pPr>
                      <a:r>
                        <a:rPr lang="es-MX" sz="1200" u="none" strike="noStrike" cap="none" dirty="0">
                          <a:latin typeface="Montserrat" panose="00000500000000000000" pitchFamily="2" charset="0"/>
                          <a:sym typeface="Montserrat"/>
                        </a:rPr>
                        <a:t>197</a:t>
                      </a:r>
                      <a:endParaRPr sz="1200" dirty="0">
                        <a:latin typeface="Montserrat" panose="00000500000000000000" pitchFamily="2" charset="0"/>
                        <a:sym typeface="Montserrat"/>
                      </a:endParaRPr>
                    </a:p>
                    <a:p>
                      <a:pPr marL="0" marR="0" lvl="0" indent="0" algn="ctr" rtl="0">
                        <a:lnSpc>
                          <a:spcPct val="100000"/>
                        </a:lnSpc>
                        <a:spcBef>
                          <a:spcPts val="0"/>
                        </a:spcBef>
                        <a:spcAft>
                          <a:spcPts val="0"/>
                        </a:spcAft>
                        <a:buClr>
                          <a:schemeClr val="dk1"/>
                        </a:buClr>
                        <a:buSzPts val="1000"/>
                        <a:buFont typeface="Arial"/>
                        <a:buNone/>
                      </a:pPr>
                      <a:r>
                        <a:rPr lang="es-MX" sz="1200" u="none" strike="noStrike" cap="none" dirty="0">
                          <a:latin typeface="Montserrat" panose="00000500000000000000" pitchFamily="2" charset="0"/>
                          <a:sym typeface="Montserrat"/>
                        </a:rPr>
                        <a:t>(6.4%)</a:t>
                      </a:r>
                      <a:endParaRPr sz="1200" b="1" dirty="0">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63089">
                <a:tc gridSpan="2">
                  <a:txBody>
                    <a:bodyPr/>
                    <a:lstStyle/>
                    <a:p>
                      <a:pPr marL="0" marR="0" lvl="0" indent="0" algn="ctr" rtl="0">
                        <a:lnSpc>
                          <a:spcPct val="90000"/>
                        </a:lnSpc>
                        <a:spcBef>
                          <a:spcPts val="0"/>
                        </a:spcBef>
                        <a:spcAft>
                          <a:spcPts val="0"/>
                        </a:spcAft>
                        <a:buClr>
                          <a:schemeClr val="dk1"/>
                        </a:buClr>
                        <a:buSzPts val="1600"/>
                        <a:buFont typeface="Calibri"/>
                        <a:buNone/>
                      </a:pPr>
                      <a:r>
                        <a:rPr lang="es-MX" sz="1200" b="1" u="none" strike="noStrike" cap="none" dirty="0">
                          <a:solidFill>
                            <a:schemeClr val="bg1"/>
                          </a:solidFill>
                          <a:latin typeface="Montserrat" panose="00000500000000000000" pitchFamily="2" charset="0"/>
                          <a:sym typeface="Montserrat"/>
                        </a:rPr>
                        <a:t> TOTAL</a:t>
                      </a:r>
                      <a:endParaRPr sz="1200" b="1" u="none" strike="noStrike" cap="none" dirty="0">
                        <a:solidFill>
                          <a:schemeClr val="bg1"/>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endParaRPr lang="es-MX"/>
                    </a:p>
                  </a:txBody>
                  <a:tcPr/>
                </a:tc>
                <a:tc>
                  <a:txBody>
                    <a:bodyPr/>
                    <a:lstStyle/>
                    <a:p>
                      <a:pPr marL="0" marR="0" lvl="0" indent="0" algn="ctr" rtl="0">
                        <a:lnSpc>
                          <a:spcPct val="100000"/>
                        </a:lnSpc>
                        <a:spcBef>
                          <a:spcPts val="0"/>
                        </a:spcBef>
                        <a:spcAft>
                          <a:spcPts val="0"/>
                        </a:spcAft>
                        <a:buClr>
                          <a:schemeClr val="dk1"/>
                        </a:buClr>
                        <a:buSzPts val="1600"/>
                        <a:buFont typeface="Calibri"/>
                        <a:buNone/>
                      </a:pPr>
                      <a:r>
                        <a:rPr lang="es-MX" sz="1200" b="1" u="none" strike="noStrike" cap="none" dirty="0">
                          <a:solidFill>
                            <a:schemeClr val="bg1"/>
                          </a:solidFill>
                          <a:latin typeface="Montserrat" panose="00000500000000000000" pitchFamily="2" charset="0"/>
                          <a:sym typeface="Montserrat"/>
                        </a:rPr>
                        <a:t>1,690</a:t>
                      </a:r>
                      <a:endParaRPr sz="1200" b="1" u="none" strike="noStrike" cap="none" dirty="0">
                        <a:solidFill>
                          <a:schemeClr val="bg1"/>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lnSpc>
                          <a:spcPct val="100000"/>
                        </a:lnSpc>
                        <a:spcBef>
                          <a:spcPts val="0"/>
                        </a:spcBef>
                        <a:spcAft>
                          <a:spcPts val="0"/>
                        </a:spcAft>
                        <a:buClr>
                          <a:schemeClr val="dk1"/>
                        </a:buClr>
                        <a:buSzPts val="1600"/>
                        <a:buFont typeface="Arial"/>
                        <a:buNone/>
                      </a:pPr>
                      <a:r>
                        <a:rPr lang="es-MX" sz="1200" b="1" u="none" strike="noStrike" cap="none" dirty="0">
                          <a:solidFill>
                            <a:schemeClr val="bg1"/>
                          </a:solidFill>
                          <a:latin typeface="Montserrat" panose="00000500000000000000" pitchFamily="2" charset="0"/>
                          <a:sym typeface="Montserrat"/>
                        </a:rPr>
                        <a:t>1,920</a:t>
                      </a:r>
                      <a:endParaRPr sz="1200" b="1" dirty="0">
                        <a:solidFill>
                          <a:schemeClr val="bg1"/>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6"/>
                  </a:ext>
                </a:extLst>
              </a:tr>
            </a:tbl>
          </a:graphicData>
        </a:graphic>
      </p:graphicFrame>
      <p:graphicFrame>
        <p:nvGraphicFramePr>
          <p:cNvPr id="280" name="Google Shape;280;p12"/>
          <p:cNvGraphicFramePr/>
          <p:nvPr>
            <p:extLst>
              <p:ext uri="{D42A27DB-BD31-4B8C-83A1-F6EECF244321}">
                <p14:modId xmlns:p14="http://schemas.microsoft.com/office/powerpoint/2010/main" val="2308605822"/>
              </p:ext>
            </p:extLst>
          </p:nvPr>
        </p:nvGraphicFramePr>
        <p:xfrm>
          <a:off x="6191326" y="1628556"/>
          <a:ext cx="5273844" cy="4409579"/>
        </p:xfrm>
        <a:graphic>
          <a:graphicData uri="http://schemas.openxmlformats.org/drawingml/2006/table">
            <a:tbl>
              <a:tblPr>
                <a:tableStyleId>{2D5ABB26-0587-4C30-8999-92F81FD0307C}</a:tableStyleId>
              </a:tblPr>
              <a:tblGrid>
                <a:gridCol w="530880">
                  <a:extLst>
                    <a:ext uri="{9D8B030D-6E8A-4147-A177-3AD203B41FA5}">
                      <a16:colId xmlns:a16="http://schemas.microsoft.com/office/drawing/2014/main" val="20000"/>
                    </a:ext>
                  </a:extLst>
                </a:gridCol>
                <a:gridCol w="2845778">
                  <a:extLst>
                    <a:ext uri="{9D8B030D-6E8A-4147-A177-3AD203B41FA5}">
                      <a16:colId xmlns:a16="http://schemas.microsoft.com/office/drawing/2014/main" val="20001"/>
                    </a:ext>
                  </a:extLst>
                </a:gridCol>
                <a:gridCol w="1080116">
                  <a:extLst>
                    <a:ext uri="{9D8B030D-6E8A-4147-A177-3AD203B41FA5}">
                      <a16:colId xmlns:a16="http://schemas.microsoft.com/office/drawing/2014/main" val="20002"/>
                    </a:ext>
                  </a:extLst>
                </a:gridCol>
                <a:gridCol w="817070">
                  <a:extLst>
                    <a:ext uri="{9D8B030D-6E8A-4147-A177-3AD203B41FA5}">
                      <a16:colId xmlns:a16="http://schemas.microsoft.com/office/drawing/2014/main" val="20003"/>
                    </a:ext>
                  </a:extLst>
                </a:gridCol>
              </a:tblGrid>
              <a:tr h="340508">
                <a:tc gridSpan="4">
                  <a:txBody>
                    <a:bodyPr/>
                    <a:lstStyle/>
                    <a:p>
                      <a:pPr marL="0" marR="0" lvl="0" indent="0" algn="ctr" rtl="0">
                        <a:spcBef>
                          <a:spcPts val="0"/>
                        </a:spcBef>
                        <a:spcAft>
                          <a:spcPts val="0"/>
                        </a:spcAft>
                        <a:buNone/>
                      </a:pPr>
                      <a:r>
                        <a:rPr lang="es-MX" sz="1400" b="1" i="0" dirty="0">
                          <a:solidFill>
                            <a:schemeClr val="bg1"/>
                          </a:solidFill>
                          <a:latin typeface="Montserrat" panose="00000500000000000000" pitchFamily="2" charset="0"/>
                          <a:ea typeface="Arial"/>
                          <a:cs typeface="Arial"/>
                          <a:sym typeface="Arial"/>
                        </a:rPr>
                        <a:t>Principales Causas de Mortalidad</a:t>
                      </a:r>
                      <a:endParaRPr lang="es-MX" sz="1400" b="1" i="0" dirty="0">
                        <a:solidFill>
                          <a:schemeClr val="bg1"/>
                        </a:solidFill>
                        <a:latin typeface="Montserrat" panose="00000500000000000000" pitchFamily="2" charset="0"/>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endParaRPr lang="es-MX"/>
                    </a:p>
                  </a:txBody>
                  <a:tcPr/>
                </a:tc>
                <a:tc hMerge="1">
                  <a:txBody>
                    <a:bodyPr/>
                    <a:lstStyle/>
                    <a:p>
                      <a:pPr marL="0" marR="0" lvl="0" indent="0" algn="ctr" rtl="0">
                        <a:lnSpc>
                          <a:spcPct val="100000"/>
                        </a:lnSpc>
                        <a:spcBef>
                          <a:spcPts val="0"/>
                        </a:spcBef>
                        <a:spcAft>
                          <a:spcPts val="0"/>
                        </a:spcAft>
                        <a:buClr>
                          <a:schemeClr val="lt1"/>
                        </a:buClr>
                        <a:buSzPts val="1400"/>
                        <a:buFont typeface="Calibri"/>
                        <a:buNone/>
                      </a:pPr>
                      <a:endParaRPr sz="1100" u="none" strike="noStrike" cap="none" dirty="0">
                        <a:solidFill>
                          <a:schemeClr val="lt1"/>
                        </a:solidFill>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rtl="0">
                        <a:lnSpc>
                          <a:spcPct val="100000"/>
                        </a:lnSpc>
                        <a:spcBef>
                          <a:spcPts val="0"/>
                        </a:spcBef>
                        <a:spcAft>
                          <a:spcPts val="0"/>
                        </a:spcAft>
                        <a:buClr>
                          <a:schemeClr val="lt1"/>
                        </a:buClr>
                        <a:buSzPts val="1400"/>
                        <a:buFont typeface="Arial"/>
                        <a:buNone/>
                      </a:pPr>
                      <a:endParaRPr sz="1100" dirty="0">
                        <a:latin typeface="Montserrat"/>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56411622"/>
                  </a:ext>
                </a:extLst>
              </a:tr>
              <a:tr h="340508">
                <a:tc gridSpan="2">
                  <a:txBody>
                    <a:bodyPr/>
                    <a:lstStyle/>
                    <a:p>
                      <a:pPr marL="0" marR="0" lvl="0" indent="0" algn="ctr" rtl="0">
                        <a:lnSpc>
                          <a:spcPct val="100000"/>
                        </a:lnSpc>
                        <a:spcBef>
                          <a:spcPts val="0"/>
                        </a:spcBef>
                        <a:spcAft>
                          <a:spcPts val="0"/>
                        </a:spcAft>
                        <a:buClr>
                          <a:schemeClr val="lt1"/>
                        </a:buClr>
                        <a:buSzPts val="1400"/>
                        <a:buFont typeface="Calibri"/>
                        <a:buNone/>
                      </a:pPr>
                      <a:r>
                        <a:rPr lang="es-MX" sz="1200" b="1" u="none" strike="noStrike" cap="none" dirty="0">
                          <a:solidFill>
                            <a:schemeClr val="bg1"/>
                          </a:solidFill>
                          <a:latin typeface="Montserrat" panose="00000500000000000000" pitchFamily="2" charset="0"/>
                          <a:sym typeface="Montserrat"/>
                        </a:rPr>
                        <a:t>Causas</a:t>
                      </a:r>
                      <a:endParaRPr sz="1200" b="1" u="none" strike="noStrike" cap="none" dirty="0">
                        <a:solidFill>
                          <a:schemeClr val="bg1"/>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endParaRPr lang="es-MX"/>
                    </a:p>
                  </a:txBody>
                  <a:tcPr/>
                </a:tc>
                <a:tc>
                  <a:txBody>
                    <a:bodyPr/>
                    <a:lstStyle/>
                    <a:p>
                      <a:pPr marL="0" marR="0" lvl="0" indent="0" algn="ctr" rtl="0">
                        <a:lnSpc>
                          <a:spcPct val="100000"/>
                        </a:lnSpc>
                        <a:spcBef>
                          <a:spcPts val="0"/>
                        </a:spcBef>
                        <a:spcAft>
                          <a:spcPts val="0"/>
                        </a:spcAft>
                        <a:buClr>
                          <a:schemeClr val="lt1"/>
                        </a:buClr>
                        <a:buSzPts val="1400"/>
                        <a:buFont typeface="Calibri"/>
                        <a:buNone/>
                      </a:pPr>
                      <a:r>
                        <a:rPr lang="es-MX" sz="1200" b="1" u="none" strike="noStrike" cap="none" dirty="0">
                          <a:solidFill>
                            <a:schemeClr val="bg1"/>
                          </a:solidFill>
                          <a:latin typeface="Montserrat" panose="00000500000000000000" pitchFamily="2" charset="0"/>
                          <a:sym typeface="Montserrat"/>
                        </a:rPr>
                        <a:t>2021</a:t>
                      </a:r>
                      <a:endParaRPr sz="1200" b="1" u="none" strike="noStrike" cap="none" dirty="0">
                        <a:solidFill>
                          <a:schemeClr val="bg1"/>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lnSpc>
                          <a:spcPct val="100000"/>
                        </a:lnSpc>
                        <a:spcBef>
                          <a:spcPts val="0"/>
                        </a:spcBef>
                        <a:spcAft>
                          <a:spcPts val="0"/>
                        </a:spcAft>
                        <a:buClr>
                          <a:schemeClr val="lt1"/>
                        </a:buClr>
                        <a:buSzPts val="1400"/>
                        <a:buFont typeface="Arial"/>
                        <a:buNone/>
                      </a:pPr>
                      <a:r>
                        <a:rPr lang="es-MX" sz="1200" b="1" u="none" strike="noStrike" cap="none" dirty="0">
                          <a:solidFill>
                            <a:schemeClr val="bg1"/>
                          </a:solidFill>
                          <a:latin typeface="Montserrat" panose="00000500000000000000" pitchFamily="2" charset="0"/>
                          <a:sym typeface="Montserrat"/>
                        </a:rPr>
                        <a:t>2022</a:t>
                      </a:r>
                      <a:endParaRPr sz="1200" b="1" dirty="0">
                        <a:solidFill>
                          <a:schemeClr val="bg1"/>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628699">
                <a:tc>
                  <a:txBody>
                    <a:bodyPr/>
                    <a:lstStyle/>
                    <a:p>
                      <a:pPr marL="0" marR="0" lvl="0" indent="0" algn="ctr" rtl="0">
                        <a:lnSpc>
                          <a:spcPct val="90000"/>
                        </a:lnSpc>
                        <a:spcBef>
                          <a:spcPts val="0"/>
                        </a:spcBef>
                        <a:spcAft>
                          <a:spcPts val="0"/>
                        </a:spcAft>
                        <a:buClr>
                          <a:schemeClr val="dk1"/>
                        </a:buClr>
                        <a:buSzPts val="1200"/>
                        <a:buFont typeface="Calibri"/>
                        <a:buNone/>
                      </a:pPr>
                      <a:r>
                        <a:rPr lang="es-MX" sz="1400" u="none" strike="noStrike" cap="none" dirty="0">
                          <a:latin typeface="Montserrat" panose="00000500000000000000" pitchFamily="2" charset="0"/>
                        </a:rPr>
                        <a:t>1</a:t>
                      </a:r>
                      <a:endParaRPr sz="1400" b="1" i="1" u="none" strike="noStrike" cap="none" dirty="0">
                        <a:solidFill>
                          <a:srgbClr val="595959"/>
                        </a:solidFill>
                        <a:latin typeface="Montserrat" panose="00000500000000000000" pitchFamily="2" charset="0"/>
                        <a:ea typeface="Arial"/>
                        <a:cs typeface="Arial"/>
                        <a:sym typeface="Arial"/>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90000"/>
                        </a:lnSpc>
                        <a:spcBef>
                          <a:spcPts val="0"/>
                        </a:spcBef>
                        <a:spcAft>
                          <a:spcPts val="0"/>
                        </a:spcAft>
                        <a:buClr>
                          <a:schemeClr val="dk1"/>
                        </a:buClr>
                        <a:buSzPts val="1200"/>
                        <a:buFont typeface="Calibri"/>
                        <a:buNone/>
                      </a:pPr>
                      <a:r>
                        <a:rPr lang="es-MX" sz="1200" u="none" strike="noStrike" cap="none" dirty="0">
                          <a:latin typeface="Montserrat" panose="00000500000000000000" pitchFamily="2" charset="0"/>
                          <a:sym typeface="Montserrat"/>
                        </a:rPr>
                        <a:t>Malformaciones congénitas, deformidades y anomalías cromosómicas</a:t>
                      </a:r>
                      <a:endParaRPr sz="1200" u="none" strike="noStrike" cap="none" dirty="0">
                        <a:solidFill>
                          <a:srgbClr val="595959"/>
                        </a:solidFill>
                        <a:latin typeface="Montserrat" panose="00000500000000000000" pitchFamily="2" charset="0"/>
                        <a:ea typeface="Montserrat"/>
                        <a:cs typeface="Montserrat"/>
                        <a:sym typeface="Montserrat"/>
                      </a:endParaRPr>
                    </a:p>
                  </a:txBody>
                  <a:tcPr marL="36000" marR="360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s-MX" sz="1200" u="none" strike="noStrike" cap="none" dirty="0">
                          <a:latin typeface="Montserrat" panose="00000500000000000000" pitchFamily="2" charset="0"/>
                          <a:sym typeface="Montserrat"/>
                        </a:rPr>
                        <a:t>17</a:t>
                      </a:r>
                      <a:endParaRPr sz="1200" dirty="0">
                        <a:latin typeface="Montserrat" panose="00000500000000000000" pitchFamily="2" charset="0"/>
                        <a:sym typeface="Montserrat"/>
                      </a:endParaRPr>
                    </a:p>
                    <a:p>
                      <a:pPr marL="0" marR="0" lvl="0" indent="0" algn="ctr" rtl="0">
                        <a:lnSpc>
                          <a:spcPct val="100000"/>
                        </a:lnSpc>
                        <a:spcBef>
                          <a:spcPts val="0"/>
                        </a:spcBef>
                        <a:spcAft>
                          <a:spcPts val="0"/>
                        </a:spcAft>
                        <a:buClr>
                          <a:schemeClr val="dk1"/>
                        </a:buClr>
                        <a:buSzPts val="1200"/>
                        <a:buFont typeface="Calibri"/>
                        <a:buNone/>
                      </a:pPr>
                      <a:r>
                        <a:rPr lang="es-MX" sz="1200" u="none" strike="noStrike" cap="none" dirty="0">
                          <a:latin typeface="Montserrat" panose="00000500000000000000" pitchFamily="2" charset="0"/>
                          <a:sym typeface="Montserrat"/>
                        </a:rPr>
                        <a:t>(23.6%)</a:t>
                      </a:r>
                      <a:endParaRPr sz="1200" u="none" strike="noStrike" cap="none" dirty="0">
                        <a:solidFill>
                          <a:srgbClr val="595959"/>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595959"/>
                        </a:buClr>
                        <a:buSzPts val="1200"/>
                        <a:buFont typeface="Arial"/>
                        <a:buNone/>
                      </a:pPr>
                      <a:r>
                        <a:rPr lang="es-MX" sz="1200" u="none" strike="noStrike" cap="none" dirty="0">
                          <a:latin typeface="Montserrat" panose="00000500000000000000" pitchFamily="2" charset="0"/>
                          <a:sym typeface="Montserrat"/>
                        </a:rPr>
                        <a:t>15</a:t>
                      </a:r>
                      <a:endParaRPr sz="1200" dirty="0">
                        <a:latin typeface="Montserrat" panose="00000500000000000000" pitchFamily="2" charset="0"/>
                        <a:sym typeface="Montserrat"/>
                      </a:endParaRPr>
                    </a:p>
                    <a:p>
                      <a:pPr marL="0" marR="0" lvl="0" indent="0" algn="ctr" rtl="0">
                        <a:lnSpc>
                          <a:spcPct val="100000"/>
                        </a:lnSpc>
                        <a:spcBef>
                          <a:spcPts val="0"/>
                        </a:spcBef>
                        <a:spcAft>
                          <a:spcPts val="0"/>
                        </a:spcAft>
                        <a:buClr>
                          <a:srgbClr val="595959"/>
                        </a:buClr>
                        <a:buSzPts val="1200"/>
                        <a:buFont typeface="Arial"/>
                        <a:buNone/>
                      </a:pPr>
                      <a:r>
                        <a:rPr lang="es-MX" sz="1200" u="none" strike="noStrike" cap="none" dirty="0">
                          <a:latin typeface="Montserrat" panose="00000500000000000000" pitchFamily="2" charset="0"/>
                          <a:sym typeface="Montserrat"/>
                        </a:rPr>
                        <a:t>(20.8%)</a:t>
                      </a:r>
                      <a:endParaRPr sz="1200" dirty="0">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63998">
                <a:tc>
                  <a:txBody>
                    <a:bodyPr/>
                    <a:lstStyle/>
                    <a:p>
                      <a:pPr marL="0" marR="0" lvl="0" indent="0" algn="ctr" rtl="0">
                        <a:lnSpc>
                          <a:spcPct val="90000"/>
                        </a:lnSpc>
                        <a:spcBef>
                          <a:spcPts val="0"/>
                        </a:spcBef>
                        <a:spcAft>
                          <a:spcPts val="0"/>
                        </a:spcAft>
                        <a:buClr>
                          <a:schemeClr val="lt1"/>
                        </a:buClr>
                        <a:buSzPts val="1200"/>
                        <a:buFont typeface="Calibri"/>
                        <a:buNone/>
                      </a:pPr>
                      <a:r>
                        <a:rPr lang="es-MX" sz="1400" u="none" strike="noStrike" cap="none">
                          <a:latin typeface="Montserrat" panose="00000500000000000000" pitchFamily="2" charset="0"/>
                        </a:rPr>
                        <a:t>2</a:t>
                      </a:r>
                      <a:endParaRPr sz="1400" b="1" i="1" u="none" strike="noStrike" cap="none">
                        <a:solidFill>
                          <a:schemeClr val="lt1"/>
                        </a:solidFill>
                        <a:latin typeface="Montserrat" panose="00000500000000000000" pitchFamily="2" charset="0"/>
                        <a:ea typeface="Arial"/>
                        <a:cs typeface="Arial"/>
                        <a:sym typeface="Arial"/>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90000"/>
                        </a:lnSpc>
                        <a:spcBef>
                          <a:spcPts val="0"/>
                        </a:spcBef>
                        <a:spcAft>
                          <a:spcPts val="0"/>
                        </a:spcAft>
                        <a:buClr>
                          <a:schemeClr val="lt1"/>
                        </a:buClr>
                        <a:buSzPts val="1200"/>
                        <a:buFont typeface="Calibri"/>
                        <a:buNone/>
                      </a:pPr>
                      <a:r>
                        <a:rPr lang="es-MX" sz="1200" u="none" strike="noStrike" cap="none" dirty="0">
                          <a:latin typeface="Montserrat" panose="00000500000000000000" pitchFamily="2" charset="0"/>
                          <a:sym typeface="Montserrat"/>
                        </a:rPr>
                        <a:t>Tumores (Neoplasias)</a:t>
                      </a:r>
                      <a:endParaRPr sz="1200" u="none" strike="noStrike" cap="none" dirty="0">
                        <a:solidFill>
                          <a:schemeClr val="lt1"/>
                        </a:solidFill>
                        <a:latin typeface="Montserrat" panose="00000500000000000000" pitchFamily="2" charset="0"/>
                        <a:ea typeface="Montserrat"/>
                        <a:cs typeface="Montserrat"/>
                        <a:sym typeface="Montserrat"/>
                      </a:endParaRPr>
                    </a:p>
                  </a:txBody>
                  <a:tcPr marL="36000" marR="360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es-MX" sz="1200" u="none" strike="noStrike" cap="none">
                          <a:latin typeface="Montserrat" panose="00000500000000000000" pitchFamily="2" charset="0"/>
                          <a:sym typeface="Montserrat"/>
                        </a:rPr>
                        <a:t>15</a:t>
                      </a:r>
                      <a:endParaRPr sz="1200">
                        <a:latin typeface="Montserrat" panose="00000500000000000000" pitchFamily="2" charset="0"/>
                        <a:sym typeface="Montserrat"/>
                      </a:endParaRPr>
                    </a:p>
                    <a:p>
                      <a:pPr marL="0" marR="0" lvl="0" indent="0" algn="ctr" rtl="0">
                        <a:lnSpc>
                          <a:spcPct val="100000"/>
                        </a:lnSpc>
                        <a:spcBef>
                          <a:spcPts val="0"/>
                        </a:spcBef>
                        <a:spcAft>
                          <a:spcPts val="0"/>
                        </a:spcAft>
                        <a:buClr>
                          <a:schemeClr val="lt1"/>
                        </a:buClr>
                        <a:buSzPts val="1200"/>
                        <a:buFont typeface="Calibri"/>
                        <a:buNone/>
                      </a:pPr>
                      <a:r>
                        <a:rPr lang="es-MX" sz="1200" u="none" strike="noStrike" cap="none">
                          <a:latin typeface="Montserrat" panose="00000500000000000000" pitchFamily="2" charset="0"/>
                          <a:sym typeface="Montserrat"/>
                        </a:rPr>
                        <a:t>(20.8%)</a:t>
                      </a:r>
                      <a:endParaRPr sz="1200" u="none" strike="noStrike" cap="none">
                        <a:solidFill>
                          <a:schemeClr val="lt1"/>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lt1"/>
                        </a:buClr>
                        <a:buSzPts val="1200"/>
                        <a:buFont typeface="Arial"/>
                        <a:buNone/>
                      </a:pPr>
                      <a:r>
                        <a:rPr lang="es-MX" sz="1200" u="none" strike="noStrike" cap="none" dirty="0">
                          <a:latin typeface="Montserrat" panose="00000500000000000000" pitchFamily="2" charset="0"/>
                          <a:sym typeface="Montserrat"/>
                        </a:rPr>
                        <a:t>11</a:t>
                      </a:r>
                      <a:endParaRPr sz="1200" dirty="0">
                        <a:latin typeface="Montserrat" panose="00000500000000000000" pitchFamily="2" charset="0"/>
                        <a:sym typeface="Montserrat"/>
                      </a:endParaRPr>
                    </a:p>
                    <a:p>
                      <a:pPr marL="0" marR="0" lvl="0" indent="0" algn="ctr" rtl="0">
                        <a:lnSpc>
                          <a:spcPct val="100000"/>
                        </a:lnSpc>
                        <a:spcBef>
                          <a:spcPts val="0"/>
                        </a:spcBef>
                        <a:spcAft>
                          <a:spcPts val="0"/>
                        </a:spcAft>
                        <a:buClr>
                          <a:schemeClr val="lt1"/>
                        </a:buClr>
                        <a:buSzPts val="1200"/>
                        <a:buFont typeface="Arial"/>
                        <a:buNone/>
                      </a:pPr>
                      <a:r>
                        <a:rPr lang="es-MX" sz="1200" u="none" strike="noStrike" cap="none" dirty="0">
                          <a:latin typeface="Montserrat" panose="00000500000000000000" pitchFamily="2" charset="0"/>
                          <a:sym typeface="Montserrat"/>
                        </a:rPr>
                        <a:t>(15.3%)</a:t>
                      </a:r>
                      <a:endParaRPr sz="1200" dirty="0">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33146">
                <a:tc>
                  <a:txBody>
                    <a:bodyPr/>
                    <a:lstStyle/>
                    <a:p>
                      <a:pPr marL="0" marR="0" lvl="0" indent="0" algn="ctr" rtl="0">
                        <a:lnSpc>
                          <a:spcPct val="90000"/>
                        </a:lnSpc>
                        <a:spcBef>
                          <a:spcPts val="0"/>
                        </a:spcBef>
                        <a:spcAft>
                          <a:spcPts val="0"/>
                        </a:spcAft>
                        <a:buClr>
                          <a:schemeClr val="dk1"/>
                        </a:buClr>
                        <a:buSzPts val="1200"/>
                        <a:buFont typeface="Calibri"/>
                        <a:buNone/>
                      </a:pPr>
                      <a:r>
                        <a:rPr lang="es-MX" sz="1400" u="none" strike="noStrike" cap="none">
                          <a:latin typeface="Montserrat" panose="00000500000000000000" pitchFamily="2" charset="0"/>
                        </a:rPr>
                        <a:t>3</a:t>
                      </a:r>
                      <a:endParaRPr sz="1400" b="1" i="1" u="none" strike="noStrike" cap="none">
                        <a:solidFill>
                          <a:srgbClr val="595959"/>
                        </a:solidFill>
                        <a:latin typeface="Montserrat" panose="00000500000000000000" pitchFamily="2" charset="0"/>
                        <a:ea typeface="Arial"/>
                        <a:cs typeface="Arial"/>
                        <a:sym typeface="Arial"/>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90000"/>
                        </a:lnSpc>
                        <a:spcBef>
                          <a:spcPts val="0"/>
                        </a:spcBef>
                        <a:spcAft>
                          <a:spcPts val="0"/>
                        </a:spcAft>
                        <a:buClr>
                          <a:schemeClr val="dk1"/>
                        </a:buClr>
                        <a:buSzPts val="1200"/>
                        <a:buFont typeface="Calibri"/>
                        <a:buNone/>
                      </a:pPr>
                      <a:r>
                        <a:rPr lang="es-MX" sz="1200" u="none" strike="noStrike" cap="none" dirty="0">
                          <a:latin typeface="Montserrat" panose="00000500000000000000" pitchFamily="2" charset="0"/>
                          <a:sym typeface="Montserrat"/>
                        </a:rPr>
                        <a:t>Enfermedades de la sangre y de los órganos hematopoyéticos y ciertos trastornos que afectan el mecanismo de la inmunidad</a:t>
                      </a:r>
                      <a:endParaRPr sz="1200" u="none" strike="noStrike" cap="none" dirty="0">
                        <a:solidFill>
                          <a:srgbClr val="FF0000"/>
                        </a:solidFill>
                        <a:latin typeface="Montserrat" panose="00000500000000000000" pitchFamily="2" charset="0"/>
                        <a:ea typeface="Montserrat"/>
                        <a:cs typeface="Montserrat"/>
                        <a:sym typeface="Montserrat"/>
                      </a:endParaRPr>
                    </a:p>
                  </a:txBody>
                  <a:tcPr marL="36000" marR="360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s-MX" sz="1200" u="none" strike="noStrike" cap="none" dirty="0">
                          <a:latin typeface="Montserrat" panose="00000500000000000000" pitchFamily="2" charset="0"/>
                          <a:sym typeface="Montserrat"/>
                        </a:rPr>
                        <a:t>8</a:t>
                      </a:r>
                      <a:endParaRPr sz="1200" dirty="0">
                        <a:latin typeface="Montserrat" panose="00000500000000000000" pitchFamily="2" charset="0"/>
                        <a:sym typeface="Montserrat"/>
                      </a:endParaRPr>
                    </a:p>
                    <a:p>
                      <a:pPr marL="0" marR="0" lvl="0" indent="0" algn="ctr" rtl="0">
                        <a:lnSpc>
                          <a:spcPct val="100000"/>
                        </a:lnSpc>
                        <a:spcBef>
                          <a:spcPts val="0"/>
                        </a:spcBef>
                        <a:spcAft>
                          <a:spcPts val="0"/>
                        </a:spcAft>
                        <a:buClr>
                          <a:schemeClr val="dk1"/>
                        </a:buClr>
                        <a:buSzPts val="1200"/>
                        <a:buFont typeface="Calibri"/>
                        <a:buNone/>
                      </a:pPr>
                      <a:r>
                        <a:rPr lang="es-MX" sz="1200" u="none" strike="noStrike" cap="none" dirty="0">
                          <a:latin typeface="Montserrat" panose="00000500000000000000" pitchFamily="2" charset="0"/>
                          <a:sym typeface="Montserrat"/>
                        </a:rPr>
                        <a:t>(11.1%)</a:t>
                      </a:r>
                      <a:endParaRPr sz="1200" u="none" strike="noStrike" cap="none" dirty="0">
                        <a:solidFill>
                          <a:srgbClr val="FF0000"/>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dk1"/>
                        </a:buClr>
                        <a:buSzPts val="1200"/>
                        <a:buFont typeface="Arial"/>
                        <a:buNone/>
                      </a:pPr>
                      <a:r>
                        <a:rPr lang="es-MX" sz="1200" u="none" strike="noStrike" cap="none" dirty="0">
                          <a:latin typeface="Montserrat" panose="00000500000000000000" pitchFamily="2" charset="0"/>
                          <a:sym typeface="Montserrat"/>
                        </a:rPr>
                        <a:t>12</a:t>
                      </a:r>
                      <a:endParaRPr sz="1200" dirty="0">
                        <a:latin typeface="Montserrat" panose="00000500000000000000" pitchFamily="2" charset="0"/>
                        <a:sym typeface="Montserrat"/>
                      </a:endParaRPr>
                    </a:p>
                    <a:p>
                      <a:pPr marL="0" marR="0" lvl="0" indent="0" algn="ctr" rtl="0">
                        <a:lnSpc>
                          <a:spcPct val="100000"/>
                        </a:lnSpc>
                        <a:spcBef>
                          <a:spcPts val="0"/>
                        </a:spcBef>
                        <a:spcAft>
                          <a:spcPts val="0"/>
                        </a:spcAft>
                        <a:buClr>
                          <a:schemeClr val="dk1"/>
                        </a:buClr>
                        <a:buSzPts val="1200"/>
                        <a:buFont typeface="Arial"/>
                        <a:buNone/>
                      </a:pPr>
                      <a:r>
                        <a:rPr lang="es-MX" sz="1200" u="none" strike="noStrike" cap="none" dirty="0">
                          <a:latin typeface="Montserrat" panose="00000500000000000000" pitchFamily="2" charset="0"/>
                          <a:sym typeface="Montserrat"/>
                        </a:rPr>
                        <a:t>(16.7%)</a:t>
                      </a:r>
                      <a:endParaRPr sz="1200" dirty="0">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19248">
                <a:tc>
                  <a:txBody>
                    <a:bodyPr/>
                    <a:lstStyle/>
                    <a:p>
                      <a:pPr marL="0" marR="0" lvl="0" indent="0" algn="ctr" rtl="0">
                        <a:lnSpc>
                          <a:spcPct val="90000"/>
                        </a:lnSpc>
                        <a:spcBef>
                          <a:spcPts val="0"/>
                        </a:spcBef>
                        <a:spcAft>
                          <a:spcPts val="0"/>
                        </a:spcAft>
                        <a:buClr>
                          <a:schemeClr val="lt1"/>
                        </a:buClr>
                        <a:buSzPts val="1200"/>
                        <a:buFont typeface="Calibri"/>
                        <a:buNone/>
                      </a:pPr>
                      <a:r>
                        <a:rPr lang="es-MX" sz="1400" u="none" strike="noStrike" cap="none">
                          <a:latin typeface="Montserrat" panose="00000500000000000000" pitchFamily="2" charset="0"/>
                        </a:rPr>
                        <a:t>4</a:t>
                      </a:r>
                      <a:endParaRPr sz="1400" b="1" i="1" u="none" strike="noStrike" cap="none">
                        <a:solidFill>
                          <a:schemeClr val="lt1"/>
                        </a:solidFill>
                        <a:latin typeface="Montserrat" panose="00000500000000000000" pitchFamily="2" charset="0"/>
                        <a:ea typeface="Arial"/>
                        <a:cs typeface="Arial"/>
                        <a:sym typeface="Arial"/>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90000"/>
                        </a:lnSpc>
                        <a:spcBef>
                          <a:spcPts val="0"/>
                        </a:spcBef>
                        <a:spcAft>
                          <a:spcPts val="0"/>
                        </a:spcAft>
                        <a:buClr>
                          <a:schemeClr val="lt1"/>
                        </a:buClr>
                        <a:buSzPts val="1200"/>
                        <a:buFont typeface="Calibri"/>
                        <a:buNone/>
                      </a:pPr>
                      <a:r>
                        <a:rPr lang="es-MX" sz="1200" u="none" strike="noStrike" cap="none" dirty="0">
                          <a:latin typeface="Montserrat" panose="00000500000000000000" pitchFamily="2" charset="0"/>
                          <a:sym typeface="Montserrat"/>
                        </a:rPr>
                        <a:t>Enfermedades del sistema respiratorio</a:t>
                      </a:r>
                      <a:endParaRPr sz="1200" u="none" strike="noStrike" cap="none" dirty="0">
                        <a:solidFill>
                          <a:schemeClr val="lt1"/>
                        </a:solidFill>
                        <a:latin typeface="Montserrat" panose="00000500000000000000" pitchFamily="2" charset="0"/>
                        <a:ea typeface="Montserrat"/>
                        <a:cs typeface="Montserrat"/>
                        <a:sym typeface="Montserrat"/>
                      </a:endParaRPr>
                    </a:p>
                  </a:txBody>
                  <a:tcPr marL="36000" marR="360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es-MX" sz="1200" u="none" strike="noStrike" cap="none" dirty="0">
                          <a:latin typeface="Montserrat" panose="00000500000000000000" pitchFamily="2" charset="0"/>
                          <a:sym typeface="Montserrat"/>
                        </a:rPr>
                        <a:t>6</a:t>
                      </a:r>
                      <a:endParaRPr sz="1200" dirty="0">
                        <a:latin typeface="Montserrat" panose="00000500000000000000" pitchFamily="2" charset="0"/>
                        <a:sym typeface="Montserrat"/>
                      </a:endParaRPr>
                    </a:p>
                    <a:p>
                      <a:pPr marL="0" marR="0" lvl="0" indent="0" algn="ctr" rtl="0">
                        <a:lnSpc>
                          <a:spcPct val="100000"/>
                        </a:lnSpc>
                        <a:spcBef>
                          <a:spcPts val="0"/>
                        </a:spcBef>
                        <a:spcAft>
                          <a:spcPts val="0"/>
                        </a:spcAft>
                        <a:buClr>
                          <a:schemeClr val="lt1"/>
                        </a:buClr>
                        <a:buSzPts val="1200"/>
                        <a:buFont typeface="Calibri"/>
                        <a:buNone/>
                      </a:pPr>
                      <a:r>
                        <a:rPr lang="es-MX" sz="1200" u="none" strike="noStrike" cap="none" dirty="0">
                          <a:latin typeface="Montserrat" panose="00000500000000000000" pitchFamily="2" charset="0"/>
                          <a:sym typeface="Montserrat"/>
                        </a:rPr>
                        <a:t>(8.3%)</a:t>
                      </a:r>
                      <a:endParaRPr sz="1200" u="none" strike="noStrike" cap="none" dirty="0">
                        <a:solidFill>
                          <a:schemeClr val="lt1"/>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lt1"/>
                        </a:buClr>
                        <a:buSzPts val="1200"/>
                        <a:buFont typeface="Arial"/>
                        <a:buNone/>
                      </a:pPr>
                      <a:r>
                        <a:rPr lang="es-MX" sz="1200" u="none" strike="noStrike" cap="none" dirty="0">
                          <a:latin typeface="Montserrat" panose="00000500000000000000" pitchFamily="2" charset="0"/>
                          <a:sym typeface="Montserrat"/>
                        </a:rPr>
                        <a:t>4</a:t>
                      </a:r>
                      <a:endParaRPr sz="1200" dirty="0">
                        <a:latin typeface="Montserrat" panose="00000500000000000000" pitchFamily="2" charset="0"/>
                        <a:sym typeface="Montserrat"/>
                      </a:endParaRPr>
                    </a:p>
                    <a:p>
                      <a:pPr marL="0" marR="0" lvl="0" indent="0" algn="ctr" rtl="0">
                        <a:lnSpc>
                          <a:spcPct val="100000"/>
                        </a:lnSpc>
                        <a:spcBef>
                          <a:spcPts val="0"/>
                        </a:spcBef>
                        <a:spcAft>
                          <a:spcPts val="0"/>
                        </a:spcAft>
                        <a:buClr>
                          <a:schemeClr val="lt1"/>
                        </a:buClr>
                        <a:buSzPts val="1200"/>
                        <a:buFont typeface="Arial"/>
                        <a:buNone/>
                      </a:pPr>
                      <a:r>
                        <a:rPr lang="es-MX" sz="1200" u="none" strike="noStrike" cap="none" dirty="0">
                          <a:latin typeface="Montserrat" panose="00000500000000000000" pitchFamily="2" charset="0"/>
                          <a:sym typeface="Montserrat"/>
                        </a:rPr>
                        <a:t>(5.6%)</a:t>
                      </a:r>
                      <a:endParaRPr sz="1200" dirty="0">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05128">
                <a:tc>
                  <a:txBody>
                    <a:bodyPr/>
                    <a:lstStyle/>
                    <a:p>
                      <a:pPr marL="0" marR="0" lvl="0" indent="0" algn="ctr" rtl="0">
                        <a:lnSpc>
                          <a:spcPct val="90000"/>
                        </a:lnSpc>
                        <a:spcBef>
                          <a:spcPts val="0"/>
                        </a:spcBef>
                        <a:spcAft>
                          <a:spcPts val="0"/>
                        </a:spcAft>
                        <a:buClr>
                          <a:srgbClr val="595959"/>
                        </a:buClr>
                        <a:buSzPts val="1200"/>
                        <a:buFont typeface="Arial"/>
                        <a:buNone/>
                      </a:pPr>
                      <a:r>
                        <a:rPr lang="es-MX" sz="1400" u="none" strike="noStrike" cap="none">
                          <a:latin typeface="Montserrat" panose="00000500000000000000" pitchFamily="2" charset="0"/>
                          <a:sym typeface="Arial"/>
                        </a:rPr>
                        <a:t>5</a:t>
                      </a:r>
                      <a:endParaRPr sz="1400" b="1" i="1" u="none" strike="noStrike" cap="none">
                        <a:solidFill>
                          <a:srgbClr val="595959"/>
                        </a:solidFill>
                        <a:latin typeface="Montserrat" panose="00000500000000000000" pitchFamily="2" charset="0"/>
                        <a:ea typeface="Arial"/>
                        <a:cs typeface="Arial"/>
                        <a:sym typeface="Arial"/>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90000"/>
                        </a:lnSpc>
                        <a:spcBef>
                          <a:spcPts val="0"/>
                        </a:spcBef>
                        <a:spcAft>
                          <a:spcPts val="0"/>
                        </a:spcAft>
                        <a:buClr>
                          <a:schemeClr val="dk1"/>
                        </a:buClr>
                        <a:buSzPts val="1200"/>
                        <a:buFont typeface="Calibri"/>
                        <a:buNone/>
                      </a:pPr>
                      <a:r>
                        <a:rPr lang="es-MX" sz="1200" u="none" strike="noStrike" cap="none" dirty="0">
                          <a:latin typeface="Montserrat" panose="00000500000000000000" pitchFamily="2" charset="0"/>
                          <a:sym typeface="Montserrat"/>
                        </a:rPr>
                        <a:t>Ciertas afecciones originadas en el período perinatal</a:t>
                      </a:r>
                      <a:endParaRPr sz="1200" u="none" strike="noStrike" cap="none" dirty="0">
                        <a:solidFill>
                          <a:srgbClr val="595959"/>
                        </a:solidFill>
                        <a:latin typeface="Montserrat" panose="00000500000000000000" pitchFamily="2" charset="0"/>
                        <a:ea typeface="Montserrat"/>
                        <a:cs typeface="Montserrat"/>
                        <a:sym typeface="Montserrat"/>
                      </a:endParaRPr>
                    </a:p>
                  </a:txBody>
                  <a:tcPr marL="36000" marR="360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Calibri"/>
                        <a:buNone/>
                      </a:pPr>
                      <a:r>
                        <a:rPr lang="es-MX" sz="1200" u="none" strike="noStrike" cap="none" dirty="0">
                          <a:latin typeface="Montserrat" panose="00000500000000000000" pitchFamily="2" charset="0"/>
                          <a:sym typeface="Montserrat"/>
                        </a:rPr>
                        <a:t>3</a:t>
                      </a:r>
                      <a:endParaRPr sz="1200" dirty="0">
                        <a:latin typeface="Montserrat" panose="00000500000000000000" pitchFamily="2" charset="0"/>
                        <a:sym typeface="Montserrat"/>
                      </a:endParaRPr>
                    </a:p>
                    <a:p>
                      <a:pPr marL="0" marR="0" lvl="0" indent="0" algn="ctr" rtl="0">
                        <a:lnSpc>
                          <a:spcPct val="100000"/>
                        </a:lnSpc>
                        <a:spcBef>
                          <a:spcPts val="0"/>
                        </a:spcBef>
                        <a:spcAft>
                          <a:spcPts val="0"/>
                        </a:spcAft>
                        <a:buClr>
                          <a:schemeClr val="dk1"/>
                        </a:buClr>
                        <a:buSzPts val="1200"/>
                        <a:buFont typeface="Calibri"/>
                        <a:buNone/>
                      </a:pPr>
                      <a:r>
                        <a:rPr lang="es-MX" sz="1200" u="none" strike="noStrike" cap="none" dirty="0">
                          <a:latin typeface="Montserrat" panose="00000500000000000000" pitchFamily="2" charset="0"/>
                          <a:sym typeface="Montserrat"/>
                        </a:rPr>
                        <a:t>(4.2%)</a:t>
                      </a:r>
                      <a:endParaRPr sz="1200" u="none" strike="noStrike" cap="none" dirty="0">
                        <a:solidFill>
                          <a:srgbClr val="595959"/>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595959"/>
                        </a:buClr>
                        <a:buSzPts val="1200"/>
                        <a:buFont typeface="Arial"/>
                        <a:buNone/>
                      </a:pPr>
                      <a:r>
                        <a:rPr lang="es-MX" sz="1200" u="none" strike="noStrike" cap="none" dirty="0">
                          <a:latin typeface="Montserrat" panose="00000500000000000000" pitchFamily="2" charset="0"/>
                          <a:sym typeface="Montserrat"/>
                        </a:rPr>
                        <a:t>5</a:t>
                      </a:r>
                      <a:endParaRPr sz="1200" dirty="0">
                        <a:latin typeface="Montserrat" panose="00000500000000000000" pitchFamily="2" charset="0"/>
                        <a:sym typeface="Montserrat"/>
                      </a:endParaRPr>
                    </a:p>
                    <a:p>
                      <a:pPr marL="0" marR="0" lvl="0" indent="0" algn="ctr" rtl="0">
                        <a:lnSpc>
                          <a:spcPct val="100000"/>
                        </a:lnSpc>
                        <a:spcBef>
                          <a:spcPts val="0"/>
                        </a:spcBef>
                        <a:spcAft>
                          <a:spcPts val="0"/>
                        </a:spcAft>
                        <a:buClr>
                          <a:srgbClr val="595959"/>
                        </a:buClr>
                        <a:buSzPts val="1200"/>
                        <a:buFont typeface="Arial"/>
                        <a:buNone/>
                      </a:pPr>
                      <a:r>
                        <a:rPr lang="es-MX" sz="1200" u="none" strike="noStrike" cap="none" dirty="0">
                          <a:latin typeface="Montserrat" panose="00000500000000000000" pitchFamily="2" charset="0"/>
                          <a:sym typeface="Montserrat"/>
                        </a:rPr>
                        <a:t>(6.9%)</a:t>
                      </a:r>
                      <a:endParaRPr sz="1200" dirty="0">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08416">
                <a:tc>
                  <a:txBody>
                    <a:bodyPr/>
                    <a:lstStyle/>
                    <a:p>
                      <a:pPr marL="0" marR="0" lvl="0" indent="0" algn="ctr" rtl="0">
                        <a:lnSpc>
                          <a:spcPct val="90000"/>
                        </a:lnSpc>
                        <a:spcBef>
                          <a:spcPts val="0"/>
                        </a:spcBef>
                        <a:spcAft>
                          <a:spcPts val="0"/>
                        </a:spcAft>
                        <a:buClr>
                          <a:schemeClr val="lt1"/>
                        </a:buClr>
                        <a:buSzPts val="1200"/>
                        <a:buFont typeface="Arial"/>
                        <a:buNone/>
                      </a:pPr>
                      <a:r>
                        <a:rPr lang="es-MX" sz="1400" u="none" strike="noStrike" cap="none">
                          <a:latin typeface="Montserrat" panose="00000500000000000000" pitchFamily="2" charset="0"/>
                          <a:sym typeface="Arial"/>
                        </a:rPr>
                        <a:t>6</a:t>
                      </a:r>
                      <a:endParaRPr sz="1400" b="1" i="1" u="none" strike="noStrike" cap="none">
                        <a:solidFill>
                          <a:schemeClr val="lt1"/>
                        </a:solidFill>
                        <a:latin typeface="Montserrat" panose="00000500000000000000" pitchFamily="2" charset="0"/>
                        <a:ea typeface="Arial"/>
                        <a:cs typeface="Arial"/>
                        <a:sym typeface="Arial"/>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rtl="0">
                        <a:lnSpc>
                          <a:spcPct val="90000"/>
                        </a:lnSpc>
                        <a:spcBef>
                          <a:spcPts val="0"/>
                        </a:spcBef>
                        <a:spcAft>
                          <a:spcPts val="0"/>
                        </a:spcAft>
                        <a:buClr>
                          <a:schemeClr val="lt1"/>
                        </a:buClr>
                        <a:buSzPts val="1200"/>
                        <a:buFont typeface="Calibri"/>
                        <a:buNone/>
                      </a:pPr>
                      <a:r>
                        <a:rPr lang="es-MX" sz="1200" u="none" strike="noStrike" cap="none" dirty="0">
                          <a:latin typeface="Montserrat" panose="00000500000000000000" pitchFamily="2" charset="0"/>
                          <a:sym typeface="Montserrat"/>
                        </a:rPr>
                        <a:t>Todas las demás</a:t>
                      </a:r>
                      <a:endParaRPr sz="1200" u="none" strike="noStrike" cap="none" dirty="0">
                        <a:solidFill>
                          <a:schemeClr val="lt1"/>
                        </a:solidFill>
                        <a:latin typeface="Montserrat" panose="00000500000000000000" pitchFamily="2" charset="0"/>
                        <a:ea typeface="Montserrat"/>
                        <a:cs typeface="Montserrat"/>
                        <a:sym typeface="Montserrat"/>
                      </a:endParaRPr>
                    </a:p>
                  </a:txBody>
                  <a:tcPr marL="36000" marR="360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lt1"/>
                        </a:buClr>
                        <a:buSzPts val="1200"/>
                        <a:buFont typeface="Calibri"/>
                        <a:buNone/>
                      </a:pPr>
                      <a:r>
                        <a:rPr lang="es-MX" sz="1200" u="none" strike="noStrike" cap="none" dirty="0">
                          <a:latin typeface="Montserrat" panose="00000500000000000000" pitchFamily="2" charset="0"/>
                          <a:sym typeface="Montserrat"/>
                        </a:rPr>
                        <a:t>23</a:t>
                      </a:r>
                      <a:endParaRPr sz="1200" dirty="0">
                        <a:latin typeface="Montserrat" panose="00000500000000000000" pitchFamily="2" charset="0"/>
                        <a:sym typeface="Montserrat"/>
                      </a:endParaRPr>
                    </a:p>
                    <a:p>
                      <a:pPr marL="0" marR="0" lvl="0" indent="0" algn="ctr" rtl="0">
                        <a:lnSpc>
                          <a:spcPct val="100000"/>
                        </a:lnSpc>
                        <a:spcBef>
                          <a:spcPts val="0"/>
                        </a:spcBef>
                        <a:spcAft>
                          <a:spcPts val="0"/>
                        </a:spcAft>
                        <a:buClr>
                          <a:schemeClr val="lt1"/>
                        </a:buClr>
                        <a:buSzPts val="1200"/>
                        <a:buFont typeface="Calibri"/>
                        <a:buNone/>
                      </a:pPr>
                      <a:r>
                        <a:rPr lang="es-MX" sz="1200" u="none" strike="noStrike" cap="none" dirty="0">
                          <a:latin typeface="Montserrat" panose="00000500000000000000" pitchFamily="2" charset="0"/>
                          <a:sym typeface="Montserrat"/>
                        </a:rPr>
                        <a:t>(31.9%)</a:t>
                      </a:r>
                      <a:endParaRPr sz="1200" u="none" strike="noStrike" cap="none" dirty="0">
                        <a:solidFill>
                          <a:schemeClr val="lt1"/>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chemeClr val="lt1"/>
                        </a:buClr>
                        <a:buSzPts val="1200"/>
                        <a:buFont typeface="Arial"/>
                        <a:buNone/>
                      </a:pPr>
                      <a:r>
                        <a:rPr lang="es-MX" sz="1200" u="none" strike="noStrike" cap="none" dirty="0">
                          <a:latin typeface="Montserrat" panose="00000500000000000000" pitchFamily="2" charset="0"/>
                          <a:sym typeface="Montserrat"/>
                        </a:rPr>
                        <a:t>2</a:t>
                      </a:r>
                      <a:r>
                        <a:rPr lang="es-MX" sz="1200" dirty="0">
                          <a:latin typeface="Montserrat" panose="00000500000000000000" pitchFamily="2" charset="0"/>
                          <a:sym typeface="Montserrat"/>
                        </a:rPr>
                        <a:t>5</a:t>
                      </a:r>
                      <a:endParaRPr sz="1200" dirty="0">
                        <a:latin typeface="Montserrat" panose="00000500000000000000" pitchFamily="2" charset="0"/>
                        <a:sym typeface="Montserrat"/>
                      </a:endParaRPr>
                    </a:p>
                    <a:p>
                      <a:pPr marL="0" marR="0" lvl="0" indent="0" algn="ctr" rtl="0">
                        <a:lnSpc>
                          <a:spcPct val="100000"/>
                        </a:lnSpc>
                        <a:spcBef>
                          <a:spcPts val="0"/>
                        </a:spcBef>
                        <a:spcAft>
                          <a:spcPts val="0"/>
                        </a:spcAft>
                        <a:buClr>
                          <a:schemeClr val="lt1"/>
                        </a:buClr>
                        <a:buSzPts val="1200"/>
                        <a:buFont typeface="Arial"/>
                        <a:buNone/>
                      </a:pPr>
                      <a:r>
                        <a:rPr lang="es-MX" sz="1200" u="none" strike="noStrike" cap="none" dirty="0">
                          <a:latin typeface="Montserrat" panose="00000500000000000000" pitchFamily="2" charset="0"/>
                          <a:sym typeface="Montserrat"/>
                        </a:rPr>
                        <a:t>(33.3%)</a:t>
                      </a:r>
                      <a:endParaRPr sz="1200" dirty="0">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304784">
                <a:tc gridSpan="2">
                  <a:txBody>
                    <a:bodyPr/>
                    <a:lstStyle/>
                    <a:p>
                      <a:pPr marL="0" marR="0" lvl="0" indent="0" algn="ctr" rtl="0">
                        <a:lnSpc>
                          <a:spcPct val="90000"/>
                        </a:lnSpc>
                        <a:spcBef>
                          <a:spcPts val="0"/>
                        </a:spcBef>
                        <a:spcAft>
                          <a:spcPts val="0"/>
                        </a:spcAft>
                        <a:buClr>
                          <a:schemeClr val="dk1"/>
                        </a:buClr>
                        <a:buSzPts val="1400"/>
                        <a:buFont typeface="Calibri"/>
                        <a:buNone/>
                      </a:pPr>
                      <a:r>
                        <a:rPr lang="es-MX" sz="1200" b="1" u="none" strike="noStrike" cap="none" dirty="0">
                          <a:solidFill>
                            <a:schemeClr val="bg1"/>
                          </a:solidFill>
                          <a:latin typeface="Montserrat" panose="00000500000000000000" pitchFamily="2" charset="0"/>
                          <a:sym typeface="Montserrat"/>
                        </a:rPr>
                        <a:t> TOTAL</a:t>
                      </a:r>
                      <a:endParaRPr sz="1200" b="1" u="none" strike="noStrike" cap="none" dirty="0">
                        <a:solidFill>
                          <a:schemeClr val="bg1"/>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endParaRPr lang="es-MX"/>
                    </a:p>
                  </a:txBody>
                  <a:tcPr/>
                </a:tc>
                <a:tc>
                  <a:txBody>
                    <a:bodyPr/>
                    <a:lstStyle/>
                    <a:p>
                      <a:pPr marL="0" marR="0" lvl="0" indent="0" algn="ctr" rtl="0">
                        <a:lnSpc>
                          <a:spcPct val="100000"/>
                        </a:lnSpc>
                        <a:spcBef>
                          <a:spcPts val="0"/>
                        </a:spcBef>
                        <a:spcAft>
                          <a:spcPts val="0"/>
                        </a:spcAft>
                        <a:buClr>
                          <a:schemeClr val="dk1"/>
                        </a:buClr>
                        <a:buSzPts val="1400"/>
                        <a:buFont typeface="Calibri"/>
                        <a:buNone/>
                      </a:pPr>
                      <a:r>
                        <a:rPr lang="es-MX" sz="1200" b="1" u="none" strike="noStrike" cap="none" dirty="0">
                          <a:solidFill>
                            <a:schemeClr val="bg1"/>
                          </a:solidFill>
                          <a:latin typeface="Montserrat" panose="00000500000000000000" pitchFamily="2" charset="0"/>
                          <a:sym typeface="Montserrat"/>
                        </a:rPr>
                        <a:t>72</a:t>
                      </a:r>
                      <a:endParaRPr sz="1200" b="1" u="none" strike="noStrike" cap="none" dirty="0">
                        <a:solidFill>
                          <a:schemeClr val="bg1"/>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lnSpc>
                          <a:spcPct val="100000"/>
                        </a:lnSpc>
                        <a:spcBef>
                          <a:spcPts val="0"/>
                        </a:spcBef>
                        <a:spcAft>
                          <a:spcPts val="0"/>
                        </a:spcAft>
                        <a:buClr>
                          <a:srgbClr val="595959"/>
                        </a:buClr>
                        <a:buSzPts val="1400"/>
                        <a:buFont typeface="Arial"/>
                        <a:buNone/>
                      </a:pPr>
                      <a:r>
                        <a:rPr lang="es-MX" sz="1200" b="1" dirty="0">
                          <a:solidFill>
                            <a:schemeClr val="bg1"/>
                          </a:solidFill>
                          <a:latin typeface="Montserrat" panose="00000500000000000000" pitchFamily="2" charset="0"/>
                          <a:sym typeface="Montserrat"/>
                        </a:rPr>
                        <a:t>72</a:t>
                      </a:r>
                      <a:endParaRPr sz="1200" b="1" u="none" strike="noStrike" cap="none" dirty="0">
                        <a:solidFill>
                          <a:schemeClr val="bg1"/>
                        </a:solidFill>
                        <a:latin typeface="Montserrat" panose="00000500000000000000" pitchFamily="2" charset="0"/>
                        <a:ea typeface="Montserrat"/>
                        <a:cs typeface="Montserrat"/>
                        <a:sym typeface="Montserrat"/>
                      </a:endParaRPr>
                    </a:p>
                  </a:txBody>
                  <a:tcPr marL="7800" marR="7800" marT="780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7"/>
                  </a:ext>
                </a:extLst>
              </a:tr>
            </a:tbl>
          </a:graphicData>
        </a:graphic>
      </p:graphicFrame>
      <p:sp>
        <p:nvSpPr>
          <p:cNvPr id="281" name="Google Shape;281;p12"/>
          <p:cNvSpPr/>
          <p:nvPr/>
        </p:nvSpPr>
        <p:spPr>
          <a:xfrm>
            <a:off x="0" y="613386"/>
            <a:ext cx="12192000" cy="865297"/>
          </a:xfrm>
          <a:prstGeom prst="roundRect">
            <a:avLst>
              <a:gd name="adj" fmla="val 31556"/>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dirty="0" err="1">
                <a:solidFill>
                  <a:srgbClr val="1F3864"/>
                </a:solidFill>
                <a:latin typeface="Montserrat" panose="020B0604020202020204" charset="0"/>
                <a:sym typeface="Arial"/>
              </a:rPr>
              <a:t>Morbi</a:t>
            </a:r>
            <a:r>
              <a:rPr lang="es-MX" sz="2000" b="1" dirty="0">
                <a:solidFill>
                  <a:srgbClr val="1F3864"/>
                </a:solidFill>
                <a:latin typeface="Montserrat" panose="020B0604020202020204" charset="0"/>
                <a:sym typeface="Arial"/>
              </a:rPr>
              <a:t>-Mortalidad hospitalaria</a:t>
            </a:r>
            <a:endParaRPr sz="2000" b="1" dirty="0">
              <a:latin typeface="Montserrat" panose="020B0604020202020204" charset="0"/>
            </a:endParaRPr>
          </a:p>
          <a:p>
            <a:pPr marL="0" marR="0" lvl="0" indent="0" algn="ctr" rtl="0">
              <a:spcBef>
                <a:spcPts val="0"/>
              </a:spcBef>
              <a:spcAft>
                <a:spcPts val="0"/>
              </a:spcAft>
              <a:buNone/>
            </a:pPr>
            <a:r>
              <a:rPr lang="es-MX" sz="2000" b="1" dirty="0">
                <a:solidFill>
                  <a:srgbClr val="1F3864"/>
                </a:solidFill>
                <a:latin typeface="Montserrat" panose="020B0604020202020204" charset="0"/>
              </a:rPr>
              <a:t>e</a:t>
            </a:r>
            <a:r>
              <a:rPr lang="es-MX" sz="2000" b="1" dirty="0">
                <a:solidFill>
                  <a:srgbClr val="1F3864"/>
                </a:solidFill>
                <a:latin typeface="Montserrat" panose="020B0604020202020204" charset="0"/>
                <a:sym typeface="Arial"/>
              </a:rPr>
              <a:t>nero a junio 2021 - 2022</a:t>
            </a:r>
            <a:endParaRPr sz="2000" b="1" dirty="0">
              <a:latin typeface="Montserrat" panose="020B0604020202020204" charset="0"/>
            </a:endParaRPr>
          </a:p>
        </p:txBody>
      </p:sp>
      <p:pic>
        <p:nvPicPr>
          <p:cNvPr id="284" name="Google Shape;284;p12"/>
          <p:cNvPicPr preferRelativeResize="0"/>
          <p:nvPr/>
        </p:nvPicPr>
        <p:blipFill>
          <a:blip r:embed="rId3">
            <a:alphaModFix/>
          </a:blip>
          <a:stretch>
            <a:fillRect/>
          </a:stretch>
        </p:blipFill>
        <p:spPr>
          <a:xfrm>
            <a:off x="0" y="14288"/>
            <a:ext cx="3232766" cy="750887"/>
          </a:xfrm>
          <a:prstGeom prst="rect">
            <a:avLst/>
          </a:prstGeom>
          <a:noFill/>
          <a:ln>
            <a:noFill/>
          </a:ln>
        </p:spPr>
      </p:pic>
      <p:pic>
        <p:nvPicPr>
          <p:cNvPr id="7" name="Google Shape;271;p11">
            <a:extLst>
              <a:ext uri="{FF2B5EF4-FFF2-40B4-BE49-F238E27FC236}">
                <a16:creationId xmlns:a16="http://schemas.microsoft.com/office/drawing/2014/main" id="{26105002-EF9F-47E3-BCD0-CDE3E5FCEF82}"/>
              </a:ext>
            </a:extLst>
          </p:cNvPr>
          <p:cNvPicPr preferRelativeResize="0"/>
          <p:nvPr/>
        </p:nvPicPr>
        <p:blipFill>
          <a:blip r:embed="rId3">
            <a:alphaModFix/>
          </a:blip>
          <a:stretch>
            <a:fillRect/>
          </a:stretch>
        </p:blipFill>
        <p:spPr>
          <a:xfrm>
            <a:off x="-228600" y="-173468"/>
            <a:ext cx="3895725" cy="904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88"/>
        <p:cNvGrpSpPr/>
        <p:nvPr/>
      </p:nvGrpSpPr>
      <p:grpSpPr>
        <a:xfrm>
          <a:off x="0" y="0"/>
          <a:ext cx="0" cy="0"/>
          <a:chOff x="0" y="0"/>
          <a:chExt cx="0" cy="0"/>
        </a:xfrm>
      </p:grpSpPr>
      <p:sp>
        <p:nvSpPr>
          <p:cNvPr id="289" name="Google Shape;289;p13"/>
          <p:cNvSpPr/>
          <p:nvPr/>
        </p:nvSpPr>
        <p:spPr>
          <a:xfrm>
            <a:off x="9528175" y="168275"/>
            <a:ext cx="2562225" cy="442913"/>
          </a:xfrm>
          <a:prstGeom prst="roundRect">
            <a:avLst>
              <a:gd name="adj" fmla="val 16667"/>
            </a:avLst>
          </a:prstGeom>
          <a:solidFill>
            <a:schemeClr val="accent5">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a:solidFill>
                  <a:srgbClr val="FFD966"/>
                </a:solidFill>
                <a:latin typeface="Calibri"/>
                <a:ea typeface="Calibri"/>
                <a:cs typeface="Calibri"/>
                <a:sym typeface="Calibri"/>
              </a:rPr>
              <a:t>ATENCIÓN MÉDICA</a:t>
            </a:r>
            <a:endParaRPr sz="2000" b="1" i="1">
              <a:solidFill>
                <a:srgbClr val="FFD966"/>
              </a:solidFill>
              <a:latin typeface="Calibri"/>
              <a:ea typeface="Calibri"/>
              <a:cs typeface="Calibri"/>
              <a:sym typeface="Calibri"/>
            </a:endParaRPr>
          </a:p>
        </p:txBody>
      </p:sp>
      <p:sp>
        <p:nvSpPr>
          <p:cNvPr id="290" name="Google Shape;290;p13"/>
          <p:cNvSpPr/>
          <p:nvPr/>
        </p:nvSpPr>
        <p:spPr>
          <a:xfrm>
            <a:off x="2387600" y="227013"/>
            <a:ext cx="6492875" cy="1203911"/>
          </a:xfrm>
          <a:prstGeom prst="roundRect">
            <a:avLst>
              <a:gd name="adj" fmla="val 31556"/>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dirty="0">
                <a:solidFill>
                  <a:srgbClr val="1F3864"/>
                </a:solidFill>
                <a:latin typeface="Montserrat" panose="00000500000000000000" pitchFamily="2" charset="0"/>
                <a:ea typeface="Montserrat"/>
                <a:cs typeface="Montserrat"/>
                <a:sym typeface="Montserrat"/>
              </a:rPr>
              <a:t>Cardiología</a:t>
            </a:r>
            <a:endParaRPr sz="2000" dirty="0">
              <a:latin typeface="Montserrat" panose="00000500000000000000" pitchFamily="2" charset="0"/>
            </a:endParaRPr>
          </a:p>
          <a:p>
            <a:pPr marL="0" marR="0" lvl="0" indent="0" algn="ctr" rtl="0">
              <a:spcBef>
                <a:spcPts val="0"/>
              </a:spcBef>
              <a:spcAft>
                <a:spcPts val="0"/>
              </a:spcAft>
              <a:buNone/>
            </a:pPr>
            <a:r>
              <a:rPr lang="es-MX" sz="2000" b="1" dirty="0">
                <a:solidFill>
                  <a:srgbClr val="1F3864"/>
                </a:solidFill>
                <a:latin typeface="Montserrat" panose="00000500000000000000" pitchFamily="2" charset="0"/>
                <a:ea typeface="Montserrat"/>
                <a:cs typeface="Montserrat"/>
                <a:sym typeface="Montserrat"/>
              </a:rPr>
              <a:t>enero a junio 2021 - 2022</a:t>
            </a:r>
            <a:endParaRPr sz="2000" dirty="0">
              <a:latin typeface="Montserrat" panose="00000500000000000000" pitchFamily="2" charset="0"/>
            </a:endParaRPr>
          </a:p>
          <a:p>
            <a:pPr marL="0" marR="0" lvl="0" indent="0" algn="r" rtl="0">
              <a:spcBef>
                <a:spcPts val="0"/>
              </a:spcBef>
              <a:spcAft>
                <a:spcPts val="0"/>
              </a:spcAft>
              <a:buNone/>
            </a:pPr>
            <a:endParaRPr sz="1800" b="1" i="1" dirty="0">
              <a:solidFill>
                <a:srgbClr val="984806"/>
              </a:solidFill>
              <a:latin typeface="Arial"/>
              <a:ea typeface="Arial"/>
              <a:cs typeface="Arial"/>
              <a:sym typeface="Arial"/>
            </a:endParaRPr>
          </a:p>
        </p:txBody>
      </p:sp>
      <p:graphicFrame>
        <p:nvGraphicFramePr>
          <p:cNvPr id="291" name="Google Shape;291;p13"/>
          <p:cNvGraphicFramePr/>
          <p:nvPr>
            <p:extLst>
              <p:ext uri="{D42A27DB-BD31-4B8C-83A1-F6EECF244321}">
                <p14:modId xmlns:p14="http://schemas.microsoft.com/office/powerpoint/2010/main" val="3366481207"/>
              </p:ext>
            </p:extLst>
          </p:nvPr>
        </p:nvGraphicFramePr>
        <p:xfrm>
          <a:off x="7131978" y="3651160"/>
          <a:ext cx="4792394" cy="1553818"/>
        </p:xfrm>
        <a:graphic>
          <a:graphicData uri="http://schemas.openxmlformats.org/drawingml/2006/table">
            <a:tbl>
              <a:tblPr firstRow="1" bandRow="1">
                <a:tableStyleId>{2D5ABB26-0587-4C30-8999-92F81FD0307C}</a:tableStyleId>
              </a:tblPr>
              <a:tblGrid>
                <a:gridCol w="1477108">
                  <a:extLst>
                    <a:ext uri="{9D8B030D-6E8A-4147-A177-3AD203B41FA5}">
                      <a16:colId xmlns:a16="http://schemas.microsoft.com/office/drawing/2014/main" val="20000"/>
                    </a:ext>
                  </a:extLst>
                </a:gridCol>
                <a:gridCol w="1420837">
                  <a:extLst>
                    <a:ext uri="{9D8B030D-6E8A-4147-A177-3AD203B41FA5}">
                      <a16:colId xmlns:a16="http://schemas.microsoft.com/office/drawing/2014/main" val="20001"/>
                    </a:ext>
                  </a:extLst>
                </a:gridCol>
                <a:gridCol w="1069144">
                  <a:extLst>
                    <a:ext uri="{9D8B030D-6E8A-4147-A177-3AD203B41FA5}">
                      <a16:colId xmlns:a16="http://schemas.microsoft.com/office/drawing/2014/main" val="20002"/>
                    </a:ext>
                  </a:extLst>
                </a:gridCol>
                <a:gridCol w="825305">
                  <a:extLst>
                    <a:ext uri="{9D8B030D-6E8A-4147-A177-3AD203B41FA5}">
                      <a16:colId xmlns:a16="http://schemas.microsoft.com/office/drawing/2014/main" val="20003"/>
                    </a:ext>
                  </a:extLst>
                </a:gridCol>
              </a:tblGrid>
              <a:tr h="400635">
                <a:tc gridSpan="4">
                  <a:txBody>
                    <a:bodyPr/>
                    <a:lstStyle/>
                    <a:p>
                      <a:pPr marL="0" marR="0" lvl="0" indent="0" algn="ctr" rtl="0">
                        <a:lnSpc>
                          <a:spcPct val="100000"/>
                        </a:lnSpc>
                        <a:spcBef>
                          <a:spcPts val="0"/>
                        </a:spcBef>
                        <a:spcAft>
                          <a:spcPts val="0"/>
                        </a:spcAft>
                        <a:buClr>
                          <a:schemeClr val="dk1"/>
                        </a:buClr>
                        <a:buSzPts val="1400"/>
                        <a:buFont typeface="Montserrat"/>
                        <a:buNone/>
                      </a:pPr>
                      <a:r>
                        <a:rPr lang="es-MX" sz="1300" b="1" u="none" strike="noStrike" cap="none" dirty="0">
                          <a:solidFill>
                            <a:schemeClr val="bg1"/>
                          </a:solidFill>
                          <a:latin typeface="Montserrat" panose="00000500000000000000" pitchFamily="2" charset="0"/>
                          <a:sym typeface="Montserrat"/>
                        </a:rPr>
                        <a:t>Estadística de Corrección de PCA y CIA </a:t>
                      </a:r>
                      <a:endParaRPr sz="1300" b="1" dirty="0">
                        <a:solidFill>
                          <a:schemeClr val="bg1"/>
                        </a:solidFill>
                        <a:latin typeface="Montserrat" panose="00000500000000000000" pitchFamily="2" charset="0"/>
                      </a:endParaRPr>
                    </a:p>
                  </a:txBody>
                  <a:tcPr marL="91450" marR="91450" marT="45725" marB="457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695973">
                <a:tc>
                  <a:txBody>
                    <a:bodyPr/>
                    <a:lstStyle/>
                    <a:p>
                      <a:pPr marL="0" marR="0" lvl="0" indent="0" algn="ctr" rtl="0">
                        <a:spcBef>
                          <a:spcPts val="0"/>
                        </a:spcBef>
                        <a:spcAft>
                          <a:spcPts val="0"/>
                        </a:spcAft>
                        <a:buNone/>
                      </a:pPr>
                      <a:r>
                        <a:rPr lang="es-MX" sz="1200" u="none" strike="noStrike" cap="none" dirty="0">
                          <a:solidFill>
                            <a:schemeClr val="bg1"/>
                          </a:solidFill>
                          <a:latin typeface="Montserrat" panose="00000500000000000000" pitchFamily="2" charset="0"/>
                          <a:sym typeface="Montserrat"/>
                        </a:rPr>
                        <a:t>Cardiología Intervencionista</a:t>
                      </a:r>
                      <a:endParaRPr sz="1200" b="0" u="none" strike="noStrike" cap="none" dirty="0">
                        <a:solidFill>
                          <a:schemeClr val="bg1"/>
                        </a:solidFill>
                        <a:latin typeface="Montserrat" panose="00000500000000000000" pitchFamily="2" charset="0"/>
                        <a:ea typeface="Montserrat"/>
                        <a:cs typeface="Montserrat"/>
                        <a:sym typeface="Montserrat"/>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200" u="none" strike="noStrike" cap="none" dirty="0">
                          <a:solidFill>
                            <a:schemeClr val="bg1"/>
                          </a:solidFill>
                          <a:latin typeface="Montserrat" panose="00000500000000000000" pitchFamily="2" charset="0"/>
                          <a:sym typeface="Montserrat"/>
                        </a:rPr>
                        <a:t>Tiempo promedio de hospitalización</a:t>
                      </a:r>
                      <a:endParaRPr sz="1200" b="0" u="none" strike="noStrike" cap="none" dirty="0">
                        <a:solidFill>
                          <a:schemeClr val="bg1"/>
                        </a:solidFill>
                        <a:latin typeface="Montserrat" panose="00000500000000000000" pitchFamily="2" charset="0"/>
                        <a:ea typeface="Montserrat"/>
                        <a:cs typeface="Montserrat"/>
                        <a:sym typeface="Montserrat"/>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200" u="none" strike="noStrike" cap="none" dirty="0">
                          <a:solidFill>
                            <a:schemeClr val="bg1"/>
                          </a:solidFill>
                          <a:latin typeface="Montserrat" panose="00000500000000000000" pitchFamily="2" charset="0"/>
                          <a:sym typeface="Montserrat"/>
                        </a:rPr>
                        <a:t>Mortalidad</a:t>
                      </a:r>
                      <a:endParaRPr sz="1200" b="0" dirty="0">
                        <a:solidFill>
                          <a:schemeClr val="bg1"/>
                        </a:solidFill>
                        <a:latin typeface="Montserrat" panose="00000500000000000000" pitchFamily="2"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200" u="none" strike="noStrike" cap="none" dirty="0">
                          <a:solidFill>
                            <a:schemeClr val="bg1"/>
                          </a:solidFill>
                          <a:latin typeface="Montserrat" panose="00000500000000000000" pitchFamily="2" charset="0"/>
                          <a:sym typeface="Montserrat"/>
                        </a:rPr>
                        <a:t>Tasa de éxito</a:t>
                      </a:r>
                      <a:endParaRPr sz="1200" b="0" dirty="0">
                        <a:solidFill>
                          <a:schemeClr val="bg1"/>
                        </a:solidFill>
                        <a:latin typeface="Montserrat" panose="00000500000000000000" pitchFamily="2"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1"/>
                  </a:ext>
                </a:extLst>
              </a:tr>
              <a:tr h="438965">
                <a:tc>
                  <a:txBody>
                    <a:bodyPr/>
                    <a:lstStyle/>
                    <a:p>
                      <a:pPr marL="0" marR="0" lvl="0" indent="0" algn="ctr" rtl="0">
                        <a:spcBef>
                          <a:spcPts val="0"/>
                        </a:spcBef>
                        <a:spcAft>
                          <a:spcPts val="0"/>
                        </a:spcAft>
                        <a:buNone/>
                      </a:pPr>
                      <a:r>
                        <a:rPr lang="es-MX" sz="1200" u="none" strike="noStrike" cap="none" dirty="0">
                          <a:latin typeface="Montserrat" panose="00000500000000000000" pitchFamily="2" charset="0"/>
                          <a:sym typeface="Montserrat"/>
                        </a:rPr>
                        <a:t>PCA y CIA</a:t>
                      </a:r>
                      <a:endParaRPr sz="1200" dirty="0">
                        <a:latin typeface="Montserrat" panose="00000500000000000000" pitchFamily="2"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es-MX" sz="1200" u="none" strike="noStrike" cap="none" dirty="0">
                          <a:latin typeface="Montserrat" panose="00000500000000000000" pitchFamily="2" charset="0"/>
                          <a:sym typeface="Montserrat"/>
                        </a:rPr>
                        <a:t>3.6 días </a:t>
                      </a:r>
                      <a:endParaRPr sz="1200" dirty="0">
                        <a:latin typeface="Montserrat" panose="00000500000000000000" pitchFamily="2"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es-MX" sz="1200" u="none" strike="noStrike" cap="none" dirty="0">
                          <a:latin typeface="Montserrat" panose="00000500000000000000" pitchFamily="2" charset="0"/>
                          <a:sym typeface="Montserrat"/>
                        </a:rPr>
                        <a:t>Sin mortalidad</a:t>
                      </a:r>
                      <a:endParaRPr sz="1200" dirty="0">
                        <a:latin typeface="Montserrat" panose="00000500000000000000" pitchFamily="2"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es-MX" sz="1200" u="none" strike="noStrike" cap="none" dirty="0">
                          <a:latin typeface="Montserrat" panose="00000500000000000000" pitchFamily="2" charset="0"/>
                          <a:sym typeface="Montserrat"/>
                        </a:rPr>
                        <a:t>94%</a:t>
                      </a:r>
                      <a:endParaRPr sz="1200" dirty="0">
                        <a:latin typeface="Montserrat" panose="00000500000000000000" pitchFamily="2"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292" name="Google Shape;292;p13"/>
          <p:cNvGraphicFramePr/>
          <p:nvPr>
            <p:extLst>
              <p:ext uri="{D42A27DB-BD31-4B8C-83A1-F6EECF244321}">
                <p14:modId xmlns:p14="http://schemas.microsoft.com/office/powerpoint/2010/main" val="3848427120"/>
              </p:ext>
            </p:extLst>
          </p:nvPr>
        </p:nvGraphicFramePr>
        <p:xfrm>
          <a:off x="7131978" y="1190847"/>
          <a:ext cx="4792393" cy="2015993"/>
        </p:xfrm>
        <a:graphic>
          <a:graphicData uri="http://schemas.openxmlformats.org/drawingml/2006/table">
            <a:tbl>
              <a:tblPr firstRow="1" bandRow="1">
                <a:tableStyleId>{2D5ABB26-0587-4C30-8999-92F81FD0307C}</a:tableStyleId>
              </a:tblPr>
              <a:tblGrid>
                <a:gridCol w="1619556">
                  <a:extLst>
                    <a:ext uri="{9D8B030D-6E8A-4147-A177-3AD203B41FA5}">
                      <a16:colId xmlns:a16="http://schemas.microsoft.com/office/drawing/2014/main" val="20000"/>
                    </a:ext>
                  </a:extLst>
                </a:gridCol>
                <a:gridCol w="971372">
                  <a:extLst>
                    <a:ext uri="{9D8B030D-6E8A-4147-A177-3AD203B41FA5}">
                      <a16:colId xmlns:a16="http://schemas.microsoft.com/office/drawing/2014/main" val="20001"/>
                    </a:ext>
                  </a:extLst>
                </a:gridCol>
                <a:gridCol w="971372">
                  <a:extLst>
                    <a:ext uri="{9D8B030D-6E8A-4147-A177-3AD203B41FA5}">
                      <a16:colId xmlns:a16="http://schemas.microsoft.com/office/drawing/2014/main" val="20002"/>
                    </a:ext>
                  </a:extLst>
                </a:gridCol>
                <a:gridCol w="1230093">
                  <a:extLst>
                    <a:ext uri="{9D8B030D-6E8A-4147-A177-3AD203B41FA5}">
                      <a16:colId xmlns:a16="http://schemas.microsoft.com/office/drawing/2014/main" val="20003"/>
                    </a:ext>
                  </a:extLst>
                </a:gridCol>
              </a:tblGrid>
              <a:tr h="383909">
                <a:tc>
                  <a:txBody>
                    <a:bodyPr/>
                    <a:lstStyle/>
                    <a:p>
                      <a:pPr marL="0" marR="0" lvl="0" indent="0" algn="ctr" rtl="0">
                        <a:spcBef>
                          <a:spcPts val="0"/>
                        </a:spcBef>
                        <a:spcAft>
                          <a:spcPts val="0"/>
                        </a:spcAft>
                        <a:buNone/>
                      </a:pPr>
                      <a:r>
                        <a:rPr lang="es-MX" sz="1300" b="1" u="none" strike="noStrike" cap="none" dirty="0">
                          <a:solidFill>
                            <a:schemeClr val="bg1"/>
                          </a:solidFill>
                          <a:latin typeface="Montserrat" panose="00000500000000000000" pitchFamily="2" charset="0"/>
                          <a:sym typeface="Arial"/>
                        </a:rPr>
                        <a:t>Cateterismos</a:t>
                      </a:r>
                      <a:endParaRPr sz="1300" b="1" dirty="0">
                        <a:solidFill>
                          <a:schemeClr val="bg1"/>
                        </a:solidFill>
                        <a:latin typeface="Montserrat" panose="00000500000000000000" pitchFamily="2" charset="0"/>
                      </a:endParaRPr>
                    </a:p>
                  </a:txBody>
                  <a:tcPr marL="84700" marR="84700" marT="42350" marB="42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300" b="1" u="none" strike="noStrike" cap="none" dirty="0">
                          <a:solidFill>
                            <a:schemeClr val="bg1"/>
                          </a:solidFill>
                          <a:latin typeface="Montserrat" panose="00000500000000000000" pitchFamily="2" charset="0"/>
                          <a:sym typeface="Arial"/>
                        </a:rPr>
                        <a:t>2021</a:t>
                      </a:r>
                      <a:endParaRPr sz="1300" b="1" i="1" u="none" strike="noStrike" cap="none" dirty="0">
                        <a:solidFill>
                          <a:schemeClr val="bg1"/>
                        </a:solidFill>
                        <a:latin typeface="Montserrat" panose="00000500000000000000" pitchFamily="2" charset="0"/>
                        <a:ea typeface="Arial"/>
                        <a:cs typeface="Arial"/>
                        <a:sym typeface="Arial"/>
                      </a:endParaRPr>
                    </a:p>
                  </a:txBody>
                  <a:tcPr marL="84700" marR="84700" marT="42350" marB="42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300" b="1" u="none" strike="noStrike" cap="none" dirty="0">
                          <a:solidFill>
                            <a:schemeClr val="bg1"/>
                          </a:solidFill>
                          <a:latin typeface="Montserrat" panose="00000500000000000000" pitchFamily="2" charset="0"/>
                          <a:sym typeface="Arial"/>
                        </a:rPr>
                        <a:t>2022</a:t>
                      </a:r>
                      <a:endParaRPr sz="1300" b="1" i="1" u="none" strike="noStrike" cap="none" dirty="0">
                        <a:solidFill>
                          <a:schemeClr val="bg1"/>
                        </a:solidFill>
                        <a:latin typeface="Montserrat" panose="00000500000000000000" pitchFamily="2" charset="0"/>
                        <a:ea typeface="Arial"/>
                        <a:cs typeface="Arial"/>
                        <a:sym typeface="Arial"/>
                      </a:endParaRPr>
                    </a:p>
                  </a:txBody>
                  <a:tcPr marL="84700" marR="84700" marT="42350" marB="42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300" b="1" u="none" strike="noStrike" cap="none" dirty="0">
                          <a:solidFill>
                            <a:schemeClr val="bg1"/>
                          </a:solidFill>
                          <a:latin typeface="Montserrat" panose="00000500000000000000" pitchFamily="2" charset="0"/>
                          <a:sym typeface="Arial"/>
                        </a:rPr>
                        <a:t>% Variación</a:t>
                      </a:r>
                      <a:endParaRPr sz="1300" b="1" i="1" u="none" strike="noStrike" cap="none" dirty="0">
                        <a:solidFill>
                          <a:schemeClr val="bg1"/>
                        </a:solidFill>
                        <a:latin typeface="Montserrat" panose="00000500000000000000" pitchFamily="2" charset="0"/>
                        <a:ea typeface="Arial"/>
                        <a:cs typeface="Arial"/>
                        <a:sym typeface="Arial"/>
                      </a:endParaRPr>
                    </a:p>
                  </a:txBody>
                  <a:tcPr marL="84700" marR="84700" marT="42350" marB="42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470624">
                <a:tc>
                  <a:txBody>
                    <a:bodyPr/>
                    <a:lstStyle/>
                    <a:p>
                      <a:pPr marL="0" marR="0" lvl="0" indent="0" algn="ctr" rtl="0">
                        <a:spcBef>
                          <a:spcPts val="0"/>
                        </a:spcBef>
                        <a:spcAft>
                          <a:spcPts val="0"/>
                        </a:spcAft>
                        <a:buNone/>
                      </a:pPr>
                      <a:r>
                        <a:rPr lang="es-MX" sz="1200" u="none" strike="noStrike" cap="none" dirty="0">
                          <a:latin typeface="Montserrat" panose="00000500000000000000" pitchFamily="2" charset="0"/>
                          <a:sym typeface="Montserrat"/>
                        </a:rPr>
                        <a:t> Terapéuticos</a:t>
                      </a:r>
                      <a:endParaRPr sz="1200" b="0" i="0" u="none" strike="noStrike" cap="none" dirty="0">
                        <a:solidFill>
                          <a:srgbClr val="1D2228"/>
                        </a:solidFill>
                        <a:latin typeface="Montserrat" panose="00000500000000000000" pitchFamily="2" charset="0"/>
                        <a:ea typeface="Montserrat"/>
                        <a:cs typeface="Montserrat"/>
                        <a:sym typeface="Montserrat"/>
                      </a:endParaRPr>
                    </a:p>
                  </a:txBody>
                  <a:tcPr marL="5875" marR="5875" marT="58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es-MX" sz="1200" u="none" strike="noStrike" cap="none" dirty="0">
                          <a:latin typeface="Montserrat" panose="00000500000000000000" pitchFamily="2" charset="0"/>
                          <a:sym typeface="Montserrat"/>
                        </a:rPr>
                        <a:t>38</a:t>
                      </a:r>
                      <a:endParaRPr sz="1200" b="0" i="0" u="none" strike="noStrike" cap="none" dirty="0">
                        <a:solidFill>
                          <a:srgbClr val="1D2228"/>
                        </a:solidFill>
                        <a:latin typeface="Montserrat" panose="00000500000000000000" pitchFamily="2" charset="0"/>
                        <a:ea typeface="Montserrat"/>
                        <a:cs typeface="Montserrat"/>
                        <a:sym typeface="Montserrat"/>
                      </a:endParaRPr>
                    </a:p>
                  </a:txBody>
                  <a:tcPr marL="5875" marR="5875" marT="58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es-MX" sz="1200" u="none" strike="noStrike" cap="none">
                          <a:latin typeface="Montserrat" panose="00000500000000000000" pitchFamily="2" charset="0"/>
                          <a:sym typeface="Montserrat"/>
                        </a:rPr>
                        <a:t>64</a:t>
                      </a:r>
                      <a:endParaRPr sz="1200" b="0" i="0" u="none" strike="noStrike" cap="none">
                        <a:solidFill>
                          <a:srgbClr val="1D2228"/>
                        </a:solidFill>
                        <a:latin typeface="Montserrat" panose="00000500000000000000" pitchFamily="2" charset="0"/>
                        <a:ea typeface="Montserrat"/>
                        <a:cs typeface="Montserrat"/>
                        <a:sym typeface="Montserrat"/>
                      </a:endParaRPr>
                    </a:p>
                  </a:txBody>
                  <a:tcPr marL="5875" marR="5875" marT="58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es-MX" sz="1200" b="1" u="none" strike="noStrike" cap="none" dirty="0">
                          <a:latin typeface="Montserrat" panose="00000500000000000000" pitchFamily="2" charset="0"/>
                          <a:sym typeface="Montserrat"/>
                        </a:rPr>
                        <a:t>68.4</a:t>
                      </a:r>
                      <a:endParaRPr sz="1200" b="1" i="0" u="none" strike="noStrike" cap="none" dirty="0">
                        <a:solidFill>
                          <a:srgbClr val="1D2228"/>
                        </a:solidFill>
                        <a:latin typeface="Montserrat" panose="00000500000000000000" pitchFamily="2" charset="0"/>
                        <a:ea typeface="Montserrat"/>
                        <a:cs typeface="Montserrat"/>
                        <a:sym typeface="Montserrat"/>
                      </a:endParaRPr>
                    </a:p>
                  </a:txBody>
                  <a:tcPr marL="84700" marR="84700" marT="42350" marB="42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70624">
                <a:tc>
                  <a:txBody>
                    <a:bodyPr/>
                    <a:lstStyle/>
                    <a:p>
                      <a:pPr marL="0" marR="0" lvl="0" indent="0" algn="ctr" rtl="0">
                        <a:spcBef>
                          <a:spcPts val="0"/>
                        </a:spcBef>
                        <a:spcAft>
                          <a:spcPts val="0"/>
                        </a:spcAft>
                        <a:buNone/>
                      </a:pPr>
                      <a:r>
                        <a:rPr lang="es-MX" sz="1200" u="none" strike="noStrike" cap="none" dirty="0">
                          <a:latin typeface="Montserrat" panose="00000500000000000000" pitchFamily="2" charset="0"/>
                          <a:sym typeface="Montserrat"/>
                        </a:rPr>
                        <a:t>Diagnósticos</a:t>
                      </a:r>
                      <a:endParaRPr sz="1200" b="0" i="0" u="none" strike="noStrike" cap="none" dirty="0">
                        <a:solidFill>
                          <a:srgbClr val="1D2228"/>
                        </a:solidFill>
                        <a:latin typeface="Montserrat" panose="00000500000000000000" pitchFamily="2" charset="0"/>
                        <a:ea typeface="Montserrat"/>
                        <a:cs typeface="Montserrat"/>
                        <a:sym typeface="Montserrat"/>
                      </a:endParaRPr>
                    </a:p>
                  </a:txBody>
                  <a:tcPr marL="5875" marR="5875" marT="58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es-MX" sz="1200" u="none" strike="noStrike" cap="none" dirty="0">
                          <a:latin typeface="Montserrat" panose="00000500000000000000" pitchFamily="2" charset="0"/>
                          <a:sym typeface="Montserrat"/>
                        </a:rPr>
                        <a:t>22</a:t>
                      </a:r>
                      <a:endParaRPr sz="1200" b="0" i="0" u="none" strike="noStrike" cap="none" dirty="0">
                        <a:solidFill>
                          <a:srgbClr val="1D2228"/>
                        </a:solidFill>
                        <a:latin typeface="Montserrat" panose="00000500000000000000" pitchFamily="2" charset="0"/>
                        <a:ea typeface="Montserrat"/>
                        <a:cs typeface="Montserrat"/>
                        <a:sym typeface="Montserrat"/>
                      </a:endParaRPr>
                    </a:p>
                  </a:txBody>
                  <a:tcPr marL="5875" marR="5875" marT="58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es-MX" sz="1200" u="none" strike="noStrike" cap="none" dirty="0">
                          <a:latin typeface="Montserrat" panose="00000500000000000000" pitchFamily="2" charset="0"/>
                          <a:sym typeface="Montserrat"/>
                        </a:rPr>
                        <a:t>40</a:t>
                      </a:r>
                      <a:endParaRPr sz="1200" b="0" i="0" u="none" strike="noStrike" cap="none" dirty="0">
                        <a:solidFill>
                          <a:srgbClr val="1D2228"/>
                        </a:solidFill>
                        <a:latin typeface="Montserrat" panose="00000500000000000000" pitchFamily="2" charset="0"/>
                        <a:ea typeface="Montserrat"/>
                        <a:cs typeface="Montserrat"/>
                        <a:sym typeface="Montserrat"/>
                      </a:endParaRPr>
                    </a:p>
                  </a:txBody>
                  <a:tcPr marL="5875" marR="5875" marT="58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es-MX" sz="1200" b="1" u="none" strike="noStrike" cap="none" dirty="0">
                          <a:latin typeface="Montserrat" panose="00000500000000000000" pitchFamily="2" charset="0"/>
                          <a:sym typeface="Montserrat"/>
                        </a:rPr>
                        <a:t>81.81</a:t>
                      </a:r>
                      <a:endParaRPr sz="1200" b="1" i="0" u="none" strike="noStrike" cap="none" dirty="0">
                        <a:solidFill>
                          <a:srgbClr val="1D2228"/>
                        </a:solidFill>
                        <a:latin typeface="Montserrat" panose="00000500000000000000" pitchFamily="2" charset="0"/>
                        <a:ea typeface="Montserrat"/>
                        <a:cs typeface="Montserrat"/>
                        <a:sym typeface="Montserrat"/>
                      </a:endParaRPr>
                    </a:p>
                  </a:txBody>
                  <a:tcPr marL="5875" marR="5875" marT="58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90836">
                <a:tc>
                  <a:txBody>
                    <a:bodyPr/>
                    <a:lstStyle/>
                    <a:p>
                      <a:pPr marL="0" marR="0" lvl="0" indent="0" algn="ctr" rtl="0">
                        <a:spcBef>
                          <a:spcPts val="0"/>
                        </a:spcBef>
                        <a:spcAft>
                          <a:spcPts val="0"/>
                        </a:spcAft>
                        <a:buNone/>
                      </a:pPr>
                      <a:r>
                        <a:rPr lang="es-MX" sz="1200" b="1" u="none" strike="noStrike" cap="none" dirty="0">
                          <a:solidFill>
                            <a:schemeClr val="bg1"/>
                          </a:solidFill>
                          <a:latin typeface="Montserrat" panose="00000500000000000000" pitchFamily="2" charset="0"/>
                          <a:sym typeface="Montserrat"/>
                        </a:rPr>
                        <a:t>Total</a:t>
                      </a:r>
                      <a:endParaRPr sz="1200" b="1" i="0" u="none" strike="noStrike" cap="none" dirty="0">
                        <a:solidFill>
                          <a:schemeClr val="bg1"/>
                        </a:solidFill>
                        <a:latin typeface="Montserrat" panose="00000500000000000000" pitchFamily="2" charset="0"/>
                        <a:ea typeface="Montserrat"/>
                        <a:cs typeface="Montserrat"/>
                        <a:sym typeface="Montserrat"/>
                      </a:endParaRPr>
                    </a:p>
                  </a:txBody>
                  <a:tcPr marL="84700" marR="84700" marT="42350" marB="42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200" b="1" u="none" strike="noStrike" cap="none" dirty="0">
                          <a:solidFill>
                            <a:schemeClr val="bg1"/>
                          </a:solidFill>
                          <a:latin typeface="Montserrat" panose="00000500000000000000" pitchFamily="2" charset="0"/>
                          <a:sym typeface="Montserrat"/>
                        </a:rPr>
                        <a:t>60</a:t>
                      </a:r>
                      <a:endParaRPr sz="1200" b="1" i="0" u="none" strike="noStrike" cap="none" dirty="0">
                        <a:solidFill>
                          <a:schemeClr val="bg1"/>
                        </a:solidFill>
                        <a:latin typeface="Montserrat" panose="00000500000000000000" pitchFamily="2" charset="0"/>
                        <a:ea typeface="Montserrat"/>
                        <a:cs typeface="Montserrat"/>
                        <a:sym typeface="Montserrat"/>
                      </a:endParaRPr>
                    </a:p>
                  </a:txBody>
                  <a:tcPr marL="5875" marR="5875" marT="58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200" b="1" u="none" strike="noStrike" cap="none" dirty="0">
                          <a:solidFill>
                            <a:schemeClr val="bg1"/>
                          </a:solidFill>
                          <a:latin typeface="Montserrat" panose="00000500000000000000" pitchFamily="2" charset="0"/>
                          <a:sym typeface="Montserrat"/>
                        </a:rPr>
                        <a:t>104</a:t>
                      </a:r>
                      <a:endParaRPr sz="1200" b="1" i="0" u="none" strike="noStrike" cap="none" dirty="0">
                        <a:solidFill>
                          <a:schemeClr val="bg1"/>
                        </a:solidFill>
                        <a:latin typeface="Montserrat" panose="00000500000000000000" pitchFamily="2" charset="0"/>
                        <a:ea typeface="Montserrat"/>
                        <a:cs typeface="Montserrat"/>
                        <a:sym typeface="Montserrat"/>
                      </a:endParaRPr>
                    </a:p>
                  </a:txBody>
                  <a:tcPr marL="5875" marR="5875" marT="58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lnSpc>
                          <a:spcPct val="100000"/>
                        </a:lnSpc>
                        <a:spcBef>
                          <a:spcPts val="0"/>
                        </a:spcBef>
                        <a:spcAft>
                          <a:spcPts val="0"/>
                        </a:spcAft>
                        <a:buClr>
                          <a:schemeClr val="dk1"/>
                        </a:buClr>
                        <a:buSzPts val="1100"/>
                        <a:buFont typeface="Montserrat"/>
                        <a:buNone/>
                      </a:pPr>
                      <a:r>
                        <a:rPr lang="es-MX" sz="1200" b="1" u="none" strike="noStrike" cap="none" dirty="0">
                          <a:solidFill>
                            <a:schemeClr val="bg1"/>
                          </a:solidFill>
                          <a:latin typeface="Montserrat" panose="00000500000000000000" pitchFamily="2" charset="0"/>
                          <a:sym typeface="Montserrat"/>
                        </a:rPr>
                        <a:t>73.3</a:t>
                      </a:r>
                      <a:endParaRPr sz="1200" b="1" i="0" u="none" strike="noStrike" cap="none" dirty="0">
                        <a:solidFill>
                          <a:schemeClr val="bg1"/>
                        </a:solidFill>
                        <a:latin typeface="Montserrat" panose="00000500000000000000" pitchFamily="2" charset="0"/>
                        <a:ea typeface="Montserrat"/>
                        <a:cs typeface="Montserrat"/>
                        <a:sym typeface="Montserrat"/>
                      </a:endParaRPr>
                    </a:p>
                  </a:txBody>
                  <a:tcPr marL="84700" marR="84700" marT="42350" marB="42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3"/>
                  </a:ext>
                </a:extLst>
              </a:tr>
            </a:tbl>
          </a:graphicData>
        </a:graphic>
      </p:graphicFrame>
      <p:pic>
        <p:nvPicPr>
          <p:cNvPr id="293" name="Google Shape;293;p13"/>
          <p:cNvPicPr preferRelativeResize="0"/>
          <p:nvPr/>
        </p:nvPicPr>
        <p:blipFill>
          <a:blip r:embed="rId3">
            <a:alphaModFix/>
          </a:blip>
          <a:stretch>
            <a:fillRect/>
          </a:stretch>
        </p:blipFill>
        <p:spPr>
          <a:xfrm>
            <a:off x="3975" y="-62712"/>
            <a:ext cx="3895725" cy="904875"/>
          </a:xfrm>
          <a:prstGeom prst="rect">
            <a:avLst/>
          </a:prstGeom>
          <a:noFill/>
          <a:ln>
            <a:noFill/>
          </a:ln>
        </p:spPr>
      </p:pic>
      <p:graphicFrame>
        <p:nvGraphicFramePr>
          <p:cNvPr id="8" name="Gráfico 13">
            <a:extLst>
              <a:ext uri="{FF2B5EF4-FFF2-40B4-BE49-F238E27FC236}">
                <a16:creationId xmlns:a16="http://schemas.microsoft.com/office/drawing/2014/main" id="{7E90C3F5-7DE0-4CFB-9E50-880FFA2F235D}"/>
              </a:ext>
            </a:extLst>
          </p:cNvPr>
          <p:cNvGraphicFramePr>
            <a:graphicFrameLocks/>
          </p:cNvGraphicFramePr>
          <p:nvPr>
            <p:extLst>
              <p:ext uri="{D42A27DB-BD31-4B8C-83A1-F6EECF244321}">
                <p14:modId xmlns:p14="http://schemas.microsoft.com/office/powerpoint/2010/main" val="2079282042"/>
              </p:ext>
            </p:extLst>
          </p:nvPr>
        </p:nvGraphicFramePr>
        <p:xfrm>
          <a:off x="0" y="988373"/>
          <a:ext cx="7839075" cy="538702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14"/>
          <p:cNvSpPr/>
          <p:nvPr/>
        </p:nvSpPr>
        <p:spPr>
          <a:xfrm>
            <a:off x="9528175" y="168275"/>
            <a:ext cx="2562225" cy="442913"/>
          </a:xfrm>
          <a:prstGeom prst="roundRect">
            <a:avLst>
              <a:gd name="adj" fmla="val 16667"/>
            </a:avLst>
          </a:prstGeom>
          <a:solidFill>
            <a:schemeClr val="accent5">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a:solidFill>
                  <a:srgbClr val="FFD966"/>
                </a:solidFill>
                <a:latin typeface="Calibri"/>
                <a:ea typeface="Calibri"/>
                <a:cs typeface="Calibri"/>
                <a:sym typeface="Calibri"/>
              </a:rPr>
              <a:t>ATENCIÓN MÉDICA</a:t>
            </a:r>
            <a:endParaRPr sz="2000" b="1" i="1">
              <a:solidFill>
                <a:srgbClr val="FFD966"/>
              </a:solidFill>
              <a:latin typeface="Calibri"/>
              <a:ea typeface="Calibri"/>
              <a:cs typeface="Calibri"/>
              <a:sym typeface="Calibri"/>
            </a:endParaRPr>
          </a:p>
        </p:txBody>
      </p:sp>
      <p:sp>
        <p:nvSpPr>
          <p:cNvPr id="300" name="Google Shape;300;p14"/>
          <p:cNvSpPr/>
          <p:nvPr/>
        </p:nvSpPr>
        <p:spPr>
          <a:xfrm>
            <a:off x="1763953" y="692196"/>
            <a:ext cx="8435123" cy="1203911"/>
          </a:xfrm>
          <a:prstGeom prst="roundRect">
            <a:avLst>
              <a:gd name="adj" fmla="val 31556"/>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dirty="0">
                <a:solidFill>
                  <a:srgbClr val="1F3864"/>
                </a:solidFill>
                <a:latin typeface="Montserrat" panose="00000500000000000000" pitchFamily="2" charset="0"/>
                <a:ea typeface="Montserrat"/>
                <a:cs typeface="Montserrat"/>
                <a:sym typeface="Montserrat"/>
              </a:rPr>
              <a:t>Cirugía Cardiovascular</a:t>
            </a:r>
            <a:endParaRPr sz="2000" dirty="0">
              <a:latin typeface="Montserrat" panose="00000500000000000000" pitchFamily="2" charset="0"/>
            </a:endParaRPr>
          </a:p>
          <a:p>
            <a:pPr marL="0" marR="0" lvl="0" indent="0" algn="ctr" rtl="0">
              <a:spcBef>
                <a:spcPts val="0"/>
              </a:spcBef>
              <a:spcAft>
                <a:spcPts val="0"/>
              </a:spcAft>
              <a:buNone/>
            </a:pPr>
            <a:r>
              <a:rPr lang="es-MX" sz="2000" b="1" dirty="0">
                <a:solidFill>
                  <a:srgbClr val="1F3864"/>
                </a:solidFill>
                <a:latin typeface="Montserrat" panose="00000500000000000000" pitchFamily="2" charset="0"/>
                <a:ea typeface="Montserrat"/>
                <a:cs typeface="Montserrat"/>
                <a:sym typeface="Montserrat"/>
              </a:rPr>
              <a:t>enero- junio 2021 - 2022</a:t>
            </a:r>
            <a:endParaRPr sz="2000" dirty="0">
              <a:latin typeface="Montserrat" panose="00000500000000000000" pitchFamily="2" charset="0"/>
            </a:endParaRPr>
          </a:p>
          <a:p>
            <a:pPr marL="0" marR="0" lvl="0" indent="0" algn="r" rtl="0">
              <a:spcBef>
                <a:spcPts val="0"/>
              </a:spcBef>
              <a:spcAft>
                <a:spcPts val="0"/>
              </a:spcAft>
              <a:buNone/>
            </a:pPr>
            <a:endParaRPr sz="1800" b="1" i="1" dirty="0">
              <a:solidFill>
                <a:srgbClr val="984806"/>
              </a:solidFill>
              <a:latin typeface="Arial"/>
              <a:ea typeface="Arial"/>
              <a:cs typeface="Arial"/>
              <a:sym typeface="Arial"/>
            </a:endParaRPr>
          </a:p>
        </p:txBody>
      </p:sp>
      <p:graphicFrame>
        <p:nvGraphicFramePr>
          <p:cNvPr id="301" name="Google Shape;301;p14"/>
          <p:cNvGraphicFramePr/>
          <p:nvPr>
            <p:extLst>
              <p:ext uri="{D42A27DB-BD31-4B8C-83A1-F6EECF244321}">
                <p14:modId xmlns:p14="http://schemas.microsoft.com/office/powerpoint/2010/main" val="3186456734"/>
              </p:ext>
            </p:extLst>
          </p:nvPr>
        </p:nvGraphicFramePr>
        <p:xfrm>
          <a:off x="1874100" y="1787850"/>
          <a:ext cx="8040375" cy="4383150"/>
        </p:xfrm>
        <a:graphic>
          <a:graphicData uri="http://schemas.openxmlformats.org/drawingml/2006/table">
            <a:tbl>
              <a:tblPr firstRow="1" bandRow="1">
                <a:tableStyleId>{2D5ABB26-0587-4C30-8999-92F81FD0307C}</a:tableStyleId>
              </a:tblPr>
              <a:tblGrid>
                <a:gridCol w="2717175">
                  <a:extLst>
                    <a:ext uri="{9D8B030D-6E8A-4147-A177-3AD203B41FA5}">
                      <a16:colId xmlns:a16="http://schemas.microsoft.com/office/drawing/2014/main" val="20000"/>
                    </a:ext>
                  </a:extLst>
                </a:gridCol>
                <a:gridCol w="1629700">
                  <a:extLst>
                    <a:ext uri="{9D8B030D-6E8A-4147-A177-3AD203B41FA5}">
                      <a16:colId xmlns:a16="http://schemas.microsoft.com/office/drawing/2014/main" val="20001"/>
                    </a:ext>
                  </a:extLst>
                </a:gridCol>
                <a:gridCol w="1629700">
                  <a:extLst>
                    <a:ext uri="{9D8B030D-6E8A-4147-A177-3AD203B41FA5}">
                      <a16:colId xmlns:a16="http://schemas.microsoft.com/office/drawing/2014/main" val="20002"/>
                    </a:ext>
                  </a:extLst>
                </a:gridCol>
                <a:gridCol w="2063800">
                  <a:extLst>
                    <a:ext uri="{9D8B030D-6E8A-4147-A177-3AD203B41FA5}">
                      <a16:colId xmlns:a16="http://schemas.microsoft.com/office/drawing/2014/main" val="20003"/>
                    </a:ext>
                  </a:extLst>
                </a:gridCol>
              </a:tblGrid>
              <a:tr h="1403400">
                <a:tc>
                  <a:txBody>
                    <a:bodyPr/>
                    <a:lstStyle/>
                    <a:p>
                      <a:pPr marL="0" marR="0" lvl="0" indent="0" algn="ctr" rtl="0">
                        <a:spcBef>
                          <a:spcPts val="0"/>
                        </a:spcBef>
                        <a:spcAft>
                          <a:spcPts val="0"/>
                        </a:spcAft>
                        <a:buNone/>
                      </a:pPr>
                      <a:r>
                        <a:rPr lang="es-MX" sz="1500" b="1" dirty="0">
                          <a:solidFill>
                            <a:schemeClr val="bg1"/>
                          </a:solidFill>
                          <a:latin typeface="Montserrat" panose="00000500000000000000" pitchFamily="2" charset="0"/>
                          <a:sym typeface="Arial"/>
                        </a:rPr>
                        <a:t>H</a:t>
                      </a:r>
                      <a:r>
                        <a:rPr lang="es-MX" sz="1500" b="1" u="none" strike="noStrike" cap="none" dirty="0">
                          <a:solidFill>
                            <a:schemeClr val="bg1"/>
                          </a:solidFill>
                          <a:latin typeface="Montserrat" panose="00000500000000000000" pitchFamily="2" charset="0"/>
                          <a:sym typeface="Arial"/>
                        </a:rPr>
                        <a:t>ospital</a:t>
                      </a:r>
                      <a:endParaRPr sz="1500" b="1" i="1" u="none" strike="noStrike" cap="none" dirty="0">
                        <a:solidFill>
                          <a:schemeClr val="bg1"/>
                        </a:solidFill>
                        <a:latin typeface="Montserrat" panose="00000500000000000000" pitchFamily="2" charset="0"/>
                        <a:ea typeface="Arial"/>
                        <a:cs typeface="Arial"/>
                        <a:sym typeface="Arial"/>
                      </a:endParaRPr>
                    </a:p>
                  </a:txBody>
                  <a:tcPr marL="91425" marR="914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500" b="1" u="none" strike="noStrike" cap="none" dirty="0">
                          <a:solidFill>
                            <a:schemeClr val="bg1"/>
                          </a:solidFill>
                          <a:latin typeface="Montserrat" panose="00000500000000000000" pitchFamily="2" charset="0"/>
                          <a:sym typeface="Arial"/>
                        </a:rPr>
                        <a:t>2021</a:t>
                      </a:r>
                      <a:endParaRPr sz="1500" b="1" i="1" u="none" strike="noStrike" cap="none" dirty="0">
                        <a:solidFill>
                          <a:schemeClr val="bg1"/>
                        </a:solidFill>
                        <a:latin typeface="Montserrat" panose="00000500000000000000" pitchFamily="2" charset="0"/>
                        <a:ea typeface="Arial"/>
                        <a:cs typeface="Arial"/>
                        <a:sym typeface="Arial"/>
                      </a:endParaRPr>
                    </a:p>
                  </a:txBody>
                  <a:tcPr marL="91425" marR="914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500" b="1" u="none" strike="noStrike" cap="none" dirty="0">
                          <a:solidFill>
                            <a:schemeClr val="bg1"/>
                          </a:solidFill>
                          <a:latin typeface="Montserrat" panose="00000500000000000000" pitchFamily="2" charset="0"/>
                          <a:sym typeface="Arial"/>
                        </a:rPr>
                        <a:t>2022</a:t>
                      </a:r>
                      <a:endParaRPr sz="1500" b="1" i="1" u="none" strike="noStrike" cap="none" dirty="0">
                        <a:solidFill>
                          <a:schemeClr val="bg1"/>
                        </a:solidFill>
                        <a:latin typeface="Montserrat" panose="00000500000000000000" pitchFamily="2" charset="0"/>
                        <a:ea typeface="Arial"/>
                        <a:cs typeface="Arial"/>
                        <a:sym typeface="Arial"/>
                      </a:endParaRPr>
                    </a:p>
                  </a:txBody>
                  <a:tcPr marL="91425" marR="914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500" b="1" u="none" strike="noStrike" cap="none" dirty="0">
                          <a:solidFill>
                            <a:schemeClr val="bg1"/>
                          </a:solidFill>
                          <a:latin typeface="Montserrat" panose="00000500000000000000" pitchFamily="2" charset="0"/>
                          <a:sym typeface="Arial"/>
                        </a:rPr>
                        <a:t>% Variación</a:t>
                      </a:r>
                      <a:endParaRPr sz="1500" b="1" i="1" u="none" strike="noStrike" cap="none" dirty="0">
                        <a:solidFill>
                          <a:schemeClr val="bg1"/>
                        </a:solidFill>
                        <a:latin typeface="Montserrat" panose="00000500000000000000" pitchFamily="2" charset="0"/>
                        <a:ea typeface="Arial"/>
                        <a:cs typeface="Arial"/>
                        <a:sym typeface="Arial"/>
                      </a:endParaRPr>
                    </a:p>
                  </a:txBody>
                  <a:tcPr marL="91425" marR="914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993250">
                <a:tc>
                  <a:txBody>
                    <a:bodyPr/>
                    <a:lstStyle/>
                    <a:p>
                      <a:pPr marL="0" marR="0" lvl="0" indent="0" algn="ctr" rtl="0">
                        <a:spcBef>
                          <a:spcPts val="0"/>
                        </a:spcBef>
                        <a:spcAft>
                          <a:spcPts val="0"/>
                        </a:spcAft>
                        <a:buNone/>
                      </a:pPr>
                      <a:r>
                        <a:rPr lang="es-MX" sz="1500" u="none" strike="noStrike" cap="none">
                          <a:latin typeface="Montserrat" panose="00000500000000000000" pitchFamily="2" charset="0"/>
                          <a:sym typeface="Montserrat"/>
                        </a:rPr>
                        <a:t>INP</a:t>
                      </a:r>
                      <a:endParaRPr sz="1500" b="0" i="0" u="none" strike="noStrike" cap="none">
                        <a:solidFill>
                          <a:schemeClr val="dk1"/>
                        </a:solidFill>
                        <a:latin typeface="Montserrat" panose="00000500000000000000" pitchFamily="2" charset="0"/>
                        <a:ea typeface="Montserrat"/>
                        <a:cs typeface="Montserrat"/>
                        <a:sym typeface="Montserrat"/>
                      </a:endParaRPr>
                    </a:p>
                  </a:txBody>
                  <a:tcPr marL="91425" marR="914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es-MX" sz="1500" u="none" strike="noStrike" cap="none" dirty="0">
                          <a:latin typeface="Montserrat" panose="00000500000000000000" pitchFamily="2" charset="0"/>
                          <a:sym typeface="Montserrat"/>
                        </a:rPr>
                        <a:t>63</a:t>
                      </a:r>
                      <a:endParaRPr sz="1500" b="0" i="0" u="none" strike="noStrike" cap="none" dirty="0">
                        <a:solidFill>
                          <a:schemeClr val="dk1"/>
                        </a:solidFill>
                        <a:latin typeface="Montserrat" panose="00000500000000000000" pitchFamily="2" charset="0"/>
                        <a:ea typeface="Montserrat"/>
                        <a:cs typeface="Montserrat"/>
                        <a:sym typeface="Montserrat"/>
                      </a:endParaRPr>
                    </a:p>
                  </a:txBody>
                  <a:tcPr marL="91425" marR="914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es-MX" sz="1500" u="none" strike="noStrike" cap="none" dirty="0">
                          <a:latin typeface="Montserrat" panose="00000500000000000000" pitchFamily="2" charset="0"/>
                          <a:sym typeface="Montserrat"/>
                        </a:rPr>
                        <a:t>68</a:t>
                      </a:r>
                      <a:endParaRPr sz="1500" dirty="0">
                        <a:latin typeface="Montserrat" panose="00000500000000000000" pitchFamily="2" charset="0"/>
                      </a:endParaRPr>
                    </a:p>
                  </a:txBody>
                  <a:tcPr marL="91425" marR="914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es-MX" sz="1500" b="1" u="none" strike="noStrike" cap="none" dirty="0">
                          <a:latin typeface="Montserrat" panose="00000500000000000000" pitchFamily="2" charset="0"/>
                          <a:sym typeface="Montserrat"/>
                        </a:rPr>
                        <a:t>7.93</a:t>
                      </a:r>
                      <a:endParaRPr sz="1500" b="1" dirty="0">
                        <a:latin typeface="Montserrat" panose="00000500000000000000" pitchFamily="2" charset="0"/>
                      </a:endParaRPr>
                    </a:p>
                  </a:txBody>
                  <a:tcPr marL="91425" marR="914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93250">
                <a:tc>
                  <a:txBody>
                    <a:bodyPr/>
                    <a:lstStyle/>
                    <a:p>
                      <a:pPr marL="0" marR="0" lvl="0" indent="0" algn="ctr" rtl="0">
                        <a:spcBef>
                          <a:spcPts val="0"/>
                        </a:spcBef>
                        <a:spcAft>
                          <a:spcPts val="0"/>
                        </a:spcAft>
                        <a:buNone/>
                      </a:pPr>
                      <a:r>
                        <a:rPr lang="es-MX" sz="1500" u="none" strike="noStrike" cap="none" dirty="0">
                          <a:latin typeface="Montserrat" panose="00000500000000000000" pitchFamily="2" charset="0"/>
                          <a:sym typeface="Montserrat"/>
                        </a:rPr>
                        <a:t>ABC</a:t>
                      </a:r>
                      <a:endParaRPr sz="1500" b="0" i="0" u="none" strike="noStrike" cap="none" dirty="0">
                        <a:solidFill>
                          <a:schemeClr val="dk1"/>
                        </a:solidFill>
                        <a:latin typeface="Montserrat" panose="00000500000000000000" pitchFamily="2" charset="0"/>
                        <a:ea typeface="Montserrat"/>
                        <a:cs typeface="Montserrat"/>
                        <a:sym typeface="Montserrat"/>
                      </a:endParaRPr>
                    </a:p>
                  </a:txBody>
                  <a:tcPr marL="91425" marR="914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es-MX" sz="1500" u="none" strike="noStrike" cap="none">
                          <a:latin typeface="Montserrat" panose="00000500000000000000" pitchFamily="2" charset="0"/>
                          <a:sym typeface="Montserrat"/>
                        </a:rPr>
                        <a:t>45</a:t>
                      </a:r>
                      <a:endParaRPr sz="1500" b="0" i="0" u="none" strike="noStrike" cap="none">
                        <a:solidFill>
                          <a:schemeClr val="dk1"/>
                        </a:solidFill>
                        <a:latin typeface="Montserrat" panose="00000500000000000000" pitchFamily="2" charset="0"/>
                        <a:ea typeface="Montserrat"/>
                        <a:cs typeface="Montserrat"/>
                        <a:sym typeface="Montserrat"/>
                      </a:endParaRPr>
                    </a:p>
                  </a:txBody>
                  <a:tcPr marL="91425" marR="914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es-MX" sz="1500" u="none" strike="noStrike" cap="none" dirty="0">
                          <a:latin typeface="Montserrat" panose="00000500000000000000" pitchFamily="2" charset="0"/>
                          <a:sym typeface="Montserrat"/>
                        </a:rPr>
                        <a:t>46</a:t>
                      </a:r>
                      <a:endParaRPr sz="1500" dirty="0">
                        <a:latin typeface="Montserrat" panose="00000500000000000000" pitchFamily="2" charset="0"/>
                      </a:endParaRPr>
                    </a:p>
                  </a:txBody>
                  <a:tcPr marL="91425" marR="914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spcBef>
                          <a:spcPts val="0"/>
                        </a:spcBef>
                        <a:spcAft>
                          <a:spcPts val="0"/>
                        </a:spcAft>
                        <a:buNone/>
                      </a:pPr>
                      <a:r>
                        <a:rPr lang="es-MX" sz="1500" b="1" u="none" strike="noStrike" cap="none" dirty="0">
                          <a:latin typeface="Montserrat" panose="00000500000000000000" pitchFamily="2" charset="0"/>
                          <a:sym typeface="Montserrat"/>
                        </a:rPr>
                        <a:t>2.22</a:t>
                      </a:r>
                      <a:endParaRPr sz="1500" b="1" dirty="0">
                        <a:latin typeface="Montserrat" panose="00000500000000000000" pitchFamily="2" charset="0"/>
                      </a:endParaRPr>
                    </a:p>
                  </a:txBody>
                  <a:tcPr marL="91425" marR="914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93250">
                <a:tc>
                  <a:txBody>
                    <a:bodyPr/>
                    <a:lstStyle/>
                    <a:p>
                      <a:pPr marL="0" marR="0" lvl="0" indent="0" algn="ctr" rtl="0">
                        <a:spcBef>
                          <a:spcPts val="0"/>
                        </a:spcBef>
                        <a:spcAft>
                          <a:spcPts val="0"/>
                        </a:spcAft>
                        <a:buNone/>
                      </a:pPr>
                      <a:r>
                        <a:rPr lang="es-MX" sz="1500" b="1" u="none" strike="noStrike" cap="none" dirty="0">
                          <a:solidFill>
                            <a:schemeClr val="bg1"/>
                          </a:solidFill>
                          <a:latin typeface="Montserrat" panose="00000500000000000000" pitchFamily="2" charset="0"/>
                          <a:sym typeface="Montserrat"/>
                        </a:rPr>
                        <a:t>TOTAL</a:t>
                      </a:r>
                      <a:endParaRPr sz="1500" b="1" i="0" u="none" strike="noStrike" cap="none" dirty="0">
                        <a:solidFill>
                          <a:schemeClr val="bg1"/>
                        </a:solidFill>
                        <a:latin typeface="Montserrat" panose="00000500000000000000" pitchFamily="2" charset="0"/>
                        <a:ea typeface="Montserrat"/>
                        <a:cs typeface="Montserrat"/>
                        <a:sym typeface="Montserrat"/>
                      </a:endParaRPr>
                    </a:p>
                  </a:txBody>
                  <a:tcPr marL="91425" marR="914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500" b="1" u="none" strike="noStrike" cap="none" dirty="0">
                          <a:solidFill>
                            <a:schemeClr val="bg1"/>
                          </a:solidFill>
                          <a:latin typeface="Montserrat" panose="00000500000000000000" pitchFamily="2" charset="0"/>
                          <a:sym typeface="Montserrat"/>
                        </a:rPr>
                        <a:t>108</a:t>
                      </a:r>
                      <a:endParaRPr sz="1500" b="1" i="0" u="none" strike="noStrike" cap="none" dirty="0">
                        <a:solidFill>
                          <a:schemeClr val="bg1"/>
                        </a:solidFill>
                        <a:latin typeface="Montserrat" panose="00000500000000000000" pitchFamily="2" charset="0"/>
                        <a:ea typeface="Montserrat"/>
                        <a:cs typeface="Montserrat"/>
                        <a:sym typeface="Montserrat"/>
                      </a:endParaRPr>
                    </a:p>
                  </a:txBody>
                  <a:tcPr marL="91425" marR="914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500" b="1" u="none" strike="noStrike" cap="none" dirty="0">
                          <a:solidFill>
                            <a:schemeClr val="bg1"/>
                          </a:solidFill>
                          <a:latin typeface="Montserrat" panose="00000500000000000000" pitchFamily="2" charset="0"/>
                          <a:sym typeface="Montserrat"/>
                        </a:rPr>
                        <a:t>114</a:t>
                      </a:r>
                      <a:endParaRPr sz="1500" b="1" dirty="0">
                        <a:solidFill>
                          <a:schemeClr val="bg1"/>
                        </a:solidFill>
                        <a:latin typeface="Montserrat" panose="00000500000000000000" pitchFamily="2" charset="0"/>
                      </a:endParaRPr>
                    </a:p>
                  </a:txBody>
                  <a:tcPr marL="91425" marR="914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500" b="1" u="none" strike="noStrike" cap="none" dirty="0">
                          <a:solidFill>
                            <a:schemeClr val="bg1"/>
                          </a:solidFill>
                          <a:latin typeface="Montserrat" panose="00000500000000000000" pitchFamily="2" charset="0"/>
                          <a:sym typeface="Montserrat"/>
                        </a:rPr>
                        <a:t>5.55</a:t>
                      </a:r>
                      <a:endParaRPr sz="1500" b="1" dirty="0">
                        <a:solidFill>
                          <a:schemeClr val="bg1"/>
                        </a:solidFill>
                        <a:latin typeface="Montserrat" panose="00000500000000000000" pitchFamily="2" charset="0"/>
                      </a:endParaRPr>
                    </a:p>
                  </a:txBody>
                  <a:tcPr marL="91425" marR="91425" marT="45700" marB="457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3"/>
                  </a:ext>
                </a:extLst>
              </a:tr>
            </a:tbl>
          </a:graphicData>
        </a:graphic>
      </p:graphicFrame>
      <p:pic>
        <p:nvPicPr>
          <p:cNvPr id="302" name="Google Shape;302;p14"/>
          <p:cNvPicPr preferRelativeResize="0"/>
          <p:nvPr/>
        </p:nvPicPr>
        <p:blipFill>
          <a:blip r:embed="rId3">
            <a:alphaModFix/>
          </a:blip>
          <a:stretch>
            <a:fillRect/>
          </a:stretch>
        </p:blipFill>
        <p:spPr>
          <a:xfrm>
            <a:off x="3975" y="15863"/>
            <a:ext cx="3895725" cy="9048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306"/>
        <p:cNvGrpSpPr/>
        <p:nvPr/>
      </p:nvGrpSpPr>
      <p:grpSpPr>
        <a:xfrm>
          <a:off x="0" y="0"/>
          <a:ext cx="0" cy="0"/>
          <a:chOff x="0" y="0"/>
          <a:chExt cx="0" cy="0"/>
        </a:xfrm>
      </p:grpSpPr>
      <p:sp>
        <p:nvSpPr>
          <p:cNvPr id="307" name="Google Shape;307;p15"/>
          <p:cNvSpPr/>
          <p:nvPr/>
        </p:nvSpPr>
        <p:spPr>
          <a:xfrm>
            <a:off x="9528175" y="168275"/>
            <a:ext cx="2562225" cy="442913"/>
          </a:xfrm>
          <a:prstGeom prst="roundRect">
            <a:avLst>
              <a:gd name="adj" fmla="val 16667"/>
            </a:avLst>
          </a:prstGeom>
          <a:solidFill>
            <a:schemeClr val="accent5">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dirty="0">
                <a:solidFill>
                  <a:srgbClr val="FFD966"/>
                </a:solidFill>
                <a:latin typeface="Calibri"/>
                <a:ea typeface="Calibri"/>
                <a:cs typeface="Calibri"/>
                <a:sym typeface="Calibri"/>
              </a:rPr>
              <a:t>ATENCIÓN MÉDICA</a:t>
            </a:r>
            <a:endParaRPr sz="2000" b="1" i="1" dirty="0">
              <a:solidFill>
                <a:srgbClr val="FFD966"/>
              </a:solidFill>
              <a:latin typeface="Calibri"/>
              <a:ea typeface="Calibri"/>
              <a:cs typeface="Calibri"/>
              <a:sym typeface="Calibri"/>
            </a:endParaRPr>
          </a:p>
        </p:txBody>
      </p:sp>
      <p:graphicFrame>
        <p:nvGraphicFramePr>
          <p:cNvPr id="308" name="Google Shape;308;p15"/>
          <p:cNvGraphicFramePr/>
          <p:nvPr>
            <p:extLst>
              <p:ext uri="{D42A27DB-BD31-4B8C-83A1-F6EECF244321}">
                <p14:modId xmlns:p14="http://schemas.microsoft.com/office/powerpoint/2010/main" val="1016158193"/>
              </p:ext>
            </p:extLst>
          </p:nvPr>
        </p:nvGraphicFramePr>
        <p:xfrm>
          <a:off x="380342" y="958336"/>
          <a:ext cx="5542158" cy="3979424"/>
        </p:xfrm>
        <a:graphic>
          <a:graphicData uri="http://schemas.openxmlformats.org/drawingml/2006/table">
            <a:tbl>
              <a:tblPr firstRow="1" bandRow="1">
                <a:noFill/>
                <a:tableStyleId>{F2BC532D-152A-4BC6-8EE7-BA22A8679499}</a:tableStyleId>
              </a:tblPr>
              <a:tblGrid>
                <a:gridCol w="2542345">
                  <a:extLst>
                    <a:ext uri="{9D8B030D-6E8A-4147-A177-3AD203B41FA5}">
                      <a16:colId xmlns:a16="http://schemas.microsoft.com/office/drawing/2014/main" val="20000"/>
                    </a:ext>
                  </a:extLst>
                </a:gridCol>
                <a:gridCol w="939397">
                  <a:extLst>
                    <a:ext uri="{9D8B030D-6E8A-4147-A177-3AD203B41FA5}">
                      <a16:colId xmlns:a16="http://schemas.microsoft.com/office/drawing/2014/main" val="20001"/>
                    </a:ext>
                  </a:extLst>
                </a:gridCol>
                <a:gridCol w="939397">
                  <a:extLst>
                    <a:ext uri="{9D8B030D-6E8A-4147-A177-3AD203B41FA5}">
                      <a16:colId xmlns:a16="http://schemas.microsoft.com/office/drawing/2014/main" val="20002"/>
                    </a:ext>
                  </a:extLst>
                </a:gridCol>
                <a:gridCol w="1121019">
                  <a:extLst>
                    <a:ext uri="{9D8B030D-6E8A-4147-A177-3AD203B41FA5}">
                      <a16:colId xmlns:a16="http://schemas.microsoft.com/office/drawing/2014/main" val="20003"/>
                    </a:ext>
                  </a:extLst>
                </a:gridCol>
              </a:tblGrid>
              <a:tr h="427877">
                <a:tc gridSpan="4">
                  <a:txBody>
                    <a:bodyPr/>
                    <a:lstStyle/>
                    <a:p>
                      <a:pPr marL="457200" marR="0" lvl="1"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MX" sz="1400" b="1" i="0" dirty="0">
                          <a:solidFill>
                            <a:schemeClr val="lt1"/>
                          </a:solidFill>
                          <a:latin typeface="Montserrat" panose="00000500000000000000" pitchFamily="2" charset="0"/>
                          <a:ea typeface="Arial"/>
                          <a:cs typeface="Arial"/>
                          <a:sym typeface="Arial"/>
                        </a:rPr>
                        <a:t>Eventos Adversos por tipo de notificación</a:t>
                      </a:r>
                      <a:endParaRPr lang="es-MX" sz="1400" i="0" dirty="0">
                        <a:latin typeface="Montserrat" panose="00000500000000000000" pitchFamily="2" charset="0"/>
                      </a:endParaRPr>
                    </a:p>
                  </a:txBody>
                  <a:tcPr marL="91450" marR="91450" marT="45675" marB="45675" anchor="ctr">
                    <a:solidFill>
                      <a:schemeClr val="accent5">
                        <a:lumMod val="50000"/>
                      </a:schemeClr>
                    </a:solidFill>
                  </a:tcPr>
                </a:tc>
                <a:tc hMerge="1">
                  <a:txBody>
                    <a:bodyPr/>
                    <a:lstStyle/>
                    <a:p>
                      <a:pPr marL="0" marR="0" lvl="0" indent="0" algn="ctr" rtl="0">
                        <a:spcBef>
                          <a:spcPts val="0"/>
                        </a:spcBef>
                        <a:spcAft>
                          <a:spcPts val="0"/>
                        </a:spcAft>
                        <a:buNone/>
                      </a:pPr>
                      <a:endParaRPr sz="1200" i="1" u="none" strike="noStrike" cap="none" dirty="0">
                        <a:solidFill>
                          <a:schemeClr val="lt1"/>
                        </a:solidFill>
                        <a:latin typeface="Arial"/>
                        <a:ea typeface="Arial"/>
                        <a:cs typeface="Arial"/>
                        <a:sym typeface="Arial"/>
                      </a:endParaRPr>
                    </a:p>
                  </a:txBody>
                  <a:tcPr marL="91450" marR="91450" marT="45675" marB="45675" anchor="ctr">
                    <a:solidFill>
                      <a:srgbClr val="385623"/>
                    </a:solidFill>
                  </a:tcPr>
                </a:tc>
                <a:tc hMerge="1">
                  <a:txBody>
                    <a:bodyPr/>
                    <a:lstStyle/>
                    <a:p>
                      <a:pPr marL="0" marR="0" lvl="0" indent="0" algn="ctr" rtl="0">
                        <a:spcBef>
                          <a:spcPts val="0"/>
                        </a:spcBef>
                        <a:spcAft>
                          <a:spcPts val="0"/>
                        </a:spcAft>
                        <a:buNone/>
                      </a:pPr>
                      <a:endParaRPr sz="1200" i="1" u="none" strike="noStrike" cap="none" dirty="0">
                        <a:solidFill>
                          <a:schemeClr val="lt1"/>
                        </a:solidFill>
                        <a:latin typeface="Arial"/>
                        <a:ea typeface="Arial"/>
                        <a:cs typeface="Arial"/>
                        <a:sym typeface="Arial"/>
                      </a:endParaRPr>
                    </a:p>
                  </a:txBody>
                  <a:tcPr marL="91450" marR="91450" marT="45675" marB="45675" anchor="ctr">
                    <a:solidFill>
                      <a:srgbClr val="385623"/>
                    </a:solidFill>
                  </a:tcPr>
                </a:tc>
                <a:tc hMerge="1">
                  <a:txBody>
                    <a:bodyPr/>
                    <a:lstStyle/>
                    <a:p>
                      <a:pPr marL="0" marR="0" lvl="0" indent="0" algn="ctr" rtl="0">
                        <a:spcBef>
                          <a:spcPts val="0"/>
                        </a:spcBef>
                        <a:spcAft>
                          <a:spcPts val="0"/>
                        </a:spcAft>
                        <a:buNone/>
                      </a:pPr>
                      <a:endParaRPr sz="1200" i="1" u="none" strike="noStrike" cap="none" dirty="0">
                        <a:solidFill>
                          <a:schemeClr val="lt1"/>
                        </a:solidFill>
                        <a:latin typeface="Arial"/>
                        <a:ea typeface="Arial"/>
                        <a:cs typeface="Arial"/>
                        <a:sym typeface="Arial"/>
                      </a:endParaRPr>
                    </a:p>
                  </a:txBody>
                  <a:tcPr marL="91450" marR="91450" marT="45675" marB="45675" anchor="ctr">
                    <a:solidFill>
                      <a:srgbClr val="385623"/>
                    </a:solidFill>
                  </a:tcPr>
                </a:tc>
                <a:extLst>
                  <a:ext uri="{0D108BD9-81ED-4DB2-BD59-A6C34878D82A}">
                    <a16:rowId xmlns:a16="http://schemas.microsoft.com/office/drawing/2014/main" val="2110712783"/>
                  </a:ext>
                </a:extLst>
              </a:tr>
              <a:tr h="641880">
                <a:tc>
                  <a:txBody>
                    <a:bodyPr/>
                    <a:lstStyle/>
                    <a:p>
                      <a:pPr marL="457200" marR="0" lvl="1" indent="0" algn="ctr" rtl="0">
                        <a:spcBef>
                          <a:spcPts val="0"/>
                        </a:spcBef>
                        <a:spcAft>
                          <a:spcPts val="0"/>
                        </a:spcAft>
                        <a:buNone/>
                      </a:pPr>
                      <a:r>
                        <a:rPr lang="es-MX" sz="1200" b="1" u="none" strike="noStrike" cap="none" dirty="0">
                          <a:solidFill>
                            <a:schemeClr val="bg1"/>
                          </a:solidFill>
                          <a:latin typeface="Montserrat" panose="00000500000000000000" pitchFamily="2" charset="0"/>
                        </a:rPr>
                        <a:t>Tipo de Notificación</a:t>
                      </a:r>
                      <a:endParaRPr sz="1200" b="1" i="1" u="none" strike="noStrike" cap="none" dirty="0">
                        <a:solidFill>
                          <a:schemeClr val="bg1"/>
                        </a:solidFill>
                        <a:latin typeface="Montserrat" panose="00000500000000000000" pitchFamily="2" charset="0"/>
                        <a:ea typeface="Arial"/>
                        <a:cs typeface="Arial"/>
                        <a:sym typeface="Arial"/>
                      </a:endParaRPr>
                    </a:p>
                  </a:txBody>
                  <a:tcPr marL="91450" marR="91450" marT="45675" marB="45675" anchor="ctr">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200" b="1" u="none" strike="noStrike" cap="none" dirty="0">
                          <a:solidFill>
                            <a:schemeClr val="bg1"/>
                          </a:solidFill>
                          <a:latin typeface="Montserrat" panose="00000500000000000000" pitchFamily="2" charset="0"/>
                        </a:rPr>
                        <a:t>2021</a:t>
                      </a:r>
                      <a:endParaRPr sz="1200" b="1" i="1" u="none" strike="noStrike" cap="none" dirty="0">
                        <a:solidFill>
                          <a:schemeClr val="bg1"/>
                        </a:solidFill>
                        <a:latin typeface="Montserrat" panose="00000500000000000000" pitchFamily="2" charset="0"/>
                        <a:ea typeface="Arial"/>
                        <a:cs typeface="Arial"/>
                        <a:sym typeface="Arial"/>
                      </a:endParaRPr>
                    </a:p>
                  </a:txBody>
                  <a:tcPr marL="91450" marR="91450" marT="45675" marB="45675" anchor="ctr">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200" b="1" u="none" strike="noStrike" cap="none" dirty="0">
                          <a:solidFill>
                            <a:schemeClr val="bg1"/>
                          </a:solidFill>
                          <a:latin typeface="Montserrat" panose="00000500000000000000" pitchFamily="2" charset="0"/>
                        </a:rPr>
                        <a:t>2022</a:t>
                      </a:r>
                      <a:endParaRPr sz="1200" b="1" i="1" u="none" strike="noStrike" cap="none" dirty="0">
                        <a:solidFill>
                          <a:schemeClr val="bg1"/>
                        </a:solidFill>
                        <a:latin typeface="Montserrat" panose="00000500000000000000" pitchFamily="2" charset="0"/>
                        <a:ea typeface="Arial"/>
                        <a:cs typeface="Arial"/>
                        <a:sym typeface="Arial"/>
                      </a:endParaRPr>
                    </a:p>
                  </a:txBody>
                  <a:tcPr marL="91450" marR="91450" marT="45675" marB="45675" anchor="ctr">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200" b="1" u="none" strike="noStrike" cap="none" dirty="0">
                          <a:solidFill>
                            <a:schemeClr val="bg1"/>
                          </a:solidFill>
                          <a:latin typeface="Montserrat" panose="00000500000000000000" pitchFamily="2" charset="0"/>
                        </a:rPr>
                        <a:t>% Variación</a:t>
                      </a:r>
                      <a:endParaRPr sz="1200" b="1" i="1" u="none" strike="noStrike" cap="none" dirty="0">
                        <a:solidFill>
                          <a:schemeClr val="bg1"/>
                        </a:solidFill>
                        <a:latin typeface="Montserrat" panose="00000500000000000000" pitchFamily="2" charset="0"/>
                        <a:ea typeface="Arial"/>
                        <a:cs typeface="Arial"/>
                        <a:sym typeface="Arial"/>
                      </a:endParaRPr>
                    </a:p>
                  </a:txBody>
                  <a:tcPr marL="91450" marR="91450" marT="45675" marB="45675" anchor="ctr">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556278">
                <a:tc>
                  <a:txBody>
                    <a:bodyPr/>
                    <a:lstStyle/>
                    <a:p>
                      <a:pPr marL="457200" marR="0" lvl="1" indent="0" algn="l" rtl="0">
                        <a:spcBef>
                          <a:spcPts val="0"/>
                        </a:spcBef>
                        <a:spcAft>
                          <a:spcPts val="0"/>
                        </a:spcAft>
                        <a:buNone/>
                      </a:pPr>
                      <a:r>
                        <a:rPr lang="es-MX" sz="1200" i="0" u="none" strike="noStrike" cap="none" dirty="0">
                          <a:latin typeface="Montserrat" panose="00000500000000000000" pitchFamily="2" charset="0"/>
                        </a:rPr>
                        <a:t>Incidentes con daño (eventos adversos)</a:t>
                      </a:r>
                      <a:endParaRPr sz="1200" i="0" u="none" strike="noStrike" cap="none" dirty="0">
                        <a:solidFill>
                          <a:srgbClr val="595959"/>
                        </a:solidFill>
                        <a:latin typeface="Montserrat" panose="00000500000000000000" pitchFamily="2" charset="0"/>
                        <a:ea typeface="Arial"/>
                        <a:cs typeface="Arial"/>
                        <a:sym typeface="Arial"/>
                      </a:endParaRPr>
                    </a:p>
                  </a:txBody>
                  <a:tcPr marL="91450" marR="91450" marT="45675" marB="45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i="0" u="none" strike="noStrike" cap="none" dirty="0">
                          <a:latin typeface="Montserrat" panose="00000500000000000000" pitchFamily="2" charset="0"/>
                        </a:rPr>
                        <a:t>244</a:t>
                      </a:r>
                      <a:endParaRPr sz="1200" i="0" u="none" strike="noStrike" cap="none" dirty="0">
                        <a:solidFill>
                          <a:srgbClr val="595959"/>
                        </a:solidFill>
                        <a:latin typeface="Montserrat" panose="00000500000000000000" pitchFamily="2" charset="0"/>
                        <a:ea typeface="Arial"/>
                        <a:cs typeface="Arial"/>
                        <a:sym typeface="Arial"/>
                      </a:endParaRPr>
                    </a:p>
                  </a:txBody>
                  <a:tcPr marL="91450" marR="91450" marT="45675" marB="45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i="0" u="none" strike="noStrike" cap="none" dirty="0">
                          <a:solidFill>
                            <a:srgbClr val="1F3864"/>
                          </a:solidFill>
                          <a:latin typeface="Montserrat" panose="00000500000000000000" pitchFamily="2" charset="0"/>
                          <a:ea typeface="Arial"/>
                          <a:cs typeface="Arial"/>
                          <a:sym typeface="Arial"/>
                        </a:rPr>
                        <a:t>334</a:t>
                      </a:r>
                      <a:endParaRPr sz="2000" i="0" dirty="0">
                        <a:latin typeface="Montserrat" panose="00000500000000000000" pitchFamily="2" charset="0"/>
                      </a:endParaRPr>
                    </a:p>
                  </a:txBody>
                  <a:tcPr marL="91450" marR="91450" marT="45675" marB="45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i="0" u="none" strike="noStrike" cap="none" dirty="0">
                          <a:solidFill>
                            <a:schemeClr val="tx1"/>
                          </a:solidFill>
                          <a:latin typeface="Montserrat" panose="00000500000000000000" pitchFamily="2" charset="0"/>
                        </a:rPr>
                        <a:t>36.9%</a:t>
                      </a:r>
                      <a:endParaRPr sz="1200" b="1" i="0" u="none" strike="noStrike" cap="none" dirty="0">
                        <a:solidFill>
                          <a:schemeClr val="tx1"/>
                        </a:solidFill>
                        <a:latin typeface="Montserrat" panose="00000500000000000000" pitchFamily="2" charset="0"/>
                        <a:ea typeface="Arial"/>
                        <a:cs typeface="Arial"/>
                        <a:sym typeface="Arial"/>
                      </a:endParaRPr>
                    </a:p>
                  </a:txBody>
                  <a:tcPr marL="91450" marR="91450" marT="45675" marB="45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42277">
                <a:tc>
                  <a:txBody>
                    <a:bodyPr/>
                    <a:lstStyle/>
                    <a:p>
                      <a:pPr marL="457200" marR="0" lvl="1" indent="0" algn="l" rtl="0">
                        <a:spcBef>
                          <a:spcPts val="0"/>
                        </a:spcBef>
                        <a:spcAft>
                          <a:spcPts val="0"/>
                        </a:spcAft>
                        <a:buNone/>
                      </a:pPr>
                      <a:r>
                        <a:rPr lang="es-MX" sz="1200" i="0" u="none" strike="noStrike" cap="none" dirty="0">
                          <a:latin typeface="Montserrat" panose="00000500000000000000" pitchFamily="2" charset="0"/>
                        </a:rPr>
                        <a:t>Incidentes sin daño</a:t>
                      </a:r>
                      <a:endParaRPr sz="1200" i="0" u="none" strike="noStrike" cap="none" dirty="0">
                        <a:solidFill>
                          <a:srgbClr val="595959"/>
                        </a:solidFill>
                        <a:latin typeface="Montserrat" panose="00000500000000000000" pitchFamily="2" charset="0"/>
                        <a:ea typeface="Arial"/>
                        <a:cs typeface="Arial"/>
                        <a:sym typeface="Arial"/>
                      </a:endParaRPr>
                    </a:p>
                  </a:txBody>
                  <a:tcPr marL="91450" marR="91450" marT="45675" marB="45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i="0" u="none" strike="noStrike" cap="none" dirty="0">
                          <a:latin typeface="Montserrat" panose="00000500000000000000" pitchFamily="2" charset="0"/>
                        </a:rPr>
                        <a:t>44</a:t>
                      </a:r>
                      <a:endParaRPr sz="1200" i="0" u="none" strike="noStrike" cap="none" dirty="0">
                        <a:solidFill>
                          <a:srgbClr val="595959"/>
                        </a:solidFill>
                        <a:latin typeface="Montserrat" panose="00000500000000000000" pitchFamily="2" charset="0"/>
                        <a:ea typeface="Arial"/>
                        <a:cs typeface="Arial"/>
                        <a:sym typeface="Arial"/>
                      </a:endParaRPr>
                    </a:p>
                  </a:txBody>
                  <a:tcPr marL="91450" marR="91450" marT="45675" marB="45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i="0" u="none" strike="noStrike" cap="none" dirty="0">
                          <a:solidFill>
                            <a:srgbClr val="1F3864"/>
                          </a:solidFill>
                          <a:latin typeface="Montserrat" panose="00000500000000000000" pitchFamily="2" charset="0"/>
                        </a:rPr>
                        <a:t>62</a:t>
                      </a:r>
                      <a:endParaRPr sz="1200" i="0" u="none" strike="noStrike" cap="none" dirty="0">
                        <a:solidFill>
                          <a:srgbClr val="1F3864"/>
                        </a:solidFill>
                        <a:latin typeface="Montserrat" panose="00000500000000000000" pitchFamily="2" charset="0"/>
                        <a:ea typeface="Arial"/>
                        <a:cs typeface="Arial"/>
                        <a:sym typeface="Arial"/>
                      </a:endParaRPr>
                    </a:p>
                  </a:txBody>
                  <a:tcPr marL="91450" marR="91450" marT="45675" marB="45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i="0" u="none" strike="noStrike" cap="none" dirty="0">
                          <a:solidFill>
                            <a:schemeClr val="tx1"/>
                          </a:solidFill>
                          <a:latin typeface="Montserrat" panose="00000500000000000000" pitchFamily="2" charset="0"/>
                        </a:rPr>
                        <a:t>40.9%</a:t>
                      </a:r>
                      <a:endParaRPr sz="1200" b="1" i="0" u="none" strike="noStrike" cap="none" dirty="0">
                        <a:solidFill>
                          <a:schemeClr val="tx1"/>
                        </a:solidFill>
                        <a:latin typeface="Montserrat" panose="00000500000000000000" pitchFamily="2" charset="0"/>
                        <a:ea typeface="Arial"/>
                        <a:cs typeface="Arial"/>
                        <a:sym typeface="Arial"/>
                      </a:endParaRPr>
                    </a:p>
                  </a:txBody>
                  <a:tcPr marL="91450" marR="91450" marT="45675" marB="45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556278">
                <a:tc>
                  <a:txBody>
                    <a:bodyPr/>
                    <a:lstStyle/>
                    <a:p>
                      <a:pPr marL="457200" marR="0" lvl="1" indent="0" algn="l" rtl="0">
                        <a:spcBef>
                          <a:spcPts val="0"/>
                        </a:spcBef>
                        <a:spcAft>
                          <a:spcPts val="0"/>
                        </a:spcAft>
                        <a:buNone/>
                      </a:pPr>
                      <a:r>
                        <a:rPr lang="es-MX" sz="1200" i="0" u="none" strike="noStrike" cap="none" dirty="0">
                          <a:latin typeface="Montserrat" panose="00000500000000000000" pitchFamily="2" charset="0"/>
                        </a:rPr>
                        <a:t>Cuasi incidente (cuasi falla)</a:t>
                      </a:r>
                      <a:endParaRPr sz="1200" i="0" u="none" strike="noStrike" cap="none" dirty="0">
                        <a:solidFill>
                          <a:srgbClr val="595959"/>
                        </a:solidFill>
                        <a:latin typeface="Montserrat" panose="00000500000000000000" pitchFamily="2" charset="0"/>
                        <a:ea typeface="Arial"/>
                        <a:cs typeface="Arial"/>
                        <a:sym typeface="Arial"/>
                      </a:endParaRPr>
                    </a:p>
                  </a:txBody>
                  <a:tcPr marL="91450" marR="91450" marT="45675" marB="45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i="0" u="none" strike="noStrike" cap="none" dirty="0">
                          <a:latin typeface="Montserrat" panose="00000500000000000000" pitchFamily="2" charset="0"/>
                        </a:rPr>
                        <a:t>11</a:t>
                      </a:r>
                      <a:endParaRPr sz="1200" i="0" u="none" strike="noStrike" cap="none" dirty="0">
                        <a:solidFill>
                          <a:srgbClr val="595959"/>
                        </a:solidFill>
                        <a:latin typeface="Montserrat" panose="00000500000000000000" pitchFamily="2" charset="0"/>
                        <a:ea typeface="Arial"/>
                        <a:cs typeface="Arial"/>
                        <a:sym typeface="Arial"/>
                      </a:endParaRPr>
                    </a:p>
                  </a:txBody>
                  <a:tcPr marL="91450" marR="91450" marT="45675" marB="45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i="0" u="none" strike="noStrike" cap="none" dirty="0">
                          <a:solidFill>
                            <a:srgbClr val="1F3864"/>
                          </a:solidFill>
                          <a:latin typeface="Montserrat" panose="00000500000000000000" pitchFamily="2" charset="0"/>
                        </a:rPr>
                        <a:t>7</a:t>
                      </a:r>
                      <a:endParaRPr sz="1200" i="0" u="none" strike="noStrike" cap="none" dirty="0">
                        <a:solidFill>
                          <a:srgbClr val="1F3864"/>
                        </a:solidFill>
                        <a:latin typeface="Montserrat" panose="00000500000000000000" pitchFamily="2" charset="0"/>
                        <a:ea typeface="Arial"/>
                        <a:cs typeface="Arial"/>
                        <a:sym typeface="Arial"/>
                      </a:endParaRPr>
                    </a:p>
                  </a:txBody>
                  <a:tcPr marL="91450" marR="91450" marT="45675" marB="45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i="0" u="none" strike="noStrike" cap="none" dirty="0">
                          <a:solidFill>
                            <a:schemeClr val="tx1"/>
                          </a:solidFill>
                          <a:latin typeface="Montserrat" panose="00000500000000000000" pitchFamily="2" charset="0"/>
                        </a:rPr>
                        <a:t>-36.4%</a:t>
                      </a:r>
                      <a:endParaRPr sz="1200" b="1" i="0" u="none" strike="noStrike" cap="none" dirty="0">
                        <a:solidFill>
                          <a:schemeClr val="tx1"/>
                        </a:solidFill>
                        <a:latin typeface="Montserrat" panose="00000500000000000000" pitchFamily="2" charset="0"/>
                        <a:ea typeface="Arial"/>
                        <a:cs typeface="Arial"/>
                        <a:sym typeface="Arial"/>
                      </a:endParaRPr>
                    </a:p>
                  </a:txBody>
                  <a:tcPr marL="91450" marR="91450" marT="45675" marB="45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342277">
                <a:tc>
                  <a:txBody>
                    <a:bodyPr/>
                    <a:lstStyle/>
                    <a:p>
                      <a:pPr marL="457200" marR="0" lvl="1" indent="0" algn="l" rtl="0">
                        <a:spcBef>
                          <a:spcPts val="0"/>
                        </a:spcBef>
                        <a:spcAft>
                          <a:spcPts val="0"/>
                        </a:spcAft>
                        <a:buNone/>
                      </a:pPr>
                      <a:r>
                        <a:rPr lang="es-MX" sz="1200" i="0" u="none" strike="noStrike" cap="none" dirty="0">
                          <a:latin typeface="Montserrat" panose="00000500000000000000" pitchFamily="2" charset="0"/>
                        </a:rPr>
                        <a:t>Duplicado</a:t>
                      </a:r>
                      <a:endParaRPr sz="1200" i="0" u="none" strike="noStrike" cap="none" dirty="0">
                        <a:solidFill>
                          <a:srgbClr val="595959"/>
                        </a:solidFill>
                        <a:latin typeface="Montserrat" panose="00000500000000000000" pitchFamily="2" charset="0"/>
                        <a:ea typeface="Arial"/>
                        <a:cs typeface="Arial"/>
                        <a:sym typeface="Arial"/>
                      </a:endParaRPr>
                    </a:p>
                  </a:txBody>
                  <a:tcPr marL="91450" marR="91450" marT="45675" marB="45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i="0" u="none" strike="noStrike" cap="none" dirty="0">
                          <a:latin typeface="Montserrat" panose="00000500000000000000" pitchFamily="2" charset="0"/>
                        </a:rPr>
                        <a:t>3</a:t>
                      </a:r>
                      <a:endParaRPr sz="1200" i="0" u="none" strike="noStrike" cap="none" dirty="0">
                        <a:solidFill>
                          <a:srgbClr val="595959"/>
                        </a:solidFill>
                        <a:latin typeface="Montserrat" panose="00000500000000000000" pitchFamily="2" charset="0"/>
                        <a:ea typeface="Arial"/>
                        <a:cs typeface="Arial"/>
                        <a:sym typeface="Arial"/>
                      </a:endParaRPr>
                    </a:p>
                  </a:txBody>
                  <a:tcPr marL="91450" marR="91450" marT="45675" marB="45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i="0" u="none" strike="noStrike" cap="none" dirty="0">
                          <a:solidFill>
                            <a:srgbClr val="1F3864"/>
                          </a:solidFill>
                          <a:latin typeface="Montserrat" panose="00000500000000000000" pitchFamily="2" charset="0"/>
                        </a:rPr>
                        <a:t>3</a:t>
                      </a:r>
                      <a:endParaRPr sz="1200" i="0" u="none" strike="noStrike" cap="none" dirty="0">
                        <a:solidFill>
                          <a:srgbClr val="1F3864"/>
                        </a:solidFill>
                        <a:latin typeface="Montserrat" panose="00000500000000000000" pitchFamily="2" charset="0"/>
                        <a:ea typeface="Arial"/>
                        <a:cs typeface="Arial"/>
                        <a:sym typeface="Arial"/>
                      </a:endParaRPr>
                    </a:p>
                  </a:txBody>
                  <a:tcPr marL="91450" marR="91450" marT="45675" marB="45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i="0" u="none" strike="noStrike" cap="none" dirty="0">
                          <a:solidFill>
                            <a:schemeClr val="tx1"/>
                          </a:solidFill>
                          <a:latin typeface="Montserrat" panose="00000500000000000000" pitchFamily="2" charset="0"/>
                        </a:rPr>
                        <a:t>0.0%</a:t>
                      </a:r>
                      <a:endParaRPr sz="1200" b="1" i="0" u="none" strike="noStrike" cap="none" dirty="0">
                        <a:solidFill>
                          <a:schemeClr val="tx1"/>
                        </a:solidFill>
                        <a:latin typeface="Montserrat" panose="00000500000000000000" pitchFamily="2" charset="0"/>
                        <a:ea typeface="Arial"/>
                        <a:cs typeface="Arial"/>
                        <a:sym typeface="Arial"/>
                      </a:endParaRPr>
                    </a:p>
                  </a:txBody>
                  <a:tcPr marL="91450" marR="91450" marT="45675" marB="45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770280">
                <a:tc>
                  <a:txBody>
                    <a:bodyPr/>
                    <a:lstStyle/>
                    <a:p>
                      <a:pPr marL="457200" marR="0" lvl="1" indent="0" algn="l" rtl="0">
                        <a:spcBef>
                          <a:spcPts val="0"/>
                        </a:spcBef>
                        <a:spcAft>
                          <a:spcPts val="0"/>
                        </a:spcAft>
                        <a:buNone/>
                      </a:pPr>
                      <a:r>
                        <a:rPr lang="es-MX" sz="1200" i="0" u="none" strike="noStrike" cap="none">
                          <a:latin typeface="Montserrat" panose="00000500000000000000" pitchFamily="2" charset="0"/>
                        </a:rPr>
                        <a:t>No es un incidente relacionado con la seguridad del paciente</a:t>
                      </a:r>
                      <a:endParaRPr sz="1200" i="0" u="none" strike="noStrike" cap="none">
                        <a:solidFill>
                          <a:srgbClr val="595959"/>
                        </a:solidFill>
                        <a:latin typeface="Montserrat" panose="00000500000000000000" pitchFamily="2" charset="0"/>
                        <a:ea typeface="Arial"/>
                        <a:cs typeface="Arial"/>
                        <a:sym typeface="Arial"/>
                      </a:endParaRPr>
                    </a:p>
                  </a:txBody>
                  <a:tcPr marL="91450" marR="91450" marT="45675" marB="45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i="0" u="none" strike="noStrike" cap="none" dirty="0">
                          <a:latin typeface="Montserrat" panose="00000500000000000000" pitchFamily="2" charset="0"/>
                        </a:rPr>
                        <a:t>13</a:t>
                      </a:r>
                      <a:endParaRPr sz="1200" i="0" u="none" strike="noStrike" cap="none" dirty="0">
                        <a:solidFill>
                          <a:srgbClr val="595959"/>
                        </a:solidFill>
                        <a:latin typeface="Montserrat" panose="00000500000000000000" pitchFamily="2" charset="0"/>
                        <a:ea typeface="Arial"/>
                        <a:cs typeface="Arial"/>
                        <a:sym typeface="Arial"/>
                      </a:endParaRPr>
                    </a:p>
                  </a:txBody>
                  <a:tcPr marL="91450" marR="91450" marT="45675" marB="45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i="0" u="none" strike="noStrike" cap="none" dirty="0">
                          <a:solidFill>
                            <a:srgbClr val="1F3864"/>
                          </a:solidFill>
                          <a:latin typeface="Montserrat" panose="00000500000000000000" pitchFamily="2" charset="0"/>
                        </a:rPr>
                        <a:t>40</a:t>
                      </a:r>
                      <a:endParaRPr sz="1200" i="0" u="none" strike="noStrike" cap="none" dirty="0">
                        <a:solidFill>
                          <a:srgbClr val="1F3864"/>
                        </a:solidFill>
                        <a:latin typeface="Montserrat" panose="00000500000000000000" pitchFamily="2" charset="0"/>
                        <a:ea typeface="Arial"/>
                        <a:cs typeface="Arial"/>
                        <a:sym typeface="Arial"/>
                      </a:endParaRPr>
                    </a:p>
                  </a:txBody>
                  <a:tcPr marL="91450" marR="91450" marT="45675" marB="45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i="0" u="none" strike="noStrike" cap="none" dirty="0">
                          <a:solidFill>
                            <a:schemeClr val="tx1"/>
                          </a:solidFill>
                          <a:latin typeface="Montserrat" panose="00000500000000000000" pitchFamily="2" charset="0"/>
                        </a:rPr>
                        <a:t>207.7%</a:t>
                      </a:r>
                      <a:endParaRPr sz="1200" b="1" i="0" u="none" strike="noStrike" cap="none" dirty="0">
                        <a:solidFill>
                          <a:schemeClr val="tx1"/>
                        </a:solidFill>
                        <a:latin typeface="Montserrat" panose="00000500000000000000" pitchFamily="2" charset="0"/>
                        <a:ea typeface="Arial"/>
                        <a:cs typeface="Arial"/>
                        <a:sym typeface="Arial"/>
                      </a:endParaRPr>
                    </a:p>
                  </a:txBody>
                  <a:tcPr marL="91450" marR="91450" marT="45675" marB="45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342277">
                <a:tc>
                  <a:txBody>
                    <a:bodyPr/>
                    <a:lstStyle/>
                    <a:p>
                      <a:pPr marL="0" marR="0" lvl="0" indent="0" algn="ctr" rtl="0">
                        <a:spcBef>
                          <a:spcPts val="0"/>
                        </a:spcBef>
                        <a:spcAft>
                          <a:spcPts val="0"/>
                        </a:spcAft>
                        <a:buNone/>
                      </a:pPr>
                      <a:r>
                        <a:rPr lang="es-MX" sz="1200" b="1" i="0" u="none" strike="noStrike" cap="none" dirty="0">
                          <a:solidFill>
                            <a:schemeClr val="bg1"/>
                          </a:solidFill>
                          <a:latin typeface="Montserrat" panose="00000500000000000000" pitchFamily="2" charset="0"/>
                        </a:rPr>
                        <a:t>TOTAL</a:t>
                      </a:r>
                      <a:endParaRPr sz="1200" b="1" i="0" u="none" strike="noStrike" cap="none" dirty="0">
                        <a:solidFill>
                          <a:schemeClr val="bg1"/>
                        </a:solidFill>
                        <a:latin typeface="Montserrat" panose="00000500000000000000" pitchFamily="2" charset="0"/>
                        <a:ea typeface="Arial"/>
                        <a:cs typeface="Arial"/>
                        <a:sym typeface="Arial"/>
                      </a:endParaRPr>
                    </a:p>
                  </a:txBody>
                  <a:tcPr marL="91450" marR="91450" marT="45675" marB="45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200" b="1" i="0" u="none" strike="noStrike" cap="none" dirty="0">
                          <a:solidFill>
                            <a:schemeClr val="bg1"/>
                          </a:solidFill>
                          <a:latin typeface="Montserrat" panose="00000500000000000000" pitchFamily="2" charset="0"/>
                        </a:rPr>
                        <a:t>315</a:t>
                      </a:r>
                      <a:endParaRPr sz="1200" b="1" i="0" u="none" strike="noStrike" cap="none" dirty="0">
                        <a:solidFill>
                          <a:schemeClr val="bg1"/>
                        </a:solidFill>
                        <a:latin typeface="Montserrat" panose="00000500000000000000" pitchFamily="2" charset="0"/>
                        <a:ea typeface="Arial"/>
                        <a:cs typeface="Arial"/>
                        <a:sym typeface="Arial"/>
                      </a:endParaRPr>
                    </a:p>
                  </a:txBody>
                  <a:tcPr marL="91450" marR="91450" marT="45675" marB="45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200" b="1" i="0" u="none" strike="noStrike" cap="none" dirty="0">
                          <a:solidFill>
                            <a:schemeClr val="bg1"/>
                          </a:solidFill>
                          <a:latin typeface="Montserrat" panose="00000500000000000000" pitchFamily="2" charset="0"/>
                          <a:ea typeface="Arial"/>
                          <a:cs typeface="Arial"/>
                          <a:sym typeface="Arial"/>
                        </a:rPr>
                        <a:t>446</a:t>
                      </a:r>
                      <a:endParaRPr sz="2000" b="1" i="0" dirty="0">
                        <a:solidFill>
                          <a:schemeClr val="bg1"/>
                        </a:solidFill>
                        <a:latin typeface="Montserrat" panose="00000500000000000000" pitchFamily="2" charset="0"/>
                      </a:endParaRPr>
                    </a:p>
                  </a:txBody>
                  <a:tcPr marL="91450" marR="91450" marT="45675" marB="45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200" b="1" i="0" u="none" strike="noStrike" cap="none" dirty="0">
                          <a:solidFill>
                            <a:schemeClr val="bg1"/>
                          </a:solidFill>
                          <a:latin typeface="Montserrat" panose="00000500000000000000" pitchFamily="2" charset="0"/>
                          <a:cs typeface="Arial"/>
                          <a:sym typeface="Arial"/>
                        </a:rPr>
                        <a:t>41.6%</a:t>
                      </a:r>
                      <a:endParaRPr sz="2000" b="1" i="0" dirty="0">
                        <a:solidFill>
                          <a:schemeClr val="bg1"/>
                        </a:solidFill>
                        <a:latin typeface="Montserrat" panose="00000500000000000000" pitchFamily="2" charset="0"/>
                      </a:endParaRPr>
                    </a:p>
                  </a:txBody>
                  <a:tcPr marL="91450" marR="91450" marT="45675" marB="456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6"/>
                  </a:ext>
                </a:extLst>
              </a:tr>
            </a:tbl>
          </a:graphicData>
        </a:graphic>
      </p:graphicFrame>
      <p:sp>
        <p:nvSpPr>
          <p:cNvPr id="311" name="Google Shape;311;p15"/>
          <p:cNvSpPr/>
          <p:nvPr/>
        </p:nvSpPr>
        <p:spPr>
          <a:xfrm>
            <a:off x="3792196" y="87996"/>
            <a:ext cx="5735979" cy="790049"/>
          </a:xfrm>
          <a:prstGeom prst="roundRect">
            <a:avLst>
              <a:gd name="adj" fmla="val 31556"/>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dirty="0">
                <a:solidFill>
                  <a:srgbClr val="1F3864"/>
                </a:solidFill>
                <a:latin typeface="Montserrat" panose="00000500000000000000" pitchFamily="2" charset="0"/>
                <a:sym typeface="Arial"/>
              </a:rPr>
              <a:t>Eventos Adversos (EA) </a:t>
            </a:r>
          </a:p>
          <a:p>
            <a:pPr marL="0" marR="0" lvl="0" indent="0" algn="ctr" rtl="0">
              <a:spcBef>
                <a:spcPts val="0"/>
              </a:spcBef>
              <a:spcAft>
                <a:spcPts val="0"/>
              </a:spcAft>
              <a:buNone/>
            </a:pPr>
            <a:r>
              <a:rPr lang="es-MX" sz="1800" b="1" dirty="0">
                <a:solidFill>
                  <a:srgbClr val="1F3864"/>
                </a:solidFill>
                <a:latin typeface="Montserrat" panose="00000500000000000000" pitchFamily="2" charset="0"/>
                <a:sym typeface="Arial"/>
              </a:rPr>
              <a:t>enero a junio 2021 - 2022</a:t>
            </a:r>
            <a:endParaRPr dirty="0">
              <a:latin typeface="Montserrat" panose="00000500000000000000" pitchFamily="2" charset="0"/>
            </a:endParaRPr>
          </a:p>
        </p:txBody>
      </p:sp>
      <p:graphicFrame>
        <p:nvGraphicFramePr>
          <p:cNvPr id="313" name="Google Shape;313;p15"/>
          <p:cNvGraphicFramePr/>
          <p:nvPr>
            <p:extLst>
              <p:ext uri="{D42A27DB-BD31-4B8C-83A1-F6EECF244321}">
                <p14:modId xmlns:p14="http://schemas.microsoft.com/office/powerpoint/2010/main" val="671190260"/>
              </p:ext>
            </p:extLst>
          </p:nvPr>
        </p:nvGraphicFramePr>
        <p:xfrm>
          <a:off x="6193546" y="952477"/>
          <a:ext cx="5621325" cy="5513425"/>
        </p:xfrm>
        <a:graphic>
          <a:graphicData uri="http://schemas.openxmlformats.org/drawingml/2006/table">
            <a:tbl>
              <a:tblPr>
                <a:noFill/>
                <a:tableStyleId>{D311E9B9-2B4D-4807-91B1-5286E05ACDCE}</a:tableStyleId>
              </a:tblPr>
              <a:tblGrid>
                <a:gridCol w="2192125">
                  <a:extLst>
                    <a:ext uri="{9D8B030D-6E8A-4147-A177-3AD203B41FA5}">
                      <a16:colId xmlns:a16="http://schemas.microsoft.com/office/drawing/2014/main" val="20000"/>
                    </a:ext>
                  </a:extLst>
                </a:gridCol>
                <a:gridCol w="3429200">
                  <a:extLst>
                    <a:ext uri="{9D8B030D-6E8A-4147-A177-3AD203B41FA5}">
                      <a16:colId xmlns:a16="http://schemas.microsoft.com/office/drawing/2014/main" val="20001"/>
                    </a:ext>
                  </a:extLst>
                </a:gridCol>
              </a:tblGrid>
              <a:tr h="398500">
                <a:tc gridSpan="2">
                  <a:txBody>
                    <a:bodyPr/>
                    <a:lstStyle/>
                    <a:p>
                      <a:pPr marL="0" marR="0" lvl="0" indent="0" algn="ctr" rtl="0">
                        <a:spcBef>
                          <a:spcPts val="0"/>
                        </a:spcBef>
                        <a:spcAft>
                          <a:spcPts val="0"/>
                        </a:spcAft>
                        <a:buClr>
                          <a:schemeClr val="lt1"/>
                        </a:buClr>
                        <a:buSzPts val="1100"/>
                        <a:buFont typeface="Arial"/>
                        <a:buNone/>
                      </a:pPr>
                      <a:r>
                        <a:rPr lang="es-MX" sz="1400" b="1" i="0" dirty="0">
                          <a:solidFill>
                            <a:schemeClr val="lt1"/>
                          </a:solidFill>
                          <a:latin typeface="Montserrat" panose="00000500000000000000" pitchFamily="2" charset="0"/>
                          <a:ea typeface="Arial"/>
                          <a:cs typeface="Arial"/>
                          <a:sym typeface="Arial"/>
                        </a:rPr>
                        <a:t>Principales Eventos Adversos (incidentes)</a:t>
                      </a:r>
                      <a:endParaRPr sz="1400" i="0" u="none" strike="noStrike" cap="none" dirty="0">
                        <a:solidFill>
                          <a:schemeClr val="lt1"/>
                        </a:solidFill>
                        <a:latin typeface="Montserrat" panose="00000500000000000000" pitchFamily="2" charset="0"/>
                        <a:ea typeface="Arial"/>
                        <a:cs typeface="Arial"/>
                        <a:sym typeface="Arial"/>
                      </a:endParaRPr>
                    </a:p>
                  </a:txBody>
                  <a:tcPr marL="30600" marR="30600" marT="0" marB="0" anchor="ctr">
                    <a:solidFill>
                      <a:schemeClr val="accent5">
                        <a:lumMod val="50000"/>
                      </a:schemeClr>
                    </a:solidFill>
                  </a:tcPr>
                </a:tc>
                <a:tc hMerge="1">
                  <a:txBody>
                    <a:bodyPr/>
                    <a:lstStyle/>
                    <a:p>
                      <a:pPr marL="0" marR="0" lvl="0" indent="0" algn="ctr" rtl="0">
                        <a:spcBef>
                          <a:spcPts val="0"/>
                        </a:spcBef>
                        <a:spcAft>
                          <a:spcPts val="0"/>
                        </a:spcAft>
                        <a:buClr>
                          <a:schemeClr val="lt1"/>
                        </a:buClr>
                        <a:buSzPts val="1100"/>
                        <a:buFont typeface="Arial"/>
                        <a:buNone/>
                      </a:pPr>
                      <a:endParaRPr sz="1100" u="none" strike="noStrike" cap="none" dirty="0">
                        <a:solidFill>
                          <a:schemeClr val="lt1"/>
                        </a:solidFill>
                        <a:latin typeface="Arial"/>
                        <a:ea typeface="Arial"/>
                        <a:cs typeface="Arial"/>
                        <a:sym typeface="Arial"/>
                      </a:endParaRPr>
                    </a:p>
                  </a:txBody>
                  <a:tcPr marL="30600" marR="30600" marT="0" marB="0" anchor="ctr">
                    <a:solidFill>
                      <a:srgbClr val="385623"/>
                    </a:solidFill>
                  </a:tcPr>
                </a:tc>
                <a:extLst>
                  <a:ext uri="{0D108BD9-81ED-4DB2-BD59-A6C34878D82A}">
                    <a16:rowId xmlns:a16="http://schemas.microsoft.com/office/drawing/2014/main" val="506486431"/>
                  </a:ext>
                </a:extLst>
              </a:tr>
              <a:tr h="398500">
                <a:tc>
                  <a:txBody>
                    <a:bodyPr/>
                    <a:lstStyle/>
                    <a:p>
                      <a:pPr marL="0" marR="0" lvl="0" indent="0" algn="ctr" rtl="0">
                        <a:spcBef>
                          <a:spcPts val="0"/>
                        </a:spcBef>
                        <a:spcAft>
                          <a:spcPts val="0"/>
                        </a:spcAft>
                        <a:buClr>
                          <a:schemeClr val="lt1"/>
                        </a:buClr>
                        <a:buSzPts val="1100"/>
                        <a:buFont typeface="Arial"/>
                        <a:buNone/>
                      </a:pPr>
                      <a:r>
                        <a:rPr lang="es-MX" sz="1200" b="1" u="none" strike="noStrike" cap="none" dirty="0">
                          <a:solidFill>
                            <a:schemeClr val="bg1"/>
                          </a:solidFill>
                          <a:latin typeface="Montserrat" panose="00000500000000000000" pitchFamily="2" charset="0"/>
                          <a:ea typeface="Arial"/>
                          <a:cs typeface="Arial"/>
                          <a:sym typeface="Arial"/>
                        </a:rPr>
                        <a:t>Tipo de Incidente</a:t>
                      </a:r>
                      <a:endParaRPr sz="1200" b="1" u="none" strike="noStrike" cap="none" dirty="0">
                        <a:solidFill>
                          <a:schemeClr val="bg1"/>
                        </a:solidFill>
                        <a:latin typeface="Montserrat" panose="00000500000000000000" pitchFamily="2" charset="0"/>
                        <a:ea typeface="Arial"/>
                        <a:cs typeface="Arial"/>
                        <a:sym typeface="Arial"/>
                      </a:endParaRPr>
                    </a:p>
                  </a:txBody>
                  <a:tcPr marL="30600" marR="30600" marT="0" marB="0" anchor="ctr">
                    <a:solidFill>
                      <a:schemeClr val="accent5">
                        <a:lumMod val="50000"/>
                      </a:schemeClr>
                    </a:solidFill>
                  </a:tcPr>
                </a:tc>
                <a:tc>
                  <a:txBody>
                    <a:bodyPr/>
                    <a:lstStyle/>
                    <a:p>
                      <a:pPr marL="0" marR="0" lvl="0" indent="0" algn="ctr" rtl="0">
                        <a:spcBef>
                          <a:spcPts val="0"/>
                        </a:spcBef>
                        <a:spcAft>
                          <a:spcPts val="0"/>
                        </a:spcAft>
                        <a:buClr>
                          <a:schemeClr val="lt1"/>
                        </a:buClr>
                        <a:buSzPts val="1100"/>
                        <a:buFont typeface="Arial"/>
                        <a:buNone/>
                      </a:pPr>
                      <a:r>
                        <a:rPr lang="es-MX" sz="1200" b="1" u="none" strike="noStrike" cap="none" dirty="0">
                          <a:solidFill>
                            <a:schemeClr val="bg1"/>
                          </a:solidFill>
                          <a:latin typeface="Montserrat" panose="00000500000000000000" pitchFamily="2" charset="0"/>
                          <a:ea typeface="Arial"/>
                          <a:cs typeface="Arial"/>
                          <a:sym typeface="Arial"/>
                        </a:rPr>
                        <a:t>Problema identificado</a:t>
                      </a:r>
                      <a:endParaRPr sz="1200" b="1" u="none" strike="noStrike" cap="none" dirty="0">
                        <a:solidFill>
                          <a:schemeClr val="bg1"/>
                        </a:solidFill>
                        <a:latin typeface="Montserrat" panose="00000500000000000000" pitchFamily="2" charset="0"/>
                        <a:ea typeface="Arial"/>
                        <a:cs typeface="Arial"/>
                        <a:sym typeface="Arial"/>
                      </a:endParaRPr>
                    </a:p>
                  </a:txBody>
                  <a:tcPr marL="30600" marR="30600" marT="0" marB="0" anchor="ctr">
                    <a:solidFill>
                      <a:schemeClr val="accent5">
                        <a:lumMod val="50000"/>
                      </a:schemeClr>
                    </a:solidFill>
                  </a:tcPr>
                </a:tc>
                <a:extLst>
                  <a:ext uri="{0D108BD9-81ED-4DB2-BD59-A6C34878D82A}">
                    <a16:rowId xmlns:a16="http://schemas.microsoft.com/office/drawing/2014/main" val="10000"/>
                  </a:ext>
                </a:extLst>
              </a:tr>
              <a:tr h="1574550">
                <a:tc>
                  <a:txBody>
                    <a:bodyPr/>
                    <a:lstStyle/>
                    <a:p>
                      <a:pPr marL="0" marR="0" lvl="0" indent="0" algn="ctr" rtl="0">
                        <a:spcBef>
                          <a:spcPts val="0"/>
                        </a:spcBef>
                        <a:spcAft>
                          <a:spcPts val="0"/>
                        </a:spcAft>
                        <a:buClr>
                          <a:schemeClr val="dk1"/>
                        </a:buClr>
                        <a:buSzPts val="1100"/>
                        <a:buFont typeface="Arial"/>
                        <a:buNone/>
                      </a:pPr>
                      <a:r>
                        <a:rPr lang="es-MX" sz="1100" u="none" strike="noStrike" cap="none" dirty="0">
                          <a:latin typeface="Montserrat" panose="00000500000000000000" pitchFamily="2" charset="0"/>
                          <a:ea typeface="Arial"/>
                          <a:cs typeface="Arial"/>
                          <a:sym typeface="Arial"/>
                        </a:rPr>
                        <a:t>Terapia de Infusión Intravenosa *</a:t>
                      </a:r>
                      <a:endParaRPr sz="1100" u="none" strike="noStrike" cap="none" dirty="0">
                        <a:latin typeface="Montserrat" panose="00000500000000000000" pitchFamily="2" charset="0"/>
                        <a:ea typeface="Arial"/>
                        <a:cs typeface="Arial"/>
                        <a:sym typeface="Arial"/>
                      </a:endParaRPr>
                    </a:p>
                    <a:p>
                      <a:pPr marL="0" marR="0" lvl="0" indent="0" algn="ctr" rtl="0">
                        <a:spcBef>
                          <a:spcPts val="0"/>
                        </a:spcBef>
                        <a:spcAft>
                          <a:spcPts val="0"/>
                        </a:spcAft>
                        <a:buClr>
                          <a:schemeClr val="dk1"/>
                        </a:buClr>
                        <a:buSzPts val="1100"/>
                        <a:buFont typeface="Arial"/>
                        <a:buNone/>
                      </a:pPr>
                      <a:r>
                        <a:rPr lang="es-MX" sz="1100" u="none" strike="noStrike" cap="none" dirty="0">
                          <a:latin typeface="Montserrat" panose="00000500000000000000" pitchFamily="2" charset="0"/>
                          <a:ea typeface="Arial"/>
                          <a:cs typeface="Arial"/>
                          <a:sym typeface="Arial"/>
                        </a:rPr>
                        <a:t>(Tipo de Incidente: Proceso/ Procedimiento Clínico)</a:t>
                      </a:r>
                      <a:endParaRPr sz="1100" u="none" strike="noStrike" cap="none" dirty="0">
                        <a:latin typeface="Montserrat" panose="00000500000000000000" pitchFamily="2" charset="0"/>
                        <a:ea typeface="Arial"/>
                        <a:cs typeface="Arial"/>
                        <a:sym typeface="Arial"/>
                      </a:endParaRPr>
                    </a:p>
                  </a:txBody>
                  <a:tcPr marL="30600" marR="30600" marT="0" marB="0" anchor="ctr">
                    <a:solidFill>
                      <a:schemeClr val="accent5">
                        <a:lumMod val="20000"/>
                        <a:lumOff val="80000"/>
                      </a:schemeClr>
                    </a:solidFill>
                  </a:tcPr>
                </a:tc>
                <a:tc>
                  <a:txBody>
                    <a:bodyPr/>
                    <a:lstStyle/>
                    <a:p>
                      <a:pPr marL="361950" marR="0" lvl="1" indent="-342900" algn="l" rtl="0">
                        <a:lnSpc>
                          <a:spcPct val="115000"/>
                        </a:lnSpc>
                        <a:spcBef>
                          <a:spcPts val="0"/>
                        </a:spcBef>
                        <a:spcAft>
                          <a:spcPts val="0"/>
                        </a:spcAft>
                        <a:buClr>
                          <a:schemeClr val="dk1"/>
                        </a:buClr>
                        <a:buSzPts val="900"/>
                        <a:buFont typeface="Noto Sans"/>
                        <a:buChar char="∙"/>
                      </a:pPr>
                      <a:r>
                        <a:rPr lang="es-MX" sz="1100" u="none" strike="noStrike" cap="none" dirty="0">
                          <a:latin typeface="Montserrat" panose="00000500000000000000" pitchFamily="2" charset="0"/>
                          <a:ea typeface="Arial"/>
                          <a:cs typeface="Arial"/>
                          <a:sym typeface="Arial"/>
                        </a:rPr>
                        <a:t>29% Extravasación</a:t>
                      </a:r>
                      <a:endParaRPr sz="1100" u="none" strike="noStrike" cap="none" dirty="0">
                        <a:latin typeface="Montserrat" panose="00000500000000000000" pitchFamily="2" charset="0"/>
                        <a:ea typeface="Arial"/>
                        <a:cs typeface="Arial"/>
                        <a:sym typeface="Arial"/>
                      </a:endParaRPr>
                    </a:p>
                    <a:p>
                      <a:pPr marL="361950" marR="0" lvl="1" indent="-342900" algn="l" rtl="0">
                        <a:lnSpc>
                          <a:spcPct val="115000"/>
                        </a:lnSpc>
                        <a:spcBef>
                          <a:spcPts val="0"/>
                        </a:spcBef>
                        <a:spcAft>
                          <a:spcPts val="0"/>
                        </a:spcAft>
                        <a:buClr>
                          <a:schemeClr val="dk1"/>
                        </a:buClr>
                        <a:buSzPts val="900"/>
                        <a:buFont typeface="Noto Sans"/>
                        <a:buChar char="∙"/>
                      </a:pPr>
                      <a:r>
                        <a:rPr lang="es-MX" sz="1100" u="none" strike="noStrike" cap="none" dirty="0">
                          <a:latin typeface="Montserrat" panose="00000500000000000000" pitchFamily="2" charset="0"/>
                          <a:ea typeface="Arial"/>
                          <a:cs typeface="Arial"/>
                          <a:sym typeface="Arial"/>
                        </a:rPr>
                        <a:t>10% Retiro no programado de     catéter venoso central</a:t>
                      </a:r>
                      <a:endParaRPr sz="1100" u="none" strike="noStrike" cap="none" dirty="0">
                        <a:latin typeface="Montserrat" panose="00000500000000000000" pitchFamily="2" charset="0"/>
                        <a:ea typeface="Arial"/>
                        <a:cs typeface="Arial"/>
                        <a:sym typeface="Arial"/>
                      </a:endParaRPr>
                    </a:p>
                    <a:p>
                      <a:pPr marL="361950" marR="0" lvl="1" indent="-342900" algn="l" rtl="0">
                        <a:lnSpc>
                          <a:spcPct val="115000"/>
                        </a:lnSpc>
                        <a:spcBef>
                          <a:spcPts val="0"/>
                        </a:spcBef>
                        <a:spcAft>
                          <a:spcPts val="0"/>
                        </a:spcAft>
                        <a:buClr>
                          <a:schemeClr val="dk1"/>
                        </a:buClr>
                        <a:buSzPts val="900"/>
                        <a:buFont typeface="Noto Sans"/>
                        <a:buChar char="∙"/>
                      </a:pPr>
                      <a:r>
                        <a:rPr lang="es-MX" sz="1100" u="none" strike="noStrike" cap="none" dirty="0">
                          <a:latin typeface="Montserrat" panose="00000500000000000000" pitchFamily="2" charset="0"/>
                          <a:ea typeface="Arial"/>
                          <a:cs typeface="Arial"/>
                          <a:sym typeface="Arial"/>
                        </a:rPr>
                        <a:t>12% Flebitis</a:t>
                      </a:r>
                      <a:endParaRPr sz="1100" u="none" strike="noStrike" cap="none" dirty="0">
                        <a:latin typeface="Montserrat" panose="00000500000000000000" pitchFamily="2" charset="0"/>
                        <a:ea typeface="Arial"/>
                        <a:cs typeface="Arial"/>
                        <a:sym typeface="Arial"/>
                      </a:endParaRPr>
                    </a:p>
                    <a:p>
                      <a:pPr marL="361950" marR="0" lvl="1" indent="-342900" algn="l" rtl="0">
                        <a:lnSpc>
                          <a:spcPct val="115000"/>
                        </a:lnSpc>
                        <a:spcBef>
                          <a:spcPts val="0"/>
                        </a:spcBef>
                        <a:spcAft>
                          <a:spcPts val="0"/>
                        </a:spcAft>
                        <a:buClr>
                          <a:schemeClr val="dk1"/>
                        </a:buClr>
                        <a:buSzPts val="900"/>
                        <a:buFont typeface="Noto Sans"/>
                        <a:buChar char="∙"/>
                      </a:pPr>
                      <a:r>
                        <a:rPr lang="es-MX" sz="1100" u="none" strike="noStrike" cap="none" dirty="0">
                          <a:latin typeface="Montserrat" panose="00000500000000000000" pitchFamily="2" charset="0"/>
                          <a:ea typeface="Arial"/>
                          <a:cs typeface="Arial"/>
                          <a:sym typeface="Arial"/>
                        </a:rPr>
                        <a:t>11% </a:t>
                      </a:r>
                      <a:r>
                        <a:rPr lang="es-MX" sz="1100" u="none" strike="noStrike" cap="none" dirty="0" err="1">
                          <a:latin typeface="Montserrat" panose="00000500000000000000" pitchFamily="2" charset="0"/>
                          <a:ea typeface="Arial"/>
                          <a:cs typeface="Arial"/>
                          <a:sym typeface="Arial"/>
                        </a:rPr>
                        <a:t>Multipunción</a:t>
                      </a:r>
                      <a:endParaRPr sz="1100" u="none" strike="noStrike" cap="none" dirty="0">
                        <a:latin typeface="Montserrat" panose="00000500000000000000" pitchFamily="2" charset="0"/>
                        <a:ea typeface="Arial"/>
                        <a:cs typeface="Arial"/>
                        <a:sym typeface="Arial"/>
                      </a:endParaRPr>
                    </a:p>
                    <a:p>
                      <a:pPr marL="361950" marR="0" lvl="1" indent="-342900" algn="l" rtl="0">
                        <a:lnSpc>
                          <a:spcPct val="115000"/>
                        </a:lnSpc>
                        <a:spcBef>
                          <a:spcPts val="0"/>
                        </a:spcBef>
                        <a:spcAft>
                          <a:spcPts val="0"/>
                        </a:spcAft>
                        <a:buClr>
                          <a:schemeClr val="dk1"/>
                        </a:buClr>
                        <a:buSzPts val="900"/>
                        <a:buFont typeface="Noto Sans"/>
                        <a:buChar char="∙"/>
                      </a:pPr>
                      <a:r>
                        <a:rPr lang="es-MX" sz="1100" u="none" strike="noStrike" cap="none" dirty="0">
                          <a:latin typeface="Montserrat" panose="00000500000000000000" pitchFamily="2" charset="0"/>
                          <a:ea typeface="Arial"/>
                          <a:cs typeface="Arial"/>
                          <a:sym typeface="Arial"/>
                        </a:rPr>
                        <a:t>52% en Catéter periférico</a:t>
                      </a:r>
                      <a:endParaRPr sz="1100" u="none" strike="noStrike" cap="none" dirty="0">
                        <a:latin typeface="Montserrat" panose="00000500000000000000" pitchFamily="2" charset="0"/>
                        <a:ea typeface="Arial"/>
                        <a:cs typeface="Arial"/>
                        <a:sym typeface="Arial"/>
                      </a:endParaRPr>
                    </a:p>
                    <a:p>
                      <a:pPr marL="361950" marR="0" lvl="1" indent="-342900" algn="l" rtl="0">
                        <a:lnSpc>
                          <a:spcPct val="115000"/>
                        </a:lnSpc>
                        <a:spcBef>
                          <a:spcPts val="0"/>
                        </a:spcBef>
                        <a:spcAft>
                          <a:spcPts val="0"/>
                        </a:spcAft>
                        <a:buClr>
                          <a:schemeClr val="dk1"/>
                        </a:buClr>
                        <a:buSzPts val="900"/>
                        <a:buFont typeface="Noto Sans"/>
                        <a:buChar char="∙"/>
                      </a:pPr>
                      <a:r>
                        <a:rPr lang="es-MX" sz="1100" u="none" strike="noStrike" cap="none" dirty="0">
                          <a:latin typeface="Montserrat" panose="00000500000000000000" pitchFamily="2" charset="0"/>
                          <a:ea typeface="Arial"/>
                          <a:cs typeface="Arial"/>
                          <a:sym typeface="Arial"/>
                        </a:rPr>
                        <a:t>48% en Catéter central</a:t>
                      </a:r>
                      <a:endParaRPr sz="1100" u="none" strike="noStrike" cap="none" dirty="0">
                        <a:solidFill>
                          <a:srgbClr val="000000"/>
                        </a:solidFill>
                        <a:latin typeface="Montserrat" panose="00000500000000000000" pitchFamily="2" charset="0"/>
                        <a:ea typeface="Arial"/>
                        <a:cs typeface="Arial"/>
                        <a:sym typeface="Arial"/>
                      </a:endParaRPr>
                    </a:p>
                  </a:txBody>
                  <a:tcPr marL="30600" marR="30600" marT="0" marB="0" anchor="ctr">
                    <a:solidFill>
                      <a:schemeClr val="bg1"/>
                    </a:solidFill>
                  </a:tcPr>
                </a:tc>
                <a:extLst>
                  <a:ext uri="{0D108BD9-81ED-4DB2-BD59-A6C34878D82A}">
                    <a16:rowId xmlns:a16="http://schemas.microsoft.com/office/drawing/2014/main" val="10001"/>
                  </a:ext>
                </a:extLst>
              </a:tr>
              <a:tr h="834175">
                <a:tc>
                  <a:txBody>
                    <a:bodyPr/>
                    <a:lstStyle/>
                    <a:p>
                      <a:pPr marL="0" marR="0" lvl="0" indent="0" algn="ctr" rtl="0">
                        <a:spcBef>
                          <a:spcPts val="0"/>
                        </a:spcBef>
                        <a:spcAft>
                          <a:spcPts val="0"/>
                        </a:spcAft>
                        <a:buClr>
                          <a:schemeClr val="dk1"/>
                        </a:buClr>
                        <a:buSzPts val="1100"/>
                        <a:buFont typeface="Arial"/>
                        <a:buNone/>
                      </a:pPr>
                      <a:r>
                        <a:rPr lang="es-MX" sz="1100" u="none" strike="noStrike" cap="none">
                          <a:latin typeface="Montserrat" panose="00000500000000000000" pitchFamily="2" charset="0"/>
                          <a:ea typeface="Arial"/>
                          <a:cs typeface="Arial"/>
                          <a:sym typeface="Arial"/>
                        </a:rPr>
                        <a:t>Atención / Tratamiento General</a:t>
                      </a:r>
                      <a:br>
                        <a:rPr lang="es-MX" sz="1100" u="none" strike="noStrike" cap="none">
                          <a:latin typeface="Montserrat" panose="00000500000000000000" pitchFamily="2" charset="0"/>
                          <a:ea typeface="Arial"/>
                          <a:cs typeface="Arial"/>
                          <a:sym typeface="Arial"/>
                        </a:rPr>
                      </a:br>
                      <a:r>
                        <a:rPr lang="es-MX" sz="1100" u="none" strike="noStrike" cap="none">
                          <a:latin typeface="Montserrat" panose="00000500000000000000" pitchFamily="2" charset="0"/>
                          <a:ea typeface="Arial"/>
                          <a:cs typeface="Arial"/>
                          <a:sym typeface="Arial"/>
                        </a:rPr>
                        <a:t>(Tipo de Incidente: Proceso/ Procedimiento Clínico)</a:t>
                      </a:r>
                      <a:endParaRPr sz="1100" u="none" strike="noStrike" cap="none">
                        <a:latin typeface="Montserrat" panose="00000500000000000000" pitchFamily="2" charset="0"/>
                        <a:ea typeface="Arial"/>
                        <a:cs typeface="Arial"/>
                        <a:sym typeface="Arial"/>
                      </a:endParaRPr>
                    </a:p>
                  </a:txBody>
                  <a:tcPr marL="30600" marR="30600" marT="0" marB="0" anchor="ctr">
                    <a:solidFill>
                      <a:schemeClr val="accent5">
                        <a:lumMod val="20000"/>
                        <a:lumOff val="80000"/>
                      </a:schemeClr>
                    </a:solidFill>
                  </a:tcPr>
                </a:tc>
                <a:tc>
                  <a:txBody>
                    <a:bodyPr/>
                    <a:lstStyle/>
                    <a:p>
                      <a:pPr marL="361950" marR="0" lvl="1" indent="-342900" algn="l" rtl="0">
                        <a:lnSpc>
                          <a:spcPct val="115000"/>
                        </a:lnSpc>
                        <a:spcBef>
                          <a:spcPts val="0"/>
                        </a:spcBef>
                        <a:spcAft>
                          <a:spcPts val="0"/>
                        </a:spcAft>
                        <a:buClr>
                          <a:schemeClr val="dk1"/>
                        </a:buClr>
                        <a:buSzPts val="900"/>
                        <a:buFont typeface="Noto Sans"/>
                        <a:buChar char="∙"/>
                      </a:pPr>
                      <a:r>
                        <a:rPr lang="es-MX" sz="1100" u="none" strike="noStrike" cap="none" dirty="0">
                          <a:latin typeface="Montserrat" panose="00000500000000000000" pitchFamily="2" charset="0"/>
                          <a:ea typeface="Arial"/>
                          <a:cs typeface="Arial"/>
                          <a:sym typeface="Arial"/>
                        </a:rPr>
                        <a:t> 21% Úlceras por presión </a:t>
                      </a:r>
                      <a:endParaRPr sz="1100" u="none" strike="noStrike" cap="none" dirty="0">
                        <a:latin typeface="Montserrat" panose="00000500000000000000" pitchFamily="2" charset="0"/>
                        <a:ea typeface="Arial"/>
                        <a:cs typeface="Arial"/>
                        <a:sym typeface="Arial"/>
                      </a:endParaRPr>
                    </a:p>
                    <a:p>
                      <a:pPr marL="361950" marR="0" lvl="1" indent="-342900" algn="l" rtl="0">
                        <a:lnSpc>
                          <a:spcPct val="115000"/>
                        </a:lnSpc>
                        <a:spcBef>
                          <a:spcPts val="0"/>
                        </a:spcBef>
                        <a:spcAft>
                          <a:spcPts val="0"/>
                        </a:spcAft>
                        <a:buClr>
                          <a:schemeClr val="dk1"/>
                        </a:buClr>
                        <a:buSzPts val="900"/>
                        <a:buFont typeface="Noto Sans"/>
                        <a:buChar char="∙"/>
                      </a:pPr>
                      <a:r>
                        <a:rPr lang="es-MX" sz="1100" u="none" strike="noStrike" cap="none" dirty="0">
                          <a:latin typeface="Montserrat" panose="00000500000000000000" pitchFamily="2" charset="0"/>
                          <a:ea typeface="Arial"/>
                          <a:cs typeface="Arial"/>
                          <a:sym typeface="Arial"/>
                        </a:rPr>
                        <a:t> 20% Retiro no programado de Sondas</a:t>
                      </a:r>
                      <a:endParaRPr sz="1100" u="none" strike="noStrike" cap="none" dirty="0">
                        <a:latin typeface="Montserrat" panose="00000500000000000000" pitchFamily="2" charset="0"/>
                        <a:ea typeface="Arial"/>
                        <a:cs typeface="Arial"/>
                        <a:sym typeface="Arial"/>
                      </a:endParaRPr>
                    </a:p>
                    <a:p>
                      <a:pPr marL="361950" marR="0" lvl="1" indent="-342900" algn="l" rtl="0">
                        <a:lnSpc>
                          <a:spcPct val="115000"/>
                        </a:lnSpc>
                        <a:spcBef>
                          <a:spcPts val="0"/>
                        </a:spcBef>
                        <a:spcAft>
                          <a:spcPts val="0"/>
                        </a:spcAft>
                        <a:buClr>
                          <a:schemeClr val="dk1"/>
                        </a:buClr>
                        <a:buSzPts val="900"/>
                        <a:buFont typeface="Noto Sans"/>
                        <a:buChar char="∙"/>
                      </a:pPr>
                      <a:r>
                        <a:rPr lang="es-MX" sz="1100" u="none" strike="noStrike" cap="none" dirty="0">
                          <a:latin typeface="Montserrat" panose="00000500000000000000" pitchFamily="2" charset="0"/>
                          <a:ea typeface="Arial"/>
                          <a:cs typeface="Arial"/>
                          <a:sym typeface="Arial"/>
                        </a:rPr>
                        <a:t>18% Lesiones dérmicas</a:t>
                      </a:r>
                      <a:endParaRPr sz="1100" u="none" strike="noStrike" cap="none" dirty="0">
                        <a:latin typeface="Montserrat" panose="00000500000000000000" pitchFamily="2" charset="0"/>
                        <a:ea typeface="Arial"/>
                        <a:cs typeface="Arial"/>
                        <a:sym typeface="Arial"/>
                      </a:endParaRPr>
                    </a:p>
                    <a:p>
                      <a:pPr marL="361950" marR="0" lvl="1" indent="-342900" algn="l" rtl="0">
                        <a:lnSpc>
                          <a:spcPct val="115000"/>
                        </a:lnSpc>
                        <a:spcBef>
                          <a:spcPts val="0"/>
                        </a:spcBef>
                        <a:spcAft>
                          <a:spcPts val="0"/>
                        </a:spcAft>
                        <a:buClr>
                          <a:schemeClr val="dk1"/>
                        </a:buClr>
                        <a:buSzPts val="900"/>
                        <a:buFont typeface="Noto Sans"/>
                        <a:buChar char="∙"/>
                      </a:pPr>
                      <a:r>
                        <a:rPr lang="es-MX" sz="1100" u="none" strike="noStrike" cap="none" dirty="0">
                          <a:latin typeface="Montserrat" panose="00000500000000000000" pitchFamily="2" charset="0"/>
                          <a:ea typeface="Arial"/>
                          <a:cs typeface="Arial"/>
                          <a:sym typeface="Arial"/>
                        </a:rPr>
                        <a:t>8% Oclusión de sondas </a:t>
                      </a:r>
                      <a:endParaRPr sz="1100" u="none" strike="noStrike" cap="none" dirty="0">
                        <a:solidFill>
                          <a:srgbClr val="000000"/>
                        </a:solidFill>
                        <a:latin typeface="Montserrat" panose="00000500000000000000" pitchFamily="2" charset="0"/>
                        <a:ea typeface="Arial"/>
                        <a:cs typeface="Arial"/>
                        <a:sym typeface="Arial"/>
                      </a:endParaRPr>
                    </a:p>
                  </a:txBody>
                  <a:tcPr marL="30600" marR="30600" marT="0" marB="0" anchor="ctr">
                    <a:solidFill>
                      <a:schemeClr val="bg1"/>
                    </a:solidFill>
                  </a:tcPr>
                </a:tc>
                <a:extLst>
                  <a:ext uri="{0D108BD9-81ED-4DB2-BD59-A6C34878D82A}">
                    <a16:rowId xmlns:a16="http://schemas.microsoft.com/office/drawing/2014/main" val="10002"/>
                  </a:ext>
                </a:extLst>
              </a:tr>
              <a:tr h="734275">
                <a:tc>
                  <a:txBody>
                    <a:bodyPr/>
                    <a:lstStyle/>
                    <a:p>
                      <a:pPr marL="0" marR="0" lvl="0" indent="0" algn="ctr" rtl="0">
                        <a:spcBef>
                          <a:spcPts val="0"/>
                        </a:spcBef>
                        <a:spcAft>
                          <a:spcPts val="0"/>
                        </a:spcAft>
                        <a:buClr>
                          <a:schemeClr val="dk1"/>
                        </a:buClr>
                        <a:buSzPts val="1100"/>
                        <a:buFont typeface="Arial"/>
                        <a:buNone/>
                      </a:pPr>
                      <a:r>
                        <a:rPr lang="es-MX" sz="1100" u="none" strike="noStrike" cap="none" dirty="0">
                          <a:latin typeface="Montserrat" panose="00000500000000000000" pitchFamily="2" charset="0"/>
                          <a:ea typeface="Arial"/>
                          <a:cs typeface="Arial"/>
                          <a:sym typeface="Arial"/>
                        </a:rPr>
                        <a:t>Soporte Ventilatorio *</a:t>
                      </a:r>
                      <a:br>
                        <a:rPr lang="es-MX" sz="1100" u="none" strike="noStrike" cap="none" dirty="0">
                          <a:latin typeface="Montserrat" panose="00000500000000000000" pitchFamily="2" charset="0"/>
                          <a:ea typeface="Arial"/>
                          <a:cs typeface="Arial"/>
                          <a:sym typeface="Arial"/>
                        </a:rPr>
                      </a:br>
                      <a:r>
                        <a:rPr lang="es-MX" sz="1100" u="none" strike="noStrike" cap="none" dirty="0">
                          <a:latin typeface="Montserrat" panose="00000500000000000000" pitchFamily="2" charset="0"/>
                          <a:ea typeface="Arial"/>
                          <a:cs typeface="Arial"/>
                          <a:sym typeface="Arial"/>
                        </a:rPr>
                        <a:t>(Tipo de Incidente: Proceso/ Procedimiento Clínico)</a:t>
                      </a:r>
                      <a:endParaRPr sz="1100" u="none" strike="noStrike" cap="none" dirty="0">
                        <a:latin typeface="Montserrat" panose="00000500000000000000" pitchFamily="2" charset="0"/>
                        <a:ea typeface="Arial"/>
                        <a:cs typeface="Arial"/>
                        <a:sym typeface="Arial"/>
                      </a:endParaRPr>
                    </a:p>
                  </a:txBody>
                  <a:tcPr marL="30600" marR="30600" marT="0" marB="0" anchor="ctr">
                    <a:solidFill>
                      <a:schemeClr val="accent5">
                        <a:lumMod val="20000"/>
                        <a:lumOff val="80000"/>
                      </a:schemeClr>
                    </a:solidFill>
                  </a:tcPr>
                </a:tc>
                <a:tc>
                  <a:txBody>
                    <a:bodyPr/>
                    <a:lstStyle/>
                    <a:p>
                      <a:pPr marL="361950" marR="0" lvl="1" indent="-342900" algn="l" rtl="0">
                        <a:lnSpc>
                          <a:spcPct val="115000"/>
                        </a:lnSpc>
                        <a:spcBef>
                          <a:spcPts val="0"/>
                        </a:spcBef>
                        <a:spcAft>
                          <a:spcPts val="0"/>
                        </a:spcAft>
                        <a:buClr>
                          <a:schemeClr val="dk1"/>
                        </a:buClr>
                        <a:buSzPts val="900"/>
                        <a:buFont typeface="Noto Sans"/>
                        <a:buChar char="∙"/>
                      </a:pPr>
                      <a:r>
                        <a:rPr lang="es-MX" sz="1100" u="none" strike="noStrike" cap="none" dirty="0">
                          <a:latin typeface="Montserrat" panose="00000500000000000000" pitchFamily="2" charset="0"/>
                          <a:ea typeface="Arial"/>
                          <a:cs typeface="Arial"/>
                          <a:sym typeface="Arial"/>
                        </a:rPr>
                        <a:t>73% Extubación no programada</a:t>
                      </a:r>
                      <a:endParaRPr sz="1100" u="none" strike="noStrike" cap="none" dirty="0">
                        <a:latin typeface="Montserrat" panose="00000500000000000000" pitchFamily="2" charset="0"/>
                        <a:ea typeface="Arial"/>
                        <a:cs typeface="Arial"/>
                        <a:sym typeface="Arial"/>
                      </a:endParaRPr>
                    </a:p>
                    <a:p>
                      <a:pPr marL="361950" marR="0" lvl="1" indent="-342900" algn="l" rtl="0">
                        <a:lnSpc>
                          <a:spcPct val="115000"/>
                        </a:lnSpc>
                        <a:spcBef>
                          <a:spcPts val="0"/>
                        </a:spcBef>
                        <a:spcAft>
                          <a:spcPts val="0"/>
                        </a:spcAft>
                        <a:buClr>
                          <a:schemeClr val="dk1"/>
                        </a:buClr>
                        <a:buSzPts val="1050"/>
                        <a:buFont typeface="Arial"/>
                        <a:buChar char="∙"/>
                      </a:pPr>
                      <a:r>
                        <a:rPr lang="es-MX" sz="1100" u="none" strike="noStrike" cap="none" dirty="0">
                          <a:latin typeface="Montserrat" panose="00000500000000000000" pitchFamily="2" charset="0"/>
                          <a:ea typeface="Arial"/>
                          <a:cs typeface="Arial"/>
                          <a:sym typeface="Arial"/>
                        </a:rPr>
                        <a:t>15% Lesión dérmica</a:t>
                      </a:r>
                      <a:endParaRPr sz="1100" u="none" strike="noStrike" cap="none" dirty="0">
                        <a:latin typeface="Montserrat" panose="00000500000000000000" pitchFamily="2" charset="0"/>
                        <a:ea typeface="Arial"/>
                        <a:cs typeface="Arial"/>
                        <a:sym typeface="Arial"/>
                      </a:endParaRPr>
                    </a:p>
                  </a:txBody>
                  <a:tcPr marL="30600" marR="30600" marT="0" marB="0" anchor="ctr">
                    <a:solidFill>
                      <a:schemeClr val="bg1"/>
                    </a:solidFill>
                  </a:tcPr>
                </a:tc>
                <a:extLst>
                  <a:ext uri="{0D108BD9-81ED-4DB2-BD59-A6C34878D82A}">
                    <a16:rowId xmlns:a16="http://schemas.microsoft.com/office/drawing/2014/main" val="10003"/>
                  </a:ext>
                </a:extLst>
              </a:tr>
              <a:tr h="734275">
                <a:tc>
                  <a:txBody>
                    <a:bodyPr/>
                    <a:lstStyle/>
                    <a:p>
                      <a:pPr marL="0" marR="0" lvl="0" indent="0" algn="ctr" rtl="0">
                        <a:spcBef>
                          <a:spcPts val="0"/>
                        </a:spcBef>
                        <a:spcAft>
                          <a:spcPts val="0"/>
                        </a:spcAft>
                        <a:buClr>
                          <a:schemeClr val="dk1"/>
                        </a:buClr>
                        <a:buSzPts val="1100"/>
                        <a:buFont typeface="Arial"/>
                        <a:buNone/>
                      </a:pPr>
                      <a:r>
                        <a:rPr lang="es-MX" sz="1100" u="none" strike="noStrike" cap="none" dirty="0">
                          <a:latin typeface="Montserrat" panose="00000500000000000000" pitchFamily="2" charset="0"/>
                          <a:ea typeface="Arial"/>
                          <a:cs typeface="Arial"/>
                          <a:sym typeface="Arial"/>
                        </a:rPr>
                        <a:t>Monitoreo Invasivo</a:t>
                      </a:r>
                      <a:endParaRPr sz="1100" u="none" strike="noStrike" cap="none" dirty="0">
                        <a:latin typeface="Montserrat" panose="00000500000000000000" pitchFamily="2" charset="0"/>
                        <a:ea typeface="Arial"/>
                        <a:cs typeface="Arial"/>
                        <a:sym typeface="Arial"/>
                      </a:endParaRPr>
                    </a:p>
                    <a:p>
                      <a:pPr marL="0" marR="0" lvl="0" indent="0" algn="ctr" rtl="0">
                        <a:spcBef>
                          <a:spcPts val="0"/>
                        </a:spcBef>
                        <a:spcAft>
                          <a:spcPts val="0"/>
                        </a:spcAft>
                        <a:buClr>
                          <a:schemeClr val="dk1"/>
                        </a:buClr>
                        <a:buSzPts val="1100"/>
                        <a:buFont typeface="Arial"/>
                        <a:buNone/>
                      </a:pPr>
                      <a:r>
                        <a:rPr lang="es-MX" sz="1100" u="none" strike="noStrike" cap="none" dirty="0">
                          <a:latin typeface="Montserrat" panose="00000500000000000000" pitchFamily="2" charset="0"/>
                          <a:ea typeface="Arial"/>
                          <a:cs typeface="Arial"/>
                          <a:sym typeface="Arial"/>
                        </a:rPr>
                        <a:t>(Tipo de Incidente: Proceso/ Procedimiento Clínico)</a:t>
                      </a:r>
                      <a:endParaRPr sz="1100" u="none" strike="noStrike" cap="none" dirty="0">
                        <a:latin typeface="Montserrat" panose="00000500000000000000" pitchFamily="2" charset="0"/>
                        <a:ea typeface="Arial"/>
                        <a:cs typeface="Arial"/>
                        <a:sym typeface="Arial"/>
                      </a:endParaRPr>
                    </a:p>
                    <a:p>
                      <a:pPr marL="0" marR="0" lvl="0" indent="0" algn="ctr" rtl="0">
                        <a:spcBef>
                          <a:spcPts val="0"/>
                        </a:spcBef>
                        <a:spcAft>
                          <a:spcPts val="0"/>
                        </a:spcAft>
                        <a:buClr>
                          <a:schemeClr val="dk1"/>
                        </a:buClr>
                        <a:buSzPts val="1100"/>
                        <a:buFont typeface="Arial"/>
                        <a:buNone/>
                      </a:pPr>
                      <a:r>
                        <a:rPr lang="es-MX" sz="1100" u="none" strike="noStrike" cap="none" dirty="0">
                          <a:latin typeface="Montserrat" panose="00000500000000000000" pitchFamily="2" charset="0"/>
                          <a:ea typeface="Arial"/>
                          <a:cs typeface="Arial"/>
                          <a:sym typeface="Arial"/>
                        </a:rPr>
                        <a:t> </a:t>
                      </a:r>
                      <a:endParaRPr sz="1100" u="none" strike="noStrike" cap="none" dirty="0">
                        <a:latin typeface="Montserrat" panose="00000500000000000000" pitchFamily="2" charset="0"/>
                        <a:ea typeface="Arial"/>
                        <a:cs typeface="Arial"/>
                        <a:sym typeface="Arial"/>
                      </a:endParaRPr>
                    </a:p>
                  </a:txBody>
                  <a:tcPr marL="30600" marR="30600" marT="0" marB="0" anchor="ctr">
                    <a:solidFill>
                      <a:schemeClr val="accent5">
                        <a:lumMod val="20000"/>
                        <a:lumOff val="80000"/>
                      </a:schemeClr>
                    </a:solidFill>
                  </a:tcPr>
                </a:tc>
                <a:tc>
                  <a:txBody>
                    <a:bodyPr/>
                    <a:lstStyle/>
                    <a:p>
                      <a:pPr marL="361950" marR="0" lvl="1" indent="-342900" algn="l" rtl="0">
                        <a:spcBef>
                          <a:spcPts val="0"/>
                        </a:spcBef>
                        <a:spcAft>
                          <a:spcPts val="0"/>
                        </a:spcAft>
                        <a:buClr>
                          <a:schemeClr val="dk1"/>
                        </a:buClr>
                        <a:buSzPts val="900"/>
                        <a:buFont typeface="Noto Sans"/>
                        <a:buChar char="∙"/>
                      </a:pPr>
                      <a:r>
                        <a:rPr lang="es-MX" sz="1100" u="none" strike="noStrike" cap="none" dirty="0">
                          <a:latin typeface="Montserrat" panose="00000500000000000000" pitchFamily="2" charset="0"/>
                          <a:ea typeface="Arial"/>
                          <a:cs typeface="Arial"/>
                          <a:sym typeface="Arial"/>
                        </a:rPr>
                        <a:t>33% Retiro no programado</a:t>
                      </a:r>
                      <a:endParaRPr sz="1100" u="none" strike="noStrike" cap="none" dirty="0">
                        <a:latin typeface="Montserrat" panose="00000500000000000000" pitchFamily="2" charset="0"/>
                        <a:ea typeface="Arial"/>
                        <a:cs typeface="Arial"/>
                        <a:sym typeface="Arial"/>
                      </a:endParaRPr>
                    </a:p>
                    <a:p>
                      <a:pPr marL="361950" marR="0" lvl="1" indent="-342900" algn="l" rtl="0">
                        <a:spcBef>
                          <a:spcPts val="0"/>
                        </a:spcBef>
                        <a:spcAft>
                          <a:spcPts val="0"/>
                        </a:spcAft>
                        <a:buClr>
                          <a:schemeClr val="dk1"/>
                        </a:buClr>
                        <a:buSzPts val="900"/>
                        <a:buFont typeface="Noto Sans"/>
                        <a:buChar char="∙"/>
                      </a:pPr>
                      <a:r>
                        <a:rPr lang="es-MX" sz="1100" u="none" strike="noStrike" cap="none" dirty="0">
                          <a:latin typeface="Montserrat" panose="00000500000000000000" pitchFamily="2" charset="0"/>
                          <a:ea typeface="Arial"/>
                          <a:cs typeface="Arial"/>
                          <a:sym typeface="Arial"/>
                        </a:rPr>
                        <a:t>17% Vasoespasmo</a:t>
                      </a:r>
                      <a:endParaRPr sz="1100" u="none" strike="noStrike" cap="none" dirty="0">
                        <a:latin typeface="Montserrat" panose="00000500000000000000" pitchFamily="2" charset="0"/>
                        <a:ea typeface="Arial"/>
                        <a:cs typeface="Arial"/>
                        <a:sym typeface="Arial"/>
                      </a:endParaRPr>
                    </a:p>
                    <a:p>
                      <a:pPr marL="361950" marR="0" lvl="1" indent="-342900" algn="l" rtl="0">
                        <a:spcBef>
                          <a:spcPts val="0"/>
                        </a:spcBef>
                        <a:spcAft>
                          <a:spcPts val="0"/>
                        </a:spcAft>
                        <a:buClr>
                          <a:schemeClr val="dk1"/>
                        </a:buClr>
                        <a:buSzPts val="900"/>
                        <a:buFont typeface="Noto Sans"/>
                        <a:buChar char="∙"/>
                      </a:pPr>
                      <a:r>
                        <a:rPr lang="es-MX" sz="1100" u="none" strike="noStrike" cap="none" dirty="0">
                          <a:latin typeface="Montserrat" panose="00000500000000000000" pitchFamily="2" charset="0"/>
                          <a:ea typeface="Arial"/>
                          <a:cs typeface="Arial"/>
                          <a:sym typeface="Arial"/>
                        </a:rPr>
                        <a:t>17% Multipunción</a:t>
                      </a:r>
                    </a:p>
                    <a:p>
                      <a:pPr marL="361950" marR="0" lvl="1" indent="-342900" algn="l" rtl="0">
                        <a:spcBef>
                          <a:spcPts val="0"/>
                        </a:spcBef>
                        <a:spcAft>
                          <a:spcPts val="0"/>
                        </a:spcAft>
                        <a:buClr>
                          <a:schemeClr val="dk1"/>
                        </a:buClr>
                        <a:buSzPts val="900"/>
                        <a:buFont typeface="Noto Sans"/>
                        <a:buChar char="∙"/>
                      </a:pPr>
                      <a:r>
                        <a:rPr lang="es-MX" sz="1100" u="none" strike="noStrike" cap="none" dirty="0">
                          <a:latin typeface="Montserrat" panose="00000500000000000000" pitchFamily="2" charset="0"/>
                          <a:ea typeface="Arial"/>
                          <a:cs typeface="Arial"/>
                          <a:sym typeface="Arial"/>
                        </a:rPr>
                        <a:t>11% Hematoma</a:t>
                      </a:r>
                      <a:endParaRPr sz="1100" u="none" strike="noStrike" cap="none" dirty="0">
                        <a:latin typeface="Montserrat" panose="00000500000000000000" pitchFamily="2" charset="0"/>
                        <a:ea typeface="Arial"/>
                        <a:cs typeface="Arial"/>
                        <a:sym typeface="Arial"/>
                      </a:endParaRPr>
                    </a:p>
                  </a:txBody>
                  <a:tcPr marL="30600" marR="30600" marT="0" marB="0" anchor="ctr">
                    <a:solidFill>
                      <a:schemeClr val="bg1"/>
                    </a:solidFill>
                  </a:tcPr>
                </a:tc>
                <a:extLst>
                  <a:ext uri="{0D108BD9-81ED-4DB2-BD59-A6C34878D82A}">
                    <a16:rowId xmlns:a16="http://schemas.microsoft.com/office/drawing/2014/main" val="10004"/>
                  </a:ext>
                </a:extLst>
              </a:tr>
              <a:tr h="839150">
                <a:tc>
                  <a:txBody>
                    <a:bodyPr/>
                    <a:lstStyle/>
                    <a:p>
                      <a:pPr marL="0" marR="0" lvl="0" indent="0" algn="ctr" rtl="0">
                        <a:spcBef>
                          <a:spcPts val="0"/>
                        </a:spcBef>
                        <a:spcAft>
                          <a:spcPts val="0"/>
                        </a:spcAft>
                        <a:buClr>
                          <a:schemeClr val="dk1"/>
                        </a:buClr>
                        <a:buSzPts val="1100"/>
                        <a:buFont typeface="Arial"/>
                        <a:buNone/>
                      </a:pPr>
                      <a:r>
                        <a:rPr lang="es-MX" sz="1100" u="none" strike="noStrike" cap="none" dirty="0">
                          <a:latin typeface="Montserrat" panose="00000500000000000000" pitchFamily="2" charset="0"/>
                          <a:ea typeface="Arial"/>
                          <a:cs typeface="Arial"/>
                          <a:sym typeface="Arial"/>
                        </a:rPr>
                        <a:t>Procedimiento Anestésico</a:t>
                      </a:r>
                      <a:endParaRPr sz="1100" u="none" strike="noStrike" cap="none" dirty="0">
                        <a:latin typeface="Montserrat" panose="00000500000000000000" pitchFamily="2" charset="0"/>
                        <a:ea typeface="Arial"/>
                        <a:cs typeface="Arial"/>
                        <a:sym typeface="Arial"/>
                      </a:endParaRPr>
                    </a:p>
                    <a:p>
                      <a:pPr marL="0" marR="0" lvl="0" indent="0" algn="ctr" rtl="0">
                        <a:spcBef>
                          <a:spcPts val="0"/>
                        </a:spcBef>
                        <a:spcAft>
                          <a:spcPts val="0"/>
                        </a:spcAft>
                        <a:buClr>
                          <a:schemeClr val="dk1"/>
                        </a:buClr>
                        <a:buSzPts val="1100"/>
                        <a:buFont typeface="Arial"/>
                        <a:buNone/>
                      </a:pPr>
                      <a:r>
                        <a:rPr lang="es-MX" sz="1100" u="none" strike="noStrike" cap="none" dirty="0">
                          <a:latin typeface="Montserrat" panose="00000500000000000000" pitchFamily="2" charset="0"/>
                          <a:ea typeface="Arial"/>
                          <a:cs typeface="Arial"/>
                          <a:sym typeface="Arial"/>
                        </a:rPr>
                        <a:t>(Tipo de Incidente: Proceso/ Procedimiento Clínico)</a:t>
                      </a:r>
                      <a:endParaRPr sz="1100" u="none" strike="noStrike" cap="none" dirty="0">
                        <a:latin typeface="Montserrat" panose="00000500000000000000" pitchFamily="2" charset="0"/>
                        <a:ea typeface="Arial"/>
                        <a:cs typeface="Arial"/>
                        <a:sym typeface="Arial"/>
                      </a:endParaRPr>
                    </a:p>
                  </a:txBody>
                  <a:tcPr marL="30600" marR="30600" marT="0" marB="0" anchor="ctr">
                    <a:solidFill>
                      <a:schemeClr val="accent5">
                        <a:lumMod val="20000"/>
                        <a:lumOff val="80000"/>
                      </a:schemeClr>
                    </a:solidFill>
                  </a:tcPr>
                </a:tc>
                <a:tc>
                  <a:txBody>
                    <a:bodyPr/>
                    <a:lstStyle/>
                    <a:p>
                      <a:pPr marL="342900" marR="0" lvl="1" indent="-342900" algn="l" rtl="0">
                        <a:spcBef>
                          <a:spcPts val="0"/>
                        </a:spcBef>
                        <a:spcAft>
                          <a:spcPts val="0"/>
                        </a:spcAft>
                        <a:buClr>
                          <a:schemeClr val="dk1"/>
                        </a:buClr>
                        <a:buSzPts val="900"/>
                        <a:buFont typeface="Noto Sans"/>
                        <a:buChar char="∙"/>
                      </a:pPr>
                      <a:r>
                        <a:rPr lang="es-MX" sz="1100" u="none" cap="none" dirty="0">
                          <a:latin typeface="Montserrat" panose="00000500000000000000" pitchFamily="2" charset="0"/>
                          <a:ea typeface="Arial"/>
                          <a:cs typeface="Arial"/>
                          <a:sym typeface="Arial"/>
                        </a:rPr>
                        <a:t>31% Broncoespasmo</a:t>
                      </a:r>
                      <a:endParaRPr sz="1100" u="none" cap="none" dirty="0">
                        <a:latin typeface="Montserrat" panose="00000500000000000000" pitchFamily="2" charset="0"/>
                        <a:ea typeface="Arial"/>
                        <a:cs typeface="Arial"/>
                        <a:sym typeface="Arial"/>
                      </a:endParaRPr>
                    </a:p>
                    <a:p>
                      <a:pPr marL="342900" marR="0" lvl="1" indent="-342900" algn="l" rtl="0">
                        <a:spcBef>
                          <a:spcPts val="0"/>
                        </a:spcBef>
                        <a:spcAft>
                          <a:spcPts val="0"/>
                        </a:spcAft>
                        <a:buClr>
                          <a:schemeClr val="dk1"/>
                        </a:buClr>
                        <a:buSzPts val="1050"/>
                        <a:buFont typeface="Arial"/>
                        <a:buChar char="∙"/>
                      </a:pPr>
                      <a:r>
                        <a:rPr lang="es-MX" sz="1100" u="none" cap="none" dirty="0">
                          <a:latin typeface="Montserrat" panose="00000500000000000000" pitchFamily="2" charset="0"/>
                          <a:ea typeface="Arial"/>
                          <a:cs typeface="Arial"/>
                          <a:sym typeface="Arial"/>
                        </a:rPr>
                        <a:t>10% Laringoespasmo</a:t>
                      </a:r>
                      <a:endParaRPr sz="1100" u="none" cap="none" dirty="0">
                        <a:latin typeface="Montserrat" panose="00000500000000000000" pitchFamily="2" charset="0"/>
                        <a:ea typeface="Arial"/>
                        <a:cs typeface="Arial"/>
                        <a:sym typeface="Arial"/>
                      </a:endParaRPr>
                    </a:p>
                    <a:p>
                      <a:pPr marL="342900" marR="0" lvl="1" indent="-342900" algn="l" rtl="0">
                        <a:spcBef>
                          <a:spcPts val="0"/>
                        </a:spcBef>
                        <a:spcAft>
                          <a:spcPts val="0"/>
                        </a:spcAft>
                        <a:buClr>
                          <a:schemeClr val="dk1"/>
                        </a:buClr>
                        <a:buSzPts val="1050"/>
                        <a:buFont typeface="Arial"/>
                        <a:buChar char="∙"/>
                      </a:pPr>
                      <a:r>
                        <a:rPr lang="es-MX" sz="1100" dirty="0">
                          <a:latin typeface="Montserrat" panose="00000500000000000000" pitchFamily="2" charset="0"/>
                        </a:rPr>
                        <a:t>18% Otros</a:t>
                      </a:r>
                      <a:endParaRPr sz="1100" u="none" cap="none" dirty="0">
                        <a:latin typeface="Montserrat" panose="00000500000000000000" pitchFamily="2" charset="0"/>
                        <a:ea typeface="Arial"/>
                        <a:cs typeface="Arial"/>
                        <a:sym typeface="Arial"/>
                      </a:endParaRPr>
                    </a:p>
                  </a:txBody>
                  <a:tcPr marL="30600" marR="30600" marT="0" marB="0" anchor="ctr">
                    <a:solidFill>
                      <a:schemeClr val="bg1"/>
                    </a:solidFill>
                  </a:tcPr>
                </a:tc>
                <a:extLst>
                  <a:ext uri="{0D108BD9-81ED-4DB2-BD59-A6C34878D82A}">
                    <a16:rowId xmlns:a16="http://schemas.microsoft.com/office/drawing/2014/main" val="10005"/>
                  </a:ext>
                </a:extLst>
              </a:tr>
            </a:tbl>
          </a:graphicData>
        </a:graphic>
      </p:graphicFrame>
      <p:sp>
        <p:nvSpPr>
          <p:cNvPr id="314" name="Google Shape;314;p15"/>
          <p:cNvSpPr txBox="1"/>
          <p:nvPr/>
        </p:nvSpPr>
        <p:spPr>
          <a:xfrm>
            <a:off x="225084" y="5308869"/>
            <a:ext cx="5223000" cy="1893300"/>
          </a:xfrm>
          <a:prstGeom prst="rect">
            <a:avLst/>
          </a:prstGeom>
          <a:noFill/>
          <a:ln>
            <a:noFill/>
          </a:ln>
        </p:spPr>
        <p:txBody>
          <a:bodyPr spcFirstLastPara="1" wrap="square" lIns="91425" tIns="91425" rIns="91425" bIns="91425" anchor="t" anchorCtr="0">
            <a:spAutoFit/>
          </a:bodyPr>
          <a:lstStyle/>
          <a:p>
            <a:pPr marL="457200" marR="0" lvl="0" indent="-323850" algn="l" rtl="0">
              <a:lnSpc>
                <a:spcPct val="100000"/>
              </a:lnSpc>
              <a:spcBef>
                <a:spcPts val="0"/>
              </a:spcBef>
              <a:spcAft>
                <a:spcPts val="0"/>
              </a:spcAft>
              <a:buClr>
                <a:schemeClr val="dk1"/>
              </a:buClr>
              <a:buSzPts val="1500"/>
              <a:buFont typeface="Calibri"/>
              <a:buChar char="●"/>
            </a:pPr>
            <a:r>
              <a:rPr lang="es-MX" sz="1600" dirty="0">
                <a:solidFill>
                  <a:schemeClr val="dk1"/>
                </a:solidFill>
                <a:latin typeface="Calibri"/>
                <a:ea typeface="Calibri"/>
                <a:cs typeface="Calibri"/>
                <a:sym typeface="Calibri"/>
              </a:rPr>
              <a:t>Capacitación  en el uso del sistema de notificación electrónica de Eventos Adversos.</a:t>
            </a:r>
            <a:endParaRPr sz="1600" dirty="0">
              <a:solidFill>
                <a:schemeClr val="dk1"/>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1600"/>
              <a:buFont typeface="Calibri"/>
              <a:buChar char="●"/>
            </a:pPr>
            <a:r>
              <a:rPr lang="es-MX" sz="1600" dirty="0">
                <a:solidFill>
                  <a:schemeClr val="dk1"/>
                </a:solidFill>
                <a:latin typeface="Calibri"/>
                <a:ea typeface="Calibri"/>
                <a:cs typeface="Calibri"/>
                <a:sym typeface="Calibri"/>
              </a:rPr>
              <a:t>Capacitación en la detección de Eventos Adversos.</a:t>
            </a:r>
            <a:endParaRPr sz="1600" dirty="0">
              <a:solidFill>
                <a:schemeClr val="dk1"/>
              </a:solidFill>
              <a:latin typeface="Calibri"/>
              <a:ea typeface="Calibri"/>
              <a:cs typeface="Calibri"/>
              <a:sym typeface="Calibri"/>
            </a:endParaRPr>
          </a:p>
          <a:p>
            <a:pPr marL="457200" marR="0" lvl="0" indent="-330200" algn="l" rtl="0">
              <a:lnSpc>
                <a:spcPct val="100000"/>
              </a:lnSpc>
              <a:spcBef>
                <a:spcPts val="0"/>
              </a:spcBef>
              <a:spcAft>
                <a:spcPts val="0"/>
              </a:spcAft>
              <a:buClr>
                <a:schemeClr val="dk1"/>
              </a:buClr>
              <a:buSzPts val="1600"/>
              <a:buFont typeface="Calibri"/>
              <a:buChar char="●"/>
            </a:pPr>
            <a:r>
              <a:rPr lang="es-MX" sz="1600" dirty="0">
                <a:solidFill>
                  <a:schemeClr val="dk1"/>
                </a:solidFill>
                <a:latin typeface="Calibri"/>
                <a:ea typeface="Calibri"/>
                <a:cs typeface="Calibri"/>
                <a:sym typeface="Calibri"/>
              </a:rPr>
              <a:t>Capacitación en los estándares de Seguridad del Paciente.</a:t>
            </a:r>
            <a:endParaRPr sz="1600" dirty="0">
              <a:solidFill>
                <a:schemeClr val="dk1"/>
              </a:solidFill>
              <a:latin typeface="Calibri"/>
              <a:ea typeface="Calibri"/>
              <a:cs typeface="Calibri"/>
              <a:sym typeface="Calibri"/>
            </a:endParaRPr>
          </a:p>
          <a:p>
            <a:pPr marL="133350" marR="0" lvl="0" indent="0" algn="l" rtl="0">
              <a:lnSpc>
                <a:spcPct val="100000"/>
              </a:lnSpc>
              <a:spcBef>
                <a:spcPts val="0"/>
              </a:spcBef>
              <a:spcAft>
                <a:spcPts val="0"/>
              </a:spcAft>
              <a:buClr>
                <a:schemeClr val="dk1"/>
              </a:buClr>
              <a:buSzPts val="1500"/>
              <a:buFont typeface="Arial"/>
              <a:buNone/>
            </a:pPr>
            <a:endParaRPr sz="1600" dirty="0">
              <a:solidFill>
                <a:schemeClr val="dk1"/>
              </a:solidFill>
              <a:latin typeface="Calibri"/>
              <a:ea typeface="Calibri"/>
              <a:cs typeface="Calibri"/>
              <a:sym typeface="Calibri"/>
            </a:endParaRPr>
          </a:p>
          <a:p>
            <a:pPr marL="457200" marR="0" lvl="0" indent="-228600" algn="just" rtl="0">
              <a:lnSpc>
                <a:spcPct val="100000"/>
              </a:lnSpc>
              <a:spcBef>
                <a:spcPts val="0"/>
              </a:spcBef>
              <a:spcAft>
                <a:spcPts val="0"/>
              </a:spcAft>
              <a:buClr>
                <a:schemeClr val="dk1"/>
              </a:buClr>
              <a:buSzPts val="1500"/>
              <a:buFont typeface="Calibri"/>
              <a:buNone/>
            </a:pPr>
            <a:endParaRPr sz="1500" dirty="0">
              <a:solidFill>
                <a:schemeClr val="dk1"/>
              </a:solidFill>
              <a:latin typeface="Calibri"/>
              <a:ea typeface="Calibri"/>
              <a:cs typeface="Calibri"/>
              <a:sym typeface="Calibri"/>
            </a:endParaRPr>
          </a:p>
        </p:txBody>
      </p:sp>
      <p:sp>
        <p:nvSpPr>
          <p:cNvPr id="315" name="Google Shape;315;p15"/>
          <p:cNvSpPr txBox="1"/>
          <p:nvPr/>
        </p:nvSpPr>
        <p:spPr>
          <a:xfrm>
            <a:off x="668171" y="5031906"/>
            <a:ext cx="4966500" cy="33851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1600" b="1" dirty="0">
                <a:solidFill>
                  <a:srgbClr val="274E13"/>
                </a:solidFill>
                <a:latin typeface="Montserrat"/>
                <a:ea typeface="Montserrat"/>
                <a:cs typeface="Montserrat"/>
                <a:sym typeface="Montserrat"/>
              </a:rPr>
              <a:t>Acciones de mejora </a:t>
            </a:r>
            <a:endParaRPr sz="1600" b="1" dirty="0">
              <a:solidFill>
                <a:srgbClr val="274E13"/>
              </a:solidFill>
              <a:latin typeface="Montserrat"/>
              <a:ea typeface="Montserrat"/>
              <a:cs typeface="Montserrat"/>
              <a:sym typeface="Montserrat"/>
            </a:endParaRPr>
          </a:p>
        </p:txBody>
      </p:sp>
      <p:pic>
        <p:nvPicPr>
          <p:cNvPr id="316" name="Google Shape;316;p15"/>
          <p:cNvPicPr preferRelativeResize="0"/>
          <p:nvPr/>
        </p:nvPicPr>
        <p:blipFill>
          <a:blip r:embed="rId3">
            <a:alphaModFix/>
          </a:blip>
          <a:stretch>
            <a:fillRect/>
          </a:stretch>
        </p:blipFill>
        <p:spPr>
          <a:xfrm>
            <a:off x="0" y="-26830"/>
            <a:ext cx="3895725" cy="904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4545B455-F549-453F-BCED-89D6C8441A43}"/>
              </a:ext>
            </a:extLst>
          </p:cNvPr>
          <p:cNvGraphicFramePr>
            <a:graphicFrameLocks noGrp="1"/>
          </p:cNvGraphicFramePr>
          <p:nvPr>
            <p:extLst>
              <p:ext uri="{D42A27DB-BD31-4B8C-83A1-F6EECF244321}">
                <p14:modId xmlns:p14="http://schemas.microsoft.com/office/powerpoint/2010/main" val="3711956443"/>
              </p:ext>
            </p:extLst>
          </p:nvPr>
        </p:nvGraphicFramePr>
        <p:xfrm>
          <a:off x="1103531" y="1141696"/>
          <a:ext cx="9545712" cy="5427916"/>
        </p:xfrm>
        <a:graphic>
          <a:graphicData uri="http://schemas.openxmlformats.org/drawingml/2006/table">
            <a:tbl>
              <a:tblPr firstRow="1" bandRow="1">
                <a:tableStyleId>{2D5ABB26-0587-4C30-8999-92F81FD0307C}</a:tableStyleId>
              </a:tblPr>
              <a:tblGrid>
                <a:gridCol w="2386428">
                  <a:extLst>
                    <a:ext uri="{9D8B030D-6E8A-4147-A177-3AD203B41FA5}">
                      <a16:colId xmlns:a16="http://schemas.microsoft.com/office/drawing/2014/main" val="4214964471"/>
                    </a:ext>
                  </a:extLst>
                </a:gridCol>
                <a:gridCol w="2633330">
                  <a:extLst>
                    <a:ext uri="{9D8B030D-6E8A-4147-A177-3AD203B41FA5}">
                      <a16:colId xmlns:a16="http://schemas.microsoft.com/office/drawing/2014/main" val="2767433334"/>
                    </a:ext>
                  </a:extLst>
                </a:gridCol>
                <a:gridCol w="2139526">
                  <a:extLst>
                    <a:ext uri="{9D8B030D-6E8A-4147-A177-3AD203B41FA5}">
                      <a16:colId xmlns:a16="http://schemas.microsoft.com/office/drawing/2014/main" val="1821787989"/>
                    </a:ext>
                  </a:extLst>
                </a:gridCol>
                <a:gridCol w="2386428">
                  <a:extLst>
                    <a:ext uri="{9D8B030D-6E8A-4147-A177-3AD203B41FA5}">
                      <a16:colId xmlns:a16="http://schemas.microsoft.com/office/drawing/2014/main" val="3388585960"/>
                    </a:ext>
                  </a:extLst>
                </a:gridCol>
              </a:tblGrid>
              <a:tr h="445211">
                <a:tc gridSpan="2">
                  <a:txBody>
                    <a:bodyPr/>
                    <a:lstStyle/>
                    <a:p>
                      <a:pPr algn="ctr"/>
                      <a:r>
                        <a:rPr lang="es-MX" b="1" dirty="0">
                          <a:solidFill>
                            <a:schemeClr val="bg1"/>
                          </a:solidFill>
                          <a:latin typeface="Montserrat" panose="00000500000000000000" pitchFamily="2" charset="0"/>
                        </a:rPr>
                        <a:t>Tipo de trasplante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endParaRPr lang="es-MX" dirty="0">
                        <a:latin typeface="Montserrat"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solidFill>
                            <a:schemeClr val="bg1"/>
                          </a:solidFill>
                          <a:latin typeface="Montserrat" panose="00000500000000000000" pitchFamily="2" charset="0"/>
                        </a:rPr>
                        <a:t>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s-MX" b="1" dirty="0">
                          <a:solidFill>
                            <a:schemeClr val="bg1"/>
                          </a:solidFill>
                          <a:latin typeface="Montserrat" panose="00000500000000000000" pitchFamily="2" charset="0"/>
                        </a:rPr>
                        <a:t>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4255470942"/>
                  </a:ext>
                </a:extLst>
              </a:tr>
              <a:tr h="445211">
                <a:tc rowSpan="3">
                  <a:txBody>
                    <a:bodyPr/>
                    <a:lstStyle/>
                    <a:p>
                      <a:pPr algn="ctr"/>
                      <a:r>
                        <a:rPr lang="es-MX" dirty="0">
                          <a:latin typeface="Montserrat" panose="00000500000000000000" pitchFamily="2" charset="0"/>
                        </a:rPr>
                        <a:t>Médula Ósea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s-MX" dirty="0">
                          <a:latin typeface="Montserrat" panose="00000500000000000000" pitchFamily="2" charset="0"/>
                        </a:rPr>
                        <a:t>Autólogo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dirty="0">
                          <a:latin typeface="Montserrat" panose="00000500000000000000" pitchFamily="2"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dirty="0">
                          <a:latin typeface="Montserrat" panose="00000500000000000000" pitchFamily="2"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4409677"/>
                  </a:ext>
                </a:extLst>
              </a:tr>
              <a:tr h="445211">
                <a:tc vMerge="1">
                  <a:txBody>
                    <a:bodyPr/>
                    <a:lstStyle/>
                    <a:p>
                      <a:endParaRPr lang="es-MX" dirty="0">
                        <a:latin typeface="Montserrat"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dirty="0" err="1">
                          <a:latin typeface="Montserrat" panose="00000500000000000000" pitchFamily="2" charset="0"/>
                        </a:rPr>
                        <a:t>Haploidéntico</a:t>
                      </a:r>
                      <a:endParaRPr lang="es-MX" dirty="0">
                        <a:latin typeface="Montserrat" panose="00000500000000000000" pitchFamily="2"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dirty="0">
                          <a:latin typeface="Montserrat" panose="00000500000000000000" pitchFamily="2"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dirty="0">
                          <a:latin typeface="Montserrat" panose="00000500000000000000" pitchFamily="2"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4626662"/>
                  </a:ext>
                </a:extLst>
              </a:tr>
              <a:tr h="445211">
                <a:tc vMerge="1">
                  <a:txBody>
                    <a:bodyPr/>
                    <a:lstStyle/>
                    <a:p>
                      <a:endParaRPr lang="es-MX" dirty="0">
                        <a:latin typeface="Montserrat"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dirty="0">
                          <a:latin typeface="Montserrat" panose="00000500000000000000" pitchFamily="2" charset="0"/>
                        </a:rPr>
                        <a:t>Alogénico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dirty="0">
                          <a:latin typeface="Montserrat" panose="00000500000000000000" pitchFamily="2"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dirty="0">
                          <a:latin typeface="Montserrat" panose="00000500000000000000" pitchFamily="2"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78932199"/>
                  </a:ext>
                </a:extLst>
              </a:tr>
              <a:tr h="622076">
                <a:tc rowSpan="2">
                  <a:txBody>
                    <a:bodyPr/>
                    <a:lstStyle/>
                    <a:p>
                      <a:pPr algn="ctr"/>
                      <a:r>
                        <a:rPr lang="es-MX" dirty="0">
                          <a:latin typeface="Montserrat" panose="00000500000000000000" pitchFamily="2" charset="0"/>
                        </a:rPr>
                        <a:t>Renal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s-MX" dirty="0">
                          <a:latin typeface="Montserrat" panose="00000500000000000000" pitchFamily="2" charset="0"/>
                        </a:rPr>
                        <a:t>Donador cadavérico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dirty="0">
                          <a:latin typeface="Montserrat" panose="00000500000000000000" pitchFamily="2"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dirty="0">
                          <a:latin typeface="Montserrat" panose="00000500000000000000" pitchFamily="2"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67244044"/>
                  </a:ext>
                </a:extLst>
              </a:tr>
              <a:tr h="445211">
                <a:tc vMerge="1">
                  <a:txBody>
                    <a:bodyPr/>
                    <a:lstStyle/>
                    <a:p>
                      <a:endParaRPr lang="es-MX" dirty="0">
                        <a:latin typeface="Montserrat"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dirty="0">
                          <a:latin typeface="Montserrat" panose="00000500000000000000" pitchFamily="2" charset="0"/>
                        </a:rPr>
                        <a:t>Donador vivo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dirty="0">
                          <a:latin typeface="Montserrat" panose="00000500000000000000" pitchFamily="2"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dirty="0">
                          <a:latin typeface="Montserrat" panose="00000500000000000000" pitchFamily="2"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6887760"/>
                  </a:ext>
                </a:extLst>
              </a:tr>
              <a:tr h="622076">
                <a:tc rowSpan="2">
                  <a:txBody>
                    <a:bodyPr/>
                    <a:lstStyle/>
                    <a:p>
                      <a:pPr algn="ctr"/>
                      <a:r>
                        <a:rPr lang="es-MX" dirty="0">
                          <a:latin typeface="Montserrat" panose="00000500000000000000" pitchFamily="2" charset="0"/>
                        </a:rPr>
                        <a:t>Hígado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s-MX" dirty="0">
                          <a:latin typeface="Montserrat" panose="00000500000000000000" pitchFamily="2" charset="0"/>
                        </a:rPr>
                        <a:t>Donador cadavérico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dirty="0">
                          <a:latin typeface="Montserrat" panose="00000500000000000000" pitchFamily="2"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dirty="0">
                          <a:latin typeface="Montserrat" panose="00000500000000000000" pitchFamily="2"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7191689"/>
                  </a:ext>
                </a:extLst>
              </a:tr>
              <a:tr h="445211">
                <a:tc vMerge="1">
                  <a:txBody>
                    <a:bodyPr/>
                    <a:lstStyle/>
                    <a:p>
                      <a:endParaRPr lang="es-MX" dirty="0">
                        <a:latin typeface="Montserrat"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dirty="0">
                          <a:latin typeface="Montserrat" panose="00000500000000000000" pitchFamily="2" charset="0"/>
                        </a:rPr>
                        <a:t>Donador vivo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dirty="0">
                          <a:latin typeface="Montserrat" panose="00000500000000000000" pitchFamily="2"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dirty="0">
                          <a:latin typeface="Montserrat" panose="00000500000000000000" pitchFamily="2"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7339785"/>
                  </a:ext>
                </a:extLst>
              </a:tr>
              <a:tr h="622076">
                <a:tc rowSpan="2">
                  <a:txBody>
                    <a:bodyPr/>
                    <a:lstStyle/>
                    <a:p>
                      <a:pPr algn="ctr"/>
                      <a:r>
                        <a:rPr lang="es-MX" dirty="0">
                          <a:latin typeface="Montserrat" panose="00000500000000000000" pitchFamily="2" charset="0"/>
                        </a:rPr>
                        <a:t>Córnea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s-MX" dirty="0">
                          <a:latin typeface="Montserrat" panose="00000500000000000000" pitchFamily="2" charset="0"/>
                        </a:rPr>
                        <a:t>Donador cadavérico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dirty="0">
                          <a:latin typeface="Montserrat" panose="00000500000000000000" pitchFamily="2"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dirty="0">
                          <a:latin typeface="Montserrat" panose="00000500000000000000" pitchFamily="2"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0102949"/>
                  </a:ext>
                </a:extLst>
              </a:tr>
              <a:tr h="445211">
                <a:tc vMerge="1">
                  <a:txBody>
                    <a:bodyPr/>
                    <a:lstStyle/>
                    <a:p>
                      <a:endParaRPr lang="es-MX" dirty="0">
                        <a:latin typeface="Montserrat"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MX" dirty="0">
                          <a:latin typeface="Montserrat" panose="00000500000000000000" pitchFamily="2" charset="0"/>
                        </a:rPr>
                        <a:t>Donador vivo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dirty="0">
                          <a:latin typeface="Montserrat" panose="00000500000000000000" pitchFamily="2"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dirty="0">
                          <a:latin typeface="Montserrat" panose="00000500000000000000" pitchFamily="2" charset="0"/>
                        </a:rPr>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84017511"/>
                  </a:ext>
                </a:extLst>
              </a:tr>
              <a:tr h="445211">
                <a:tc gridSpan="2">
                  <a:txBody>
                    <a:bodyPr/>
                    <a:lstStyle/>
                    <a:p>
                      <a:pPr algn="ctr"/>
                      <a:r>
                        <a:rPr lang="es-MX" b="1" dirty="0">
                          <a:solidFill>
                            <a:schemeClr val="bg1"/>
                          </a:solidFill>
                          <a:latin typeface="Montserrat" panose="00000500000000000000" pitchFamily="2" charset="0"/>
                        </a:rPr>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endParaRPr lang="es-MX" dirty="0">
                        <a:latin typeface="Montserrat"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MX" b="1" dirty="0">
                          <a:solidFill>
                            <a:schemeClr val="bg1"/>
                          </a:solidFill>
                          <a:latin typeface="Montserrat" panose="00000500000000000000" pitchFamily="2" charset="0"/>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r>
                        <a:rPr lang="es-MX" b="1" dirty="0">
                          <a:solidFill>
                            <a:schemeClr val="bg1"/>
                          </a:solidFill>
                          <a:latin typeface="Montserrat" panose="00000500000000000000" pitchFamily="2" charset="0"/>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785468359"/>
                  </a:ext>
                </a:extLst>
              </a:tr>
            </a:tbl>
          </a:graphicData>
        </a:graphic>
      </p:graphicFrame>
      <p:sp>
        <p:nvSpPr>
          <p:cNvPr id="5" name="Google Shape;311;p15">
            <a:extLst>
              <a:ext uri="{FF2B5EF4-FFF2-40B4-BE49-F238E27FC236}">
                <a16:creationId xmlns:a16="http://schemas.microsoft.com/office/drawing/2014/main" id="{B7E57051-CBA5-40CA-8BC3-7F279D55C60B}"/>
              </a:ext>
            </a:extLst>
          </p:cNvPr>
          <p:cNvSpPr/>
          <p:nvPr/>
        </p:nvSpPr>
        <p:spPr>
          <a:xfrm>
            <a:off x="3008397" y="150404"/>
            <a:ext cx="5735979" cy="865297"/>
          </a:xfrm>
          <a:prstGeom prst="roundRect">
            <a:avLst>
              <a:gd name="adj" fmla="val 31556"/>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dirty="0">
                <a:solidFill>
                  <a:srgbClr val="1F3864"/>
                </a:solidFill>
                <a:latin typeface="Montserrat" panose="00000500000000000000" pitchFamily="2" charset="0"/>
                <a:sym typeface="Arial"/>
              </a:rPr>
              <a:t>Trasplantes </a:t>
            </a:r>
          </a:p>
          <a:p>
            <a:pPr marL="0" marR="0" lvl="0" indent="0" algn="ctr" rtl="0">
              <a:spcBef>
                <a:spcPts val="0"/>
              </a:spcBef>
              <a:spcAft>
                <a:spcPts val="0"/>
              </a:spcAft>
              <a:buNone/>
            </a:pPr>
            <a:r>
              <a:rPr lang="es-MX" sz="2000" b="1" dirty="0">
                <a:solidFill>
                  <a:srgbClr val="1F3864"/>
                </a:solidFill>
                <a:latin typeface="Montserrat" panose="00000500000000000000" pitchFamily="2" charset="0"/>
                <a:sym typeface="Arial"/>
              </a:rPr>
              <a:t>enero a junio 2021 – 2022</a:t>
            </a:r>
          </a:p>
        </p:txBody>
      </p:sp>
      <p:sp>
        <p:nvSpPr>
          <p:cNvPr id="6" name="Google Shape;307;p15">
            <a:extLst>
              <a:ext uri="{FF2B5EF4-FFF2-40B4-BE49-F238E27FC236}">
                <a16:creationId xmlns:a16="http://schemas.microsoft.com/office/drawing/2014/main" id="{833B97CD-6477-4F9C-B831-001463B5D1FC}"/>
              </a:ext>
            </a:extLst>
          </p:cNvPr>
          <p:cNvSpPr/>
          <p:nvPr/>
        </p:nvSpPr>
        <p:spPr>
          <a:xfrm>
            <a:off x="9303092" y="140140"/>
            <a:ext cx="2562225" cy="442913"/>
          </a:xfrm>
          <a:prstGeom prst="roundRect">
            <a:avLst>
              <a:gd name="adj" fmla="val 16667"/>
            </a:avLst>
          </a:prstGeom>
          <a:solidFill>
            <a:schemeClr val="accent5">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dirty="0">
                <a:solidFill>
                  <a:srgbClr val="FFD966"/>
                </a:solidFill>
                <a:latin typeface="Calibri"/>
                <a:ea typeface="Calibri"/>
                <a:cs typeface="Calibri"/>
                <a:sym typeface="Calibri"/>
              </a:rPr>
              <a:t>ATENCIÓN MÉDICA</a:t>
            </a:r>
            <a:endParaRPr sz="2000" b="1" i="1" dirty="0">
              <a:solidFill>
                <a:srgbClr val="FFD966"/>
              </a:solidFill>
              <a:latin typeface="Calibri"/>
              <a:ea typeface="Calibri"/>
              <a:cs typeface="Calibri"/>
              <a:sym typeface="Calibri"/>
            </a:endParaRPr>
          </a:p>
        </p:txBody>
      </p:sp>
      <p:pic>
        <p:nvPicPr>
          <p:cNvPr id="7" name="Google Shape;271;p11">
            <a:extLst>
              <a:ext uri="{FF2B5EF4-FFF2-40B4-BE49-F238E27FC236}">
                <a16:creationId xmlns:a16="http://schemas.microsoft.com/office/drawing/2014/main" id="{353BCBA8-6D47-476D-9FD3-D939A5AA5BCB}"/>
              </a:ext>
            </a:extLst>
          </p:cNvPr>
          <p:cNvPicPr preferRelativeResize="0"/>
          <p:nvPr/>
        </p:nvPicPr>
        <p:blipFill>
          <a:blip r:embed="rId2">
            <a:alphaModFix/>
          </a:blip>
          <a:stretch>
            <a:fillRect/>
          </a:stretch>
        </p:blipFill>
        <p:spPr>
          <a:xfrm>
            <a:off x="-228600" y="-173468"/>
            <a:ext cx="3895725" cy="904875"/>
          </a:xfrm>
          <a:prstGeom prst="rect">
            <a:avLst/>
          </a:prstGeom>
          <a:noFill/>
          <a:ln>
            <a:noFill/>
          </a:ln>
        </p:spPr>
      </p:pic>
    </p:spTree>
    <p:extLst>
      <p:ext uri="{BB962C8B-B14F-4D97-AF65-F5344CB8AC3E}">
        <p14:creationId xmlns:p14="http://schemas.microsoft.com/office/powerpoint/2010/main" val="3979659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332"/>
        <p:cNvGrpSpPr/>
        <p:nvPr/>
      </p:nvGrpSpPr>
      <p:grpSpPr>
        <a:xfrm>
          <a:off x="0" y="0"/>
          <a:ext cx="0" cy="0"/>
          <a:chOff x="0" y="0"/>
          <a:chExt cx="0" cy="0"/>
        </a:xfrm>
      </p:grpSpPr>
      <p:sp>
        <p:nvSpPr>
          <p:cNvPr id="333" name="Google Shape;333;p17"/>
          <p:cNvSpPr/>
          <p:nvPr/>
        </p:nvSpPr>
        <p:spPr>
          <a:xfrm>
            <a:off x="2910339" y="426799"/>
            <a:ext cx="7378140" cy="759656"/>
          </a:xfrm>
          <a:prstGeom prst="roundRect">
            <a:avLst>
              <a:gd name="adj" fmla="val 43688"/>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800" b="1" i="1" dirty="0">
                <a:solidFill>
                  <a:srgbClr val="1F3864"/>
                </a:solidFill>
                <a:latin typeface="Calibri"/>
                <a:ea typeface="Calibri"/>
                <a:cs typeface="Calibri"/>
                <a:sym typeface="Calibri"/>
              </a:rPr>
              <a:t> </a:t>
            </a:r>
            <a:r>
              <a:rPr lang="es-MX" sz="2000" b="1" dirty="0">
                <a:solidFill>
                  <a:srgbClr val="1F3864"/>
                </a:solidFill>
                <a:latin typeface="Montserrat" panose="00000500000000000000" pitchFamily="2" charset="0"/>
                <a:ea typeface="Montserrat"/>
                <a:cs typeface="Montserrat"/>
                <a:sym typeface="Montserrat"/>
              </a:rPr>
              <a:t>Banco de Sangre</a:t>
            </a:r>
          </a:p>
          <a:p>
            <a:pPr marL="0" marR="0" lvl="0" indent="0" algn="ctr" rtl="0">
              <a:spcBef>
                <a:spcPts val="0"/>
              </a:spcBef>
              <a:spcAft>
                <a:spcPts val="0"/>
              </a:spcAft>
              <a:buNone/>
            </a:pPr>
            <a:r>
              <a:rPr lang="es-MX" sz="2000" b="1" dirty="0">
                <a:solidFill>
                  <a:srgbClr val="1F3864"/>
                </a:solidFill>
                <a:latin typeface="Montserrat" panose="00000500000000000000" pitchFamily="2" charset="0"/>
                <a:ea typeface="Montserrat"/>
                <a:cs typeface="Montserrat"/>
                <a:sym typeface="Montserrat"/>
              </a:rPr>
              <a:t> enero a junio 2021 - 2022 </a:t>
            </a:r>
            <a:endParaRPr sz="2000" dirty="0">
              <a:latin typeface="Montserrat" panose="00000500000000000000" pitchFamily="2" charset="0"/>
            </a:endParaRPr>
          </a:p>
          <a:p>
            <a:pPr marL="0" marR="0" lvl="0" indent="0" algn="ctr" rtl="0">
              <a:spcBef>
                <a:spcPts val="0"/>
              </a:spcBef>
              <a:spcAft>
                <a:spcPts val="0"/>
              </a:spcAft>
              <a:buNone/>
            </a:pPr>
            <a:endParaRPr dirty="0"/>
          </a:p>
        </p:txBody>
      </p:sp>
      <p:sp>
        <p:nvSpPr>
          <p:cNvPr id="334" name="Google Shape;334;p17"/>
          <p:cNvSpPr/>
          <p:nvPr/>
        </p:nvSpPr>
        <p:spPr>
          <a:xfrm>
            <a:off x="838129" y="4246274"/>
            <a:ext cx="10619580" cy="95406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200"/>
              <a:buFont typeface="Arial"/>
              <a:buNone/>
            </a:pPr>
            <a:r>
              <a:rPr lang="es-MX" dirty="0">
                <a:solidFill>
                  <a:schemeClr val="dk1"/>
                </a:solidFill>
                <a:latin typeface="Montserrat"/>
                <a:ea typeface="Montserrat"/>
                <a:cs typeface="Montserrat"/>
                <a:sym typeface="Montserrat"/>
              </a:rPr>
              <a:t>En Banco de Sangre se implementó el uso de una plataforma electrónica para dar a conocer a los donantes sus resultados de laboratorio. </a:t>
            </a:r>
            <a:endParaRPr dirty="0"/>
          </a:p>
          <a:p>
            <a:pPr marL="0" marR="0" lvl="0" indent="0" algn="just" rtl="0">
              <a:lnSpc>
                <a:spcPct val="100000"/>
              </a:lnSpc>
              <a:spcBef>
                <a:spcPts val="0"/>
              </a:spcBef>
              <a:spcAft>
                <a:spcPts val="0"/>
              </a:spcAft>
              <a:buClr>
                <a:schemeClr val="dk1"/>
              </a:buClr>
              <a:buSzPts val="1200"/>
              <a:buFont typeface="Arial"/>
              <a:buNone/>
            </a:pPr>
            <a:endParaRPr dirty="0">
              <a:solidFill>
                <a:schemeClr val="dk1"/>
              </a:solidFill>
              <a:latin typeface="Montserrat"/>
              <a:ea typeface="Montserrat"/>
              <a:cs typeface="Montserrat"/>
              <a:sym typeface="Montserrat"/>
            </a:endParaRPr>
          </a:p>
          <a:p>
            <a:pPr marL="0" marR="0" lvl="0" indent="0" algn="just" rtl="0">
              <a:lnSpc>
                <a:spcPct val="100000"/>
              </a:lnSpc>
              <a:spcBef>
                <a:spcPts val="0"/>
              </a:spcBef>
              <a:spcAft>
                <a:spcPts val="0"/>
              </a:spcAft>
              <a:buClr>
                <a:schemeClr val="dk1"/>
              </a:buClr>
              <a:buSzPts val="1200"/>
              <a:buFont typeface="Arial"/>
              <a:buNone/>
            </a:pPr>
            <a:r>
              <a:rPr lang="es-MX" b="1" dirty="0">
                <a:solidFill>
                  <a:schemeClr val="dk1"/>
                </a:solidFill>
                <a:latin typeface="Montserrat"/>
                <a:ea typeface="Montserrat"/>
                <a:cs typeface="Montserrat"/>
                <a:sym typeface="Montserrat"/>
              </a:rPr>
              <a:t>Se recibió el premio de excelencia en calidad en el Programa de Calidad Externo de Inmunohematología 2021</a:t>
            </a:r>
            <a:r>
              <a:rPr lang="es-MX" dirty="0">
                <a:solidFill>
                  <a:schemeClr val="dk1"/>
                </a:solidFill>
                <a:latin typeface="Montserrat"/>
                <a:ea typeface="Montserrat"/>
                <a:cs typeface="Montserrat"/>
                <a:sym typeface="Montserrat"/>
              </a:rPr>
              <a:t>.</a:t>
            </a:r>
            <a:endParaRPr dirty="0">
              <a:solidFill>
                <a:srgbClr val="000000"/>
              </a:solidFill>
              <a:latin typeface="Montserrat"/>
              <a:ea typeface="Montserrat"/>
              <a:cs typeface="Montserrat"/>
              <a:sym typeface="Montserrat"/>
            </a:endParaRPr>
          </a:p>
        </p:txBody>
      </p:sp>
      <p:graphicFrame>
        <p:nvGraphicFramePr>
          <p:cNvPr id="335" name="Google Shape;335;p17"/>
          <p:cNvGraphicFramePr/>
          <p:nvPr>
            <p:extLst>
              <p:ext uri="{D42A27DB-BD31-4B8C-83A1-F6EECF244321}">
                <p14:modId xmlns:p14="http://schemas.microsoft.com/office/powerpoint/2010/main" val="4117134454"/>
              </p:ext>
            </p:extLst>
          </p:nvPr>
        </p:nvGraphicFramePr>
        <p:xfrm>
          <a:off x="890949" y="1528787"/>
          <a:ext cx="10566760" cy="2589382"/>
        </p:xfrm>
        <a:graphic>
          <a:graphicData uri="http://schemas.openxmlformats.org/drawingml/2006/table">
            <a:tbl>
              <a:tblPr>
                <a:noFill/>
                <a:tableStyleId>{F2BC532D-152A-4BC6-8EE7-BA22A8679499}</a:tableStyleId>
              </a:tblPr>
              <a:tblGrid>
                <a:gridCol w="5057735">
                  <a:extLst>
                    <a:ext uri="{9D8B030D-6E8A-4147-A177-3AD203B41FA5}">
                      <a16:colId xmlns:a16="http://schemas.microsoft.com/office/drawing/2014/main" val="20000"/>
                    </a:ext>
                  </a:extLst>
                </a:gridCol>
                <a:gridCol w="2825411">
                  <a:extLst>
                    <a:ext uri="{9D8B030D-6E8A-4147-A177-3AD203B41FA5}">
                      <a16:colId xmlns:a16="http://schemas.microsoft.com/office/drawing/2014/main" val="20001"/>
                    </a:ext>
                  </a:extLst>
                </a:gridCol>
                <a:gridCol w="2683614">
                  <a:extLst>
                    <a:ext uri="{9D8B030D-6E8A-4147-A177-3AD203B41FA5}">
                      <a16:colId xmlns:a16="http://schemas.microsoft.com/office/drawing/2014/main" val="20002"/>
                    </a:ext>
                  </a:extLst>
                </a:gridCol>
              </a:tblGrid>
              <a:tr h="549395">
                <a:tc>
                  <a:txBody>
                    <a:bodyPr/>
                    <a:lstStyle/>
                    <a:p>
                      <a:pPr marL="0" marR="0" lvl="0" indent="0" algn="ctr" rtl="0">
                        <a:spcBef>
                          <a:spcPts val="0"/>
                        </a:spcBef>
                        <a:spcAft>
                          <a:spcPts val="0"/>
                        </a:spcAft>
                        <a:buNone/>
                      </a:pPr>
                      <a:r>
                        <a:rPr lang="es-MX" sz="1400" b="1" u="none" strike="noStrike" cap="none" dirty="0">
                          <a:solidFill>
                            <a:schemeClr val="lt1"/>
                          </a:solidFill>
                          <a:latin typeface="Montserrat"/>
                          <a:ea typeface="Montserrat"/>
                          <a:cs typeface="Montserrat"/>
                          <a:sym typeface="Montserrat"/>
                        </a:rPr>
                        <a:t>Productos Transfundidos </a:t>
                      </a:r>
                      <a:r>
                        <a:rPr lang="es-MX" sz="1400" b="1" u="none" strike="noStrike" cap="none" dirty="0" err="1">
                          <a:solidFill>
                            <a:schemeClr val="lt1"/>
                          </a:solidFill>
                          <a:latin typeface="Montserrat"/>
                          <a:ea typeface="Montserrat"/>
                          <a:cs typeface="Montserrat"/>
                          <a:sym typeface="Montserrat"/>
                        </a:rPr>
                        <a:t>Hemocomponentes</a:t>
                      </a:r>
                      <a:endParaRPr sz="1400" b="1" i="0" u="none" strike="noStrike" cap="none" dirty="0">
                        <a:solidFill>
                          <a:schemeClr val="lt1"/>
                        </a:solidFill>
                        <a:latin typeface="Montserrat"/>
                        <a:ea typeface="Montserrat"/>
                        <a:cs typeface="Montserrat"/>
                        <a:sym typeface="Montserrat"/>
                      </a:endParaRPr>
                    </a:p>
                  </a:txBody>
                  <a:tcPr marL="7150" marR="7150" marT="7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400" b="1" u="none" strike="noStrike" cap="none" dirty="0">
                          <a:solidFill>
                            <a:schemeClr val="lt1"/>
                          </a:solidFill>
                          <a:latin typeface="Montserrat"/>
                          <a:ea typeface="Montserrat"/>
                          <a:cs typeface="Montserrat"/>
                          <a:sym typeface="Montserrat"/>
                        </a:rPr>
                        <a:t>2021</a:t>
                      </a:r>
                      <a:endParaRPr sz="1400" b="1" i="0" u="none" strike="noStrike" cap="none" dirty="0">
                        <a:solidFill>
                          <a:schemeClr val="lt1"/>
                        </a:solidFill>
                        <a:latin typeface="Montserrat"/>
                        <a:ea typeface="Montserrat"/>
                        <a:cs typeface="Montserrat"/>
                        <a:sym typeface="Montserrat"/>
                      </a:endParaRPr>
                    </a:p>
                  </a:txBody>
                  <a:tcPr marL="7150" marR="7150" marT="7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400" b="1" u="none" strike="noStrike" cap="none" dirty="0">
                          <a:solidFill>
                            <a:schemeClr val="lt1"/>
                          </a:solidFill>
                          <a:latin typeface="Montserrat"/>
                          <a:ea typeface="Montserrat"/>
                          <a:cs typeface="Montserrat"/>
                          <a:sym typeface="Montserrat"/>
                        </a:rPr>
                        <a:t>2022</a:t>
                      </a:r>
                      <a:endParaRPr sz="1400" b="1" i="0" u="none" strike="noStrike" cap="none" dirty="0">
                        <a:solidFill>
                          <a:schemeClr val="lt1"/>
                        </a:solidFill>
                        <a:latin typeface="Montserrat"/>
                        <a:ea typeface="Montserrat"/>
                        <a:cs typeface="Montserrat"/>
                        <a:sym typeface="Montserrat"/>
                      </a:endParaRPr>
                    </a:p>
                  </a:txBody>
                  <a:tcPr marL="7150" marR="7150" marT="7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391212">
                <a:tc>
                  <a:txBody>
                    <a:bodyPr/>
                    <a:lstStyle/>
                    <a:p>
                      <a:pPr marL="0" marR="0" lvl="0" indent="0" algn="ctr" rtl="0">
                        <a:spcBef>
                          <a:spcPts val="0"/>
                        </a:spcBef>
                        <a:spcAft>
                          <a:spcPts val="0"/>
                        </a:spcAft>
                        <a:buNone/>
                      </a:pPr>
                      <a:r>
                        <a:rPr lang="es-MX" sz="1400" u="none" strike="noStrike" cap="none" dirty="0">
                          <a:latin typeface="Montserrat"/>
                          <a:ea typeface="Montserrat"/>
                          <a:cs typeface="Montserrat"/>
                          <a:sym typeface="Montserrat"/>
                        </a:rPr>
                        <a:t>Productos transfundidos</a:t>
                      </a:r>
                      <a:endParaRPr sz="1400" b="0" i="0" u="none" strike="noStrike" cap="none" dirty="0">
                        <a:solidFill>
                          <a:srgbClr val="000000"/>
                        </a:solidFill>
                        <a:latin typeface="Montserrat"/>
                        <a:ea typeface="Montserrat"/>
                        <a:cs typeface="Montserrat"/>
                        <a:sym typeface="Montserrat"/>
                      </a:endParaRPr>
                    </a:p>
                  </a:txBody>
                  <a:tcPr marL="7150" marR="7150" marT="7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400" u="none" strike="noStrike" cap="none" dirty="0">
                          <a:latin typeface="Montserrat"/>
                          <a:ea typeface="Montserrat"/>
                          <a:cs typeface="Montserrat"/>
                          <a:sym typeface="Montserrat"/>
                        </a:rPr>
                        <a:t>4,641</a:t>
                      </a:r>
                      <a:endParaRPr sz="1400" b="0" i="0" u="none" strike="noStrike" cap="none" dirty="0">
                        <a:solidFill>
                          <a:srgbClr val="000000"/>
                        </a:solidFill>
                        <a:latin typeface="Montserrat"/>
                        <a:ea typeface="Montserrat"/>
                        <a:cs typeface="Montserrat"/>
                        <a:sym typeface="Montserrat"/>
                      </a:endParaRPr>
                    </a:p>
                  </a:txBody>
                  <a:tcPr marL="7150" marR="7150" marT="7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400" u="none" strike="noStrike" cap="none" dirty="0">
                          <a:latin typeface="Montserrat"/>
                          <a:ea typeface="Montserrat"/>
                          <a:cs typeface="Montserrat"/>
                          <a:sym typeface="Montserrat"/>
                        </a:rPr>
                        <a:t>4,274</a:t>
                      </a:r>
                      <a:endParaRPr sz="1400" b="0" i="0" u="none" strike="noStrike" cap="none" dirty="0">
                        <a:solidFill>
                          <a:srgbClr val="000000"/>
                        </a:solidFill>
                        <a:latin typeface="Montserrat"/>
                        <a:ea typeface="Montserrat"/>
                        <a:cs typeface="Montserrat"/>
                        <a:sym typeface="Montserrat"/>
                      </a:endParaRPr>
                    </a:p>
                  </a:txBody>
                  <a:tcPr marL="7150" marR="7150" marT="7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4596">
                <a:tc>
                  <a:txBody>
                    <a:bodyPr/>
                    <a:lstStyle/>
                    <a:p>
                      <a:pPr marL="0" marR="0" lvl="0" indent="0" algn="ctr" rtl="0">
                        <a:spcBef>
                          <a:spcPts val="0"/>
                        </a:spcBef>
                        <a:spcAft>
                          <a:spcPts val="0"/>
                        </a:spcAft>
                        <a:buNone/>
                      </a:pPr>
                      <a:r>
                        <a:rPr lang="es-MX" sz="1400" u="none" strike="noStrike" cap="none" dirty="0">
                          <a:latin typeface="Montserrat"/>
                          <a:ea typeface="Montserrat"/>
                          <a:cs typeface="Montserrat"/>
                          <a:sym typeface="Montserrat"/>
                        </a:rPr>
                        <a:t>Linfocitos\Granulocitos</a:t>
                      </a:r>
                      <a:endParaRPr sz="1400" b="0" i="0" u="none" strike="noStrike" cap="none" dirty="0">
                        <a:solidFill>
                          <a:srgbClr val="000000"/>
                        </a:solidFill>
                        <a:latin typeface="Montserrat"/>
                        <a:ea typeface="Montserrat"/>
                        <a:cs typeface="Montserrat"/>
                        <a:sym typeface="Montserrat"/>
                      </a:endParaRPr>
                    </a:p>
                  </a:txBody>
                  <a:tcPr marL="7150" marR="7150" marT="7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400" u="none" strike="noStrike" cap="none" dirty="0">
                          <a:latin typeface="Montserrat"/>
                          <a:ea typeface="Montserrat"/>
                          <a:cs typeface="Montserrat"/>
                          <a:sym typeface="Montserrat"/>
                        </a:rPr>
                        <a:t>2</a:t>
                      </a:r>
                      <a:endParaRPr sz="1400" b="0" i="0" u="none" strike="noStrike" cap="none" dirty="0">
                        <a:solidFill>
                          <a:srgbClr val="000000"/>
                        </a:solidFill>
                        <a:latin typeface="Montserrat"/>
                        <a:ea typeface="Montserrat"/>
                        <a:cs typeface="Montserrat"/>
                        <a:sym typeface="Montserrat"/>
                      </a:endParaRPr>
                    </a:p>
                  </a:txBody>
                  <a:tcPr marL="128600" marR="7150" marT="7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400" u="none" strike="noStrike" cap="none" dirty="0">
                          <a:latin typeface="Montserrat"/>
                          <a:ea typeface="Montserrat"/>
                          <a:cs typeface="Montserrat"/>
                          <a:sym typeface="Montserrat"/>
                        </a:rPr>
                        <a:t>1</a:t>
                      </a:r>
                      <a:endParaRPr sz="1400" b="0" i="0" u="none" strike="noStrike" cap="none" dirty="0">
                        <a:solidFill>
                          <a:srgbClr val="000000"/>
                        </a:solidFill>
                        <a:latin typeface="Montserrat"/>
                        <a:ea typeface="Montserrat"/>
                        <a:cs typeface="Montserrat"/>
                        <a:sym typeface="Montserrat"/>
                      </a:endParaRPr>
                    </a:p>
                  </a:txBody>
                  <a:tcPr marL="7150" marR="7150" marT="7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84596">
                <a:tc>
                  <a:txBody>
                    <a:bodyPr/>
                    <a:lstStyle/>
                    <a:p>
                      <a:pPr marL="0" marR="0" lvl="0" indent="0" algn="ctr" rtl="0">
                        <a:spcBef>
                          <a:spcPts val="0"/>
                        </a:spcBef>
                        <a:spcAft>
                          <a:spcPts val="0"/>
                        </a:spcAft>
                        <a:buNone/>
                      </a:pPr>
                      <a:r>
                        <a:rPr lang="es-MX" sz="1400" u="none" strike="noStrike" cap="none" dirty="0">
                          <a:latin typeface="Montserrat"/>
                          <a:ea typeface="Montserrat"/>
                          <a:cs typeface="Montserrat"/>
                          <a:sym typeface="Montserrat"/>
                        </a:rPr>
                        <a:t>Células tallo</a:t>
                      </a:r>
                      <a:endParaRPr sz="1400" b="0" i="0" u="none" strike="noStrike" cap="none" dirty="0">
                        <a:solidFill>
                          <a:srgbClr val="000000"/>
                        </a:solidFill>
                        <a:latin typeface="Montserrat"/>
                        <a:ea typeface="Montserrat"/>
                        <a:cs typeface="Montserrat"/>
                        <a:sym typeface="Montserrat"/>
                      </a:endParaRPr>
                    </a:p>
                  </a:txBody>
                  <a:tcPr marL="7150" marR="7150" marT="7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400" u="none" strike="noStrike" cap="none">
                          <a:latin typeface="Montserrat"/>
                          <a:ea typeface="Montserrat"/>
                          <a:cs typeface="Montserrat"/>
                          <a:sym typeface="Montserrat"/>
                        </a:rPr>
                        <a:t>23</a:t>
                      </a:r>
                      <a:endParaRPr sz="1400" b="0" i="0" u="none" strike="noStrike" cap="none">
                        <a:solidFill>
                          <a:srgbClr val="000000"/>
                        </a:solidFill>
                        <a:latin typeface="Montserrat"/>
                        <a:ea typeface="Montserrat"/>
                        <a:cs typeface="Montserrat"/>
                        <a:sym typeface="Montserrat"/>
                      </a:endParaRPr>
                    </a:p>
                  </a:txBody>
                  <a:tcPr marL="128600" marR="7150" marT="7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400" u="none" strike="noStrike" cap="none" dirty="0">
                          <a:latin typeface="Montserrat"/>
                          <a:ea typeface="Montserrat"/>
                          <a:cs typeface="Montserrat"/>
                          <a:sym typeface="Montserrat"/>
                        </a:rPr>
                        <a:t>16</a:t>
                      </a:r>
                      <a:endParaRPr sz="1400" b="0" i="0" u="none" strike="noStrike" cap="none" dirty="0">
                        <a:solidFill>
                          <a:srgbClr val="000000"/>
                        </a:solidFill>
                        <a:latin typeface="Montserrat"/>
                        <a:ea typeface="Montserrat"/>
                        <a:cs typeface="Montserrat"/>
                        <a:sym typeface="Montserrat"/>
                      </a:endParaRPr>
                    </a:p>
                  </a:txBody>
                  <a:tcPr marL="7150" marR="7150" marT="7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0359">
                <a:tc>
                  <a:txBody>
                    <a:bodyPr/>
                    <a:lstStyle/>
                    <a:p>
                      <a:pPr marL="0" marR="0" lvl="0" indent="0" algn="ctr" rtl="0">
                        <a:spcBef>
                          <a:spcPts val="0"/>
                        </a:spcBef>
                        <a:spcAft>
                          <a:spcPts val="0"/>
                        </a:spcAft>
                        <a:buNone/>
                      </a:pPr>
                      <a:r>
                        <a:rPr lang="es-MX" sz="1400" b="1" u="none" strike="noStrike" cap="none" dirty="0">
                          <a:solidFill>
                            <a:schemeClr val="lt1"/>
                          </a:solidFill>
                          <a:latin typeface="Montserrat"/>
                          <a:ea typeface="Montserrat"/>
                          <a:cs typeface="Montserrat"/>
                          <a:sym typeface="Montserrat"/>
                        </a:rPr>
                        <a:t>Total </a:t>
                      </a:r>
                      <a:endParaRPr sz="1400" b="1" i="0" u="none" strike="noStrike" cap="none" dirty="0">
                        <a:solidFill>
                          <a:schemeClr val="lt1"/>
                        </a:solidFill>
                        <a:latin typeface="Montserrat"/>
                        <a:ea typeface="Montserrat"/>
                        <a:cs typeface="Montserrat"/>
                        <a:sym typeface="Montserrat"/>
                      </a:endParaRPr>
                    </a:p>
                  </a:txBody>
                  <a:tcPr marL="7150" marR="7150" marT="7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400" b="1" u="none" strike="noStrike" cap="none" dirty="0">
                          <a:solidFill>
                            <a:schemeClr val="lt1"/>
                          </a:solidFill>
                          <a:latin typeface="Montserrat"/>
                          <a:ea typeface="Montserrat"/>
                          <a:cs typeface="Montserrat"/>
                          <a:sym typeface="Montserrat"/>
                        </a:rPr>
                        <a:t>4,666</a:t>
                      </a:r>
                      <a:endParaRPr sz="1400" b="1" i="0" u="none" strike="noStrike" cap="none" dirty="0">
                        <a:solidFill>
                          <a:schemeClr val="lt1"/>
                        </a:solidFill>
                        <a:latin typeface="Montserrat"/>
                        <a:ea typeface="Montserrat"/>
                        <a:cs typeface="Montserrat"/>
                        <a:sym typeface="Montserrat"/>
                      </a:endParaRPr>
                    </a:p>
                  </a:txBody>
                  <a:tcPr marL="7150" marR="7150" marT="7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400" b="1" u="none" strike="noStrike" cap="none" dirty="0">
                          <a:solidFill>
                            <a:schemeClr val="lt1"/>
                          </a:solidFill>
                          <a:latin typeface="Montserrat"/>
                          <a:ea typeface="Montserrat"/>
                          <a:cs typeface="Montserrat"/>
                          <a:sym typeface="Montserrat"/>
                        </a:rPr>
                        <a:t>4,291</a:t>
                      </a:r>
                      <a:endParaRPr sz="1400" b="1" i="0" u="none" strike="noStrike" cap="none" dirty="0">
                        <a:solidFill>
                          <a:schemeClr val="lt1"/>
                        </a:solidFill>
                        <a:latin typeface="Montserrat"/>
                        <a:ea typeface="Montserrat"/>
                        <a:cs typeface="Montserrat"/>
                        <a:sym typeface="Montserrat"/>
                      </a:endParaRPr>
                    </a:p>
                  </a:txBody>
                  <a:tcPr marL="7150" marR="7150" marT="7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4"/>
                  </a:ext>
                </a:extLst>
              </a:tr>
              <a:tr h="374073">
                <a:tc>
                  <a:txBody>
                    <a:bodyPr/>
                    <a:lstStyle/>
                    <a:p>
                      <a:pPr marL="0" marR="0" lvl="0" indent="0" algn="ctr" rtl="0">
                        <a:spcBef>
                          <a:spcPts val="0"/>
                        </a:spcBef>
                        <a:spcAft>
                          <a:spcPts val="0"/>
                        </a:spcAft>
                        <a:buNone/>
                      </a:pPr>
                      <a:r>
                        <a:rPr lang="es-MX" sz="1400" u="none" strike="noStrike" cap="none" dirty="0">
                          <a:latin typeface="Montserrat"/>
                          <a:ea typeface="Montserrat"/>
                          <a:cs typeface="Montserrat"/>
                          <a:sym typeface="Montserrat"/>
                        </a:rPr>
                        <a:t>Fármacos suministrados</a:t>
                      </a:r>
                      <a:endParaRPr sz="1400" b="0" i="0" u="none" strike="noStrike" cap="none" dirty="0">
                        <a:solidFill>
                          <a:srgbClr val="000000"/>
                        </a:solidFill>
                        <a:latin typeface="Montserrat"/>
                        <a:ea typeface="Montserrat"/>
                        <a:cs typeface="Montserrat"/>
                        <a:sym typeface="Montserrat"/>
                      </a:endParaRPr>
                    </a:p>
                  </a:txBody>
                  <a:tcPr marL="7150" marR="7150" marT="7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400" u="none" strike="noStrike" cap="none" dirty="0">
                          <a:latin typeface="Montserrat"/>
                          <a:ea typeface="Montserrat"/>
                          <a:cs typeface="Montserrat"/>
                          <a:sym typeface="Montserrat"/>
                        </a:rPr>
                        <a:t>4,464</a:t>
                      </a:r>
                      <a:endParaRPr sz="1400" b="0" i="0" u="none" strike="noStrike" cap="none" dirty="0">
                        <a:solidFill>
                          <a:srgbClr val="000000"/>
                        </a:solidFill>
                        <a:latin typeface="Montserrat"/>
                        <a:ea typeface="Montserrat"/>
                        <a:cs typeface="Montserrat"/>
                        <a:sym typeface="Montserrat"/>
                      </a:endParaRPr>
                    </a:p>
                  </a:txBody>
                  <a:tcPr marL="7150" marR="7150" marT="7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400" u="none" strike="noStrike" cap="none" dirty="0">
                          <a:latin typeface="Montserrat"/>
                          <a:ea typeface="Montserrat"/>
                          <a:cs typeface="Montserrat"/>
                          <a:sym typeface="Montserrat"/>
                        </a:rPr>
                        <a:t>5,322</a:t>
                      </a:r>
                      <a:endParaRPr sz="1400" b="0" i="0" u="none" strike="noStrike" cap="none" dirty="0">
                        <a:solidFill>
                          <a:srgbClr val="000000"/>
                        </a:solidFill>
                        <a:latin typeface="Montserrat"/>
                        <a:ea typeface="Montserrat"/>
                        <a:cs typeface="Montserrat"/>
                        <a:sym typeface="Montserrat"/>
                      </a:endParaRPr>
                    </a:p>
                  </a:txBody>
                  <a:tcPr marL="7150" marR="7150" marT="7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05151">
                <a:tc>
                  <a:txBody>
                    <a:bodyPr/>
                    <a:lstStyle/>
                    <a:p>
                      <a:pPr marL="0" marR="0" lvl="0" indent="0" algn="ctr" rtl="0">
                        <a:spcBef>
                          <a:spcPts val="0"/>
                        </a:spcBef>
                        <a:spcAft>
                          <a:spcPts val="0"/>
                        </a:spcAft>
                        <a:buNone/>
                      </a:pPr>
                      <a:r>
                        <a:rPr lang="es-MX" sz="1300" b="1" u="none" strike="noStrike" cap="none" dirty="0">
                          <a:solidFill>
                            <a:schemeClr val="lt1"/>
                          </a:solidFill>
                          <a:latin typeface="Montserrat"/>
                          <a:ea typeface="Montserrat"/>
                          <a:cs typeface="Montserrat"/>
                          <a:sym typeface="Montserrat"/>
                        </a:rPr>
                        <a:t>Total</a:t>
                      </a:r>
                      <a:endParaRPr sz="1300" b="1" i="0" u="none" strike="noStrike" cap="none" dirty="0">
                        <a:solidFill>
                          <a:schemeClr val="lt1"/>
                        </a:solidFill>
                        <a:latin typeface="Montserrat"/>
                        <a:ea typeface="Montserrat"/>
                        <a:cs typeface="Montserrat"/>
                        <a:sym typeface="Montserrat"/>
                      </a:endParaRPr>
                    </a:p>
                  </a:txBody>
                  <a:tcPr marL="7150" marR="7150" marT="7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300" b="1" u="none" strike="noStrike" cap="none" dirty="0">
                          <a:solidFill>
                            <a:schemeClr val="lt1"/>
                          </a:solidFill>
                          <a:latin typeface="Montserrat"/>
                          <a:ea typeface="Montserrat"/>
                          <a:cs typeface="Montserrat"/>
                          <a:sym typeface="Montserrat"/>
                        </a:rPr>
                        <a:t>9,130</a:t>
                      </a:r>
                      <a:endParaRPr sz="1300" b="1" i="0" u="none" strike="noStrike" cap="none" dirty="0">
                        <a:solidFill>
                          <a:schemeClr val="lt1"/>
                        </a:solidFill>
                        <a:latin typeface="Montserrat"/>
                        <a:ea typeface="Montserrat"/>
                        <a:cs typeface="Montserrat"/>
                        <a:sym typeface="Montserrat"/>
                      </a:endParaRPr>
                    </a:p>
                  </a:txBody>
                  <a:tcPr marL="7150" marR="7150" marT="7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300" b="1" u="none" strike="noStrike" cap="none" dirty="0">
                          <a:solidFill>
                            <a:schemeClr val="lt1"/>
                          </a:solidFill>
                          <a:latin typeface="Montserrat"/>
                          <a:ea typeface="Montserrat"/>
                          <a:cs typeface="Montserrat"/>
                          <a:sym typeface="Montserrat"/>
                        </a:rPr>
                        <a:t>9,613</a:t>
                      </a:r>
                      <a:endParaRPr sz="1300" b="1" i="0" u="none" strike="noStrike" cap="none" dirty="0">
                        <a:solidFill>
                          <a:schemeClr val="lt1"/>
                        </a:solidFill>
                        <a:latin typeface="Montserrat"/>
                        <a:ea typeface="Montserrat"/>
                        <a:cs typeface="Montserrat"/>
                        <a:sym typeface="Montserrat"/>
                      </a:endParaRPr>
                    </a:p>
                  </a:txBody>
                  <a:tcPr marL="7150" marR="7150" marT="7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6"/>
                  </a:ext>
                </a:extLst>
              </a:tr>
            </a:tbl>
          </a:graphicData>
        </a:graphic>
      </p:graphicFrame>
      <p:sp>
        <p:nvSpPr>
          <p:cNvPr id="336" name="Google Shape;336;p17" descr="BASG"/>
          <p:cNvSpPr/>
          <p:nvPr/>
        </p:nvSpPr>
        <p:spPr>
          <a:xfrm>
            <a:off x="5849938" y="3478213"/>
            <a:ext cx="228600" cy="22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37" name="Google Shape;337;p17"/>
          <p:cNvSpPr txBox="1"/>
          <p:nvPr/>
        </p:nvSpPr>
        <p:spPr>
          <a:xfrm>
            <a:off x="890949" y="5328446"/>
            <a:ext cx="10566760" cy="73862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200"/>
              <a:buFont typeface="Arial"/>
              <a:buNone/>
            </a:pPr>
            <a:r>
              <a:rPr lang="es-MX" dirty="0">
                <a:solidFill>
                  <a:schemeClr val="dk1"/>
                </a:solidFill>
                <a:latin typeface="Montserrat"/>
                <a:ea typeface="Montserrat"/>
                <a:cs typeface="Montserrat"/>
                <a:sym typeface="Montserrat"/>
              </a:rPr>
              <a:t>Se continua con el programa de aprovechamiento de plasma con obtención de varios hemoderivados sin costo para el Instituto, a través de convenio con la industria farmacéutica con obtención de complejo protrombínico.</a:t>
            </a:r>
            <a:endParaRPr dirty="0"/>
          </a:p>
          <a:p>
            <a:pPr marL="0" marR="0" lvl="0" indent="0" algn="l" rtl="0">
              <a:lnSpc>
                <a:spcPct val="100000"/>
              </a:lnSpc>
              <a:spcBef>
                <a:spcPts val="0"/>
              </a:spcBef>
              <a:spcAft>
                <a:spcPts val="0"/>
              </a:spcAft>
              <a:buClr>
                <a:schemeClr val="dk1"/>
              </a:buClr>
              <a:buSzPts val="1100"/>
              <a:buFont typeface="Arial"/>
              <a:buNone/>
            </a:pPr>
            <a:endParaRPr dirty="0">
              <a:solidFill>
                <a:srgbClr val="000000"/>
              </a:solidFill>
              <a:latin typeface="Calibri"/>
              <a:ea typeface="Calibri"/>
              <a:cs typeface="Calibri"/>
              <a:sym typeface="Calibri"/>
            </a:endParaRPr>
          </a:p>
        </p:txBody>
      </p:sp>
      <p:pic>
        <p:nvPicPr>
          <p:cNvPr id="338" name="Google Shape;338;p17"/>
          <p:cNvPicPr preferRelativeResize="0"/>
          <p:nvPr/>
        </p:nvPicPr>
        <p:blipFill>
          <a:blip r:embed="rId3">
            <a:alphaModFix/>
          </a:blip>
          <a:stretch>
            <a:fillRect/>
          </a:stretch>
        </p:blipFill>
        <p:spPr>
          <a:xfrm>
            <a:off x="0" y="-12"/>
            <a:ext cx="3895725" cy="904875"/>
          </a:xfrm>
          <a:prstGeom prst="rect">
            <a:avLst/>
          </a:prstGeom>
          <a:noFill/>
          <a:ln>
            <a:noFill/>
          </a:ln>
        </p:spPr>
      </p:pic>
      <p:sp>
        <p:nvSpPr>
          <p:cNvPr id="8" name="Google Shape;307;p15">
            <a:extLst>
              <a:ext uri="{FF2B5EF4-FFF2-40B4-BE49-F238E27FC236}">
                <a16:creationId xmlns:a16="http://schemas.microsoft.com/office/drawing/2014/main" id="{66CDAD06-3F7C-4C98-89DC-1087F0199869}"/>
              </a:ext>
            </a:extLst>
          </p:cNvPr>
          <p:cNvSpPr/>
          <p:nvPr/>
        </p:nvSpPr>
        <p:spPr>
          <a:xfrm>
            <a:off x="9303092" y="140140"/>
            <a:ext cx="2562225" cy="442913"/>
          </a:xfrm>
          <a:prstGeom prst="roundRect">
            <a:avLst>
              <a:gd name="adj" fmla="val 16667"/>
            </a:avLst>
          </a:prstGeom>
          <a:solidFill>
            <a:schemeClr val="accent5">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dirty="0">
                <a:solidFill>
                  <a:srgbClr val="FFD966"/>
                </a:solidFill>
                <a:latin typeface="Calibri"/>
                <a:ea typeface="Calibri"/>
                <a:cs typeface="Calibri"/>
                <a:sym typeface="Calibri"/>
              </a:rPr>
              <a:t>ATENCIÓN MÉDICA</a:t>
            </a:r>
            <a:endParaRPr sz="2000" b="1" i="1" dirty="0">
              <a:solidFill>
                <a:srgbClr val="FFD966"/>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18" descr="BASG"/>
          <p:cNvSpPr/>
          <p:nvPr/>
        </p:nvSpPr>
        <p:spPr>
          <a:xfrm>
            <a:off x="5849938" y="3478213"/>
            <a:ext cx="228600" cy="22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44" name="Google Shape;344;p18"/>
          <p:cNvSpPr/>
          <p:nvPr/>
        </p:nvSpPr>
        <p:spPr>
          <a:xfrm>
            <a:off x="3833813" y="3592513"/>
            <a:ext cx="4152900" cy="511175"/>
          </a:xfrm>
          <a:prstGeom prst="roundRect">
            <a:avLst>
              <a:gd name="adj" fmla="val 43688"/>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800" b="1">
                <a:solidFill>
                  <a:srgbClr val="1F3864"/>
                </a:solidFill>
                <a:latin typeface="Montserrat"/>
                <a:ea typeface="Montserrat"/>
                <a:cs typeface="Montserrat"/>
                <a:sym typeface="Montserrat"/>
              </a:rPr>
              <a:t>Radiología</a:t>
            </a:r>
            <a:r>
              <a:rPr lang="es-MX" sz="1800" b="1" i="1">
                <a:solidFill>
                  <a:srgbClr val="1F3864"/>
                </a:solidFill>
                <a:latin typeface="Montserrat"/>
                <a:ea typeface="Montserrat"/>
                <a:cs typeface="Montserrat"/>
                <a:sym typeface="Montserrat"/>
              </a:rPr>
              <a:t> </a:t>
            </a:r>
            <a:r>
              <a:rPr lang="es-MX" sz="1800" b="1">
                <a:solidFill>
                  <a:srgbClr val="1F3864"/>
                </a:solidFill>
                <a:latin typeface="Montserrat"/>
                <a:ea typeface="Montserrat"/>
                <a:cs typeface="Montserrat"/>
                <a:sym typeface="Montserrat"/>
              </a:rPr>
              <a:t>e Imagen 2021 - 2022 </a:t>
            </a:r>
            <a:endParaRPr/>
          </a:p>
        </p:txBody>
      </p:sp>
      <p:graphicFrame>
        <p:nvGraphicFramePr>
          <p:cNvPr id="345" name="Google Shape;345;p18"/>
          <p:cNvGraphicFramePr/>
          <p:nvPr>
            <p:extLst>
              <p:ext uri="{D42A27DB-BD31-4B8C-83A1-F6EECF244321}">
                <p14:modId xmlns:p14="http://schemas.microsoft.com/office/powerpoint/2010/main" val="2184120723"/>
              </p:ext>
            </p:extLst>
          </p:nvPr>
        </p:nvGraphicFramePr>
        <p:xfrm>
          <a:off x="1425814" y="1397200"/>
          <a:ext cx="9026225" cy="3924800"/>
        </p:xfrm>
        <a:graphic>
          <a:graphicData uri="http://schemas.openxmlformats.org/drawingml/2006/table">
            <a:tbl>
              <a:tblPr>
                <a:noFill/>
                <a:tableStyleId>{D311E9B9-2B4D-4807-91B1-5286E05ACDCE}</a:tableStyleId>
              </a:tblPr>
              <a:tblGrid>
                <a:gridCol w="2681925">
                  <a:extLst>
                    <a:ext uri="{9D8B030D-6E8A-4147-A177-3AD203B41FA5}">
                      <a16:colId xmlns:a16="http://schemas.microsoft.com/office/drawing/2014/main" val="20000"/>
                    </a:ext>
                  </a:extLst>
                </a:gridCol>
                <a:gridCol w="1177475">
                  <a:extLst>
                    <a:ext uri="{9D8B030D-6E8A-4147-A177-3AD203B41FA5}">
                      <a16:colId xmlns:a16="http://schemas.microsoft.com/office/drawing/2014/main" val="20001"/>
                    </a:ext>
                  </a:extLst>
                </a:gridCol>
                <a:gridCol w="1265350">
                  <a:extLst>
                    <a:ext uri="{9D8B030D-6E8A-4147-A177-3AD203B41FA5}">
                      <a16:colId xmlns:a16="http://schemas.microsoft.com/office/drawing/2014/main" val="20002"/>
                    </a:ext>
                  </a:extLst>
                </a:gridCol>
                <a:gridCol w="738125">
                  <a:extLst>
                    <a:ext uri="{9D8B030D-6E8A-4147-A177-3AD203B41FA5}">
                      <a16:colId xmlns:a16="http://schemas.microsoft.com/office/drawing/2014/main" val="20003"/>
                    </a:ext>
                  </a:extLst>
                </a:gridCol>
                <a:gridCol w="1159850">
                  <a:extLst>
                    <a:ext uri="{9D8B030D-6E8A-4147-A177-3AD203B41FA5}">
                      <a16:colId xmlns:a16="http://schemas.microsoft.com/office/drawing/2014/main" val="20004"/>
                    </a:ext>
                  </a:extLst>
                </a:gridCol>
                <a:gridCol w="1300500">
                  <a:extLst>
                    <a:ext uri="{9D8B030D-6E8A-4147-A177-3AD203B41FA5}">
                      <a16:colId xmlns:a16="http://schemas.microsoft.com/office/drawing/2014/main" val="20005"/>
                    </a:ext>
                  </a:extLst>
                </a:gridCol>
                <a:gridCol w="703000">
                  <a:extLst>
                    <a:ext uri="{9D8B030D-6E8A-4147-A177-3AD203B41FA5}">
                      <a16:colId xmlns:a16="http://schemas.microsoft.com/office/drawing/2014/main" val="20006"/>
                    </a:ext>
                  </a:extLst>
                </a:gridCol>
              </a:tblGrid>
              <a:tr h="384800">
                <a:tc rowSpan="2">
                  <a:txBody>
                    <a:bodyPr/>
                    <a:lstStyle/>
                    <a:p>
                      <a:pPr marL="0" marR="0" lvl="0" indent="0" algn="ctr" rtl="0">
                        <a:spcBef>
                          <a:spcPts val="0"/>
                        </a:spcBef>
                        <a:spcAft>
                          <a:spcPts val="0"/>
                        </a:spcAft>
                        <a:buNone/>
                      </a:pPr>
                      <a:r>
                        <a:rPr lang="es-MX" sz="1100" b="1" i="0" u="none" strike="noStrike" cap="none" dirty="0">
                          <a:solidFill>
                            <a:srgbClr val="FFFFFF"/>
                          </a:solidFill>
                          <a:latin typeface="Montserrat"/>
                          <a:ea typeface="Montserrat"/>
                          <a:cs typeface="Montserrat"/>
                          <a:sym typeface="Montserrat"/>
                        </a:rPr>
                        <a:t>Imagenología</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gridSpan="3">
                  <a:txBody>
                    <a:bodyPr/>
                    <a:lstStyle/>
                    <a:p>
                      <a:pPr marL="0" marR="0" lvl="0" indent="0" algn="ctr" rtl="0">
                        <a:spcBef>
                          <a:spcPts val="0"/>
                        </a:spcBef>
                        <a:spcAft>
                          <a:spcPts val="0"/>
                        </a:spcAft>
                        <a:buNone/>
                      </a:pPr>
                      <a:r>
                        <a:rPr lang="es-MX" sz="1100" b="1" i="0" u="none" strike="noStrike" cap="none" dirty="0">
                          <a:solidFill>
                            <a:srgbClr val="FFFFFF"/>
                          </a:solidFill>
                          <a:latin typeface="Montserrat"/>
                          <a:ea typeface="Montserrat"/>
                          <a:cs typeface="Montserrat"/>
                          <a:sym typeface="Montserrat"/>
                        </a:rPr>
                        <a:t>2021</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endParaRPr lang="es-MX"/>
                    </a:p>
                  </a:txBody>
                  <a:tcPr/>
                </a:tc>
                <a:tc hMerge="1">
                  <a:txBody>
                    <a:bodyPr/>
                    <a:lstStyle/>
                    <a:p>
                      <a:endParaRPr lang="es-MX"/>
                    </a:p>
                  </a:txBody>
                  <a:tcPr/>
                </a:tc>
                <a:tc gridSpan="3">
                  <a:txBody>
                    <a:bodyPr/>
                    <a:lstStyle/>
                    <a:p>
                      <a:pPr marL="0" marR="0" lvl="0" indent="0" algn="ctr" rtl="0">
                        <a:spcBef>
                          <a:spcPts val="0"/>
                        </a:spcBef>
                        <a:spcAft>
                          <a:spcPts val="0"/>
                        </a:spcAft>
                        <a:buNone/>
                      </a:pPr>
                      <a:r>
                        <a:rPr lang="es-MX" sz="1100" b="1" i="0" u="none" strike="noStrike" cap="none">
                          <a:solidFill>
                            <a:srgbClr val="FFFFFF"/>
                          </a:solidFill>
                          <a:latin typeface="Montserrat"/>
                          <a:ea typeface="Montserrat"/>
                          <a:cs typeface="Montserrat"/>
                          <a:sym typeface="Montserrat"/>
                        </a:rPr>
                        <a:t>2022</a:t>
                      </a:r>
                      <a:endParaRPr sz="1100" u="none" strike="noStrike" cap="none"/>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354000">
                <a:tc vMerge="1">
                  <a:txBody>
                    <a:bodyPr/>
                    <a:lstStyle/>
                    <a:p>
                      <a:endParaRPr lang="es-MX"/>
                    </a:p>
                  </a:txBody>
                  <a:tcPr/>
                </a:tc>
                <a:tc>
                  <a:txBody>
                    <a:bodyPr/>
                    <a:lstStyle/>
                    <a:p>
                      <a:pPr marL="0" marR="0" lvl="0" indent="0" algn="ctr" rtl="0">
                        <a:spcBef>
                          <a:spcPts val="0"/>
                        </a:spcBef>
                        <a:spcAft>
                          <a:spcPts val="0"/>
                        </a:spcAft>
                        <a:buNone/>
                      </a:pPr>
                      <a:r>
                        <a:rPr lang="es-MX" sz="1100" b="1" i="0" u="none" strike="noStrike" cap="none" dirty="0">
                          <a:solidFill>
                            <a:srgbClr val="FFFFFF"/>
                          </a:solidFill>
                          <a:latin typeface="Montserrat"/>
                          <a:ea typeface="Montserrat"/>
                          <a:cs typeface="Montserrat"/>
                          <a:sym typeface="Montserrat"/>
                        </a:rPr>
                        <a:t>Estudios</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100" b="1" i="0" u="none" strike="noStrike" cap="none" dirty="0">
                          <a:solidFill>
                            <a:srgbClr val="FFFFFF"/>
                          </a:solidFill>
                          <a:latin typeface="Montserrat"/>
                          <a:ea typeface="Montserrat"/>
                          <a:cs typeface="Montserrat"/>
                          <a:sym typeface="Montserrat"/>
                        </a:rPr>
                        <a:t>Pacientes</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100" b="1" i="0" u="none" strike="noStrike" cap="none" dirty="0">
                          <a:solidFill>
                            <a:srgbClr val="FFFFFF"/>
                          </a:solidFill>
                          <a:latin typeface="Montserrat"/>
                          <a:ea typeface="Montserrat"/>
                          <a:cs typeface="Montserrat"/>
                          <a:sym typeface="Montserrat"/>
                        </a:rPr>
                        <a:t>PEP*</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100" b="1" i="0" u="none" strike="noStrike" cap="none" dirty="0">
                          <a:solidFill>
                            <a:srgbClr val="FFFFFF"/>
                          </a:solidFill>
                          <a:latin typeface="Montserrat"/>
                          <a:ea typeface="Montserrat"/>
                          <a:cs typeface="Montserrat"/>
                          <a:sym typeface="Montserrat"/>
                        </a:rPr>
                        <a:t>Estudios</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100" b="1" i="0" u="none" strike="noStrike" cap="none" dirty="0">
                          <a:solidFill>
                            <a:srgbClr val="FFFFFF"/>
                          </a:solidFill>
                          <a:latin typeface="Montserrat"/>
                          <a:ea typeface="Montserrat"/>
                          <a:cs typeface="Montserrat"/>
                          <a:sym typeface="Montserrat"/>
                        </a:rPr>
                        <a:t>Pacientes</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100" b="1" i="0" u="none" strike="noStrike" cap="none" dirty="0">
                          <a:solidFill>
                            <a:srgbClr val="FFFFFF"/>
                          </a:solidFill>
                          <a:latin typeface="Montserrat"/>
                          <a:ea typeface="Montserrat"/>
                          <a:cs typeface="Montserrat"/>
                          <a:sym typeface="Montserrat"/>
                        </a:rPr>
                        <a:t>PEP*</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1"/>
                  </a:ext>
                </a:extLst>
              </a:tr>
              <a:tr h="354000">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ea typeface="Montserrat"/>
                          <a:cs typeface="Montserrat"/>
                          <a:sym typeface="Montserrat"/>
                        </a:rPr>
                        <a:t>Estudios Radiológicos</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a:solidFill>
                            <a:srgbClr val="000000"/>
                          </a:solidFill>
                          <a:latin typeface="Montserrat"/>
                          <a:ea typeface="Montserrat"/>
                          <a:cs typeface="Montserrat"/>
                          <a:sym typeface="Montserrat"/>
                        </a:rPr>
                        <a:t>19,875</a:t>
                      </a:r>
                      <a:endParaRPr sz="1100" u="none" strike="noStrike" cap="none"/>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a:solidFill>
                            <a:srgbClr val="000000"/>
                          </a:solidFill>
                          <a:latin typeface="Montserrat"/>
                          <a:ea typeface="Montserrat"/>
                          <a:cs typeface="Montserrat"/>
                          <a:sym typeface="Montserrat"/>
                        </a:rPr>
                        <a:t>9,966</a:t>
                      </a:r>
                      <a:endParaRPr sz="1100" u="none" strike="noStrike" cap="none"/>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ea typeface="Montserrat"/>
                          <a:cs typeface="Montserrat"/>
                          <a:sym typeface="Montserrat"/>
                        </a:rPr>
                        <a:t>2.0</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a:solidFill>
                            <a:srgbClr val="000000"/>
                          </a:solidFill>
                          <a:latin typeface="Montserrat"/>
                          <a:ea typeface="Montserrat"/>
                          <a:cs typeface="Montserrat"/>
                          <a:sym typeface="Montserrat"/>
                        </a:rPr>
                        <a:t>20,949</a:t>
                      </a:r>
                      <a:endParaRPr sz="1100" u="none" strike="noStrike" cap="none"/>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a:solidFill>
                            <a:srgbClr val="000000"/>
                          </a:solidFill>
                          <a:latin typeface="Montserrat"/>
                          <a:ea typeface="Montserrat"/>
                          <a:cs typeface="Montserrat"/>
                          <a:sym typeface="Montserrat"/>
                        </a:rPr>
                        <a:t>11,497</a:t>
                      </a:r>
                      <a:endParaRPr sz="1100" u="none" strike="noStrike" cap="none"/>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a:solidFill>
                            <a:srgbClr val="000000"/>
                          </a:solidFill>
                          <a:latin typeface="Montserrat"/>
                          <a:ea typeface="Montserrat"/>
                          <a:cs typeface="Montserrat"/>
                          <a:sym typeface="Montserrat"/>
                        </a:rPr>
                        <a:t>1.8</a:t>
                      </a:r>
                      <a:endParaRPr sz="1100" u="none" strike="noStrike" cap="none"/>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54000">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ea typeface="Montserrat"/>
                          <a:cs typeface="Montserrat"/>
                          <a:sym typeface="Montserrat"/>
                        </a:rPr>
                        <a:t>Ultrasonidos</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ea typeface="Montserrat"/>
                          <a:cs typeface="Montserrat"/>
                          <a:sym typeface="Montserrat"/>
                        </a:rPr>
                        <a:t>3,600</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ea typeface="Montserrat"/>
                          <a:cs typeface="Montserrat"/>
                          <a:sym typeface="Montserrat"/>
                        </a:rPr>
                        <a:t>2,528</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a:solidFill>
                            <a:srgbClr val="000000"/>
                          </a:solidFill>
                          <a:latin typeface="Montserrat"/>
                          <a:ea typeface="Montserrat"/>
                          <a:cs typeface="Montserrat"/>
                          <a:sym typeface="Montserrat"/>
                        </a:rPr>
                        <a:t>1.4</a:t>
                      </a:r>
                      <a:endParaRPr sz="1100" u="none" strike="noStrike" cap="none"/>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ea typeface="Montserrat"/>
                          <a:cs typeface="Montserrat"/>
                          <a:sym typeface="Montserrat"/>
                        </a:rPr>
                        <a:t>4,381</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a:solidFill>
                            <a:srgbClr val="000000"/>
                          </a:solidFill>
                          <a:latin typeface="Montserrat"/>
                          <a:ea typeface="Montserrat"/>
                          <a:cs typeface="Montserrat"/>
                          <a:sym typeface="Montserrat"/>
                        </a:rPr>
                        <a:t>3,006</a:t>
                      </a:r>
                      <a:endParaRPr sz="1100" u="none" strike="noStrike" cap="none"/>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a:solidFill>
                            <a:srgbClr val="000000"/>
                          </a:solidFill>
                          <a:latin typeface="Montserrat"/>
                          <a:ea typeface="Montserrat"/>
                          <a:cs typeface="Montserrat"/>
                          <a:sym typeface="Montserrat"/>
                        </a:rPr>
                        <a:t>1.5</a:t>
                      </a:r>
                      <a:endParaRPr sz="1100" u="none" strike="noStrike" cap="none"/>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54000">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ea typeface="Montserrat"/>
                          <a:cs typeface="Montserrat"/>
                          <a:sym typeface="Montserrat"/>
                        </a:rPr>
                        <a:t>Tomografías</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a:solidFill>
                            <a:srgbClr val="000000"/>
                          </a:solidFill>
                          <a:latin typeface="Montserrat"/>
                          <a:ea typeface="Montserrat"/>
                          <a:cs typeface="Montserrat"/>
                          <a:sym typeface="Montserrat"/>
                        </a:rPr>
                        <a:t>2,139</a:t>
                      </a:r>
                      <a:endParaRPr sz="1100" u="none" strike="noStrike" cap="none"/>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a:solidFill>
                            <a:srgbClr val="000000"/>
                          </a:solidFill>
                          <a:latin typeface="Montserrat"/>
                          <a:ea typeface="Montserrat"/>
                          <a:cs typeface="Montserrat"/>
                          <a:sym typeface="Montserrat"/>
                        </a:rPr>
                        <a:t>1,552</a:t>
                      </a:r>
                      <a:endParaRPr sz="1100" u="none" strike="noStrike" cap="none"/>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ea typeface="Montserrat"/>
                          <a:cs typeface="Montserrat"/>
                          <a:sym typeface="Montserrat"/>
                        </a:rPr>
                        <a:t>1.4</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ea typeface="Montserrat"/>
                          <a:cs typeface="Montserrat"/>
                          <a:sym typeface="Montserrat"/>
                        </a:rPr>
                        <a:t>2,027</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ea typeface="Montserrat"/>
                          <a:cs typeface="Montserrat"/>
                          <a:sym typeface="Montserrat"/>
                        </a:rPr>
                        <a:t>1,482</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a:solidFill>
                            <a:srgbClr val="000000"/>
                          </a:solidFill>
                          <a:latin typeface="Montserrat"/>
                          <a:ea typeface="Montserrat"/>
                          <a:cs typeface="Montserrat"/>
                          <a:sym typeface="Montserrat"/>
                        </a:rPr>
                        <a:t>1.4</a:t>
                      </a:r>
                      <a:endParaRPr sz="1100" u="none" strike="noStrike" cap="none"/>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54000">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ea typeface="Montserrat"/>
                          <a:cs typeface="Montserrat"/>
                          <a:sym typeface="Montserrat"/>
                        </a:rPr>
                        <a:t>Resonancia Magnética</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a:solidFill>
                            <a:srgbClr val="000000"/>
                          </a:solidFill>
                          <a:latin typeface="Montserrat"/>
                          <a:ea typeface="Montserrat"/>
                          <a:cs typeface="Montserrat"/>
                          <a:sym typeface="Montserrat"/>
                        </a:rPr>
                        <a:t>1,258</a:t>
                      </a:r>
                      <a:endParaRPr sz="1100" u="none" strike="noStrike" cap="none"/>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a:solidFill>
                            <a:srgbClr val="000000"/>
                          </a:solidFill>
                          <a:latin typeface="Montserrat"/>
                          <a:ea typeface="Montserrat"/>
                          <a:cs typeface="Montserrat"/>
                          <a:sym typeface="Montserrat"/>
                        </a:rPr>
                        <a:t>1,089</a:t>
                      </a:r>
                      <a:endParaRPr sz="1100" u="none" strike="noStrike" cap="none"/>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a:solidFill>
                            <a:srgbClr val="000000"/>
                          </a:solidFill>
                          <a:latin typeface="Montserrat"/>
                          <a:ea typeface="Montserrat"/>
                          <a:cs typeface="Montserrat"/>
                          <a:sym typeface="Montserrat"/>
                        </a:rPr>
                        <a:t>1.2</a:t>
                      </a:r>
                      <a:endParaRPr sz="1100" u="none" strike="noStrike" cap="none"/>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ea typeface="Montserrat"/>
                          <a:cs typeface="Montserrat"/>
                          <a:sym typeface="Montserrat"/>
                        </a:rPr>
                        <a:t>1,285</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ea typeface="Montserrat"/>
                          <a:cs typeface="Montserrat"/>
                          <a:sym typeface="Montserrat"/>
                        </a:rPr>
                        <a:t>1,138</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ea typeface="Montserrat"/>
                          <a:cs typeface="Montserrat"/>
                          <a:sym typeface="Montserrat"/>
                        </a:rPr>
                        <a:t>1.1</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54000">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ea typeface="Montserrat"/>
                          <a:cs typeface="Montserrat"/>
                          <a:sym typeface="Montserrat"/>
                        </a:rPr>
                        <a:t>Estudios de intervención</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ea typeface="Montserrat"/>
                          <a:cs typeface="Montserrat"/>
                          <a:sym typeface="Montserrat"/>
                        </a:rPr>
                        <a:t>205</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a:solidFill>
                            <a:srgbClr val="000000"/>
                          </a:solidFill>
                          <a:latin typeface="Montserrat"/>
                          <a:ea typeface="Montserrat"/>
                          <a:cs typeface="Montserrat"/>
                          <a:sym typeface="Montserrat"/>
                        </a:rPr>
                        <a:t>102</a:t>
                      </a:r>
                      <a:endParaRPr sz="1100" u="none" strike="noStrike" cap="none"/>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a:solidFill>
                            <a:srgbClr val="000000"/>
                          </a:solidFill>
                          <a:latin typeface="Montserrat"/>
                          <a:ea typeface="Montserrat"/>
                          <a:cs typeface="Montserrat"/>
                          <a:sym typeface="Montserrat"/>
                        </a:rPr>
                        <a:t>2.0</a:t>
                      </a:r>
                      <a:endParaRPr sz="1100" u="none" strike="noStrike" cap="none"/>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a:solidFill>
                            <a:srgbClr val="000000"/>
                          </a:solidFill>
                          <a:latin typeface="Montserrat"/>
                          <a:ea typeface="Montserrat"/>
                          <a:cs typeface="Montserrat"/>
                          <a:sym typeface="Montserrat"/>
                        </a:rPr>
                        <a:t>212</a:t>
                      </a:r>
                      <a:endParaRPr sz="1100" u="none" strike="noStrike" cap="none"/>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ea typeface="Montserrat"/>
                          <a:cs typeface="Montserrat"/>
                          <a:sym typeface="Montserrat"/>
                        </a:rPr>
                        <a:t>115</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ea typeface="Montserrat"/>
                          <a:cs typeface="Montserrat"/>
                          <a:sym typeface="Montserrat"/>
                        </a:rPr>
                        <a:t>1.8</a:t>
                      </a:r>
                      <a:endParaRPr sz="1100" u="none" strike="noStrike" cap="none"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54000">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ea typeface="Montserrat"/>
                          <a:cs typeface="Montserrat"/>
                          <a:sym typeface="Montserrat"/>
                        </a:rPr>
                        <a:t>Densitometría</a:t>
                      </a:r>
                      <a:endParaRPr sz="1100"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ea typeface="Montserrat"/>
                          <a:cs typeface="Montserrat"/>
                          <a:sym typeface="Montserrat"/>
                        </a:rPr>
                        <a:t>99</a:t>
                      </a:r>
                      <a:endParaRPr sz="1100"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ea typeface="Montserrat"/>
                          <a:cs typeface="Montserrat"/>
                          <a:sym typeface="Montserrat"/>
                        </a:rPr>
                        <a:t>99 </a:t>
                      </a:r>
                      <a:endParaRPr sz="1100"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ea typeface="Montserrat"/>
                          <a:cs typeface="Montserrat"/>
                          <a:sym typeface="Montserrat"/>
                        </a:rPr>
                        <a:t>1.0</a:t>
                      </a:r>
                      <a:endParaRPr sz="1100"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sym typeface="Montserrat"/>
                        </a:rPr>
                        <a:t>91</a:t>
                      </a:r>
                      <a:endParaRPr sz="1100"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sym typeface="Montserrat"/>
                        </a:rPr>
                        <a:t>90</a:t>
                      </a:r>
                      <a:endParaRPr sz="1100"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100" b="0" i="0" u="none" strike="noStrike" cap="none" dirty="0">
                          <a:solidFill>
                            <a:srgbClr val="000000"/>
                          </a:solidFill>
                          <a:latin typeface="Montserrat"/>
                          <a:ea typeface="Montserrat"/>
                          <a:cs typeface="Montserrat"/>
                          <a:sym typeface="Montserrat"/>
                        </a:rPr>
                        <a:t>1.0</a:t>
                      </a:r>
                      <a:endParaRPr sz="1100"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54000">
                <a:tc>
                  <a:txBody>
                    <a:bodyPr/>
                    <a:lstStyle/>
                    <a:p>
                      <a:pPr marL="0" marR="0" lvl="0" indent="0" algn="ctr" rtl="0">
                        <a:spcBef>
                          <a:spcPts val="0"/>
                        </a:spcBef>
                        <a:spcAft>
                          <a:spcPts val="0"/>
                        </a:spcAft>
                        <a:buNone/>
                      </a:pPr>
                      <a:r>
                        <a:rPr lang="es-MX" sz="1100" b="1" i="0" u="none" strike="noStrike" cap="none" dirty="0">
                          <a:solidFill>
                            <a:schemeClr val="lt1"/>
                          </a:solidFill>
                          <a:latin typeface="Montserrat"/>
                          <a:ea typeface="Montserrat"/>
                          <a:cs typeface="Montserrat"/>
                          <a:sym typeface="Montserrat"/>
                        </a:rPr>
                        <a:t>Total</a:t>
                      </a:r>
                      <a:endParaRPr sz="1100"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100" b="1" i="0" u="none" strike="noStrike" cap="none" dirty="0">
                          <a:solidFill>
                            <a:schemeClr val="lt1"/>
                          </a:solidFill>
                          <a:latin typeface="Montserrat"/>
                          <a:ea typeface="Montserrat"/>
                          <a:cs typeface="Montserrat"/>
                          <a:sym typeface="Montserrat"/>
                        </a:rPr>
                        <a:t>27,176</a:t>
                      </a:r>
                      <a:endParaRPr sz="1100"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100" b="1" i="0" u="none" strike="noStrike" cap="none" dirty="0">
                          <a:solidFill>
                            <a:schemeClr val="lt1"/>
                          </a:solidFill>
                          <a:latin typeface="Montserrat"/>
                          <a:ea typeface="Montserrat"/>
                          <a:cs typeface="Montserrat"/>
                          <a:sym typeface="Montserrat"/>
                        </a:rPr>
                        <a:t>15,336</a:t>
                      </a:r>
                      <a:endParaRPr sz="1100"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100" b="1" i="0" u="none" strike="noStrike" cap="none" dirty="0">
                          <a:solidFill>
                            <a:schemeClr val="lt1"/>
                          </a:solidFill>
                          <a:latin typeface="Montserrat"/>
                          <a:ea typeface="Montserrat"/>
                          <a:cs typeface="Montserrat"/>
                          <a:sym typeface="Montserrat"/>
                        </a:rPr>
                        <a:t>1.8</a:t>
                      </a:r>
                      <a:endParaRPr sz="1100"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100" b="1" i="0" u="none" strike="noStrike" cap="none" dirty="0">
                          <a:solidFill>
                            <a:schemeClr val="lt1"/>
                          </a:solidFill>
                          <a:latin typeface="Montserrat"/>
                          <a:ea typeface="Montserrat"/>
                          <a:cs typeface="Montserrat"/>
                          <a:sym typeface="Montserrat"/>
                        </a:rPr>
                        <a:t>28,945</a:t>
                      </a:r>
                      <a:endParaRPr sz="1100"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100" b="1" i="0" u="none" strike="noStrike" cap="none" dirty="0">
                          <a:solidFill>
                            <a:schemeClr val="lt1"/>
                          </a:solidFill>
                          <a:latin typeface="Montserrat"/>
                          <a:ea typeface="Montserrat"/>
                          <a:cs typeface="Montserrat"/>
                          <a:sym typeface="Montserrat"/>
                        </a:rPr>
                        <a:t>17,328</a:t>
                      </a:r>
                      <a:endParaRPr sz="1100"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100" b="1" i="0" u="none" strike="noStrike" cap="none" dirty="0">
                          <a:solidFill>
                            <a:schemeClr val="lt1"/>
                          </a:solidFill>
                          <a:latin typeface="Montserrat"/>
                          <a:ea typeface="Montserrat"/>
                          <a:cs typeface="Montserrat"/>
                          <a:sym typeface="Montserrat"/>
                        </a:rPr>
                        <a:t>1.7</a:t>
                      </a:r>
                      <a:endParaRPr sz="1100"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8"/>
                  </a:ext>
                </a:extLst>
              </a:tr>
              <a:tr h="354000">
                <a:tc>
                  <a:txBody>
                    <a:bodyPr/>
                    <a:lstStyle/>
                    <a:p>
                      <a:pPr marL="0" marR="0" lvl="0" indent="0" algn="ctr" rtl="0">
                        <a:lnSpc>
                          <a:spcPct val="100000"/>
                        </a:lnSpc>
                        <a:spcBef>
                          <a:spcPts val="0"/>
                        </a:spcBef>
                        <a:spcAft>
                          <a:spcPts val="0"/>
                        </a:spcAft>
                        <a:buClr>
                          <a:srgbClr val="000000"/>
                        </a:buClr>
                        <a:buFont typeface="Arial"/>
                        <a:buNone/>
                      </a:pPr>
                      <a:r>
                        <a:rPr lang="es-MX" sz="1100" b="0" i="0" u="none" strike="noStrike" cap="none" dirty="0">
                          <a:solidFill>
                            <a:srgbClr val="000000"/>
                          </a:solidFill>
                          <a:latin typeface="Montserrat"/>
                          <a:sym typeface="Arial"/>
                        </a:rPr>
                        <a:t>PET- CT</a:t>
                      </a:r>
                      <a:endParaRPr sz="1100" b="0" i="0" u="none" strike="noStrike" cap="none" dirty="0">
                        <a:solidFill>
                          <a:srgbClr val="000000"/>
                        </a:solidFill>
                        <a:latin typeface="Montserrat"/>
                        <a:sym typeface="Arial"/>
                      </a:endParaRPr>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marL="0" marR="0" lvl="0" indent="0" algn="ctr" rtl="0">
                        <a:lnSpc>
                          <a:spcPct val="100000"/>
                        </a:lnSpc>
                        <a:spcBef>
                          <a:spcPts val="0"/>
                        </a:spcBef>
                        <a:spcAft>
                          <a:spcPts val="0"/>
                        </a:spcAft>
                        <a:buClr>
                          <a:srgbClr val="000000"/>
                        </a:buClr>
                        <a:buFont typeface="Arial"/>
                        <a:buNone/>
                      </a:pPr>
                      <a:r>
                        <a:rPr lang="es-MX" sz="1100" b="0" i="0" u="none" strike="noStrike" cap="none" dirty="0">
                          <a:solidFill>
                            <a:srgbClr val="000000"/>
                          </a:solidFill>
                          <a:latin typeface="Montserrat"/>
                          <a:sym typeface="Arial"/>
                        </a:rPr>
                        <a:t>197</a:t>
                      </a:r>
                      <a:endParaRPr sz="1100" b="0" i="0" u="none" strike="noStrike" cap="none" dirty="0">
                        <a:solidFill>
                          <a:srgbClr val="000000"/>
                        </a:solidFill>
                        <a:latin typeface="Montserrat"/>
                        <a:sym typeface="Arial"/>
                      </a:endParaRPr>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rtl="0">
                        <a:spcBef>
                          <a:spcPts val="0"/>
                        </a:spcBef>
                        <a:spcAft>
                          <a:spcPts val="0"/>
                        </a:spcAft>
                        <a:buNone/>
                      </a:pPr>
                      <a:endParaRPr sz="1100"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rtl="0">
                        <a:spcBef>
                          <a:spcPts val="0"/>
                        </a:spcBef>
                        <a:spcAft>
                          <a:spcPts val="0"/>
                        </a:spcAft>
                        <a:buNone/>
                      </a:pPr>
                      <a:endParaRPr sz="1100"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marL="0" marR="0" lvl="0" indent="0" algn="ctr" rtl="0">
                        <a:lnSpc>
                          <a:spcPct val="100000"/>
                        </a:lnSpc>
                        <a:spcBef>
                          <a:spcPts val="0"/>
                        </a:spcBef>
                        <a:spcAft>
                          <a:spcPts val="0"/>
                        </a:spcAft>
                        <a:buClr>
                          <a:srgbClr val="000000"/>
                        </a:buClr>
                        <a:buFont typeface="Arial"/>
                        <a:buNone/>
                      </a:pPr>
                      <a:r>
                        <a:rPr lang="es-MX" sz="1100" b="0" i="0" u="none" strike="noStrike" cap="none" dirty="0">
                          <a:solidFill>
                            <a:srgbClr val="000000"/>
                          </a:solidFill>
                          <a:latin typeface="Montserrat"/>
                          <a:sym typeface="Arial"/>
                        </a:rPr>
                        <a:t>184</a:t>
                      </a:r>
                      <a:endParaRPr sz="1100" b="0" i="0" u="none" strike="noStrike" cap="none" dirty="0">
                        <a:solidFill>
                          <a:srgbClr val="000000"/>
                        </a:solidFill>
                        <a:latin typeface="Montserrat"/>
                        <a:sym typeface="Arial"/>
                      </a:endParaRPr>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rtl="0">
                        <a:spcBef>
                          <a:spcPts val="0"/>
                        </a:spcBef>
                        <a:spcAft>
                          <a:spcPts val="0"/>
                        </a:spcAft>
                        <a:buNone/>
                      </a:pPr>
                      <a:endParaRPr sz="1100"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rtl="0">
                        <a:spcBef>
                          <a:spcPts val="0"/>
                        </a:spcBef>
                        <a:spcAft>
                          <a:spcPts val="0"/>
                        </a:spcAft>
                        <a:buNone/>
                      </a:pPr>
                      <a:endParaRPr sz="1100"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6655323"/>
                  </a:ext>
                </a:extLst>
              </a:tr>
              <a:tr h="354000">
                <a:tc>
                  <a:txBody>
                    <a:bodyPr/>
                    <a:lstStyle/>
                    <a:p>
                      <a:pPr marL="0" marR="0" lvl="0" indent="0" algn="ctr" rtl="0">
                        <a:lnSpc>
                          <a:spcPct val="100000"/>
                        </a:lnSpc>
                        <a:spcBef>
                          <a:spcPts val="0"/>
                        </a:spcBef>
                        <a:spcAft>
                          <a:spcPts val="0"/>
                        </a:spcAft>
                        <a:buClr>
                          <a:srgbClr val="000000"/>
                        </a:buClr>
                        <a:buFont typeface="Arial"/>
                        <a:buNone/>
                      </a:pPr>
                      <a:r>
                        <a:rPr lang="es-MX" sz="1100" b="0" i="0" u="none" strike="noStrike" cap="none" dirty="0">
                          <a:solidFill>
                            <a:srgbClr val="000000"/>
                          </a:solidFill>
                          <a:latin typeface="Montserrat"/>
                          <a:sym typeface="Arial"/>
                        </a:rPr>
                        <a:t>SEPCT</a:t>
                      </a:r>
                      <a:endParaRPr sz="1100" b="0" i="0" u="none" strike="noStrike" cap="none" dirty="0">
                        <a:solidFill>
                          <a:srgbClr val="000000"/>
                        </a:solidFill>
                        <a:latin typeface="Montserrat"/>
                        <a:sym typeface="Arial"/>
                      </a:endParaRPr>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marL="0" marR="0" lvl="0" indent="0" algn="ctr" rtl="0">
                        <a:lnSpc>
                          <a:spcPct val="100000"/>
                        </a:lnSpc>
                        <a:spcBef>
                          <a:spcPts val="0"/>
                        </a:spcBef>
                        <a:spcAft>
                          <a:spcPts val="0"/>
                        </a:spcAft>
                        <a:buClr>
                          <a:srgbClr val="000000"/>
                        </a:buClr>
                        <a:buFont typeface="Arial"/>
                        <a:buNone/>
                      </a:pPr>
                      <a:r>
                        <a:rPr lang="es-MX" sz="1100" b="0" i="0" u="none" strike="noStrike" cap="none" dirty="0">
                          <a:solidFill>
                            <a:srgbClr val="000000"/>
                          </a:solidFill>
                          <a:latin typeface="Montserrat"/>
                          <a:sym typeface="Arial"/>
                        </a:rPr>
                        <a:t>246</a:t>
                      </a:r>
                      <a:endParaRPr sz="1100" b="0" i="0" u="none" strike="noStrike" cap="none" dirty="0">
                        <a:solidFill>
                          <a:srgbClr val="000000"/>
                        </a:solidFill>
                        <a:latin typeface="Montserrat"/>
                        <a:sym typeface="Arial"/>
                      </a:endParaRPr>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rtl="0">
                        <a:spcBef>
                          <a:spcPts val="0"/>
                        </a:spcBef>
                        <a:spcAft>
                          <a:spcPts val="0"/>
                        </a:spcAft>
                        <a:buNone/>
                      </a:pPr>
                      <a:endParaRPr sz="1100"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rtl="0">
                        <a:spcBef>
                          <a:spcPts val="0"/>
                        </a:spcBef>
                        <a:spcAft>
                          <a:spcPts val="0"/>
                        </a:spcAft>
                        <a:buNone/>
                      </a:pPr>
                      <a:endParaRPr sz="1100"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marL="0" marR="0" lvl="0" indent="0" algn="ctr" rtl="0">
                        <a:lnSpc>
                          <a:spcPct val="100000"/>
                        </a:lnSpc>
                        <a:spcBef>
                          <a:spcPts val="0"/>
                        </a:spcBef>
                        <a:spcAft>
                          <a:spcPts val="0"/>
                        </a:spcAft>
                        <a:buClr>
                          <a:srgbClr val="000000"/>
                        </a:buClr>
                        <a:buFont typeface="Arial"/>
                        <a:buNone/>
                      </a:pPr>
                      <a:r>
                        <a:rPr lang="es-MX" sz="1100" b="0" i="0" u="none" strike="noStrike" cap="none" dirty="0">
                          <a:solidFill>
                            <a:srgbClr val="000000"/>
                          </a:solidFill>
                          <a:latin typeface="Montserrat"/>
                          <a:sym typeface="Arial"/>
                        </a:rPr>
                        <a:t>281</a:t>
                      </a:r>
                      <a:endParaRPr sz="1100" b="0" i="0" u="none" strike="noStrike" cap="none" dirty="0">
                        <a:solidFill>
                          <a:srgbClr val="000000"/>
                        </a:solidFill>
                        <a:latin typeface="Montserrat"/>
                        <a:sym typeface="Arial"/>
                      </a:endParaRPr>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rtl="0">
                        <a:spcBef>
                          <a:spcPts val="0"/>
                        </a:spcBef>
                        <a:spcAft>
                          <a:spcPts val="0"/>
                        </a:spcAft>
                        <a:buNone/>
                      </a:pPr>
                      <a:endParaRPr sz="1100"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rtl="0">
                        <a:spcBef>
                          <a:spcPts val="0"/>
                        </a:spcBef>
                        <a:spcAft>
                          <a:spcPts val="0"/>
                        </a:spcAft>
                        <a:buNone/>
                      </a:pPr>
                      <a:endParaRPr sz="1100" dirty="0"/>
                    </a:p>
                  </a:txBody>
                  <a:tcPr marL="27350" marR="27350" marT="27350" marB="273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5748323"/>
                  </a:ext>
                </a:extLst>
              </a:tr>
            </a:tbl>
          </a:graphicData>
        </a:graphic>
      </p:graphicFrame>
      <p:pic>
        <p:nvPicPr>
          <p:cNvPr id="346" name="Google Shape;346;p18"/>
          <p:cNvPicPr preferRelativeResize="0"/>
          <p:nvPr/>
        </p:nvPicPr>
        <p:blipFill>
          <a:blip r:embed="rId3">
            <a:alphaModFix/>
          </a:blip>
          <a:stretch>
            <a:fillRect/>
          </a:stretch>
        </p:blipFill>
        <p:spPr>
          <a:xfrm>
            <a:off x="0" y="0"/>
            <a:ext cx="3895725" cy="904875"/>
          </a:xfrm>
          <a:prstGeom prst="rect">
            <a:avLst/>
          </a:prstGeom>
          <a:noFill/>
          <a:ln>
            <a:noFill/>
          </a:ln>
        </p:spPr>
      </p:pic>
      <p:sp>
        <p:nvSpPr>
          <p:cNvPr id="348" name="Google Shape;348;p18"/>
          <p:cNvSpPr txBox="1"/>
          <p:nvPr/>
        </p:nvSpPr>
        <p:spPr>
          <a:xfrm>
            <a:off x="1399321" y="5316365"/>
            <a:ext cx="5784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MX" b="1" i="1" dirty="0">
                <a:solidFill>
                  <a:schemeClr val="dk1"/>
                </a:solidFill>
              </a:rPr>
              <a:t>*</a:t>
            </a:r>
            <a:r>
              <a:rPr lang="es-MX" sz="1100" b="1" dirty="0">
                <a:solidFill>
                  <a:schemeClr val="dk1"/>
                </a:solidFill>
                <a:latin typeface="Montserrat"/>
                <a:ea typeface="Montserrat"/>
                <a:cs typeface="Montserrat"/>
                <a:sym typeface="Montserrat"/>
              </a:rPr>
              <a:t>PEP = Promedio de Estudios por Paciente</a:t>
            </a:r>
            <a:endParaRPr dirty="0">
              <a:latin typeface="Calibri"/>
              <a:ea typeface="Calibri"/>
              <a:cs typeface="Calibri"/>
              <a:sym typeface="Calibri"/>
            </a:endParaRPr>
          </a:p>
        </p:txBody>
      </p:sp>
      <p:sp>
        <p:nvSpPr>
          <p:cNvPr id="349" name="Google Shape;349;p18"/>
          <p:cNvSpPr txBox="1"/>
          <p:nvPr/>
        </p:nvSpPr>
        <p:spPr>
          <a:xfrm>
            <a:off x="970402" y="5952277"/>
            <a:ext cx="10248417" cy="572434"/>
          </a:xfrm>
          <a:prstGeom prst="rect">
            <a:avLst/>
          </a:prstGeom>
          <a:solidFill>
            <a:schemeClr val="accent1">
              <a:lumMod val="20000"/>
              <a:lumOff val="80000"/>
            </a:schemeClr>
          </a:solidFill>
          <a:ln>
            <a:noFill/>
          </a:ln>
        </p:spPr>
        <p:txBody>
          <a:bodyPr spcFirstLastPara="1" wrap="square" lIns="91425" tIns="91425" rIns="91425" bIns="91425" anchor="t" anchorCtr="0">
            <a:spAutoFit/>
          </a:bodyPr>
          <a:lstStyle/>
          <a:p>
            <a:pPr marL="0" marR="0" lvl="0" indent="0" algn="just" rtl="0">
              <a:lnSpc>
                <a:spcPct val="90000"/>
              </a:lnSpc>
              <a:spcBef>
                <a:spcPts val="0"/>
              </a:spcBef>
              <a:spcAft>
                <a:spcPts val="0"/>
              </a:spcAft>
              <a:buNone/>
            </a:pPr>
            <a:r>
              <a:rPr lang="es-MX" dirty="0">
                <a:solidFill>
                  <a:schemeClr val="dk1"/>
                </a:solidFill>
                <a:latin typeface="Montserrat"/>
                <a:ea typeface="Montserrat"/>
                <a:cs typeface="Montserrat"/>
                <a:sym typeface="Montserrat"/>
              </a:rPr>
              <a:t>En radiología e imagen se realizaron 28,945 estudios a 17,328 pacientes con una proporción estudio paciente de 1.7 con un incremento del 6.51% en el número de estudios.</a:t>
            </a:r>
            <a:endParaRPr dirty="0">
              <a:solidFill>
                <a:schemeClr val="dk1"/>
              </a:solidFill>
              <a:latin typeface="Montserrat"/>
              <a:ea typeface="Montserrat"/>
              <a:cs typeface="Montserrat"/>
              <a:sym typeface="Montserrat"/>
            </a:endParaRPr>
          </a:p>
        </p:txBody>
      </p:sp>
      <p:sp>
        <p:nvSpPr>
          <p:cNvPr id="9" name="Google Shape;333;p17">
            <a:extLst>
              <a:ext uri="{FF2B5EF4-FFF2-40B4-BE49-F238E27FC236}">
                <a16:creationId xmlns:a16="http://schemas.microsoft.com/office/drawing/2014/main" id="{EB8F8D02-A822-44AE-A2E4-A7D119D03D0E}"/>
              </a:ext>
            </a:extLst>
          </p:cNvPr>
          <p:cNvSpPr/>
          <p:nvPr/>
        </p:nvSpPr>
        <p:spPr>
          <a:xfrm>
            <a:off x="2173823" y="829994"/>
            <a:ext cx="7378140" cy="759656"/>
          </a:xfrm>
          <a:prstGeom prst="roundRect">
            <a:avLst>
              <a:gd name="adj" fmla="val 43688"/>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800" b="1" i="1" dirty="0">
                <a:solidFill>
                  <a:srgbClr val="1F3864"/>
                </a:solidFill>
                <a:latin typeface="Calibri"/>
                <a:ea typeface="Calibri"/>
                <a:cs typeface="Calibri"/>
                <a:sym typeface="Calibri"/>
              </a:rPr>
              <a:t> </a:t>
            </a:r>
            <a:r>
              <a:rPr lang="es-MX" sz="2000" b="1" dirty="0">
                <a:solidFill>
                  <a:srgbClr val="1F3864"/>
                </a:solidFill>
                <a:latin typeface="Montserrat" panose="00000500000000000000" pitchFamily="2" charset="0"/>
                <a:ea typeface="Calibri"/>
                <a:cs typeface="Calibri"/>
                <a:sym typeface="Montserrat"/>
              </a:rPr>
              <a:t>Radiología e Imagen </a:t>
            </a:r>
            <a:r>
              <a:rPr lang="es-MX" sz="2000" b="1" dirty="0">
                <a:solidFill>
                  <a:srgbClr val="1F3864"/>
                </a:solidFill>
                <a:latin typeface="Montserrat" panose="00000500000000000000" pitchFamily="2" charset="0"/>
                <a:ea typeface="Montserrat"/>
                <a:cs typeface="Montserrat"/>
                <a:sym typeface="Montserrat"/>
              </a:rPr>
              <a:t>de enero a junio 2021 - 2022 </a:t>
            </a:r>
            <a:endParaRPr sz="2000" dirty="0">
              <a:latin typeface="Montserrat" panose="00000500000000000000" pitchFamily="2" charset="0"/>
            </a:endParaRPr>
          </a:p>
          <a:p>
            <a:pPr marL="0" marR="0" lvl="0" indent="0" algn="ctr" rtl="0">
              <a:spcBef>
                <a:spcPts val="0"/>
              </a:spcBef>
              <a:spcAft>
                <a:spcPts val="0"/>
              </a:spcAft>
              <a:buNone/>
            </a:pPr>
            <a:endParaRPr dirty="0"/>
          </a:p>
        </p:txBody>
      </p:sp>
      <p:sp>
        <p:nvSpPr>
          <p:cNvPr id="10" name="Google Shape;307;p15">
            <a:extLst>
              <a:ext uri="{FF2B5EF4-FFF2-40B4-BE49-F238E27FC236}">
                <a16:creationId xmlns:a16="http://schemas.microsoft.com/office/drawing/2014/main" id="{E319900D-6AD4-4381-9167-F23B78E13E09}"/>
              </a:ext>
            </a:extLst>
          </p:cNvPr>
          <p:cNvSpPr/>
          <p:nvPr/>
        </p:nvSpPr>
        <p:spPr>
          <a:xfrm>
            <a:off x="9303092" y="140140"/>
            <a:ext cx="2562225" cy="442913"/>
          </a:xfrm>
          <a:prstGeom prst="roundRect">
            <a:avLst>
              <a:gd name="adj" fmla="val 16667"/>
            </a:avLst>
          </a:prstGeom>
          <a:solidFill>
            <a:schemeClr val="accent5">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dirty="0">
                <a:solidFill>
                  <a:srgbClr val="FFD966"/>
                </a:solidFill>
                <a:latin typeface="Calibri"/>
                <a:ea typeface="Calibri"/>
                <a:cs typeface="Calibri"/>
                <a:sym typeface="Calibri"/>
              </a:rPr>
              <a:t>ATENCIÓN MÉDICA</a:t>
            </a:r>
            <a:endParaRPr sz="2000" b="1" i="1" dirty="0">
              <a:solidFill>
                <a:srgbClr val="FFD966"/>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353"/>
        <p:cNvGrpSpPr/>
        <p:nvPr/>
      </p:nvGrpSpPr>
      <p:grpSpPr>
        <a:xfrm>
          <a:off x="0" y="0"/>
          <a:ext cx="0" cy="0"/>
          <a:chOff x="0" y="0"/>
          <a:chExt cx="0" cy="0"/>
        </a:xfrm>
      </p:grpSpPr>
      <p:graphicFrame>
        <p:nvGraphicFramePr>
          <p:cNvPr id="354" name="Google Shape;354;p19"/>
          <p:cNvGraphicFramePr/>
          <p:nvPr>
            <p:extLst>
              <p:ext uri="{D42A27DB-BD31-4B8C-83A1-F6EECF244321}">
                <p14:modId xmlns:p14="http://schemas.microsoft.com/office/powerpoint/2010/main" val="1667108004"/>
              </p:ext>
            </p:extLst>
          </p:nvPr>
        </p:nvGraphicFramePr>
        <p:xfrm>
          <a:off x="2752787" y="1092580"/>
          <a:ext cx="7051700" cy="2030155"/>
        </p:xfrm>
        <a:graphic>
          <a:graphicData uri="http://schemas.openxmlformats.org/drawingml/2006/table">
            <a:tbl>
              <a:tblPr firstRow="1" bandRow="1">
                <a:noFill/>
                <a:tableStyleId>{F2BC532D-152A-4BC6-8EE7-BA22A8679499}</a:tableStyleId>
              </a:tblPr>
              <a:tblGrid>
                <a:gridCol w="1762925">
                  <a:extLst>
                    <a:ext uri="{9D8B030D-6E8A-4147-A177-3AD203B41FA5}">
                      <a16:colId xmlns:a16="http://schemas.microsoft.com/office/drawing/2014/main" val="20000"/>
                    </a:ext>
                  </a:extLst>
                </a:gridCol>
                <a:gridCol w="1762925">
                  <a:extLst>
                    <a:ext uri="{9D8B030D-6E8A-4147-A177-3AD203B41FA5}">
                      <a16:colId xmlns:a16="http://schemas.microsoft.com/office/drawing/2014/main" val="20001"/>
                    </a:ext>
                  </a:extLst>
                </a:gridCol>
                <a:gridCol w="1762925">
                  <a:extLst>
                    <a:ext uri="{9D8B030D-6E8A-4147-A177-3AD203B41FA5}">
                      <a16:colId xmlns:a16="http://schemas.microsoft.com/office/drawing/2014/main" val="20002"/>
                    </a:ext>
                  </a:extLst>
                </a:gridCol>
                <a:gridCol w="1762925">
                  <a:extLst>
                    <a:ext uri="{9D8B030D-6E8A-4147-A177-3AD203B41FA5}">
                      <a16:colId xmlns:a16="http://schemas.microsoft.com/office/drawing/2014/main" val="20003"/>
                    </a:ext>
                  </a:extLst>
                </a:gridCol>
              </a:tblGrid>
              <a:tr h="356100">
                <a:tc>
                  <a:txBody>
                    <a:bodyPr/>
                    <a:lstStyle/>
                    <a:p>
                      <a:pPr marL="0" marR="0" lvl="0" indent="0" algn="ctr" rtl="0">
                        <a:spcBef>
                          <a:spcPts val="0"/>
                        </a:spcBef>
                        <a:spcAft>
                          <a:spcPts val="0"/>
                        </a:spcAft>
                        <a:buNone/>
                      </a:pPr>
                      <a:r>
                        <a:rPr lang="es-MX" sz="1700" u="none" strike="noStrike" cap="none" dirty="0"/>
                        <a:t>Especialidad </a:t>
                      </a:r>
                      <a:endParaRPr dirty="0"/>
                    </a:p>
                  </a:txBody>
                  <a:tcPr marL="87850" marR="87850" marT="43900" marB="43900" anchor="ctr">
                    <a:lnB w="12700" cap="flat" cmpd="sng">
                      <a:solidFill>
                        <a:srgbClr val="C4E0B2"/>
                      </a:solidFill>
                      <a:prstDash val="solid"/>
                      <a:round/>
                      <a:headEnd type="none" w="sm" len="sm"/>
                      <a:tailEnd type="none" w="sm" len="sm"/>
                    </a:lnB>
                    <a:solidFill>
                      <a:schemeClr val="accent5">
                        <a:lumMod val="75000"/>
                      </a:schemeClr>
                    </a:solidFill>
                  </a:tcPr>
                </a:tc>
                <a:tc>
                  <a:txBody>
                    <a:bodyPr/>
                    <a:lstStyle/>
                    <a:p>
                      <a:pPr marL="0" marR="0" lvl="0" indent="0" algn="ctr" rtl="0">
                        <a:spcBef>
                          <a:spcPts val="0"/>
                        </a:spcBef>
                        <a:spcAft>
                          <a:spcPts val="0"/>
                        </a:spcAft>
                        <a:buNone/>
                      </a:pPr>
                      <a:r>
                        <a:rPr lang="es-MX" sz="1700" u="none" strike="noStrike" cap="none" dirty="0"/>
                        <a:t>2021</a:t>
                      </a:r>
                      <a:endParaRPr dirty="0"/>
                    </a:p>
                  </a:txBody>
                  <a:tcPr marL="87850" marR="87850" marT="43900" marB="43900" anchor="ctr">
                    <a:lnB w="12700" cap="flat" cmpd="sng">
                      <a:solidFill>
                        <a:srgbClr val="C4E0B2"/>
                      </a:solidFill>
                      <a:prstDash val="solid"/>
                      <a:round/>
                      <a:headEnd type="none" w="sm" len="sm"/>
                      <a:tailEnd type="none" w="sm" len="sm"/>
                    </a:lnB>
                    <a:solidFill>
                      <a:schemeClr val="accent5">
                        <a:lumMod val="75000"/>
                      </a:schemeClr>
                    </a:solidFill>
                  </a:tcPr>
                </a:tc>
                <a:tc>
                  <a:txBody>
                    <a:bodyPr/>
                    <a:lstStyle/>
                    <a:p>
                      <a:pPr marL="0" marR="0" lvl="0" indent="0" algn="ctr" rtl="0">
                        <a:spcBef>
                          <a:spcPts val="0"/>
                        </a:spcBef>
                        <a:spcAft>
                          <a:spcPts val="0"/>
                        </a:spcAft>
                        <a:buNone/>
                      </a:pPr>
                      <a:r>
                        <a:rPr lang="es-MX" sz="1700" u="none" strike="noStrike" cap="none" dirty="0"/>
                        <a:t>2022</a:t>
                      </a:r>
                      <a:endParaRPr dirty="0"/>
                    </a:p>
                  </a:txBody>
                  <a:tcPr marL="87850" marR="87850" marT="43900" marB="43900" anchor="ctr">
                    <a:lnB w="12700" cap="flat" cmpd="sng">
                      <a:solidFill>
                        <a:srgbClr val="C4E0B2"/>
                      </a:solidFill>
                      <a:prstDash val="solid"/>
                      <a:round/>
                      <a:headEnd type="none" w="sm" len="sm"/>
                      <a:tailEnd type="none" w="sm" len="sm"/>
                    </a:lnB>
                    <a:solidFill>
                      <a:schemeClr val="accent5">
                        <a:lumMod val="75000"/>
                      </a:schemeClr>
                    </a:solidFill>
                  </a:tcPr>
                </a:tc>
                <a:tc>
                  <a:txBody>
                    <a:bodyPr/>
                    <a:lstStyle/>
                    <a:p>
                      <a:pPr marL="0" marR="0" lvl="0" indent="0" algn="ctr" rtl="0">
                        <a:spcBef>
                          <a:spcPts val="0"/>
                        </a:spcBef>
                        <a:spcAft>
                          <a:spcPts val="0"/>
                        </a:spcAft>
                        <a:buNone/>
                      </a:pPr>
                      <a:r>
                        <a:rPr lang="es-MX" sz="1700" u="none" strike="noStrike" cap="none" dirty="0"/>
                        <a:t>% Variación</a:t>
                      </a:r>
                      <a:endParaRPr dirty="0"/>
                    </a:p>
                  </a:txBody>
                  <a:tcPr marL="87850" marR="87850" marT="43900" marB="43900" anchor="ctr">
                    <a:lnB w="12700" cap="flat" cmpd="sng">
                      <a:solidFill>
                        <a:srgbClr val="C4E0B2"/>
                      </a:solidFill>
                      <a:prstDash val="solid"/>
                      <a:round/>
                      <a:headEnd type="none" w="sm" len="sm"/>
                      <a:tailEnd type="none" w="sm" len="sm"/>
                    </a:lnB>
                    <a:solidFill>
                      <a:schemeClr val="accent5">
                        <a:lumMod val="75000"/>
                      </a:schemeClr>
                    </a:solidFill>
                  </a:tcPr>
                </a:tc>
                <a:extLst>
                  <a:ext uri="{0D108BD9-81ED-4DB2-BD59-A6C34878D82A}">
                    <a16:rowId xmlns:a16="http://schemas.microsoft.com/office/drawing/2014/main" val="10000"/>
                  </a:ext>
                </a:extLst>
              </a:tr>
              <a:tr h="356100">
                <a:tc>
                  <a:txBody>
                    <a:bodyPr/>
                    <a:lstStyle/>
                    <a:p>
                      <a:pPr marL="0" marR="0" lvl="0" indent="0" algn="ctr" rtl="0">
                        <a:spcBef>
                          <a:spcPts val="0"/>
                        </a:spcBef>
                        <a:spcAft>
                          <a:spcPts val="0"/>
                        </a:spcAft>
                        <a:buNone/>
                      </a:pPr>
                      <a:r>
                        <a:rPr lang="es-MX" sz="1700" u="none" strike="noStrike" cap="none" dirty="0"/>
                        <a:t>Bacteriología</a:t>
                      </a:r>
                      <a:endParaRPr dirty="0"/>
                    </a:p>
                  </a:txBody>
                  <a:tcPr marL="87850" marR="87850" marT="43900" marB="43900" anchor="ctr">
                    <a:lnL w="12700" cap="flat" cmpd="sng">
                      <a:solidFill>
                        <a:srgbClr val="C4E0B2"/>
                      </a:solidFill>
                      <a:prstDash val="solid"/>
                      <a:round/>
                      <a:headEnd type="none" w="sm" len="sm"/>
                      <a:tailEnd type="none" w="sm" len="sm"/>
                    </a:lnL>
                    <a:lnR w="12700" cap="flat" cmpd="sng">
                      <a:solidFill>
                        <a:srgbClr val="C4E0B2"/>
                      </a:solidFill>
                      <a:prstDash val="solid"/>
                      <a:round/>
                      <a:headEnd type="none" w="sm" len="sm"/>
                      <a:tailEnd type="none" w="sm" len="sm"/>
                    </a:lnR>
                    <a:lnT w="12700" cap="flat" cmpd="sng">
                      <a:solidFill>
                        <a:srgbClr val="C4E0B2"/>
                      </a:solidFill>
                      <a:prstDash val="solid"/>
                      <a:round/>
                      <a:headEnd type="none" w="sm" len="sm"/>
                      <a:tailEnd type="none" w="sm" len="sm"/>
                    </a:lnT>
                    <a:lnB w="12700" cap="flat" cmpd="sng">
                      <a:solidFill>
                        <a:srgbClr val="C4E0B2"/>
                      </a:solidFill>
                      <a:prstDash val="solid"/>
                      <a:round/>
                      <a:headEnd type="none" w="sm" len="sm"/>
                      <a:tailEnd type="none" w="sm" len="sm"/>
                    </a:lnB>
                    <a:noFill/>
                  </a:tcPr>
                </a:tc>
                <a:tc>
                  <a:txBody>
                    <a:bodyPr/>
                    <a:lstStyle/>
                    <a:p>
                      <a:pPr marL="0" marR="0" lvl="0" indent="0" algn="ctr" rtl="0">
                        <a:spcBef>
                          <a:spcPts val="0"/>
                        </a:spcBef>
                        <a:spcAft>
                          <a:spcPts val="0"/>
                        </a:spcAft>
                        <a:buNone/>
                      </a:pPr>
                      <a:r>
                        <a:rPr lang="es-MX" sz="1700" u="none" strike="noStrike" cap="none"/>
                        <a:t>7,208</a:t>
                      </a:r>
                      <a:endParaRPr/>
                    </a:p>
                  </a:txBody>
                  <a:tcPr marL="87850" marR="87850" marT="43900" marB="43900" anchor="ctr">
                    <a:lnL w="12700" cap="flat" cmpd="sng">
                      <a:solidFill>
                        <a:srgbClr val="C4E0B2"/>
                      </a:solidFill>
                      <a:prstDash val="solid"/>
                      <a:round/>
                      <a:headEnd type="none" w="sm" len="sm"/>
                      <a:tailEnd type="none" w="sm" len="sm"/>
                    </a:lnL>
                    <a:lnR w="12700" cap="flat" cmpd="sng">
                      <a:solidFill>
                        <a:srgbClr val="C4E0B2"/>
                      </a:solidFill>
                      <a:prstDash val="solid"/>
                      <a:round/>
                      <a:headEnd type="none" w="sm" len="sm"/>
                      <a:tailEnd type="none" w="sm" len="sm"/>
                    </a:lnR>
                    <a:lnT w="12700" cap="flat" cmpd="sng">
                      <a:solidFill>
                        <a:srgbClr val="C4E0B2"/>
                      </a:solidFill>
                      <a:prstDash val="solid"/>
                      <a:round/>
                      <a:headEnd type="none" w="sm" len="sm"/>
                      <a:tailEnd type="none" w="sm" len="sm"/>
                    </a:lnT>
                    <a:lnB w="12700" cap="flat" cmpd="sng">
                      <a:solidFill>
                        <a:srgbClr val="C4E0B2"/>
                      </a:solidFill>
                      <a:prstDash val="solid"/>
                      <a:round/>
                      <a:headEnd type="none" w="sm" len="sm"/>
                      <a:tailEnd type="none" w="sm" len="sm"/>
                    </a:lnB>
                    <a:noFill/>
                  </a:tcPr>
                </a:tc>
                <a:tc>
                  <a:txBody>
                    <a:bodyPr/>
                    <a:lstStyle/>
                    <a:p>
                      <a:pPr marL="0" marR="0" lvl="0" indent="0" algn="ctr" rtl="0">
                        <a:spcBef>
                          <a:spcPts val="0"/>
                        </a:spcBef>
                        <a:spcAft>
                          <a:spcPts val="0"/>
                        </a:spcAft>
                        <a:buNone/>
                      </a:pPr>
                      <a:r>
                        <a:rPr lang="es-MX" sz="1700" u="none" strike="noStrike" cap="none" dirty="0"/>
                        <a:t>8,035</a:t>
                      </a:r>
                      <a:endParaRPr dirty="0"/>
                    </a:p>
                  </a:txBody>
                  <a:tcPr marL="87850" marR="87850" marT="43900" marB="43900" anchor="ctr">
                    <a:lnL w="12700" cap="flat" cmpd="sng">
                      <a:solidFill>
                        <a:srgbClr val="C4E0B2"/>
                      </a:solidFill>
                      <a:prstDash val="solid"/>
                      <a:round/>
                      <a:headEnd type="none" w="sm" len="sm"/>
                      <a:tailEnd type="none" w="sm" len="sm"/>
                    </a:lnL>
                    <a:lnR w="12700" cap="flat" cmpd="sng">
                      <a:solidFill>
                        <a:srgbClr val="C4E0B2"/>
                      </a:solidFill>
                      <a:prstDash val="solid"/>
                      <a:round/>
                      <a:headEnd type="none" w="sm" len="sm"/>
                      <a:tailEnd type="none" w="sm" len="sm"/>
                    </a:lnR>
                    <a:lnT w="12700" cap="flat" cmpd="sng">
                      <a:solidFill>
                        <a:srgbClr val="C4E0B2"/>
                      </a:solidFill>
                      <a:prstDash val="solid"/>
                      <a:round/>
                      <a:headEnd type="none" w="sm" len="sm"/>
                      <a:tailEnd type="none" w="sm" len="sm"/>
                    </a:lnT>
                    <a:lnB w="12700" cap="flat" cmpd="sng">
                      <a:solidFill>
                        <a:srgbClr val="C4E0B2"/>
                      </a:solidFill>
                      <a:prstDash val="solid"/>
                      <a:round/>
                      <a:headEnd type="none" w="sm" len="sm"/>
                      <a:tailEnd type="none" w="sm" len="sm"/>
                    </a:lnB>
                    <a:noFill/>
                  </a:tcPr>
                </a:tc>
                <a:tc>
                  <a:txBody>
                    <a:bodyPr/>
                    <a:lstStyle/>
                    <a:p>
                      <a:pPr marL="0" marR="0" lvl="0" indent="0" algn="ctr" rtl="0">
                        <a:spcBef>
                          <a:spcPts val="0"/>
                        </a:spcBef>
                        <a:spcAft>
                          <a:spcPts val="0"/>
                        </a:spcAft>
                        <a:buNone/>
                      </a:pPr>
                      <a:r>
                        <a:rPr lang="es-MX" sz="1700" u="none" strike="noStrike" cap="none" dirty="0"/>
                        <a:t>11.47</a:t>
                      </a:r>
                      <a:endParaRPr dirty="0"/>
                    </a:p>
                  </a:txBody>
                  <a:tcPr marL="87850" marR="87850" marT="43900" marB="43900" anchor="ctr">
                    <a:lnL w="12700" cap="flat" cmpd="sng">
                      <a:solidFill>
                        <a:srgbClr val="C4E0B2"/>
                      </a:solidFill>
                      <a:prstDash val="solid"/>
                      <a:round/>
                      <a:headEnd type="none" w="sm" len="sm"/>
                      <a:tailEnd type="none" w="sm" len="sm"/>
                    </a:lnL>
                    <a:lnR w="12700" cap="flat" cmpd="sng">
                      <a:solidFill>
                        <a:srgbClr val="C4E0B2"/>
                      </a:solidFill>
                      <a:prstDash val="solid"/>
                      <a:round/>
                      <a:headEnd type="none" w="sm" len="sm"/>
                      <a:tailEnd type="none" w="sm" len="sm"/>
                    </a:lnR>
                    <a:lnT w="12700" cap="flat" cmpd="sng">
                      <a:solidFill>
                        <a:srgbClr val="C4E0B2"/>
                      </a:solidFill>
                      <a:prstDash val="solid"/>
                      <a:round/>
                      <a:headEnd type="none" w="sm" len="sm"/>
                      <a:tailEnd type="none" w="sm" len="sm"/>
                    </a:lnT>
                    <a:lnB w="12700" cap="flat" cmpd="sng">
                      <a:solidFill>
                        <a:srgbClr val="C4E0B2"/>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10001"/>
                  </a:ext>
                </a:extLst>
              </a:tr>
              <a:tr h="356100">
                <a:tc>
                  <a:txBody>
                    <a:bodyPr/>
                    <a:lstStyle/>
                    <a:p>
                      <a:pPr marL="0" marR="0" lvl="0" indent="0" algn="ctr" rtl="0">
                        <a:spcBef>
                          <a:spcPts val="0"/>
                        </a:spcBef>
                        <a:spcAft>
                          <a:spcPts val="0"/>
                        </a:spcAft>
                        <a:buNone/>
                      </a:pPr>
                      <a:r>
                        <a:rPr lang="es-MX" sz="1700" u="none" strike="noStrike" cap="none" dirty="0"/>
                        <a:t>Virología</a:t>
                      </a:r>
                      <a:endParaRPr dirty="0"/>
                    </a:p>
                  </a:txBody>
                  <a:tcPr marL="87850" marR="87850" marT="43900" marB="43900" anchor="ctr">
                    <a:lnL w="12700" cap="flat" cmpd="sng">
                      <a:solidFill>
                        <a:srgbClr val="C4E0B2"/>
                      </a:solidFill>
                      <a:prstDash val="solid"/>
                      <a:round/>
                      <a:headEnd type="none" w="sm" len="sm"/>
                      <a:tailEnd type="none" w="sm" len="sm"/>
                    </a:lnL>
                    <a:lnR w="12700" cap="flat" cmpd="sng">
                      <a:solidFill>
                        <a:srgbClr val="C4E0B2"/>
                      </a:solidFill>
                      <a:prstDash val="solid"/>
                      <a:round/>
                      <a:headEnd type="none" w="sm" len="sm"/>
                      <a:tailEnd type="none" w="sm" len="sm"/>
                    </a:lnR>
                    <a:lnT w="12700" cap="flat" cmpd="sng">
                      <a:solidFill>
                        <a:srgbClr val="C4E0B2"/>
                      </a:solidFill>
                      <a:prstDash val="solid"/>
                      <a:round/>
                      <a:headEnd type="none" w="sm" len="sm"/>
                      <a:tailEnd type="none" w="sm" len="sm"/>
                    </a:lnT>
                    <a:lnB w="12700" cap="flat" cmpd="sng">
                      <a:solidFill>
                        <a:srgbClr val="C4E0B2"/>
                      </a:solidFill>
                      <a:prstDash val="solid"/>
                      <a:round/>
                      <a:headEnd type="none" w="sm" len="sm"/>
                      <a:tailEnd type="none" w="sm" len="sm"/>
                    </a:lnB>
                    <a:noFill/>
                  </a:tcPr>
                </a:tc>
                <a:tc>
                  <a:txBody>
                    <a:bodyPr/>
                    <a:lstStyle/>
                    <a:p>
                      <a:pPr marL="0" marR="0" lvl="0" indent="0" algn="ctr" rtl="0">
                        <a:spcBef>
                          <a:spcPts val="0"/>
                        </a:spcBef>
                        <a:spcAft>
                          <a:spcPts val="0"/>
                        </a:spcAft>
                        <a:buNone/>
                      </a:pPr>
                      <a:r>
                        <a:rPr lang="es-MX" sz="1700" u="none" strike="noStrike" cap="none" dirty="0"/>
                        <a:t>5,132</a:t>
                      </a:r>
                      <a:endParaRPr dirty="0"/>
                    </a:p>
                  </a:txBody>
                  <a:tcPr marL="87850" marR="87850" marT="43900" marB="43900" anchor="ctr">
                    <a:lnL w="12700" cap="flat" cmpd="sng">
                      <a:solidFill>
                        <a:srgbClr val="C4E0B2"/>
                      </a:solidFill>
                      <a:prstDash val="solid"/>
                      <a:round/>
                      <a:headEnd type="none" w="sm" len="sm"/>
                      <a:tailEnd type="none" w="sm" len="sm"/>
                    </a:lnL>
                    <a:lnR w="12700" cap="flat" cmpd="sng">
                      <a:solidFill>
                        <a:srgbClr val="C4E0B2"/>
                      </a:solidFill>
                      <a:prstDash val="solid"/>
                      <a:round/>
                      <a:headEnd type="none" w="sm" len="sm"/>
                      <a:tailEnd type="none" w="sm" len="sm"/>
                    </a:lnR>
                    <a:lnT w="12700" cap="flat" cmpd="sng">
                      <a:solidFill>
                        <a:srgbClr val="C4E0B2"/>
                      </a:solidFill>
                      <a:prstDash val="solid"/>
                      <a:round/>
                      <a:headEnd type="none" w="sm" len="sm"/>
                      <a:tailEnd type="none" w="sm" len="sm"/>
                    </a:lnT>
                    <a:lnB w="12700" cap="flat" cmpd="sng">
                      <a:solidFill>
                        <a:srgbClr val="C4E0B2"/>
                      </a:solidFill>
                      <a:prstDash val="solid"/>
                      <a:round/>
                      <a:headEnd type="none" w="sm" len="sm"/>
                      <a:tailEnd type="none" w="sm" len="sm"/>
                    </a:lnB>
                    <a:noFill/>
                  </a:tcPr>
                </a:tc>
                <a:tc>
                  <a:txBody>
                    <a:bodyPr/>
                    <a:lstStyle/>
                    <a:p>
                      <a:pPr marL="0" marR="0" lvl="0" indent="0" algn="ctr" rtl="0">
                        <a:spcBef>
                          <a:spcPts val="0"/>
                        </a:spcBef>
                        <a:spcAft>
                          <a:spcPts val="0"/>
                        </a:spcAft>
                        <a:buNone/>
                      </a:pPr>
                      <a:r>
                        <a:rPr lang="es-MX" sz="1700" u="none" strike="noStrike" cap="none"/>
                        <a:t>6,075</a:t>
                      </a:r>
                      <a:endParaRPr/>
                    </a:p>
                  </a:txBody>
                  <a:tcPr marL="87850" marR="87850" marT="43900" marB="43900" anchor="ctr">
                    <a:lnL w="12700" cap="flat" cmpd="sng">
                      <a:solidFill>
                        <a:srgbClr val="C4E0B2"/>
                      </a:solidFill>
                      <a:prstDash val="solid"/>
                      <a:round/>
                      <a:headEnd type="none" w="sm" len="sm"/>
                      <a:tailEnd type="none" w="sm" len="sm"/>
                    </a:lnL>
                    <a:lnR w="12700" cap="flat" cmpd="sng">
                      <a:solidFill>
                        <a:srgbClr val="C4E0B2"/>
                      </a:solidFill>
                      <a:prstDash val="solid"/>
                      <a:round/>
                      <a:headEnd type="none" w="sm" len="sm"/>
                      <a:tailEnd type="none" w="sm" len="sm"/>
                    </a:lnR>
                    <a:lnT w="12700" cap="flat" cmpd="sng">
                      <a:solidFill>
                        <a:srgbClr val="C4E0B2"/>
                      </a:solidFill>
                      <a:prstDash val="solid"/>
                      <a:round/>
                      <a:headEnd type="none" w="sm" len="sm"/>
                      <a:tailEnd type="none" w="sm" len="sm"/>
                    </a:lnT>
                    <a:lnB w="12700" cap="flat" cmpd="sng">
                      <a:solidFill>
                        <a:srgbClr val="C4E0B2"/>
                      </a:solidFill>
                      <a:prstDash val="solid"/>
                      <a:round/>
                      <a:headEnd type="none" w="sm" len="sm"/>
                      <a:tailEnd type="none" w="sm" len="sm"/>
                    </a:lnB>
                    <a:noFill/>
                  </a:tcPr>
                </a:tc>
                <a:tc>
                  <a:txBody>
                    <a:bodyPr/>
                    <a:lstStyle/>
                    <a:p>
                      <a:pPr marL="0" marR="0" lvl="0" indent="0" algn="ctr" rtl="0">
                        <a:spcBef>
                          <a:spcPts val="0"/>
                        </a:spcBef>
                        <a:spcAft>
                          <a:spcPts val="0"/>
                        </a:spcAft>
                        <a:buNone/>
                      </a:pPr>
                      <a:r>
                        <a:rPr lang="es-MX" sz="1700" u="none" strike="noStrike" cap="none" dirty="0"/>
                        <a:t>18.37</a:t>
                      </a:r>
                      <a:endParaRPr dirty="0"/>
                    </a:p>
                  </a:txBody>
                  <a:tcPr marL="87850" marR="87850" marT="43900" marB="43900" anchor="ctr">
                    <a:lnL w="12700" cap="flat" cmpd="sng">
                      <a:solidFill>
                        <a:srgbClr val="C4E0B2"/>
                      </a:solidFill>
                      <a:prstDash val="solid"/>
                      <a:round/>
                      <a:headEnd type="none" w="sm" len="sm"/>
                      <a:tailEnd type="none" w="sm" len="sm"/>
                    </a:lnL>
                    <a:lnR w="12700" cap="flat" cmpd="sng">
                      <a:solidFill>
                        <a:srgbClr val="C4E0B2"/>
                      </a:solidFill>
                      <a:prstDash val="solid"/>
                      <a:round/>
                      <a:headEnd type="none" w="sm" len="sm"/>
                      <a:tailEnd type="none" w="sm" len="sm"/>
                    </a:lnR>
                    <a:lnT w="12700" cap="flat" cmpd="sng">
                      <a:solidFill>
                        <a:srgbClr val="C4E0B2"/>
                      </a:solidFill>
                      <a:prstDash val="solid"/>
                      <a:round/>
                      <a:headEnd type="none" w="sm" len="sm"/>
                      <a:tailEnd type="none" w="sm" len="sm"/>
                    </a:lnT>
                    <a:lnB w="12700" cap="flat" cmpd="sng">
                      <a:solidFill>
                        <a:srgbClr val="C4E0B2"/>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10002"/>
                  </a:ext>
                </a:extLst>
              </a:tr>
              <a:tr h="614975">
                <a:tc>
                  <a:txBody>
                    <a:bodyPr/>
                    <a:lstStyle/>
                    <a:p>
                      <a:pPr marL="0" marR="0" lvl="0" indent="0" algn="ctr" rtl="0">
                        <a:spcBef>
                          <a:spcPts val="0"/>
                        </a:spcBef>
                        <a:spcAft>
                          <a:spcPts val="0"/>
                        </a:spcAft>
                        <a:buNone/>
                      </a:pPr>
                      <a:r>
                        <a:rPr lang="es-MX" sz="1700" u="none" strike="noStrike" cap="none"/>
                        <a:t>Parasitología y Micología </a:t>
                      </a:r>
                      <a:endParaRPr/>
                    </a:p>
                  </a:txBody>
                  <a:tcPr marL="87850" marR="87850" marT="43900" marB="43900" anchor="ctr">
                    <a:lnL w="12700" cap="flat" cmpd="sng">
                      <a:solidFill>
                        <a:srgbClr val="C4E0B2"/>
                      </a:solidFill>
                      <a:prstDash val="solid"/>
                      <a:round/>
                      <a:headEnd type="none" w="sm" len="sm"/>
                      <a:tailEnd type="none" w="sm" len="sm"/>
                    </a:lnL>
                    <a:lnR w="12700" cap="flat" cmpd="sng">
                      <a:solidFill>
                        <a:srgbClr val="C4E0B2"/>
                      </a:solidFill>
                      <a:prstDash val="solid"/>
                      <a:round/>
                      <a:headEnd type="none" w="sm" len="sm"/>
                      <a:tailEnd type="none" w="sm" len="sm"/>
                    </a:lnR>
                    <a:lnT w="12700" cap="flat" cmpd="sng">
                      <a:solidFill>
                        <a:srgbClr val="C4E0B2"/>
                      </a:solidFill>
                      <a:prstDash val="solid"/>
                      <a:round/>
                      <a:headEnd type="none" w="sm" len="sm"/>
                      <a:tailEnd type="none" w="sm" len="sm"/>
                    </a:lnT>
                    <a:lnB w="12700" cap="flat" cmpd="sng">
                      <a:solidFill>
                        <a:srgbClr val="C4E0B2"/>
                      </a:solidFill>
                      <a:prstDash val="solid"/>
                      <a:round/>
                      <a:headEnd type="none" w="sm" len="sm"/>
                      <a:tailEnd type="none" w="sm" len="sm"/>
                    </a:lnB>
                    <a:noFill/>
                  </a:tcPr>
                </a:tc>
                <a:tc>
                  <a:txBody>
                    <a:bodyPr/>
                    <a:lstStyle/>
                    <a:p>
                      <a:pPr marL="0" marR="0" lvl="0" indent="0" algn="ctr" rtl="0">
                        <a:spcBef>
                          <a:spcPts val="0"/>
                        </a:spcBef>
                        <a:spcAft>
                          <a:spcPts val="0"/>
                        </a:spcAft>
                        <a:buNone/>
                      </a:pPr>
                      <a:r>
                        <a:rPr lang="es-MX" sz="1700" u="none" strike="noStrike" cap="none" dirty="0"/>
                        <a:t>2,399</a:t>
                      </a:r>
                      <a:endParaRPr dirty="0"/>
                    </a:p>
                  </a:txBody>
                  <a:tcPr marL="87850" marR="87850" marT="43900" marB="43900" anchor="ctr">
                    <a:lnL w="12700" cap="flat" cmpd="sng">
                      <a:solidFill>
                        <a:srgbClr val="C4E0B2"/>
                      </a:solidFill>
                      <a:prstDash val="solid"/>
                      <a:round/>
                      <a:headEnd type="none" w="sm" len="sm"/>
                      <a:tailEnd type="none" w="sm" len="sm"/>
                    </a:lnL>
                    <a:lnR w="12700" cap="flat" cmpd="sng">
                      <a:solidFill>
                        <a:srgbClr val="C4E0B2"/>
                      </a:solidFill>
                      <a:prstDash val="solid"/>
                      <a:round/>
                      <a:headEnd type="none" w="sm" len="sm"/>
                      <a:tailEnd type="none" w="sm" len="sm"/>
                    </a:lnR>
                    <a:lnT w="12700" cap="flat" cmpd="sng">
                      <a:solidFill>
                        <a:srgbClr val="C4E0B2"/>
                      </a:solidFill>
                      <a:prstDash val="solid"/>
                      <a:round/>
                      <a:headEnd type="none" w="sm" len="sm"/>
                      <a:tailEnd type="none" w="sm" len="sm"/>
                    </a:lnT>
                    <a:lnB w="12700" cap="flat" cmpd="sng">
                      <a:solidFill>
                        <a:srgbClr val="C4E0B2"/>
                      </a:solidFill>
                      <a:prstDash val="solid"/>
                      <a:round/>
                      <a:headEnd type="none" w="sm" len="sm"/>
                      <a:tailEnd type="none" w="sm" len="sm"/>
                    </a:lnB>
                    <a:noFill/>
                  </a:tcPr>
                </a:tc>
                <a:tc>
                  <a:txBody>
                    <a:bodyPr/>
                    <a:lstStyle/>
                    <a:p>
                      <a:pPr marL="0" marR="0" lvl="0" indent="0" algn="ctr" rtl="0">
                        <a:spcBef>
                          <a:spcPts val="0"/>
                        </a:spcBef>
                        <a:spcAft>
                          <a:spcPts val="0"/>
                        </a:spcAft>
                        <a:buNone/>
                      </a:pPr>
                      <a:r>
                        <a:rPr lang="es-MX" sz="1700" u="none" strike="noStrike" cap="none" dirty="0"/>
                        <a:t>3,209</a:t>
                      </a:r>
                      <a:endParaRPr dirty="0"/>
                    </a:p>
                  </a:txBody>
                  <a:tcPr marL="87850" marR="87850" marT="43900" marB="43900" anchor="ctr">
                    <a:lnL w="12700" cap="flat" cmpd="sng">
                      <a:solidFill>
                        <a:srgbClr val="C4E0B2"/>
                      </a:solidFill>
                      <a:prstDash val="solid"/>
                      <a:round/>
                      <a:headEnd type="none" w="sm" len="sm"/>
                      <a:tailEnd type="none" w="sm" len="sm"/>
                    </a:lnL>
                    <a:lnR w="12700" cap="flat" cmpd="sng">
                      <a:solidFill>
                        <a:srgbClr val="C4E0B2"/>
                      </a:solidFill>
                      <a:prstDash val="solid"/>
                      <a:round/>
                      <a:headEnd type="none" w="sm" len="sm"/>
                      <a:tailEnd type="none" w="sm" len="sm"/>
                    </a:lnR>
                    <a:lnT w="12700" cap="flat" cmpd="sng">
                      <a:solidFill>
                        <a:srgbClr val="C4E0B2"/>
                      </a:solidFill>
                      <a:prstDash val="solid"/>
                      <a:round/>
                      <a:headEnd type="none" w="sm" len="sm"/>
                      <a:tailEnd type="none" w="sm" len="sm"/>
                    </a:lnT>
                    <a:lnB w="12700" cap="flat" cmpd="sng">
                      <a:solidFill>
                        <a:srgbClr val="C4E0B2"/>
                      </a:solidFill>
                      <a:prstDash val="solid"/>
                      <a:round/>
                      <a:headEnd type="none" w="sm" len="sm"/>
                      <a:tailEnd type="none" w="sm" len="sm"/>
                    </a:lnB>
                    <a:noFill/>
                  </a:tcPr>
                </a:tc>
                <a:tc>
                  <a:txBody>
                    <a:bodyPr/>
                    <a:lstStyle/>
                    <a:p>
                      <a:pPr marL="0" marR="0" lvl="0" indent="0" algn="ctr" rtl="0">
                        <a:spcBef>
                          <a:spcPts val="0"/>
                        </a:spcBef>
                        <a:spcAft>
                          <a:spcPts val="0"/>
                        </a:spcAft>
                        <a:buNone/>
                      </a:pPr>
                      <a:r>
                        <a:rPr lang="es-MX" sz="1700" u="none" strike="noStrike" cap="none" dirty="0"/>
                        <a:t>33.76</a:t>
                      </a:r>
                      <a:endParaRPr dirty="0"/>
                    </a:p>
                  </a:txBody>
                  <a:tcPr marL="87850" marR="87850" marT="43900" marB="43900" anchor="ctr">
                    <a:lnL w="12700" cap="flat" cmpd="sng">
                      <a:solidFill>
                        <a:srgbClr val="C4E0B2"/>
                      </a:solidFill>
                      <a:prstDash val="solid"/>
                      <a:round/>
                      <a:headEnd type="none" w="sm" len="sm"/>
                      <a:tailEnd type="none" w="sm" len="sm"/>
                    </a:lnL>
                    <a:lnR w="12700" cap="flat" cmpd="sng">
                      <a:solidFill>
                        <a:srgbClr val="C4E0B2"/>
                      </a:solidFill>
                      <a:prstDash val="solid"/>
                      <a:round/>
                      <a:headEnd type="none" w="sm" len="sm"/>
                      <a:tailEnd type="none" w="sm" len="sm"/>
                    </a:lnR>
                    <a:lnT w="12700" cap="flat" cmpd="sng">
                      <a:solidFill>
                        <a:srgbClr val="C4E0B2"/>
                      </a:solidFill>
                      <a:prstDash val="solid"/>
                      <a:round/>
                      <a:headEnd type="none" w="sm" len="sm"/>
                      <a:tailEnd type="none" w="sm" len="sm"/>
                    </a:lnT>
                    <a:lnB w="12700" cap="flat" cmpd="sng">
                      <a:solidFill>
                        <a:srgbClr val="C4E0B2"/>
                      </a:solidFill>
                      <a:prstDash val="solid"/>
                      <a:round/>
                      <a:headEnd type="none" w="sm" len="sm"/>
                      <a:tailEnd type="none" w="sm" len="sm"/>
                    </a:lnB>
                    <a:solidFill>
                      <a:schemeClr val="accent5">
                        <a:lumMod val="20000"/>
                        <a:lumOff val="80000"/>
                      </a:schemeClr>
                    </a:solidFill>
                  </a:tcPr>
                </a:tc>
                <a:extLst>
                  <a:ext uri="{0D108BD9-81ED-4DB2-BD59-A6C34878D82A}">
                    <a16:rowId xmlns:a16="http://schemas.microsoft.com/office/drawing/2014/main" val="10003"/>
                  </a:ext>
                </a:extLst>
              </a:tr>
              <a:tr h="235687">
                <a:tc>
                  <a:txBody>
                    <a:bodyPr/>
                    <a:lstStyle/>
                    <a:p>
                      <a:pPr marL="0" marR="0" lvl="0" indent="0" algn="ctr" rtl="0">
                        <a:spcBef>
                          <a:spcPts val="0"/>
                        </a:spcBef>
                        <a:spcAft>
                          <a:spcPts val="0"/>
                        </a:spcAft>
                        <a:buNone/>
                      </a:pPr>
                      <a:r>
                        <a:rPr lang="es-MX" sz="1700" b="1" u="none" strike="noStrike" cap="none" dirty="0">
                          <a:solidFill>
                            <a:schemeClr val="lt1"/>
                          </a:solidFill>
                        </a:rPr>
                        <a:t>Total </a:t>
                      </a:r>
                      <a:endParaRPr dirty="0"/>
                    </a:p>
                  </a:txBody>
                  <a:tcPr marL="87850" marR="87850" marT="43900" marB="43900" anchor="ctr">
                    <a:lnT w="12700" cap="flat" cmpd="sng">
                      <a:solidFill>
                        <a:srgbClr val="C4E0B2"/>
                      </a:solidFill>
                      <a:prstDash val="solid"/>
                      <a:round/>
                      <a:headEnd type="none" w="sm" len="sm"/>
                      <a:tailEnd type="none" w="sm" len="sm"/>
                    </a:lnT>
                    <a:solidFill>
                      <a:schemeClr val="accent5">
                        <a:lumMod val="75000"/>
                      </a:schemeClr>
                    </a:solidFill>
                  </a:tcPr>
                </a:tc>
                <a:tc>
                  <a:txBody>
                    <a:bodyPr/>
                    <a:lstStyle/>
                    <a:p>
                      <a:pPr marL="0" marR="0" lvl="0" indent="0" algn="ctr" rtl="0">
                        <a:spcBef>
                          <a:spcPts val="0"/>
                        </a:spcBef>
                        <a:spcAft>
                          <a:spcPts val="0"/>
                        </a:spcAft>
                        <a:buNone/>
                      </a:pPr>
                      <a:r>
                        <a:rPr lang="es-MX" sz="1700" b="1" u="none" strike="noStrike" cap="none" dirty="0">
                          <a:solidFill>
                            <a:schemeClr val="lt1"/>
                          </a:solidFill>
                        </a:rPr>
                        <a:t>14,739</a:t>
                      </a:r>
                      <a:endParaRPr dirty="0"/>
                    </a:p>
                  </a:txBody>
                  <a:tcPr marL="87850" marR="87850" marT="43900" marB="43900" anchor="ctr">
                    <a:lnT w="12700" cap="flat" cmpd="sng">
                      <a:solidFill>
                        <a:srgbClr val="C4E0B2"/>
                      </a:solidFill>
                      <a:prstDash val="solid"/>
                      <a:round/>
                      <a:headEnd type="none" w="sm" len="sm"/>
                      <a:tailEnd type="none" w="sm" len="sm"/>
                    </a:lnT>
                    <a:solidFill>
                      <a:schemeClr val="accent5">
                        <a:lumMod val="75000"/>
                      </a:schemeClr>
                    </a:solidFill>
                  </a:tcPr>
                </a:tc>
                <a:tc>
                  <a:txBody>
                    <a:bodyPr/>
                    <a:lstStyle/>
                    <a:p>
                      <a:pPr marL="0" marR="0" lvl="0" indent="0" algn="ctr" rtl="0">
                        <a:spcBef>
                          <a:spcPts val="0"/>
                        </a:spcBef>
                        <a:spcAft>
                          <a:spcPts val="0"/>
                        </a:spcAft>
                        <a:buNone/>
                      </a:pPr>
                      <a:r>
                        <a:rPr lang="es-MX" sz="1700" b="1" u="none" strike="noStrike" cap="none" dirty="0">
                          <a:solidFill>
                            <a:schemeClr val="lt1"/>
                          </a:solidFill>
                        </a:rPr>
                        <a:t>17,319</a:t>
                      </a:r>
                      <a:endParaRPr dirty="0"/>
                    </a:p>
                  </a:txBody>
                  <a:tcPr marL="87850" marR="87850" marT="43900" marB="43900" anchor="ctr">
                    <a:lnT w="12700" cap="flat" cmpd="sng">
                      <a:solidFill>
                        <a:srgbClr val="C4E0B2"/>
                      </a:solidFill>
                      <a:prstDash val="solid"/>
                      <a:round/>
                      <a:headEnd type="none" w="sm" len="sm"/>
                      <a:tailEnd type="none" w="sm" len="sm"/>
                    </a:lnT>
                    <a:solidFill>
                      <a:schemeClr val="accent5">
                        <a:lumMod val="75000"/>
                      </a:schemeClr>
                    </a:solidFill>
                  </a:tcPr>
                </a:tc>
                <a:tc>
                  <a:txBody>
                    <a:bodyPr/>
                    <a:lstStyle/>
                    <a:p>
                      <a:pPr marL="0" marR="0" lvl="0" indent="0" algn="ctr" rtl="0">
                        <a:spcBef>
                          <a:spcPts val="0"/>
                        </a:spcBef>
                        <a:spcAft>
                          <a:spcPts val="0"/>
                        </a:spcAft>
                        <a:buNone/>
                      </a:pPr>
                      <a:r>
                        <a:rPr lang="es-MX" sz="1700" b="1" u="none" strike="noStrike" cap="none" dirty="0">
                          <a:solidFill>
                            <a:schemeClr val="lt1"/>
                          </a:solidFill>
                        </a:rPr>
                        <a:t>17.50</a:t>
                      </a:r>
                      <a:endParaRPr dirty="0"/>
                    </a:p>
                  </a:txBody>
                  <a:tcPr marL="87850" marR="87850" marT="43900" marB="43900" anchor="ctr">
                    <a:lnT w="12700" cap="flat" cmpd="sng">
                      <a:solidFill>
                        <a:srgbClr val="C4E0B2"/>
                      </a:solidFill>
                      <a:prstDash val="solid"/>
                      <a:round/>
                      <a:headEnd type="none" w="sm" len="sm"/>
                      <a:tailEnd type="none" w="sm" len="sm"/>
                    </a:lnT>
                    <a:solidFill>
                      <a:schemeClr val="accent5">
                        <a:lumMod val="75000"/>
                      </a:schemeClr>
                    </a:solidFill>
                  </a:tcPr>
                </a:tc>
                <a:extLst>
                  <a:ext uri="{0D108BD9-81ED-4DB2-BD59-A6C34878D82A}">
                    <a16:rowId xmlns:a16="http://schemas.microsoft.com/office/drawing/2014/main" val="10004"/>
                  </a:ext>
                </a:extLst>
              </a:tr>
            </a:tbl>
          </a:graphicData>
        </a:graphic>
      </p:graphicFrame>
      <p:sp>
        <p:nvSpPr>
          <p:cNvPr id="355" name="Google Shape;355;p19"/>
          <p:cNvSpPr/>
          <p:nvPr/>
        </p:nvSpPr>
        <p:spPr>
          <a:xfrm>
            <a:off x="4107396" y="549300"/>
            <a:ext cx="6914400" cy="674700"/>
          </a:xfrm>
          <a:prstGeom prst="roundRect">
            <a:avLst>
              <a:gd name="adj" fmla="val 43688"/>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1800" b="1" dirty="0">
                <a:solidFill>
                  <a:srgbClr val="1F3864"/>
                </a:solidFill>
                <a:latin typeface="Montserrat"/>
                <a:ea typeface="Montserrat"/>
                <a:cs typeface="Montserrat"/>
                <a:sym typeface="Montserrat"/>
              </a:rPr>
              <a:t>Exámenes de laboratorio: Microbiología 2021 - 2022 </a:t>
            </a:r>
            <a:endParaRPr dirty="0"/>
          </a:p>
        </p:txBody>
      </p:sp>
      <p:sp>
        <p:nvSpPr>
          <p:cNvPr id="356" name="Google Shape;356;p19"/>
          <p:cNvSpPr/>
          <p:nvPr/>
        </p:nvSpPr>
        <p:spPr>
          <a:xfrm>
            <a:off x="515950" y="3534970"/>
            <a:ext cx="11525400" cy="674700"/>
          </a:xfrm>
          <a:prstGeom prst="roundRect">
            <a:avLst>
              <a:gd name="adj" fmla="val 16667"/>
            </a:avLst>
          </a:prstGeom>
          <a:solidFill>
            <a:schemeClr val="accent5">
              <a:lumMod val="20000"/>
              <a:lumOff val="80000"/>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s-MX" sz="1600" dirty="0">
                <a:solidFill>
                  <a:schemeClr val="dk1"/>
                </a:solidFill>
                <a:latin typeface="Montserrat"/>
                <a:ea typeface="Montserrat"/>
                <a:cs typeface="Montserrat"/>
                <a:sym typeface="Montserrat"/>
              </a:rPr>
              <a:t>PCR tiempo real para Toxoplasma, PCR cuantitativa de </a:t>
            </a:r>
            <a:r>
              <a:rPr lang="es-MX" sz="1600" i="1" dirty="0" err="1">
                <a:solidFill>
                  <a:schemeClr val="dk1"/>
                </a:solidFill>
                <a:latin typeface="Montserrat"/>
                <a:ea typeface="Montserrat"/>
                <a:cs typeface="Montserrat"/>
                <a:sym typeface="Montserrat"/>
              </a:rPr>
              <a:t>Pneumocystis</a:t>
            </a:r>
            <a:r>
              <a:rPr lang="es-MX" sz="1600" i="1" dirty="0">
                <a:solidFill>
                  <a:schemeClr val="dk1"/>
                </a:solidFill>
                <a:latin typeface="Montserrat"/>
                <a:ea typeface="Montserrat"/>
                <a:cs typeface="Montserrat"/>
                <a:sym typeface="Montserrat"/>
              </a:rPr>
              <a:t> </a:t>
            </a:r>
            <a:r>
              <a:rPr lang="es-MX" sz="1600" i="1" dirty="0" err="1">
                <a:solidFill>
                  <a:schemeClr val="dk1"/>
                </a:solidFill>
                <a:latin typeface="Montserrat"/>
                <a:ea typeface="Montserrat"/>
                <a:cs typeface="Montserrat"/>
                <a:sym typeface="Montserrat"/>
              </a:rPr>
              <a:t>jirovecci</a:t>
            </a:r>
            <a:r>
              <a:rPr lang="es-MX" sz="1600" i="1" dirty="0">
                <a:solidFill>
                  <a:schemeClr val="dk1"/>
                </a:solidFill>
                <a:latin typeface="Montserrat"/>
                <a:ea typeface="Montserrat"/>
                <a:cs typeface="Montserrat"/>
                <a:sym typeface="Montserrat"/>
              </a:rPr>
              <a:t>.</a:t>
            </a:r>
            <a:endParaRPr sz="1600" dirty="0">
              <a:solidFill>
                <a:schemeClr val="dk1"/>
              </a:solidFill>
              <a:latin typeface="Montserrat"/>
              <a:ea typeface="Montserrat"/>
              <a:cs typeface="Montserrat"/>
              <a:sym typeface="Montserrat"/>
            </a:endParaRPr>
          </a:p>
        </p:txBody>
      </p:sp>
      <p:sp>
        <p:nvSpPr>
          <p:cNvPr id="357" name="Google Shape;357;p19"/>
          <p:cNvSpPr/>
          <p:nvPr/>
        </p:nvSpPr>
        <p:spPr>
          <a:xfrm>
            <a:off x="515949" y="4443708"/>
            <a:ext cx="11525400" cy="762900"/>
          </a:xfrm>
          <a:prstGeom prst="roundRect">
            <a:avLst>
              <a:gd name="adj" fmla="val 16667"/>
            </a:avLst>
          </a:prstGeom>
          <a:solidFill>
            <a:schemeClr val="accent5">
              <a:lumMod val="40000"/>
              <a:lumOff val="60000"/>
            </a:schemeClr>
          </a:solid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es-MX" sz="1600" dirty="0">
                <a:solidFill>
                  <a:schemeClr val="dk1"/>
                </a:solidFill>
                <a:latin typeface="Montserrat"/>
                <a:ea typeface="Montserrat"/>
                <a:cs typeface="Montserrat"/>
                <a:sym typeface="Montserrat"/>
              </a:rPr>
              <a:t>Se implementó la determinación automatizada de la susceptibilidad de levaduras por la técnica de Adagio.</a:t>
            </a:r>
            <a:endParaRPr sz="1600" dirty="0"/>
          </a:p>
        </p:txBody>
      </p:sp>
      <p:sp>
        <p:nvSpPr>
          <p:cNvPr id="358" name="Google Shape;358;p19"/>
          <p:cNvSpPr/>
          <p:nvPr/>
        </p:nvSpPr>
        <p:spPr>
          <a:xfrm>
            <a:off x="515937" y="5358822"/>
            <a:ext cx="11525400" cy="1268100"/>
          </a:xfrm>
          <a:prstGeom prst="roundRect">
            <a:avLst>
              <a:gd name="adj" fmla="val 16667"/>
            </a:avLst>
          </a:prstGeom>
          <a:solidFill>
            <a:schemeClr val="accent5">
              <a:lumMod val="60000"/>
              <a:lumOff val="40000"/>
            </a:schemeClr>
          </a:solidFill>
          <a:ln>
            <a:noFill/>
          </a:ln>
        </p:spPr>
        <p:txBody>
          <a:bodyPr spcFirstLastPara="1" wrap="square" lIns="91425" tIns="45700" rIns="91425" bIns="45700" anchor="ctr" anchorCtr="0">
            <a:noAutofit/>
          </a:bodyPr>
          <a:lstStyle/>
          <a:p>
            <a:pPr marL="0" marR="0" lvl="0" indent="0" algn="just" rtl="0">
              <a:spcBef>
                <a:spcPts val="0"/>
              </a:spcBef>
              <a:spcAft>
                <a:spcPts val="0"/>
              </a:spcAft>
              <a:buNone/>
            </a:pPr>
            <a:r>
              <a:rPr lang="es-MX" sz="1600">
                <a:solidFill>
                  <a:schemeClr val="dk1"/>
                </a:solidFill>
                <a:latin typeface="Montserrat"/>
                <a:ea typeface="Montserrat"/>
                <a:cs typeface="Montserrat"/>
                <a:sym typeface="Montserrat"/>
              </a:rPr>
              <a:t>Se realiza secuenciación masiva para Identificación en género y especie de</a:t>
            </a:r>
            <a:r>
              <a:rPr lang="es-MX" sz="1600" i="1">
                <a:solidFill>
                  <a:schemeClr val="dk1"/>
                </a:solidFill>
                <a:latin typeface="Montserrat"/>
                <a:ea typeface="Montserrat"/>
                <a:cs typeface="Montserrat"/>
                <a:sym typeface="Montserrat"/>
              </a:rPr>
              <a:t> Mycobacterium tuberculosis</a:t>
            </a:r>
            <a:r>
              <a:rPr lang="es-MX" sz="1600">
                <a:solidFill>
                  <a:schemeClr val="dk1"/>
                </a:solidFill>
                <a:latin typeface="Montserrat"/>
                <a:ea typeface="Montserrat"/>
                <a:cs typeface="Montserrat"/>
                <a:sym typeface="Montserrat"/>
              </a:rPr>
              <a:t> y atípicas. Determinando sensibilidad a antifímicos de primera y segunda línea con una reducción del 50% del tiempo de reporte.</a:t>
            </a:r>
            <a:endParaRPr sz="1600"/>
          </a:p>
        </p:txBody>
      </p:sp>
      <p:pic>
        <p:nvPicPr>
          <p:cNvPr id="359" name="Google Shape;359;p19"/>
          <p:cNvPicPr preferRelativeResize="0"/>
          <p:nvPr/>
        </p:nvPicPr>
        <p:blipFill>
          <a:blip r:embed="rId3">
            <a:alphaModFix/>
          </a:blip>
          <a:stretch>
            <a:fillRect/>
          </a:stretch>
        </p:blipFill>
        <p:spPr>
          <a:xfrm>
            <a:off x="0" y="0"/>
            <a:ext cx="3817350" cy="886650"/>
          </a:xfrm>
          <a:prstGeom prst="rect">
            <a:avLst/>
          </a:prstGeom>
          <a:noFill/>
          <a:ln>
            <a:noFill/>
          </a:ln>
        </p:spPr>
      </p:pic>
      <p:sp>
        <p:nvSpPr>
          <p:cNvPr id="8" name="Google Shape;307;p15">
            <a:extLst>
              <a:ext uri="{FF2B5EF4-FFF2-40B4-BE49-F238E27FC236}">
                <a16:creationId xmlns:a16="http://schemas.microsoft.com/office/drawing/2014/main" id="{B6164DF6-1942-46FE-B605-952685D1D9DE}"/>
              </a:ext>
            </a:extLst>
          </p:cNvPr>
          <p:cNvSpPr/>
          <p:nvPr/>
        </p:nvSpPr>
        <p:spPr>
          <a:xfrm>
            <a:off x="9303092" y="140140"/>
            <a:ext cx="2562225" cy="442913"/>
          </a:xfrm>
          <a:prstGeom prst="roundRect">
            <a:avLst>
              <a:gd name="adj" fmla="val 16667"/>
            </a:avLst>
          </a:prstGeom>
          <a:solidFill>
            <a:schemeClr val="accent5">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dirty="0">
                <a:solidFill>
                  <a:srgbClr val="FFD966"/>
                </a:solidFill>
                <a:latin typeface="Calibri"/>
                <a:ea typeface="Calibri"/>
                <a:cs typeface="Calibri"/>
                <a:sym typeface="Calibri"/>
              </a:rPr>
              <a:t>ATENCIÓN MÉDICA</a:t>
            </a:r>
            <a:endParaRPr sz="2000" b="1" i="1" dirty="0">
              <a:solidFill>
                <a:srgbClr val="FFD966"/>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04"/>
        <p:cNvGrpSpPr/>
        <p:nvPr/>
      </p:nvGrpSpPr>
      <p:grpSpPr>
        <a:xfrm>
          <a:off x="0" y="0"/>
          <a:ext cx="0" cy="0"/>
          <a:chOff x="0" y="0"/>
          <a:chExt cx="0" cy="0"/>
        </a:xfrm>
      </p:grpSpPr>
      <p:graphicFrame>
        <p:nvGraphicFramePr>
          <p:cNvPr id="105" name="Google Shape;105;p2"/>
          <p:cNvGraphicFramePr/>
          <p:nvPr>
            <p:extLst>
              <p:ext uri="{D42A27DB-BD31-4B8C-83A1-F6EECF244321}">
                <p14:modId xmlns:p14="http://schemas.microsoft.com/office/powerpoint/2010/main" val="3749147000"/>
              </p:ext>
            </p:extLst>
          </p:nvPr>
        </p:nvGraphicFramePr>
        <p:xfrm>
          <a:off x="295422" y="1547447"/>
          <a:ext cx="5655212" cy="5064368"/>
        </p:xfrm>
        <a:graphic>
          <a:graphicData uri="http://schemas.openxmlformats.org/drawingml/2006/chart">
            <c:chart xmlns:c="http://schemas.openxmlformats.org/drawingml/2006/chart" xmlns:r="http://schemas.openxmlformats.org/officeDocument/2006/relationships" r:id="rId3"/>
          </a:graphicData>
        </a:graphic>
      </p:graphicFrame>
      <p:sp>
        <p:nvSpPr>
          <p:cNvPr id="106" name="Google Shape;106;p2"/>
          <p:cNvSpPr/>
          <p:nvPr/>
        </p:nvSpPr>
        <p:spPr>
          <a:xfrm>
            <a:off x="168667" y="930633"/>
            <a:ext cx="5465400" cy="451436"/>
          </a:xfrm>
          <a:prstGeom prst="roundRect">
            <a:avLst>
              <a:gd name="adj" fmla="val 31556"/>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u="none" strike="noStrike" cap="none" dirty="0">
                <a:solidFill>
                  <a:schemeClr val="accent5">
                    <a:lumMod val="50000"/>
                  </a:schemeClr>
                </a:solidFill>
                <a:latin typeface="Montserrat" panose="00000500000000000000" pitchFamily="2" charset="0"/>
                <a:sym typeface="Arial"/>
              </a:rPr>
              <a:t>Investigadores en Ciencias Médicas (ICM</a:t>
            </a:r>
            <a:r>
              <a:rPr lang="es-MX" sz="1800" b="1" u="none" strike="noStrike" cap="none" dirty="0">
                <a:solidFill>
                  <a:srgbClr val="548135"/>
                </a:solidFill>
                <a:latin typeface="Montserrat" panose="00000500000000000000" pitchFamily="2" charset="0"/>
                <a:sym typeface="Arial"/>
              </a:rPr>
              <a:t>) </a:t>
            </a:r>
            <a:endParaRPr sz="1800" dirty="0">
              <a:latin typeface="Montserrat" panose="00000500000000000000" pitchFamily="2" charset="0"/>
            </a:endParaRPr>
          </a:p>
        </p:txBody>
      </p:sp>
      <p:graphicFrame>
        <p:nvGraphicFramePr>
          <p:cNvPr id="107" name="Google Shape;107;p2"/>
          <p:cNvGraphicFramePr/>
          <p:nvPr>
            <p:extLst>
              <p:ext uri="{D42A27DB-BD31-4B8C-83A1-F6EECF244321}">
                <p14:modId xmlns:p14="http://schemas.microsoft.com/office/powerpoint/2010/main" val="3815210885"/>
              </p:ext>
            </p:extLst>
          </p:nvPr>
        </p:nvGraphicFramePr>
        <p:xfrm>
          <a:off x="6095999" y="1434905"/>
          <a:ext cx="5945945" cy="5349890"/>
        </p:xfrm>
        <a:graphic>
          <a:graphicData uri="http://schemas.openxmlformats.org/drawingml/2006/chart">
            <c:chart xmlns:c="http://schemas.openxmlformats.org/drawingml/2006/chart" xmlns:r="http://schemas.openxmlformats.org/officeDocument/2006/relationships" r:id="rId4"/>
          </a:graphicData>
        </a:graphic>
      </p:graphicFrame>
      <p:sp>
        <p:nvSpPr>
          <p:cNvPr id="108" name="Google Shape;108;p2"/>
          <p:cNvSpPr/>
          <p:nvPr/>
        </p:nvSpPr>
        <p:spPr>
          <a:xfrm>
            <a:off x="6911889" y="898742"/>
            <a:ext cx="4738800" cy="514064"/>
          </a:xfrm>
          <a:prstGeom prst="roundRect">
            <a:avLst>
              <a:gd name="adj" fmla="val 31556"/>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u="none" strike="noStrike" cap="none" dirty="0">
                <a:solidFill>
                  <a:schemeClr val="accent5">
                    <a:lumMod val="50000"/>
                  </a:schemeClr>
                </a:solidFill>
                <a:latin typeface="Montserrat" panose="00000500000000000000" pitchFamily="2" charset="0"/>
                <a:sym typeface="Arial"/>
              </a:rPr>
              <a:t>Miembros</a:t>
            </a:r>
            <a:r>
              <a:rPr lang="es-MX" sz="2133" b="1" u="none" strike="noStrike" cap="none" dirty="0">
                <a:solidFill>
                  <a:schemeClr val="accent5">
                    <a:lumMod val="50000"/>
                  </a:schemeClr>
                </a:solidFill>
                <a:latin typeface="Montserrat" panose="00000500000000000000" pitchFamily="2" charset="0"/>
                <a:sym typeface="Arial"/>
              </a:rPr>
              <a:t> del S.N.I.</a:t>
            </a:r>
            <a:endParaRPr sz="1800" dirty="0">
              <a:solidFill>
                <a:schemeClr val="accent5">
                  <a:lumMod val="50000"/>
                </a:schemeClr>
              </a:solidFill>
              <a:latin typeface="Montserrat" panose="00000500000000000000" pitchFamily="2" charset="0"/>
            </a:endParaRPr>
          </a:p>
        </p:txBody>
      </p:sp>
      <p:sp>
        <p:nvSpPr>
          <p:cNvPr id="109" name="Google Shape;109;p2"/>
          <p:cNvSpPr/>
          <p:nvPr/>
        </p:nvSpPr>
        <p:spPr>
          <a:xfrm>
            <a:off x="2352362" y="73205"/>
            <a:ext cx="8115300" cy="790200"/>
          </a:xfrm>
          <a:prstGeom prst="roundRect">
            <a:avLst>
              <a:gd name="adj" fmla="val 31556"/>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i="0" u="none" strike="noStrike" cap="none" dirty="0">
                <a:solidFill>
                  <a:srgbClr val="1F3864"/>
                </a:solidFill>
                <a:latin typeface="Montserrat"/>
                <a:ea typeface="Montserrat"/>
                <a:cs typeface="Montserrat"/>
                <a:sym typeface="Montserrat"/>
              </a:rPr>
              <a:t>Investigadores INP </a:t>
            </a:r>
            <a:endParaRPr sz="2000" dirty="0">
              <a:latin typeface="Montserrat"/>
              <a:ea typeface="Montserrat"/>
              <a:cs typeface="Montserrat"/>
              <a:sym typeface="Montserrat"/>
            </a:endParaRPr>
          </a:p>
          <a:p>
            <a:pPr marL="0" marR="0" lvl="0" indent="0" algn="ctr" rtl="0">
              <a:spcBef>
                <a:spcPts val="0"/>
              </a:spcBef>
              <a:spcAft>
                <a:spcPts val="0"/>
              </a:spcAft>
              <a:buNone/>
            </a:pPr>
            <a:r>
              <a:rPr lang="es-MX" sz="2000" b="1" i="0" u="none" strike="noStrike" cap="none" dirty="0">
                <a:solidFill>
                  <a:srgbClr val="1F3864"/>
                </a:solidFill>
                <a:latin typeface="Montserrat"/>
                <a:ea typeface="Montserrat"/>
                <a:cs typeface="Montserrat"/>
                <a:sym typeface="Montserrat"/>
              </a:rPr>
              <a:t>enero a junio  2021 - 2022</a:t>
            </a:r>
            <a:endParaRPr sz="2000" dirty="0">
              <a:latin typeface="Montserrat"/>
              <a:ea typeface="Montserrat"/>
              <a:cs typeface="Montserrat"/>
              <a:sym typeface="Montserrat"/>
            </a:endParaRPr>
          </a:p>
        </p:txBody>
      </p:sp>
      <p:sp>
        <p:nvSpPr>
          <p:cNvPr id="110" name="Google Shape;110;p2"/>
          <p:cNvSpPr/>
          <p:nvPr/>
        </p:nvSpPr>
        <p:spPr>
          <a:xfrm>
            <a:off x="9840913" y="168275"/>
            <a:ext cx="2249487" cy="442913"/>
          </a:xfrm>
          <a:prstGeom prst="roundRect">
            <a:avLst>
              <a:gd name="adj" fmla="val 16667"/>
            </a:avLst>
          </a:prstGeom>
          <a:solidFill>
            <a:schemeClr val="accent5">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u="none" strike="noStrike" cap="none" dirty="0">
                <a:solidFill>
                  <a:srgbClr val="FFD966"/>
                </a:solidFill>
                <a:latin typeface="Calibri"/>
                <a:ea typeface="Calibri"/>
                <a:cs typeface="Calibri"/>
                <a:sym typeface="Calibri"/>
              </a:rPr>
              <a:t>INVESTIGACIÓN</a:t>
            </a:r>
            <a:endParaRPr sz="2400" b="1" i="1" u="none" strike="noStrike" cap="none" dirty="0">
              <a:solidFill>
                <a:srgbClr val="FFD966"/>
              </a:solidFill>
              <a:latin typeface="Calibri"/>
              <a:ea typeface="Calibri"/>
              <a:cs typeface="Calibri"/>
              <a:sym typeface="Calibri"/>
            </a:endParaRPr>
          </a:p>
        </p:txBody>
      </p:sp>
      <p:pic>
        <p:nvPicPr>
          <p:cNvPr id="111" name="Google Shape;111;p2"/>
          <p:cNvPicPr preferRelativeResize="0"/>
          <p:nvPr/>
        </p:nvPicPr>
        <p:blipFill>
          <a:blip r:embed="rId5">
            <a:alphaModFix/>
          </a:blip>
          <a:stretch>
            <a:fillRect/>
          </a:stretch>
        </p:blipFill>
        <p:spPr>
          <a:xfrm>
            <a:off x="-12" y="15863"/>
            <a:ext cx="3895725" cy="9048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410" name="Google Shape;410;p20"/>
          <p:cNvSpPr/>
          <p:nvPr/>
        </p:nvSpPr>
        <p:spPr>
          <a:xfrm>
            <a:off x="4457493" y="395812"/>
            <a:ext cx="4745100" cy="381000"/>
          </a:xfrm>
          <a:prstGeom prst="roundRect">
            <a:avLst>
              <a:gd name="adj" fmla="val 43688"/>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2000" b="1" i="1" dirty="0">
                <a:solidFill>
                  <a:srgbClr val="1F3864"/>
                </a:solidFill>
                <a:latin typeface="Montserrat" panose="020B0604020202020204" charset="0"/>
                <a:ea typeface="Calibri"/>
                <a:cs typeface="Calibri"/>
                <a:sym typeface="Calibri"/>
              </a:rPr>
              <a:t>Pacientes atendidos en TRIAGE COVID durante 2022</a:t>
            </a:r>
            <a:endParaRPr sz="2000" dirty="0">
              <a:latin typeface="Montserrat" panose="020B0604020202020204" charset="0"/>
            </a:endParaRPr>
          </a:p>
        </p:txBody>
      </p:sp>
      <p:sp>
        <p:nvSpPr>
          <p:cNvPr id="411" name="Google Shape;411;p20"/>
          <p:cNvSpPr/>
          <p:nvPr/>
        </p:nvSpPr>
        <p:spPr>
          <a:xfrm>
            <a:off x="9528175" y="168275"/>
            <a:ext cx="2562225" cy="442913"/>
          </a:xfrm>
          <a:prstGeom prst="roundRect">
            <a:avLst>
              <a:gd name="adj" fmla="val 16667"/>
            </a:avLst>
          </a:prstGeom>
          <a:solidFill>
            <a:schemeClr val="accent1">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a:solidFill>
                  <a:srgbClr val="FFD966"/>
                </a:solidFill>
                <a:latin typeface="Calibri"/>
                <a:ea typeface="Calibri"/>
                <a:cs typeface="Calibri"/>
                <a:sym typeface="Calibri"/>
              </a:rPr>
              <a:t>ATENCIÓN MÉDICA</a:t>
            </a:r>
            <a:endParaRPr sz="2000" b="1" i="1">
              <a:solidFill>
                <a:srgbClr val="FFD966"/>
              </a:solidFill>
              <a:latin typeface="Calibri"/>
              <a:ea typeface="Calibri"/>
              <a:cs typeface="Calibri"/>
              <a:sym typeface="Calibri"/>
            </a:endParaRPr>
          </a:p>
        </p:txBody>
      </p:sp>
      <p:pic>
        <p:nvPicPr>
          <p:cNvPr id="412" name="Google Shape;412;p20"/>
          <p:cNvPicPr preferRelativeResize="0"/>
          <p:nvPr/>
        </p:nvPicPr>
        <p:blipFill>
          <a:blip r:embed="rId3">
            <a:alphaModFix/>
          </a:blip>
          <a:stretch>
            <a:fillRect/>
          </a:stretch>
        </p:blipFill>
        <p:spPr>
          <a:xfrm>
            <a:off x="0" y="0"/>
            <a:ext cx="3895725" cy="904875"/>
          </a:xfrm>
          <a:prstGeom prst="rect">
            <a:avLst/>
          </a:prstGeom>
          <a:noFill/>
          <a:ln>
            <a:noFill/>
          </a:ln>
        </p:spPr>
      </p:pic>
      <p:grpSp>
        <p:nvGrpSpPr>
          <p:cNvPr id="54" name="Grupo 53">
            <a:extLst>
              <a:ext uri="{FF2B5EF4-FFF2-40B4-BE49-F238E27FC236}">
                <a16:creationId xmlns:a16="http://schemas.microsoft.com/office/drawing/2014/main" id="{AFC8162F-BB15-4382-86C2-4D903A60E860}"/>
              </a:ext>
            </a:extLst>
          </p:cNvPr>
          <p:cNvGrpSpPr/>
          <p:nvPr/>
        </p:nvGrpSpPr>
        <p:grpSpPr>
          <a:xfrm>
            <a:off x="-209921" y="995109"/>
            <a:ext cx="8036565" cy="4923376"/>
            <a:chOff x="-221315" y="791802"/>
            <a:chExt cx="8128000" cy="5418667"/>
          </a:xfrm>
        </p:grpSpPr>
        <p:graphicFrame>
          <p:nvGraphicFramePr>
            <p:cNvPr id="55" name="Gráfico 54">
              <a:extLst>
                <a:ext uri="{FF2B5EF4-FFF2-40B4-BE49-F238E27FC236}">
                  <a16:creationId xmlns:a16="http://schemas.microsoft.com/office/drawing/2014/main" id="{25EA5E7F-D490-4D93-A28F-B93AA4D0A25C}"/>
                </a:ext>
              </a:extLst>
            </p:cNvPr>
            <p:cNvGraphicFramePr/>
            <p:nvPr/>
          </p:nvGraphicFramePr>
          <p:xfrm>
            <a:off x="-221315" y="791802"/>
            <a:ext cx="8128000" cy="54186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6" name="Gráfico 55">
              <a:extLst>
                <a:ext uri="{FF2B5EF4-FFF2-40B4-BE49-F238E27FC236}">
                  <a16:creationId xmlns:a16="http://schemas.microsoft.com/office/drawing/2014/main" id="{564E609B-83ED-4FE6-B86C-0F6F550A4033}"/>
                </a:ext>
              </a:extLst>
            </p:cNvPr>
            <p:cNvGraphicFramePr>
              <a:graphicFrameLocks/>
            </p:cNvGraphicFramePr>
            <p:nvPr>
              <p:extLst>
                <p:ext uri="{D42A27DB-BD31-4B8C-83A1-F6EECF244321}">
                  <p14:modId xmlns:p14="http://schemas.microsoft.com/office/powerpoint/2010/main" val="1145255966"/>
                </p:ext>
              </p:extLst>
            </p:nvPr>
          </p:nvGraphicFramePr>
          <p:xfrm>
            <a:off x="2800798" y="1041519"/>
            <a:ext cx="1803091" cy="4790636"/>
          </p:xfrm>
          <a:graphic>
            <a:graphicData uri="http://schemas.openxmlformats.org/drawingml/2006/chart">
              <c:chart xmlns:c="http://schemas.openxmlformats.org/drawingml/2006/chart" xmlns:r="http://schemas.openxmlformats.org/officeDocument/2006/relationships" r:id="rId5"/>
            </a:graphicData>
          </a:graphic>
        </p:graphicFrame>
        <p:cxnSp>
          <p:nvCxnSpPr>
            <p:cNvPr id="57" name="Straight Connector 2">
              <a:extLst>
                <a:ext uri="{FF2B5EF4-FFF2-40B4-BE49-F238E27FC236}">
                  <a16:creationId xmlns:a16="http://schemas.microsoft.com/office/drawing/2014/main" id="{BD173906-9082-428C-892C-DB7982E48547}"/>
                </a:ext>
              </a:extLst>
            </p:cNvPr>
            <p:cNvCxnSpPr>
              <a:cxnSpLocks/>
            </p:cNvCxnSpPr>
            <p:nvPr/>
          </p:nvCxnSpPr>
          <p:spPr>
            <a:xfrm>
              <a:off x="1708524" y="956104"/>
              <a:ext cx="0" cy="4790636"/>
            </a:xfrm>
            <a:prstGeom prst="line">
              <a:avLst/>
            </a:prstGeom>
            <a:noFill/>
            <a:ln w="19050" cap="flat" cmpd="sng" algn="ctr">
              <a:solidFill>
                <a:sysClr val="windowText" lastClr="000000">
                  <a:lumMod val="50000"/>
                  <a:lumOff val="50000"/>
                </a:sysClr>
              </a:solidFill>
              <a:prstDash val="solid"/>
              <a:miter lim="800000"/>
              <a:headEnd type="oval" w="med" len="med"/>
              <a:tailEnd type="oval" w="med" len="med"/>
            </a:ln>
            <a:effectLst/>
          </p:spPr>
        </p:cxnSp>
        <p:sp>
          <p:nvSpPr>
            <p:cNvPr id="58" name="Rectangle 11">
              <a:extLst>
                <a:ext uri="{FF2B5EF4-FFF2-40B4-BE49-F238E27FC236}">
                  <a16:creationId xmlns:a16="http://schemas.microsoft.com/office/drawing/2014/main" id="{18140454-94B9-4C1C-A3F1-99E374D6B8CE}"/>
                </a:ext>
              </a:extLst>
            </p:cNvPr>
            <p:cNvSpPr/>
            <p:nvPr/>
          </p:nvSpPr>
          <p:spPr>
            <a:xfrm>
              <a:off x="56831" y="1355651"/>
              <a:ext cx="1880228" cy="513985"/>
            </a:xfrm>
            <a:prstGeom prst="rect">
              <a:avLst/>
            </a:prstGeom>
            <a:solidFill>
              <a:srgbClr val="968C8C">
                <a:lumMod val="20000"/>
                <a:lumOff val="80000"/>
                <a:alpha val="95000"/>
              </a:srgbClr>
            </a:solidFill>
            <a:ln>
              <a:noFill/>
            </a:ln>
          </p:spPr>
          <p:txBody>
            <a:bodyPr wrap="square" lIns="54000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defTabSz="685783">
                <a:lnSpc>
                  <a:spcPct val="107000"/>
                </a:lnSpc>
                <a:spcAft>
                  <a:spcPts val="450"/>
                </a:spcAft>
                <a:defRPr/>
              </a:pPr>
              <a:r>
                <a:rPr lang="en-US" sz="1100" b="1" dirty="0">
                  <a:solidFill>
                    <a:sysClr val="windowText" lastClr="000000"/>
                  </a:solidFill>
                  <a:latin typeface="Montserrat SemiBold" panose="00000700000000000000" pitchFamily="2" charset="0"/>
                  <a:ea typeface="Roboto" panose="02000000000000000000" pitchFamily="2" charset="0"/>
                  <a:cs typeface="Times New Roman" panose="02020603050405020304" pitchFamily="18" charset="0"/>
                </a:rPr>
                <a:t>595 </a:t>
              </a:r>
            </a:p>
            <a:p>
              <a:pPr algn="ctr" defTabSz="685783">
                <a:lnSpc>
                  <a:spcPct val="107000"/>
                </a:lnSpc>
                <a:spcAft>
                  <a:spcPts val="450"/>
                </a:spcAft>
                <a:defRPr/>
              </a:pPr>
              <a:r>
                <a:rPr lang="en-US" sz="1100" b="1" dirty="0">
                  <a:solidFill>
                    <a:sysClr val="windowText" lastClr="000000"/>
                  </a:solidFill>
                  <a:latin typeface="Montserrat SemiBold" panose="00000700000000000000" pitchFamily="2" charset="0"/>
                  <a:ea typeface="Roboto" panose="02000000000000000000" pitchFamily="2" charset="0"/>
                  <a:cs typeface="Times New Roman" panose="02020603050405020304" pitchFamily="18" charset="0"/>
                </a:rPr>
                <a:t>&lt; 1 </a:t>
              </a:r>
              <a:r>
                <a:rPr lang="en-US" sz="1100" b="1" dirty="0" err="1">
                  <a:solidFill>
                    <a:sysClr val="windowText" lastClr="000000"/>
                  </a:solidFill>
                  <a:latin typeface="Montserrat SemiBold" panose="00000700000000000000" pitchFamily="2" charset="0"/>
                  <a:ea typeface="Roboto" panose="02000000000000000000" pitchFamily="2" charset="0"/>
                  <a:cs typeface="Times New Roman" panose="02020603050405020304" pitchFamily="18" charset="0"/>
                </a:rPr>
                <a:t>Año</a:t>
              </a:r>
              <a:endParaRPr lang="en-US" sz="1100" b="1" dirty="0">
                <a:solidFill>
                  <a:sysClr val="windowText" lastClr="000000"/>
                </a:solidFill>
                <a:latin typeface="Montserrat SemiBold" panose="00000700000000000000" pitchFamily="2" charset="0"/>
                <a:ea typeface="Roboto" panose="02000000000000000000" pitchFamily="2" charset="0"/>
                <a:cs typeface="Times New Roman" panose="02020603050405020304" pitchFamily="18" charset="0"/>
              </a:endParaRPr>
            </a:p>
          </p:txBody>
        </p:sp>
        <p:sp>
          <p:nvSpPr>
            <p:cNvPr id="59" name="Rectangle 11">
              <a:extLst>
                <a:ext uri="{FF2B5EF4-FFF2-40B4-BE49-F238E27FC236}">
                  <a16:creationId xmlns:a16="http://schemas.microsoft.com/office/drawing/2014/main" id="{CE0B5D4A-0E64-4EC3-9748-86516BDC8D8C}"/>
                </a:ext>
              </a:extLst>
            </p:cNvPr>
            <p:cNvSpPr/>
            <p:nvPr/>
          </p:nvSpPr>
          <p:spPr>
            <a:xfrm>
              <a:off x="67363" y="2188060"/>
              <a:ext cx="1911852" cy="449145"/>
            </a:xfrm>
            <a:prstGeom prst="rect">
              <a:avLst/>
            </a:prstGeom>
            <a:solidFill>
              <a:schemeClr val="accent1">
                <a:lumMod val="75000"/>
                <a:alpha val="95000"/>
              </a:schemeClr>
            </a:solidFill>
            <a:ln>
              <a:noFill/>
            </a:ln>
          </p:spPr>
          <p:txBody>
            <a:bodyPr wrap="square" lIns="54000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defTabSz="685783">
                <a:lnSpc>
                  <a:spcPct val="107000"/>
                </a:lnSpc>
                <a:spcAft>
                  <a:spcPts val="450"/>
                </a:spcAft>
                <a:defRPr/>
              </a:pPr>
              <a:r>
                <a:rPr lang="en-US" sz="1100" b="1" dirty="0">
                  <a:solidFill>
                    <a:prstClr val="white"/>
                  </a:solidFill>
                  <a:latin typeface="Montserrat SemiBold" panose="00000700000000000000" pitchFamily="2" charset="0"/>
                  <a:cs typeface="Times New Roman" panose="02020603050405020304" pitchFamily="18" charset="0"/>
                </a:rPr>
                <a:t>1,436</a:t>
              </a:r>
              <a:br>
                <a:rPr lang="en-US" sz="1100" b="1" dirty="0">
                  <a:solidFill>
                    <a:prstClr val="white"/>
                  </a:solidFill>
                  <a:latin typeface="Montserrat SemiBold" panose="00000700000000000000" pitchFamily="2" charset="0"/>
                  <a:cs typeface="Times New Roman" panose="02020603050405020304" pitchFamily="18" charset="0"/>
                </a:rPr>
              </a:br>
              <a:r>
                <a:rPr lang="en-US" sz="1100" b="1" dirty="0">
                  <a:solidFill>
                    <a:prstClr val="white"/>
                  </a:solidFill>
                  <a:latin typeface="Montserrat SemiBold" panose="00000700000000000000" pitchFamily="2" charset="0"/>
                  <a:cs typeface="Times New Roman" panose="02020603050405020304" pitchFamily="18" charset="0"/>
                </a:rPr>
                <a:t>1 - 5 </a:t>
              </a:r>
              <a:r>
                <a:rPr lang="en-US" sz="1100" b="1" dirty="0" err="1">
                  <a:solidFill>
                    <a:prstClr val="white"/>
                  </a:solidFill>
                  <a:latin typeface="Montserrat SemiBold" panose="00000700000000000000" pitchFamily="2" charset="0"/>
                  <a:cs typeface="Times New Roman" panose="02020603050405020304" pitchFamily="18" charset="0"/>
                </a:rPr>
                <a:t>Años</a:t>
              </a:r>
              <a:endParaRPr lang="en-US" sz="1100" b="1" dirty="0">
                <a:solidFill>
                  <a:prstClr val="white"/>
                </a:solidFill>
                <a:latin typeface="Montserrat SemiBold" panose="00000700000000000000" pitchFamily="2" charset="0"/>
                <a:cs typeface="Times New Roman" panose="02020603050405020304" pitchFamily="18" charset="0"/>
              </a:endParaRPr>
            </a:p>
          </p:txBody>
        </p:sp>
        <p:sp>
          <p:nvSpPr>
            <p:cNvPr id="60" name="Rectangle 11">
              <a:extLst>
                <a:ext uri="{FF2B5EF4-FFF2-40B4-BE49-F238E27FC236}">
                  <a16:creationId xmlns:a16="http://schemas.microsoft.com/office/drawing/2014/main" id="{F4210570-F57E-4080-91A5-2B2FFAE843B5}"/>
                </a:ext>
              </a:extLst>
            </p:cNvPr>
            <p:cNvSpPr/>
            <p:nvPr/>
          </p:nvSpPr>
          <p:spPr>
            <a:xfrm>
              <a:off x="20710" y="3063109"/>
              <a:ext cx="1931151" cy="449145"/>
            </a:xfrm>
            <a:prstGeom prst="rect">
              <a:avLst/>
            </a:prstGeom>
            <a:solidFill>
              <a:schemeClr val="accent1">
                <a:alpha val="95000"/>
              </a:schemeClr>
            </a:solidFill>
            <a:ln>
              <a:noFill/>
            </a:ln>
          </p:spPr>
          <p:txBody>
            <a:bodyPr wrap="square" lIns="54000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defTabSz="685783">
                <a:lnSpc>
                  <a:spcPct val="107000"/>
                </a:lnSpc>
                <a:spcAft>
                  <a:spcPts val="450"/>
                </a:spcAft>
                <a:defRPr/>
              </a:pPr>
              <a:r>
                <a:rPr lang="en-US" sz="1100" b="1" dirty="0">
                  <a:solidFill>
                    <a:sysClr val="windowText" lastClr="000000"/>
                  </a:solidFill>
                  <a:latin typeface="Montserrat SemiBold" panose="00000700000000000000" pitchFamily="2" charset="0"/>
                  <a:cs typeface="Times New Roman" panose="02020603050405020304" pitchFamily="18" charset="0"/>
                </a:rPr>
                <a:t>816</a:t>
              </a:r>
              <a:br>
                <a:rPr lang="en-US" sz="1100" b="1" dirty="0">
                  <a:solidFill>
                    <a:sysClr val="windowText" lastClr="000000"/>
                  </a:solidFill>
                  <a:latin typeface="Montserrat SemiBold" panose="00000700000000000000" pitchFamily="2" charset="0"/>
                  <a:cs typeface="Times New Roman" panose="02020603050405020304" pitchFamily="18" charset="0"/>
                </a:rPr>
              </a:br>
              <a:r>
                <a:rPr lang="en-US" sz="1100" b="1" dirty="0">
                  <a:solidFill>
                    <a:sysClr val="windowText" lastClr="000000"/>
                  </a:solidFill>
                  <a:latin typeface="Montserrat SemiBold" panose="00000700000000000000" pitchFamily="2" charset="0"/>
                  <a:cs typeface="Times New Roman" panose="02020603050405020304" pitchFamily="18" charset="0"/>
                </a:rPr>
                <a:t>5 - 10 </a:t>
              </a:r>
              <a:r>
                <a:rPr lang="en-US" sz="1100" b="1" dirty="0" err="1">
                  <a:solidFill>
                    <a:sysClr val="windowText" lastClr="000000"/>
                  </a:solidFill>
                  <a:latin typeface="Montserrat SemiBold" panose="00000700000000000000" pitchFamily="2" charset="0"/>
                  <a:cs typeface="Times New Roman" panose="02020603050405020304" pitchFamily="18" charset="0"/>
                </a:rPr>
                <a:t>Años</a:t>
              </a:r>
              <a:r>
                <a:rPr lang="en-US" sz="1100" b="1" dirty="0">
                  <a:solidFill>
                    <a:sysClr val="windowText" lastClr="000000"/>
                  </a:solidFill>
                  <a:latin typeface="Montserrat SemiBold" panose="00000700000000000000" pitchFamily="2" charset="0"/>
                  <a:cs typeface="Times New Roman" panose="02020603050405020304" pitchFamily="18" charset="0"/>
                </a:rPr>
                <a:t> </a:t>
              </a:r>
            </a:p>
          </p:txBody>
        </p:sp>
        <p:sp>
          <p:nvSpPr>
            <p:cNvPr id="61" name="Rectangle 11">
              <a:extLst>
                <a:ext uri="{FF2B5EF4-FFF2-40B4-BE49-F238E27FC236}">
                  <a16:creationId xmlns:a16="http://schemas.microsoft.com/office/drawing/2014/main" id="{324A47A3-2CD0-4412-9A1C-704CCAA7C40E}"/>
                </a:ext>
              </a:extLst>
            </p:cNvPr>
            <p:cNvSpPr/>
            <p:nvPr/>
          </p:nvSpPr>
          <p:spPr>
            <a:xfrm>
              <a:off x="64038" y="3903609"/>
              <a:ext cx="1921507" cy="632316"/>
            </a:xfrm>
            <a:prstGeom prst="rect">
              <a:avLst/>
            </a:prstGeom>
            <a:solidFill>
              <a:schemeClr val="accent1">
                <a:lumMod val="50000"/>
                <a:alpha val="95000"/>
              </a:schemeClr>
            </a:solidFill>
            <a:ln>
              <a:noFill/>
            </a:ln>
          </p:spPr>
          <p:txBody>
            <a:bodyPr wrap="square" lIns="54000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defTabSz="685783">
                <a:lnSpc>
                  <a:spcPct val="107000"/>
                </a:lnSpc>
                <a:spcAft>
                  <a:spcPts val="450"/>
                </a:spcAft>
                <a:defRPr/>
              </a:pPr>
              <a:r>
                <a:rPr lang="en-US" sz="1100" b="1" dirty="0">
                  <a:solidFill>
                    <a:prstClr val="white"/>
                  </a:solidFill>
                  <a:latin typeface="Montserrat SemiBold" panose="00000700000000000000" pitchFamily="2" charset="0"/>
                  <a:cs typeface="Times New Roman" panose="02020603050405020304" pitchFamily="18" charset="0"/>
                </a:rPr>
                <a:t>667</a:t>
              </a:r>
              <a:br>
                <a:rPr lang="en-US" sz="1100" b="1" dirty="0">
                  <a:solidFill>
                    <a:prstClr val="white"/>
                  </a:solidFill>
                  <a:latin typeface="Montserrat SemiBold" panose="00000700000000000000" pitchFamily="2" charset="0"/>
                  <a:cs typeface="Times New Roman" panose="02020603050405020304" pitchFamily="18" charset="0"/>
                </a:rPr>
              </a:br>
              <a:r>
                <a:rPr lang="en-US" sz="1100" b="1" dirty="0">
                  <a:solidFill>
                    <a:prstClr val="white"/>
                  </a:solidFill>
                  <a:latin typeface="Montserrat SemiBold" panose="00000700000000000000" pitchFamily="2" charset="0"/>
                  <a:cs typeface="Times New Roman" panose="02020603050405020304" pitchFamily="18" charset="0"/>
                </a:rPr>
                <a:t>10 – 18 </a:t>
              </a:r>
              <a:r>
                <a:rPr lang="en-US" sz="1100" b="1" dirty="0" err="1">
                  <a:solidFill>
                    <a:prstClr val="white"/>
                  </a:solidFill>
                  <a:latin typeface="Montserrat SemiBold" panose="00000700000000000000" pitchFamily="2" charset="0"/>
                  <a:cs typeface="Times New Roman" panose="02020603050405020304" pitchFamily="18" charset="0"/>
                </a:rPr>
                <a:t>Años</a:t>
              </a:r>
              <a:r>
                <a:rPr lang="en-US" sz="1100" b="1" dirty="0">
                  <a:solidFill>
                    <a:prstClr val="white"/>
                  </a:solidFill>
                  <a:latin typeface="Montserrat SemiBold" panose="00000700000000000000" pitchFamily="2" charset="0"/>
                  <a:cs typeface="Times New Roman" panose="02020603050405020304" pitchFamily="18" charset="0"/>
                </a:rPr>
                <a:t> </a:t>
              </a:r>
            </a:p>
          </p:txBody>
        </p:sp>
        <p:sp>
          <p:nvSpPr>
            <p:cNvPr id="62" name="Rectangle 11">
              <a:extLst>
                <a:ext uri="{FF2B5EF4-FFF2-40B4-BE49-F238E27FC236}">
                  <a16:creationId xmlns:a16="http://schemas.microsoft.com/office/drawing/2014/main" id="{BF228E5A-C6DF-4162-B45A-893D78DC869B}"/>
                </a:ext>
              </a:extLst>
            </p:cNvPr>
            <p:cNvSpPr/>
            <p:nvPr/>
          </p:nvSpPr>
          <p:spPr>
            <a:xfrm>
              <a:off x="30362" y="4922368"/>
              <a:ext cx="1931151" cy="464958"/>
            </a:xfrm>
            <a:prstGeom prst="rect">
              <a:avLst/>
            </a:prstGeom>
            <a:solidFill>
              <a:srgbClr val="CCCCFF">
                <a:alpha val="95000"/>
              </a:srgbClr>
            </a:solidFill>
            <a:ln>
              <a:noFill/>
            </a:ln>
          </p:spPr>
          <p:txBody>
            <a:bodyPr wrap="square" lIns="540000">
              <a:spAutoFit/>
            </a:bodyPr>
            <a:ls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pPr algn="ctr" defTabSz="685783">
                <a:lnSpc>
                  <a:spcPct val="107000"/>
                </a:lnSpc>
                <a:spcAft>
                  <a:spcPts val="450"/>
                </a:spcAft>
                <a:defRPr/>
              </a:pPr>
              <a:r>
                <a:rPr lang="en-US" sz="1100" b="1" dirty="0">
                  <a:solidFill>
                    <a:sysClr val="windowText" lastClr="000000"/>
                  </a:solidFill>
                  <a:latin typeface="Montserrat SemiBold" panose="00000700000000000000" pitchFamily="2" charset="0"/>
                  <a:cs typeface="Times New Roman" panose="02020603050405020304" pitchFamily="18" charset="0"/>
                </a:rPr>
                <a:t>26</a:t>
              </a:r>
              <a:br>
                <a:rPr lang="en-US" sz="1100" b="1" dirty="0">
                  <a:solidFill>
                    <a:sysClr val="windowText" lastClr="000000"/>
                  </a:solidFill>
                  <a:latin typeface="Montserrat SemiBold" panose="00000700000000000000" pitchFamily="2" charset="0"/>
                  <a:cs typeface="Times New Roman" panose="02020603050405020304" pitchFamily="18" charset="0"/>
                </a:rPr>
              </a:br>
              <a:r>
                <a:rPr lang="en-US" sz="1100" b="1" dirty="0">
                  <a:solidFill>
                    <a:sysClr val="windowText" lastClr="000000"/>
                  </a:solidFill>
                  <a:latin typeface="Montserrat SemiBold" panose="00000700000000000000" pitchFamily="2" charset="0"/>
                  <a:cs typeface="Times New Roman" panose="02020603050405020304" pitchFamily="18" charset="0"/>
                </a:rPr>
                <a:t>&gt; 18 </a:t>
              </a:r>
              <a:r>
                <a:rPr lang="en-US" sz="1100" b="1" dirty="0" err="1">
                  <a:solidFill>
                    <a:sysClr val="windowText" lastClr="000000"/>
                  </a:solidFill>
                  <a:latin typeface="Montserrat SemiBold" panose="00000700000000000000" pitchFamily="2" charset="0"/>
                  <a:cs typeface="Times New Roman" panose="02020603050405020304" pitchFamily="18" charset="0"/>
                </a:rPr>
                <a:t>Años</a:t>
              </a:r>
              <a:r>
                <a:rPr lang="en-US" sz="1100" b="1" dirty="0">
                  <a:solidFill>
                    <a:sysClr val="windowText" lastClr="000000"/>
                  </a:solidFill>
                  <a:latin typeface="Montserrat SemiBold" panose="00000700000000000000" pitchFamily="2" charset="0"/>
                  <a:cs typeface="Times New Roman" panose="02020603050405020304" pitchFamily="18" charset="0"/>
                </a:rPr>
                <a:t>  </a:t>
              </a:r>
            </a:p>
          </p:txBody>
        </p:sp>
        <p:sp>
          <p:nvSpPr>
            <p:cNvPr id="63" name="Flecha: pentágono 62">
              <a:extLst>
                <a:ext uri="{FF2B5EF4-FFF2-40B4-BE49-F238E27FC236}">
                  <a16:creationId xmlns:a16="http://schemas.microsoft.com/office/drawing/2014/main" id="{C4FFC4B0-75EC-486A-BFE3-442D5E6F9F91}"/>
                </a:ext>
              </a:extLst>
            </p:cNvPr>
            <p:cNvSpPr/>
            <p:nvPr/>
          </p:nvSpPr>
          <p:spPr>
            <a:xfrm>
              <a:off x="1934759" y="1370966"/>
              <a:ext cx="1388661" cy="504001"/>
            </a:xfrm>
            <a:prstGeom prst="homePlate">
              <a:avLst/>
            </a:prstGeom>
            <a:solidFill>
              <a:sysClr val="window" lastClr="FFFFFF"/>
            </a:solidFill>
            <a:ln w="19050" cap="flat" cmpd="sng" algn="ctr">
              <a:solidFill>
                <a:srgbClr val="968C8C">
                  <a:lumMod val="40000"/>
                  <a:lumOff val="60000"/>
                </a:srgbClr>
              </a:solidFill>
              <a:prstDash val="solid"/>
              <a:miter lim="800000"/>
            </a:ln>
            <a:effectLst/>
          </p:spPr>
          <p:txBody>
            <a:bodyPr rtlCol="0" anchor="ctr"/>
            <a:lstStyle/>
            <a:p>
              <a:pPr algn="ctr" defTabSz="685800">
                <a:defRPr/>
              </a:pPr>
              <a:r>
                <a:rPr lang="es-MX" sz="1100" b="1" dirty="0">
                  <a:solidFill>
                    <a:prstClr val="black"/>
                  </a:solidFill>
                  <a:latin typeface="Montserrat SemiBold" panose="00000700000000000000" pitchFamily="2" charset="0"/>
                </a:rPr>
                <a:t>16.9 %</a:t>
              </a:r>
            </a:p>
          </p:txBody>
        </p:sp>
        <p:sp>
          <p:nvSpPr>
            <p:cNvPr id="64" name="Flecha: pentágono 63">
              <a:extLst>
                <a:ext uri="{FF2B5EF4-FFF2-40B4-BE49-F238E27FC236}">
                  <a16:creationId xmlns:a16="http://schemas.microsoft.com/office/drawing/2014/main" id="{1A01C8C6-2DB7-4EB9-A920-B0BCD0099CA9}"/>
                </a:ext>
              </a:extLst>
            </p:cNvPr>
            <p:cNvSpPr/>
            <p:nvPr/>
          </p:nvSpPr>
          <p:spPr>
            <a:xfrm>
              <a:off x="1909789" y="3074249"/>
              <a:ext cx="1322166" cy="401820"/>
            </a:xfrm>
            <a:prstGeom prst="homePlate">
              <a:avLst/>
            </a:prstGeom>
            <a:solidFill>
              <a:sysClr val="window" lastClr="FFFFFF"/>
            </a:solidFill>
            <a:ln w="19050" cap="flat" cmpd="sng" algn="ctr">
              <a:solidFill>
                <a:srgbClr val="4E79C7"/>
              </a:solidFill>
              <a:prstDash val="solid"/>
              <a:miter lim="800000"/>
            </a:ln>
            <a:effectLst/>
          </p:spPr>
          <p:txBody>
            <a:bodyPr rtlCol="0" anchor="ctr"/>
            <a:lstStyle/>
            <a:p>
              <a:pPr algn="ctr" defTabSz="685800">
                <a:defRPr/>
              </a:pPr>
              <a:r>
                <a:rPr lang="es-MX" sz="1100" b="1" dirty="0">
                  <a:solidFill>
                    <a:prstClr val="black"/>
                  </a:solidFill>
                  <a:latin typeface="Montserrat SemiBold" panose="00000700000000000000" pitchFamily="2" charset="0"/>
                </a:rPr>
                <a:t>23.1 %</a:t>
              </a:r>
            </a:p>
          </p:txBody>
        </p:sp>
        <p:sp>
          <p:nvSpPr>
            <p:cNvPr id="65" name="Flecha: pentágono 64">
              <a:extLst>
                <a:ext uri="{FF2B5EF4-FFF2-40B4-BE49-F238E27FC236}">
                  <a16:creationId xmlns:a16="http://schemas.microsoft.com/office/drawing/2014/main" id="{41037812-8F29-4A90-AC91-1EACB5A56900}"/>
                </a:ext>
              </a:extLst>
            </p:cNvPr>
            <p:cNvSpPr/>
            <p:nvPr/>
          </p:nvSpPr>
          <p:spPr>
            <a:xfrm>
              <a:off x="1963862" y="4938106"/>
              <a:ext cx="1446435" cy="438995"/>
            </a:xfrm>
            <a:prstGeom prst="homePlate">
              <a:avLst/>
            </a:prstGeom>
            <a:solidFill>
              <a:sysClr val="window" lastClr="FFFFFF"/>
            </a:solidFill>
            <a:ln w="19050" cap="flat" cmpd="sng" algn="ctr">
              <a:solidFill>
                <a:srgbClr val="CCCCFF"/>
              </a:solidFill>
              <a:prstDash val="solid"/>
              <a:miter lim="800000"/>
            </a:ln>
            <a:effectLst/>
          </p:spPr>
          <p:txBody>
            <a:bodyPr rtlCol="0" anchor="ctr"/>
            <a:lstStyle/>
            <a:p>
              <a:pPr algn="ctr" defTabSz="685800">
                <a:defRPr/>
              </a:pPr>
              <a:r>
                <a:rPr lang="es-MX" sz="1100" b="1" dirty="0">
                  <a:solidFill>
                    <a:prstClr val="black"/>
                  </a:solidFill>
                  <a:latin typeface="Montserrat SemiBold" panose="00000700000000000000" pitchFamily="2" charset="0"/>
                </a:rPr>
                <a:t>0.7 %</a:t>
              </a:r>
            </a:p>
          </p:txBody>
        </p:sp>
        <p:sp>
          <p:nvSpPr>
            <p:cNvPr id="66" name="Flecha: pentágono 65">
              <a:extLst>
                <a:ext uri="{FF2B5EF4-FFF2-40B4-BE49-F238E27FC236}">
                  <a16:creationId xmlns:a16="http://schemas.microsoft.com/office/drawing/2014/main" id="{44FE2BEB-DCC0-477C-8493-115C2DF7CA9F}"/>
                </a:ext>
              </a:extLst>
            </p:cNvPr>
            <p:cNvSpPr/>
            <p:nvPr/>
          </p:nvSpPr>
          <p:spPr>
            <a:xfrm>
              <a:off x="1985544" y="3909015"/>
              <a:ext cx="1437658" cy="632877"/>
            </a:xfrm>
            <a:prstGeom prst="homePlate">
              <a:avLst/>
            </a:prstGeom>
            <a:solidFill>
              <a:sysClr val="window" lastClr="FFFFFF"/>
            </a:solidFill>
            <a:ln w="19050" cap="flat" cmpd="sng" algn="ctr">
              <a:solidFill>
                <a:schemeClr val="accent1">
                  <a:lumMod val="50000"/>
                </a:schemeClr>
              </a:solidFill>
              <a:prstDash val="solid"/>
              <a:miter lim="800000"/>
            </a:ln>
            <a:effectLst/>
          </p:spPr>
          <p:txBody>
            <a:bodyPr rtlCol="0" anchor="ctr"/>
            <a:lstStyle/>
            <a:p>
              <a:pPr algn="ctr" defTabSz="685800">
                <a:defRPr/>
              </a:pPr>
              <a:r>
                <a:rPr lang="es-MX" sz="1100" b="1" dirty="0">
                  <a:solidFill>
                    <a:prstClr val="black"/>
                  </a:solidFill>
                  <a:latin typeface="Montserrat SemiBold" panose="00000700000000000000" pitchFamily="2" charset="0"/>
                </a:rPr>
                <a:t>18.9 %</a:t>
              </a:r>
            </a:p>
          </p:txBody>
        </p:sp>
        <p:sp>
          <p:nvSpPr>
            <p:cNvPr id="67" name="Flecha: pentágono 66">
              <a:extLst>
                <a:ext uri="{FF2B5EF4-FFF2-40B4-BE49-F238E27FC236}">
                  <a16:creationId xmlns:a16="http://schemas.microsoft.com/office/drawing/2014/main" id="{036BAE2F-2062-41F3-9282-0DF77C6C62F7}"/>
                </a:ext>
              </a:extLst>
            </p:cNvPr>
            <p:cNvSpPr/>
            <p:nvPr/>
          </p:nvSpPr>
          <p:spPr>
            <a:xfrm>
              <a:off x="1979217" y="2199972"/>
              <a:ext cx="1232811" cy="453046"/>
            </a:xfrm>
            <a:prstGeom prst="homePlate">
              <a:avLst/>
            </a:prstGeom>
            <a:solidFill>
              <a:sysClr val="window" lastClr="FFFFFF"/>
            </a:solidFill>
            <a:ln w="19050" cap="flat" cmpd="sng" algn="ctr">
              <a:solidFill>
                <a:schemeClr val="accent1">
                  <a:lumMod val="75000"/>
                </a:schemeClr>
              </a:solidFill>
              <a:prstDash val="solid"/>
              <a:miter lim="800000"/>
            </a:ln>
            <a:effectLst/>
          </p:spPr>
          <p:txBody>
            <a:bodyPr rtlCol="0" anchor="ctr"/>
            <a:lstStyle/>
            <a:p>
              <a:pPr algn="ctr" defTabSz="685800">
                <a:defRPr/>
              </a:pPr>
              <a:r>
                <a:rPr lang="es-MX" sz="1100" b="1" dirty="0">
                  <a:solidFill>
                    <a:prstClr val="black"/>
                  </a:solidFill>
                  <a:latin typeface="Montserrat SemiBold" panose="00000700000000000000" pitchFamily="2" charset="0"/>
                </a:rPr>
                <a:t>40.4 %</a:t>
              </a:r>
            </a:p>
          </p:txBody>
        </p:sp>
        <p:sp>
          <p:nvSpPr>
            <p:cNvPr id="68" name="Rectángulo 67">
              <a:extLst>
                <a:ext uri="{FF2B5EF4-FFF2-40B4-BE49-F238E27FC236}">
                  <a16:creationId xmlns:a16="http://schemas.microsoft.com/office/drawing/2014/main" id="{A76FF1ED-3F1D-4D15-880C-DF77B83F8F49}"/>
                </a:ext>
              </a:extLst>
            </p:cNvPr>
            <p:cNvSpPr/>
            <p:nvPr/>
          </p:nvSpPr>
          <p:spPr>
            <a:xfrm>
              <a:off x="2693056" y="5724804"/>
              <a:ext cx="1806146" cy="341393"/>
            </a:xfrm>
            <a:prstGeom prst="rect">
              <a:avLst/>
            </a:prstGeom>
            <a:noFill/>
            <a:ln w="12700" cap="flat" cmpd="sng" algn="ctr">
              <a:noFill/>
              <a:prstDash val="solid"/>
              <a:miter lim="800000"/>
            </a:ln>
            <a:effectLst/>
          </p:spPr>
          <p:txBody>
            <a:bodyPr rtlCol="0" anchor="ctr"/>
            <a:lstStyle/>
            <a:p>
              <a:pPr algn="ctr" defTabSz="685800">
                <a:defRPr/>
              </a:pPr>
              <a:r>
                <a:rPr lang="es-MX" sz="1100" b="1" cap="small" dirty="0">
                  <a:solidFill>
                    <a:prstClr val="black"/>
                  </a:solidFill>
                  <a:latin typeface="Montserrat SemiBold" panose="00000700000000000000" pitchFamily="2" charset="0"/>
                </a:rPr>
                <a:t>Hombres</a:t>
              </a:r>
              <a:br>
                <a:rPr lang="es-MX" sz="1100" b="1" cap="small" dirty="0">
                  <a:solidFill>
                    <a:prstClr val="black"/>
                  </a:solidFill>
                  <a:latin typeface="Montserrat SemiBold" panose="00000700000000000000" pitchFamily="2" charset="0"/>
                </a:rPr>
              </a:br>
              <a:r>
                <a:rPr lang="es-MX" sz="1100" b="1" cap="small" dirty="0">
                  <a:solidFill>
                    <a:prstClr val="black"/>
                  </a:solidFill>
                  <a:latin typeface="Montserrat SemiBold" panose="00000700000000000000" pitchFamily="2" charset="0"/>
                </a:rPr>
                <a:t>1,986</a:t>
              </a:r>
            </a:p>
          </p:txBody>
        </p:sp>
        <p:sp>
          <p:nvSpPr>
            <p:cNvPr id="69" name="Rectángulo 68">
              <a:extLst>
                <a:ext uri="{FF2B5EF4-FFF2-40B4-BE49-F238E27FC236}">
                  <a16:creationId xmlns:a16="http://schemas.microsoft.com/office/drawing/2014/main" id="{F4ECD34B-56D3-4A29-8061-A14783E65D2C}"/>
                </a:ext>
              </a:extLst>
            </p:cNvPr>
            <p:cNvSpPr/>
            <p:nvPr/>
          </p:nvSpPr>
          <p:spPr>
            <a:xfrm>
              <a:off x="2693056" y="791802"/>
              <a:ext cx="1806146" cy="341393"/>
            </a:xfrm>
            <a:prstGeom prst="rect">
              <a:avLst/>
            </a:prstGeom>
            <a:noFill/>
            <a:ln w="12700" cap="flat" cmpd="sng" algn="ctr">
              <a:noFill/>
              <a:prstDash val="solid"/>
              <a:miter lim="800000"/>
            </a:ln>
            <a:effectLst/>
          </p:spPr>
          <p:txBody>
            <a:bodyPr rtlCol="0" anchor="ctr"/>
            <a:lstStyle/>
            <a:p>
              <a:pPr algn="ctr" defTabSz="685800">
                <a:defRPr/>
              </a:pPr>
              <a:r>
                <a:rPr lang="es-MX" sz="1100" b="1" cap="small" dirty="0">
                  <a:solidFill>
                    <a:prstClr val="black"/>
                  </a:solidFill>
                  <a:latin typeface="Montserrat SemiBold" panose="00000700000000000000" pitchFamily="2" charset="0"/>
                </a:rPr>
                <a:t>Mujeres</a:t>
              </a:r>
              <a:br>
                <a:rPr lang="es-MX" sz="1100" b="1" cap="small" dirty="0">
                  <a:solidFill>
                    <a:prstClr val="black"/>
                  </a:solidFill>
                  <a:latin typeface="Montserrat SemiBold" panose="00000700000000000000" pitchFamily="2" charset="0"/>
                </a:rPr>
              </a:br>
              <a:r>
                <a:rPr lang="es-MX" sz="1100" b="1" cap="small" dirty="0">
                  <a:solidFill>
                    <a:prstClr val="black"/>
                  </a:solidFill>
                  <a:latin typeface="Montserrat SemiBold" panose="00000700000000000000" pitchFamily="2" charset="0"/>
                </a:rPr>
                <a:t>1,554</a:t>
              </a:r>
            </a:p>
          </p:txBody>
        </p:sp>
        <p:grpSp>
          <p:nvGrpSpPr>
            <p:cNvPr id="70" name="Grupo 69">
              <a:extLst>
                <a:ext uri="{FF2B5EF4-FFF2-40B4-BE49-F238E27FC236}">
                  <a16:creationId xmlns:a16="http://schemas.microsoft.com/office/drawing/2014/main" id="{E7A0B039-44E6-4E10-A1DB-97A2F13C7E11}"/>
                </a:ext>
              </a:extLst>
            </p:cNvPr>
            <p:cNvGrpSpPr/>
            <p:nvPr/>
          </p:nvGrpSpPr>
          <p:grpSpPr>
            <a:xfrm>
              <a:off x="3352514" y="1367779"/>
              <a:ext cx="598679" cy="943213"/>
              <a:chOff x="8681383" y="1645117"/>
              <a:chExt cx="598679" cy="943213"/>
            </a:xfrm>
          </p:grpSpPr>
          <p:sp>
            <p:nvSpPr>
              <p:cNvPr id="86" name="Rectángulo 85">
                <a:extLst>
                  <a:ext uri="{FF2B5EF4-FFF2-40B4-BE49-F238E27FC236}">
                    <a16:creationId xmlns:a16="http://schemas.microsoft.com/office/drawing/2014/main" id="{68AFCDB4-A789-4138-8B9B-2C95198F18AA}"/>
                  </a:ext>
                </a:extLst>
              </p:cNvPr>
              <p:cNvSpPr/>
              <p:nvPr/>
            </p:nvSpPr>
            <p:spPr>
              <a:xfrm>
                <a:off x="8681383" y="1645117"/>
                <a:ext cx="598679" cy="943213"/>
              </a:xfrm>
              <a:prstGeom prst="rect">
                <a:avLst/>
              </a:prstGeom>
              <a:solidFill>
                <a:srgbClr val="FFFFFF">
                  <a:alpha val="75000"/>
                </a:srgbClr>
              </a:solidFill>
              <a:ln w="12700" cap="flat" cmpd="sng" algn="ctr">
                <a:noFill/>
                <a:prstDash val="solid"/>
                <a:miter lim="800000"/>
              </a:ln>
              <a:effectLst/>
            </p:spPr>
            <p:txBody>
              <a:bodyPr rtlCol="0" anchor="ctr"/>
              <a:lstStyle/>
              <a:p>
                <a:pPr algn="ctr" defTabSz="685800">
                  <a:defRPr/>
                </a:pPr>
                <a:endParaRPr lang="es-MX" sz="1100">
                  <a:solidFill>
                    <a:prstClr val="white"/>
                  </a:solidFill>
                  <a:latin typeface="Calibri" panose="020F0502020204030204"/>
                </a:endParaRPr>
              </a:p>
            </p:txBody>
          </p:sp>
          <p:grpSp>
            <p:nvGrpSpPr>
              <p:cNvPr id="87" name="Group 4">
                <a:extLst>
                  <a:ext uri="{FF2B5EF4-FFF2-40B4-BE49-F238E27FC236}">
                    <a16:creationId xmlns:a16="http://schemas.microsoft.com/office/drawing/2014/main" id="{07FE0791-5AA3-45ED-9950-99D005799C89}"/>
                  </a:ext>
                </a:extLst>
              </p:cNvPr>
              <p:cNvGrpSpPr/>
              <p:nvPr/>
            </p:nvGrpSpPr>
            <p:grpSpPr>
              <a:xfrm>
                <a:off x="8794532" y="1772797"/>
                <a:ext cx="280799" cy="648001"/>
                <a:chOff x="1553369" y="4646611"/>
                <a:chExt cx="665162" cy="1654177"/>
              </a:xfrm>
            </p:grpSpPr>
            <p:sp>
              <p:nvSpPr>
                <p:cNvPr id="88" name="Freeform 196">
                  <a:extLst>
                    <a:ext uri="{FF2B5EF4-FFF2-40B4-BE49-F238E27FC236}">
                      <a16:creationId xmlns:a16="http://schemas.microsoft.com/office/drawing/2014/main" id="{D22912A1-E0AF-4EEF-A759-F97991D81DDF}"/>
                    </a:ext>
                  </a:extLst>
                </p:cNvPr>
                <p:cNvSpPr>
                  <a:spLocks/>
                </p:cNvSpPr>
                <p:nvPr/>
              </p:nvSpPr>
              <p:spPr bwMode="auto">
                <a:xfrm>
                  <a:off x="1564481" y="5092699"/>
                  <a:ext cx="644525" cy="671513"/>
                </a:xfrm>
                <a:custGeom>
                  <a:avLst/>
                  <a:gdLst>
                    <a:gd name="T0" fmla="*/ 1423 w 1624"/>
                    <a:gd name="T1" fmla="*/ 697 h 1692"/>
                    <a:gd name="T2" fmla="*/ 1422 w 1624"/>
                    <a:gd name="T3" fmla="*/ 635 h 1692"/>
                    <a:gd name="T4" fmla="*/ 1410 w 1624"/>
                    <a:gd name="T5" fmla="*/ 522 h 1692"/>
                    <a:gd name="T6" fmla="*/ 1385 w 1624"/>
                    <a:gd name="T7" fmla="*/ 422 h 1692"/>
                    <a:gd name="T8" fmla="*/ 1346 w 1624"/>
                    <a:gd name="T9" fmla="*/ 337 h 1692"/>
                    <a:gd name="T10" fmla="*/ 1292 w 1624"/>
                    <a:gd name="T11" fmla="*/ 264 h 1692"/>
                    <a:gd name="T12" fmla="*/ 1223 w 1624"/>
                    <a:gd name="T13" fmla="*/ 204 h 1692"/>
                    <a:gd name="T14" fmla="*/ 1138 w 1624"/>
                    <a:gd name="T15" fmla="*/ 159 h 1692"/>
                    <a:gd name="T16" fmla="*/ 1034 w 1624"/>
                    <a:gd name="T17" fmla="*/ 127 h 1692"/>
                    <a:gd name="T18" fmla="*/ 974 w 1624"/>
                    <a:gd name="T19" fmla="*/ 115 h 1692"/>
                    <a:gd name="T20" fmla="*/ 974 w 1624"/>
                    <a:gd name="T21" fmla="*/ 0 h 1692"/>
                    <a:gd name="T22" fmla="*/ 650 w 1624"/>
                    <a:gd name="T23" fmla="*/ 0 h 1692"/>
                    <a:gd name="T24" fmla="*/ 650 w 1624"/>
                    <a:gd name="T25" fmla="*/ 115 h 1692"/>
                    <a:gd name="T26" fmla="*/ 592 w 1624"/>
                    <a:gd name="T27" fmla="*/ 127 h 1692"/>
                    <a:gd name="T28" fmla="*/ 488 w 1624"/>
                    <a:gd name="T29" fmla="*/ 159 h 1692"/>
                    <a:gd name="T30" fmla="*/ 403 w 1624"/>
                    <a:gd name="T31" fmla="*/ 204 h 1692"/>
                    <a:gd name="T32" fmla="*/ 333 w 1624"/>
                    <a:gd name="T33" fmla="*/ 264 h 1692"/>
                    <a:gd name="T34" fmla="*/ 278 w 1624"/>
                    <a:gd name="T35" fmla="*/ 337 h 1692"/>
                    <a:gd name="T36" fmla="*/ 239 w 1624"/>
                    <a:gd name="T37" fmla="*/ 422 h 1692"/>
                    <a:gd name="T38" fmla="*/ 215 w 1624"/>
                    <a:gd name="T39" fmla="*/ 522 h 1692"/>
                    <a:gd name="T40" fmla="*/ 202 w 1624"/>
                    <a:gd name="T41" fmla="*/ 635 h 1692"/>
                    <a:gd name="T42" fmla="*/ 201 w 1624"/>
                    <a:gd name="T43" fmla="*/ 697 h 1692"/>
                    <a:gd name="T44" fmla="*/ 0 w 1624"/>
                    <a:gd name="T45" fmla="*/ 1637 h 1692"/>
                    <a:gd name="T46" fmla="*/ 220 w 1624"/>
                    <a:gd name="T47" fmla="*/ 1692 h 1692"/>
                    <a:gd name="T48" fmla="*/ 434 w 1624"/>
                    <a:gd name="T49" fmla="*/ 656 h 1692"/>
                    <a:gd name="T50" fmla="*/ 435 w 1624"/>
                    <a:gd name="T51" fmla="*/ 609 h 1692"/>
                    <a:gd name="T52" fmla="*/ 446 w 1624"/>
                    <a:gd name="T53" fmla="*/ 536 h 1692"/>
                    <a:gd name="T54" fmla="*/ 465 w 1624"/>
                    <a:gd name="T55" fmla="*/ 484 h 1692"/>
                    <a:gd name="T56" fmla="*/ 497 w 1624"/>
                    <a:gd name="T57" fmla="*/ 449 h 1692"/>
                    <a:gd name="T58" fmla="*/ 540 w 1624"/>
                    <a:gd name="T59" fmla="*/ 430 h 1692"/>
                    <a:gd name="T60" fmla="*/ 596 w 1624"/>
                    <a:gd name="T61" fmla="*/ 421 h 1692"/>
                    <a:gd name="T62" fmla="*/ 702 w 1624"/>
                    <a:gd name="T63" fmla="*/ 418 h 1692"/>
                    <a:gd name="T64" fmla="*/ 793 w 1624"/>
                    <a:gd name="T65" fmla="*/ 420 h 1692"/>
                    <a:gd name="T66" fmla="*/ 792 w 1624"/>
                    <a:gd name="T67" fmla="*/ 424 h 1692"/>
                    <a:gd name="T68" fmla="*/ 888 w 1624"/>
                    <a:gd name="T69" fmla="*/ 422 h 1692"/>
                    <a:gd name="T70" fmla="*/ 1003 w 1624"/>
                    <a:gd name="T71" fmla="*/ 424 h 1692"/>
                    <a:gd name="T72" fmla="*/ 1064 w 1624"/>
                    <a:gd name="T73" fmla="*/ 431 h 1692"/>
                    <a:gd name="T74" fmla="*/ 1114 w 1624"/>
                    <a:gd name="T75" fmla="*/ 449 h 1692"/>
                    <a:gd name="T76" fmla="*/ 1151 w 1624"/>
                    <a:gd name="T77" fmla="*/ 483 h 1692"/>
                    <a:gd name="T78" fmla="*/ 1175 w 1624"/>
                    <a:gd name="T79" fmla="*/ 534 h 1692"/>
                    <a:gd name="T80" fmla="*/ 1188 w 1624"/>
                    <a:gd name="T81" fmla="*/ 608 h 1692"/>
                    <a:gd name="T82" fmla="*/ 1190 w 1624"/>
                    <a:gd name="T83" fmla="*/ 656 h 1692"/>
                    <a:gd name="T84" fmla="*/ 1403 w 1624"/>
                    <a:gd name="T85" fmla="*/ 1692 h 1692"/>
                    <a:gd name="T86" fmla="*/ 1624 w 1624"/>
                    <a:gd name="T87" fmla="*/ 1637 h 1692"/>
                    <a:gd name="T88" fmla="*/ 1423 w 1624"/>
                    <a:gd name="T89" fmla="*/ 697 h 1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4" h="1692">
                      <a:moveTo>
                        <a:pt x="1423" y="697"/>
                      </a:moveTo>
                      <a:lnTo>
                        <a:pt x="1422" y="635"/>
                      </a:lnTo>
                      <a:lnTo>
                        <a:pt x="1410" y="522"/>
                      </a:lnTo>
                      <a:lnTo>
                        <a:pt x="1385" y="422"/>
                      </a:lnTo>
                      <a:lnTo>
                        <a:pt x="1346" y="337"/>
                      </a:lnTo>
                      <a:lnTo>
                        <a:pt x="1292" y="264"/>
                      </a:lnTo>
                      <a:lnTo>
                        <a:pt x="1223" y="204"/>
                      </a:lnTo>
                      <a:lnTo>
                        <a:pt x="1138" y="159"/>
                      </a:lnTo>
                      <a:lnTo>
                        <a:pt x="1034" y="127"/>
                      </a:lnTo>
                      <a:lnTo>
                        <a:pt x="974" y="115"/>
                      </a:lnTo>
                      <a:lnTo>
                        <a:pt x="974" y="0"/>
                      </a:lnTo>
                      <a:lnTo>
                        <a:pt x="650" y="0"/>
                      </a:lnTo>
                      <a:lnTo>
                        <a:pt x="650" y="115"/>
                      </a:lnTo>
                      <a:lnTo>
                        <a:pt x="592" y="127"/>
                      </a:lnTo>
                      <a:lnTo>
                        <a:pt x="488" y="159"/>
                      </a:lnTo>
                      <a:lnTo>
                        <a:pt x="403" y="204"/>
                      </a:lnTo>
                      <a:lnTo>
                        <a:pt x="333" y="264"/>
                      </a:lnTo>
                      <a:lnTo>
                        <a:pt x="278" y="337"/>
                      </a:lnTo>
                      <a:lnTo>
                        <a:pt x="239" y="422"/>
                      </a:lnTo>
                      <a:lnTo>
                        <a:pt x="215" y="522"/>
                      </a:lnTo>
                      <a:lnTo>
                        <a:pt x="202" y="635"/>
                      </a:lnTo>
                      <a:lnTo>
                        <a:pt x="201" y="697"/>
                      </a:lnTo>
                      <a:lnTo>
                        <a:pt x="0" y="1637"/>
                      </a:lnTo>
                      <a:lnTo>
                        <a:pt x="220" y="1692"/>
                      </a:lnTo>
                      <a:lnTo>
                        <a:pt x="434" y="656"/>
                      </a:lnTo>
                      <a:lnTo>
                        <a:pt x="435" y="609"/>
                      </a:lnTo>
                      <a:lnTo>
                        <a:pt x="446" y="536"/>
                      </a:lnTo>
                      <a:lnTo>
                        <a:pt x="465" y="484"/>
                      </a:lnTo>
                      <a:lnTo>
                        <a:pt x="497" y="449"/>
                      </a:lnTo>
                      <a:lnTo>
                        <a:pt x="540" y="430"/>
                      </a:lnTo>
                      <a:lnTo>
                        <a:pt x="596" y="421"/>
                      </a:lnTo>
                      <a:lnTo>
                        <a:pt x="702" y="418"/>
                      </a:lnTo>
                      <a:lnTo>
                        <a:pt x="793" y="420"/>
                      </a:lnTo>
                      <a:lnTo>
                        <a:pt x="792" y="424"/>
                      </a:lnTo>
                      <a:lnTo>
                        <a:pt x="888" y="422"/>
                      </a:lnTo>
                      <a:lnTo>
                        <a:pt x="1003" y="424"/>
                      </a:lnTo>
                      <a:lnTo>
                        <a:pt x="1064" y="431"/>
                      </a:lnTo>
                      <a:lnTo>
                        <a:pt x="1114" y="449"/>
                      </a:lnTo>
                      <a:lnTo>
                        <a:pt x="1151" y="483"/>
                      </a:lnTo>
                      <a:lnTo>
                        <a:pt x="1175" y="534"/>
                      </a:lnTo>
                      <a:lnTo>
                        <a:pt x="1188" y="608"/>
                      </a:lnTo>
                      <a:lnTo>
                        <a:pt x="1190" y="656"/>
                      </a:lnTo>
                      <a:lnTo>
                        <a:pt x="1403" y="1692"/>
                      </a:lnTo>
                      <a:lnTo>
                        <a:pt x="1624" y="1637"/>
                      </a:lnTo>
                      <a:lnTo>
                        <a:pt x="1423" y="697"/>
                      </a:lnTo>
                      <a:close/>
                    </a:path>
                  </a:pathLst>
                </a:custGeom>
                <a:solidFill>
                  <a:srgbClr val="FFC9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defRPr/>
                  </a:pPr>
                  <a:endParaRPr lang="en-US" sz="1100" b="1">
                    <a:solidFill>
                      <a:prstClr val="black"/>
                    </a:solidFill>
                    <a:latin typeface="Montserrat" panose="00000500000000000000" pitchFamily="2" charset="0"/>
                  </a:endParaRPr>
                </a:p>
              </p:txBody>
            </p:sp>
            <p:sp>
              <p:nvSpPr>
                <p:cNvPr id="89" name="Freeform 197">
                  <a:extLst>
                    <a:ext uri="{FF2B5EF4-FFF2-40B4-BE49-F238E27FC236}">
                      <a16:creationId xmlns:a16="http://schemas.microsoft.com/office/drawing/2014/main" id="{D4D77E39-0681-40AE-90C1-4B76D7E248DE}"/>
                    </a:ext>
                  </a:extLst>
                </p:cNvPr>
                <p:cNvSpPr>
                  <a:spLocks/>
                </p:cNvSpPr>
                <p:nvPr/>
              </p:nvSpPr>
              <p:spPr bwMode="auto">
                <a:xfrm>
                  <a:off x="1888332" y="5748337"/>
                  <a:ext cx="119064" cy="511176"/>
                </a:xfrm>
                <a:custGeom>
                  <a:avLst/>
                  <a:gdLst>
                    <a:gd name="T0" fmla="*/ 16 w 301"/>
                    <a:gd name="T1" fmla="*/ 1285 h 1285"/>
                    <a:gd name="T2" fmla="*/ 210 w 301"/>
                    <a:gd name="T3" fmla="*/ 1272 h 1285"/>
                    <a:gd name="T4" fmla="*/ 301 w 301"/>
                    <a:gd name="T5" fmla="*/ 0 h 1285"/>
                    <a:gd name="T6" fmla="*/ 0 w 301"/>
                    <a:gd name="T7" fmla="*/ 6 h 1285"/>
                    <a:gd name="T8" fmla="*/ 6 w 301"/>
                    <a:gd name="T9" fmla="*/ 160 h 1285"/>
                    <a:gd name="T10" fmla="*/ 14 w 301"/>
                    <a:gd name="T11" fmla="*/ 545 h 1285"/>
                    <a:gd name="T12" fmla="*/ 18 w 301"/>
                    <a:gd name="T13" fmla="*/ 1110 h 1285"/>
                    <a:gd name="T14" fmla="*/ 16 w 301"/>
                    <a:gd name="T15" fmla="*/ 1285 h 12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1285">
                      <a:moveTo>
                        <a:pt x="16" y="1285"/>
                      </a:moveTo>
                      <a:lnTo>
                        <a:pt x="210" y="1272"/>
                      </a:lnTo>
                      <a:lnTo>
                        <a:pt x="301" y="0"/>
                      </a:lnTo>
                      <a:lnTo>
                        <a:pt x="0" y="6"/>
                      </a:lnTo>
                      <a:lnTo>
                        <a:pt x="6" y="160"/>
                      </a:lnTo>
                      <a:lnTo>
                        <a:pt x="14" y="545"/>
                      </a:lnTo>
                      <a:lnTo>
                        <a:pt x="18" y="1110"/>
                      </a:lnTo>
                      <a:lnTo>
                        <a:pt x="16" y="1285"/>
                      </a:lnTo>
                      <a:close/>
                    </a:path>
                  </a:pathLst>
                </a:custGeom>
                <a:solidFill>
                  <a:srgbClr val="FFC9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defRPr/>
                  </a:pPr>
                  <a:endParaRPr lang="en-US" sz="1100" b="1">
                    <a:solidFill>
                      <a:prstClr val="black"/>
                    </a:solidFill>
                    <a:latin typeface="Montserrat" panose="00000500000000000000" pitchFamily="2" charset="0"/>
                  </a:endParaRPr>
                </a:p>
              </p:txBody>
            </p:sp>
            <p:sp>
              <p:nvSpPr>
                <p:cNvPr id="90" name="Freeform 198">
                  <a:extLst>
                    <a:ext uri="{FF2B5EF4-FFF2-40B4-BE49-F238E27FC236}">
                      <a16:creationId xmlns:a16="http://schemas.microsoft.com/office/drawing/2014/main" id="{3B6F7B66-22A3-4BF1-AF61-EAFF2F9A953D}"/>
                    </a:ext>
                  </a:extLst>
                </p:cNvPr>
                <p:cNvSpPr>
                  <a:spLocks/>
                </p:cNvSpPr>
                <p:nvPr/>
              </p:nvSpPr>
              <p:spPr bwMode="auto">
                <a:xfrm>
                  <a:off x="1753394" y="5748337"/>
                  <a:ext cx="119064" cy="506412"/>
                </a:xfrm>
                <a:custGeom>
                  <a:avLst/>
                  <a:gdLst>
                    <a:gd name="T0" fmla="*/ 289 w 302"/>
                    <a:gd name="T1" fmla="*/ 1272 h 1272"/>
                    <a:gd name="T2" fmla="*/ 288 w 302"/>
                    <a:gd name="T3" fmla="*/ 1099 h 1272"/>
                    <a:gd name="T4" fmla="*/ 288 w 302"/>
                    <a:gd name="T5" fmla="*/ 540 h 1272"/>
                    <a:gd name="T6" fmla="*/ 296 w 302"/>
                    <a:gd name="T7" fmla="*/ 160 h 1272"/>
                    <a:gd name="T8" fmla="*/ 302 w 302"/>
                    <a:gd name="T9" fmla="*/ 6 h 1272"/>
                    <a:gd name="T10" fmla="*/ 0 w 302"/>
                    <a:gd name="T11" fmla="*/ 0 h 1272"/>
                    <a:gd name="T12" fmla="*/ 92 w 302"/>
                    <a:gd name="T13" fmla="*/ 1272 h 1272"/>
                    <a:gd name="T14" fmla="*/ 289 w 302"/>
                    <a:gd name="T15" fmla="*/ 1272 h 1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1272">
                      <a:moveTo>
                        <a:pt x="289" y="1272"/>
                      </a:moveTo>
                      <a:lnTo>
                        <a:pt x="288" y="1099"/>
                      </a:lnTo>
                      <a:lnTo>
                        <a:pt x="288" y="540"/>
                      </a:lnTo>
                      <a:lnTo>
                        <a:pt x="296" y="160"/>
                      </a:lnTo>
                      <a:lnTo>
                        <a:pt x="302" y="6"/>
                      </a:lnTo>
                      <a:lnTo>
                        <a:pt x="0" y="0"/>
                      </a:lnTo>
                      <a:lnTo>
                        <a:pt x="92" y="1272"/>
                      </a:lnTo>
                      <a:lnTo>
                        <a:pt x="289" y="1272"/>
                      </a:lnTo>
                      <a:close/>
                    </a:path>
                  </a:pathLst>
                </a:custGeom>
                <a:solidFill>
                  <a:srgbClr val="FFC9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defRPr/>
                  </a:pPr>
                  <a:endParaRPr lang="en-US" sz="1100" b="1">
                    <a:solidFill>
                      <a:prstClr val="black"/>
                    </a:solidFill>
                    <a:latin typeface="Montserrat" panose="00000500000000000000" pitchFamily="2" charset="0"/>
                  </a:endParaRPr>
                </a:p>
              </p:txBody>
            </p:sp>
            <p:sp>
              <p:nvSpPr>
                <p:cNvPr id="91" name="Freeform 199">
                  <a:extLst>
                    <a:ext uri="{FF2B5EF4-FFF2-40B4-BE49-F238E27FC236}">
                      <a16:creationId xmlns:a16="http://schemas.microsoft.com/office/drawing/2014/main" id="{D8C1040F-44DD-4B4A-9EA3-FCC856AA3F3E}"/>
                    </a:ext>
                  </a:extLst>
                </p:cNvPr>
                <p:cNvSpPr>
                  <a:spLocks/>
                </p:cNvSpPr>
                <p:nvPr/>
              </p:nvSpPr>
              <p:spPr bwMode="auto">
                <a:xfrm>
                  <a:off x="1661318" y="4662488"/>
                  <a:ext cx="447676" cy="458789"/>
                </a:xfrm>
                <a:custGeom>
                  <a:avLst/>
                  <a:gdLst>
                    <a:gd name="T0" fmla="*/ 1126 w 1126"/>
                    <a:gd name="T1" fmla="*/ 578 h 1157"/>
                    <a:gd name="T2" fmla="*/ 1125 w 1126"/>
                    <a:gd name="T3" fmla="*/ 608 h 1157"/>
                    <a:gd name="T4" fmla="*/ 1119 w 1126"/>
                    <a:gd name="T5" fmla="*/ 667 h 1157"/>
                    <a:gd name="T6" fmla="*/ 1098 w 1126"/>
                    <a:gd name="T7" fmla="*/ 751 h 1157"/>
                    <a:gd name="T8" fmla="*/ 1051 w 1126"/>
                    <a:gd name="T9" fmla="*/ 855 h 1157"/>
                    <a:gd name="T10" fmla="*/ 985 w 1126"/>
                    <a:gd name="T11" fmla="*/ 947 h 1157"/>
                    <a:gd name="T12" fmla="*/ 905 w 1126"/>
                    <a:gd name="T13" fmla="*/ 1026 h 1157"/>
                    <a:gd name="T14" fmla="*/ 814 w 1126"/>
                    <a:gd name="T15" fmla="*/ 1088 h 1157"/>
                    <a:gd name="T16" fmla="*/ 715 w 1126"/>
                    <a:gd name="T17" fmla="*/ 1132 h 1157"/>
                    <a:gd name="T18" fmla="*/ 614 w 1126"/>
                    <a:gd name="T19" fmla="*/ 1155 h 1157"/>
                    <a:gd name="T20" fmla="*/ 562 w 1126"/>
                    <a:gd name="T21" fmla="*/ 1157 h 1157"/>
                    <a:gd name="T22" fmla="*/ 512 w 1126"/>
                    <a:gd name="T23" fmla="*/ 1155 h 1157"/>
                    <a:gd name="T24" fmla="*/ 411 w 1126"/>
                    <a:gd name="T25" fmla="*/ 1132 h 1157"/>
                    <a:gd name="T26" fmla="*/ 312 w 1126"/>
                    <a:gd name="T27" fmla="*/ 1088 h 1157"/>
                    <a:gd name="T28" fmla="*/ 222 w 1126"/>
                    <a:gd name="T29" fmla="*/ 1026 h 1157"/>
                    <a:gd name="T30" fmla="*/ 141 w 1126"/>
                    <a:gd name="T31" fmla="*/ 947 h 1157"/>
                    <a:gd name="T32" fmla="*/ 75 w 1126"/>
                    <a:gd name="T33" fmla="*/ 855 h 1157"/>
                    <a:gd name="T34" fmla="*/ 28 w 1126"/>
                    <a:gd name="T35" fmla="*/ 751 h 1157"/>
                    <a:gd name="T36" fmla="*/ 8 w 1126"/>
                    <a:gd name="T37" fmla="*/ 667 h 1157"/>
                    <a:gd name="T38" fmla="*/ 1 w 1126"/>
                    <a:gd name="T39" fmla="*/ 608 h 1157"/>
                    <a:gd name="T40" fmla="*/ 0 w 1126"/>
                    <a:gd name="T41" fmla="*/ 578 h 1157"/>
                    <a:gd name="T42" fmla="*/ 3 w 1126"/>
                    <a:gd name="T43" fmla="*/ 519 h 1157"/>
                    <a:gd name="T44" fmla="*/ 25 w 1126"/>
                    <a:gd name="T45" fmla="*/ 406 h 1157"/>
                    <a:gd name="T46" fmla="*/ 67 w 1126"/>
                    <a:gd name="T47" fmla="*/ 302 h 1157"/>
                    <a:gd name="T48" fmla="*/ 128 w 1126"/>
                    <a:gd name="T49" fmla="*/ 210 h 1157"/>
                    <a:gd name="T50" fmla="*/ 205 w 1126"/>
                    <a:gd name="T51" fmla="*/ 133 h 1157"/>
                    <a:gd name="T52" fmla="*/ 294 w 1126"/>
                    <a:gd name="T53" fmla="*/ 70 h 1157"/>
                    <a:gd name="T54" fmla="*/ 395 w 1126"/>
                    <a:gd name="T55" fmla="*/ 26 h 1157"/>
                    <a:gd name="T56" fmla="*/ 505 w 1126"/>
                    <a:gd name="T57" fmla="*/ 3 h 1157"/>
                    <a:gd name="T58" fmla="*/ 562 w 1126"/>
                    <a:gd name="T59" fmla="*/ 0 h 1157"/>
                    <a:gd name="T60" fmla="*/ 621 w 1126"/>
                    <a:gd name="T61" fmla="*/ 3 h 1157"/>
                    <a:gd name="T62" fmla="*/ 731 w 1126"/>
                    <a:gd name="T63" fmla="*/ 26 h 1157"/>
                    <a:gd name="T64" fmla="*/ 832 w 1126"/>
                    <a:gd name="T65" fmla="*/ 70 h 1157"/>
                    <a:gd name="T66" fmla="*/ 922 w 1126"/>
                    <a:gd name="T67" fmla="*/ 133 h 1157"/>
                    <a:gd name="T68" fmla="*/ 998 w 1126"/>
                    <a:gd name="T69" fmla="*/ 210 h 1157"/>
                    <a:gd name="T70" fmla="*/ 1059 w 1126"/>
                    <a:gd name="T71" fmla="*/ 302 h 1157"/>
                    <a:gd name="T72" fmla="*/ 1102 w 1126"/>
                    <a:gd name="T73" fmla="*/ 406 h 1157"/>
                    <a:gd name="T74" fmla="*/ 1124 w 1126"/>
                    <a:gd name="T75" fmla="*/ 519 h 1157"/>
                    <a:gd name="T76" fmla="*/ 1126 w 1126"/>
                    <a:gd name="T77" fmla="*/ 578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6" h="1157">
                      <a:moveTo>
                        <a:pt x="1126" y="578"/>
                      </a:moveTo>
                      <a:lnTo>
                        <a:pt x="1125" y="608"/>
                      </a:lnTo>
                      <a:lnTo>
                        <a:pt x="1119" y="667"/>
                      </a:lnTo>
                      <a:lnTo>
                        <a:pt x="1098" y="751"/>
                      </a:lnTo>
                      <a:lnTo>
                        <a:pt x="1051" y="855"/>
                      </a:lnTo>
                      <a:lnTo>
                        <a:pt x="985" y="947"/>
                      </a:lnTo>
                      <a:lnTo>
                        <a:pt x="905" y="1026"/>
                      </a:lnTo>
                      <a:lnTo>
                        <a:pt x="814" y="1088"/>
                      </a:lnTo>
                      <a:lnTo>
                        <a:pt x="715" y="1132"/>
                      </a:lnTo>
                      <a:lnTo>
                        <a:pt x="614" y="1155"/>
                      </a:lnTo>
                      <a:lnTo>
                        <a:pt x="562" y="1157"/>
                      </a:lnTo>
                      <a:lnTo>
                        <a:pt x="512" y="1155"/>
                      </a:lnTo>
                      <a:lnTo>
                        <a:pt x="411" y="1132"/>
                      </a:lnTo>
                      <a:lnTo>
                        <a:pt x="312" y="1088"/>
                      </a:lnTo>
                      <a:lnTo>
                        <a:pt x="222" y="1026"/>
                      </a:lnTo>
                      <a:lnTo>
                        <a:pt x="141" y="947"/>
                      </a:lnTo>
                      <a:lnTo>
                        <a:pt x="75" y="855"/>
                      </a:lnTo>
                      <a:lnTo>
                        <a:pt x="28" y="751"/>
                      </a:lnTo>
                      <a:lnTo>
                        <a:pt x="8" y="667"/>
                      </a:lnTo>
                      <a:lnTo>
                        <a:pt x="1" y="608"/>
                      </a:lnTo>
                      <a:lnTo>
                        <a:pt x="0" y="578"/>
                      </a:lnTo>
                      <a:lnTo>
                        <a:pt x="3" y="519"/>
                      </a:lnTo>
                      <a:lnTo>
                        <a:pt x="25" y="406"/>
                      </a:lnTo>
                      <a:lnTo>
                        <a:pt x="67" y="302"/>
                      </a:lnTo>
                      <a:lnTo>
                        <a:pt x="128" y="210"/>
                      </a:lnTo>
                      <a:lnTo>
                        <a:pt x="205" y="133"/>
                      </a:lnTo>
                      <a:lnTo>
                        <a:pt x="294" y="70"/>
                      </a:lnTo>
                      <a:lnTo>
                        <a:pt x="395" y="26"/>
                      </a:lnTo>
                      <a:lnTo>
                        <a:pt x="505" y="3"/>
                      </a:lnTo>
                      <a:lnTo>
                        <a:pt x="562" y="0"/>
                      </a:lnTo>
                      <a:lnTo>
                        <a:pt x="621" y="3"/>
                      </a:lnTo>
                      <a:lnTo>
                        <a:pt x="731" y="26"/>
                      </a:lnTo>
                      <a:lnTo>
                        <a:pt x="832" y="70"/>
                      </a:lnTo>
                      <a:lnTo>
                        <a:pt x="922" y="133"/>
                      </a:lnTo>
                      <a:lnTo>
                        <a:pt x="998" y="210"/>
                      </a:lnTo>
                      <a:lnTo>
                        <a:pt x="1059" y="302"/>
                      </a:lnTo>
                      <a:lnTo>
                        <a:pt x="1102" y="406"/>
                      </a:lnTo>
                      <a:lnTo>
                        <a:pt x="1124" y="519"/>
                      </a:lnTo>
                      <a:lnTo>
                        <a:pt x="1126" y="578"/>
                      </a:lnTo>
                      <a:close/>
                    </a:path>
                  </a:pathLst>
                </a:custGeom>
                <a:solidFill>
                  <a:srgbClr val="FFC9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defRPr/>
                  </a:pPr>
                  <a:endParaRPr lang="en-US" sz="1100" b="1">
                    <a:solidFill>
                      <a:prstClr val="black"/>
                    </a:solidFill>
                    <a:latin typeface="Montserrat" panose="00000500000000000000" pitchFamily="2" charset="0"/>
                  </a:endParaRPr>
                </a:p>
              </p:txBody>
            </p:sp>
            <p:sp>
              <p:nvSpPr>
                <p:cNvPr id="92" name="Freeform 200">
                  <a:extLst>
                    <a:ext uri="{FF2B5EF4-FFF2-40B4-BE49-F238E27FC236}">
                      <a16:creationId xmlns:a16="http://schemas.microsoft.com/office/drawing/2014/main" id="{95DF4EFD-707A-44C8-80C9-B905C2AD4690}"/>
                    </a:ext>
                  </a:extLst>
                </p:cNvPr>
                <p:cNvSpPr>
                  <a:spLocks/>
                </p:cNvSpPr>
                <p:nvPr/>
              </p:nvSpPr>
              <p:spPr bwMode="auto">
                <a:xfrm>
                  <a:off x="1553369" y="5686425"/>
                  <a:ext cx="90488" cy="127000"/>
                </a:xfrm>
                <a:custGeom>
                  <a:avLst/>
                  <a:gdLst>
                    <a:gd name="T0" fmla="*/ 192 w 227"/>
                    <a:gd name="T1" fmla="*/ 246 h 320"/>
                    <a:gd name="T2" fmla="*/ 186 w 227"/>
                    <a:gd name="T3" fmla="*/ 265 h 320"/>
                    <a:gd name="T4" fmla="*/ 164 w 227"/>
                    <a:gd name="T5" fmla="*/ 295 h 320"/>
                    <a:gd name="T6" fmla="*/ 131 w 227"/>
                    <a:gd name="T7" fmla="*/ 315 h 320"/>
                    <a:gd name="T8" fmla="*/ 94 w 227"/>
                    <a:gd name="T9" fmla="*/ 320 h 320"/>
                    <a:gd name="T10" fmla="*/ 74 w 227"/>
                    <a:gd name="T11" fmla="*/ 316 h 320"/>
                    <a:gd name="T12" fmla="*/ 56 w 227"/>
                    <a:gd name="T13" fmla="*/ 311 h 320"/>
                    <a:gd name="T14" fmla="*/ 25 w 227"/>
                    <a:gd name="T15" fmla="*/ 287 h 320"/>
                    <a:gd name="T16" fmla="*/ 7 w 227"/>
                    <a:gd name="T17" fmla="*/ 255 h 320"/>
                    <a:gd name="T18" fmla="*/ 0 w 227"/>
                    <a:gd name="T19" fmla="*/ 219 h 320"/>
                    <a:gd name="T20" fmla="*/ 4 w 227"/>
                    <a:gd name="T21" fmla="*/ 199 h 320"/>
                    <a:gd name="T22" fmla="*/ 35 w 227"/>
                    <a:gd name="T23" fmla="*/ 74 h 320"/>
                    <a:gd name="T24" fmla="*/ 42 w 227"/>
                    <a:gd name="T25" fmla="*/ 54 h 320"/>
                    <a:gd name="T26" fmla="*/ 65 w 227"/>
                    <a:gd name="T27" fmla="*/ 24 h 320"/>
                    <a:gd name="T28" fmla="*/ 96 w 227"/>
                    <a:gd name="T29" fmla="*/ 5 h 320"/>
                    <a:gd name="T30" fmla="*/ 134 w 227"/>
                    <a:gd name="T31" fmla="*/ 0 h 320"/>
                    <a:gd name="T32" fmla="*/ 153 w 227"/>
                    <a:gd name="T33" fmla="*/ 2 h 320"/>
                    <a:gd name="T34" fmla="*/ 173 w 227"/>
                    <a:gd name="T35" fmla="*/ 9 h 320"/>
                    <a:gd name="T36" fmla="*/ 203 w 227"/>
                    <a:gd name="T37" fmla="*/ 32 h 320"/>
                    <a:gd name="T38" fmla="*/ 222 w 227"/>
                    <a:gd name="T39" fmla="*/ 63 h 320"/>
                    <a:gd name="T40" fmla="*/ 227 w 227"/>
                    <a:gd name="T41" fmla="*/ 101 h 320"/>
                    <a:gd name="T42" fmla="*/ 225 w 227"/>
                    <a:gd name="T43" fmla="*/ 120 h 320"/>
                    <a:gd name="T44" fmla="*/ 192 w 227"/>
                    <a:gd name="T45" fmla="*/ 24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7" h="320">
                      <a:moveTo>
                        <a:pt x="192" y="246"/>
                      </a:moveTo>
                      <a:lnTo>
                        <a:pt x="186" y="265"/>
                      </a:lnTo>
                      <a:lnTo>
                        <a:pt x="164" y="295"/>
                      </a:lnTo>
                      <a:lnTo>
                        <a:pt x="131" y="315"/>
                      </a:lnTo>
                      <a:lnTo>
                        <a:pt x="94" y="320"/>
                      </a:lnTo>
                      <a:lnTo>
                        <a:pt x="74" y="316"/>
                      </a:lnTo>
                      <a:lnTo>
                        <a:pt x="56" y="311"/>
                      </a:lnTo>
                      <a:lnTo>
                        <a:pt x="25" y="287"/>
                      </a:lnTo>
                      <a:lnTo>
                        <a:pt x="7" y="255"/>
                      </a:lnTo>
                      <a:lnTo>
                        <a:pt x="0" y="219"/>
                      </a:lnTo>
                      <a:lnTo>
                        <a:pt x="4" y="199"/>
                      </a:lnTo>
                      <a:lnTo>
                        <a:pt x="35" y="74"/>
                      </a:lnTo>
                      <a:lnTo>
                        <a:pt x="42" y="54"/>
                      </a:lnTo>
                      <a:lnTo>
                        <a:pt x="65" y="24"/>
                      </a:lnTo>
                      <a:lnTo>
                        <a:pt x="96" y="5"/>
                      </a:lnTo>
                      <a:lnTo>
                        <a:pt x="134" y="0"/>
                      </a:lnTo>
                      <a:lnTo>
                        <a:pt x="153" y="2"/>
                      </a:lnTo>
                      <a:lnTo>
                        <a:pt x="173" y="9"/>
                      </a:lnTo>
                      <a:lnTo>
                        <a:pt x="203" y="32"/>
                      </a:lnTo>
                      <a:lnTo>
                        <a:pt x="222" y="63"/>
                      </a:lnTo>
                      <a:lnTo>
                        <a:pt x="227" y="101"/>
                      </a:lnTo>
                      <a:lnTo>
                        <a:pt x="225" y="120"/>
                      </a:lnTo>
                      <a:lnTo>
                        <a:pt x="192" y="246"/>
                      </a:lnTo>
                      <a:close/>
                    </a:path>
                  </a:pathLst>
                </a:custGeom>
                <a:solidFill>
                  <a:srgbClr val="FFC9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defRPr/>
                  </a:pPr>
                  <a:endParaRPr lang="en-US" sz="1100" b="1">
                    <a:solidFill>
                      <a:prstClr val="black"/>
                    </a:solidFill>
                    <a:latin typeface="Montserrat" panose="00000500000000000000" pitchFamily="2" charset="0"/>
                  </a:endParaRPr>
                </a:p>
              </p:txBody>
            </p:sp>
            <p:sp>
              <p:nvSpPr>
                <p:cNvPr id="93" name="Freeform 201">
                  <a:extLst>
                    <a:ext uri="{FF2B5EF4-FFF2-40B4-BE49-F238E27FC236}">
                      <a16:creationId xmlns:a16="http://schemas.microsoft.com/office/drawing/2014/main" id="{A823C781-381B-41D9-991B-64E41AAF9182}"/>
                    </a:ext>
                  </a:extLst>
                </p:cNvPr>
                <p:cNvSpPr>
                  <a:spLocks/>
                </p:cNvSpPr>
                <p:nvPr/>
              </p:nvSpPr>
              <p:spPr bwMode="auto">
                <a:xfrm>
                  <a:off x="2129631" y="5686425"/>
                  <a:ext cx="88900" cy="127000"/>
                </a:xfrm>
                <a:custGeom>
                  <a:avLst/>
                  <a:gdLst>
                    <a:gd name="T0" fmla="*/ 35 w 227"/>
                    <a:gd name="T1" fmla="*/ 246 h 320"/>
                    <a:gd name="T2" fmla="*/ 41 w 227"/>
                    <a:gd name="T3" fmla="*/ 265 h 320"/>
                    <a:gd name="T4" fmla="*/ 63 w 227"/>
                    <a:gd name="T5" fmla="*/ 295 h 320"/>
                    <a:gd name="T6" fmla="*/ 96 w 227"/>
                    <a:gd name="T7" fmla="*/ 315 h 320"/>
                    <a:gd name="T8" fmla="*/ 133 w 227"/>
                    <a:gd name="T9" fmla="*/ 320 h 320"/>
                    <a:gd name="T10" fmla="*/ 153 w 227"/>
                    <a:gd name="T11" fmla="*/ 316 h 320"/>
                    <a:gd name="T12" fmla="*/ 171 w 227"/>
                    <a:gd name="T13" fmla="*/ 311 h 320"/>
                    <a:gd name="T14" fmla="*/ 202 w 227"/>
                    <a:gd name="T15" fmla="*/ 287 h 320"/>
                    <a:gd name="T16" fmla="*/ 220 w 227"/>
                    <a:gd name="T17" fmla="*/ 255 h 320"/>
                    <a:gd name="T18" fmla="*/ 227 w 227"/>
                    <a:gd name="T19" fmla="*/ 219 h 320"/>
                    <a:gd name="T20" fmla="*/ 223 w 227"/>
                    <a:gd name="T21" fmla="*/ 199 h 320"/>
                    <a:gd name="T22" fmla="*/ 192 w 227"/>
                    <a:gd name="T23" fmla="*/ 74 h 320"/>
                    <a:gd name="T24" fmla="*/ 185 w 227"/>
                    <a:gd name="T25" fmla="*/ 54 h 320"/>
                    <a:gd name="T26" fmla="*/ 162 w 227"/>
                    <a:gd name="T27" fmla="*/ 24 h 320"/>
                    <a:gd name="T28" fmla="*/ 131 w 227"/>
                    <a:gd name="T29" fmla="*/ 5 h 320"/>
                    <a:gd name="T30" fmla="*/ 93 w 227"/>
                    <a:gd name="T31" fmla="*/ 0 h 320"/>
                    <a:gd name="T32" fmla="*/ 74 w 227"/>
                    <a:gd name="T33" fmla="*/ 2 h 320"/>
                    <a:gd name="T34" fmla="*/ 54 w 227"/>
                    <a:gd name="T35" fmla="*/ 9 h 320"/>
                    <a:gd name="T36" fmla="*/ 24 w 227"/>
                    <a:gd name="T37" fmla="*/ 32 h 320"/>
                    <a:gd name="T38" fmla="*/ 5 w 227"/>
                    <a:gd name="T39" fmla="*/ 63 h 320"/>
                    <a:gd name="T40" fmla="*/ 0 w 227"/>
                    <a:gd name="T41" fmla="*/ 101 h 320"/>
                    <a:gd name="T42" fmla="*/ 4 w 227"/>
                    <a:gd name="T43" fmla="*/ 120 h 320"/>
                    <a:gd name="T44" fmla="*/ 35 w 227"/>
                    <a:gd name="T45" fmla="*/ 24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7" h="320">
                      <a:moveTo>
                        <a:pt x="35" y="246"/>
                      </a:moveTo>
                      <a:lnTo>
                        <a:pt x="41" y="265"/>
                      </a:lnTo>
                      <a:lnTo>
                        <a:pt x="63" y="295"/>
                      </a:lnTo>
                      <a:lnTo>
                        <a:pt x="96" y="315"/>
                      </a:lnTo>
                      <a:lnTo>
                        <a:pt x="133" y="320"/>
                      </a:lnTo>
                      <a:lnTo>
                        <a:pt x="153" y="316"/>
                      </a:lnTo>
                      <a:lnTo>
                        <a:pt x="171" y="311"/>
                      </a:lnTo>
                      <a:lnTo>
                        <a:pt x="202" y="287"/>
                      </a:lnTo>
                      <a:lnTo>
                        <a:pt x="220" y="255"/>
                      </a:lnTo>
                      <a:lnTo>
                        <a:pt x="227" y="219"/>
                      </a:lnTo>
                      <a:lnTo>
                        <a:pt x="223" y="199"/>
                      </a:lnTo>
                      <a:lnTo>
                        <a:pt x="192" y="74"/>
                      </a:lnTo>
                      <a:lnTo>
                        <a:pt x="185" y="54"/>
                      </a:lnTo>
                      <a:lnTo>
                        <a:pt x="162" y="24"/>
                      </a:lnTo>
                      <a:lnTo>
                        <a:pt x="131" y="5"/>
                      </a:lnTo>
                      <a:lnTo>
                        <a:pt x="93" y="0"/>
                      </a:lnTo>
                      <a:lnTo>
                        <a:pt x="74" y="2"/>
                      </a:lnTo>
                      <a:lnTo>
                        <a:pt x="54" y="9"/>
                      </a:lnTo>
                      <a:lnTo>
                        <a:pt x="24" y="32"/>
                      </a:lnTo>
                      <a:lnTo>
                        <a:pt x="5" y="63"/>
                      </a:lnTo>
                      <a:lnTo>
                        <a:pt x="0" y="101"/>
                      </a:lnTo>
                      <a:lnTo>
                        <a:pt x="4" y="120"/>
                      </a:lnTo>
                      <a:lnTo>
                        <a:pt x="35" y="246"/>
                      </a:lnTo>
                      <a:close/>
                    </a:path>
                  </a:pathLst>
                </a:custGeom>
                <a:solidFill>
                  <a:srgbClr val="FFC9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defRPr/>
                  </a:pPr>
                  <a:endParaRPr lang="en-US" sz="1100" b="1">
                    <a:solidFill>
                      <a:prstClr val="black"/>
                    </a:solidFill>
                    <a:latin typeface="Montserrat" panose="00000500000000000000" pitchFamily="2" charset="0"/>
                  </a:endParaRPr>
                </a:p>
              </p:txBody>
            </p:sp>
            <p:sp>
              <p:nvSpPr>
                <p:cNvPr id="94" name="Freeform 202">
                  <a:extLst>
                    <a:ext uri="{FF2B5EF4-FFF2-40B4-BE49-F238E27FC236}">
                      <a16:creationId xmlns:a16="http://schemas.microsoft.com/office/drawing/2014/main" id="{4D039375-695E-42B6-800D-379615BFD9D0}"/>
                    </a:ext>
                  </a:extLst>
                </p:cNvPr>
                <p:cNvSpPr>
                  <a:spLocks/>
                </p:cNvSpPr>
                <p:nvPr/>
              </p:nvSpPr>
              <p:spPr bwMode="auto">
                <a:xfrm>
                  <a:off x="1627981" y="5146675"/>
                  <a:ext cx="515938" cy="765175"/>
                </a:xfrm>
                <a:custGeom>
                  <a:avLst/>
                  <a:gdLst>
                    <a:gd name="T0" fmla="*/ 1302 w 1302"/>
                    <a:gd name="T1" fmla="*/ 680 h 1928"/>
                    <a:gd name="T2" fmla="*/ 1265 w 1302"/>
                    <a:gd name="T3" fmla="*/ 430 h 1928"/>
                    <a:gd name="T4" fmla="*/ 1225 w 1302"/>
                    <a:gd name="T5" fmla="*/ 255 h 1928"/>
                    <a:gd name="T6" fmla="*/ 1136 w 1302"/>
                    <a:gd name="T7" fmla="*/ 120 h 1928"/>
                    <a:gd name="T8" fmla="*/ 1000 w 1302"/>
                    <a:gd name="T9" fmla="*/ 28 h 1928"/>
                    <a:gd name="T10" fmla="*/ 915 w 1302"/>
                    <a:gd name="T11" fmla="*/ 0 h 1928"/>
                    <a:gd name="T12" fmla="*/ 891 w 1302"/>
                    <a:gd name="T13" fmla="*/ 71 h 1928"/>
                    <a:gd name="T14" fmla="*/ 810 w 1302"/>
                    <a:gd name="T15" fmla="*/ 177 h 1928"/>
                    <a:gd name="T16" fmla="*/ 691 w 1302"/>
                    <a:gd name="T17" fmla="*/ 229 h 1928"/>
                    <a:gd name="T18" fmla="*/ 611 w 1302"/>
                    <a:gd name="T19" fmla="*/ 229 h 1928"/>
                    <a:gd name="T20" fmla="*/ 492 w 1302"/>
                    <a:gd name="T21" fmla="*/ 177 h 1928"/>
                    <a:gd name="T22" fmla="*/ 411 w 1302"/>
                    <a:gd name="T23" fmla="*/ 71 h 1928"/>
                    <a:gd name="T24" fmla="*/ 387 w 1302"/>
                    <a:gd name="T25" fmla="*/ 0 h 1928"/>
                    <a:gd name="T26" fmla="*/ 302 w 1302"/>
                    <a:gd name="T27" fmla="*/ 28 h 1928"/>
                    <a:gd name="T28" fmla="*/ 166 w 1302"/>
                    <a:gd name="T29" fmla="*/ 120 h 1928"/>
                    <a:gd name="T30" fmla="*/ 77 w 1302"/>
                    <a:gd name="T31" fmla="*/ 255 h 1928"/>
                    <a:gd name="T32" fmla="*/ 37 w 1302"/>
                    <a:gd name="T33" fmla="*/ 430 h 1928"/>
                    <a:gd name="T34" fmla="*/ 0 w 1302"/>
                    <a:gd name="T35" fmla="*/ 680 h 1928"/>
                    <a:gd name="T36" fmla="*/ 273 w 1302"/>
                    <a:gd name="T37" fmla="*/ 1039 h 1928"/>
                    <a:gd name="T38" fmla="*/ 186 w 1302"/>
                    <a:gd name="T39" fmla="*/ 1229 h 1928"/>
                    <a:gd name="T40" fmla="*/ 21 w 1302"/>
                    <a:gd name="T41" fmla="*/ 1740 h 1928"/>
                    <a:gd name="T42" fmla="*/ 11 w 1302"/>
                    <a:gd name="T43" fmla="*/ 1799 h 1928"/>
                    <a:gd name="T44" fmla="*/ 69 w 1302"/>
                    <a:gd name="T45" fmla="*/ 1849 h 1928"/>
                    <a:gd name="T46" fmla="*/ 226 w 1302"/>
                    <a:gd name="T47" fmla="*/ 1897 h 1928"/>
                    <a:gd name="T48" fmla="*/ 541 w 1302"/>
                    <a:gd name="T49" fmla="*/ 1927 h 1928"/>
                    <a:gd name="T50" fmla="*/ 765 w 1302"/>
                    <a:gd name="T51" fmla="*/ 1927 h 1928"/>
                    <a:gd name="T52" fmla="*/ 1080 w 1302"/>
                    <a:gd name="T53" fmla="*/ 1897 h 1928"/>
                    <a:gd name="T54" fmla="*/ 1237 w 1302"/>
                    <a:gd name="T55" fmla="*/ 1849 h 1928"/>
                    <a:gd name="T56" fmla="*/ 1295 w 1302"/>
                    <a:gd name="T57" fmla="*/ 1799 h 1928"/>
                    <a:gd name="T58" fmla="*/ 1285 w 1302"/>
                    <a:gd name="T59" fmla="*/ 1739 h 1928"/>
                    <a:gd name="T60" fmla="*/ 1118 w 1302"/>
                    <a:gd name="T61" fmla="*/ 1223 h 1928"/>
                    <a:gd name="T62" fmla="*/ 1030 w 1302"/>
                    <a:gd name="T63" fmla="*/ 1033 h 1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2" h="1928">
                      <a:moveTo>
                        <a:pt x="1030" y="687"/>
                      </a:moveTo>
                      <a:lnTo>
                        <a:pt x="1302" y="680"/>
                      </a:lnTo>
                      <a:lnTo>
                        <a:pt x="1299" y="653"/>
                      </a:lnTo>
                      <a:lnTo>
                        <a:pt x="1265" y="430"/>
                      </a:lnTo>
                      <a:lnTo>
                        <a:pt x="1237" y="299"/>
                      </a:lnTo>
                      <a:lnTo>
                        <a:pt x="1225" y="255"/>
                      </a:lnTo>
                      <a:lnTo>
                        <a:pt x="1186" y="180"/>
                      </a:lnTo>
                      <a:lnTo>
                        <a:pt x="1136" y="120"/>
                      </a:lnTo>
                      <a:lnTo>
                        <a:pt x="1081" y="75"/>
                      </a:lnTo>
                      <a:lnTo>
                        <a:pt x="1000" y="28"/>
                      </a:lnTo>
                      <a:lnTo>
                        <a:pt x="923" y="1"/>
                      </a:lnTo>
                      <a:lnTo>
                        <a:pt x="915" y="0"/>
                      </a:lnTo>
                      <a:lnTo>
                        <a:pt x="914" y="6"/>
                      </a:lnTo>
                      <a:lnTo>
                        <a:pt x="891" y="71"/>
                      </a:lnTo>
                      <a:lnTo>
                        <a:pt x="851" y="136"/>
                      </a:lnTo>
                      <a:lnTo>
                        <a:pt x="810" y="177"/>
                      </a:lnTo>
                      <a:lnTo>
                        <a:pt x="759" y="210"/>
                      </a:lnTo>
                      <a:lnTo>
                        <a:pt x="691" y="229"/>
                      </a:lnTo>
                      <a:lnTo>
                        <a:pt x="651" y="232"/>
                      </a:lnTo>
                      <a:lnTo>
                        <a:pt x="611" y="229"/>
                      </a:lnTo>
                      <a:lnTo>
                        <a:pt x="543" y="210"/>
                      </a:lnTo>
                      <a:lnTo>
                        <a:pt x="492" y="177"/>
                      </a:lnTo>
                      <a:lnTo>
                        <a:pt x="451" y="136"/>
                      </a:lnTo>
                      <a:lnTo>
                        <a:pt x="411" y="71"/>
                      </a:lnTo>
                      <a:lnTo>
                        <a:pt x="388" y="6"/>
                      </a:lnTo>
                      <a:lnTo>
                        <a:pt x="387" y="0"/>
                      </a:lnTo>
                      <a:lnTo>
                        <a:pt x="379" y="1"/>
                      </a:lnTo>
                      <a:lnTo>
                        <a:pt x="302" y="28"/>
                      </a:lnTo>
                      <a:lnTo>
                        <a:pt x="221" y="75"/>
                      </a:lnTo>
                      <a:lnTo>
                        <a:pt x="166" y="120"/>
                      </a:lnTo>
                      <a:lnTo>
                        <a:pt x="116" y="180"/>
                      </a:lnTo>
                      <a:lnTo>
                        <a:pt x="77" y="255"/>
                      </a:lnTo>
                      <a:lnTo>
                        <a:pt x="65" y="299"/>
                      </a:lnTo>
                      <a:lnTo>
                        <a:pt x="37" y="430"/>
                      </a:lnTo>
                      <a:lnTo>
                        <a:pt x="3" y="653"/>
                      </a:lnTo>
                      <a:lnTo>
                        <a:pt x="0" y="680"/>
                      </a:lnTo>
                      <a:lnTo>
                        <a:pt x="273" y="687"/>
                      </a:lnTo>
                      <a:lnTo>
                        <a:pt x="273" y="1039"/>
                      </a:lnTo>
                      <a:lnTo>
                        <a:pt x="241" y="1101"/>
                      </a:lnTo>
                      <a:lnTo>
                        <a:pt x="186" y="1229"/>
                      </a:lnTo>
                      <a:lnTo>
                        <a:pt x="113" y="1422"/>
                      </a:lnTo>
                      <a:lnTo>
                        <a:pt x="21" y="1740"/>
                      </a:lnTo>
                      <a:lnTo>
                        <a:pt x="9" y="1795"/>
                      </a:lnTo>
                      <a:lnTo>
                        <a:pt x="11" y="1799"/>
                      </a:lnTo>
                      <a:lnTo>
                        <a:pt x="33" y="1826"/>
                      </a:lnTo>
                      <a:lnTo>
                        <a:pt x="69" y="1849"/>
                      </a:lnTo>
                      <a:lnTo>
                        <a:pt x="130" y="1874"/>
                      </a:lnTo>
                      <a:lnTo>
                        <a:pt x="226" y="1897"/>
                      </a:lnTo>
                      <a:lnTo>
                        <a:pt x="359" y="1917"/>
                      </a:lnTo>
                      <a:lnTo>
                        <a:pt x="541" y="1927"/>
                      </a:lnTo>
                      <a:lnTo>
                        <a:pt x="652" y="1928"/>
                      </a:lnTo>
                      <a:lnTo>
                        <a:pt x="765" y="1927"/>
                      </a:lnTo>
                      <a:lnTo>
                        <a:pt x="947" y="1917"/>
                      </a:lnTo>
                      <a:lnTo>
                        <a:pt x="1080" y="1897"/>
                      </a:lnTo>
                      <a:lnTo>
                        <a:pt x="1175" y="1874"/>
                      </a:lnTo>
                      <a:lnTo>
                        <a:pt x="1237" y="1849"/>
                      </a:lnTo>
                      <a:lnTo>
                        <a:pt x="1273" y="1826"/>
                      </a:lnTo>
                      <a:lnTo>
                        <a:pt x="1295" y="1799"/>
                      </a:lnTo>
                      <a:lnTo>
                        <a:pt x="1297" y="1795"/>
                      </a:lnTo>
                      <a:lnTo>
                        <a:pt x="1285" y="1739"/>
                      </a:lnTo>
                      <a:lnTo>
                        <a:pt x="1190" y="1418"/>
                      </a:lnTo>
                      <a:lnTo>
                        <a:pt x="1118" y="1223"/>
                      </a:lnTo>
                      <a:lnTo>
                        <a:pt x="1061" y="1095"/>
                      </a:lnTo>
                      <a:lnTo>
                        <a:pt x="1030" y="1033"/>
                      </a:lnTo>
                      <a:lnTo>
                        <a:pt x="1030" y="687"/>
                      </a:lnTo>
                      <a:close/>
                    </a:path>
                  </a:pathLst>
                </a:custGeom>
                <a:solidFill>
                  <a:srgbClr val="E09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defRPr/>
                  </a:pPr>
                  <a:endParaRPr lang="en-US" sz="1100" b="1">
                    <a:solidFill>
                      <a:prstClr val="black"/>
                    </a:solidFill>
                    <a:latin typeface="Montserrat" panose="00000500000000000000" pitchFamily="2" charset="0"/>
                  </a:endParaRPr>
                </a:p>
              </p:txBody>
            </p:sp>
            <p:sp>
              <p:nvSpPr>
                <p:cNvPr id="95" name="Freeform 203">
                  <a:extLst>
                    <a:ext uri="{FF2B5EF4-FFF2-40B4-BE49-F238E27FC236}">
                      <a16:creationId xmlns:a16="http://schemas.microsoft.com/office/drawing/2014/main" id="{40EE7F63-3D59-4C9C-A30E-17ED87697D86}"/>
                    </a:ext>
                  </a:extLst>
                </p:cNvPr>
                <p:cNvSpPr>
                  <a:spLocks/>
                </p:cNvSpPr>
                <p:nvPr/>
              </p:nvSpPr>
              <p:spPr bwMode="auto">
                <a:xfrm>
                  <a:off x="1627993" y="5146674"/>
                  <a:ext cx="515940" cy="765175"/>
                </a:xfrm>
                <a:custGeom>
                  <a:avLst/>
                  <a:gdLst>
                    <a:gd name="T0" fmla="*/ 1302 w 1302"/>
                    <a:gd name="T1" fmla="*/ 680 h 1928"/>
                    <a:gd name="T2" fmla="*/ 1265 w 1302"/>
                    <a:gd name="T3" fmla="*/ 430 h 1928"/>
                    <a:gd name="T4" fmla="*/ 1225 w 1302"/>
                    <a:gd name="T5" fmla="*/ 255 h 1928"/>
                    <a:gd name="T6" fmla="*/ 1136 w 1302"/>
                    <a:gd name="T7" fmla="*/ 120 h 1928"/>
                    <a:gd name="T8" fmla="*/ 1000 w 1302"/>
                    <a:gd name="T9" fmla="*/ 28 h 1928"/>
                    <a:gd name="T10" fmla="*/ 915 w 1302"/>
                    <a:gd name="T11" fmla="*/ 0 h 1928"/>
                    <a:gd name="T12" fmla="*/ 891 w 1302"/>
                    <a:gd name="T13" fmla="*/ 71 h 1928"/>
                    <a:gd name="T14" fmla="*/ 810 w 1302"/>
                    <a:gd name="T15" fmla="*/ 177 h 1928"/>
                    <a:gd name="T16" fmla="*/ 691 w 1302"/>
                    <a:gd name="T17" fmla="*/ 229 h 1928"/>
                    <a:gd name="T18" fmla="*/ 611 w 1302"/>
                    <a:gd name="T19" fmla="*/ 229 h 1928"/>
                    <a:gd name="T20" fmla="*/ 492 w 1302"/>
                    <a:gd name="T21" fmla="*/ 177 h 1928"/>
                    <a:gd name="T22" fmla="*/ 411 w 1302"/>
                    <a:gd name="T23" fmla="*/ 71 h 1928"/>
                    <a:gd name="T24" fmla="*/ 387 w 1302"/>
                    <a:gd name="T25" fmla="*/ 0 h 1928"/>
                    <a:gd name="T26" fmla="*/ 302 w 1302"/>
                    <a:gd name="T27" fmla="*/ 28 h 1928"/>
                    <a:gd name="T28" fmla="*/ 166 w 1302"/>
                    <a:gd name="T29" fmla="*/ 120 h 1928"/>
                    <a:gd name="T30" fmla="*/ 77 w 1302"/>
                    <a:gd name="T31" fmla="*/ 255 h 1928"/>
                    <a:gd name="T32" fmla="*/ 37 w 1302"/>
                    <a:gd name="T33" fmla="*/ 430 h 1928"/>
                    <a:gd name="T34" fmla="*/ 0 w 1302"/>
                    <a:gd name="T35" fmla="*/ 680 h 1928"/>
                    <a:gd name="T36" fmla="*/ 273 w 1302"/>
                    <a:gd name="T37" fmla="*/ 1039 h 1928"/>
                    <a:gd name="T38" fmla="*/ 186 w 1302"/>
                    <a:gd name="T39" fmla="*/ 1229 h 1928"/>
                    <a:gd name="T40" fmla="*/ 21 w 1302"/>
                    <a:gd name="T41" fmla="*/ 1740 h 1928"/>
                    <a:gd name="T42" fmla="*/ 11 w 1302"/>
                    <a:gd name="T43" fmla="*/ 1799 h 1928"/>
                    <a:gd name="T44" fmla="*/ 69 w 1302"/>
                    <a:gd name="T45" fmla="*/ 1849 h 1928"/>
                    <a:gd name="T46" fmla="*/ 226 w 1302"/>
                    <a:gd name="T47" fmla="*/ 1897 h 1928"/>
                    <a:gd name="T48" fmla="*/ 541 w 1302"/>
                    <a:gd name="T49" fmla="*/ 1927 h 1928"/>
                    <a:gd name="T50" fmla="*/ 765 w 1302"/>
                    <a:gd name="T51" fmla="*/ 1927 h 1928"/>
                    <a:gd name="T52" fmla="*/ 1080 w 1302"/>
                    <a:gd name="T53" fmla="*/ 1897 h 1928"/>
                    <a:gd name="T54" fmla="*/ 1237 w 1302"/>
                    <a:gd name="T55" fmla="*/ 1849 h 1928"/>
                    <a:gd name="T56" fmla="*/ 1295 w 1302"/>
                    <a:gd name="T57" fmla="*/ 1799 h 1928"/>
                    <a:gd name="T58" fmla="*/ 1285 w 1302"/>
                    <a:gd name="T59" fmla="*/ 1739 h 1928"/>
                    <a:gd name="T60" fmla="*/ 1118 w 1302"/>
                    <a:gd name="T61" fmla="*/ 1223 h 1928"/>
                    <a:gd name="T62" fmla="*/ 1030 w 1302"/>
                    <a:gd name="T63" fmla="*/ 1033 h 1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2" h="1928">
                      <a:moveTo>
                        <a:pt x="1030" y="687"/>
                      </a:moveTo>
                      <a:lnTo>
                        <a:pt x="1302" y="680"/>
                      </a:lnTo>
                      <a:lnTo>
                        <a:pt x="1299" y="653"/>
                      </a:lnTo>
                      <a:lnTo>
                        <a:pt x="1265" y="430"/>
                      </a:lnTo>
                      <a:lnTo>
                        <a:pt x="1237" y="299"/>
                      </a:lnTo>
                      <a:lnTo>
                        <a:pt x="1225" y="255"/>
                      </a:lnTo>
                      <a:lnTo>
                        <a:pt x="1186" y="180"/>
                      </a:lnTo>
                      <a:lnTo>
                        <a:pt x="1136" y="120"/>
                      </a:lnTo>
                      <a:lnTo>
                        <a:pt x="1081" y="75"/>
                      </a:lnTo>
                      <a:lnTo>
                        <a:pt x="1000" y="28"/>
                      </a:lnTo>
                      <a:lnTo>
                        <a:pt x="923" y="1"/>
                      </a:lnTo>
                      <a:lnTo>
                        <a:pt x="915" y="0"/>
                      </a:lnTo>
                      <a:lnTo>
                        <a:pt x="914" y="6"/>
                      </a:lnTo>
                      <a:lnTo>
                        <a:pt x="891" y="71"/>
                      </a:lnTo>
                      <a:lnTo>
                        <a:pt x="851" y="136"/>
                      </a:lnTo>
                      <a:lnTo>
                        <a:pt x="810" y="177"/>
                      </a:lnTo>
                      <a:lnTo>
                        <a:pt x="759" y="210"/>
                      </a:lnTo>
                      <a:lnTo>
                        <a:pt x="691" y="229"/>
                      </a:lnTo>
                      <a:lnTo>
                        <a:pt x="651" y="232"/>
                      </a:lnTo>
                      <a:lnTo>
                        <a:pt x="611" y="229"/>
                      </a:lnTo>
                      <a:lnTo>
                        <a:pt x="543" y="210"/>
                      </a:lnTo>
                      <a:lnTo>
                        <a:pt x="492" y="177"/>
                      </a:lnTo>
                      <a:lnTo>
                        <a:pt x="451" y="136"/>
                      </a:lnTo>
                      <a:lnTo>
                        <a:pt x="411" y="71"/>
                      </a:lnTo>
                      <a:lnTo>
                        <a:pt x="388" y="6"/>
                      </a:lnTo>
                      <a:lnTo>
                        <a:pt x="387" y="0"/>
                      </a:lnTo>
                      <a:lnTo>
                        <a:pt x="379" y="1"/>
                      </a:lnTo>
                      <a:lnTo>
                        <a:pt x="302" y="28"/>
                      </a:lnTo>
                      <a:lnTo>
                        <a:pt x="221" y="75"/>
                      </a:lnTo>
                      <a:lnTo>
                        <a:pt x="166" y="120"/>
                      </a:lnTo>
                      <a:lnTo>
                        <a:pt x="116" y="180"/>
                      </a:lnTo>
                      <a:lnTo>
                        <a:pt x="77" y="255"/>
                      </a:lnTo>
                      <a:lnTo>
                        <a:pt x="65" y="299"/>
                      </a:lnTo>
                      <a:lnTo>
                        <a:pt x="37" y="430"/>
                      </a:lnTo>
                      <a:lnTo>
                        <a:pt x="3" y="653"/>
                      </a:lnTo>
                      <a:lnTo>
                        <a:pt x="0" y="680"/>
                      </a:lnTo>
                      <a:lnTo>
                        <a:pt x="273" y="687"/>
                      </a:lnTo>
                      <a:lnTo>
                        <a:pt x="273" y="1039"/>
                      </a:lnTo>
                      <a:lnTo>
                        <a:pt x="241" y="1101"/>
                      </a:lnTo>
                      <a:lnTo>
                        <a:pt x="186" y="1229"/>
                      </a:lnTo>
                      <a:lnTo>
                        <a:pt x="113" y="1422"/>
                      </a:lnTo>
                      <a:lnTo>
                        <a:pt x="21" y="1740"/>
                      </a:lnTo>
                      <a:lnTo>
                        <a:pt x="9" y="1795"/>
                      </a:lnTo>
                      <a:lnTo>
                        <a:pt x="11" y="1799"/>
                      </a:lnTo>
                      <a:lnTo>
                        <a:pt x="33" y="1826"/>
                      </a:lnTo>
                      <a:lnTo>
                        <a:pt x="69" y="1849"/>
                      </a:lnTo>
                      <a:lnTo>
                        <a:pt x="130" y="1874"/>
                      </a:lnTo>
                      <a:lnTo>
                        <a:pt x="226" y="1897"/>
                      </a:lnTo>
                      <a:lnTo>
                        <a:pt x="359" y="1917"/>
                      </a:lnTo>
                      <a:lnTo>
                        <a:pt x="541" y="1927"/>
                      </a:lnTo>
                      <a:lnTo>
                        <a:pt x="652" y="1928"/>
                      </a:lnTo>
                      <a:lnTo>
                        <a:pt x="765" y="1927"/>
                      </a:lnTo>
                      <a:lnTo>
                        <a:pt x="947" y="1917"/>
                      </a:lnTo>
                      <a:lnTo>
                        <a:pt x="1080" y="1897"/>
                      </a:lnTo>
                      <a:lnTo>
                        <a:pt x="1175" y="1874"/>
                      </a:lnTo>
                      <a:lnTo>
                        <a:pt x="1237" y="1849"/>
                      </a:lnTo>
                      <a:lnTo>
                        <a:pt x="1273" y="1826"/>
                      </a:lnTo>
                      <a:lnTo>
                        <a:pt x="1295" y="1799"/>
                      </a:lnTo>
                      <a:lnTo>
                        <a:pt x="1297" y="1795"/>
                      </a:lnTo>
                      <a:lnTo>
                        <a:pt x="1285" y="1739"/>
                      </a:lnTo>
                      <a:lnTo>
                        <a:pt x="1190" y="1418"/>
                      </a:lnTo>
                      <a:lnTo>
                        <a:pt x="1118" y="1223"/>
                      </a:lnTo>
                      <a:lnTo>
                        <a:pt x="1061" y="1095"/>
                      </a:lnTo>
                      <a:lnTo>
                        <a:pt x="1030" y="1033"/>
                      </a:lnTo>
                      <a:lnTo>
                        <a:pt x="1030" y="687"/>
                      </a:lnTo>
                      <a:close/>
                    </a:path>
                  </a:pathLst>
                </a:custGeom>
                <a:solidFill>
                  <a:srgbClr val="7BA79D"/>
                </a:solidFill>
                <a:ln>
                  <a:noFill/>
                </a:ln>
              </p:spPr>
              <p:txBody>
                <a:bodyPr vert="horz" wrap="square" lIns="51435" tIns="25718" rIns="51435" bIns="25718" numCol="1" anchor="t" anchorCtr="0" compatLnSpc="1">
                  <a:prstTxWarp prst="textNoShape">
                    <a:avLst/>
                  </a:prstTxWarp>
                </a:bodyPr>
                <a:lstStyle/>
                <a:p>
                  <a:pPr defTabSz="685800">
                    <a:defRPr/>
                  </a:pPr>
                  <a:endParaRPr lang="en-US" sz="1100" b="1">
                    <a:solidFill>
                      <a:prstClr val="black"/>
                    </a:solidFill>
                    <a:latin typeface="Montserrat" panose="00000500000000000000" pitchFamily="2" charset="0"/>
                  </a:endParaRPr>
                </a:p>
              </p:txBody>
            </p:sp>
            <p:sp>
              <p:nvSpPr>
                <p:cNvPr id="96" name="Freeform 204">
                  <a:extLst>
                    <a:ext uri="{FF2B5EF4-FFF2-40B4-BE49-F238E27FC236}">
                      <a16:creationId xmlns:a16="http://schemas.microsoft.com/office/drawing/2014/main" id="{C422B713-04A5-40A4-A35B-3F18554B361F}"/>
                    </a:ext>
                  </a:extLst>
                </p:cNvPr>
                <p:cNvSpPr>
                  <a:spLocks/>
                </p:cNvSpPr>
                <p:nvPr/>
              </p:nvSpPr>
              <p:spPr bwMode="auto">
                <a:xfrm>
                  <a:off x="1720056" y="6251575"/>
                  <a:ext cx="153988" cy="49213"/>
                </a:xfrm>
                <a:custGeom>
                  <a:avLst/>
                  <a:gdLst>
                    <a:gd name="T0" fmla="*/ 389 w 389"/>
                    <a:gd name="T1" fmla="*/ 0 h 125"/>
                    <a:gd name="T2" fmla="*/ 389 w 389"/>
                    <a:gd name="T3" fmla="*/ 125 h 125"/>
                    <a:gd name="T4" fmla="*/ 25 w 389"/>
                    <a:gd name="T5" fmla="*/ 125 h 125"/>
                    <a:gd name="T6" fmla="*/ 8 w 389"/>
                    <a:gd name="T7" fmla="*/ 123 h 125"/>
                    <a:gd name="T8" fmla="*/ 0 w 389"/>
                    <a:gd name="T9" fmla="*/ 113 h 125"/>
                    <a:gd name="T10" fmla="*/ 14 w 389"/>
                    <a:gd name="T11" fmla="*/ 95 h 125"/>
                    <a:gd name="T12" fmla="*/ 44 w 389"/>
                    <a:gd name="T13" fmla="*/ 74 h 125"/>
                    <a:gd name="T14" fmla="*/ 64 w 389"/>
                    <a:gd name="T15" fmla="*/ 65 h 125"/>
                    <a:gd name="T16" fmla="*/ 173 w 389"/>
                    <a:gd name="T17" fmla="*/ 12 h 125"/>
                    <a:gd name="T18" fmla="*/ 182 w 389"/>
                    <a:gd name="T19" fmla="*/ 5 h 125"/>
                    <a:gd name="T20" fmla="*/ 389 w 389"/>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9" h="125">
                      <a:moveTo>
                        <a:pt x="389" y="0"/>
                      </a:moveTo>
                      <a:lnTo>
                        <a:pt x="389" y="125"/>
                      </a:lnTo>
                      <a:lnTo>
                        <a:pt x="25" y="125"/>
                      </a:lnTo>
                      <a:lnTo>
                        <a:pt x="8" y="123"/>
                      </a:lnTo>
                      <a:lnTo>
                        <a:pt x="0" y="113"/>
                      </a:lnTo>
                      <a:lnTo>
                        <a:pt x="14" y="95"/>
                      </a:lnTo>
                      <a:lnTo>
                        <a:pt x="44" y="74"/>
                      </a:lnTo>
                      <a:lnTo>
                        <a:pt x="64" y="65"/>
                      </a:lnTo>
                      <a:lnTo>
                        <a:pt x="173" y="12"/>
                      </a:lnTo>
                      <a:lnTo>
                        <a:pt x="182" y="5"/>
                      </a:lnTo>
                      <a:lnTo>
                        <a:pt x="389" y="0"/>
                      </a:lnTo>
                      <a:close/>
                    </a:path>
                  </a:pathLst>
                </a:custGeom>
                <a:solidFill>
                  <a:srgbClr val="8C72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defRPr/>
                  </a:pPr>
                  <a:endParaRPr lang="en-US" sz="1100" b="1">
                    <a:solidFill>
                      <a:prstClr val="black"/>
                    </a:solidFill>
                    <a:latin typeface="Montserrat" panose="00000500000000000000" pitchFamily="2" charset="0"/>
                  </a:endParaRPr>
                </a:p>
              </p:txBody>
            </p:sp>
            <p:sp>
              <p:nvSpPr>
                <p:cNvPr id="97" name="Freeform 206">
                  <a:extLst>
                    <a:ext uri="{FF2B5EF4-FFF2-40B4-BE49-F238E27FC236}">
                      <a16:creationId xmlns:a16="http://schemas.microsoft.com/office/drawing/2014/main" id="{D8B58473-10B6-4F1F-8444-9718328D65F6}"/>
                    </a:ext>
                  </a:extLst>
                </p:cNvPr>
                <p:cNvSpPr>
                  <a:spLocks/>
                </p:cNvSpPr>
                <p:nvPr/>
              </p:nvSpPr>
              <p:spPr bwMode="auto">
                <a:xfrm>
                  <a:off x="1891506" y="6251575"/>
                  <a:ext cx="155575" cy="49213"/>
                </a:xfrm>
                <a:custGeom>
                  <a:avLst/>
                  <a:gdLst>
                    <a:gd name="T0" fmla="*/ 0 w 390"/>
                    <a:gd name="T1" fmla="*/ 0 h 125"/>
                    <a:gd name="T2" fmla="*/ 0 w 390"/>
                    <a:gd name="T3" fmla="*/ 125 h 125"/>
                    <a:gd name="T4" fmla="*/ 366 w 390"/>
                    <a:gd name="T5" fmla="*/ 125 h 125"/>
                    <a:gd name="T6" fmla="*/ 381 w 390"/>
                    <a:gd name="T7" fmla="*/ 123 h 125"/>
                    <a:gd name="T8" fmla="*/ 390 w 390"/>
                    <a:gd name="T9" fmla="*/ 113 h 125"/>
                    <a:gd name="T10" fmla="*/ 376 w 390"/>
                    <a:gd name="T11" fmla="*/ 95 h 125"/>
                    <a:gd name="T12" fmla="*/ 346 w 390"/>
                    <a:gd name="T13" fmla="*/ 74 h 125"/>
                    <a:gd name="T14" fmla="*/ 327 w 390"/>
                    <a:gd name="T15" fmla="*/ 65 h 125"/>
                    <a:gd name="T16" fmla="*/ 218 w 390"/>
                    <a:gd name="T17" fmla="*/ 12 h 125"/>
                    <a:gd name="T18" fmla="*/ 207 w 390"/>
                    <a:gd name="T19" fmla="*/ 5 h 125"/>
                    <a:gd name="T20" fmla="*/ 0 w 390"/>
                    <a:gd name="T21" fmla="*/ 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0" h="125">
                      <a:moveTo>
                        <a:pt x="0" y="0"/>
                      </a:moveTo>
                      <a:lnTo>
                        <a:pt x="0" y="125"/>
                      </a:lnTo>
                      <a:lnTo>
                        <a:pt x="366" y="125"/>
                      </a:lnTo>
                      <a:lnTo>
                        <a:pt x="381" y="123"/>
                      </a:lnTo>
                      <a:lnTo>
                        <a:pt x="390" y="113"/>
                      </a:lnTo>
                      <a:lnTo>
                        <a:pt x="376" y="95"/>
                      </a:lnTo>
                      <a:lnTo>
                        <a:pt x="346" y="74"/>
                      </a:lnTo>
                      <a:lnTo>
                        <a:pt x="327" y="65"/>
                      </a:lnTo>
                      <a:lnTo>
                        <a:pt x="218" y="12"/>
                      </a:lnTo>
                      <a:lnTo>
                        <a:pt x="207" y="5"/>
                      </a:lnTo>
                      <a:lnTo>
                        <a:pt x="0" y="0"/>
                      </a:lnTo>
                      <a:close/>
                    </a:path>
                  </a:pathLst>
                </a:custGeom>
                <a:solidFill>
                  <a:srgbClr val="8C72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p>
                  <a:pPr defTabSz="685800">
                    <a:defRPr/>
                  </a:pPr>
                  <a:endParaRPr lang="en-US" sz="1100" b="1">
                    <a:solidFill>
                      <a:prstClr val="black"/>
                    </a:solidFill>
                    <a:latin typeface="Montserrat" panose="00000500000000000000" pitchFamily="2" charset="0"/>
                  </a:endParaRPr>
                </a:p>
              </p:txBody>
            </p:sp>
            <p:sp>
              <p:nvSpPr>
                <p:cNvPr id="98" name="Freeform 207">
                  <a:extLst>
                    <a:ext uri="{FF2B5EF4-FFF2-40B4-BE49-F238E27FC236}">
                      <a16:creationId xmlns:a16="http://schemas.microsoft.com/office/drawing/2014/main" id="{5023CAC1-02D0-4E96-BCB5-D8F267C20917}"/>
                    </a:ext>
                  </a:extLst>
                </p:cNvPr>
                <p:cNvSpPr>
                  <a:spLocks/>
                </p:cNvSpPr>
                <p:nvPr/>
              </p:nvSpPr>
              <p:spPr bwMode="auto">
                <a:xfrm>
                  <a:off x="1650206" y="4646611"/>
                  <a:ext cx="471487" cy="457201"/>
                </a:xfrm>
                <a:custGeom>
                  <a:avLst/>
                  <a:gdLst>
                    <a:gd name="T0" fmla="*/ 1043 w 1188"/>
                    <a:gd name="T1" fmla="*/ 178 h 1152"/>
                    <a:gd name="T2" fmla="*/ 943 w 1188"/>
                    <a:gd name="T3" fmla="*/ 91 h 1152"/>
                    <a:gd name="T4" fmla="*/ 829 w 1188"/>
                    <a:gd name="T5" fmla="*/ 35 h 1152"/>
                    <a:gd name="T6" fmla="*/ 673 w 1188"/>
                    <a:gd name="T7" fmla="*/ 3 h 1152"/>
                    <a:gd name="T8" fmla="*/ 593 w 1188"/>
                    <a:gd name="T9" fmla="*/ 0 h 1152"/>
                    <a:gd name="T10" fmla="*/ 514 w 1188"/>
                    <a:gd name="T11" fmla="*/ 1 h 1152"/>
                    <a:gd name="T12" fmla="*/ 359 w 1188"/>
                    <a:gd name="T13" fmla="*/ 30 h 1152"/>
                    <a:gd name="T14" fmla="*/ 248 w 1188"/>
                    <a:gd name="T15" fmla="*/ 83 h 1152"/>
                    <a:gd name="T16" fmla="*/ 146 w 1188"/>
                    <a:gd name="T17" fmla="*/ 175 h 1152"/>
                    <a:gd name="T18" fmla="*/ 107 w 1188"/>
                    <a:gd name="T19" fmla="*/ 228 h 1152"/>
                    <a:gd name="T20" fmla="*/ 45 w 1188"/>
                    <a:gd name="T21" fmla="*/ 359 h 1152"/>
                    <a:gd name="T22" fmla="*/ 2 w 1188"/>
                    <a:gd name="T23" fmla="*/ 603 h 1152"/>
                    <a:gd name="T24" fmla="*/ 12 w 1188"/>
                    <a:gd name="T25" fmla="*/ 840 h 1152"/>
                    <a:gd name="T26" fmla="*/ 63 w 1188"/>
                    <a:gd name="T27" fmla="*/ 1010 h 1152"/>
                    <a:gd name="T28" fmla="*/ 116 w 1188"/>
                    <a:gd name="T29" fmla="*/ 1071 h 1152"/>
                    <a:gd name="T30" fmla="*/ 249 w 1188"/>
                    <a:gd name="T31" fmla="*/ 1150 h 1152"/>
                    <a:gd name="T32" fmla="*/ 242 w 1188"/>
                    <a:gd name="T33" fmla="*/ 1118 h 1152"/>
                    <a:gd name="T34" fmla="*/ 182 w 1188"/>
                    <a:gd name="T35" fmla="*/ 960 h 1152"/>
                    <a:gd name="T36" fmla="*/ 160 w 1188"/>
                    <a:gd name="T37" fmla="*/ 726 h 1152"/>
                    <a:gd name="T38" fmla="*/ 188 w 1188"/>
                    <a:gd name="T39" fmla="*/ 548 h 1152"/>
                    <a:gd name="T40" fmla="*/ 218 w 1188"/>
                    <a:gd name="T41" fmla="*/ 456 h 1152"/>
                    <a:gd name="T42" fmla="*/ 593 w 1188"/>
                    <a:gd name="T43" fmla="*/ 468 h 1152"/>
                    <a:gd name="T44" fmla="*/ 875 w 1188"/>
                    <a:gd name="T45" fmla="*/ 467 h 1152"/>
                    <a:gd name="T46" fmla="*/ 969 w 1188"/>
                    <a:gd name="T47" fmla="*/ 457 h 1152"/>
                    <a:gd name="T48" fmla="*/ 997 w 1188"/>
                    <a:gd name="T49" fmla="*/ 538 h 1152"/>
                    <a:gd name="T50" fmla="*/ 1023 w 1188"/>
                    <a:gd name="T51" fmla="*/ 705 h 1152"/>
                    <a:gd name="T52" fmla="*/ 1002 w 1188"/>
                    <a:gd name="T53" fmla="*/ 941 h 1152"/>
                    <a:gd name="T54" fmla="*/ 928 w 1188"/>
                    <a:gd name="T55" fmla="*/ 1152 h 1152"/>
                    <a:gd name="T56" fmla="*/ 1006 w 1188"/>
                    <a:gd name="T57" fmla="*/ 1120 h 1152"/>
                    <a:gd name="T58" fmla="*/ 1106 w 1188"/>
                    <a:gd name="T59" fmla="*/ 1033 h 1152"/>
                    <a:gd name="T60" fmla="*/ 1154 w 1188"/>
                    <a:gd name="T61" fmla="*/ 936 h 1152"/>
                    <a:gd name="T62" fmla="*/ 1188 w 1188"/>
                    <a:gd name="T63" fmla="*/ 724 h 1152"/>
                    <a:gd name="T64" fmla="*/ 1173 w 1188"/>
                    <a:gd name="T65" fmla="*/ 477 h 1152"/>
                    <a:gd name="T66" fmla="*/ 1110 w 1188"/>
                    <a:gd name="T67" fmla="*/ 276 h 1152"/>
                    <a:gd name="T68" fmla="*/ 1065 w 1188"/>
                    <a:gd name="T69" fmla="*/ 206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88" h="1152">
                      <a:moveTo>
                        <a:pt x="1065" y="206"/>
                      </a:moveTo>
                      <a:lnTo>
                        <a:pt x="1043" y="178"/>
                      </a:lnTo>
                      <a:lnTo>
                        <a:pt x="995" y="130"/>
                      </a:lnTo>
                      <a:lnTo>
                        <a:pt x="943" y="91"/>
                      </a:lnTo>
                      <a:lnTo>
                        <a:pt x="887" y="58"/>
                      </a:lnTo>
                      <a:lnTo>
                        <a:pt x="829" y="35"/>
                      </a:lnTo>
                      <a:lnTo>
                        <a:pt x="768" y="17"/>
                      </a:lnTo>
                      <a:lnTo>
                        <a:pt x="673" y="3"/>
                      </a:lnTo>
                      <a:lnTo>
                        <a:pt x="607" y="0"/>
                      </a:lnTo>
                      <a:lnTo>
                        <a:pt x="593" y="0"/>
                      </a:lnTo>
                      <a:lnTo>
                        <a:pt x="580" y="0"/>
                      </a:lnTo>
                      <a:lnTo>
                        <a:pt x="514" y="1"/>
                      </a:lnTo>
                      <a:lnTo>
                        <a:pt x="420" y="14"/>
                      </a:lnTo>
                      <a:lnTo>
                        <a:pt x="359" y="30"/>
                      </a:lnTo>
                      <a:lnTo>
                        <a:pt x="302" y="52"/>
                      </a:lnTo>
                      <a:lnTo>
                        <a:pt x="248" y="83"/>
                      </a:lnTo>
                      <a:lnTo>
                        <a:pt x="195" y="124"/>
                      </a:lnTo>
                      <a:lnTo>
                        <a:pt x="146" y="175"/>
                      </a:lnTo>
                      <a:lnTo>
                        <a:pt x="122" y="206"/>
                      </a:lnTo>
                      <a:lnTo>
                        <a:pt x="107" y="228"/>
                      </a:lnTo>
                      <a:lnTo>
                        <a:pt x="78" y="277"/>
                      </a:lnTo>
                      <a:lnTo>
                        <a:pt x="45" y="359"/>
                      </a:lnTo>
                      <a:lnTo>
                        <a:pt x="16" y="478"/>
                      </a:lnTo>
                      <a:lnTo>
                        <a:pt x="2" y="603"/>
                      </a:lnTo>
                      <a:lnTo>
                        <a:pt x="0" y="726"/>
                      </a:lnTo>
                      <a:lnTo>
                        <a:pt x="12" y="840"/>
                      </a:lnTo>
                      <a:lnTo>
                        <a:pt x="33" y="936"/>
                      </a:lnTo>
                      <a:lnTo>
                        <a:pt x="63" y="1010"/>
                      </a:lnTo>
                      <a:lnTo>
                        <a:pt x="81" y="1033"/>
                      </a:lnTo>
                      <a:lnTo>
                        <a:pt x="116" y="1071"/>
                      </a:lnTo>
                      <a:lnTo>
                        <a:pt x="181" y="1120"/>
                      </a:lnTo>
                      <a:lnTo>
                        <a:pt x="249" y="1150"/>
                      </a:lnTo>
                      <a:lnTo>
                        <a:pt x="258" y="1151"/>
                      </a:lnTo>
                      <a:lnTo>
                        <a:pt x="242" y="1118"/>
                      </a:lnTo>
                      <a:lnTo>
                        <a:pt x="212" y="1055"/>
                      </a:lnTo>
                      <a:lnTo>
                        <a:pt x="182" y="960"/>
                      </a:lnTo>
                      <a:lnTo>
                        <a:pt x="161" y="839"/>
                      </a:lnTo>
                      <a:lnTo>
                        <a:pt x="160" y="726"/>
                      </a:lnTo>
                      <a:lnTo>
                        <a:pt x="172" y="629"/>
                      </a:lnTo>
                      <a:lnTo>
                        <a:pt x="188" y="548"/>
                      </a:lnTo>
                      <a:lnTo>
                        <a:pt x="213" y="468"/>
                      </a:lnTo>
                      <a:lnTo>
                        <a:pt x="218" y="456"/>
                      </a:lnTo>
                      <a:lnTo>
                        <a:pt x="315" y="461"/>
                      </a:lnTo>
                      <a:lnTo>
                        <a:pt x="593" y="468"/>
                      </a:lnTo>
                      <a:lnTo>
                        <a:pt x="725" y="468"/>
                      </a:lnTo>
                      <a:lnTo>
                        <a:pt x="875" y="467"/>
                      </a:lnTo>
                      <a:lnTo>
                        <a:pt x="945" y="461"/>
                      </a:lnTo>
                      <a:lnTo>
                        <a:pt x="969" y="457"/>
                      </a:lnTo>
                      <a:lnTo>
                        <a:pt x="974" y="467"/>
                      </a:lnTo>
                      <a:lnTo>
                        <a:pt x="997" y="538"/>
                      </a:lnTo>
                      <a:lnTo>
                        <a:pt x="1014" y="612"/>
                      </a:lnTo>
                      <a:lnTo>
                        <a:pt x="1023" y="705"/>
                      </a:lnTo>
                      <a:lnTo>
                        <a:pt x="1022" y="815"/>
                      </a:lnTo>
                      <a:lnTo>
                        <a:pt x="1002" y="941"/>
                      </a:lnTo>
                      <a:lnTo>
                        <a:pt x="961" y="1078"/>
                      </a:lnTo>
                      <a:lnTo>
                        <a:pt x="928" y="1152"/>
                      </a:lnTo>
                      <a:lnTo>
                        <a:pt x="938" y="1151"/>
                      </a:lnTo>
                      <a:lnTo>
                        <a:pt x="1006" y="1120"/>
                      </a:lnTo>
                      <a:lnTo>
                        <a:pt x="1071" y="1071"/>
                      </a:lnTo>
                      <a:lnTo>
                        <a:pt x="1106" y="1033"/>
                      </a:lnTo>
                      <a:lnTo>
                        <a:pt x="1124" y="1010"/>
                      </a:lnTo>
                      <a:lnTo>
                        <a:pt x="1154" y="936"/>
                      </a:lnTo>
                      <a:lnTo>
                        <a:pt x="1176" y="839"/>
                      </a:lnTo>
                      <a:lnTo>
                        <a:pt x="1188" y="724"/>
                      </a:lnTo>
                      <a:lnTo>
                        <a:pt x="1188" y="601"/>
                      </a:lnTo>
                      <a:lnTo>
                        <a:pt x="1173" y="477"/>
                      </a:lnTo>
                      <a:lnTo>
                        <a:pt x="1144" y="358"/>
                      </a:lnTo>
                      <a:lnTo>
                        <a:pt x="1110" y="276"/>
                      </a:lnTo>
                      <a:lnTo>
                        <a:pt x="1081" y="228"/>
                      </a:lnTo>
                      <a:lnTo>
                        <a:pt x="1065" y="206"/>
                      </a:lnTo>
                      <a:close/>
                    </a:path>
                  </a:pathLst>
                </a:custGeom>
                <a:solidFill>
                  <a:srgbClr val="5C3836"/>
                </a:solidFill>
                <a:ln>
                  <a:noFill/>
                </a:ln>
              </p:spPr>
              <p:txBody>
                <a:bodyPr vert="horz" wrap="square" lIns="51435" tIns="25718" rIns="51435" bIns="25718" numCol="1" anchor="t" anchorCtr="0" compatLnSpc="1">
                  <a:prstTxWarp prst="textNoShape">
                    <a:avLst/>
                  </a:prstTxWarp>
                </a:bodyPr>
                <a:lstStyle/>
                <a:p>
                  <a:pPr defTabSz="685800">
                    <a:defRPr/>
                  </a:pPr>
                  <a:endParaRPr lang="en-US" sz="1100" b="1">
                    <a:solidFill>
                      <a:prstClr val="black"/>
                    </a:solidFill>
                    <a:latin typeface="Montserrat" panose="00000500000000000000" pitchFamily="2" charset="0"/>
                  </a:endParaRPr>
                </a:p>
              </p:txBody>
            </p:sp>
          </p:grpSp>
        </p:grpSp>
        <p:grpSp>
          <p:nvGrpSpPr>
            <p:cNvPr id="71" name="Grupo 70">
              <a:extLst>
                <a:ext uri="{FF2B5EF4-FFF2-40B4-BE49-F238E27FC236}">
                  <a16:creationId xmlns:a16="http://schemas.microsoft.com/office/drawing/2014/main" id="{79B809B3-F1EF-415C-B209-30CA31443BA7}"/>
                </a:ext>
              </a:extLst>
            </p:cNvPr>
            <p:cNvGrpSpPr/>
            <p:nvPr/>
          </p:nvGrpSpPr>
          <p:grpSpPr>
            <a:xfrm>
              <a:off x="3459970" y="4661587"/>
              <a:ext cx="491225" cy="903361"/>
              <a:chOff x="8795540" y="2774413"/>
              <a:chExt cx="491225" cy="903361"/>
            </a:xfrm>
          </p:grpSpPr>
          <p:sp>
            <p:nvSpPr>
              <p:cNvPr id="76" name="Rectángulo 75">
                <a:extLst>
                  <a:ext uri="{FF2B5EF4-FFF2-40B4-BE49-F238E27FC236}">
                    <a16:creationId xmlns:a16="http://schemas.microsoft.com/office/drawing/2014/main" id="{CD156AA4-FB7F-4EA6-9A56-6744664B352B}"/>
                  </a:ext>
                </a:extLst>
              </p:cNvPr>
              <p:cNvSpPr/>
              <p:nvPr/>
            </p:nvSpPr>
            <p:spPr>
              <a:xfrm>
                <a:off x="8799366" y="2774413"/>
                <a:ext cx="487399" cy="903361"/>
              </a:xfrm>
              <a:prstGeom prst="rect">
                <a:avLst/>
              </a:prstGeom>
              <a:solidFill>
                <a:srgbClr val="FFFFFF">
                  <a:alpha val="75000"/>
                </a:srgbClr>
              </a:solidFill>
              <a:ln w="12700" cap="flat" cmpd="sng" algn="ctr">
                <a:noFill/>
                <a:prstDash val="solid"/>
                <a:miter lim="800000"/>
              </a:ln>
              <a:effectLst/>
            </p:spPr>
            <p:txBody>
              <a:bodyPr rtlCol="0" anchor="ctr"/>
              <a:lstStyle/>
              <a:p>
                <a:pPr algn="ctr" defTabSz="685800">
                  <a:defRPr/>
                </a:pPr>
                <a:endParaRPr lang="es-MX" sz="1100">
                  <a:solidFill>
                    <a:prstClr val="white"/>
                  </a:solidFill>
                  <a:latin typeface="Calibri" panose="020F0502020204030204"/>
                </a:endParaRPr>
              </a:p>
            </p:txBody>
          </p:sp>
          <p:grpSp>
            <p:nvGrpSpPr>
              <p:cNvPr id="77" name="Group 17">
                <a:extLst>
                  <a:ext uri="{FF2B5EF4-FFF2-40B4-BE49-F238E27FC236}">
                    <a16:creationId xmlns:a16="http://schemas.microsoft.com/office/drawing/2014/main" id="{E7FEC450-F780-4FE8-B7A1-C79AD0DC878D}"/>
                  </a:ext>
                </a:extLst>
              </p:cNvPr>
              <p:cNvGrpSpPr/>
              <p:nvPr/>
            </p:nvGrpSpPr>
            <p:grpSpPr>
              <a:xfrm>
                <a:off x="8795540" y="2908742"/>
                <a:ext cx="280800" cy="648000"/>
                <a:chOff x="11165125" y="7326523"/>
                <a:chExt cx="861485" cy="2357971"/>
              </a:xfrm>
            </p:grpSpPr>
            <p:sp>
              <p:nvSpPr>
                <p:cNvPr id="78" name="Freeform 208">
                  <a:extLst>
                    <a:ext uri="{FF2B5EF4-FFF2-40B4-BE49-F238E27FC236}">
                      <a16:creationId xmlns:a16="http://schemas.microsoft.com/office/drawing/2014/main" id="{FCE7A016-1D5C-48B8-B51F-B2A21C84C5C3}"/>
                    </a:ext>
                  </a:extLst>
                </p:cNvPr>
                <p:cNvSpPr>
                  <a:spLocks/>
                </p:cNvSpPr>
                <p:nvPr/>
              </p:nvSpPr>
              <p:spPr bwMode="auto">
                <a:xfrm>
                  <a:off x="11292125" y="7381557"/>
                  <a:ext cx="620184" cy="635001"/>
                </a:xfrm>
                <a:custGeom>
                  <a:avLst/>
                  <a:gdLst>
                    <a:gd name="T0" fmla="*/ 1169 w 1169"/>
                    <a:gd name="T1" fmla="*/ 600 h 1201"/>
                    <a:gd name="T2" fmla="*/ 1168 w 1169"/>
                    <a:gd name="T3" fmla="*/ 631 h 1201"/>
                    <a:gd name="T4" fmla="*/ 1161 w 1169"/>
                    <a:gd name="T5" fmla="*/ 692 h 1201"/>
                    <a:gd name="T6" fmla="*/ 1148 w 1169"/>
                    <a:gd name="T7" fmla="*/ 750 h 1201"/>
                    <a:gd name="T8" fmla="*/ 1129 w 1169"/>
                    <a:gd name="T9" fmla="*/ 807 h 1201"/>
                    <a:gd name="T10" fmla="*/ 1091 w 1169"/>
                    <a:gd name="T11" fmla="*/ 887 h 1201"/>
                    <a:gd name="T12" fmla="*/ 1023 w 1169"/>
                    <a:gd name="T13" fmla="*/ 982 h 1201"/>
                    <a:gd name="T14" fmla="*/ 940 w 1169"/>
                    <a:gd name="T15" fmla="*/ 1064 h 1201"/>
                    <a:gd name="T16" fmla="*/ 845 w 1169"/>
                    <a:gd name="T17" fmla="*/ 1129 h 1201"/>
                    <a:gd name="T18" fmla="*/ 743 w 1169"/>
                    <a:gd name="T19" fmla="*/ 1174 h 1201"/>
                    <a:gd name="T20" fmla="*/ 638 w 1169"/>
                    <a:gd name="T21" fmla="*/ 1199 h 1201"/>
                    <a:gd name="T22" fmla="*/ 585 w 1169"/>
                    <a:gd name="T23" fmla="*/ 1201 h 1201"/>
                    <a:gd name="T24" fmla="*/ 531 w 1169"/>
                    <a:gd name="T25" fmla="*/ 1199 h 1201"/>
                    <a:gd name="T26" fmla="*/ 425 w 1169"/>
                    <a:gd name="T27" fmla="*/ 1174 h 1201"/>
                    <a:gd name="T28" fmla="*/ 324 w 1169"/>
                    <a:gd name="T29" fmla="*/ 1129 h 1201"/>
                    <a:gd name="T30" fmla="*/ 229 w 1169"/>
                    <a:gd name="T31" fmla="*/ 1064 h 1201"/>
                    <a:gd name="T32" fmla="*/ 146 w 1169"/>
                    <a:gd name="T33" fmla="*/ 982 h 1201"/>
                    <a:gd name="T34" fmla="*/ 78 w 1169"/>
                    <a:gd name="T35" fmla="*/ 887 h 1201"/>
                    <a:gd name="T36" fmla="*/ 40 w 1169"/>
                    <a:gd name="T37" fmla="*/ 807 h 1201"/>
                    <a:gd name="T38" fmla="*/ 21 w 1169"/>
                    <a:gd name="T39" fmla="*/ 750 h 1201"/>
                    <a:gd name="T40" fmla="*/ 8 w 1169"/>
                    <a:gd name="T41" fmla="*/ 692 h 1201"/>
                    <a:gd name="T42" fmla="*/ 0 w 1169"/>
                    <a:gd name="T43" fmla="*/ 631 h 1201"/>
                    <a:gd name="T44" fmla="*/ 0 w 1169"/>
                    <a:gd name="T45" fmla="*/ 600 h 1201"/>
                    <a:gd name="T46" fmla="*/ 1 w 1169"/>
                    <a:gd name="T47" fmla="*/ 539 h 1201"/>
                    <a:gd name="T48" fmla="*/ 25 w 1169"/>
                    <a:gd name="T49" fmla="*/ 421 h 1201"/>
                    <a:gd name="T50" fmla="*/ 70 w 1169"/>
                    <a:gd name="T51" fmla="*/ 313 h 1201"/>
                    <a:gd name="T52" fmla="*/ 132 w 1169"/>
                    <a:gd name="T53" fmla="*/ 217 h 1201"/>
                    <a:gd name="T54" fmla="*/ 213 w 1169"/>
                    <a:gd name="T55" fmla="*/ 137 h 1201"/>
                    <a:gd name="T56" fmla="*/ 306 w 1169"/>
                    <a:gd name="T57" fmla="*/ 72 h 1201"/>
                    <a:gd name="T58" fmla="*/ 410 w 1169"/>
                    <a:gd name="T59" fmla="*/ 26 h 1201"/>
                    <a:gd name="T60" fmla="*/ 495 w 1169"/>
                    <a:gd name="T61" fmla="*/ 6 h 1201"/>
                    <a:gd name="T62" fmla="*/ 555 w 1169"/>
                    <a:gd name="T63" fmla="*/ 1 h 1201"/>
                    <a:gd name="T64" fmla="*/ 585 w 1169"/>
                    <a:gd name="T65" fmla="*/ 0 h 1201"/>
                    <a:gd name="T66" fmla="*/ 614 w 1169"/>
                    <a:gd name="T67" fmla="*/ 1 h 1201"/>
                    <a:gd name="T68" fmla="*/ 674 w 1169"/>
                    <a:gd name="T69" fmla="*/ 6 h 1201"/>
                    <a:gd name="T70" fmla="*/ 758 w 1169"/>
                    <a:gd name="T71" fmla="*/ 26 h 1201"/>
                    <a:gd name="T72" fmla="*/ 863 w 1169"/>
                    <a:gd name="T73" fmla="*/ 72 h 1201"/>
                    <a:gd name="T74" fmla="*/ 957 w 1169"/>
                    <a:gd name="T75" fmla="*/ 137 h 1201"/>
                    <a:gd name="T76" fmla="*/ 1036 w 1169"/>
                    <a:gd name="T77" fmla="*/ 217 h 1201"/>
                    <a:gd name="T78" fmla="*/ 1099 w 1169"/>
                    <a:gd name="T79" fmla="*/ 313 h 1201"/>
                    <a:gd name="T80" fmla="*/ 1143 w 1169"/>
                    <a:gd name="T81" fmla="*/ 421 h 1201"/>
                    <a:gd name="T82" fmla="*/ 1166 w 1169"/>
                    <a:gd name="T83" fmla="*/ 539 h 1201"/>
                    <a:gd name="T84" fmla="*/ 1169 w 1169"/>
                    <a:gd name="T85" fmla="*/ 60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69" h="1201">
                      <a:moveTo>
                        <a:pt x="1169" y="600"/>
                      </a:moveTo>
                      <a:lnTo>
                        <a:pt x="1168" y="631"/>
                      </a:lnTo>
                      <a:lnTo>
                        <a:pt x="1161" y="692"/>
                      </a:lnTo>
                      <a:lnTo>
                        <a:pt x="1148" y="750"/>
                      </a:lnTo>
                      <a:lnTo>
                        <a:pt x="1129" y="807"/>
                      </a:lnTo>
                      <a:lnTo>
                        <a:pt x="1091" y="887"/>
                      </a:lnTo>
                      <a:lnTo>
                        <a:pt x="1023" y="982"/>
                      </a:lnTo>
                      <a:lnTo>
                        <a:pt x="940" y="1064"/>
                      </a:lnTo>
                      <a:lnTo>
                        <a:pt x="845" y="1129"/>
                      </a:lnTo>
                      <a:lnTo>
                        <a:pt x="743" y="1174"/>
                      </a:lnTo>
                      <a:lnTo>
                        <a:pt x="638" y="1199"/>
                      </a:lnTo>
                      <a:lnTo>
                        <a:pt x="585" y="1201"/>
                      </a:lnTo>
                      <a:lnTo>
                        <a:pt x="531" y="1199"/>
                      </a:lnTo>
                      <a:lnTo>
                        <a:pt x="425" y="1174"/>
                      </a:lnTo>
                      <a:lnTo>
                        <a:pt x="324" y="1129"/>
                      </a:lnTo>
                      <a:lnTo>
                        <a:pt x="229" y="1064"/>
                      </a:lnTo>
                      <a:lnTo>
                        <a:pt x="146" y="982"/>
                      </a:lnTo>
                      <a:lnTo>
                        <a:pt x="78" y="887"/>
                      </a:lnTo>
                      <a:lnTo>
                        <a:pt x="40" y="807"/>
                      </a:lnTo>
                      <a:lnTo>
                        <a:pt x="21" y="750"/>
                      </a:lnTo>
                      <a:lnTo>
                        <a:pt x="8" y="692"/>
                      </a:lnTo>
                      <a:lnTo>
                        <a:pt x="0" y="631"/>
                      </a:lnTo>
                      <a:lnTo>
                        <a:pt x="0" y="600"/>
                      </a:lnTo>
                      <a:lnTo>
                        <a:pt x="1" y="539"/>
                      </a:lnTo>
                      <a:lnTo>
                        <a:pt x="25" y="421"/>
                      </a:lnTo>
                      <a:lnTo>
                        <a:pt x="70" y="313"/>
                      </a:lnTo>
                      <a:lnTo>
                        <a:pt x="132" y="217"/>
                      </a:lnTo>
                      <a:lnTo>
                        <a:pt x="213" y="137"/>
                      </a:lnTo>
                      <a:lnTo>
                        <a:pt x="306" y="72"/>
                      </a:lnTo>
                      <a:lnTo>
                        <a:pt x="410" y="26"/>
                      </a:lnTo>
                      <a:lnTo>
                        <a:pt x="495" y="6"/>
                      </a:lnTo>
                      <a:lnTo>
                        <a:pt x="555" y="1"/>
                      </a:lnTo>
                      <a:lnTo>
                        <a:pt x="585" y="0"/>
                      </a:lnTo>
                      <a:lnTo>
                        <a:pt x="614" y="1"/>
                      </a:lnTo>
                      <a:lnTo>
                        <a:pt x="674" y="6"/>
                      </a:lnTo>
                      <a:lnTo>
                        <a:pt x="758" y="26"/>
                      </a:lnTo>
                      <a:lnTo>
                        <a:pt x="863" y="72"/>
                      </a:lnTo>
                      <a:lnTo>
                        <a:pt x="957" y="137"/>
                      </a:lnTo>
                      <a:lnTo>
                        <a:pt x="1036" y="217"/>
                      </a:lnTo>
                      <a:lnTo>
                        <a:pt x="1099" y="313"/>
                      </a:lnTo>
                      <a:lnTo>
                        <a:pt x="1143" y="421"/>
                      </a:lnTo>
                      <a:lnTo>
                        <a:pt x="1166" y="539"/>
                      </a:lnTo>
                      <a:lnTo>
                        <a:pt x="1169" y="600"/>
                      </a:lnTo>
                      <a:close/>
                    </a:path>
                  </a:pathLst>
                </a:custGeom>
                <a:solidFill>
                  <a:srgbClr val="FFC9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defRPr/>
                  </a:pPr>
                  <a:endParaRPr lang="en-US" b="1">
                    <a:solidFill>
                      <a:prstClr val="black"/>
                    </a:solidFill>
                    <a:latin typeface="Montserrat" panose="00000500000000000000" pitchFamily="2" charset="0"/>
                  </a:endParaRPr>
                </a:p>
              </p:txBody>
            </p:sp>
            <p:sp>
              <p:nvSpPr>
                <p:cNvPr id="79" name="Rectangle 209">
                  <a:extLst>
                    <a:ext uri="{FF2B5EF4-FFF2-40B4-BE49-F238E27FC236}">
                      <a16:creationId xmlns:a16="http://schemas.microsoft.com/office/drawing/2014/main" id="{FE83D93A-A47B-4025-9392-8B596181A89B}"/>
                    </a:ext>
                  </a:extLst>
                </p:cNvPr>
                <p:cNvSpPr>
                  <a:spLocks noChangeArrowheads="1"/>
                </p:cNvSpPr>
                <p:nvPr/>
              </p:nvSpPr>
              <p:spPr bwMode="auto">
                <a:xfrm>
                  <a:off x="11508025" y="7993274"/>
                  <a:ext cx="182033" cy="91017"/>
                </a:xfrm>
                <a:prstGeom prst="rect">
                  <a:avLst/>
                </a:prstGeom>
                <a:solidFill>
                  <a:srgbClr val="FFC99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defRPr/>
                  </a:pPr>
                  <a:endParaRPr lang="en-US" b="1">
                    <a:solidFill>
                      <a:prstClr val="black"/>
                    </a:solidFill>
                    <a:latin typeface="Montserrat" panose="00000500000000000000" pitchFamily="2" charset="0"/>
                  </a:endParaRPr>
                </a:p>
              </p:txBody>
            </p:sp>
            <p:sp>
              <p:nvSpPr>
                <p:cNvPr id="80" name="Freeform 210">
                  <a:extLst>
                    <a:ext uri="{FF2B5EF4-FFF2-40B4-BE49-F238E27FC236}">
                      <a16:creationId xmlns:a16="http://schemas.microsoft.com/office/drawing/2014/main" id="{E2F8A7E8-E3CF-408C-85B4-0A5846EF1080}"/>
                    </a:ext>
                  </a:extLst>
                </p:cNvPr>
                <p:cNvSpPr>
                  <a:spLocks/>
                </p:cNvSpPr>
                <p:nvPr/>
              </p:nvSpPr>
              <p:spPr bwMode="auto">
                <a:xfrm>
                  <a:off x="11165125" y="8061007"/>
                  <a:ext cx="857250" cy="999068"/>
                </a:xfrm>
                <a:custGeom>
                  <a:avLst/>
                  <a:gdLst>
                    <a:gd name="T0" fmla="*/ 819 w 1620"/>
                    <a:gd name="T1" fmla="*/ 0 h 1884"/>
                    <a:gd name="T2" fmla="*/ 631 w 1620"/>
                    <a:gd name="T3" fmla="*/ 16 h 1884"/>
                    <a:gd name="T4" fmla="*/ 504 w 1620"/>
                    <a:gd name="T5" fmla="*/ 53 h 1884"/>
                    <a:gd name="T6" fmla="*/ 398 w 1620"/>
                    <a:gd name="T7" fmla="*/ 110 h 1884"/>
                    <a:gd name="T8" fmla="*/ 311 w 1620"/>
                    <a:gd name="T9" fmla="*/ 188 h 1884"/>
                    <a:gd name="T10" fmla="*/ 227 w 1620"/>
                    <a:gd name="T11" fmla="*/ 312 h 1884"/>
                    <a:gd name="T12" fmla="*/ 149 w 1620"/>
                    <a:gd name="T13" fmla="*/ 576 h 1884"/>
                    <a:gd name="T14" fmla="*/ 15 w 1620"/>
                    <a:gd name="T15" fmla="*/ 1620 h 1884"/>
                    <a:gd name="T16" fmla="*/ 0 w 1620"/>
                    <a:gd name="T17" fmla="*/ 1778 h 1884"/>
                    <a:gd name="T18" fmla="*/ 18 w 1620"/>
                    <a:gd name="T19" fmla="*/ 1838 h 1884"/>
                    <a:gd name="T20" fmla="*/ 85 w 1620"/>
                    <a:gd name="T21" fmla="*/ 1883 h 1884"/>
                    <a:gd name="T22" fmla="*/ 129 w 1620"/>
                    <a:gd name="T23" fmla="*/ 1883 h 1884"/>
                    <a:gd name="T24" fmla="*/ 197 w 1620"/>
                    <a:gd name="T25" fmla="*/ 1838 h 1884"/>
                    <a:gd name="T26" fmla="*/ 215 w 1620"/>
                    <a:gd name="T27" fmla="*/ 1778 h 1884"/>
                    <a:gd name="T28" fmla="*/ 272 w 1620"/>
                    <a:gd name="T29" fmla="*/ 1707 h 1884"/>
                    <a:gd name="T30" fmla="*/ 372 w 1620"/>
                    <a:gd name="T31" fmla="*/ 615 h 1884"/>
                    <a:gd name="T32" fmla="*/ 387 w 1620"/>
                    <a:gd name="T33" fmla="*/ 477 h 1884"/>
                    <a:gd name="T34" fmla="*/ 459 w 1620"/>
                    <a:gd name="T35" fmla="*/ 369 h 1884"/>
                    <a:gd name="T36" fmla="*/ 586 w 1620"/>
                    <a:gd name="T37" fmla="*/ 321 h 1884"/>
                    <a:gd name="T38" fmla="*/ 819 w 1620"/>
                    <a:gd name="T39" fmla="*/ 309 h 1884"/>
                    <a:gd name="T40" fmla="*/ 929 w 1620"/>
                    <a:gd name="T41" fmla="*/ 322 h 1884"/>
                    <a:gd name="T42" fmla="*/ 1128 w 1620"/>
                    <a:gd name="T43" fmla="*/ 343 h 1884"/>
                    <a:gd name="T44" fmla="*/ 1227 w 1620"/>
                    <a:gd name="T45" fmla="*/ 411 h 1884"/>
                    <a:gd name="T46" fmla="*/ 1270 w 1620"/>
                    <a:gd name="T47" fmla="*/ 556 h 1884"/>
                    <a:gd name="T48" fmla="*/ 1370 w 1620"/>
                    <a:gd name="T49" fmla="*/ 1707 h 1884"/>
                    <a:gd name="T50" fmla="*/ 1404 w 1620"/>
                    <a:gd name="T51" fmla="*/ 1778 h 1884"/>
                    <a:gd name="T52" fmla="*/ 1422 w 1620"/>
                    <a:gd name="T53" fmla="*/ 1838 h 1884"/>
                    <a:gd name="T54" fmla="*/ 1490 w 1620"/>
                    <a:gd name="T55" fmla="*/ 1883 h 1884"/>
                    <a:gd name="T56" fmla="*/ 1533 w 1620"/>
                    <a:gd name="T57" fmla="*/ 1883 h 1884"/>
                    <a:gd name="T58" fmla="*/ 1602 w 1620"/>
                    <a:gd name="T59" fmla="*/ 1838 h 1884"/>
                    <a:gd name="T60" fmla="*/ 1620 w 1620"/>
                    <a:gd name="T61" fmla="*/ 1778 h 1884"/>
                    <a:gd name="T62" fmla="*/ 1620 w 1620"/>
                    <a:gd name="T63" fmla="*/ 1654 h 1884"/>
                    <a:gd name="T64" fmla="*/ 1468 w 1620"/>
                    <a:gd name="T65" fmla="*/ 578 h 1884"/>
                    <a:gd name="T66" fmla="*/ 1420 w 1620"/>
                    <a:gd name="T67" fmla="*/ 341 h 1884"/>
                    <a:gd name="T68" fmla="*/ 1366 w 1620"/>
                    <a:gd name="T69" fmla="*/ 233 h 1884"/>
                    <a:gd name="T70" fmla="*/ 1291 w 1620"/>
                    <a:gd name="T71" fmla="*/ 145 h 1884"/>
                    <a:gd name="T72" fmla="*/ 1195 w 1620"/>
                    <a:gd name="T73" fmla="*/ 79 h 1884"/>
                    <a:gd name="T74" fmla="*/ 1078 w 1620"/>
                    <a:gd name="T75" fmla="*/ 32 h 1884"/>
                    <a:gd name="T76" fmla="*/ 905 w 1620"/>
                    <a:gd name="T77" fmla="*/ 2 h 1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0" h="1884">
                      <a:moveTo>
                        <a:pt x="824" y="0"/>
                      </a:moveTo>
                      <a:lnTo>
                        <a:pt x="819" y="0"/>
                      </a:lnTo>
                      <a:lnTo>
                        <a:pt x="739" y="2"/>
                      </a:lnTo>
                      <a:lnTo>
                        <a:pt x="631" y="16"/>
                      </a:lnTo>
                      <a:lnTo>
                        <a:pt x="565" y="32"/>
                      </a:lnTo>
                      <a:lnTo>
                        <a:pt x="504" y="53"/>
                      </a:lnTo>
                      <a:lnTo>
                        <a:pt x="448" y="79"/>
                      </a:lnTo>
                      <a:lnTo>
                        <a:pt x="398" y="110"/>
                      </a:lnTo>
                      <a:lnTo>
                        <a:pt x="352" y="146"/>
                      </a:lnTo>
                      <a:lnTo>
                        <a:pt x="311" y="188"/>
                      </a:lnTo>
                      <a:lnTo>
                        <a:pt x="273" y="234"/>
                      </a:lnTo>
                      <a:lnTo>
                        <a:pt x="227" y="312"/>
                      </a:lnTo>
                      <a:lnTo>
                        <a:pt x="180" y="435"/>
                      </a:lnTo>
                      <a:lnTo>
                        <a:pt x="149" y="576"/>
                      </a:lnTo>
                      <a:lnTo>
                        <a:pt x="140" y="655"/>
                      </a:lnTo>
                      <a:lnTo>
                        <a:pt x="15" y="1620"/>
                      </a:lnTo>
                      <a:lnTo>
                        <a:pt x="0" y="1730"/>
                      </a:lnTo>
                      <a:lnTo>
                        <a:pt x="0" y="1778"/>
                      </a:lnTo>
                      <a:lnTo>
                        <a:pt x="1" y="1799"/>
                      </a:lnTo>
                      <a:lnTo>
                        <a:pt x="18" y="1838"/>
                      </a:lnTo>
                      <a:lnTo>
                        <a:pt x="47" y="1866"/>
                      </a:lnTo>
                      <a:lnTo>
                        <a:pt x="85" y="1883"/>
                      </a:lnTo>
                      <a:lnTo>
                        <a:pt x="107" y="1884"/>
                      </a:lnTo>
                      <a:lnTo>
                        <a:pt x="129" y="1883"/>
                      </a:lnTo>
                      <a:lnTo>
                        <a:pt x="168" y="1866"/>
                      </a:lnTo>
                      <a:lnTo>
                        <a:pt x="197" y="1838"/>
                      </a:lnTo>
                      <a:lnTo>
                        <a:pt x="214" y="1799"/>
                      </a:lnTo>
                      <a:lnTo>
                        <a:pt x="215" y="1778"/>
                      </a:lnTo>
                      <a:lnTo>
                        <a:pt x="215" y="1707"/>
                      </a:lnTo>
                      <a:lnTo>
                        <a:pt x="272" y="1707"/>
                      </a:lnTo>
                      <a:lnTo>
                        <a:pt x="342" y="1125"/>
                      </a:lnTo>
                      <a:lnTo>
                        <a:pt x="372" y="615"/>
                      </a:lnTo>
                      <a:lnTo>
                        <a:pt x="373" y="562"/>
                      </a:lnTo>
                      <a:lnTo>
                        <a:pt x="387" y="477"/>
                      </a:lnTo>
                      <a:lnTo>
                        <a:pt x="416" y="413"/>
                      </a:lnTo>
                      <a:lnTo>
                        <a:pt x="459" y="369"/>
                      </a:lnTo>
                      <a:lnTo>
                        <a:pt x="514" y="339"/>
                      </a:lnTo>
                      <a:lnTo>
                        <a:pt x="586" y="321"/>
                      </a:lnTo>
                      <a:lnTo>
                        <a:pt x="714" y="311"/>
                      </a:lnTo>
                      <a:lnTo>
                        <a:pt x="819" y="309"/>
                      </a:lnTo>
                      <a:lnTo>
                        <a:pt x="823" y="322"/>
                      </a:lnTo>
                      <a:lnTo>
                        <a:pt x="929" y="322"/>
                      </a:lnTo>
                      <a:lnTo>
                        <a:pt x="1058" y="330"/>
                      </a:lnTo>
                      <a:lnTo>
                        <a:pt x="1128" y="343"/>
                      </a:lnTo>
                      <a:lnTo>
                        <a:pt x="1185" y="369"/>
                      </a:lnTo>
                      <a:lnTo>
                        <a:pt x="1227" y="411"/>
                      </a:lnTo>
                      <a:lnTo>
                        <a:pt x="1256" y="471"/>
                      </a:lnTo>
                      <a:lnTo>
                        <a:pt x="1270" y="556"/>
                      </a:lnTo>
                      <a:lnTo>
                        <a:pt x="1271" y="608"/>
                      </a:lnTo>
                      <a:lnTo>
                        <a:pt x="1370" y="1707"/>
                      </a:lnTo>
                      <a:lnTo>
                        <a:pt x="1404" y="1707"/>
                      </a:lnTo>
                      <a:lnTo>
                        <a:pt x="1404" y="1778"/>
                      </a:lnTo>
                      <a:lnTo>
                        <a:pt x="1405" y="1799"/>
                      </a:lnTo>
                      <a:lnTo>
                        <a:pt x="1422" y="1838"/>
                      </a:lnTo>
                      <a:lnTo>
                        <a:pt x="1452" y="1866"/>
                      </a:lnTo>
                      <a:lnTo>
                        <a:pt x="1490" y="1883"/>
                      </a:lnTo>
                      <a:lnTo>
                        <a:pt x="1511" y="1884"/>
                      </a:lnTo>
                      <a:lnTo>
                        <a:pt x="1533" y="1883"/>
                      </a:lnTo>
                      <a:lnTo>
                        <a:pt x="1572" y="1866"/>
                      </a:lnTo>
                      <a:lnTo>
                        <a:pt x="1602" y="1838"/>
                      </a:lnTo>
                      <a:lnTo>
                        <a:pt x="1617" y="1799"/>
                      </a:lnTo>
                      <a:lnTo>
                        <a:pt x="1620" y="1778"/>
                      </a:lnTo>
                      <a:lnTo>
                        <a:pt x="1620" y="1730"/>
                      </a:lnTo>
                      <a:lnTo>
                        <a:pt x="1620" y="1654"/>
                      </a:lnTo>
                      <a:lnTo>
                        <a:pt x="1470" y="658"/>
                      </a:lnTo>
                      <a:lnTo>
                        <a:pt x="1468" y="578"/>
                      </a:lnTo>
                      <a:lnTo>
                        <a:pt x="1449" y="435"/>
                      </a:lnTo>
                      <a:lnTo>
                        <a:pt x="1420" y="341"/>
                      </a:lnTo>
                      <a:lnTo>
                        <a:pt x="1396" y="285"/>
                      </a:lnTo>
                      <a:lnTo>
                        <a:pt x="1366" y="233"/>
                      </a:lnTo>
                      <a:lnTo>
                        <a:pt x="1331" y="186"/>
                      </a:lnTo>
                      <a:lnTo>
                        <a:pt x="1291" y="145"/>
                      </a:lnTo>
                      <a:lnTo>
                        <a:pt x="1245" y="109"/>
                      </a:lnTo>
                      <a:lnTo>
                        <a:pt x="1195" y="79"/>
                      </a:lnTo>
                      <a:lnTo>
                        <a:pt x="1139" y="53"/>
                      </a:lnTo>
                      <a:lnTo>
                        <a:pt x="1078" y="32"/>
                      </a:lnTo>
                      <a:lnTo>
                        <a:pt x="1012" y="16"/>
                      </a:lnTo>
                      <a:lnTo>
                        <a:pt x="905" y="2"/>
                      </a:lnTo>
                      <a:lnTo>
                        <a:pt x="824" y="0"/>
                      </a:lnTo>
                      <a:close/>
                    </a:path>
                  </a:pathLst>
                </a:custGeom>
                <a:solidFill>
                  <a:srgbClr val="FFC9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defRPr/>
                  </a:pPr>
                  <a:endParaRPr lang="en-US" b="1">
                    <a:solidFill>
                      <a:prstClr val="black"/>
                    </a:solidFill>
                    <a:latin typeface="Montserrat" panose="00000500000000000000" pitchFamily="2" charset="0"/>
                  </a:endParaRPr>
                </a:p>
              </p:txBody>
            </p:sp>
            <p:sp>
              <p:nvSpPr>
                <p:cNvPr id="81" name="Freeform 211">
                  <a:extLst>
                    <a:ext uri="{FF2B5EF4-FFF2-40B4-BE49-F238E27FC236}">
                      <a16:creationId xmlns:a16="http://schemas.microsoft.com/office/drawing/2014/main" id="{0CD8B6A5-5320-4333-8DF5-7BBF8D696677}"/>
                    </a:ext>
                  </a:extLst>
                </p:cNvPr>
                <p:cNvSpPr>
                  <a:spLocks/>
                </p:cNvSpPr>
                <p:nvPr/>
              </p:nvSpPr>
              <p:spPr bwMode="auto">
                <a:xfrm>
                  <a:off x="11387377" y="8702358"/>
                  <a:ext cx="427566" cy="914401"/>
                </a:xfrm>
                <a:custGeom>
                  <a:avLst/>
                  <a:gdLst>
                    <a:gd name="T0" fmla="*/ 0 w 809"/>
                    <a:gd name="T1" fmla="*/ 0 h 1728"/>
                    <a:gd name="T2" fmla="*/ 60 w 809"/>
                    <a:gd name="T3" fmla="*/ 1720 h 1728"/>
                    <a:gd name="T4" fmla="*/ 239 w 809"/>
                    <a:gd name="T5" fmla="*/ 1719 h 1728"/>
                    <a:gd name="T6" fmla="*/ 398 w 809"/>
                    <a:gd name="T7" fmla="*/ 401 h 1728"/>
                    <a:gd name="T8" fmla="*/ 563 w 809"/>
                    <a:gd name="T9" fmla="*/ 1728 h 1728"/>
                    <a:gd name="T10" fmla="*/ 739 w 809"/>
                    <a:gd name="T11" fmla="*/ 1728 h 1728"/>
                    <a:gd name="T12" fmla="*/ 809 w 809"/>
                    <a:gd name="T13" fmla="*/ 0 h 1728"/>
                    <a:gd name="T14" fmla="*/ 0 w 809"/>
                    <a:gd name="T15" fmla="*/ 0 h 17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9" h="1728">
                      <a:moveTo>
                        <a:pt x="0" y="0"/>
                      </a:moveTo>
                      <a:lnTo>
                        <a:pt x="60" y="1720"/>
                      </a:lnTo>
                      <a:lnTo>
                        <a:pt x="239" y="1719"/>
                      </a:lnTo>
                      <a:lnTo>
                        <a:pt x="398" y="401"/>
                      </a:lnTo>
                      <a:lnTo>
                        <a:pt x="563" y="1728"/>
                      </a:lnTo>
                      <a:lnTo>
                        <a:pt x="739" y="1728"/>
                      </a:lnTo>
                      <a:lnTo>
                        <a:pt x="809" y="0"/>
                      </a:lnTo>
                      <a:lnTo>
                        <a:pt x="0" y="0"/>
                      </a:lnTo>
                      <a:close/>
                    </a:path>
                  </a:pathLst>
                </a:custGeom>
                <a:solidFill>
                  <a:srgbClr val="009999"/>
                </a:solidFill>
                <a:ln>
                  <a:noFill/>
                </a:ln>
              </p:spPr>
              <p:txBody>
                <a:bodyPr vert="horz" wrap="square" lIns="51435" tIns="25718" rIns="51435" bIns="25718"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defRPr/>
                  </a:pPr>
                  <a:endParaRPr lang="en-US" b="1">
                    <a:solidFill>
                      <a:prstClr val="black"/>
                    </a:solidFill>
                    <a:latin typeface="Montserrat" panose="00000500000000000000" pitchFamily="2" charset="0"/>
                  </a:endParaRPr>
                </a:p>
              </p:txBody>
            </p:sp>
            <p:sp>
              <p:nvSpPr>
                <p:cNvPr id="82" name="Freeform 212">
                  <a:extLst>
                    <a:ext uri="{FF2B5EF4-FFF2-40B4-BE49-F238E27FC236}">
                      <a16:creationId xmlns:a16="http://schemas.microsoft.com/office/drawing/2014/main" id="{7238E04A-3C69-489A-9872-072E5FDF6AB6}"/>
                    </a:ext>
                  </a:extLst>
                </p:cNvPr>
                <p:cNvSpPr>
                  <a:spLocks/>
                </p:cNvSpPr>
                <p:nvPr/>
              </p:nvSpPr>
              <p:spPr bwMode="auto">
                <a:xfrm>
                  <a:off x="11173593" y="8067358"/>
                  <a:ext cx="853017" cy="840319"/>
                </a:xfrm>
                <a:custGeom>
                  <a:avLst/>
                  <a:gdLst>
                    <a:gd name="T0" fmla="*/ 810 w 1614"/>
                    <a:gd name="T1" fmla="*/ 233 h 1589"/>
                    <a:gd name="T2" fmla="*/ 723 w 1614"/>
                    <a:gd name="T3" fmla="*/ 117 h 1589"/>
                    <a:gd name="T4" fmla="*/ 631 w 1614"/>
                    <a:gd name="T5" fmla="*/ 0 h 1589"/>
                    <a:gd name="T6" fmla="*/ 582 w 1614"/>
                    <a:gd name="T7" fmla="*/ 9 h 1589"/>
                    <a:gd name="T8" fmla="*/ 491 w 1614"/>
                    <a:gd name="T9" fmla="*/ 36 h 1589"/>
                    <a:gd name="T10" fmla="*/ 411 w 1614"/>
                    <a:gd name="T11" fmla="*/ 75 h 1589"/>
                    <a:gd name="T12" fmla="*/ 340 w 1614"/>
                    <a:gd name="T13" fmla="*/ 124 h 1589"/>
                    <a:gd name="T14" fmla="*/ 280 w 1614"/>
                    <a:gd name="T15" fmla="*/ 183 h 1589"/>
                    <a:gd name="T16" fmla="*/ 230 w 1614"/>
                    <a:gd name="T17" fmla="*/ 253 h 1589"/>
                    <a:gd name="T18" fmla="*/ 191 w 1614"/>
                    <a:gd name="T19" fmla="*/ 332 h 1589"/>
                    <a:gd name="T20" fmla="*/ 161 w 1614"/>
                    <a:gd name="T21" fmla="*/ 420 h 1589"/>
                    <a:gd name="T22" fmla="*/ 150 w 1614"/>
                    <a:gd name="T23" fmla="*/ 468 h 1589"/>
                    <a:gd name="T24" fmla="*/ 70 w 1614"/>
                    <a:gd name="T25" fmla="*/ 1056 h 1589"/>
                    <a:gd name="T26" fmla="*/ 0 w 1614"/>
                    <a:gd name="T27" fmla="*/ 1589 h 1589"/>
                    <a:gd name="T28" fmla="*/ 278 w 1614"/>
                    <a:gd name="T29" fmla="*/ 1589 h 1589"/>
                    <a:gd name="T30" fmla="*/ 394 w 1614"/>
                    <a:gd name="T31" fmla="*/ 704 h 1589"/>
                    <a:gd name="T32" fmla="*/ 398 w 1614"/>
                    <a:gd name="T33" fmla="*/ 1408 h 1589"/>
                    <a:gd name="T34" fmla="*/ 1212 w 1614"/>
                    <a:gd name="T35" fmla="*/ 1418 h 1589"/>
                    <a:gd name="T36" fmla="*/ 1233 w 1614"/>
                    <a:gd name="T37" fmla="*/ 726 h 1589"/>
                    <a:gd name="T38" fmla="*/ 1346 w 1614"/>
                    <a:gd name="T39" fmla="*/ 1589 h 1589"/>
                    <a:gd name="T40" fmla="*/ 1614 w 1614"/>
                    <a:gd name="T41" fmla="*/ 1589 h 1589"/>
                    <a:gd name="T42" fmla="*/ 1596 w 1614"/>
                    <a:gd name="T43" fmla="*/ 1448 h 1589"/>
                    <a:gd name="T44" fmla="*/ 1506 w 1614"/>
                    <a:gd name="T45" fmla="*/ 796 h 1589"/>
                    <a:gd name="T46" fmla="*/ 1456 w 1614"/>
                    <a:gd name="T47" fmla="*/ 447 h 1589"/>
                    <a:gd name="T48" fmla="*/ 1443 w 1614"/>
                    <a:gd name="T49" fmla="*/ 386 h 1589"/>
                    <a:gd name="T50" fmla="*/ 1430 w 1614"/>
                    <a:gd name="T51" fmla="*/ 347 h 1589"/>
                    <a:gd name="T52" fmla="*/ 1397 w 1614"/>
                    <a:gd name="T53" fmla="*/ 277 h 1589"/>
                    <a:gd name="T54" fmla="*/ 1357 w 1614"/>
                    <a:gd name="T55" fmla="*/ 213 h 1589"/>
                    <a:gd name="T56" fmla="*/ 1308 w 1614"/>
                    <a:gd name="T57" fmla="*/ 157 h 1589"/>
                    <a:gd name="T58" fmla="*/ 1252 w 1614"/>
                    <a:gd name="T59" fmla="*/ 108 h 1589"/>
                    <a:gd name="T60" fmla="*/ 1189 w 1614"/>
                    <a:gd name="T61" fmla="*/ 66 h 1589"/>
                    <a:gd name="T62" fmla="*/ 1117 w 1614"/>
                    <a:gd name="T63" fmla="*/ 32 h 1589"/>
                    <a:gd name="T64" fmla="*/ 1037 w 1614"/>
                    <a:gd name="T65" fmla="*/ 9 h 1589"/>
                    <a:gd name="T66" fmla="*/ 996 w 1614"/>
                    <a:gd name="T67" fmla="*/ 1 h 1589"/>
                    <a:gd name="T68" fmla="*/ 810 w 1614"/>
                    <a:gd name="T69" fmla="*/ 233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14" h="1589">
                      <a:moveTo>
                        <a:pt x="810" y="233"/>
                      </a:moveTo>
                      <a:lnTo>
                        <a:pt x="723" y="117"/>
                      </a:lnTo>
                      <a:lnTo>
                        <a:pt x="631" y="0"/>
                      </a:lnTo>
                      <a:lnTo>
                        <a:pt x="582" y="9"/>
                      </a:lnTo>
                      <a:lnTo>
                        <a:pt x="491" y="36"/>
                      </a:lnTo>
                      <a:lnTo>
                        <a:pt x="411" y="75"/>
                      </a:lnTo>
                      <a:lnTo>
                        <a:pt x="340" y="124"/>
                      </a:lnTo>
                      <a:lnTo>
                        <a:pt x="280" y="183"/>
                      </a:lnTo>
                      <a:lnTo>
                        <a:pt x="230" y="253"/>
                      </a:lnTo>
                      <a:lnTo>
                        <a:pt x="191" y="332"/>
                      </a:lnTo>
                      <a:lnTo>
                        <a:pt x="161" y="420"/>
                      </a:lnTo>
                      <a:lnTo>
                        <a:pt x="150" y="468"/>
                      </a:lnTo>
                      <a:lnTo>
                        <a:pt x="70" y="1056"/>
                      </a:lnTo>
                      <a:lnTo>
                        <a:pt x="0" y="1589"/>
                      </a:lnTo>
                      <a:lnTo>
                        <a:pt x="278" y="1589"/>
                      </a:lnTo>
                      <a:lnTo>
                        <a:pt x="394" y="704"/>
                      </a:lnTo>
                      <a:lnTo>
                        <a:pt x="398" y="1408"/>
                      </a:lnTo>
                      <a:lnTo>
                        <a:pt x="1212" y="1418"/>
                      </a:lnTo>
                      <a:lnTo>
                        <a:pt x="1233" y="726"/>
                      </a:lnTo>
                      <a:lnTo>
                        <a:pt x="1346" y="1589"/>
                      </a:lnTo>
                      <a:lnTo>
                        <a:pt x="1614" y="1589"/>
                      </a:lnTo>
                      <a:lnTo>
                        <a:pt x="1596" y="1448"/>
                      </a:lnTo>
                      <a:lnTo>
                        <a:pt x="1506" y="796"/>
                      </a:lnTo>
                      <a:lnTo>
                        <a:pt x="1456" y="447"/>
                      </a:lnTo>
                      <a:lnTo>
                        <a:pt x="1443" y="386"/>
                      </a:lnTo>
                      <a:lnTo>
                        <a:pt x="1430" y="347"/>
                      </a:lnTo>
                      <a:lnTo>
                        <a:pt x="1397" y="277"/>
                      </a:lnTo>
                      <a:lnTo>
                        <a:pt x="1357" y="213"/>
                      </a:lnTo>
                      <a:lnTo>
                        <a:pt x="1308" y="157"/>
                      </a:lnTo>
                      <a:lnTo>
                        <a:pt x="1252" y="108"/>
                      </a:lnTo>
                      <a:lnTo>
                        <a:pt x="1189" y="66"/>
                      </a:lnTo>
                      <a:lnTo>
                        <a:pt x="1117" y="32"/>
                      </a:lnTo>
                      <a:lnTo>
                        <a:pt x="1037" y="9"/>
                      </a:lnTo>
                      <a:lnTo>
                        <a:pt x="996" y="1"/>
                      </a:lnTo>
                      <a:lnTo>
                        <a:pt x="810" y="233"/>
                      </a:lnTo>
                      <a:close/>
                    </a:path>
                  </a:pathLst>
                </a:custGeom>
                <a:solidFill>
                  <a:srgbClr val="968C8C"/>
                </a:solidFill>
                <a:ln>
                  <a:noFill/>
                </a:ln>
              </p:spPr>
              <p:txBody>
                <a:bodyPr vert="horz" wrap="square" lIns="51435" tIns="25718" rIns="51435" bIns="25718"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defRPr/>
                  </a:pPr>
                  <a:endParaRPr lang="en-US" b="1">
                    <a:solidFill>
                      <a:prstClr val="black"/>
                    </a:solidFill>
                    <a:latin typeface="Montserrat" panose="00000500000000000000" pitchFamily="2" charset="0"/>
                  </a:endParaRPr>
                </a:p>
              </p:txBody>
            </p:sp>
            <p:sp>
              <p:nvSpPr>
                <p:cNvPr id="83" name="Freeform 213">
                  <a:extLst>
                    <a:ext uri="{FF2B5EF4-FFF2-40B4-BE49-F238E27FC236}">
                      <a16:creationId xmlns:a16="http://schemas.microsoft.com/office/drawing/2014/main" id="{547BCCB8-2181-41F5-9DAE-40AA89A20BF6}"/>
                    </a:ext>
                  </a:extLst>
                </p:cNvPr>
                <p:cNvSpPr>
                  <a:spLocks/>
                </p:cNvSpPr>
                <p:nvPr/>
              </p:nvSpPr>
              <p:spPr bwMode="auto">
                <a:xfrm>
                  <a:off x="11281544" y="9608294"/>
                  <a:ext cx="237067" cy="76200"/>
                </a:xfrm>
                <a:custGeom>
                  <a:avLst/>
                  <a:gdLst>
                    <a:gd name="T0" fmla="*/ 440 w 446"/>
                    <a:gd name="T1" fmla="*/ 0 h 146"/>
                    <a:gd name="T2" fmla="*/ 446 w 446"/>
                    <a:gd name="T3" fmla="*/ 146 h 146"/>
                    <a:gd name="T4" fmla="*/ 27 w 446"/>
                    <a:gd name="T5" fmla="*/ 146 h 146"/>
                    <a:gd name="T6" fmla="*/ 9 w 446"/>
                    <a:gd name="T7" fmla="*/ 144 h 146"/>
                    <a:gd name="T8" fmla="*/ 0 w 446"/>
                    <a:gd name="T9" fmla="*/ 130 h 146"/>
                    <a:gd name="T10" fmla="*/ 16 w 446"/>
                    <a:gd name="T11" fmla="*/ 108 h 146"/>
                    <a:gd name="T12" fmla="*/ 51 w 446"/>
                    <a:gd name="T13" fmla="*/ 85 h 146"/>
                    <a:gd name="T14" fmla="*/ 73 w 446"/>
                    <a:gd name="T15" fmla="*/ 73 h 146"/>
                    <a:gd name="T16" fmla="*/ 152 w 446"/>
                    <a:gd name="T17" fmla="*/ 37 h 146"/>
                    <a:gd name="T18" fmla="*/ 253 w 446"/>
                    <a:gd name="T19" fmla="*/ 4 h 146"/>
                    <a:gd name="T20" fmla="*/ 263 w 446"/>
                    <a:gd name="T21" fmla="*/ 2 h 146"/>
                    <a:gd name="T22" fmla="*/ 440 w 446"/>
                    <a:gd name="T23"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6" h="146">
                      <a:moveTo>
                        <a:pt x="440" y="0"/>
                      </a:moveTo>
                      <a:lnTo>
                        <a:pt x="446" y="146"/>
                      </a:lnTo>
                      <a:lnTo>
                        <a:pt x="27" y="146"/>
                      </a:lnTo>
                      <a:lnTo>
                        <a:pt x="9" y="144"/>
                      </a:lnTo>
                      <a:lnTo>
                        <a:pt x="0" y="130"/>
                      </a:lnTo>
                      <a:lnTo>
                        <a:pt x="16" y="108"/>
                      </a:lnTo>
                      <a:lnTo>
                        <a:pt x="51" y="85"/>
                      </a:lnTo>
                      <a:lnTo>
                        <a:pt x="73" y="73"/>
                      </a:lnTo>
                      <a:lnTo>
                        <a:pt x="152" y="37"/>
                      </a:lnTo>
                      <a:lnTo>
                        <a:pt x="253" y="4"/>
                      </a:lnTo>
                      <a:lnTo>
                        <a:pt x="263" y="2"/>
                      </a:lnTo>
                      <a:lnTo>
                        <a:pt x="440" y="0"/>
                      </a:lnTo>
                      <a:close/>
                    </a:path>
                  </a:pathLst>
                </a:custGeom>
                <a:solidFill>
                  <a:srgbClr val="433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defRPr/>
                  </a:pPr>
                  <a:endParaRPr lang="en-US" b="1">
                    <a:solidFill>
                      <a:prstClr val="black"/>
                    </a:solidFill>
                    <a:latin typeface="Montserrat" panose="00000500000000000000" pitchFamily="2" charset="0"/>
                  </a:endParaRPr>
                </a:p>
              </p:txBody>
            </p:sp>
            <p:sp>
              <p:nvSpPr>
                <p:cNvPr id="84" name="Freeform 214">
                  <a:extLst>
                    <a:ext uri="{FF2B5EF4-FFF2-40B4-BE49-F238E27FC236}">
                      <a16:creationId xmlns:a16="http://schemas.microsoft.com/office/drawing/2014/main" id="{3B889FF7-40FF-49BA-AA88-1C987780B656}"/>
                    </a:ext>
                  </a:extLst>
                </p:cNvPr>
                <p:cNvSpPr>
                  <a:spLocks/>
                </p:cNvSpPr>
                <p:nvPr/>
              </p:nvSpPr>
              <p:spPr bwMode="auto">
                <a:xfrm>
                  <a:off x="11679478" y="9614643"/>
                  <a:ext cx="245533" cy="69851"/>
                </a:xfrm>
                <a:custGeom>
                  <a:avLst/>
                  <a:gdLst>
                    <a:gd name="T0" fmla="*/ 11 w 466"/>
                    <a:gd name="T1" fmla="*/ 0 h 135"/>
                    <a:gd name="T2" fmla="*/ 0 w 466"/>
                    <a:gd name="T3" fmla="*/ 135 h 135"/>
                    <a:gd name="T4" fmla="*/ 437 w 466"/>
                    <a:gd name="T5" fmla="*/ 135 h 135"/>
                    <a:gd name="T6" fmla="*/ 455 w 466"/>
                    <a:gd name="T7" fmla="*/ 133 h 135"/>
                    <a:gd name="T8" fmla="*/ 466 w 466"/>
                    <a:gd name="T9" fmla="*/ 122 h 135"/>
                    <a:gd name="T10" fmla="*/ 449 w 466"/>
                    <a:gd name="T11" fmla="*/ 102 h 135"/>
                    <a:gd name="T12" fmla="*/ 413 w 466"/>
                    <a:gd name="T13" fmla="*/ 80 h 135"/>
                    <a:gd name="T14" fmla="*/ 391 w 466"/>
                    <a:gd name="T15" fmla="*/ 68 h 135"/>
                    <a:gd name="T16" fmla="*/ 348 w 466"/>
                    <a:gd name="T17" fmla="*/ 49 h 135"/>
                    <a:gd name="T18" fmla="*/ 273 w 466"/>
                    <a:gd name="T19" fmla="*/ 22 h 135"/>
                    <a:gd name="T20" fmla="*/ 195 w 466"/>
                    <a:gd name="T21" fmla="*/ 1 h 135"/>
                    <a:gd name="T22" fmla="*/ 183 w 466"/>
                    <a:gd name="T23" fmla="*/ 0 h 135"/>
                    <a:gd name="T24" fmla="*/ 11 w 466"/>
                    <a:gd name="T25"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6" h="135">
                      <a:moveTo>
                        <a:pt x="11" y="0"/>
                      </a:moveTo>
                      <a:lnTo>
                        <a:pt x="0" y="135"/>
                      </a:lnTo>
                      <a:lnTo>
                        <a:pt x="437" y="135"/>
                      </a:lnTo>
                      <a:lnTo>
                        <a:pt x="455" y="133"/>
                      </a:lnTo>
                      <a:lnTo>
                        <a:pt x="466" y="122"/>
                      </a:lnTo>
                      <a:lnTo>
                        <a:pt x="449" y="102"/>
                      </a:lnTo>
                      <a:lnTo>
                        <a:pt x="413" y="80"/>
                      </a:lnTo>
                      <a:lnTo>
                        <a:pt x="391" y="68"/>
                      </a:lnTo>
                      <a:lnTo>
                        <a:pt x="348" y="49"/>
                      </a:lnTo>
                      <a:lnTo>
                        <a:pt x="273" y="22"/>
                      </a:lnTo>
                      <a:lnTo>
                        <a:pt x="195" y="1"/>
                      </a:lnTo>
                      <a:lnTo>
                        <a:pt x="183" y="0"/>
                      </a:lnTo>
                      <a:lnTo>
                        <a:pt x="11" y="0"/>
                      </a:lnTo>
                      <a:close/>
                    </a:path>
                  </a:pathLst>
                </a:custGeom>
                <a:solidFill>
                  <a:srgbClr val="4339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51435" tIns="25718" rIns="51435" bIns="25718"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defRPr/>
                  </a:pPr>
                  <a:endParaRPr lang="en-US" b="1">
                    <a:solidFill>
                      <a:prstClr val="black"/>
                    </a:solidFill>
                    <a:latin typeface="Montserrat" panose="00000500000000000000" pitchFamily="2" charset="0"/>
                  </a:endParaRPr>
                </a:p>
              </p:txBody>
            </p:sp>
            <p:sp>
              <p:nvSpPr>
                <p:cNvPr id="85" name="Freeform 215">
                  <a:extLst>
                    <a:ext uri="{FF2B5EF4-FFF2-40B4-BE49-F238E27FC236}">
                      <a16:creationId xmlns:a16="http://schemas.microsoft.com/office/drawing/2014/main" id="{77C67465-04C2-4AA3-AC90-8D23F56EF024}"/>
                    </a:ext>
                  </a:extLst>
                </p:cNvPr>
                <p:cNvSpPr>
                  <a:spLocks/>
                </p:cNvSpPr>
                <p:nvPr/>
              </p:nvSpPr>
              <p:spPr bwMode="auto">
                <a:xfrm>
                  <a:off x="11290012" y="7326523"/>
                  <a:ext cx="626533" cy="389467"/>
                </a:xfrm>
                <a:custGeom>
                  <a:avLst/>
                  <a:gdLst>
                    <a:gd name="T0" fmla="*/ 812 w 1187"/>
                    <a:gd name="T1" fmla="*/ 51 h 736"/>
                    <a:gd name="T2" fmla="*/ 755 w 1187"/>
                    <a:gd name="T3" fmla="*/ 34 h 736"/>
                    <a:gd name="T4" fmla="*/ 659 w 1187"/>
                    <a:gd name="T5" fmla="*/ 14 h 736"/>
                    <a:gd name="T6" fmla="*/ 590 w 1187"/>
                    <a:gd name="T7" fmla="*/ 7 h 736"/>
                    <a:gd name="T8" fmla="*/ 520 w 1187"/>
                    <a:gd name="T9" fmla="*/ 7 h 736"/>
                    <a:gd name="T10" fmla="*/ 449 w 1187"/>
                    <a:gd name="T11" fmla="*/ 17 h 736"/>
                    <a:gd name="T12" fmla="*/ 379 w 1187"/>
                    <a:gd name="T13" fmla="*/ 39 h 736"/>
                    <a:gd name="T14" fmla="*/ 310 w 1187"/>
                    <a:gd name="T15" fmla="*/ 74 h 736"/>
                    <a:gd name="T16" fmla="*/ 278 w 1187"/>
                    <a:gd name="T17" fmla="*/ 99 h 736"/>
                    <a:gd name="T18" fmla="*/ 276 w 1187"/>
                    <a:gd name="T19" fmla="*/ 71 h 736"/>
                    <a:gd name="T20" fmla="*/ 281 w 1187"/>
                    <a:gd name="T21" fmla="*/ 21 h 736"/>
                    <a:gd name="T22" fmla="*/ 289 w 1187"/>
                    <a:gd name="T23" fmla="*/ 0 h 736"/>
                    <a:gd name="T24" fmla="*/ 284 w 1187"/>
                    <a:gd name="T25" fmla="*/ 8 h 736"/>
                    <a:gd name="T26" fmla="*/ 258 w 1187"/>
                    <a:gd name="T27" fmla="*/ 59 h 736"/>
                    <a:gd name="T28" fmla="*/ 240 w 1187"/>
                    <a:gd name="T29" fmla="*/ 105 h 736"/>
                    <a:gd name="T30" fmla="*/ 233 w 1187"/>
                    <a:gd name="T31" fmla="*/ 131 h 736"/>
                    <a:gd name="T32" fmla="*/ 219 w 1187"/>
                    <a:gd name="T33" fmla="*/ 140 h 736"/>
                    <a:gd name="T34" fmla="*/ 202 w 1187"/>
                    <a:gd name="T35" fmla="*/ 154 h 736"/>
                    <a:gd name="T36" fmla="*/ 149 w 1187"/>
                    <a:gd name="T37" fmla="*/ 156 h 736"/>
                    <a:gd name="T38" fmla="*/ 71 w 1187"/>
                    <a:gd name="T39" fmla="*/ 174 h 736"/>
                    <a:gd name="T40" fmla="*/ 64 w 1187"/>
                    <a:gd name="T41" fmla="*/ 178 h 736"/>
                    <a:gd name="T42" fmla="*/ 86 w 1187"/>
                    <a:gd name="T43" fmla="*/ 174 h 736"/>
                    <a:gd name="T44" fmla="*/ 136 w 1187"/>
                    <a:gd name="T45" fmla="*/ 182 h 736"/>
                    <a:gd name="T46" fmla="*/ 163 w 1187"/>
                    <a:gd name="T47" fmla="*/ 189 h 736"/>
                    <a:gd name="T48" fmla="*/ 130 w 1187"/>
                    <a:gd name="T49" fmla="*/ 223 h 736"/>
                    <a:gd name="T50" fmla="*/ 81 w 1187"/>
                    <a:gd name="T51" fmla="*/ 291 h 736"/>
                    <a:gd name="T52" fmla="*/ 51 w 1187"/>
                    <a:gd name="T53" fmla="*/ 344 h 736"/>
                    <a:gd name="T54" fmla="*/ 26 w 1187"/>
                    <a:gd name="T55" fmla="*/ 405 h 736"/>
                    <a:gd name="T56" fmla="*/ 9 w 1187"/>
                    <a:gd name="T57" fmla="*/ 473 h 736"/>
                    <a:gd name="T58" fmla="*/ 0 w 1187"/>
                    <a:gd name="T59" fmla="*/ 548 h 736"/>
                    <a:gd name="T60" fmla="*/ 1 w 1187"/>
                    <a:gd name="T61" fmla="*/ 633 h 736"/>
                    <a:gd name="T62" fmla="*/ 8 w 1187"/>
                    <a:gd name="T63" fmla="*/ 677 h 736"/>
                    <a:gd name="T64" fmla="*/ 38 w 1187"/>
                    <a:gd name="T65" fmla="*/ 644 h 736"/>
                    <a:gd name="T66" fmla="*/ 178 w 1187"/>
                    <a:gd name="T67" fmla="*/ 472 h 736"/>
                    <a:gd name="T68" fmla="*/ 241 w 1187"/>
                    <a:gd name="T69" fmla="*/ 380 h 736"/>
                    <a:gd name="T70" fmla="*/ 271 w 1187"/>
                    <a:gd name="T71" fmla="*/ 326 h 736"/>
                    <a:gd name="T72" fmla="*/ 279 w 1187"/>
                    <a:gd name="T73" fmla="*/ 302 h 736"/>
                    <a:gd name="T74" fmla="*/ 389 w 1187"/>
                    <a:gd name="T75" fmla="*/ 346 h 736"/>
                    <a:gd name="T76" fmla="*/ 888 w 1187"/>
                    <a:gd name="T77" fmla="*/ 563 h 736"/>
                    <a:gd name="T78" fmla="*/ 1093 w 1187"/>
                    <a:gd name="T79" fmla="*/ 665 h 736"/>
                    <a:gd name="T80" fmla="*/ 1156 w 1187"/>
                    <a:gd name="T81" fmla="*/ 707 h 736"/>
                    <a:gd name="T82" fmla="*/ 1181 w 1187"/>
                    <a:gd name="T83" fmla="*/ 729 h 736"/>
                    <a:gd name="T84" fmla="*/ 1185 w 1187"/>
                    <a:gd name="T85" fmla="*/ 736 h 736"/>
                    <a:gd name="T86" fmla="*/ 1187 w 1187"/>
                    <a:gd name="T87" fmla="*/ 720 h 736"/>
                    <a:gd name="T88" fmla="*/ 1187 w 1187"/>
                    <a:gd name="T89" fmla="*/ 605 h 736"/>
                    <a:gd name="T90" fmla="*/ 1177 w 1187"/>
                    <a:gd name="T91" fmla="*/ 502 h 736"/>
                    <a:gd name="T92" fmla="*/ 1149 w 1187"/>
                    <a:gd name="T93" fmla="*/ 386 h 736"/>
                    <a:gd name="T94" fmla="*/ 1111 w 1187"/>
                    <a:gd name="T95" fmla="*/ 298 h 736"/>
                    <a:gd name="T96" fmla="*/ 1077 w 1187"/>
                    <a:gd name="T97" fmla="*/ 243 h 736"/>
                    <a:gd name="T98" fmla="*/ 1036 w 1187"/>
                    <a:gd name="T99" fmla="*/ 189 h 736"/>
                    <a:gd name="T100" fmla="*/ 984 w 1187"/>
                    <a:gd name="T101" fmla="*/ 141 h 736"/>
                    <a:gd name="T102" fmla="*/ 923 w 1187"/>
                    <a:gd name="T103" fmla="*/ 99 h 736"/>
                    <a:gd name="T104" fmla="*/ 852 w 1187"/>
                    <a:gd name="T105" fmla="*/ 65 h 736"/>
                    <a:gd name="T106" fmla="*/ 812 w 1187"/>
                    <a:gd name="T107" fmla="*/ 51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87" h="736">
                      <a:moveTo>
                        <a:pt x="812" y="51"/>
                      </a:moveTo>
                      <a:lnTo>
                        <a:pt x="755" y="34"/>
                      </a:lnTo>
                      <a:lnTo>
                        <a:pt x="659" y="14"/>
                      </a:lnTo>
                      <a:lnTo>
                        <a:pt x="590" y="7"/>
                      </a:lnTo>
                      <a:lnTo>
                        <a:pt x="520" y="7"/>
                      </a:lnTo>
                      <a:lnTo>
                        <a:pt x="449" y="17"/>
                      </a:lnTo>
                      <a:lnTo>
                        <a:pt x="379" y="39"/>
                      </a:lnTo>
                      <a:lnTo>
                        <a:pt x="310" y="74"/>
                      </a:lnTo>
                      <a:lnTo>
                        <a:pt x="278" y="99"/>
                      </a:lnTo>
                      <a:lnTo>
                        <a:pt x="276" y="71"/>
                      </a:lnTo>
                      <a:lnTo>
                        <a:pt x="281" y="21"/>
                      </a:lnTo>
                      <a:lnTo>
                        <a:pt x="289" y="0"/>
                      </a:lnTo>
                      <a:lnTo>
                        <a:pt x="284" y="8"/>
                      </a:lnTo>
                      <a:lnTo>
                        <a:pt x="258" y="59"/>
                      </a:lnTo>
                      <a:lnTo>
                        <a:pt x="240" y="105"/>
                      </a:lnTo>
                      <a:lnTo>
                        <a:pt x="233" y="131"/>
                      </a:lnTo>
                      <a:lnTo>
                        <a:pt x="219" y="140"/>
                      </a:lnTo>
                      <a:lnTo>
                        <a:pt x="202" y="154"/>
                      </a:lnTo>
                      <a:lnTo>
                        <a:pt x="149" y="156"/>
                      </a:lnTo>
                      <a:lnTo>
                        <a:pt x="71" y="174"/>
                      </a:lnTo>
                      <a:lnTo>
                        <a:pt x="64" y="178"/>
                      </a:lnTo>
                      <a:lnTo>
                        <a:pt x="86" y="174"/>
                      </a:lnTo>
                      <a:lnTo>
                        <a:pt x="136" y="182"/>
                      </a:lnTo>
                      <a:lnTo>
                        <a:pt x="163" y="189"/>
                      </a:lnTo>
                      <a:lnTo>
                        <a:pt x="130" y="223"/>
                      </a:lnTo>
                      <a:lnTo>
                        <a:pt x="81" y="291"/>
                      </a:lnTo>
                      <a:lnTo>
                        <a:pt x="51" y="344"/>
                      </a:lnTo>
                      <a:lnTo>
                        <a:pt x="26" y="405"/>
                      </a:lnTo>
                      <a:lnTo>
                        <a:pt x="9" y="473"/>
                      </a:lnTo>
                      <a:lnTo>
                        <a:pt x="0" y="548"/>
                      </a:lnTo>
                      <a:lnTo>
                        <a:pt x="1" y="633"/>
                      </a:lnTo>
                      <a:lnTo>
                        <a:pt x="8" y="677"/>
                      </a:lnTo>
                      <a:lnTo>
                        <a:pt x="38" y="644"/>
                      </a:lnTo>
                      <a:lnTo>
                        <a:pt x="178" y="472"/>
                      </a:lnTo>
                      <a:lnTo>
                        <a:pt x="241" y="380"/>
                      </a:lnTo>
                      <a:lnTo>
                        <a:pt x="271" y="326"/>
                      </a:lnTo>
                      <a:lnTo>
                        <a:pt x="279" y="302"/>
                      </a:lnTo>
                      <a:lnTo>
                        <a:pt x="389" y="346"/>
                      </a:lnTo>
                      <a:lnTo>
                        <a:pt x="888" y="563"/>
                      </a:lnTo>
                      <a:lnTo>
                        <a:pt x="1093" y="665"/>
                      </a:lnTo>
                      <a:lnTo>
                        <a:pt x="1156" y="707"/>
                      </a:lnTo>
                      <a:lnTo>
                        <a:pt x="1181" y="729"/>
                      </a:lnTo>
                      <a:lnTo>
                        <a:pt x="1185" y="736"/>
                      </a:lnTo>
                      <a:lnTo>
                        <a:pt x="1187" y="720"/>
                      </a:lnTo>
                      <a:lnTo>
                        <a:pt x="1187" y="605"/>
                      </a:lnTo>
                      <a:lnTo>
                        <a:pt x="1177" y="502"/>
                      </a:lnTo>
                      <a:lnTo>
                        <a:pt x="1149" y="386"/>
                      </a:lnTo>
                      <a:lnTo>
                        <a:pt x="1111" y="298"/>
                      </a:lnTo>
                      <a:lnTo>
                        <a:pt x="1077" y="243"/>
                      </a:lnTo>
                      <a:lnTo>
                        <a:pt x="1036" y="189"/>
                      </a:lnTo>
                      <a:lnTo>
                        <a:pt x="984" y="141"/>
                      </a:lnTo>
                      <a:lnTo>
                        <a:pt x="923" y="99"/>
                      </a:lnTo>
                      <a:lnTo>
                        <a:pt x="852" y="65"/>
                      </a:lnTo>
                      <a:lnTo>
                        <a:pt x="812" y="51"/>
                      </a:lnTo>
                      <a:close/>
                    </a:path>
                  </a:pathLst>
                </a:custGeom>
                <a:solidFill>
                  <a:srgbClr val="522E2C"/>
                </a:solidFill>
                <a:ln>
                  <a:noFill/>
                </a:ln>
              </p:spPr>
              <p:txBody>
                <a:bodyPr vert="horz" wrap="square" lIns="51435" tIns="25718" rIns="51435" bIns="25718"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85800">
                    <a:defRPr/>
                  </a:pPr>
                  <a:endParaRPr lang="en-US" b="1">
                    <a:solidFill>
                      <a:prstClr val="black"/>
                    </a:solidFill>
                    <a:latin typeface="Montserrat" panose="00000500000000000000" pitchFamily="2" charset="0"/>
                  </a:endParaRPr>
                </a:p>
              </p:txBody>
            </p:sp>
          </p:grpSp>
        </p:grpSp>
        <p:sp>
          <p:nvSpPr>
            <p:cNvPr id="72" name="CuadroTexto 71">
              <a:extLst>
                <a:ext uri="{FF2B5EF4-FFF2-40B4-BE49-F238E27FC236}">
                  <a16:creationId xmlns:a16="http://schemas.microsoft.com/office/drawing/2014/main" id="{A4971D03-BCD5-4C61-8648-8A2B1A021B1D}"/>
                </a:ext>
              </a:extLst>
            </p:cNvPr>
            <p:cNvSpPr txBox="1"/>
            <p:nvPr/>
          </p:nvSpPr>
          <p:spPr>
            <a:xfrm>
              <a:off x="4248440" y="2586692"/>
              <a:ext cx="2438374" cy="745060"/>
            </a:xfrm>
            <a:prstGeom prst="rect">
              <a:avLst/>
            </a:prstGeom>
            <a:noFill/>
            <a:ln>
              <a:noFill/>
            </a:ln>
          </p:spPr>
          <p:txBody>
            <a:bodyPr wrap="square" rtlCol="0" anchor="ctr">
              <a:spAutoFit/>
            </a:bodyPr>
            <a:lstStyle>
              <a:defPPr>
                <a:defRPr lang="es-MX"/>
              </a:defPPr>
              <a:lvl1pPr algn="ctr">
                <a:defRPr sz="1100">
                  <a:solidFill>
                    <a:sysClr val="windowText" lastClr="000000"/>
                  </a:solidFill>
                  <a:latin typeface="Montserrat SemiBold" panose="00000700000000000000" pitchFamily="2" charset="0"/>
                  <a:ea typeface="Roboto" panose="02000000000000000000" pitchFamily="2" charset="0"/>
                  <a:cs typeface="Times New Roman" panose="02020603050405020304" pitchFamily="18" charset="0"/>
                </a:defRPr>
              </a:lvl1pPr>
            </a:lstStyle>
            <a:p>
              <a:pPr defTabSz="685800">
                <a:defRPr/>
              </a:pPr>
              <a:r>
                <a:rPr lang="es-MX" b="1" dirty="0"/>
                <a:t>614</a:t>
              </a:r>
            </a:p>
            <a:p>
              <a:pPr defTabSz="685800">
                <a:defRPr/>
              </a:pPr>
              <a:r>
                <a:rPr lang="es-MX" b="1" dirty="0"/>
                <a:t>HOSPITALIZACIÓN</a:t>
              </a:r>
              <a:br>
                <a:rPr lang="es-MX" b="1" dirty="0"/>
              </a:br>
              <a:r>
                <a:rPr lang="es-MX" b="1" dirty="0"/>
                <a:t>159 (25.9%) POSITIVOS</a:t>
              </a:r>
            </a:p>
            <a:p>
              <a:pPr defTabSz="685800">
                <a:defRPr/>
              </a:pPr>
              <a:endParaRPr lang="es-MX" b="1" dirty="0"/>
            </a:p>
          </p:txBody>
        </p:sp>
        <p:sp>
          <p:nvSpPr>
            <p:cNvPr id="73" name="CuadroTexto 72">
              <a:extLst>
                <a:ext uri="{FF2B5EF4-FFF2-40B4-BE49-F238E27FC236}">
                  <a16:creationId xmlns:a16="http://schemas.microsoft.com/office/drawing/2014/main" id="{D46FB18B-BE53-433E-9448-DF71BD9E7E25}"/>
                </a:ext>
              </a:extLst>
            </p:cNvPr>
            <p:cNvSpPr txBox="1"/>
            <p:nvPr/>
          </p:nvSpPr>
          <p:spPr>
            <a:xfrm>
              <a:off x="4310422" y="3767429"/>
              <a:ext cx="2000735" cy="581148"/>
            </a:xfrm>
            <a:prstGeom prst="rect">
              <a:avLst/>
            </a:prstGeom>
            <a:noFill/>
            <a:ln>
              <a:noFill/>
            </a:ln>
          </p:spPr>
          <p:txBody>
            <a:bodyPr wrap="square" rtlCol="0" anchor="ctr">
              <a:spAutoFit/>
            </a:bodyPr>
            <a:lstStyle>
              <a:defPPr>
                <a:defRPr lang="es-MX"/>
              </a:defPPr>
              <a:lvl1pPr algn="ctr">
                <a:defRPr sz="1100">
                  <a:solidFill>
                    <a:sysClr val="windowText" lastClr="000000"/>
                  </a:solidFill>
                  <a:latin typeface="Montserrat SemiBold" panose="00000700000000000000" pitchFamily="2" charset="0"/>
                  <a:ea typeface="Roboto" panose="02000000000000000000" pitchFamily="2" charset="0"/>
                  <a:cs typeface="Times New Roman" panose="02020603050405020304" pitchFamily="18" charset="0"/>
                </a:defRPr>
              </a:lvl1pPr>
            </a:lstStyle>
            <a:p>
              <a:pPr defTabSz="685800">
                <a:defRPr/>
              </a:pPr>
              <a:r>
                <a:rPr lang="es-MX" b="1" dirty="0">
                  <a:solidFill>
                    <a:prstClr val="white"/>
                  </a:solidFill>
                </a:rPr>
                <a:t>54 UTIP (8.8%)</a:t>
              </a:r>
              <a:br>
                <a:rPr lang="es-MX" b="1" dirty="0">
                  <a:solidFill>
                    <a:prstClr val="white"/>
                  </a:solidFill>
                </a:rPr>
              </a:br>
              <a:r>
                <a:rPr lang="es-MX" b="1" dirty="0">
                  <a:solidFill>
                    <a:prstClr val="white"/>
                  </a:solidFill>
                </a:rPr>
                <a:t> 44 INTUBADOS</a:t>
              </a:r>
              <a:br>
                <a:rPr lang="es-MX" b="1" dirty="0">
                  <a:solidFill>
                    <a:prstClr val="white"/>
                  </a:solidFill>
                </a:rPr>
              </a:br>
              <a:endParaRPr lang="es-MX" b="1" dirty="0">
                <a:solidFill>
                  <a:prstClr val="white"/>
                </a:solidFill>
              </a:endParaRPr>
            </a:p>
          </p:txBody>
        </p:sp>
        <p:sp>
          <p:nvSpPr>
            <p:cNvPr id="74" name="CuadroTexto 73">
              <a:extLst>
                <a:ext uri="{FF2B5EF4-FFF2-40B4-BE49-F238E27FC236}">
                  <a16:creationId xmlns:a16="http://schemas.microsoft.com/office/drawing/2014/main" id="{1A0909BD-E0A5-4915-897D-240BDA9A53A6}"/>
                </a:ext>
              </a:extLst>
            </p:cNvPr>
            <p:cNvSpPr txBox="1"/>
            <p:nvPr/>
          </p:nvSpPr>
          <p:spPr>
            <a:xfrm>
              <a:off x="3666518" y="4849353"/>
              <a:ext cx="2000735" cy="435722"/>
            </a:xfrm>
            <a:prstGeom prst="rect">
              <a:avLst/>
            </a:prstGeom>
            <a:noFill/>
            <a:ln>
              <a:noFill/>
            </a:ln>
          </p:spPr>
          <p:txBody>
            <a:bodyPr wrap="square" rtlCol="0" anchor="ctr">
              <a:spAutoFit/>
            </a:bodyPr>
            <a:lstStyle/>
            <a:p>
              <a:pPr algn="ctr" defTabSz="685800">
                <a:defRPr/>
              </a:pPr>
              <a:r>
                <a:rPr lang="es-MX" sz="1100" b="1" dirty="0">
                  <a:solidFill>
                    <a:srgbClr val="771920"/>
                  </a:solidFill>
                  <a:latin typeface="Montserrat SemiBold" panose="00000700000000000000" pitchFamily="2" charset="0"/>
                  <a:ea typeface="Roboto" panose="02000000000000000000" pitchFamily="2" charset="0"/>
                  <a:cs typeface="Times New Roman" panose="02020603050405020304" pitchFamily="18" charset="0"/>
                </a:rPr>
                <a:t>1 (0.2%)</a:t>
              </a:r>
            </a:p>
            <a:p>
              <a:pPr algn="ctr" defTabSz="685800">
                <a:defRPr/>
              </a:pPr>
              <a:r>
                <a:rPr lang="es-MX" sz="1100" b="1" dirty="0">
                  <a:solidFill>
                    <a:srgbClr val="771920"/>
                  </a:solidFill>
                  <a:latin typeface="Montserrat SemiBold" panose="00000700000000000000" pitchFamily="2" charset="0"/>
                  <a:ea typeface="Roboto" panose="02000000000000000000" pitchFamily="2" charset="0"/>
                  <a:cs typeface="Times New Roman" panose="02020603050405020304" pitchFamily="18" charset="0"/>
                </a:rPr>
                <a:t>DEFUNCIÓN</a:t>
              </a:r>
            </a:p>
          </p:txBody>
        </p:sp>
        <p:sp>
          <p:nvSpPr>
            <p:cNvPr id="75" name="CuadroTexto 74">
              <a:extLst>
                <a:ext uri="{FF2B5EF4-FFF2-40B4-BE49-F238E27FC236}">
                  <a16:creationId xmlns:a16="http://schemas.microsoft.com/office/drawing/2014/main" id="{9D70D28C-D88F-4CE9-AEAA-6F28861E146D}"/>
                </a:ext>
              </a:extLst>
            </p:cNvPr>
            <p:cNvSpPr txBox="1"/>
            <p:nvPr/>
          </p:nvSpPr>
          <p:spPr>
            <a:xfrm>
              <a:off x="3490640" y="1501440"/>
              <a:ext cx="2438374" cy="417234"/>
            </a:xfrm>
            <a:prstGeom prst="rect">
              <a:avLst/>
            </a:prstGeom>
            <a:noFill/>
            <a:ln>
              <a:noFill/>
            </a:ln>
          </p:spPr>
          <p:txBody>
            <a:bodyPr wrap="square" rtlCol="0" anchor="ctr">
              <a:spAutoFit/>
            </a:bodyPr>
            <a:lstStyle/>
            <a:p>
              <a:pPr algn="ctr" defTabSz="685800">
                <a:defRPr/>
              </a:pPr>
              <a:r>
                <a:rPr lang="es-MX" sz="1100" b="1" dirty="0">
                  <a:solidFill>
                    <a:sysClr val="windowText" lastClr="000000"/>
                  </a:solidFill>
                  <a:latin typeface="Montserrat SemiBold" panose="00000700000000000000" pitchFamily="2" charset="0"/>
                  <a:ea typeface="Roboto" panose="02000000000000000000" pitchFamily="2" charset="0"/>
                  <a:cs typeface="Times New Roman" panose="02020603050405020304" pitchFamily="18" charset="0"/>
                </a:rPr>
                <a:t>2,926</a:t>
              </a:r>
            </a:p>
            <a:p>
              <a:pPr algn="ctr" defTabSz="685800">
                <a:defRPr/>
              </a:pPr>
              <a:r>
                <a:rPr lang="es-MX" sz="1100" b="1" dirty="0">
                  <a:solidFill>
                    <a:sysClr val="windowText" lastClr="000000"/>
                  </a:solidFill>
                  <a:latin typeface="Montserrat SemiBold" panose="00000700000000000000" pitchFamily="2" charset="0"/>
                  <a:ea typeface="Roboto" panose="02000000000000000000" pitchFamily="2" charset="0"/>
                  <a:cs typeface="Times New Roman" panose="02020603050405020304" pitchFamily="18" charset="0"/>
                </a:rPr>
                <a:t>AMBULATORIOS</a:t>
              </a:r>
            </a:p>
          </p:txBody>
        </p:sp>
      </p:grpSp>
      <p:graphicFrame>
        <p:nvGraphicFramePr>
          <p:cNvPr id="2" name="Diagrama 1">
            <a:extLst>
              <a:ext uri="{FF2B5EF4-FFF2-40B4-BE49-F238E27FC236}">
                <a16:creationId xmlns:a16="http://schemas.microsoft.com/office/drawing/2014/main" id="{F4B9FEB6-0AC0-418B-9FFC-3DE97D507167}"/>
              </a:ext>
            </a:extLst>
          </p:cNvPr>
          <p:cNvGraphicFramePr/>
          <p:nvPr>
            <p:extLst>
              <p:ext uri="{D42A27DB-BD31-4B8C-83A1-F6EECF244321}">
                <p14:modId xmlns:p14="http://schemas.microsoft.com/office/powerpoint/2010/main" val="675182949"/>
              </p:ext>
            </p:extLst>
          </p:nvPr>
        </p:nvGraphicFramePr>
        <p:xfrm>
          <a:off x="7155624" y="939515"/>
          <a:ext cx="4745101" cy="52127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CuadroTexto 4">
            <a:extLst>
              <a:ext uri="{FF2B5EF4-FFF2-40B4-BE49-F238E27FC236}">
                <a16:creationId xmlns:a16="http://schemas.microsoft.com/office/drawing/2014/main" id="{9CEA530C-59AA-47B5-97AE-68480E6AC2F6}"/>
              </a:ext>
            </a:extLst>
          </p:cNvPr>
          <p:cNvSpPr txBox="1"/>
          <p:nvPr/>
        </p:nvSpPr>
        <p:spPr>
          <a:xfrm>
            <a:off x="46319" y="6067555"/>
            <a:ext cx="12145681" cy="738664"/>
          </a:xfrm>
          <a:prstGeom prst="rect">
            <a:avLst/>
          </a:prstGeom>
          <a:noFill/>
        </p:spPr>
        <p:txBody>
          <a:bodyPr wrap="square" rtlCol="0">
            <a:spAutoFit/>
          </a:bodyPr>
          <a:lstStyle/>
          <a:p>
            <a:r>
              <a:rPr lang="es-MX" dirty="0">
                <a:latin typeface="Montserrat" panose="020B0604020202020204" charset="0"/>
              </a:rPr>
              <a:t>El 68.6% (109) de los pacientes positivos de SARS-CoV-2 Presentaron comorbilidades, como por ejemplo las Hematológicas Malignas, Neumológicas, Neurológicas, Hematológicas y Nefrológicas, por mencionar algunas; mientras que el 31.4% (50) restante eran pacientes sanos.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425"/>
        <p:cNvGrpSpPr/>
        <p:nvPr/>
      </p:nvGrpSpPr>
      <p:grpSpPr>
        <a:xfrm>
          <a:off x="0" y="0"/>
          <a:ext cx="0" cy="0"/>
          <a:chOff x="0" y="0"/>
          <a:chExt cx="0" cy="0"/>
        </a:xfrm>
      </p:grpSpPr>
      <p:sp>
        <p:nvSpPr>
          <p:cNvPr id="427" name="Google Shape;427;p22"/>
          <p:cNvSpPr/>
          <p:nvPr/>
        </p:nvSpPr>
        <p:spPr>
          <a:xfrm>
            <a:off x="1048544" y="6143695"/>
            <a:ext cx="10094912" cy="523180"/>
          </a:xfrm>
          <a:prstGeom prst="roundRect">
            <a:avLst>
              <a:gd name="adj" fmla="val 0"/>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400" i="1" dirty="0">
                <a:solidFill>
                  <a:schemeClr val="dk1"/>
                </a:solidFill>
                <a:latin typeface="Montserrat" panose="020B0604020202020204" charset="0"/>
                <a:sym typeface="Arial"/>
              </a:rPr>
              <a:t>De los </a:t>
            </a:r>
            <a:r>
              <a:rPr lang="es-MX" sz="1400" b="1" i="1" dirty="0">
                <a:solidFill>
                  <a:schemeClr val="dk1"/>
                </a:solidFill>
                <a:latin typeface="Montserrat" panose="020B0604020202020204" charset="0"/>
                <a:sym typeface="Arial"/>
              </a:rPr>
              <a:t>2,561</a:t>
            </a:r>
            <a:r>
              <a:rPr lang="es-MX" sz="1400" i="1" dirty="0">
                <a:solidFill>
                  <a:schemeClr val="dk1"/>
                </a:solidFill>
                <a:latin typeface="Montserrat" panose="020B0604020202020204" charset="0"/>
                <a:sym typeface="Arial"/>
              </a:rPr>
              <a:t>  pacientes hospitalizados, </a:t>
            </a:r>
            <a:r>
              <a:rPr lang="es-MX" sz="1400" b="1" i="1" dirty="0">
                <a:solidFill>
                  <a:schemeClr val="dk1"/>
                </a:solidFill>
                <a:latin typeface="Montserrat" panose="020B0604020202020204" charset="0"/>
                <a:sym typeface="Arial"/>
              </a:rPr>
              <a:t>485</a:t>
            </a:r>
            <a:r>
              <a:rPr lang="es-MX" sz="1400" i="1" dirty="0">
                <a:solidFill>
                  <a:schemeClr val="dk1"/>
                </a:solidFill>
                <a:latin typeface="Montserrat" panose="020B0604020202020204" charset="0"/>
                <a:sym typeface="Arial"/>
              </a:rPr>
              <a:t> fueron pacientes SARS-CoV2, de los cuales </a:t>
            </a:r>
            <a:r>
              <a:rPr lang="es-MX" sz="1400" b="1" i="1" dirty="0">
                <a:solidFill>
                  <a:schemeClr val="dk1"/>
                </a:solidFill>
                <a:latin typeface="Montserrat" panose="020B0604020202020204" charset="0"/>
                <a:sym typeface="Arial"/>
              </a:rPr>
              <a:t>89</a:t>
            </a:r>
            <a:r>
              <a:rPr lang="es-MX" sz="1400" i="1" dirty="0">
                <a:solidFill>
                  <a:schemeClr val="dk1"/>
                </a:solidFill>
                <a:latin typeface="Montserrat" panose="020B0604020202020204" charset="0"/>
                <a:sym typeface="Arial"/>
              </a:rPr>
              <a:t> ingresaron a UTIP COVID, de los </a:t>
            </a:r>
            <a:r>
              <a:rPr lang="es-MX" sz="1400" b="1" i="1" dirty="0">
                <a:solidFill>
                  <a:schemeClr val="dk1"/>
                </a:solidFill>
                <a:latin typeface="Montserrat" panose="020B0604020202020204" charset="0"/>
                <a:sym typeface="Arial"/>
              </a:rPr>
              <a:t>7,621</a:t>
            </a:r>
            <a:r>
              <a:rPr lang="es-MX" sz="1400" i="1" dirty="0">
                <a:solidFill>
                  <a:schemeClr val="dk1"/>
                </a:solidFill>
                <a:latin typeface="Montserrat" panose="020B0604020202020204" charset="0"/>
                <a:sym typeface="Arial"/>
              </a:rPr>
              <a:t> ambulatorios, </a:t>
            </a:r>
            <a:r>
              <a:rPr lang="es-MX" sz="1400" b="1" i="1" dirty="0">
                <a:solidFill>
                  <a:schemeClr val="dk1"/>
                </a:solidFill>
                <a:latin typeface="Montserrat" panose="020B0604020202020204" charset="0"/>
                <a:sym typeface="Arial"/>
              </a:rPr>
              <a:t>823</a:t>
            </a:r>
            <a:r>
              <a:rPr lang="es-MX" sz="1400" i="1" dirty="0">
                <a:solidFill>
                  <a:schemeClr val="dk1"/>
                </a:solidFill>
                <a:latin typeface="Montserrat" panose="020B0604020202020204" charset="0"/>
                <a:sym typeface="Arial"/>
              </a:rPr>
              <a:t> fueron positivos SARS-CoV2</a:t>
            </a:r>
            <a:endParaRPr sz="1400" i="1" dirty="0">
              <a:solidFill>
                <a:schemeClr val="dk1"/>
              </a:solidFill>
              <a:latin typeface="Montserrat" panose="020B0604020202020204" charset="0"/>
              <a:sym typeface="Arial"/>
            </a:endParaRPr>
          </a:p>
        </p:txBody>
      </p:sp>
      <p:sp>
        <p:nvSpPr>
          <p:cNvPr id="429" name="Google Shape;429;p22"/>
          <p:cNvSpPr txBox="1"/>
          <p:nvPr/>
        </p:nvSpPr>
        <p:spPr>
          <a:xfrm>
            <a:off x="4292349" y="286108"/>
            <a:ext cx="4614106"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s-MX" sz="2000" b="1" dirty="0">
                <a:solidFill>
                  <a:schemeClr val="accent5">
                    <a:lumMod val="50000"/>
                  </a:schemeClr>
                </a:solidFill>
                <a:latin typeface="Montserrat" panose="020B0604020202020204" charset="0"/>
                <a:ea typeface="Calibri"/>
                <a:cs typeface="Calibri"/>
                <a:sym typeface="Calibri"/>
              </a:rPr>
              <a:t>Comportamiento de SARS CoV2 2020-2022</a:t>
            </a:r>
            <a:endParaRPr sz="2000" b="1" dirty="0">
              <a:solidFill>
                <a:schemeClr val="accent5">
                  <a:lumMod val="50000"/>
                </a:schemeClr>
              </a:solidFill>
              <a:latin typeface="Montserrat" panose="020B0604020202020204" charset="0"/>
              <a:ea typeface="Calibri"/>
              <a:cs typeface="Calibri"/>
              <a:sym typeface="Calibri"/>
            </a:endParaRPr>
          </a:p>
        </p:txBody>
      </p:sp>
      <p:pic>
        <p:nvPicPr>
          <p:cNvPr id="430" name="Google Shape;430;p22"/>
          <p:cNvPicPr preferRelativeResize="0"/>
          <p:nvPr/>
        </p:nvPicPr>
        <p:blipFill>
          <a:blip r:embed="rId3">
            <a:alphaModFix/>
          </a:blip>
          <a:stretch>
            <a:fillRect/>
          </a:stretch>
        </p:blipFill>
        <p:spPr>
          <a:xfrm>
            <a:off x="-12" y="-9562"/>
            <a:ext cx="3895725" cy="904875"/>
          </a:xfrm>
          <a:prstGeom prst="rect">
            <a:avLst/>
          </a:prstGeom>
          <a:noFill/>
          <a:ln>
            <a:noFill/>
          </a:ln>
        </p:spPr>
      </p:pic>
      <p:sp>
        <p:nvSpPr>
          <p:cNvPr id="7" name="Google Shape;307;p15">
            <a:extLst>
              <a:ext uri="{FF2B5EF4-FFF2-40B4-BE49-F238E27FC236}">
                <a16:creationId xmlns:a16="http://schemas.microsoft.com/office/drawing/2014/main" id="{CABF96BB-597A-4014-BD5A-097B4A1D52AD}"/>
              </a:ext>
            </a:extLst>
          </p:cNvPr>
          <p:cNvSpPr/>
          <p:nvPr/>
        </p:nvSpPr>
        <p:spPr>
          <a:xfrm>
            <a:off x="9303092" y="140140"/>
            <a:ext cx="2562225" cy="442913"/>
          </a:xfrm>
          <a:prstGeom prst="roundRect">
            <a:avLst>
              <a:gd name="adj" fmla="val 16667"/>
            </a:avLst>
          </a:prstGeom>
          <a:solidFill>
            <a:schemeClr val="accent5">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dirty="0">
                <a:solidFill>
                  <a:srgbClr val="FFD966"/>
                </a:solidFill>
                <a:latin typeface="Calibri"/>
                <a:ea typeface="Calibri"/>
                <a:cs typeface="Calibri"/>
                <a:sym typeface="Calibri"/>
              </a:rPr>
              <a:t>ATENCIÓN MÉDICA</a:t>
            </a:r>
            <a:endParaRPr sz="2000" b="1" i="1" dirty="0">
              <a:solidFill>
                <a:srgbClr val="FFD966"/>
              </a:solidFill>
              <a:latin typeface="Calibri"/>
              <a:ea typeface="Calibri"/>
              <a:cs typeface="Calibri"/>
              <a:sym typeface="Calibri"/>
            </a:endParaRPr>
          </a:p>
        </p:txBody>
      </p:sp>
      <p:pic>
        <p:nvPicPr>
          <p:cNvPr id="8" name="Imagen 7">
            <a:extLst>
              <a:ext uri="{FF2B5EF4-FFF2-40B4-BE49-F238E27FC236}">
                <a16:creationId xmlns:a16="http://schemas.microsoft.com/office/drawing/2014/main" id="{FFDEFC0B-9EEA-498D-8B90-198ABAC66FE7}"/>
              </a:ext>
            </a:extLst>
          </p:cNvPr>
          <p:cNvPicPr>
            <a:picLocks noChangeAspect="1"/>
          </p:cNvPicPr>
          <p:nvPr/>
        </p:nvPicPr>
        <p:blipFill rotWithShape="1">
          <a:blip r:embed="rId4"/>
          <a:srcRect t="28747"/>
          <a:stretch/>
        </p:blipFill>
        <p:spPr>
          <a:xfrm>
            <a:off x="337870" y="993954"/>
            <a:ext cx="11644255" cy="5051100"/>
          </a:xfrm>
          <a:prstGeom prst="rect">
            <a:avLst/>
          </a:prstGeom>
        </p:spPr>
      </p:pic>
      <p:sp>
        <p:nvSpPr>
          <p:cNvPr id="2" name="CuadroTexto 1">
            <a:extLst>
              <a:ext uri="{FF2B5EF4-FFF2-40B4-BE49-F238E27FC236}">
                <a16:creationId xmlns:a16="http://schemas.microsoft.com/office/drawing/2014/main" id="{71B24C0D-19E0-427B-9501-BF8EB9EBD940}"/>
              </a:ext>
            </a:extLst>
          </p:cNvPr>
          <p:cNvSpPr txBox="1"/>
          <p:nvPr/>
        </p:nvSpPr>
        <p:spPr>
          <a:xfrm>
            <a:off x="1887793" y="5456904"/>
            <a:ext cx="1179872" cy="253916"/>
          </a:xfrm>
          <a:prstGeom prst="rect">
            <a:avLst/>
          </a:prstGeom>
          <a:solidFill>
            <a:srgbClr val="4573CA"/>
          </a:solidFill>
        </p:spPr>
        <p:txBody>
          <a:bodyPr wrap="square" rtlCol="0">
            <a:spAutoFit/>
          </a:bodyPr>
          <a:lstStyle/>
          <a:p>
            <a:pPr algn="ctr"/>
            <a:r>
              <a:rPr lang="es-MX" sz="1050" b="1" dirty="0">
                <a:solidFill>
                  <a:schemeClr val="bg1"/>
                </a:solidFill>
              </a:rPr>
              <a:t>8 defunciones </a:t>
            </a:r>
          </a:p>
        </p:txBody>
      </p:sp>
      <p:sp>
        <p:nvSpPr>
          <p:cNvPr id="9" name="CuadroTexto 8">
            <a:extLst>
              <a:ext uri="{FF2B5EF4-FFF2-40B4-BE49-F238E27FC236}">
                <a16:creationId xmlns:a16="http://schemas.microsoft.com/office/drawing/2014/main" id="{A917E7B9-2EFD-4523-8038-3AE603061CBB}"/>
              </a:ext>
            </a:extLst>
          </p:cNvPr>
          <p:cNvSpPr txBox="1"/>
          <p:nvPr/>
        </p:nvSpPr>
        <p:spPr>
          <a:xfrm>
            <a:off x="6009466" y="5456904"/>
            <a:ext cx="1179872" cy="253916"/>
          </a:xfrm>
          <a:prstGeom prst="rect">
            <a:avLst/>
          </a:prstGeom>
          <a:solidFill>
            <a:srgbClr val="FF3399"/>
          </a:solidFill>
        </p:spPr>
        <p:txBody>
          <a:bodyPr wrap="square" rtlCol="0">
            <a:spAutoFit/>
          </a:bodyPr>
          <a:lstStyle/>
          <a:p>
            <a:pPr algn="ctr"/>
            <a:r>
              <a:rPr lang="es-MX" sz="1050" b="1" dirty="0">
                <a:solidFill>
                  <a:schemeClr val="bg1"/>
                </a:solidFill>
              </a:rPr>
              <a:t>11 defunciones </a:t>
            </a:r>
          </a:p>
        </p:txBody>
      </p:sp>
      <p:sp>
        <p:nvSpPr>
          <p:cNvPr id="10" name="CuadroTexto 9">
            <a:extLst>
              <a:ext uri="{FF2B5EF4-FFF2-40B4-BE49-F238E27FC236}">
                <a16:creationId xmlns:a16="http://schemas.microsoft.com/office/drawing/2014/main" id="{DB0B174B-032D-476C-AF18-663917706D7D}"/>
              </a:ext>
            </a:extLst>
          </p:cNvPr>
          <p:cNvSpPr txBox="1"/>
          <p:nvPr/>
        </p:nvSpPr>
        <p:spPr>
          <a:xfrm>
            <a:off x="9541203" y="5456905"/>
            <a:ext cx="1179872" cy="253916"/>
          </a:xfrm>
          <a:prstGeom prst="rect">
            <a:avLst/>
          </a:prstGeom>
          <a:solidFill>
            <a:srgbClr val="43EB53"/>
          </a:solidFill>
        </p:spPr>
        <p:txBody>
          <a:bodyPr wrap="square" rtlCol="0">
            <a:spAutoFit/>
          </a:bodyPr>
          <a:lstStyle/>
          <a:p>
            <a:pPr algn="ctr"/>
            <a:r>
              <a:rPr lang="es-MX" sz="1050" b="1" dirty="0">
                <a:solidFill>
                  <a:schemeClr val="tx1"/>
                </a:solidFill>
              </a:rPr>
              <a:t>1 defunción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23"/>
          <p:cNvSpPr/>
          <p:nvPr/>
        </p:nvSpPr>
        <p:spPr>
          <a:xfrm>
            <a:off x="9528175" y="168275"/>
            <a:ext cx="2562225" cy="442913"/>
          </a:xfrm>
          <a:prstGeom prst="roundRect">
            <a:avLst>
              <a:gd name="adj" fmla="val 16667"/>
            </a:avLst>
          </a:prstGeom>
          <a:solidFill>
            <a:schemeClr val="accent5">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a:solidFill>
                  <a:srgbClr val="FFD966"/>
                </a:solidFill>
                <a:latin typeface="Calibri"/>
                <a:ea typeface="Calibri"/>
                <a:cs typeface="Calibri"/>
                <a:sym typeface="Calibri"/>
              </a:rPr>
              <a:t>ATENCIÓN MÉDICA</a:t>
            </a:r>
            <a:endParaRPr sz="2000" b="1" i="1">
              <a:solidFill>
                <a:srgbClr val="FFD966"/>
              </a:solidFill>
              <a:latin typeface="Calibri"/>
              <a:ea typeface="Calibri"/>
              <a:cs typeface="Calibri"/>
              <a:sym typeface="Calibri"/>
            </a:endParaRPr>
          </a:p>
        </p:txBody>
      </p:sp>
      <p:sp>
        <p:nvSpPr>
          <p:cNvPr id="437" name="Google Shape;437;p23"/>
          <p:cNvSpPr txBox="1"/>
          <p:nvPr/>
        </p:nvSpPr>
        <p:spPr>
          <a:xfrm>
            <a:off x="4023172" y="314580"/>
            <a:ext cx="5377543"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s-MX" sz="2000" b="1" dirty="0">
                <a:solidFill>
                  <a:schemeClr val="accent5">
                    <a:lumMod val="50000"/>
                  </a:schemeClr>
                </a:solidFill>
                <a:latin typeface="Montserrat" panose="020B0604020202020204" charset="0"/>
                <a:ea typeface="Calibri"/>
                <a:cs typeface="Calibri"/>
                <a:sym typeface="Calibri"/>
              </a:rPr>
              <a:t>Atención de Pacientes con Conductas Suicidas en el INP</a:t>
            </a:r>
            <a:endParaRPr sz="2000" b="1" dirty="0">
              <a:solidFill>
                <a:schemeClr val="accent5">
                  <a:lumMod val="50000"/>
                </a:schemeClr>
              </a:solidFill>
              <a:latin typeface="Montserrat" panose="020B0604020202020204" charset="0"/>
              <a:ea typeface="Calibri"/>
              <a:cs typeface="Calibri"/>
              <a:sym typeface="Calibri"/>
            </a:endParaRPr>
          </a:p>
        </p:txBody>
      </p:sp>
      <p:pic>
        <p:nvPicPr>
          <p:cNvPr id="438" name="Google Shape;438;p23"/>
          <p:cNvPicPr preferRelativeResize="0"/>
          <p:nvPr/>
        </p:nvPicPr>
        <p:blipFill>
          <a:blip r:embed="rId3">
            <a:alphaModFix/>
          </a:blip>
          <a:stretch>
            <a:fillRect/>
          </a:stretch>
        </p:blipFill>
        <p:spPr>
          <a:xfrm>
            <a:off x="-12" y="7138"/>
            <a:ext cx="3895725" cy="904875"/>
          </a:xfrm>
          <a:prstGeom prst="rect">
            <a:avLst/>
          </a:prstGeom>
          <a:noFill/>
          <a:ln>
            <a:noFill/>
          </a:ln>
        </p:spPr>
      </p:pic>
      <p:sp>
        <p:nvSpPr>
          <p:cNvPr id="439" name="Google Shape;439;p23"/>
          <p:cNvSpPr txBox="1"/>
          <p:nvPr/>
        </p:nvSpPr>
        <p:spPr>
          <a:xfrm>
            <a:off x="177932" y="1314907"/>
            <a:ext cx="8184403" cy="67707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MX" sz="1600" b="1" dirty="0">
                <a:solidFill>
                  <a:schemeClr val="accent5">
                    <a:lumMod val="50000"/>
                  </a:schemeClr>
                </a:solidFill>
                <a:latin typeface="Montserrat" panose="020B0604020202020204" charset="0"/>
                <a:ea typeface="Calibri"/>
                <a:cs typeface="Calibri"/>
                <a:sym typeface="Calibri"/>
              </a:rPr>
              <a:t>Pacientes atendidos en el Servicio de Urgencias por intentos  Suicidios de enero a junio del 2022</a:t>
            </a:r>
            <a:endParaRPr sz="1600" b="1" dirty="0">
              <a:solidFill>
                <a:schemeClr val="accent5">
                  <a:lumMod val="50000"/>
                </a:schemeClr>
              </a:solidFill>
              <a:latin typeface="Montserrat" panose="020B0604020202020204" charset="0"/>
              <a:ea typeface="Calibri"/>
              <a:cs typeface="Calibri"/>
              <a:sym typeface="Calibri"/>
            </a:endParaRPr>
          </a:p>
        </p:txBody>
      </p:sp>
      <p:sp>
        <p:nvSpPr>
          <p:cNvPr id="9" name="Rectángulo 8">
            <a:extLst>
              <a:ext uri="{FF2B5EF4-FFF2-40B4-BE49-F238E27FC236}">
                <a16:creationId xmlns:a16="http://schemas.microsoft.com/office/drawing/2014/main" id="{AB79F25B-2F8B-497F-A54F-76F02330E17B}"/>
              </a:ext>
            </a:extLst>
          </p:cNvPr>
          <p:cNvSpPr/>
          <p:nvPr/>
        </p:nvSpPr>
        <p:spPr>
          <a:xfrm>
            <a:off x="7847868" y="2203236"/>
            <a:ext cx="4182570" cy="584775"/>
          </a:xfrm>
          <a:prstGeom prst="rect">
            <a:avLst/>
          </a:prstGeom>
        </p:spPr>
        <p:txBody>
          <a:bodyPr wrap="square">
            <a:spAutoFit/>
          </a:bodyPr>
          <a:lstStyle/>
          <a:p>
            <a:pPr algn="ctr" defTabSz="685800"/>
            <a:r>
              <a:rPr lang="es-MX" altLang="es-MX" sz="1600" b="1" dirty="0">
                <a:solidFill>
                  <a:srgbClr val="4472C4">
                    <a:lumMod val="50000"/>
                  </a:srgbClr>
                </a:solidFill>
                <a:latin typeface="Montserrat" panose="020B0604020202020204" charset="0"/>
                <a:cs typeface="Arial" panose="020B0604020202020204" pitchFamily="34" charset="0"/>
              </a:rPr>
              <a:t>Grupos etarios de intentos suicidas 2022</a:t>
            </a:r>
          </a:p>
        </p:txBody>
      </p:sp>
      <p:graphicFrame>
        <p:nvGraphicFramePr>
          <p:cNvPr id="10" name="Tabla 9">
            <a:extLst>
              <a:ext uri="{FF2B5EF4-FFF2-40B4-BE49-F238E27FC236}">
                <a16:creationId xmlns:a16="http://schemas.microsoft.com/office/drawing/2014/main" id="{B3E884BD-0FA8-4425-BD60-B487DAF2632B}"/>
              </a:ext>
            </a:extLst>
          </p:cNvPr>
          <p:cNvGraphicFramePr>
            <a:graphicFrameLocks noGrp="1"/>
          </p:cNvGraphicFramePr>
          <p:nvPr>
            <p:extLst>
              <p:ext uri="{D42A27DB-BD31-4B8C-83A1-F6EECF244321}">
                <p14:modId xmlns:p14="http://schemas.microsoft.com/office/powerpoint/2010/main" val="2282528083"/>
              </p:ext>
            </p:extLst>
          </p:nvPr>
        </p:nvGraphicFramePr>
        <p:xfrm>
          <a:off x="8009975" y="2885728"/>
          <a:ext cx="3858355" cy="2987660"/>
        </p:xfrm>
        <a:graphic>
          <a:graphicData uri="http://schemas.openxmlformats.org/drawingml/2006/table">
            <a:tbl>
              <a:tblPr>
                <a:tableStyleId>{5C22544A-7EE6-4342-B048-85BDC9FD1C3A}</a:tableStyleId>
              </a:tblPr>
              <a:tblGrid>
                <a:gridCol w="1829640">
                  <a:extLst>
                    <a:ext uri="{9D8B030D-6E8A-4147-A177-3AD203B41FA5}">
                      <a16:colId xmlns:a16="http://schemas.microsoft.com/office/drawing/2014/main" val="3887034454"/>
                    </a:ext>
                  </a:extLst>
                </a:gridCol>
                <a:gridCol w="1213250">
                  <a:extLst>
                    <a:ext uri="{9D8B030D-6E8A-4147-A177-3AD203B41FA5}">
                      <a16:colId xmlns:a16="http://schemas.microsoft.com/office/drawing/2014/main" val="2786576941"/>
                    </a:ext>
                  </a:extLst>
                </a:gridCol>
                <a:gridCol w="815465">
                  <a:extLst>
                    <a:ext uri="{9D8B030D-6E8A-4147-A177-3AD203B41FA5}">
                      <a16:colId xmlns:a16="http://schemas.microsoft.com/office/drawing/2014/main" val="378025927"/>
                    </a:ext>
                  </a:extLst>
                </a:gridCol>
              </a:tblGrid>
              <a:tr h="597532">
                <a:tc>
                  <a:txBody>
                    <a:bodyPr/>
                    <a:lstStyle/>
                    <a:p>
                      <a:pPr algn="ctr" fontAlgn="ctr"/>
                      <a:r>
                        <a:rPr lang="es-MX" sz="1100" b="1" i="0" u="none" strike="noStrike" dirty="0">
                          <a:solidFill>
                            <a:schemeClr val="bg1"/>
                          </a:solidFill>
                          <a:effectLst/>
                          <a:latin typeface="Montserrat" panose="020B0604020202020204" charset="0"/>
                        </a:rPr>
                        <a:t>Género /  Núm. de Intentos </a:t>
                      </a:r>
                    </a:p>
                  </a:txBody>
                  <a:tcPr marL="9525" marR="9525" marT="9525" marB="0" anchor="ctr">
                    <a:lnB w="9525" cap="flat" cmpd="sng" algn="ctr">
                      <a:solidFill>
                        <a:srgbClr val="0070C0"/>
                      </a:solidFill>
                      <a:prstDash val="solid"/>
                      <a:round/>
                      <a:headEnd type="none" w="med" len="med"/>
                      <a:tailEnd type="none" w="med" len="med"/>
                    </a:lnB>
                    <a:solidFill>
                      <a:srgbClr val="002060"/>
                    </a:solidFill>
                  </a:tcPr>
                </a:tc>
                <a:tc>
                  <a:txBody>
                    <a:bodyPr/>
                    <a:lstStyle/>
                    <a:p>
                      <a:pPr algn="ctr" fontAlgn="b"/>
                      <a:r>
                        <a:rPr lang="es-MX" sz="1100" b="1" i="0" u="none" strike="noStrike" dirty="0">
                          <a:solidFill>
                            <a:schemeClr val="bg1"/>
                          </a:solidFill>
                          <a:effectLst/>
                          <a:latin typeface="Montserrat" panose="020B0604020202020204" charset="0"/>
                        </a:rPr>
                        <a:t>Edades </a:t>
                      </a:r>
                    </a:p>
                  </a:txBody>
                  <a:tcPr marL="9525" marR="9525" marT="9525" marB="0" anchor="ctr">
                    <a:lnB w="9525" cap="flat" cmpd="sng" algn="ctr">
                      <a:solidFill>
                        <a:srgbClr val="0070C0"/>
                      </a:solidFill>
                      <a:prstDash val="solid"/>
                      <a:round/>
                      <a:headEnd type="none" w="med" len="med"/>
                      <a:tailEnd type="none" w="med" len="med"/>
                    </a:lnB>
                    <a:solidFill>
                      <a:srgbClr val="002060"/>
                    </a:solidFill>
                  </a:tcPr>
                </a:tc>
                <a:tc>
                  <a:txBody>
                    <a:bodyPr/>
                    <a:lstStyle/>
                    <a:p>
                      <a:pPr algn="ctr" fontAlgn="b"/>
                      <a:r>
                        <a:rPr lang="es-MX" sz="1100" b="1" i="0" u="none" strike="noStrike" dirty="0">
                          <a:solidFill>
                            <a:schemeClr val="bg1"/>
                          </a:solidFill>
                          <a:effectLst/>
                          <a:latin typeface="Montserrat" panose="020B0604020202020204" charset="0"/>
                        </a:rPr>
                        <a:t>Intentos </a:t>
                      </a:r>
                    </a:p>
                  </a:txBody>
                  <a:tcPr marL="9525" marR="9525" marT="9525" marB="0" anchor="ctr">
                    <a:lnB w="9525" cap="flat" cmpd="sng" algn="ctr">
                      <a:solidFill>
                        <a:srgbClr val="0070C0"/>
                      </a:solidFill>
                      <a:prstDash val="solid"/>
                      <a:round/>
                      <a:headEnd type="none" w="med" len="med"/>
                      <a:tailEnd type="none" w="med" len="med"/>
                    </a:lnB>
                    <a:solidFill>
                      <a:srgbClr val="002060"/>
                    </a:solidFill>
                  </a:tcPr>
                </a:tc>
                <a:extLst>
                  <a:ext uri="{0D108BD9-81ED-4DB2-BD59-A6C34878D82A}">
                    <a16:rowId xmlns:a16="http://schemas.microsoft.com/office/drawing/2014/main" val="3555787995"/>
                  </a:ext>
                </a:extLst>
              </a:tr>
              <a:tr h="597532">
                <a:tc rowSpan="4">
                  <a:txBody>
                    <a:bodyPr/>
                    <a:lstStyle/>
                    <a:p>
                      <a:pPr algn="ctr" fontAlgn="ctr"/>
                      <a:r>
                        <a:rPr lang="es-MX" sz="1100" u="none" strike="noStrike" dirty="0">
                          <a:effectLst/>
                          <a:latin typeface="Montserrat" panose="020B0604020202020204" charset="0"/>
                        </a:rPr>
                        <a:t>Femenino / Masculino</a:t>
                      </a:r>
                    </a:p>
                    <a:p>
                      <a:pPr algn="ctr" fontAlgn="ctr"/>
                      <a:r>
                        <a:rPr lang="es-MX" sz="1100" u="none" strike="noStrike" dirty="0">
                          <a:effectLst/>
                          <a:latin typeface="Montserrat" panose="020B0604020202020204" charset="0"/>
                        </a:rPr>
                        <a:t>29  /  5</a:t>
                      </a:r>
                      <a:endParaRPr lang="es-MX" sz="1100" b="0" i="0" u="none" strike="noStrike" dirty="0">
                        <a:solidFill>
                          <a:srgbClr val="000000"/>
                        </a:solidFill>
                        <a:effectLst/>
                        <a:latin typeface="Montserrat" panose="020B0604020202020204" charset="0"/>
                      </a:endParaRPr>
                    </a:p>
                  </a:txBody>
                  <a:tcPr marL="9525" marR="9525" marT="9525"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1">
                        <a:lumMod val="20000"/>
                        <a:lumOff val="80000"/>
                      </a:schemeClr>
                    </a:solidFill>
                  </a:tcPr>
                </a:tc>
                <a:tc>
                  <a:txBody>
                    <a:bodyPr/>
                    <a:lstStyle/>
                    <a:p>
                      <a:pPr algn="ctr" fontAlgn="b"/>
                      <a:r>
                        <a:rPr lang="es-MX" sz="1100" u="none" strike="noStrike" dirty="0">
                          <a:effectLst/>
                          <a:latin typeface="Montserrat" panose="020B0604020202020204" charset="0"/>
                        </a:rPr>
                        <a:t>Masculino</a:t>
                      </a:r>
                    </a:p>
                    <a:p>
                      <a:pPr algn="ctr" fontAlgn="b"/>
                      <a:r>
                        <a:rPr lang="es-MX" sz="1100" u="none" strike="noStrike" dirty="0">
                          <a:effectLst/>
                          <a:latin typeface="Montserrat" panose="020B0604020202020204" charset="0"/>
                        </a:rPr>
                        <a:t>10-14 años</a:t>
                      </a:r>
                      <a:endParaRPr lang="es-MX" sz="1100" b="0" i="0" u="none" strike="noStrike" dirty="0">
                        <a:solidFill>
                          <a:srgbClr val="000000"/>
                        </a:solidFill>
                        <a:effectLst/>
                        <a:latin typeface="Montserrat" panose="020B0604020202020204" charset="0"/>
                      </a:endParaRPr>
                    </a:p>
                  </a:txBody>
                  <a:tcPr marL="9525" marR="9525" marT="9525"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algn="ctr" fontAlgn="b"/>
                      <a:r>
                        <a:rPr lang="es-MX" sz="1100" b="0" i="0" u="none" strike="noStrike" dirty="0">
                          <a:solidFill>
                            <a:srgbClr val="000000"/>
                          </a:solidFill>
                          <a:effectLst/>
                          <a:latin typeface="Montserrat" panose="020B0604020202020204" charset="0"/>
                        </a:rPr>
                        <a:t>3</a:t>
                      </a:r>
                    </a:p>
                  </a:txBody>
                  <a:tcPr marL="9525" marR="9525" marT="9525"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36240460"/>
                  </a:ext>
                </a:extLst>
              </a:tr>
              <a:tr h="597532">
                <a:tc vMerge="1">
                  <a:txBody>
                    <a:bodyPr/>
                    <a:lstStyle/>
                    <a:p>
                      <a:endParaRPr lang="es-MX"/>
                    </a:p>
                  </a:txBody>
                  <a:tcPr/>
                </a:tc>
                <a:tc>
                  <a:txBody>
                    <a:bodyPr/>
                    <a:lstStyle/>
                    <a:p>
                      <a:pPr algn="ctr" fontAlgn="b"/>
                      <a:r>
                        <a:rPr lang="es-MX" sz="1100" u="none" strike="noStrike" dirty="0">
                          <a:effectLst/>
                          <a:latin typeface="Montserrat" panose="020B0604020202020204" charset="0"/>
                        </a:rPr>
                        <a:t>Masculino</a:t>
                      </a:r>
                    </a:p>
                    <a:p>
                      <a:pPr algn="ctr" fontAlgn="b"/>
                      <a:r>
                        <a:rPr lang="es-MX" sz="1100" u="none" strike="noStrike" dirty="0">
                          <a:effectLst/>
                          <a:latin typeface="Montserrat" panose="020B0604020202020204" charset="0"/>
                        </a:rPr>
                        <a:t> 15-18 años</a:t>
                      </a:r>
                      <a:endParaRPr lang="es-MX" sz="1100" b="0" i="0" u="none" strike="noStrike" dirty="0">
                        <a:solidFill>
                          <a:srgbClr val="000000"/>
                        </a:solidFill>
                        <a:effectLst/>
                        <a:latin typeface="Montserrat" panose="020B0604020202020204" charset="0"/>
                      </a:endParaRPr>
                    </a:p>
                  </a:txBody>
                  <a:tcPr marL="9525" marR="9525" marT="9525"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algn="ctr" fontAlgn="b"/>
                      <a:r>
                        <a:rPr lang="es-MX" sz="1100" b="0" i="0" u="none" strike="noStrike" dirty="0">
                          <a:solidFill>
                            <a:srgbClr val="000000"/>
                          </a:solidFill>
                          <a:effectLst/>
                          <a:latin typeface="Montserrat" panose="020B0604020202020204" charset="0"/>
                        </a:rPr>
                        <a:t>2</a:t>
                      </a:r>
                    </a:p>
                  </a:txBody>
                  <a:tcPr marL="9525" marR="9525" marT="9525"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8439080"/>
                  </a:ext>
                </a:extLst>
              </a:tr>
              <a:tr h="597532">
                <a:tc vMerge="1">
                  <a:txBody>
                    <a:bodyPr/>
                    <a:lstStyle/>
                    <a:p>
                      <a:pPr algn="ctr" fontAlgn="ctr"/>
                      <a:endParaRPr lang="es-MX" sz="1100" b="0" i="0" u="none" strike="noStrike" dirty="0">
                        <a:solidFill>
                          <a:srgbClr val="000000"/>
                        </a:solidFill>
                        <a:effectLst/>
                        <a:latin typeface="Montserrat" panose="020B0604020202020204" charset="0"/>
                      </a:endParaRPr>
                    </a:p>
                  </a:txBody>
                  <a:tcPr marL="9525" marR="9525" marT="9525"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1">
                        <a:lumMod val="20000"/>
                        <a:lumOff val="80000"/>
                      </a:schemeClr>
                    </a:solidFill>
                  </a:tcPr>
                </a:tc>
                <a:tc>
                  <a:txBody>
                    <a:bodyPr/>
                    <a:lstStyle/>
                    <a:p>
                      <a:pPr algn="ctr" fontAlgn="b"/>
                      <a:r>
                        <a:rPr lang="es-MX" sz="1100" u="none" strike="noStrike" dirty="0">
                          <a:effectLst/>
                          <a:latin typeface="Montserrat" panose="020B0604020202020204" charset="0"/>
                        </a:rPr>
                        <a:t>Femenino</a:t>
                      </a:r>
                    </a:p>
                    <a:p>
                      <a:pPr algn="ctr" fontAlgn="b"/>
                      <a:r>
                        <a:rPr lang="es-MX" sz="1100" u="none" strike="noStrike" dirty="0">
                          <a:effectLst/>
                          <a:latin typeface="Montserrat" panose="020B0604020202020204" charset="0"/>
                        </a:rPr>
                        <a:t>10-14 años</a:t>
                      </a:r>
                      <a:endParaRPr lang="es-MX" sz="1100" b="0" i="0" u="none" strike="noStrike" dirty="0">
                        <a:solidFill>
                          <a:srgbClr val="000000"/>
                        </a:solidFill>
                        <a:effectLst/>
                        <a:latin typeface="Montserrat" panose="020B0604020202020204" charset="0"/>
                      </a:endParaRPr>
                    </a:p>
                  </a:txBody>
                  <a:tcPr marL="9525" marR="9525" marT="9525"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algn="ctr" fontAlgn="b"/>
                      <a:r>
                        <a:rPr lang="es-MX" sz="1100" b="0" i="0" u="none" strike="noStrike" dirty="0">
                          <a:solidFill>
                            <a:srgbClr val="000000"/>
                          </a:solidFill>
                          <a:effectLst/>
                          <a:latin typeface="Montserrat" panose="020B0604020202020204" charset="0"/>
                        </a:rPr>
                        <a:t>15</a:t>
                      </a:r>
                    </a:p>
                  </a:txBody>
                  <a:tcPr marL="9525" marR="9525" marT="9525"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57525134"/>
                  </a:ext>
                </a:extLst>
              </a:tr>
              <a:tr h="597532">
                <a:tc vMerge="1">
                  <a:txBody>
                    <a:bodyPr/>
                    <a:lstStyle/>
                    <a:p>
                      <a:pPr algn="ctr" fontAlgn="ctr"/>
                      <a:endParaRPr lang="es-MX" sz="1100" b="0" i="0" u="none" strike="noStrike" dirty="0">
                        <a:solidFill>
                          <a:srgbClr val="000000"/>
                        </a:solidFill>
                        <a:effectLst/>
                        <a:latin typeface="Montserrat" panose="020B0604020202020204" charset="0"/>
                      </a:endParaRPr>
                    </a:p>
                  </a:txBody>
                  <a:tcPr marL="9525" marR="9525" marT="9525"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1">
                        <a:lumMod val="20000"/>
                        <a:lumOff val="80000"/>
                      </a:schemeClr>
                    </a:solidFill>
                  </a:tcPr>
                </a:tc>
                <a:tc>
                  <a:txBody>
                    <a:bodyPr/>
                    <a:lstStyle/>
                    <a:p>
                      <a:pPr algn="ctr" fontAlgn="b"/>
                      <a:r>
                        <a:rPr lang="es-MX" sz="1100" u="none" strike="noStrike" dirty="0">
                          <a:effectLst/>
                          <a:latin typeface="Montserrat" panose="020B0604020202020204" charset="0"/>
                        </a:rPr>
                        <a:t>Femenino</a:t>
                      </a:r>
                    </a:p>
                    <a:p>
                      <a:pPr algn="ctr" fontAlgn="b"/>
                      <a:r>
                        <a:rPr lang="es-MX" sz="1100" u="none" strike="noStrike" dirty="0">
                          <a:effectLst/>
                          <a:latin typeface="Montserrat" panose="020B0604020202020204" charset="0"/>
                        </a:rPr>
                        <a:t>10-14 años</a:t>
                      </a:r>
                      <a:endParaRPr lang="es-MX" sz="1100" b="0" i="0" u="none" strike="noStrike" dirty="0">
                        <a:solidFill>
                          <a:srgbClr val="000000"/>
                        </a:solidFill>
                        <a:effectLst/>
                        <a:latin typeface="Montserrat" panose="020B0604020202020204" charset="0"/>
                      </a:endParaRPr>
                    </a:p>
                  </a:txBody>
                  <a:tcPr marL="9525" marR="9525" marT="9525"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algn="ctr" fontAlgn="b"/>
                      <a:r>
                        <a:rPr lang="es-MX" sz="1100" b="0" i="0" u="none" strike="noStrike" dirty="0">
                          <a:solidFill>
                            <a:srgbClr val="000000"/>
                          </a:solidFill>
                          <a:effectLst/>
                          <a:latin typeface="Montserrat" panose="020B0604020202020204" charset="0"/>
                        </a:rPr>
                        <a:t>14</a:t>
                      </a:r>
                    </a:p>
                  </a:txBody>
                  <a:tcPr marL="9525" marR="9525" marT="9525"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72468654"/>
                  </a:ext>
                </a:extLst>
              </a:tr>
            </a:tbl>
          </a:graphicData>
        </a:graphic>
      </p:graphicFrame>
      <p:graphicFrame>
        <p:nvGraphicFramePr>
          <p:cNvPr id="11" name="Gráfico 10">
            <a:extLst>
              <a:ext uri="{FF2B5EF4-FFF2-40B4-BE49-F238E27FC236}">
                <a16:creationId xmlns:a16="http://schemas.microsoft.com/office/drawing/2014/main" id="{501F53B5-35C9-426A-8A92-0F893078A7B0}"/>
              </a:ext>
            </a:extLst>
          </p:cNvPr>
          <p:cNvGraphicFramePr>
            <a:graphicFrameLocks/>
          </p:cNvGraphicFramePr>
          <p:nvPr>
            <p:extLst>
              <p:ext uri="{D42A27DB-BD31-4B8C-83A1-F6EECF244321}">
                <p14:modId xmlns:p14="http://schemas.microsoft.com/office/powerpoint/2010/main" val="1664373913"/>
              </p:ext>
            </p:extLst>
          </p:nvPr>
        </p:nvGraphicFramePr>
        <p:xfrm>
          <a:off x="756913" y="1809968"/>
          <a:ext cx="6622082" cy="406342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23"/>
          <p:cNvSpPr/>
          <p:nvPr/>
        </p:nvSpPr>
        <p:spPr>
          <a:xfrm>
            <a:off x="9528175" y="168275"/>
            <a:ext cx="2562225" cy="442913"/>
          </a:xfrm>
          <a:prstGeom prst="roundRect">
            <a:avLst>
              <a:gd name="adj" fmla="val 16667"/>
            </a:avLst>
          </a:prstGeom>
          <a:solidFill>
            <a:schemeClr val="accent5">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a:solidFill>
                  <a:srgbClr val="FFD966"/>
                </a:solidFill>
                <a:latin typeface="Calibri"/>
                <a:ea typeface="Calibri"/>
                <a:cs typeface="Calibri"/>
                <a:sym typeface="Calibri"/>
              </a:rPr>
              <a:t>ATENCIÓN MÉDICA</a:t>
            </a:r>
            <a:endParaRPr sz="2000" b="1" i="1">
              <a:solidFill>
                <a:srgbClr val="FFD966"/>
              </a:solidFill>
              <a:latin typeface="Calibri"/>
              <a:ea typeface="Calibri"/>
              <a:cs typeface="Calibri"/>
              <a:sym typeface="Calibri"/>
            </a:endParaRPr>
          </a:p>
        </p:txBody>
      </p:sp>
      <p:sp>
        <p:nvSpPr>
          <p:cNvPr id="437" name="Google Shape;437;p23"/>
          <p:cNvSpPr txBox="1"/>
          <p:nvPr/>
        </p:nvSpPr>
        <p:spPr>
          <a:xfrm>
            <a:off x="4023172" y="314580"/>
            <a:ext cx="5377543"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Arial"/>
              <a:buNone/>
            </a:pPr>
            <a:r>
              <a:rPr lang="es-MX" sz="2000" b="1" dirty="0">
                <a:solidFill>
                  <a:schemeClr val="accent5">
                    <a:lumMod val="50000"/>
                  </a:schemeClr>
                </a:solidFill>
                <a:latin typeface="Montserrat" panose="020B0604020202020204" charset="0"/>
                <a:ea typeface="Calibri"/>
                <a:cs typeface="Calibri"/>
                <a:sym typeface="Calibri"/>
              </a:rPr>
              <a:t>Atención de Pacientes con Conductas Suicidas en el INP</a:t>
            </a:r>
            <a:endParaRPr sz="2000" b="1" dirty="0">
              <a:solidFill>
                <a:schemeClr val="accent5">
                  <a:lumMod val="50000"/>
                </a:schemeClr>
              </a:solidFill>
              <a:latin typeface="Montserrat" panose="020B0604020202020204" charset="0"/>
              <a:ea typeface="Calibri"/>
              <a:cs typeface="Calibri"/>
              <a:sym typeface="Calibri"/>
            </a:endParaRPr>
          </a:p>
        </p:txBody>
      </p:sp>
      <p:pic>
        <p:nvPicPr>
          <p:cNvPr id="438" name="Google Shape;438;p23"/>
          <p:cNvPicPr preferRelativeResize="0"/>
          <p:nvPr/>
        </p:nvPicPr>
        <p:blipFill>
          <a:blip r:embed="rId3">
            <a:alphaModFix/>
          </a:blip>
          <a:stretch>
            <a:fillRect/>
          </a:stretch>
        </p:blipFill>
        <p:spPr>
          <a:xfrm>
            <a:off x="-12" y="7138"/>
            <a:ext cx="3895725" cy="904875"/>
          </a:xfrm>
          <a:prstGeom prst="rect">
            <a:avLst/>
          </a:prstGeom>
          <a:noFill/>
          <a:ln>
            <a:noFill/>
          </a:ln>
        </p:spPr>
      </p:pic>
      <p:sp>
        <p:nvSpPr>
          <p:cNvPr id="439" name="Google Shape;439;p23"/>
          <p:cNvSpPr txBox="1"/>
          <p:nvPr/>
        </p:nvSpPr>
        <p:spPr>
          <a:xfrm>
            <a:off x="177932" y="1314907"/>
            <a:ext cx="8184403" cy="67707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MX" sz="1600" b="1" dirty="0">
                <a:solidFill>
                  <a:schemeClr val="accent5">
                    <a:lumMod val="50000"/>
                  </a:schemeClr>
                </a:solidFill>
                <a:latin typeface="Montserrat" panose="020B0604020202020204" charset="0"/>
                <a:ea typeface="Calibri"/>
                <a:cs typeface="Calibri"/>
                <a:sym typeface="Calibri"/>
              </a:rPr>
              <a:t>Pacientes atendidos en el Servicio de Urgencias por intentos  Suicidios de enero a junio del 2022</a:t>
            </a:r>
            <a:endParaRPr sz="1600" b="1" dirty="0">
              <a:solidFill>
                <a:schemeClr val="accent5">
                  <a:lumMod val="50000"/>
                </a:schemeClr>
              </a:solidFill>
              <a:latin typeface="Montserrat" panose="020B0604020202020204" charset="0"/>
              <a:ea typeface="Calibri"/>
              <a:cs typeface="Calibri"/>
              <a:sym typeface="Calibri"/>
            </a:endParaRPr>
          </a:p>
        </p:txBody>
      </p:sp>
      <p:sp>
        <p:nvSpPr>
          <p:cNvPr id="9" name="Rectángulo 8">
            <a:extLst>
              <a:ext uri="{FF2B5EF4-FFF2-40B4-BE49-F238E27FC236}">
                <a16:creationId xmlns:a16="http://schemas.microsoft.com/office/drawing/2014/main" id="{AB79F25B-2F8B-497F-A54F-76F02330E17B}"/>
              </a:ext>
            </a:extLst>
          </p:cNvPr>
          <p:cNvSpPr/>
          <p:nvPr/>
        </p:nvSpPr>
        <p:spPr>
          <a:xfrm>
            <a:off x="7847868" y="2203236"/>
            <a:ext cx="4182570" cy="584775"/>
          </a:xfrm>
          <a:prstGeom prst="rect">
            <a:avLst/>
          </a:prstGeom>
        </p:spPr>
        <p:txBody>
          <a:bodyPr wrap="square">
            <a:spAutoFit/>
          </a:bodyPr>
          <a:lstStyle/>
          <a:p>
            <a:pPr algn="ctr" defTabSz="685800"/>
            <a:r>
              <a:rPr lang="es-MX" altLang="es-MX" sz="1600" b="1" dirty="0">
                <a:solidFill>
                  <a:srgbClr val="4472C4">
                    <a:lumMod val="50000"/>
                  </a:srgbClr>
                </a:solidFill>
                <a:latin typeface="Montserrat" panose="020B0604020202020204" charset="0"/>
                <a:cs typeface="Arial" panose="020B0604020202020204" pitchFamily="34" charset="0"/>
              </a:rPr>
              <a:t>Grupos etarios de intentos suicidas 2022</a:t>
            </a:r>
          </a:p>
        </p:txBody>
      </p:sp>
      <p:graphicFrame>
        <p:nvGraphicFramePr>
          <p:cNvPr id="10" name="Tabla 9">
            <a:extLst>
              <a:ext uri="{FF2B5EF4-FFF2-40B4-BE49-F238E27FC236}">
                <a16:creationId xmlns:a16="http://schemas.microsoft.com/office/drawing/2014/main" id="{B3E884BD-0FA8-4425-BD60-B487DAF2632B}"/>
              </a:ext>
            </a:extLst>
          </p:cNvPr>
          <p:cNvGraphicFramePr>
            <a:graphicFrameLocks noGrp="1"/>
          </p:cNvGraphicFramePr>
          <p:nvPr>
            <p:extLst>
              <p:ext uri="{D42A27DB-BD31-4B8C-83A1-F6EECF244321}">
                <p14:modId xmlns:p14="http://schemas.microsoft.com/office/powerpoint/2010/main" val="3065884564"/>
              </p:ext>
            </p:extLst>
          </p:nvPr>
        </p:nvGraphicFramePr>
        <p:xfrm>
          <a:off x="8009975" y="2885728"/>
          <a:ext cx="3858355" cy="2987660"/>
        </p:xfrm>
        <a:graphic>
          <a:graphicData uri="http://schemas.openxmlformats.org/drawingml/2006/table">
            <a:tbl>
              <a:tblPr>
                <a:tableStyleId>{5C22544A-7EE6-4342-B048-85BDC9FD1C3A}</a:tableStyleId>
              </a:tblPr>
              <a:tblGrid>
                <a:gridCol w="1829640">
                  <a:extLst>
                    <a:ext uri="{9D8B030D-6E8A-4147-A177-3AD203B41FA5}">
                      <a16:colId xmlns:a16="http://schemas.microsoft.com/office/drawing/2014/main" val="3887034454"/>
                    </a:ext>
                  </a:extLst>
                </a:gridCol>
                <a:gridCol w="1213250">
                  <a:extLst>
                    <a:ext uri="{9D8B030D-6E8A-4147-A177-3AD203B41FA5}">
                      <a16:colId xmlns:a16="http://schemas.microsoft.com/office/drawing/2014/main" val="2786576941"/>
                    </a:ext>
                  </a:extLst>
                </a:gridCol>
                <a:gridCol w="815465">
                  <a:extLst>
                    <a:ext uri="{9D8B030D-6E8A-4147-A177-3AD203B41FA5}">
                      <a16:colId xmlns:a16="http://schemas.microsoft.com/office/drawing/2014/main" val="378025927"/>
                    </a:ext>
                  </a:extLst>
                </a:gridCol>
              </a:tblGrid>
              <a:tr h="597532">
                <a:tc>
                  <a:txBody>
                    <a:bodyPr/>
                    <a:lstStyle/>
                    <a:p>
                      <a:pPr algn="ctr" fontAlgn="ctr"/>
                      <a:r>
                        <a:rPr lang="es-MX" sz="1100" b="1" i="0" u="none" strike="noStrike" dirty="0">
                          <a:solidFill>
                            <a:schemeClr val="bg1"/>
                          </a:solidFill>
                          <a:effectLst/>
                          <a:latin typeface="Montserrat" panose="020B0604020202020204" charset="0"/>
                        </a:rPr>
                        <a:t>Género /  Núm. de Intentos </a:t>
                      </a:r>
                    </a:p>
                  </a:txBody>
                  <a:tcPr marL="9525" marR="9525" marT="9525" marB="0" anchor="ctr">
                    <a:lnB w="9525" cap="flat" cmpd="sng" algn="ctr">
                      <a:solidFill>
                        <a:srgbClr val="0070C0"/>
                      </a:solidFill>
                      <a:prstDash val="solid"/>
                      <a:round/>
                      <a:headEnd type="none" w="med" len="med"/>
                      <a:tailEnd type="none" w="med" len="med"/>
                    </a:lnB>
                    <a:solidFill>
                      <a:srgbClr val="002060"/>
                    </a:solidFill>
                  </a:tcPr>
                </a:tc>
                <a:tc>
                  <a:txBody>
                    <a:bodyPr/>
                    <a:lstStyle/>
                    <a:p>
                      <a:pPr algn="ctr" fontAlgn="b"/>
                      <a:r>
                        <a:rPr lang="es-MX" sz="1100" b="1" i="0" u="none" strike="noStrike" dirty="0">
                          <a:solidFill>
                            <a:schemeClr val="bg1"/>
                          </a:solidFill>
                          <a:effectLst/>
                          <a:latin typeface="Montserrat" panose="020B0604020202020204" charset="0"/>
                        </a:rPr>
                        <a:t>Edades </a:t>
                      </a:r>
                    </a:p>
                  </a:txBody>
                  <a:tcPr marL="9525" marR="9525" marT="9525" marB="0" anchor="ctr">
                    <a:lnB w="9525" cap="flat" cmpd="sng" algn="ctr">
                      <a:solidFill>
                        <a:srgbClr val="0070C0"/>
                      </a:solidFill>
                      <a:prstDash val="solid"/>
                      <a:round/>
                      <a:headEnd type="none" w="med" len="med"/>
                      <a:tailEnd type="none" w="med" len="med"/>
                    </a:lnB>
                    <a:solidFill>
                      <a:srgbClr val="002060"/>
                    </a:solidFill>
                  </a:tcPr>
                </a:tc>
                <a:tc>
                  <a:txBody>
                    <a:bodyPr/>
                    <a:lstStyle/>
                    <a:p>
                      <a:pPr algn="ctr" fontAlgn="b"/>
                      <a:r>
                        <a:rPr lang="es-MX" sz="1100" b="1" i="0" u="none" strike="noStrike" dirty="0">
                          <a:solidFill>
                            <a:schemeClr val="bg1"/>
                          </a:solidFill>
                          <a:effectLst/>
                          <a:latin typeface="Montserrat" panose="020B0604020202020204" charset="0"/>
                        </a:rPr>
                        <a:t>Intentos </a:t>
                      </a:r>
                    </a:p>
                  </a:txBody>
                  <a:tcPr marL="9525" marR="9525" marT="9525" marB="0" anchor="ctr">
                    <a:lnB w="9525" cap="flat" cmpd="sng" algn="ctr">
                      <a:solidFill>
                        <a:srgbClr val="0070C0"/>
                      </a:solidFill>
                      <a:prstDash val="solid"/>
                      <a:round/>
                      <a:headEnd type="none" w="med" len="med"/>
                      <a:tailEnd type="none" w="med" len="med"/>
                    </a:lnB>
                    <a:solidFill>
                      <a:srgbClr val="002060"/>
                    </a:solidFill>
                  </a:tcPr>
                </a:tc>
                <a:extLst>
                  <a:ext uri="{0D108BD9-81ED-4DB2-BD59-A6C34878D82A}">
                    <a16:rowId xmlns:a16="http://schemas.microsoft.com/office/drawing/2014/main" val="3555787995"/>
                  </a:ext>
                </a:extLst>
              </a:tr>
              <a:tr h="597532">
                <a:tc rowSpan="4">
                  <a:txBody>
                    <a:bodyPr/>
                    <a:lstStyle/>
                    <a:p>
                      <a:pPr algn="ctr" fontAlgn="ctr"/>
                      <a:r>
                        <a:rPr lang="es-MX" sz="1100" u="none" strike="noStrike" dirty="0">
                          <a:effectLst/>
                          <a:latin typeface="Montserrat" panose="020B0604020202020204" charset="0"/>
                        </a:rPr>
                        <a:t>Femenino / Masculino</a:t>
                      </a:r>
                    </a:p>
                    <a:p>
                      <a:pPr algn="ctr" fontAlgn="ctr"/>
                      <a:r>
                        <a:rPr lang="es-MX" sz="1100" u="none" strike="noStrike">
                          <a:effectLst/>
                          <a:latin typeface="Montserrat" panose="020B0604020202020204" charset="0"/>
                        </a:rPr>
                        <a:t>29 / 5</a:t>
                      </a:r>
                      <a:endParaRPr lang="es-MX" sz="1100" b="0" i="0" u="none" strike="noStrike" dirty="0">
                        <a:solidFill>
                          <a:srgbClr val="000000"/>
                        </a:solidFill>
                        <a:effectLst/>
                        <a:latin typeface="Montserrat" panose="020B0604020202020204" charset="0"/>
                      </a:endParaRPr>
                    </a:p>
                  </a:txBody>
                  <a:tcPr marL="9525" marR="9525" marT="9525"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1">
                        <a:lumMod val="20000"/>
                        <a:lumOff val="80000"/>
                      </a:schemeClr>
                    </a:solidFill>
                  </a:tcPr>
                </a:tc>
                <a:tc>
                  <a:txBody>
                    <a:bodyPr/>
                    <a:lstStyle/>
                    <a:p>
                      <a:pPr algn="ctr" fontAlgn="b"/>
                      <a:r>
                        <a:rPr lang="es-MX" sz="1100" u="none" strike="noStrike" dirty="0">
                          <a:effectLst/>
                          <a:latin typeface="Montserrat" panose="020B0604020202020204" charset="0"/>
                        </a:rPr>
                        <a:t>Masculino</a:t>
                      </a:r>
                    </a:p>
                    <a:p>
                      <a:pPr algn="ctr" fontAlgn="b"/>
                      <a:r>
                        <a:rPr lang="es-MX" sz="1100" u="none" strike="noStrike" dirty="0">
                          <a:effectLst/>
                          <a:latin typeface="Montserrat" panose="020B0604020202020204" charset="0"/>
                        </a:rPr>
                        <a:t>10-14 años</a:t>
                      </a:r>
                      <a:endParaRPr lang="es-MX" sz="1100" b="0" i="0" u="none" strike="noStrike" dirty="0">
                        <a:solidFill>
                          <a:srgbClr val="000000"/>
                        </a:solidFill>
                        <a:effectLst/>
                        <a:latin typeface="Montserrat" panose="020B0604020202020204" charset="0"/>
                      </a:endParaRPr>
                    </a:p>
                  </a:txBody>
                  <a:tcPr marL="9525" marR="9525" marT="9525"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algn="ctr" fontAlgn="b"/>
                      <a:r>
                        <a:rPr lang="es-MX" sz="1100" b="0" i="0" u="none" strike="noStrike" dirty="0">
                          <a:solidFill>
                            <a:srgbClr val="000000"/>
                          </a:solidFill>
                          <a:effectLst/>
                          <a:latin typeface="Montserrat" panose="020B0604020202020204" charset="0"/>
                        </a:rPr>
                        <a:t>3</a:t>
                      </a:r>
                    </a:p>
                  </a:txBody>
                  <a:tcPr marL="9525" marR="9525" marT="9525"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36240460"/>
                  </a:ext>
                </a:extLst>
              </a:tr>
              <a:tr h="597532">
                <a:tc vMerge="1">
                  <a:txBody>
                    <a:bodyPr/>
                    <a:lstStyle/>
                    <a:p>
                      <a:endParaRPr lang="es-MX"/>
                    </a:p>
                  </a:txBody>
                  <a:tcPr/>
                </a:tc>
                <a:tc>
                  <a:txBody>
                    <a:bodyPr/>
                    <a:lstStyle/>
                    <a:p>
                      <a:pPr algn="ctr" fontAlgn="b"/>
                      <a:r>
                        <a:rPr lang="es-MX" sz="1100" u="none" strike="noStrike" dirty="0">
                          <a:effectLst/>
                          <a:latin typeface="Montserrat" panose="020B0604020202020204" charset="0"/>
                        </a:rPr>
                        <a:t>Masculino</a:t>
                      </a:r>
                    </a:p>
                    <a:p>
                      <a:pPr algn="ctr" fontAlgn="b"/>
                      <a:r>
                        <a:rPr lang="es-MX" sz="1100" u="none" strike="noStrike" dirty="0">
                          <a:effectLst/>
                          <a:latin typeface="Montserrat" panose="020B0604020202020204" charset="0"/>
                        </a:rPr>
                        <a:t> 15-18 años</a:t>
                      </a:r>
                      <a:endParaRPr lang="es-MX" sz="1100" b="0" i="0" u="none" strike="noStrike" dirty="0">
                        <a:solidFill>
                          <a:srgbClr val="000000"/>
                        </a:solidFill>
                        <a:effectLst/>
                        <a:latin typeface="Montserrat" panose="020B0604020202020204" charset="0"/>
                      </a:endParaRPr>
                    </a:p>
                  </a:txBody>
                  <a:tcPr marL="9525" marR="9525" marT="9525"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algn="ctr" fontAlgn="b"/>
                      <a:r>
                        <a:rPr lang="es-MX" sz="1100" b="0" i="0" u="none" strike="noStrike" dirty="0">
                          <a:solidFill>
                            <a:srgbClr val="000000"/>
                          </a:solidFill>
                          <a:effectLst/>
                          <a:latin typeface="Montserrat" panose="020B0604020202020204" charset="0"/>
                        </a:rPr>
                        <a:t>2</a:t>
                      </a:r>
                    </a:p>
                  </a:txBody>
                  <a:tcPr marL="9525" marR="9525" marT="9525"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8439080"/>
                  </a:ext>
                </a:extLst>
              </a:tr>
              <a:tr h="597532">
                <a:tc vMerge="1">
                  <a:txBody>
                    <a:bodyPr/>
                    <a:lstStyle/>
                    <a:p>
                      <a:pPr algn="ctr" fontAlgn="ctr"/>
                      <a:endParaRPr lang="es-MX" sz="1100" b="0" i="0" u="none" strike="noStrike" dirty="0">
                        <a:solidFill>
                          <a:srgbClr val="000000"/>
                        </a:solidFill>
                        <a:effectLst/>
                        <a:latin typeface="Montserrat" panose="020B0604020202020204" charset="0"/>
                      </a:endParaRPr>
                    </a:p>
                  </a:txBody>
                  <a:tcPr marL="9525" marR="9525" marT="9525"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1">
                        <a:lumMod val="20000"/>
                        <a:lumOff val="80000"/>
                      </a:schemeClr>
                    </a:solidFill>
                  </a:tcPr>
                </a:tc>
                <a:tc>
                  <a:txBody>
                    <a:bodyPr/>
                    <a:lstStyle/>
                    <a:p>
                      <a:pPr algn="ctr" fontAlgn="b"/>
                      <a:r>
                        <a:rPr lang="es-MX" sz="1100" u="none" strike="noStrike" dirty="0">
                          <a:effectLst/>
                          <a:latin typeface="Montserrat" panose="020B0604020202020204" charset="0"/>
                        </a:rPr>
                        <a:t>Femenino</a:t>
                      </a:r>
                    </a:p>
                    <a:p>
                      <a:pPr algn="ctr" fontAlgn="b"/>
                      <a:r>
                        <a:rPr lang="es-MX" sz="1100" u="none" strike="noStrike" dirty="0">
                          <a:effectLst/>
                          <a:latin typeface="Montserrat" panose="020B0604020202020204" charset="0"/>
                        </a:rPr>
                        <a:t>10-14 años</a:t>
                      </a:r>
                      <a:endParaRPr lang="es-MX" sz="1100" b="0" i="0" u="none" strike="noStrike" dirty="0">
                        <a:solidFill>
                          <a:srgbClr val="000000"/>
                        </a:solidFill>
                        <a:effectLst/>
                        <a:latin typeface="Montserrat" panose="020B0604020202020204" charset="0"/>
                      </a:endParaRPr>
                    </a:p>
                  </a:txBody>
                  <a:tcPr marL="9525" marR="9525" marT="9525"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algn="ctr" fontAlgn="b"/>
                      <a:r>
                        <a:rPr lang="es-MX" sz="1100" b="0" i="0" u="none" strike="noStrike" dirty="0">
                          <a:solidFill>
                            <a:srgbClr val="000000"/>
                          </a:solidFill>
                          <a:effectLst/>
                          <a:latin typeface="Montserrat" panose="020B0604020202020204" charset="0"/>
                        </a:rPr>
                        <a:t>15</a:t>
                      </a:r>
                    </a:p>
                  </a:txBody>
                  <a:tcPr marL="9525" marR="9525" marT="9525"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57525134"/>
                  </a:ext>
                </a:extLst>
              </a:tr>
              <a:tr h="597532">
                <a:tc vMerge="1">
                  <a:txBody>
                    <a:bodyPr/>
                    <a:lstStyle/>
                    <a:p>
                      <a:pPr algn="ctr" fontAlgn="ctr"/>
                      <a:endParaRPr lang="es-MX" sz="1100" b="0" i="0" u="none" strike="noStrike" dirty="0">
                        <a:solidFill>
                          <a:srgbClr val="000000"/>
                        </a:solidFill>
                        <a:effectLst/>
                        <a:latin typeface="Montserrat" panose="020B0604020202020204" charset="0"/>
                      </a:endParaRPr>
                    </a:p>
                  </a:txBody>
                  <a:tcPr marL="9525" marR="9525" marT="9525"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1">
                        <a:lumMod val="20000"/>
                        <a:lumOff val="80000"/>
                      </a:schemeClr>
                    </a:solidFill>
                  </a:tcPr>
                </a:tc>
                <a:tc>
                  <a:txBody>
                    <a:bodyPr/>
                    <a:lstStyle/>
                    <a:p>
                      <a:pPr algn="ctr" fontAlgn="b"/>
                      <a:r>
                        <a:rPr lang="es-MX" sz="1100" u="none" strike="noStrike" dirty="0">
                          <a:effectLst/>
                          <a:latin typeface="Montserrat" panose="020B0604020202020204" charset="0"/>
                        </a:rPr>
                        <a:t>Femenino</a:t>
                      </a:r>
                    </a:p>
                    <a:p>
                      <a:pPr algn="ctr" fontAlgn="b"/>
                      <a:r>
                        <a:rPr lang="es-MX" sz="1100" u="none" strike="noStrike" dirty="0">
                          <a:effectLst/>
                          <a:latin typeface="Montserrat" panose="020B0604020202020204" charset="0"/>
                        </a:rPr>
                        <a:t>10-14 años</a:t>
                      </a:r>
                      <a:endParaRPr lang="es-MX" sz="1100" b="0" i="0" u="none" strike="noStrike" dirty="0">
                        <a:solidFill>
                          <a:srgbClr val="000000"/>
                        </a:solidFill>
                        <a:effectLst/>
                        <a:latin typeface="Montserrat" panose="020B0604020202020204" charset="0"/>
                      </a:endParaRPr>
                    </a:p>
                  </a:txBody>
                  <a:tcPr marL="9525" marR="9525" marT="9525"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bg1"/>
                    </a:solidFill>
                  </a:tcPr>
                </a:tc>
                <a:tc>
                  <a:txBody>
                    <a:bodyPr/>
                    <a:lstStyle/>
                    <a:p>
                      <a:pPr algn="ctr" fontAlgn="b"/>
                      <a:r>
                        <a:rPr lang="es-MX" sz="1100" b="0" i="0" u="none" strike="noStrike" dirty="0">
                          <a:solidFill>
                            <a:srgbClr val="000000"/>
                          </a:solidFill>
                          <a:effectLst/>
                          <a:latin typeface="Montserrat" panose="020B0604020202020204" charset="0"/>
                        </a:rPr>
                        <a:t>14</a:t>
                      </a:r>
                    </a:p>
                  </a:txBody>
                  <a:tcPr marL="9525" marR="9525" marT="9525"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72468654"/>
                  </a:ext>
                </a:extLst>
              </a:tr>
            </a:tbl>
          </a:graphicData>
        </a:graphic>
      </p:graphicFrame>
      <p:graphicFrame>
        <p:nvGraphicFramePr>
          <p:cNvPr id="12" name="Gráfico 11">
            <a:extLst>
              <a:ext uri="{FF2B5EF4-FFF2-40B4-BE49-F238E27FC236}">
                <a16:creationId xmlns:a16="http://schemas.microsoft.com/office/drawing/2014/main" id="{9489D7E6-DBE9-4824-9BB0-3A43407B004F}"/>
              </a:ext>
            </a:extLst>
          </p:cNvPr>
          <p:cNvGraphicFramePr>
            <a:graphicFrameLocks/>
          </p:cNvGraphicFramePr>
          <p:nvPr>
            <p:extLst>
              <p:ext uri="{D42A27DB-BD31-4B8C-83A1-F6EECF244321}">
                <p14:modId xmlns:p14="http://schemas.microsoft.com/office/powerpoint/2010/main" val="888877817"/>
              </p:ext>
            </p:extLst>
          </p:nvPr>
        </p:nvGraphicFramePr>
        <p:xfrm>
          <a:off x="178002" y="1993506"/>
          <a:ext cx="7669866" cy="45499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90977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4DB2EFB0-0534-4A1A-ADAB-82A1C6D504D0}"/>
              </a:ext>
            </a:extLst>
          </p:cNvPr>
          <p:cNvGraphicFramePr>
            <a:graphicFrameLocks noGrp="1"/>
          </p:cNvGraphicFramePr>
          <p:nvPr>
            <p:extLst>
              <p:ext uri="{D42A27DB-BD31-4B8C-83A1-F6EECF244321}">
                <p14:modId xmlns:p14="http://schemas.microsoft.com/office/powerpoint/2010/main" val="3987920103"/>
              </p:ext>
            </p:extLst>
          </p:nvPr>
        </p:nvGraphicFramePr>
        <p:xfrm>
          <a:off x="292100" y="912013"/>
          <a:ext cx="11573217" cy="3170057"/>
        </p:xfrm>
        <a:graphic>
          <a:graphicData uri="http://schemas.openxmlformats.org/drawingml/2006/table">
            <a:tbl>
              <a:tblPr/>
              <a:tblGrid>
                <a:gridCol w="1273830">
                  <a:extLst>
                    <a:ext uri="{9D8B030D-6E8A-4147-A177-3AD203B41FA5}">
                      <a16:colId xmlns:a16="http://schemas.microsoft.com/office/drawing/2014/main" val="3834809839"/>
                    </a:ext>
                  </a:extLst>
                </a:gridCol>
                <a:gridCol w="1087417">
                  <a:extLst>
                    <a:ext uri="{9D8B030D-6E8A-4147-A177-3AD203B41FA5}">
                      <a16:colId xmlns:a16="http://schemas.microsoft.com/office/drawing/2014/main" val="3882374873"/>
                    </a:ext>
                  </a:extLst>
                </a:gridCol>
                <a:gridCol w="1143402">
                  <a:extLst>
                    <a:ext uri="{9D8B030D-6E8A-4147-A177-3AD203B41FA5}">
                      <a16:colId xmlns:a16="http://schemas.microsoft.com/office/drawing/2014/main" val="3114871286"/>
                    </a:ext>
                  </a:extLst>
                </a:gridCol>
                <a:gridCol w="1004244">
                  <a:extLst>
                    <a:ext uri="{9D8B030D-6E8A-4147-A177-3AD203B41FA5}">
                      <a16:colId xmlns:a16="http://schemas.microsoft.com/office/drawing/2014/main" val="4036792520"/>
                    </a:ext>
                  </a:extLst>
                </a:gridCol>
                <a:gridCol w="1413642">
                  <a:extLst>
                    <a:ext uri="{9D8B030D-6E8A-4147-A177-3AD203B41FA5}">
                      <a16:colId xmlns:a16="http://schemas.microsoft.com/office/drawing/2014/main" val="2681564703"/>
                    </a:ext>
                  </a:extLst>
                </a:gridCol>
                <a:gridCol w="963141">
                  <a:extLst>
                    <a:ext uri="{9D8B030D-6E8A-4147-A177-3AD203B41FA5}">
                      <a16:colId xmlns:a16="http://schemas.microsoft.com/office/drawing/2014/main" val="3446322598"/>
                    </a:ext>
                  </a:extLst>
                </a:gridCol>
                <a:gridCol w="1153438">
                  <a:extLst>
                    <a:ext uri="{9D8B030D-6E8A-4147-A177-3AD203B41FA5}">
                      <a16:colId xmlns:a16="http://schemas.microsoft.com/office/drawing/2014/main" val="3569736529"/>
                    </a:ext>
                  </a:extLst>
                </a:gridCol>
                <a:gridCol w="1153438">
                  <a:extLst>
                    <a:ext uri="{9D8B030D-6E8A-4147-A177-3AD203B41FA5}">
                      <a16:colId xmlns:a16="http://schemas.microsoft.com/office/drawing/2014/main" val="344779759"/>
                    </a:ext>
                  </a:extLst>
                </a:gridCol>
                <a:gridCol w="1227227">
                  <a:extLst>
                    <a:ext uri="{9D8B030D-6E8A-4147-A177-3AD203B41FA5}">
                      <a16:colId xmlns:a16="http://schemas.microsoft.com/office/drawing/2014/main" val="381546572"/>
                    </a:ext>
                  </a:extLst>
                </a:gridCol>
                <a:gridCol w="1153438">
                  <a:extLst>
                    <a:ext uri="{9D8B030D-6E8A-4147-A177-3AD203B41FA5}">
                      <a16:colId xmlns:a16="http://schemas.microsoft.com/office/drawing/2014/main" val="2970035447"/>
                    </a:ext>
                  </a:extLst>
                </a:gridCol>
              </a:tblGrid>
              <a:tr h="209970">
                <a:tc gridSpan="6">
                  <a:txBody>
                    <a:bodyPr/>
                    <a:lstStyle/>
                    <a:p>
                      <a:pPr algn="ctr" rtl="0" fontAlgn="b"/>
                      <a:r>
                        <a:rPr lang="es-MX" sz="1200" b="0" i="0" u="none" strike="noStrike" dirty="0">
                          <a:solidFill>
                            <a:srgbClr val="FFFFFF"/>
                          </a:solidFill>
                          <a:effectLst/>
                          <a:latin typeface="Montserrat" panose="020B0604020202020204" charset="0"/>
                        </a:rPr>
                        <a:t>Total de claves consolidadas</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F5597"/>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rtl="0" fontAlgn="b"/>
                      <a:r>
                        <a:rPr lang="es-MX" sz="1200" b="1" i="0" u="none" strike="noStrike">
                          <a:solidFill>
                            <a:srgbClr val="FFFFFF"/>
                          </a:solidFill>
                          <a:effectLst/>
                          <a:latin typeface="Montserrat" panose="020B0604020202020204" charset="0"/>
                        </a:rPr>
                        <a:t>Total de claves  Licitación Institucional</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F5597"/>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677483763"/>
                  </a:ext>
                </a:extLst>
              </a:tr>
              <a:tr h="200425">
                <a:tc gridSpan="6">
                  <a:txBody>
                    <a:bodyPr/>
                    <a:lstStyle/>
                    <a:p>
                      <a:pPr algn="ctr" rtl="0" fontAlgn="ctr"/>
                      <a:r>
                        <a:rPr lang="es-MX" sz="1200" b="0" i="0" u="none" strike="noStrike">
                          <a:solidFill>
                            <a:srgbClr val="000000"/>
                          </a:solidFill>
                          <a:effectLst/>
                          <a:latin typeface="Montserrat" panose="020B0604020202020204" charset="0"/>
                        </a:rPr>
                        <a:t>1005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rowSpan="2" gridSpan="4">
                  <a:txBody>
                    <a:bodyPr/>
                    <a:lstStyle/>
                    <a:p>
                      <a:pPr algn="ctr" rtl="0" fontAlgn="ctr"/>
                      <a:r>
                        <a:rPr lang="es-MX" sz="1200" b="0" i="0" u="none" strike="noStrike" dirty="0">
                          <a:solidFill>
                            <a:srgbClr val="000000"/>
                          </a:solidFill>
                          <a:effectLst/>
                          <a:latin typeface="Montserrat" panose="020B0604020202020204" charset="0"/>
                        </a:rPr>
                        <a:t>259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extLst>
                  <a:ext uri="{0D108BD9-81ED-4DB2-BD59-A6C34878D82A}">
                    <a16:rowId xmlns:a16="http://schemas.microsoft.com/office/drawing/2014/main" val="3631034543"/>
                  </a:ext>
                </a:extLst>
              </a:tr>
              <a:tr h="200425">
                <a:tc gridSpan="4">
                  <a:txBody>
                    <a:bodyPr/>
                    <a:lstStyle/>
                    <a:p>
                      <a:pPr algn="ctr" rtl="0" fontAlgn="ctr"/>
                      <a:r>
                        <a:rPr lang="es-MX" sz="1200" b="0" i="0" u="none" strike="noStrike">
                          <a:solidFill>
                            <a:srgbClr val="FFFFFF"/>
                          </a:solidFill>
                          <a:effectLst/>
                          <a:latin typeface="Montserrat" panose="020B0604020202020204" charset="0"/>
                        </a:rPr>
                        <a:t>INSABI</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algn="ctr" rtl="0" fontAlgn="ctr"/>
                      <a:r>
                        <a:rPr lang="es-MX" sz="1200" b="0" i="0" u="none" strike="noStrike">
                          <a:solidFill>
                            <a:srgbClr val="FFFFFF"/>
                          </a:solidFill>
                          <a:effectLst/>
                          <a:latin typeface="Montserrat" panose="020B0604020202020204" charset="0"/>
                        </a:rPr>
                        <a:t>UNOPS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hMerge="1">
                  <a:txBody>
                    <a:bodyPr/>
                    <a:lstStyle/>
                    <a:p>
                      <a:endParaRPr lang="es-MX"/>
                    </a:p>
                  </a:txBody>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extLst>
                  <a:ext uri="{0D108BD9-81ED-4DB2-BD59-A6C34878D82A}">
                    <a16:rowId xmlns:a16="http://schemas.microsoft.com/office/drawing/2014/main" val="717316065"/>
                  </a:ext>
                </a:extLst>
              </a:tr>
              <a:tr h="582188">
                <a:tc gridSpan="2">
                  <a:txBody>
                    <a:bodyPr/>
                    <a:lstStyle/>
                    <a:p>
                      <a:pPr algn="ctr" rtl="0" fontAlgn="ctr"/>
                      <a:r>
                        <a:rPr lang="es-MX" sz="1200" b="0" i="0" u="none" strike="noStrike">
                          <a:solidFill>
                            <a:srgbClr val="FFFFFF"/>
                          </a:solidFill>
                          <a:effectLst/>
                          <a:latin typeface="Montserrat" panose="020B0604020202020204" charset="0"/>
                        </a:rPr>
                        <a:t>Medicamentos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hMerge="1">
                  <a:txBody>
                    <a:bodyPr/>
                    <a:lstStyle/>
                    <a:p>
                      <a:endParaRPr lang="es-MX"/>
                    </a:p>
                  </a:txBody>
                  <a:tcPr/>
                </a:tc>
                <a:tc gridSpan="2">
                  <a:txBody>
                    <a:bodyPr/>
                    <a:lstStyle/>
                    <a:p>
                      <a:pPr algn="ctr" rtl="0" fontAlgn="ctr"/>
                      <a:r>
                        <a:rPr lang="es-MX" sz="1200" b="0" i="0" u="none" strike="noStrike" dirty="0">
                          <a:solidFill>
                            <a:srgbClr val="FFFFFF"/>
                          </a:solidFill>
                          <a:effectLst/>
                          <a:latin typeface="Montserrat" panose="020B0604020202020204" charset="0"/>
                        </a:rPr>
                        <a:t>Material de curación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hMerge="1">
                  <a:txBody>
                    <a:bodyPr/>
                    <a:lstStyle/>
                    <a:p>
                      <a:endParaRPr lang="es-MX"/>
                    </a:p>
                  </a:txBody>
                  <a:tcPr/>
                </a:tc>
                <a:tc>
                  <a:txBody>
                    <a:bodyPr/>
                    <a:lstStyle/>
                    <a:p>
                      <a:pPr algn="ctr" rtl="0" fontAlgn="ctr"/>
                      <a:r>
                        <a:rPr lang="es-MX" sz="1200" b="0" i="0" u="none" strike="noStrike" dirty="0">
                          <a:solidFill>
                            <a:srgbClr val="FFFFFF"/>
                          </a:solidFill>
                          <a:effectLst/>
                          <a:latin typeface="Montserrat" panose="020B0604020202020204" charset="0"/>
                        </a:rPr>
                        <a:t>Medicamentos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a:txBody>
                    <a:bodyPr/>
                    <a:lstStyle/>
                    <a:p>
                      <a:pPr algn="ctr" rtl="0" fontAlgn="ctr"/>
                      <a:r>
                        <a:rPr lang="es-MX" sz="1200" b="0" i="0" u="none" strike="noStrike">
                          <a:solidFill>
                            <a:srgbClr val="FFFFFF"/>
                          </a:solidFill>
                          <a:effectLst/>
                          <a:latin typeface="Montserrat" panose="020B0604020202020204" charset="0"/>
                        </a:rPr>
                        <a:t>Material de curación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gridSpan="2">
                  <a:txBody>
                    <a:bodyPr/>
                    <a:lstStyle/>
                    <a:p>
                      <a:pPr algn="ctr" rtl="0" fontAlgn="ctr"/>
                      <a:r>
                        <a:rPr lang="es-MX" sz="1200" b="0" i="0" u="none" strike="noStrike">
                          <a:solidFill>
                            <a:srgbClr val="FFFFFF"/>
                          </a:solidFill>
                          <a:effectLst/>
                          <a:latin typeface="Montserrat" panose="020B0604020202020204" charset="0"/>
                        </a:rPr>
                        <a:t>Medicamentos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hMerge="1">
                  <a:txBody>
                    <a:bodyPr/>
                    <a:lstStyle/>
                    <a:p>
                      <a:endParaRPr lang="es-MX"/>
                    </a:p>
                  </a:txBody>
                  <a:tcPr/>
                </a:tc>
                <a:tc gridSpan="2">
                  <a:txBody>
                    <a:bodyPr/>
                    <a:lstStyle/>
                    <a:p>
                      <a:pPr algn="ctr" rtl="0" fontAlgn="ctr"/>
                      <a:r>
                        <a:rPr lang="es-MX" sz="1200" b="0" i="0" u="none" strike="noStrike">
                          <a:solidFill>
                            <a:srgbClr val="FFFFFF"/>
                          </a:solidFill>
                          <a:effectLst/>
                          <a:latin typeface="Montserrat" panose="020B0604020202020204" charset="0"/>
                        </a:rPr>
                        <a:t>Material de curación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hMerge="1">
                  <a:txBody>
                    <a:bodyPr/>
                    <a:lstStyle/>
                    <a:p>
                      <a:endParaRPr lang="es-MX"/>
                    </a:p>
                  </a:txBody>
                  <a:tcPr/>
                </a:tc>
                <a:extLst>
                  <a:ext uri="{0D108BD9-81ED-4DB2-BD59-A6C34878D82A}">
                    <a16:rowId xmlns:a16="http://schemas.microsoft.com/office/drawing/2014/main" val="3769823941"/>
                  </a:ext>
                </a:extLst>
              </a:tr>
              <a:tr h="248146">
                <a:tc gridSpan="2">
                  <a:txBody>
                    <a:bodyPr/>
                    <a:lstStyle/>
                    <a:p>
                      <a:pPr algn="ctr" rtl="0" fontAlgn="b"/>
                      <a:r>
                        <a:rPr lang="es-MX" sz="1200" b="0" i="0" u="none" strike="noStrike">
                          <a:solidFill>
                            <a:srgbClr val="000000"/>
                          </a:solidFill>
                          <a:effectLst/>
                          <a:latin typeface="Montserrat" panose="020B0604020202020204" charset="0"/>
                        </a:rPr>
                        <a:t>514</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hMerge="1">
                  <a:txBody>
                    <a:bodyPr/>
                    <a:lstStyle/>
                    <a:p>
                      <a:endParaRPr lang="es-MX"/>
                    </a:p>
                  </a:txBody>
                  <a:tcPr/>
                </a:tc>
                <a:tc gridSpan="2">
                  <a:txBody>
                    <a:bodyPr/>
                    <a:lstStyle/>
                    <a:p>
                      <a:pPr algn="ctr" rtl="0" fontAlgn="b"/>
                      <a:r>
                        <a:rPr lang="es-MX" sz="1200" b="0" i="0" u="none" strike="noStrike">
                          <a:solidFill>
                            <a:srgbClr val="000000"/>
                          </a:solidFill>
                          <a:effectLst/>
                          <a:latin typeface="Montserrat" panose="020B0604020202020204" charset="0"/>
                        </a:rPr>
                        <a:t>139</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hMerge="1">
                  <a:txBody>
                    <a:bodyPr/>
                    <a:lstStyle/>
                    <a:p>
                      <a:endParaRPr lang="es-MX"/>
                    </a:p>
                  </a:txBody>
                  <a:tcPr/>
                </a:tc>
                <a:tc>
                  <a:txBody>
                    <a:bodyPr/>
                    <a:lstStyle/>
                    <a:p>
                      <a:pPr algn="ctr" rtl="0" fontAlgn="b"/>
                      <a:r>
                        <a:rPr lang="es-MX" sz="1200" b="0" i="0" u="none" strike="noStrike">
                          <a:solidFill>
                            <a:srgbClr val="000000"/>
                          </a:solidFill>
                          <a:effectLst/>
                          <a:latin typeface="Montserrat" panose="020B0604020202020204" charset="0"/>
                        </a:rPr>
                        <a:t>281</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b"/>
                      <a:r>
                        <a:rPr lang="es-MX" sz="1200" b="0" i="0" u="none" strike="noStrike">
                          <a:solidFill>
                            <a:srgbClr val="000000"/>
                          </a:solidFill>
                          <a:effectLst/>
                          <a:latin typeface="Montserrat" panose="020B0604020202020204" charset="0"/>
                        </a:rPr>
                        <a:t>71</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gridSpan="2">
                  <a:txBody>
                    <a:bodyPr/>
                    <a:lstStyle/>
                    <a:p>
                      <a:pPr algn="ctr" rtl="0" fontAlgn="b"/>
                      <a:r>
                        <a:rPr lang="es-MX" sz="1200" b="0" i="0" u="none" strike="noStrike" dirty="0">
                          <a:solidFill>
                            <a:srgbClr val="000000"/>
                          </a:solidFill>
                          <a:effectLst/>
                          <a:latin typeface="Montserrat" panose="020B0604020202020204" charset="0"/>
                        </a:rPr>
                        <a:t>92</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hMerge="1">
                  <a:txBody>
                    <a:bodyPr/>
                    <a:lstStyle/>
                    <a:p>
                      <a:endParaRPr lang="es-MX"/>
                    </a:p>
                  </a:txBody>
                  <a:tcPr/>
                </a:tc>
                <a:tc gridSpan="2">
                  <a:txBody>
                    <a:bodyPr/>
                    <a:lstStyle/>
                    <a:p>
                      <a:pPr algn="ctr" rtl="0" fontAlgn="b"/>
                      <a:r>
                        <a:rPr lang="es-MX" sz="1200" b="0" i="0" u="none" strike="noStrike" dirty="0">
                          <a:solidFill>
                            <a:srgbClr val="000000"/>
                          </a:solidFill>
                          <a:effectLst/>
                          <a:latin typeface="Montserrat" panose="020B0604020202020204" charset="0"/>
                        </a:rPr>
                        <a:t>167</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hMerge="1">
                  <a:txBody>
                    <a:bodyPr/>
                    <a:lstStyle/>
                    <a:p>
                      <a:endParaRPr lang="es-MX"/>
                    </a:p>
                  </a:txBody>
                  <a:tcPr/>
                </a:tc>
                <a:extLst>
                  <a:ext uri="{0D108BD9-81ED-4DB2-BD59-A6C34878D82A}">
                    <a16:rowId xmlns:a16="http://schemas.microsoft.com/office/drawing/2014/main" val="614239518"/>
                  </a:ext>
                </a:extLst>
              </a:tr>
              <a:tr h="554982">
                <a:tc>
                  <a:txBody>
                    <a:bodyPr/>
                    <a:lstStyle/>
                    <a:p>
                      <a:pPr algn="ctr" rtl="0" fontAlgn="ctr"/>
                      <a:r>
                        <a:rPr lang="es-MX" sz="1200" b="0" i="0" u="none" strike="noStrike">
                          <a:solidFill>
                            <a:srgbClr val="FFFFFF"/>
                          </a:solidFill>
                          <a:effectLst/>
                          <a:latin typeface="Montserrat" panose="020B0604020202020204" charset="0"/>
                        </a:rPr>
                        <a:t>Adjudicadas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a:txBody>
                    <a:bodyPr/>
                    <a:lstStyle/>
                    <a:p>
                      <a:pPr algn="ctr" rtl="0" fontAlgn="ctr"/>
                      <a:r>
                        <a:rPr lang="es-MX" sz="1200" b="0" i="0" u="none" strike="noStrike" dirty="0">
                          <a:solidFill>
                            <a:srgbClr val="FFFFFF"/>
                          </a:solidFill>
                          <a:effectLst/>
                          <a:latin typeface="Montserrat" panose="020B0604020202020204" charset="0"/>
                        </a:rPr>
                        <a:t>No adjudicadas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a:txBody>
                    <a:bodyPr/>
                    <a:lstStyle/>
                    <a:p>
                      <a:pPr algn="ctr" rtl="0" fontAlgn="ctr"/>
                      <a:r>
                        <a:rPr lang="es-MX" sz="1200" b="0" i="0" u="none" strike="noStrike">
                          <a:solidFill>
                            <a:srgbClr val="FFFFFF"/>
                          </a:solidFill>
                          <a:effectLst/>
                          <a:latin typeface="Montserrat" panose="020B0604020202020204" charset="0"/>
                        </a:rPr>
                        <a:t>Adjudicadas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a:txBody>
                    <a:bodyPr/>
                    <a:lstStyle/>
                    <a:p>
                      <a:pPr algn="ctr" rtl="0" fontAlgn="ctr"/>
                      <a:r>
                        <a:rPr lang="es-MX" sz="1200" b="0" i="0" u="none" strike="noStrike" dirty="0">
                          <a:solidFill>
                            <a:srgbClr val="FFFFFF"/>
                          </a:solidFill>
                          <a:effectLst/>
                          <a:latin typeface="Montserrat" panose="020B0604020202020204" charset="0"/>
                        </a:rPr>
                        <a:t>No adjudicadas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rowSpan="3" gridSpan="2">
                  <a:txBody>
                    <a:bodyPr/>
                    <a:lstStyle/>
                    <a:p>
                      <a:pPr algn="ctr" rtl="0" fontAlgn="ctr"/>
                      <a:r>
                        <a:rPr lang="es-MX" sz="1200" b="0" i="0" u="none" strike="noStrike" dirty="0">
                          <a:solidFill>
                            <a:srgbClr val="FFFFFF"/>
                          </a:solidFill>
                          <a:effectLst/>
                          <a:latin typeface="Montserrat" panose="020B0604020202020204" charset="0"/>
                        </a:rPr>
                        <a:t>Estas claves serán suministradas a partir de julio 2022, por lo que se siguen suministrando las claves UNOPS 2021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rowSpan="3" hMerge="1">
                  <a:txBody>
                    <a:bodyPr/>
                    <a:lstStyle/>
                    <a:p>
                      <a:endParaRPr lang="es-MX"/>
                    </a:p>
                  </a:txBody>
                  <a:tcPr/>
                </a:tc>
                <a:tc>
                  <a:txBody>
                    <a:bodyPr/>
                    <a:lstStyle/>
                    <a:p>
                      <a:pPr algn="ctr" rtl="0" fontAlgn="ctr"/>
                      <a:r>
                        <a:rPr lang="es-MX" sz="1200" b="0" i="0" u="none" strike="noStrike">
                          <a:solidFill>
                            <a:srgbClr val="FFFFFF"/>
                          </a:solidFill>
                          <a:effectLst/>
                          <a:latin typeface="Montserrat" panose="020B0604020202020204" charset="0"/>
                        </a:rPr>
                        <a:t>Adjudicadas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a:txBody>
                    <a:bodyPr/>
                    <a:lstStyle/>
                    <a:p>
                      <a:pPr algn="ctr" rtl="0" fontAlgn="ctr"/>
                      <a:r>
                        <a:rPr lang="es-MX" sz="1200" b="0" i="0" u="none" strike="noStrike">
                          <a:solidFill>
                            <a:srgbClr val="FFFFFF"/>
                          </a:solidFill>
                          <a:effectLst/>
                          <a:latin typeface="Montserrat" panose="020B0604020202020204" charset="0"/>
                        </a:rPr>
                        <a:t>No adjudicadas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a:txBody>
                    <a:bodyPr/>
                    <a:lstStyle/>
                    <a:p>
                      <a:pPr algn="ctr" rtl="0" fontAlgn="ctr"/>
                      <a:r>
                        <a:rPr lang="es-MX" sz="1200" b="0" i="0" u="none" strike="noStrike">
                          <a:solidFill>
                            <a:srgbClr val="FFFFFF"/>
                          </a:solidFill>
                          <a:effectLst/>
                          <a:latin typeface="Montserrat" panose="020B0604020202020204" charset="0"/>
                        </a:rPr>
                        <a:t>Adjudicadas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a:txBody>
                    <a:bodyPr/>
                    <a:lstStyle/>
                    <a:p>
                      <a:pPr algn="ctr" rtl="0" fontAlgn="ctr"/>
                      <a:r>
                        <a:rPr lang="es-MX" sz="1200" b="0" i="0" u="none" strike="noStrike">
                          <a:solidFill>
                            <a:srgbClr val="FFFFFF"/>
                          </a:solidFill>
                          <a:effectLst/>
                          <a:latin typeface="Montserrat" panose="020B0604020202020204" charset="0"/>
                        </a:rPr>
                        <a:t>No adjudicadas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1374972530"/>
                  </a:ext>
                </a:extLst>
              </a:tr>
              <a:tr h="200425">
                <a:tc>
                  <a:txBody>
                    <a:bodyPr/>
                    <a:lstStyle/>
                    <a:p>
                      <a:pPr algn="ctr" rtl="0" fontAlgn="ctr"/>
                      <a:r>
                        <a:rPr lang="es-MX" sz="1200" b="0" i="0" u="none" strike="noStrike">
                          <a:solidFill>
                            <a:srgbClr val="000000"/>
                          </a:solidFill>
                          <a:effectLst/>
                          <a:latin typeface="Montserrat" panose="020B0604020202020204" charset="0"/>
                        </a:rPr>
                        <a:t>514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s-MX" sz="1200" b="0" i="0" u="none" strike="noStrike">
                          <a:solidFill>
                            <a:srgbClr val="000000"/>
                          </a:solidFill>
                          <a:effectLst/>
                          <a:latin typeface="Montserrat" panose="020B0604020202020204" charset="0"/>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s-MX" sz="1200" b="0" i="0" u="none" strike="noStrike">
                          <a:solidFill>
                            <a:srgbClr val="000000"/>
                          </a:solidFill>
                          <a:effectLst/>
                          <a:latin typeface="Montserrat" panose="020B0604020202020204" charset="0"/>
                        </a:rPr>
                        <a:t>139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s-MX" sz="1200" b="0" i="0" u="none" strike="noStrike">
                          <a:solidFill>
                            <a:srgbClr val="000000"/>
                          </a:solidFill>
                          <a:effectLst/>
                          <a:latin typeface="Montserrat" panose="020B0604020202020204" charset="0"/>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gridSpan="2" vMerge="1">
                  <a:txBody>
                    <a:bodyPr/>
                    <a:lstStyle/>
                    <a:p>
                      <a:endParaRPr lang="es-MX"/>
                    </a:p>
                  </a:txBody>
                  <a:tcPr/>
                </a:tc>
                <a:tc hMerge="1" vMerge="1">
                  <a:txBody>
                    <a:bodyPr/>
                    <a:lstStyle/>
                    <a:p>
                      <a:endParaRPr lang="es-MX"/>
                    </a:p>
                  </a:txBody>
                  <a:tcPr/>
                </a:tc>
                <a:tc>
                  <a:txBody>
                    <a:bodyPr/>
                    <a:lstStyle/>
                    <a:p>
                      <a:pPr algn="ctr" rtl="0" fontAlgn="ctr"/>
                      <a:r>
                        <a:rPr lang="es-MX" sz="1200" b="0" i="0" u="none" strike="noStrike" dirty="0">
                          <a:solidFill>
                            <a:srgbClr val="000000"/>
                          </a:solidFill>
                          <a:effectLst/>
                          <a:latin typeface="Montserrat" panose="020B0604020202020204" charset="0"/>
                        </a:rPr>
                        <a:t>47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s-MX" sz="1200" b="0" i="0" u="none" strike="noStrike" dirty="0">
                          <a:solidFill>
                            <a:srgbClr val="000000"/>
                          </a:solidFill>
                          <a:effectLst/>
                          <a:latin typeface="Montserrat" panose="020B0604020202020204" charset="0"/>
                        </a:rPr>
                        <a:t>45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s-MX" sz="1200" b="0" i="0" u="none" strike="noStrike" dirty="0">
                          <a:solidFill>
                            <a:srgbClr val="000000"/>
                          </a:solidFill>
                          <a:effectLst/>
                          <a:latin typeface="Montserrat" panose="020B0604020202020204" charset="0"/>
                        </a:rPr>
                        <a:t>122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s-MX" sz="1200" b="0" i="0" u="none" strike="noStrike" dirty="0">
                          <a:solidFill>
                            <a:srgbClr val="000000"/>
                          </a:solidFill>
                          <a:effectLst/>
                          <a:latin typeface="Montserrat" panose="020B0604020202020204" charset="0"/>
                        </a:rPr>
                        <a:t>45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691399835"/>
                  </a:ext>
                </a:extLst>
              </a:tr>
              <a:tr h="209970">
                <a:tc>
                  <a:txBody>
                    <a:bodyPr/>
                    <a:lstStyle/>
                    <a:p>
                      <a:pPr algn="ctr" rtl="0" fontAlgn="b"/>
                      <a:r>
                        <a:rPr lang="es-MX" sz="1200" b="1" i="0" u="none" strike="noStrike">
                          <a:solidFill>
                            <a:srgbClr val="000000"/>
                          </a:solidFill>
                          <a:effectLst/>
                          <a:latin typeface="Montserrat" panose="020B0604020202020204" charset="0"/>
                        </a:rPr>
                        <a:t>100.00%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b"/>
                      <a:r>
                        <a:rPr lang="es-MX" sz="1200" b="1" i="0" u="none" strike="noStrike">
                          <a:solidFill>
                            <a:srgbClr val="000000"/>
                          </a:solidFill>
                          <a:effectLst/>
                          <a:latin typeface="Montserrat" panose="020B0604020202020204" charset="0"/>
                        </a:rPr>
                        <a:t>0.00%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b"/>
                      <a:r>
                        <a:rPr lang="es-MX" sz="1200" b="1" i="0" u="none" strike="noStrike">
                          <a:solidFill>
                            <a:srgbClr val="000000"/>
                          </a:solidFill>
                          <a:effectLst/>
                          <a:latin typeface="Montserrat" panose="020B0604020202020204" charset="0"/>
                        </a:rPr>
                        <a:t>100.00%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b"/>
                      <a:r>
                        <a:rPr lang="es-MX" sz="1200" b="1" i="0" u="none" strike="noStrike">
                          <a:solidFill>
                            <a:srgbClr val="000000"/>
                          </a:solidFill>
                          <a:effectLst/>
                          <a:latin typeface="Montserrat" panose="020B0604020202020204" charset="0"/>
                        </a:rPr>
                        <a:t>0.00%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gridSpan="2" vMerge="1">
                  <a:txBody>
                    <a:bodyPr/>
                    <a:lstStyle/>
                    <a:p>
                      <a:endParaRPr lang="es-MX"/>
                    </a:p>
                  </a:txBody>
                  <a:tcPr/>
                </a:tc>
                <a:tc hMerge="1" vMerge="1">
                  <a:txBody>
                    <a:bodyPr/>
                    <a:lstStyle/>
                    <a:p>
                      <a:endParaRPr lang="es-MX"/>
                    </a:p>
                  </a:txBody>
                  <a:tcPr/>
                </a:tc>
                <a:tc>
                  <a:txBody>
                    <a:bodyPr/>
                    <a:lstStyle/>
                    <a:p>
                      <a:pPr algn="ctr" rtl="0" fontAlgn="ctr"/>
                      <a:r>
                        <a:rPr lang="es-MX" sz="1200" b="1" i="0" u="none" strike="noStrike" dirty="0">
                          <a:solidFill>
                            <a:srgbClr val="000000"/>
                          </a:solidFill>
                          <a:effectLst/>
                          <a:latin typeface="Montserrat" panose="020B0604020202020204" charset="0"/>
                        </a:rPr>
                        <a:t>51.09%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s-MX" sz="1200" b="1" i="0" u="none" strike="noStrike" dirty="0">
                          <a:solidFill>
                            <a:srgbClr val="000000"/>
                          </a:solidFill>
                          <a:effectLst/>
                          <a:latin typeface="Montserrat" panose="020B0604020202020204" charset="0"/>
                        </a:rPr>
                        <a:t>48.91%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s-MX" sz="1200" b="1" i="0" u="none" strike="noStrike" dirty="0">
                          <a:solidFill>
                            <a:srgbClr val="000000"/>
                          </a:solidFill>
                          <a:effectLst/>
                          <a:latin typeface="Montserrat" panose="020B0604020202020204" charset="0"/>
                        </a:rPr>
                        <a:t>73.05%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s-MX" sz="1200" b="1" i="0" u="none" strike="noStrike" dirty="0">
                          <a:solidFill>
                            <a:srgbClr val="000000"/>
                          </a:solidFill>
                          <a:effectLst/>
                          <a:latin typeface="Montserrat" panose="020B0604020202020204" charset="0"/>
                        </a:rPr>
                        <a:t>26.95%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695484341"/>
                  </a:ext>
                </a:extLst>
              </a:tr>
              <a:tr h="763526">
                <a:tc gridSpan="6">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s-MX" sz="1200" b="0" i="0" u="none" strike="noStrike" dirty="0">
                          <a:solidFill>
                            <a:srgbClr val="000000"/>
                          </a:solidFill>
                          <a:effectLst/>
                          <a:latin typeface="Montserrat" panose="020B0604020202020204" charset="0"/>
                        </a:rPr>
                        <a:t>NOTA: Hubo retrasos en las entregas de los proveedores adjudicados por INSABI y de las entregas de suministro por parte de la UNOPS</a:t>
                      </a:r>
                    </a:p>
                    <a:p>
                      <a:pPr algn="ctr" rtl="0" fontAlgn="ctr"/>
                      <a:endParaRPr lang="es-MX" sz="1200" b="0" i="0" u="none" strike="noStrike" dirty="0">
                        <a:solidFill>
                          <a:srgbClr val="000000"/>
                        </a:solidFill>
                        <a:effectLst/>
                        <a:latin typeface="Montserrat" panose="020B0604020202020204" charset="0"/>
                      </a:endParaRP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rtl="0" fontAlgn="ctr"/>
                      <a:r>
                        <a:rPr lang="es-MX" sz="1200" b="0" i="0" u="none" strike="noStrike" dirty="0">
                          <a:solidFill>
                            <a:srgbClr val="000000"/>
                          </a:solidFill>
                          <a:effectLst/>
                          <a:latin typeface="Montserrat" panose="020B0604020202020204" charset="0"/>
                        </a:rPr>
                        <a:t>NOTA: Las claves no asignadas declaradas desiertas en las Licitaciones 2022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3380746883"/>
                  </a:ext>
                </a:extLst>
              </a:tr>
            </a:tbl>
          </a:graphicData>
        </a:graphic>
      </p:graphicFrame>
      <p:sp>
        <p:nvSpPr>
          <p:cNvPr id="5" name="Google Shape;429;p22">
            <a:extLst>
              <a:ext uri="{FF2B5EF4-FFF2-40B4-BE49-F238E27FC236}">
                <a16:creationId xmlns:a16="http://schemas.microsoft.com/office/drawing/2014/main" id="{68F41599-21A3-473C-A7EB-DA13D60A184F}"/>
              </a:ext>
            </a:extLst>
          </p:cNvPr>
          <p:cNvSpPr txBox="1"/>
          <p:nvPr/>
        </p:nvSpPr>
        <p:spPr>
          <a:xfrm>
            <a:off x="4292349" y="286108"/>
            <a:ext cx="4614106"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s-MX" sz="2000" b="1" dirty="0">
                <a:solidFill>
                  <a:schemeClr val="accent5">
                    <a:lumMod val="50000"/>
                  </a:schemeClr>
                </a:solidFill>
                <a:latin typeface="Montserrat" panose="020B0604020202020204" charset="0"/>
                <a:ea typeface="Calibri"/>
                <a:cs typeface="Calibri"/>
                <a:sym typeface="Calibri"/>
              </a:rPr>
              <a:t>Claves Adjudicadas a junio 2022</a:t>
            </a:r>
            <a:endParaRPr sz="2000" b="1" dirty="0">
              <a:solidFill>
                <a:schemeClr val="accent5">
                  <a:lumMod val="50000"/>
                </a:schemeClr>
              </a:solidFill>
              <a:latin typeface="Montserrat" panose="020B0604020202020204" charset="0"/>
              <a:ea typeface="Calibri"/>
              <a:cs typeface="Calibri"/>
              <a:sym typeface="Calibri"/>
            </a:endParaRPr>
          </a:p>
        </p:txBody>
      </p:sp>
      <p:pic>
        <p:nvPicPr>
          <p:cNvPr id="6" name="Google Shape;438;p23">
            <a:extLst>
              <a:ext uri="{FF2B5EF4-FFF2-40B4-BE49-F238E27FC236}">
                <a16:creationId xmlns:a16="http://schemas.microsoft.com/office/drawing/2014/main" id="{2F6B7439-3042-4604-9022-5E00BE502513}"/>
              </a:ext>
            </a:extLst>
          </p:cNvPr>
          <p:cNvPicPr preferRelativeResize="0"/>
          <p:nvPr/>
        </p:nvPicPr>
        <p:blipFill>
          <a:blip r:embed="rId2">
            <a:alphaModFix/>
          </a:blip>
          <a:stretch>
            <a:fillRect/>
          </a:stretch>
        </p:blipFill>
        <p:spPr>
          <a:xfrm>
            <a:off x="-12" y="7138"/>
            <a:ext cx="3895725" cy="904875"/>
          </a:xfrm>
          <a:prstGeom prst="rect">
            <a:avLst/>
          </a:prstGeom>
          <a:noFill/>
          <a:ln>
            <a:noFill/>
          </a:ln>
        </p:spPr>
      </p:pic>
      <p:sp>
        <p:nvSpPr>
          <p:cNvPr id="7" name="CuadroTexto 6">
            <a:extLst>
              <a:ext uri="{FF2B5EF4-FFF2-40B4-BE49-F238E27FC236}">
                <a16:creationId xmlns:a16="http://schemas.microsoft.com/office/drawing/2014/main" id="{46DA2500-0943-4086-B09B-54A5A57317FC}"/>
              </a:ext>
            </a:extLst>
          </p:cNvPr>
          <p:cNvSpPr txBox="1"/>
          <p:nvPr/>
        </p:nvSpPr>
        <p:spPr>
          <a:xfrm>
            <a:off x="326683" y="3775558"/>
            <a:ext cx="8251246" cy="276999"/>
          </a:xfrm>
          <a:prstGeom prst="rect">
            <a:avLst/>
          </a:prstGeom>
          <a:noFill/>
        </p:spPr>
        <p:txBody>
          <a:bodyPr wrap="square" rtlCol="0">
            <a:spAutoFit/>
          </a:bodyPr>
          <a:lstStyle/>
          <a:p>
            <a:pPr marL="214313" indent="-214313">
              <a:buFont typeface="Arial" panose="020B0604020202020204" pitchFamily="34" charset="0"/>
              <a:buChar char="•"/>
            </a:pPr>
            <a:r>
              <a:rPr lang="es-MX" sz="1200" b="1" dirty="0">
                <a:latin typeface="Montserrat" panose="020B0604020202020204" charset="0"/>
              </a:rPr>
              <a:t>Del total de 1,264 claves,  90 no fueron adjudicadas (7.12%).</a:t>
            </a:r>
          </a:p>
        </p:txBody>
      </p:sp>
      <p:sp>
        <p:nvSpPr>
          <p:cNvPr id="8" name="CuadroTexto 7">
            <a:extLst>
              <a:ext uri="{FF2B5EF4-FFF2-40B4-BE49-F238E27FC236}">
                <a16:creationId xmlns:a16="http://schemas.microsoft.com/office/drawing/2014/main" id="{0C12E3B3-439C-440C-AE54-A23678C23AD1}"/>
              </a:ext>
            </a:extLst>
          </p:cNvPr>
          <p:cNvSpPr txBox="1"/>
          <p:nvPr/>
        </p:nvSpPr>
        <p:spPr>
          <a:xfrm>
            <a:off x="4515568" y="4294535"/>
            <a:ext cx="3160863" cy="400110"/>
          </a:xfrm>
          <a:prstGeom prst="rect">
            <a:avLst/>
          </a:prstGeom>
          <a:noFill/>
        </p:spPr>
        <p:txBody>
          <a:bodyPr wrap="square" rtlCol="0">
            <a:spAutoFit/>
          </a:bodyPr>
          <a:lstStyle/>
          <a:p>
            <a:r>
              <a:rPr lang="es-MX" sz="2000" b="1" dirty="0">
                <a:solidFill>
                  <a:schemeClr val="accent5">
                    <a:lumMod val="50000"/>
                  </a:schemeClr>
                </a:solidFill>
                <a:latin typeface="Montserrat" panose="020B0604020202020204" charset="0"/>
              </a:rPr>
              <a:t>Contrataciones 2022</a:t>
            </a:r>
          </a:p>
        </p:txBody>
      </p:sp>
      <p:graphicFrame>
        <p:nvGraphicFramePr>
          <p:cNvPr id="9" name="Marcador de contenido 4">
            <a:extLst>
              <a:ext uri="{FF2B5EF4-FFF2-40B4-BE49-F238E27FC236}">
                <a16:creationId xmlns:a16="http://schemas.microsoft.com/office/drawing/2014/main" id="{C3B7A220-2ED7-4BF3-87FA-24B387902BD2}"/>
              </a:ext>
            </a:extLst>
          </p:cNvPr>
          <p:cNvGraphicFramePr>
            <a:graphicFrameLocks/>
          </p:cNvGraphicFramePr>
          <p:nvPr>
            <p:extLst/>
          </p:nvPr>
        </p:nvGraphicFramePr>
        <p:xfrm>
          <a:off x="3332703" y="4653584"/>
          <a:ext cx="5526592" cy="1863972"/>
        </p:xfrm>
        <a:graphic>
          <a:graphicData uri="http://schemas.openxmlformats.org/drawingml/2006/table">
            <a:tbl>
              <a:tblPr firstRow="1" bandRow="1">
                <a:tableStyleId>{5C22544A-7EE6-4342-B048-85BDC9FD1C3A}</a:tableStyleId>
              </a:tblPr>
              <a:tblGrid>
                <a:gridCol w="2763296">
                  <a:extLst>
                    <a:ext uri="{9D8B030D-6E8A-4147-A177-3AD203B41FA5}">
                      <a16:colId xmlns:a16="http://schemas.microsoft.com/office/drawing/2014/main" val="2409467713"/>
                    </a:ext>
                  </a:extLst>
                </a:gridCol>
                <a:gridCol w="2763296">
                  <a:extLst>
                    <a:ext uri="{9D8B030D-6E8A-4147-A177-3AD203B41FA5}">
                      <a16:colId xmlns:a16="http://schemas.microsoft.com/office/drawing/2014/main" val="1137952586"/>
                    </a:ext>
                  </a:extLst>
                </a:gridCol>
              </a:tblGrid>
              <a:tr h="310662">
                <a:tc>
                  <a:txBody>
                    <a:bodyPr/>
                    <a:lstStyle/>
                    <a:p>
                      <a:pPr algn="ctr"/>
                      <a:r>
                        <a:rPr lang="es-MX" sz="1100" dirty="0">
                          <a:latin typeface="Montserrat" panose="00000500000000000000" pitchFamily="2" charset="0"/>
                        </a:rPr>
                        <a:t>TIPO DE PROCEDIMIENTO</a:t>
                      </a:r>
                    </a:p>
                  </a:txBody>
                  <a:tcPr anchor="ctr">
                    <a:lnB w="12700" cap="flat" cmpd="sng" algn="ctr">
                      <a:solidFill>
                        <a:schemeClr val="tx1"/>
                      </a:solidFill>
                      <a:prstDash val="solid"/>
                      <a:round/>
                      <a:headEnd type="none" w="med" len="med"/>
                      <a:tailEnd type="none" w="med" len="med"/>
                    </a:lnB>
                  </a:tcPr>
                </a:tc>
                <a:tc>
                  <a:txBody>
                    <a:bodyPr/>
                    <a:lstStyle/>
                    <a:p>
                      <a:pPr algn="ctr"/>
                      <a:r>
                        <a:rPr lang="es-MX" sz="1100" dirty="0">
                          <a:latin typeface="Montserrat" panose="00000500000000000000" pitchFamily="2" charset="0"/>
                        </a:rPr>
                        <a:t>PORCENTAJE</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412970"/>
                  </a:ext>
                </a:extLst>
              </a:tr>
              <a:tr h="310662">
                <a:tc>
                  <a:txBody>
                    <a:bodyPr/>
                    <a:lstStyle/>
                    <a:p>
                      <a:pPr algn="ctr"/>
                      <a:r>
                        <a:rPr lang="es-MX" sz="1100" dirty="0">
                          <a:latin typeface="Montserrat" panose="00000500000000000000" pitchFamily="2" charset="0"/>
                        </a:rPr>
                        <a:t>Licitación Pública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MX" sz="1100" b="1" dirty="0">
                          <a:latin typeface="Montserrat" panose="00000500000000000000" pitchFamily="2" charset="0"/>
                        </a:rPr>
                        <a:t>45.49%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571908"/>
                  </a:ext>
                </a:extLst>
              </a:tr>
              <a:tr h="310662">
                <a:tc>
                  <a:txBody>
                    <a:bodyPr/>
                    <a:lstStyle/>
                    <a:p>
                      <a:pPr algn="ctr"/>
                      <a:r>
                        <a:rPr lang="es-MX" sz="1100" dirty="0">
                          <a:latin typeface="Montserrat" panose="00000500000000000000" pitchFamily="2" charset="0"/>
                        </a:rPr>
                        <a:t>Excepción a la LP (Artículo 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MX" sz="1100" b="1" dirty="0">
                          <a:latin typeface="Montserrat" panose="00000500000000000000" pitchFamily="2" charset="0"/>
                        </a:rPr>
                        <a:t>48.26%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7324724"/>
                  </a:ext>
                </a:extLst>
              </a:tr>
              <a:tr h="310662">
                <a:tc>
                  <a:txBody>
                    <a:bodyPr/>
                    <a:lstStyle/>
                    <a:p>
                      <a:pPr algn="ctr"/>
                      <a:r>
                        <a:rPr lang="es-MX" sz="1100" dirty="0">
                          <a:latin typeface="Montserrat" panose="00000500000000000000" pitchFamily="2" charset="0"/>
                        </a:rPr>
                        <a:t>Excepción a la LP (Artículo 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MX" sz="1100" b="1" dirty="0">
                          <a:latin typeface="Montserrat" panose="00000500000000000000" pitchFamily="2" charset="0"/>
                        </a:rPr>
                        <a:t>5.54%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9647461"/>
                  </a:ext>
                </a:extLst>
              </a:tr>
              <a:tr h="310662">
                <a:tc>
                  <a:txBody>
                    <a:bodyPr/>
                    <a:lstStyle/>
                    <a:p>
                      <a:pPr algn="ctr"/>
                      <a:r>
                        <a:rPr lang="es-MX" sz="1100" dirty="0">
                          <a:latin typeface="Montserrat" panose="00000500000000000000" pitchFamily="2" charset="0"/>
                        </a:rPr>
                        <a:t>Artículo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s-MX" sz="1100" b="1" dirty="0">
                          <a:latin typeface="Montserrat" panose="00000500000000000000" pitchFamily="2" charset="0"/>
                        </a:rPr>
                        <a:t>0.71%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5121936"/>
                  </a:ext>
                </a:extLst>
              </a:tr>
              <a:tr h="310662">
                <a:tc>
                  <a:txBody>
                    <a:bodyPr/>
                    <a:lstStyle/>
                    <a:p>
                      <a:pPr algn="ctr"/>
                      <a:r>
                        <a:rPr lang="es-MX" sz="1100" b="1" dirty="0">
                          <a:solidFill>
                            <a:schemeClr val="bg1"/>
                          </a:solidFill>
                          <a:latin typeface="Montserrat" panose="00000500000000000000" pitchFamily="2" charset="0"/>
                        </a:rPr>
                        <a:t>TOTAL</a:t>
                      </a:r>
                    </a:p>
                  </a:txBody>
                  <a:tcPr anchor="ctr">
                    <a:lnT w="12700" cap="flat" cmpd="sng" algn="ctr">
                      <a:solidFill>
                        <a:schemeClr val="tx1"/>
                      </a:solidFill>
                      <a:prstDash val="solid"/>
                      <a:round/>
                      <a:headEnd type="none" w="med" len="med"/>
                      <a:tailEnd type="none" w="med" len="med"/>
                    </a:lnT>
                    <a:solidFill>
                      <a:schemeClr val="accent1">
                        <a:lumMod val="75000"/>
                      </a:schemeClr>
                    </a:solidFill>
                  </a:tcPr>
                </a:tc>
                <a:tc>
                  <a:txBody>
                    <a:bodyPr/>
                    <a:lstStyle/>
                    <a:p>
                      <a:pPr algn="ctr"/>
                      <a:r>
                        <a:rPr lang="es-MX" sz="1100" b="1" dirty="0">
                          <a:solidFill>
                            <a:schemeClr val="bg1"/>
                          </a:solidFill>
                          <a:latin typeface="Montserrat" panose="00000500000000000000" pitchFamily="2" charset="0"/>
                        </a:rPr>
                        <a:t>100%</a:t>
                      </a:r>
                    </a:p>
                  </a:txBody>
                  <a:tcPr anchor="ctr">
                    <a:lnT w="12700" cap="flat" cmpd="sng" algn="ctr">
                      <a:solidFill>
                        <a:schemeClr val="tx1"/>
                      </a:solidFill>
                      <a:prstDash val="solid"/>
                      <a:round/>
                      <a:headEnd type="none" w="med" len="med"/>
                      <a:tailEnd type="none" w="med" len="med"/>
                    </a:lnT>
                    <a:solidFill>
                      <a:schemeClr val="accent1">
                        <a:lumMod val="75000"/>
                      </a:schemeClr>
                    </a:solidFill>
                  </a:tcPr>
                </a:tc>
                <a:extLst>
                  <a:ext uri="{0D108BD9-81ED-4DB2-BD59-A6C34878D82A}">
                    <a16:rowId xmlns:a16="http://schemas.microsoft.com/office/drawing/2014/main" val="2133790532"/>
                  </a:ext>
                </a:extLst>
              </a:tr>
            </a:tbl>
          </a:graphicData>
        </a:graphic>
      </p:graphicFrame>
      <p:sp>
        <p:nvSpPr>
          <p:cNvPr id="2" name="Google Shape;307;p15">
            <a:extLst>
              <a:ext uri="{FF2B5EF4-FFF2-40B4-BE49-F238E27FC236}">
                <a16:creationId xmlns:a16="http://schemas.microsoft.com/office/drawing/2014/main" id="{6E071A24-7B85-032C-9B95-98B9103235B5}"/>
              </a:ext>
            </a:extLst>
          </p:cNvPr>
          <p:cNvSpPr/>
          <p:nvPr/>
        </p:nvSpPr>
        <p:spPr>
          <a:xfrm>
            <a:off x="8859295" y="238260"/>
            <a:ext cx="3218274" cy="442630"/>
          </a:xfrm>
          <a:prstGeom prst="roundRect">
            <a:avLst>
              <a:gd name="adj" fmla="val 16667"/>
            </a:avLst>
          </a:prstGeom>
          <a:solidFill>
            <a:schemeClr val="accent5">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dirty="0">
                <a:solidFill>
                  <a:srgbClr val="FFD966"/>
                </a:solidFill>
                <a:latin typeface="Calibri"/>
                <a:ea typeface="Calibri"/>
                <a:cs typeface="Calibri"/>
                <a:sym typeface="Calibri"/>
              </a:rPr>
              <a:t>TEMAS ADMINISTRATIVOS</a:t>
            </a:r>
            <a:endParaRPr sz="2000" b="1" i="1" dirty="0">
              <a:solidFill>
                <a:srgbClr val="FFD966"/>
              </a:solidFill>
              <a:latin typeface="Calibri"/>
              <a:ea typeface="Calibri"/>
              <a:cs typeface="Calibri"/>
              <a:sym typeface="Calibri"/>
            </a:endParaRPr>
          </a:p>
        </p:txBody>
      </p:sp>
    </p:spTree>
    <p:extLst>
      <p:ext uri="{BB962C8B-B14F-4D97-AF65-F5344CB8AC3E}">
        <p14:creationId xmlns:p14="http://schemas.microsoft.com/office/powerpoint/2010/main" val="2397409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3200294A-2A83-486B-95A4-B572761709F8}"/>
              </a:ext>
            </a:extLst>
          </p:cNvPr>
          <p:cNvGraphicFramePr>
            <a:graphicFrameLocks noGrp="1"/>
          </p:cNvGraphicFramePr>
          <p:nvPr>
            <p:extLst>
              <p:ext uri="{D42A27DB-BD31-4B8C-83A1-F6EECF244321}">
                <p14:modId xmlns:p14="http://schemas.microsoft.com/office/powerpoint/2010/main" val="1104590690"/>
              </p:ext>
            </p:extLst>
          </p:nvPr>
        </p:nvGraphicFramePr>
        <p:xfrm>
          <a:off x="205061" y="993954"/>
          <a:ext cx="11781880" cy="3549626"/>
        </p:xfrm>
        <a:graphic>
          <a:graphicData uri="http://schemas.openxmlformats.org/drawingml/2006/table">
            <a:tbl>
              <a:tblPr/>
              <a:tblGrid>
                <a:gridCol w="1178188">
                  <a:extLst>
                    <a:ext uri="{9D8B030D-6E8A-4147-A177-3AD203B41FA5}">
                      <a16:colId xmlns:a16="http://schemas.microsoft.com/office/drawing/2014/main" val="1046602777"/>
                    </a:ext>
                  </a:extLst>
                </a:gridCol>
                <a:gridCol w="1178188">
                  <a:extLst>
                    <a:ext uri="{9D8B030D-6E8A-4147-A177-3AD203B41FA5}">
                      <a16:colId xmlns:a16="http://schemas.microsoft.com/office/drawing/2014/main" val="1256318365"/>
                    </a:ext>
                  </a:extLst>
                </a:gridCol>
                <a:gridCol w="1178188">
                  <a:extLst>
                    <a:ext uri="{9D8B030D-6E8A-4147-A177-3AD203B41FA5}">
                      <a16:colId xmlns:a16="http://schemas.microsoft.com/office/drawing/2014/main" val="1525061667"/>
                    </a:ext>
                  </a:extLst>
                </a:gridCol>
                <a:gridCol w="1178188">
                  <a:extLst>
                    <a:ext uri="{9D8B030D-6E8A-4147-A177-3AD203B41FA5}">
                      <a16:colId xmlns:a16="http://schemas.microsoft.com/office/drawing/2014/main" val="499510077"/>
                    </a:ext>
                  </a:extLst>
                </a:gridCol>
                <a:gridCol w="1178188">
                  <a:extLst>
                    <a:ext uri="{9D8B030D-6E8A-4147-A177-3AD203B41FA5}">
                      <a16:colId xmlns:a16="http://schemas.microsoft.com/office/drawing/2014/main" val="1309448219"/>
                    </a:ext>
                  </a:extLst>
                </a:gridCol>
                <a:gridCol w="1178188">
                  <a:extLst>
                    <a:ext uri="{9D8B030D-6E8A-4147-A177-3AD203B41FA5}">
                      <a16:colId xmlns:a16="http://schemas.microsoft.com/office/drawing/2014/main" val="1318379603"/>
                    </a:ext>
                  </a:extLst>
                </a:gridCol>
                <a:gridCol w="1178188">
                  <a:extLst>
                    <a:ext uri="{9D8B030D-6E8A-4147-A177-3AD203B41FA5}">
                      <a16:colId xmlns:a16="http://schemas.microsoft.com/office/drawing/2014/main" val="34390036"/>
                    </a:ext>
                  </a:extLst>
                </a:gridCol>
                <a:gridCol w="1178188">
                  <a:extLst>
                    <a:ext uri="{9D8B030D-6E8A-4147-A177-3AD203B41FA5}">
                      <a16:colId xmlns:a16="http://schemas.microsoft.com/office/drawing/2014/main" val="1675275910"/>
                    </a:ext>
                  </a:extLst>
                </a:gridCol>
                <a:gridCol w="1178188">
                  <a:extLst>
                    <a:ext uri="{9D8B030D-6E8A-4147-A177-3AD203B41FA5}">
                      <a16:colId xmlns:a16="http://schemas.microsoft.com/office/drawing/2014/main" val="3209175709"/>
                    </a:ext>
                  </a:extLst>
                </a:gridCol>
                <a:gridCol w="1178188">
                  <a:extLst>
                    <a:ext uri="{9D8B030D-6E8A-4147-A177-3AD203B41FA5}">
                      <a16:colId xmlns:a16="http://schemas.microsoft.com/office/drawing/2014/main" val="704347022"/>
                    </a:ext>
                  </a:extLst>
                </a:gridCol>
              </a:tblGrid>
              <a:tr h="314341">
                <a:tc gridSpan="6">
                  <a:txBody>
                    <a:bodyPr/>
                    <a:lstStyle/>
                    <a:p>
                      <a:pPr algn="ctr" rtl="0" fontAlgn="b"/>
                      <a:r>
                        <a:rPr lang="es-MX" sz="1200" b="0" i="0" u="none" strike="noStrike">
                          <a:solidFill>
                            <a:srgbClr val="FFFFFF"/>
                          </a:solidFill>
                          <a:effectLst/>
                          <a:latin typeface="Montserrat" panose="020B0604020202020204" charset="0"/>
                        </a:rPr>
                        <a:t>TOTAL DE CLAVES CONSOLIDADAS</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F5597"/>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rtl="0" fontAlgn="b"/>
                      <a:r>
                        <a:rPr lang="es-MX" sz="1200" b="1" i="0" u="none" strike="noStrike">
                          <a:solidFill>
                            <a:srgbClr val="FFFFFF"/>
                          </a:solidFill>
                          <a:effectLst/>
                          <a:latin typeface="Montserrat" panose="020B0604020202020204" charset="0"/>
                        </a:rPr>
                        <a:t>TOTAL DE CLAVES  LICITACIÓN INSTITUCIONAL</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2F5597"/>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663277241"/>
                  </a:ext>
                </a:extLst>
              </a:tr>
              <a:tr h="223490">
                <a:tc gridSpan="6">
                  <a:txBody>
                    <a:bodyPr/>
                    <a:lstStyle/>
                    <a:p>
                      <a:pPr algn="ctr" rtl="0" fontAlgn="ctr"/>
                      <a:r>
                        <a:rPr lang="es-MX" sz="1200" b="0" i="0" u="none" strike="noStrike" dirty="0">
                          <a:solidFill>
                            <a:srgbClr val="000000"/>
                          </a:solidFill>
                          <a:effectLst/>
                          <a:latin typeface="Montserrat" panose="020B0604020202020204" charset="0"/>
                        </a:rPr>
                        <a:t>1005</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rowSpan="2" gridSpan="4">
                  <a:txBody>
                    <a:bodyPr/>
                    <a:lstStyle/>
                    <a:p>
                      <a:pPr algn="ctr" rtl="0" fontAlgn="ctr"/>
                      <a:r>
                        <a:rPr lang="es-MX" sz="1200" b="0" i="0" u="none" strike="noStrike" dirty="0">
                          <a:solidFill>
                            <a:srgbClr val="000000"/>
                          </a:solidFill>
                          <a:effectLst/>
                          <a:latin typeface="Montserrat" panose="020B0604020202020204" charset="0"/>
                        </a:rPr>
                        <a:t>484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extLst>
                  <a:ext uri="{0D108BD9-81ED-4DB2-BD59-A6C34878D82A}">
                    <a16:rowId xmlns:a16="http://schemas.microsoft.com/office/drawing/2014/main" val="1424103820"/>
                  </a:ext>
                </a:extLst>
              </a:tr>
              <a:tr h="223490">
                <a:tc gridSpan="4">
                  <a:txBody>
                    <a:bodyPr/>
                    <a:lstStyle/>
                    <a:p>
                      <a:pPr algn="ctr" rtl="0" fontAlgn="ctr"/>
                      <a:r>
                        <a:rPr lang="es-MX" sz="1200" b="0" i="0" u="none" strike="noStrike" dirty="0">
                          <a:solidFill>
                            <a:srgbClr val="FFFFFF"/>
                          </a:solidFill>
                          <a:effectLst/>
                          <a:latin typeface="Montserrat" panose="020B0604020202020204" charset="0"/>
                        </a:rPr>
                        <a:t>INSABI</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algn="ctr" rtl="0" fontAlgn="ctr"/>
                      <a:r>
                        <a:rPr lang="es-MX" sz="1200" b="0" i="0" u="none" strike="noStrike">
                          <a:solidFill>
                            <a:srgbClr val="FFFFFF"/>
                          </a:solidFill>
                          <a:effectLst/>
                          <a:latin typeface="Montserrat" panose="020B0604020202020204" charset="0"/>
                        </a:rPr>
                        <a:t>UNOPS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hMerge="1">
                  <a:txBody>
                    <a:bodyPr/>
                    <a:lstStyle/>
                    <a:p>
                      <a:endParaRPr lang="es-MX"/>
                    </a:p>
                  </a:txBody>
                  <a:tcPr/>
                </a:tc>
                <a:tc gridSpan="4"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extLst>
                  <a:ext uri="{0D108BD9-81ED-4DB2-BD59-A6C34878D82A}">
                    <a16:rowId xmlns:a16="http://schemas.microsoft.com/office/drawing/2014/main" val="842122732"/>
                  </a:ext>
                </a:extLst>
              </a:tr>
              <a:tr h="649186">
                <a:tc gridSpan="2">
                  <a:txBody>
                    <a:bodyPr/>
                    <a:lstStyle/>
                    <a:p>
                      <a:pPr algn="ctr" rtl="0" fontAlgn="ctr"/>
                      <a:r>
                        <a:rPr lang="es-MX" sz="1200" b="0" i="0" u="none" strike="noStrike">
                          <a:solidFill>
                            <a:srgbClr val="FFFFFF"/>
                          </a:solidFill>
                          <a:effectLst/>
                          <a:latin typeface="Montserrat" panose="020B0604020202020204" charset="0"/>
                        </a:rPr>
                        <a:t>MEDICAMENTOS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hMerge="1">
                  <a:txBody>
                    <a:bodyPr/>
                    <a:lstStyle/>
                    <a:p>
                      <a:endParaRPr lang="es-MX"/>
                    </a:p>
                  </a:txBody>
                  <a:tcPr/>
                </a:tc>
                <a:tc gridSpan="2">
                  <a:txBody>
                    <a:bodyPr/>
                    <a:lstStyle/>
                    <a:p>
                      <a:pPr algn="ctr" rtl="0" fontAlgn="ctr"/>
                      <a:r>
                        <a:rPr lang="es-MX" sz="1200" b="0" i="0" u="none" strike="noStrike">
                          <a:solidFill>
                            <a:srgbClr val="FFFFFF"/>
                          </a:solidFill>
                          <a:effectLst/>
                          <a:latin typeface="Montserrat" panose="020B0604020202020204" charset="0"/>
                        </a:rPr>
                        <a:t>MATERIAL DE CURACIÓN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hMerge="1">
                  <a:txBody>
                    <a:bodyPr/>
                    <a:lstStyle/>
                    <a:p>
                      <a:endParaRPr lang="es-MX"/>
                    </a:p>
                  </a:txBody>
                  <a:tcPr/>
                </a:tc>
                <a:tc>
                  <a:txBody>
                    <a:bodyPr/>
                    <a:lstStyle/>
                    <a:p>
                      <a:pPr algn="ctr" rtl="0" fontAlgn="ctr"/>
                      <a:r>
                        <a:rPr lang="es-MX" sz="1050" b="0" i="0" u="none" strike="noStrike" dirty="0">
                          <a:solidFill>
                            <a:srgbClr val="FFFFFF"/>
                          </a:solidFill>
                          <a:effectLst/>
                          <a:latin typeface="Montserrat" panose="020B0604020202020204" charset="0"/>
                        </a:rPr>
                        <a:t>MEDICAMENTOS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a:txBody>
                    <a:bodyPr/>
                    <a:lstStyle/>
                    <a:p>
                      <a:pPr algn="ctr" rtl="0" fontAlgn="ctr"/>
                      <a:r>
                        <a:rPr lang="es-MX" sz="1200" b="0" i="0" u="none" strike="noStrike">
                          <a:solidFill>
                            <a:srgbClr val="FFFFFF"/>
                          </a:solidFill>
                          <a:effectLst/>
                          <a:latin typeface="Montserrat" panose="020B0604020202020204" charset="0"/>
                        </a:rPr>
                        <a:t>MATERIAL DE CURACIÓN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gridSpan="2">
                  <a:txBody>
                    <a:bodyPr/>
                    <a:lstStyle/>
                    <a:p>
                      <a:pPr algn="ctr" rtl="0" fontAlgn="ctr"/>
                      <a:r>
                        <a:rPr lang="es-MX" sz="1200" b="0" i="0" u="none" strike="noStrike">
                          <a:solidFill>
                            <a:srgbClr val="FFFFFF"/>
                          </a:solidFill>
                          <a:effectLst/>
                          <a:latin typeface="Montserrat" panose="020B0604020202020204" charset="0"/>
                        </a:rPr>
                        <a:t>MEDICAMENTOS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hMerge="1">
                  <a:txBody>
                    <a:bodyPr/>
                    <a:lstStyle/>
                    <a:p>
                      <a:endParaRPr lang="es-MX"/>
                    </a:p>
                  </a:txBody>
                  <a:tcPr/>
                </a:tc>
                <a:tc gridSpan="2">
                  <a:txBody>
                    <a:bodyPr/>
                    <a:lstStyle/>
                    <a:p>
                      <a:pPr algn="ctr" rtl="0" fontAlgn="ctr"/>
                      <a:r>
                        <a:rPr lang="es-MX" sz="1200" b="0" i="0" u="none" strike="noStrike">
                          <a:solidFill>
                            <a:srgbClr val="FFFFFF"/>
                          </a:solidFill>
                          <a:effectLst/>
                          <a:latin typeface="Montserrat" panose="020B0604020202020204" charset="0"/>
                        </a:rPr>
                        <a:t>MATERIAL DE CURACIÓN</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hMerge="1">
                  <a:txBody>
                    <a:bodyPr/>
                    <a:lstStyle/>
                    <a:p>
                      <a:endParaRPr lang="es-MX"/>
                    </a:p>
                  </a:txBody>
                  <a:tcPr/>
                </a:tc>
                <a:extLst>
                  <a:ext uri="{0D108BD9-81ED-4DB2-BD59-A6C34878D82A}">
                    <a16:rowId xmlns:a16="http://schemas.microsoft.com/office/drawing/2014/main" val="237231837"/>
                  </a:ext>
                </a:extLst>
              </a:tr>
              <a:tr h="223490">
                <a:tc gridSpan="2">
                  <a:txBody>
                    <a:bodyPr/>
                    <a:lstStyle/>
                    <a:p>
                      <a:pPr algn="ctr" rtl="0" fontAlgn="b"/>
                      <a:r>
                        <a:rPr lang="es-MX" sz="1200" b="0" i="0" u="none" strike="noStrike" dirty="0">
                          <a:solidFill>
                            <a:srgbClr val="000000"/>
                          </a:solidFill>
                          <a:effectLst/>
                          <a:latin typeface="Montserrat" panose="020B0604020202020204" charset="0"/>
                        </a:rPr>
                        <a:t>514</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hMerge="1">
                  <a:txBody>
                    <a:bodyPr/>
                    <a:lstStyle/>
                    <a:p>
                      <a:endParaRPr lang="es-MX"/>
                    </a:p>
                  </a:txBody>
                  <a:tcPr/>
                </a:tc>
                <a:tc gridSpan="2">
                  <a:txBody>
                    <a:bodyPr/>
                    <a:lstStyle/>
                    <a:p>
                      <a:pPr algn="ctr" rtl="0" fontAlgn="b"/>
                      <a:r>
                        <a:rPr lang="es-MX" sz="1200" b="0" i="0" u="none" strike="noStrike" dirty="0">
                          <a:solidFill>
                            <a:srgbClr val="000000"/>
                          </a:solidFill>
                          <a:effectLst/>
                          <a:latin typeface="Montserrat" panose="020B0604020202020204" charset="0"/>
                        </a:rPr>
                        <a:t>139</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hMerge="1">
                  <a:txBody>
                    <a:bodyPr/>
                    <a:lstStyle/>
                    <a:p>
                      <a:endParaRPr lang="es-MX"/>
                    </a:p>
                  </a:txBody>
                  <a:tcPr/>
                </a:tc>
                <a:tc>
                  <a:txBody>
                    <a:bodyPr/>
                    <a:lstStyle/>
                    <a:p>
                      <a:pPr algn="ctr" rtl="0" fontAlgn="b"/>
                      <a:r>
                        <a:rPr lang="es-MX" sz="1200" b="0" i="0" u="none" strike="noStrike" dirty="0">
                          <a:solidFill>
                            <a:srgbClr val="000000"/>
                          </a:solidFill>
                          <a:effectLst/>
                          <a:latin typeface="Montserrat" panose="020B0604020202020204" charset="0"/>
                        </a:rPr>
                        <a:t>281</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b"/>
                      <a:r>
                        <a:rPr lang="es-MX" sz="1200" b="0" i="0" u="none" strike="noStrike" dirty="0">
                          <a:solidFill>
                            <a:srgbClr val="000000"/>
                          </a:solidFill>
                          <a:effectLst/>
                          <a:latin typeface="Montserrat" panose="020B0604020202020204" charset="0"/>
                        </a:rPr>
                        <a:t>71</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gridSpan="2">
                  <a:txBody>
                    <a:bodyPr/>
                    <a:lstStyle/>
                    <a:p>
                      <a:pPr algn="ctr" rtl="0" fontAlgn="b"/>
                      <a:r>
                        <a:rPr lang="es-MX" sz="1200" b="0" i="0" u="none" strike="noStrike" dirty="0">
                          <a:solidFill>
                            <a:srgbClr val="000000"/>
                          </a:solidFill>
                          <a:effectLst/>
                          <a:latin typeface="Montserrat" panose="020B0604020202020204" charset="0"/>
                        </a:rPr>
                        <a:t>132</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hMerge="1">
                  <a:txBody>
                    <a:bodyPr/>
                    <a:lstStyle/>
                    <a:p>
                      <a:endParaRPr lang="es-MX"/>
                    </a:p>
                  </a:txBody>
                  <a:tcPr/>
                </a:tc>
                <a:tc gridSpan="2">
                  <a:txBody>
                    <a:bodyPr/>
                    <a:lstStyle/>
                    <a:p>
                      <a:pPr algn="ctr" rtl="0" fontAlgn="b"/>
                      <a:r>
                        <a:rPr lang="es-MX" sz="1200" b="0" i="0" u="none" strike="noStrike" dirty="0">
                          <a:solidFill>
                            <a:srgbClr val="000000"/>
                          </a:solidFill>
                          <a:effectLst/>
                          <a:latin typeface="Montserrat" panose="020B0604020202020204" charset="0"/>
                        </a:rPr>
                        <a:t>352</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hMerge="1">
                  <a:txBody>
                    <a:bodyPr/>
                    <a:lstStyle/>
                    <a:p>
                      <a:endParaRPr lang="es-MX"/>
                    </a:p>
                  </a:txBody>
                  <a:tcPr/>
                </a:tc>
                <a:extLst>
                  <a:ext uri="{0D108BD9-81ED-4DB2-BD59-A6C34878D82A}">
                    <a16:rowId xmlns:a16="http://schemas.microsoft.com/office/drawing/2014/main" val="725786139"/>
                  </a:ext>
                </a:extLst>
              </a:tr>
              <a:tr h="617258">
                <a:tc>
                  <a:txBody>
                    <a:bodyPr/>
                    <a:lstStyle/>
                    <a:p>
                      <a:pPr algn="ctr" rtl="0" fontAlgn="ctr"/>
                      <a:r>
                        <a:rPr lang="es-MX" sz="1200" b="0" i="0" u="none" strike="noStrike" dirty="0">
                          <a:solidFill>
                            <a:srgbClr val="FFFFFF"/>
                          </a:solidFill>
                          <a:effectLst/>
                          <a:latin typeface="Montserrat" panose="020B0604020202020204" charset="0"/>
                        </a:rPr>
                        <a:t>ADJUDICADAS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a:txBody>
                    <a:bodyPr/>
                    <a:lstStyle/>
                    <a:p>
                      <a:pPr algn="ctr" rtl="0" fontAlgn="ctr"/>
                      <a:r>
                        <a:rPr lang="es-MX" sz="1200" b="0" i="0" u="none" strike="noStrike" dirty="0">
                          <a:solidFill>
                            <a:srgbClr val="FFFFFF"/>
                          </a:solidFill>
                          <a:effectLst/>
                          <a:latin typeface="Montserrat" panose="020B0604020202020204" charset="0"/>
                        </a:rPr>
                        <a:t>NO</a:t>
                      </a:r>
                    </a:p>
                    <a:p>
                      <a:pPr algn="ctr" rtl="0" fontAlgn="ctr"/>
                      <a:r>
                        <a:rPr lang="es-MX" sz="1200" b="0" i="0" u="none" strike="noStrike" dirty="0">
                          <a:solidFill>
                            <a:srgbClr val="FFFFFF"/>
                          </a:solidFill>
                          <a:effectLst/>
                          <a:latin typeface="Montserrat" panose="020B0604020202020204" charset="0"/>
                        </a:rPr>
                        <a:t>ADJUDICADAS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a:txBody>
                    <a:bodyPr/>
                    <a:lstStyle/>
                    <a:p>
                      <a:pPr algn="ctr" rtl="0" fontAlgn="ctr"/>
                      <a:r>
                        <a:rPr lang="es-MX" sz="1200" b="0" i="0" u="none" strike="noStrike">
                          <a:solidFill>
                            <a:srgbClr val="FFFFFF"/>
                          </a:solidFill>
                          <a:effectLst/>
                          <a:latin typeface="Montserrat" panose="020B0604020202020204" charset="0"/>
                        </a:rPr>
                        <a:t>ADJUDICADAS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a:txBody>
                    <a:bodyPr/>
                    <a:lstStyle/>
                    <a:p>
                      <a:pPr algn="ctr" rtl="0" fontAlgn="ctr"/>
                      <a:r>
                        <a:rPr lang="es-MX" sz="1200" b="0" i="0" u="none" strike="noStrike" dirty="0">
                          <a:solidFill>
                            <a:srgbClr val="FFFFFF"/>
                          </a:solidFill>
                          <a:effectLst/>
                          <a:latin typeface="Montserrat" panose="020B0604020202020204" charset="0"/>
                        </a:rPr>
                        <a:t>NO</a:t>
                      </a:r>
                    </a:p>
                    <a:p>
                      <a:pPr algn="ctr" rtl="0" fontAlgn="ctr"/>
                      <a:r>
                        <a:rPr lang="es-MX" sz="1200" b="0" i="0" u="none" strike="noStrike" dirty="0">
                          <a:solidFill>
                            <a:srgbClr val="FFFFFF"/>
                          </a:solidFill>
                          <a:effectLst/>
                          <a:latin typeface="Montserrat" panose="020B0604020202020204" charset="0"/>
                        </a:rPr>
                        <a:t>ADJUDICADAS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rowSpan="3" gridSpan="2">
                  <a:txBody>
                    <a:bodyPr/>
                    <a:lstStyle/>
                    <a:p>
                      <a:pPr algn="ctr" rtl="0" fontAlgn="ctr"/>
                      <a:r>
                        <a:rPr lang="es-MX" sz="1200" b="0" i="0" u="none" strike="noStrike" dirty="0">
                          <a:solidFill>
                            <a:srgbClr val="FFFFFF"/>
                          </a:solidFill>
                          <a:effectLst/>
                          <a:latin typeface="Montserrat" panose="020B0604020202020204" charset="0"/>
                        </a:rPr>
                        <a:t>Estas claves serán suministradas a partir de julio 2022, por lo que se siguen suministrando las claves UNOPS 2021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rowSpan="3" hMerge="1">
                  <a:txBody>
                    <a:bodyPr/>
                    <a:lstStyle/>
                    <a:p>
                      <a:endParaRPr lang="es-MX"/>
                    </a:p>
                  </a:txBody>
                  <a:tcPr/>
                </a:tc>
                <a:tc>
                  <a:txBody>
                    <a:bodyPr/>
                    <a:lstStyle/>
                    <a:p>
                      <a:pPr algn="ctr" rtl="0" fontAlgn="ctr"/>
                      <a:r>
                        <a:rPr lang="es-MX" sz="1200" b="0" i="0" u="none" strike="noStrike">
                          <a:solidFill>
                            <a:srgbClr val="FFFFFF"/>
                          </a:solidFill>
                          <a:effectLst/>
                          <a:latin typeface="Montserrat" panose="020B0604020202020204" charset="0"/>
                        </a:rPr>
                        <a:t>ADJUDICADAS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a:txBody>
                    <a:bodyPr/>
                    <a:lstStyle/>
                    <a:p>
                      <a:pPr algn="ctr" rtl="0" fontAlgn="ctr"/>
                      <a:r>
                        <a:rPr lang="es-MX" sz="1200" b="0" i="0" u="none" strike="noStrike" dirty="0">
                          <a:solidFill>
                            <a:srgbClr val="FFFFFF"/>
                          </a:solidFill>
                          <a:effectLst/>
                          <a:latin typeface="Montserrat" panose="020B0604020202020204" charset="0"/>
                        </a:rPr>
                        <a:t>NO</a:t>
                      </a:r>
                    </a:p>
                    <a:p>
                      <a:pPr algn="ctr" rtl="0" fontAlgn="ctr"/>
                      <a:r>
                        <a:rPr lang="es-MX" sz="1200" b="0" i="0" u="none" strike="noStrike" dirty="0">
                          <a:solidFill>
                            <a:srgbClr val="FFFFFF"/>
                          </a:solidFill>
                          <a:effectLst/>
                          <a:latin typeface="Montserrat" panose="020B0604020202020204" charset="0"/>
                        </a:rPr>
                        <a:t>ADJUDICADAS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a:txBody>
                    <a:bodyPr/>
                    <a:lstStyle/>
                    <a:p>
                      <a:pPr algn="ctr" rtl="0" fontAlgn="ctr"/>
                      <a:r>
                        <a:rPr lang="es-MX" sz="1200" b="0" i="0" u="none" strike="noStrike">
                          <a:solidFill>
                            <a:srgbClr val="FFFFFF"/>
                          </a:solidFill>
                          <a:effectLst/>
                          <a:latin typeface="Montserrat" panose="020B0604020202020204" charset="0"/>
                        </a:rPr>
                        <a:t>ADJUDICADAS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tc>
                  <a:txBody>
                    <a:bodyPr/>
                    <a:lstStyle/>
                    <a:p>
                      <a:pPr algn="ctr" rtl="0" fontAlgn="ctr"/>
                      <a:r>
                        <a:rPr lang="es-MX" sz="1200" b="0" i="0" u="none" strike="noStrike" dirty="0">
                          <a:solidFill>
                            <a:srgbClr val="FFFFFF"/>
                          </a:solidFill>
                          <a:effectLst/>
                          <a:latin typeface="Montserrat" panose="020B0604020202020204" charset="0"/>
                        </a:rPr>
                        <a:t>NO</a:t>
                      </a:r>
                    </a:p>
                    <a:p>
                      <a:pPr algn="ctr" rtl="0" fontAlgn="ctr"/>
                      <a:r>
                        <a:rPr lang="es-MX" sz="1200" b="0" i="0" u="none" strike="noStrike" dirty="0">
                          <a:solidFill>
                            <a:srgbClr val="FFFFFF"/>
                          </a:solidFill>
                          <a:effectLst/>
                          <a:latin typeface="Montserrat" panose="020B0604020202020204" charset="0"/>
                        </a:rPr>
                        <a:t>ADJUDICADAS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3553492152"/>
                  </a:ext>
                </a:extLst>
              </a:tr>
              <a:tr h="223490">
                <a:tc>
                  <a:txBody>
                    <a:bodyPr/>
                    <a:lstStyle/>
                    <a:p>
                      <a:pPr algn="ctr" rtl="0" fontAlgn="ctr"/>
                      <a:r>
                        <a:rPr lang="es-MX" sz="1200" b="0" i="0" u="none" strike="noStrike" dirty="0">
                          <a:solidFill>
                            <a:srgbClr val="000000"/>
                          </a:solidFill>
                          <a:effectLst/>
                          <a:latin typeface="Montserrat" panose="020B0604020202020204" charset="0"/>
                        </a:rPr>
                        <a:t>514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s-MX" sz="1200" b="0" i="0" u="none" strike="noStrike" dirty="0">
                          <a:solidFill>
                            <a:srgbClr val="000000"/>
                          </a:solidFill>
                          <a:effectLst/>
                          <a:latin typeface="Montserrat" panose="020B0604020202020204" charset="0"/>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s-MX" sz="1200" b="0" i="0" u="none" strike="noStrike" dirty="0">
                          <a:solidFill>
                            <a:srgbClr val="000000"/>
                          </a:solidFill>
                          <a:effectLst/>
                          <a:latin typeface="Montserrat" panose="020B0604020202020204" charset="0"/>
                        </a:rPr>
                        <a:t>139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s-MX" sz="1200" b="0" i="0" u="none" strike="noStrike" dirty="0">
                          <a:solidFill>
                            <a:srgbClr val="000000"/>
                          </a:solidFill>
                          <a:effectLst/>
                          <a:latin typeface="Montserrat" panose="020B0604020202020204" charset="0"/>
                        </a:rPr>
                        <a:t>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gridSpan="2" vMerge="1">
                  <a:txBody>
                    <a:bodyPr/>
                    <a:lstStyle/>
                    <a:p>
                      <a:endParaRPr lang="es-MX"/>
                    </a:p>
                  </a:txBody>
                  <a:tcPr/>
                </a:tc>
                <a:tc hMerge="1" vMerge="1">
                  <a:txBody>
                    <a:bodyPr/>
                    <a:lstStyle/>
                    <a:p>
                      <a:endParaRPr lang="es-MX"/>
                    </a:p>
                  </a:txBody>
                  <a:tcPr/>
                </a:tc>
                <a:tc>
                  <a:txBody>
                    <a:bodyPr/>
                    <a:lstStyle/>
                    <a:p>
                      <a:pPr algn="ctr" rtl="0" fontAlgn="ctr"/>
                      <a:r>
                        <a:rPr lang="es-MX" sz="1200" b="0" i="0" u="none" strike="noStrike" dirty="0">
                          <a:solidFill>
                            <a:srgbClr val="000000"/>
                          </a:solidFill>
                          <a:effectLst/>
                          <a:latin typeface="Montserrat" panose="020B0604020202020204" charset="0"/>
                        </a:rPr>
                        <a:t>62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s-MX" sz="1200" b="0" i="0" u="none" strike="noStrike" dirty="0">
                          <a:solidFill>
                            <a:srgbClr val="000000"/>
                          </a:solidFill>
                          <a:effectLst/>
                          <a:latin typeface="Montserrat" panose="020B0604020202020204" charset="0"/>
                        </a:rPr>
                        <a:t>70</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s-MX" sz="1200" b="0" i="0" u="none" strike="noStrike" dirty="0">
                          <a:solidFill>
                            <a:srgbClr val="000000"/>
                          </a:solidFill>
                          <a:effectLst/>
                          <a:latin typeface="Montserrat" panose="020B0604020202020204" charset="0"/>
                        </a:rPr>
                        <a:t>238</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s-MX" sz="1200" b="0" i="0" u="none" strike="noStrike" dirty="0">
                          <a:solidFill>
                            <a:srgbClr val="000000"/>
                          </a:solidFill>
                          <a:effectLst/>
                          <a:latin typeface="Montserrat" panose="020B0604020202020204" charset="0"/>
                        </a:rPr>
                        <a:t>114</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120385314"/>
                  </a:ext>
                </a:extLst>
              </a:tr>
              <a:tr h="223490">
                <a:tc>
                  <a:txBody>
                    <a:bodyPr/>
                    <a:lstStyle/>
                    <a:p>
                      <a:pPr algn="ctr" rtl="0" fontAlgn="b"/>
                      <a:r>
                        <a:rPr lang="es-MX" sz="1200" b="1" i="0" u="none" strike="noStrike" dirty="0">
                          <a:solidFill>
                            <a:srgbClr val="000000"/>
                          </a:solidFill>
                          <a:effectLst/>
                          <a:latin typeface="Montserrat" panose="020B0604020202020204" charset="0"/>
                        </a:rPr>
                        <a:t>100.00%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b"/>
                      <a:r>
                        <a:rPr lang="es-MX" sz="1200" b="1" i="0" u="none" strike="noStrike" dirty="0">
                          <a:solidFill>
                            <a:srgbClr val="000000"/>
                          </a:solidFill>
                          <a:effectLst/>
                          <a:latin typeface="Montserrat" panose="020B0604020202020204" charset="0"/>
                        </a:rPr>
                        <a:t>0.00%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b"/>
                      <a:r>
                        <a:rPr lang="es-MX" sz="1200" b="1" i="0" u="none" strike="noStrike" dirty="0">
                          <a:solidFill>
                            <a:srgbClr val="000000"/>
                          </a:solidFill>
                          <a:effectLst/>
                          <a:latin typeface="Montserrat" panose="020B0604020202020204" charset="0"/>
                        </a:rPr>
                        <a:t>100.00%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b"/>
                      <a:r>
                        <a:rPr lang="es-MX" sz="1200" b="1" i="0" u="none" strike="noStrike" dirty="0">
                          <a:solidFill>
                            <a:srgbClr val="000000"/>
                          </a:solidFill>
                          <a:effectLst/>
                          <a:latin typeface="Montserrat" panose="020B0604020202020204" charset="0"/>
                        </a:rPr>
                        <a:t>0.00%</a:t>
                      </a:r>
                    </a:p>
                  </a:txBody>
                  <a:tcPr marL="0" marR="0" marT="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gridSpan="2" vMerge="1">
                  <a:txBody>
                    <a:bodyPr/>
                    <a:lstStyle/>
                    <a:p>
                      <a:endParaRPr lang="es-MX"/>
                    </a:p>
                  </a:txBody>
                  <a:tcPr/>
                </a:tc>
                <a:tc hMerge="1" vMerge="1">
                  <a:txBody>
                    <a:bodyPr/>
                    <a:lstStyle/>
                    <a:p>
                      <a:endParaRPr lang="es-MX"/>
                    </a:p>
                  </a:txBody>
                  <a:tcPr/>
                </a:tc>
                <a:tc>
                  <a:txBody>
                    <a:bodyPr/>
                    <a:lstStyle/>
                    <a:p>
                      <a:pPr algn="ctr" rtl="0" fontAlgn="ctr"/>
                      <a:r>
                        <a:rPr lang="es-MX" sz="1200" b="1" i="0" u="none" strike="noStrike" dirty="0">
                          <a:solidFill>
                            <a:srgbClr val="000000"/>
                          </a:solidFill>
                          <a:effectLst/>
                          <a:latin typeface="Montserrat" panose="020B0604020202020204" charset="0"/>
                        </a:rPr>
                        <a:t>46.97%</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s-MX" sz="1200" b="1" i="0" u="none" strike="noStrike" dirty="0">
                          <a:solidFill>
                            <a:srgbClr val="000000"/>
                          </a:solidFill>
                          <a:effectLst/>
                          <a:latin typeface="Montserrat" panose="020B0604020202020204" charset="0"/>
                        </a:rPr>
                        <a:t>53.03%</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s-MX" sz="1200" b="1" i="0" u="none" strike="noStrike" dirty="0">
                          <a:solidFill>
                            <a:srgbClr val="000000"/>
                          </a:solidFill>
                          <a:effectLst/>
                          <a:latin typeface="Montserrat" panose="020B0604020202020204" charset="0"/>
                        </a:rPr>
                        <a:t>67.61%</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a:txBody>
                    <a:bodyPr/>
                    <a:lstStyle/>
                    <a:p>
                      <a:pPr algn="ctr" rtl="0" fontAlgn="ctr"/>
                      <a:r>
                        <a:rPr lang="es-MX" sz="1200" b="1" i="0" u="none" strike="noStrike" dirty="0">
                          <a:solidFill>
                            <a:srgbClr val="000000"/>
                          </a:solidFill>
                          <a:effectLst/>
                          <a:latin typeface="Montserrat" panose="020B0604020202020204" charset="0"/>
                        </a:rPr>
                        <a:t>32.39%</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extLst>
                  <a:ext uri="{0D108BD9-81ED-4DB2-BD59-A6C34878D82A}">
                    <a16:rowId xmlns:a16="http://schemas.microsoft.com/office/drawing/2014/main" val="3922945322"/>
                  </a:ext>
                </a:extLst>
              </a:tr>
              <a:tr h="851391">
                <a:tc gridSpan="6">
                  <a:txBody>
                    <a:bodyPr/>
                    <a:lstStyle/>
                    <a:p>
                      <a:pPr marL="0" marR="0" lvl="0" indent="0" algn="ctr" defTabSz="914400" rtl="0" eaLnBrk="1" fontAlgn="ctr" latinLnBrk="0" hangingPunct="1">
                        <a:lnSpc>
                          <a:spcPct val="100000"/>
                        </a:lnSpc>
                        <a:spcBef>
                          <a:spcPts val="0"/>
                        </a:spcBef>
                        <a:spcAft>
                          <a:spcPts val="0"/>
                        </a:spcAft>
                        <a:buClr>
                          <a:srgbClr val="000000"/>
                        </a:buClr>
                        <a:buSzTx/>
                        <a:buFont typeface="Arial"/>
                        <a:buNone/>
                        <a:tabLst/>
                        <a:defRPr/>
                      </a:pPr>
                      <a:r>
                        <a:rPr lang="es-MX" sz="1200" b="0" i="0" u="none" strike="noStrike" dirty="0">
                          <a:solidFill>
                            <a:srgbClr val="000000"/>
                          </a:solidFill>
                          <a:effectLst/>
                          <a:latin typeface="Montserrat" panose="020B0604020202020204" charset="0"/>
                        </a:rPr>
                        <a:t>NOTA: Hubo retrasos en las entregas de los proveedores adjudicados por INSABI y de las entregas de suministro por parte de la UNOPS</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gridSpan="4">
                  <a:txBody>
                    <a:bodyPr/>
                    <a:lstStyle/>
                    <a:p>
                      <a:pPr algn="ctr" rtl="0" fontAlgn="ctr"/>
                      <a:r>
                        <a:rPr lang="es-MX" sz="1200" b="0" i="0" u="none" strike="noStrike" dirty="0">
                          <a:solidFill>
                            <a:srgbClr val="000000"/>
                          </a:solidFill>
                          <a:effectLst/>
                          <a:latin typeface="Montserrat" panose="020B0604020202020204" charset="0"/>
                        </a:rPr>
                        <a:t>NOTA: Las claves no asignadas declaradas desiertas en las Licitaciones 2022.</a:t>
                      </a:r>
                    </a:p>
                  </a:txBody>
                  <a:tcPr marL="0" marR="0"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BF5"/>
                    </a:solidFill>
                  </a:tcPr>
                </a:tc>
                <a:tc hMerge="1">
                  <a:txBody>
                    <a:bodyPr/>
                    <a:lstStyle/>
                    <a:p>
                      <a:endParaRPr lang="es-MX"/>
                    </a:p>
                  </a:txBody>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4058464590"/>
                  </a:ext>
                </a:extLst>
              </a:tr>
            </a:tbl>
          </a:graphicData>
        </a:graphic>
      </p:graphicFrame>
      <p:sp>
        <p:nvSpPr>
          <p:cNvPr id="5" name="Google Shape;429;p22">
            <a:extLst>
              <a:ext uri="{FF2B5EF4-FFF2-40B4-BE49-F238E27FC236}">
                <a16:creationId xmlns:a16="http://schemas.microsoft.com/office/drawing/2014/main" id="{0936D7F9-5006-46CB-8E88-6F423198B264}"/>
              </a:ext>
            </a:extLst>
          </p:cNvPr>
          <p:cNvSpPr txBox="1"/>
          <p:nvPr/>
        </p:nvSpPr>
        <p:spPr>
          <a:xfrm>
            <a:off x="3945513" y="286108"/>
            <a:ext cx="5010743"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Arial"/>
              <a:buNone/>
            </a:pPr>
            <a:r>
              <a:rPr lang="es-MX" sz="2000" b="1" dirty="0">
                <a:solidFill>
                  <a:schemeClr val="accent5">
                    <a:lumMod val="50000"/>
                  </a:schemeClr>
                </a:solidFill>
                <a:latin typeface="Montserrat" panose="020B0604020202020204" charset="0"/>
                <a:ea typeface="Calibri"/>
                <a:cs typeface="Calibri"/>
                <a:sym typeface="Calibri"/>
              </a:rPr>
              <a:t>Claves adjudicadas (actualizadas a Octubre 2022) </a:t>
            </a:r>
            <a:endParaRPr sz="2000" b="1" dirty="0">
              <a:solidFill>
                <a:schemeClr val="accent5">
                  <a:lumMod val="50000"/>
                </a:schemeClr>
              </a:solidFill>
              <a:latin typeface="Montserrat" panose="020B0604020202020204" charset="0"/>
              <a:ea typeface="Calibri"/>
              <a:cs typeface="Calibri"/>
              <a:sym typeface="Calibri"/>
            </a:endParaRPr>
          </a:p>
        </p:txBody>
      </p:sp>
      <p:pic>
        <p:nvPicPr>
          <p:cNvPr id="6" name="Google Shape;438;p23">
            <a:extLst>
              <a:ext uri="{FF2B5EF4-FFF2-40B4-BE49-F238E27FC236}">
                <a16:creationId xmlns:a16="http://schemas.microsoft.com/office/drawing/2014/main" id="{C96B499D-5E36-4AB3-AD25-63B1594181CC}"/>
              </a:ext>
            </a:extLst>
          </p:cNvPr>
          <p:cNvPicPr preferRelativeResize="0"/>
          <p:nvPr/>
        </p:nvPicPr>
        <p:blipFill>
          <a:blip r:embed="rId2">
            <a:alphaModFix/>
          </a:blip>
          <a:stretch>
            <a:fillRect/>
          </a:stretch>
        </p:blipFill>
        <p:spPr>
          <a:xfrm>
            <a:off x="-12" y="7138"/>
            <a:ext cx="3895725" cy="904875"/>
          </a:xfrm>
          <a:prstGeom prst="rect">
            <a:avLst/>
          </a:prstGeom>
          <a:noFill/>
          <a:ln>
            <a:noFill/>
          </a:ln>
        </p:spPr>
      </p:pic>
      <p:sp>
        <p:nvSpPr>
          <p:cNvPr id="7" name="CuadroTexto 6">
            <a:extLst>
              <a:ext uri="{FF2B5EF4-FFF2-40B4-BE49-F238E27FC236}">
                <a16:creationId xmlns:a16="http://schemas.microsoft.com/office/drawing/2014/main" id="{7B80D927-3637-4008-9355-74FE5FD906F8}"/>
              </a:ext>
            </a:extLst>
          </p:cNvPr>
          <p:cNvSpPr txBox="1"/>
          <p:nvPr/>
        </p:nvSpPr>
        <p:spPr>
          <a:xfrm>
            <a:off x="200534" y="4297599"/>
            <a:ext cx="7390358" cy="276999"/>
          </a:xfrm>
          <a:prstGeom prst="rect">
            <a:avLst/>
          </a:prstGeom>
          <a:noFill/>
        </p:spPr>
        <p:txBody>
          <a:bodyPr wrap="square" rtlCol="0">
            <a:spAutoFit/>
          </a:bodyPr>
          <a:lstStyle/>
          <a:p>
            <a:pPr marL="214313" indent="-214313">
              <a:buFont typeface="Arial" panose="020B0604020202020204" pitchFamily="34" charset="0"/>
              <a:buChar char="•"/>
            </a:pPr>
            <a:r>
              <a:rPr lang="es-MX" sz="1200" b="1" dirty="0">
                <a:latin typeface="Montserrat" panose="020B0604020202020204" charset="0"/>
              </a:rPr>
              <a:t>Del total de 1,489 claves,  184 no fueron adjudicadas   (12.36%).</a:t>
            </a:r>
          </a:p>
        </p:txBody>
      </p:sp>
      <p:sp>
        <p:nvSpPr>
          <p:cNvPr id="8" name="CuadroTexto 7">
            <a:extLst>
              <a:ext uri="{FF2B5EF4-FFF2-40B4-BE49-F238E27FC236}">
                <a16:creationId xmlns:a16="http://schemas.microsoft.com/office/drawing/2014/main" id="{EE305391-27A7-4F4B-89BA-E9B59BCAE6DB}"/>
              </a:ext>
            </a:extLst>
          </p:cNvPr>
          <p:cNvSpPr txBox="1"/>
          <p:nvPr/>
        </p:nvSpPr>
        <p:spPr>
          <a:xfrm>
            <a:off x="5217286" y="4518040"/>
            <a:ext cx="3160863" cy="400110"/>
          </a:xfrm>
          <a:prstGeom prst="rect">
            <a:avLst/>
          </a:prstGeom>
          <a:noFill/>
        </p:spPr>
        <p:txBody>
          <a:bodyPr wrap="square" rtlCol="0">
            <a:spAutoFit/>
          </a:bodyPr>
          <a:lstStyle/>
          <a:p>
            <a:r>
              <a:rPr lang="es-MX" sz="2000" b="1" dirty="0">
                <a:solidFill>
                  <a:schemeClr val="accent5">
                    <a:lumMod val="50000"/>
                  </a:schemeClr>
                </a:solidFill>
                <a:latin typeface="Montserrat" panose="020B0604020202020204" charset="0"/>
              </a:rPr>
              <a:t>Contrataciones 2022</a:t>
            </a:r>
          </a:p>
        </p:txBody>
      </p:sp>
      <p:graphicFrame>
        <p:nvGraphicFramePr>
          <p:cNvPr id="9" name="Marcador de contenido 4">
            <a:extLst>
              <a:ext uri="{FF2B5EF4-FFF2-40B4-BE49-F238E27FC236}">
                <a16:creationId xmlns:a16="http://schemas.microsoft.com/office/drawing/2014/main" id="{FB3DC9FE-DC71-4C16-BF8F-FECBAC5F266C}"/>
              </a:ext>
            </a:extLst>
          </p:cNvPr>
          <p:cNvGraphicFramePr>
            <a:graphicFrameLocks/>
          </p:cNvGraphicFramePr>
          <p:nvPr>
            <p:extLst/>
          </p:nvPr>
        </p:nvGraphicFramePr>
        <p:xfrm>
          <a:off x="3928914" y="4901908"/>
          <a:ext cx="5737608" cy="1652952"/>
        </p:xfrm>
        <a:graphic>
          <a:graphicData uri="http://schemas.openxmlformats.org/drawingml/2006/table">
            <a:tbl>
              <a:tblPr firstRow="1" bandRow="1">
                <a:tableStyleId>{5C22544A-7EE6-4342-B048-85BDC9FD1C3A}</a:tableStyleId>
              </a:tblPr>
              <a:tblGrid>
                <a:gridCol w="2868804">
                  <a:extLst>
                    <a:ext uri="{9D8B030D-6E8A-4147-A177-3AD203B41FA5}">
                      <a16:colId xmlns:a16="http://schemas.microsoft.com/office/drawing/2014/main" val="2409467713"/>
                    </a:ext>
                  </a:extLst>
                </a:gridCol>
                <a:gridCol w="2868804">
                  <a:extLst>
                    <a:ext uri="{9D8B030D-6E8A-4147-A177-3AD203B41FA5}">
                      <a16:colId xmlns:a16="http://schemas.microsoft.com/office/drawing/2014/main" val="1137952586"/>
                    </a:ext>
                  </a:extLst>
                </a:gridCol>
              </a:tblGrid>
              <a:tr h="275492">
                <a:tc>
                  <a:txBody>
                    <a:bodyPr/>
                    <a:lstStyle/>
                    <a:p>
                      <a:pPr algn="ctr"/>
                      <a:r>
                        <a:rPr lang="es-MX" sz="1200" dirty="0">
                          <a:latin typeface="Montserrat" panose="00000500000000000000" pitchFamily="2" charset="0"/>
                        </a:rPr>
                        <a:t>TIPO DE PROCEDIMIENTO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MX" sz="1200" dirty="0">
                          <a:latin typeface="Montserrat" panose="00000500000000000000" pitchFamily="2" charset="0"/>
                        </a:rPr>
                        <a:t>PORCENTAJE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412970"/>
                  </a:ext>
                </a:extLst>
              </a:tr>
              <a:tr h="275492">
                <a:tc>
                  <a:txBody>
                    <a:bodyPr/>
                    <a:lstStyle/>
                    <a:p>
                      <a:pPr algn="ctr"/>
                      <a:r>
                        <a:rPr lang="es-MX" sz="1200" dirty="0">
                          <a:latin typeface="Montserrat" panose="00000500000000000000" pitchFamily="2" charset="0"/>
                        </a:rPr>
                        <a:t>Licitación Pública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200" dirty="0">
                          <a:latin typeface="Montserrat" panose="00000500000000000000" pitchFamily="2" charset="0"/>
                        </a:rPr>
                        <a:t>53.73%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571908"/>
                  </a:ext>
                </a:extLst>
              </a:tr>
              <a:tr h="275492">
                <a:tc>
                  <a:txBody>
                    <a:bodyPr/>
                    <a:lstStyle/>
                    <a:p>
                      <a:pPr algn="ctr"/>
                      <a:r>
                        <a:rPr lang="es-MX" sz="1200" dirty="0">
                          <a:latin typeface="Montserrat" panose="00000500000000000000" pitchFamily="2" charset="0"/>
                        </a:rPr>
                        <a:t>Excepción a la LP (Artículo 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200" dirty="0">
                          <a:latin typeface="Montserrat" panose="00000500000000000000" pitchFamily="2" charset="0"/>
                        </a:rPr>
                        <a:t>40.97%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7324724"/>
                  </a:ext>
                </a:extLst>
              </a:tr>
              <a:tr h="275492">
                <a:tc>
                  <a:txBody>
                    <a:bodyPr/>
                    <a:lstStyle/>
                    <a:p>
                      <a:pPr algn="ctr"/>
                      <a:r>
                        <a:rPr lang="es-MX" sz="1200" dirty="0">
                          <a:latin typeface="Montserrat" panose="00000500000000000000" pitchFamily="2" charset="0"/>
                        </a:rPr>
                        <a:t>Excepción a la LP (Artículo 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200" dirty="0">
                          <a:latin typeface="Montserrat" panose="00000500000000000000" pitchFamily="2" charset="0"/>
                        </a:rPr>
                        <a:t>5.24%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09647461"/>
                  </a:ext>
                </a:extLst>
              </a:tr>
              <a:tr h="275492">
                <a:tc>
                  <a:txBody>
                    <a:bodyPr/>
                    <a:lstStyle/>
                    <a:p>
                      <a:pPr algn="ctr"/>
                      <a:r>
                        <a:rPr lang="es-MX" sz="1200" dirty="0">
                          <a:latin typeface="Montserrat" panose="00000500000000000000" pitchFamily="2" charset="0"/>
                        </a:rPr>
                        <a:t>Artículo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s-MX" sz="1200" dirty="0">
                          <a:latin typeface="Montserrat" panose="00000500000000000000" pitchFamily="2" charset="0"/>
                        </a:rPr>
                        <a:t>0.06%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5121936"/>
                  </a:ext>
                </a:extLst>
              </a:tr>
              <a:tr h="275492">
                <a:tc>
                  <a:txBody>
                    <a:bodyPr/>
                    <a:lstStyle/>
                    <a:p>
                      <a:pPr algn="ctr"/>
                      <a:r>
                        <a:rPr lang="es-MX" sz="1200" b="1" dirty="0">
                          <a:solidFill>
                            <a:schemeClr val="bg1"/>
                          </a:solidFill>
                          <a:latin typeface="Montserrat" panose="00000500000000000000" pitchFamily="2" charset="0"/>
                        </a:rPr>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a:txBody>
                    <a:bodyPr/>
                    <a:lstStyle/>
                    <a:p>
                      <a:pPr algn="ctr"/>
                      <a:r>
                        <a:rPr lang="es-MX" sz="1200" b="1" dirty="0">
                          <a:solidFill>
                            <a:schemeClr val="bg1"/>
                          </a:solidFill>
                          <a:latin typeface="Montserrat" panose="00000500000000000000" pitchFamily="2" charset="0"/>
                        </a:rPr>
                        <a:t>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133790532"/>
                  </a:ext>
                </a:extLst>
              </a:tr>
            </a:tbl>
          </a:graphicData>
        </a:graphic>
      </p:graphicFrame>
      <p:sp>
        <p:nvSpPr>
          <p:cNvPr id="2" name="Google Shape;307;p15">
            <a:extLst>
              <a:ext uri="{FF2B5EF4-FFF2-40B4-BE49-F238E27FC236}">
                <a16:creationId xmlns:a16="http://schemas.microsoft.com/office/drawing/2014/main" id="{11FF13DD-E354-1887-AC49-4A3B70648A40}"/>
              </a:ext>
            </a:extLst>
          </p:cNvPr>
          <p:cNvSpPr/>
          <p:nvPr/>
        </p:nvSpPr>
        <p:spPr>
          <a:xfrm>
            <a:off x="8857248" y="266260"/>
            <a:ext cx="3218274" cy="442630"/>
          </a:xfrm>
          <a:prstGeom prst="roundRect">
            <a:avLst>
              <a:gd name="adj" fmla="val 16667"/>
            </a:avLst>
          </a:prstGeom>
          <a:solidFill>
            <a:schemeClr val="accent5">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dirty="0">
                <a:solidFill>
                  <a:srgbClr val="FFD966"/>
                </a:solidFill>
                <a:latin typeface="Calibri"/>
                <a:ea typeface="Calibri"/>
                <a:cs typeface="Calibri"/>
                <a:sym typeface="Calibri"/>
              </a:rPr>
              <a:t>TEMAS ADMINISTRATIVOS</a:t>
            </a:r>
            <a:endParaRPr sz="2000" b="1" i="1" dirty="0">
              <a:solidFill>
                <a:srgbClr val="FFD966"/>
              </a:solidFill>
              <a:latin typeface="Calibri"/>
              <a:ea typeface="Calibri"/>
              <a:cs typeface="Calibri"/>
              <a:sym typeface="Calibri"/>
            </a:endParaRPr>
          </a:p>
        </p:txBody>
      </p:sp>
    </p:spTree>
    <p:extLst>
      <p:ext uri="{BB962C8B-B14F-4D97-AF65-F5344CB8AC3E}">
        <p14:creationId xmlns:p14="http://schemas.microsoft.com/office/powerpoint/2010/main" val="1216148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AF892BA4-E08A-4CC6-8ED7-C99F06A3236E}"/>
              </a:ext>
            </a:extLst>
          </p:cNvPr>
          <p:cNvSpPr>
            <a:spLocks noChangeArrowheads="1"/>
          </p:cNvSpPr>
          <p:nvPr/>
        </p:nvSpPr>
        <p:spPr bwMode="auto">
          <a:xfrm>
            <a:off x="1998939" y="645527"/>
            <a:ext cx="6849640" cy="3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lvl1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1pPr>
            <a:lvl2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2pPr>
            <a:lvl3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3pPr>
            <a:lvl4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4pPr>
            <a:lvl5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5pPr>
            <a:lvl6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6pPr>
            <a:lvl7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7pPr>
            <a:lvl8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8pPr>
            <a:lvl9pPr eaLnBrk="0" fontAlgn="base" hangingPunct="0">
              <a:spcBef>
                <a:spcPct val="0"/>
              </a:spcBef>
              <a:spcAft>
                <a:spcPct val="0"/>
              </a:spcAft>
              <a:tabLst>
                <a:tab pos="2854325" algn="l"/>
                <a:tab pos="4222750" algn="r"/>
              </a:tabLst>
              <a:defRPr>
                <a:solidFill>
                  <a:schemeClr val="tx1"/>
                </a:solidFill>
                <a:latin typeface="Arial" panose="020B0604020202020204" pitchFamily="34" charset="0"/>
              </a:defRPr>
            </a:lvl9pPr>
          </a:lstStyle>
          <a:p>
            <a:pPr algn="ctr" defTabSz="685800">
              <a:buClrTx/>
              <a:tabLst>
                <a:tab pos="2140744" algn="l"/>
                <a:tab pos="3167063" algn="r"/>
              </a:tabLst>
              <a:defRPr/>
            </a:pPr>
            <a:r>
              <a:rPr lang="es-ES" altLang="es-MX" sz="2000" b="1" kern="1200" dirty="0">
                <a:solidFill>
                  <a:srgbClr val="4472C4">
                    <a:lumMod val="50000"/>
                  </a:srgbClr>
                </a:solidFill>
                <a:latin typeface="Montserrat" panose="00000500000000000000" pitchFamily="2" charset="0"/>
                <a:ea typeface="+mn-ea"/>
                <a:cs typeface="+mn-cs"/>
              </a:rPr>
              <a:t>Proyección de gasto 2022 a noviembre </a:t>
            </a:r>
          </a:p>
        </p:txBody>
      </p:sp>
      <p:sp>
        <p:nvSpPr>
          <p:cNvPr id="7" name="Google Shape;307;p15">
            <a:extLst>
              <a:ext uri="{FF2B5EF4-FFF2-40B4-BE49-F238E27FC236}">
                <a16:creationId xmlns:a16="http://schemas.microsoft.com/office/drawing/2014/main" id="{19884518-0D46-4319-B874-BFE34A0D2F09}"/>
              </a:ext>
            </a:extLst>
          </p:cNvPr>
          <p:cNvSpPr/>
          <p:nvPr/>
        </p:nvSpPr>
        <p:spPr>
          <a:xfrm>
            <a:off x="9531301" y="168277"/>
            <a:ext cx="2562225" cy="442913"/>
          </a:xfrm>
          <a:prstGeom prst="roundRect">
            <a:avLst>
              <a:gd name="adj" fmla="val 16667"/>
            </a:avLst>
          </a:prstGeom>
          <a:solidFill>
            <a:schemeClr val="accent5">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dirty="0">
                <a:solidFill>
                  <a:srgbClr val="FFD966"/>
                </a:solidFill>
                <a:latin typeface="Calibri"/>
                <a:ea typeface="Calibri"/>
                <a:cs typeface="Calibri"/>
                <a:sym typeface="Calibri"/>
              </a:rPr>
              <a:t>TEMAS GENERALES</a:t>
            </a:r>
            <a:endParaRPr sz="2000" b="1" i="1" dirty="0">
              <a:solidFill>
                <a:srgbClr val="FFD966"/>
              </a:solidFill>
              <a:latin typeface="Calibri"/>
              <a:ea typeface="Calibri"/>
              <a:cs typeface="Calibri"/>
              <a:sym typeface="Calibri"/>
            </a:endParaRPr>
          </a:p>
        </p:txBody>
      </p:sp>
      <p:graphicFrame>
        <p:nvGraphicFramePr>
          <p:cNvPr id="10" name="Tabla 9">
            <a:extLst>
              <a:ext uri="{FF2B5EF4-FFF2-40B4-BE49-F238E27FC236}">
                <a16:creationId xmlns:a16="http://schemas.microsoft.com/office/drawing/2014/main" id="{930EEE7B-E54C-429F-A6C2-3F4804D476FE}"/>
              </a:ext>
            </a:extLst>
          </p:cNvPr>
          <p:cNvGraphicFramePr>
            <a:graphicFrameLocks noGrp="1"/>
          </p:cNvGraphicFramePr>
          <p:nvPr>
            <p:extLst>
              <p:ext uri="{D42A27DB-BD31-4B8C-83A1-F6EECF244321}">
                <p14:modId xmlns:p14="http://schemas.microsoft.com/office/powerpoint/2010/main" val="3941708686"/>
              </p:ext>
            </p:extLst>
          </p:nvPr>
        </p:nvGraphicFramePr>
        <p:xfrm>
          <a:off x="87058" y="1361697"/>
          <a:ext cx="10044332" cy="3581692"/>
        </p:xfrm>
        <a:graphic>
          <a:graphicData uri="http://schemas.openxmlformats.org/drawingml/2006/table">
            <a:tbl>
              <a:tblPr/>
              <a:tblGrid>
                <a:gridCol w="906237">
                  <a:extLst>
                    <a:ext uri="{9D8B030D-6E8A-4147-A177-3AD203B41FA5}">
                      <a16:colId xmlns:a16="http://schemas.microsoft.com/office/drawing/2014/main" val="870586179"/>
                    </a:ext>
                  </a:extLst>
                </a:gridCol>
                <a:gridCol w="1490133">
                  <a:extLst>
                    <a:ext uri="{9D8B030D-6E8A-4147-A177-3AD203B41FA5}">
                      <a16:colId xmlns:a16="http://schemas.microsoft.com/office/drawing/2014/main" val="3896134342"/>
                    </a:ext>
                  </a:extLst>
                </a:gridCol>
                <a:gridCol w="1580445">
                  <a:extLst>
                    <a:ext uri="{9D8B030D-6E8A-4147-A177-3AD203B41FA5}">
                      <a16:colId xmlns:a16="http://schemas.microsoft.com/office/drawing/2014/main" val="2391883337"/>
                    </a:ext>
                  </a:extLst>
                </a:gridCol>
                <a:gridCol w="1478844">
                  <a:extLst>
                    <a:ext uri="{9D8B030D-6E8A-4147-A177-3AD203B41FA5}">
                      <a16:colId xmlns:a16="http://schemas.microsoft.com/office/drawing/2014/main" val="367290316"/>
                    </a:ext>
                  </a:extLst>
                </a:gridCol>
                <a:gridCol w="1354667">
                  <a:extLst>
                    <a:ext uri="{9D8B030D-6E8A-4147-A177-3AD203B41FA5}">
                      <a16:colId xmlns:a16="http://schemas.microsoft.com/office/drawing/2014/main" val="712042579"/>
                    </a:ext>
                  </a:extLst>
                </a:gridCol>
                <a:gridCol w="1535289">
                  <a:extLst>
                    <a:ext uri="{9D8B030D-6E8A-4147-A177-3AD203B41FA5}">
                      <a16:colId xmlns:a16="http://schemas.microsoft.com/office/drawing/2014/main" val="1090195567"/>
                    </a:ext>
                  </a:extLst>
                </a:gridCol>
                <a:gridCol w="1698717">
                  <a:extLst>
                    <a:ext uri="{9D8B030D-6E8A-4147-A177-3AD203B41FA5}">
                      <a16:colId xmlns:a16="http://schemas.microsoft.com/office/drawing/2014/main" val="3151051566"/>
                    </a:ext>
                  </a:extLst>
                </a:gridCol>
              </a:tblGrid>
              <a:tr h="623246">
                <a:tc>
                  <a:txBody>
                    <a:bodyPr/>
                    <a:lstStyle/>
                    <a:p>
                      <a:pPr algn="ctr" fontAlgn="ctr"/>
                      <a:r>
                        <a:rPr lang="es-MX" sz="1200" b="1" i="0" u="none" strike="noStrike" dirty="0">
                          <a:solidFill>
                            <a:schemeClr val="bg1"/>
                          </a:solidFill>
                          <a:effectLst/>
                          <a:latin typeface="Montserrat" panose="00000500000000000000" pitchFamily="2" charset="0"/>
                        </a:rPr>
                        <a:t> Capítulo </a:t>
                      </a:r>
                    </a:p>
                  </a:txBody>
                  <a:tcPr marL="6828" marR="6828" marT="68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ctr" fontAlgn="ctr"/>
                      <a:r>
                        <a:rPr lang="es-MX" sz="1200" b="1" i="0" u="none" strike="noStrike" dirty="0">
                          <a:solidFill>
                            <a:schemeClr val="bg1"/>
                          </a:solidFill>
                          <a:effectLst/>
                          <a:latin typeface="Montserrat" panose="00000500000000000000" pitchFamily="2" charset="0"/>
                        </a:rPr>
                        <a:t> Original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ctr" fontAlgn="ctr"/>
                      <a:r>
                        <a:rPr lang="es-MX" sz="1200" b="1" i="0" u="none" strike="noStrike" dirty="0">
                          <a:solidFill>
                            <a:schemeClr val="bg1"/>
                          </a:solidFill>
                          <a:effectLst/>
                          <a:latin typeface="Montserrat" panose="00000500000000000000" pitchFamily="2" charset="0"/>
                        </a:rPr>
                        <a:t> Modificado autorizado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ctr" fontAlgn="ctr"/>
                      <a:r>
                        <a:rPr lang="es-MX" sz="1200" b="1" i="0" u="none" strike="noStrike" dirty="0">
                          <a:solidFill>
                            <a:schemeClr val="bg1"/>
                          </a:solidFill>
                          <a:effectLst/>
                          <a:latin typeface="Montserrat" panose="00000500000000000000" pitchFamily="2" charset="0"/>
                        </a:rPr>
                        <a:t> Ejercido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ctr" fontAlgn="ctr"/>
                      <a:r>
                        <a:rPr lang="es-MX" sz="1200" b="1" i="0" u="none" strike="noStrike" dirty="0">
                          <a:solidFill>
                            <a:schemeClr val="bg1"/>
                          </a:solidFill>
                          <a:effectLst/>
                          <a:latin typeface="Montserrat" panose="00000500000000000000" pitchFamily="2" charset="0"/>
                        </a:rPr>
                        <a:t> Disponible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ctr" fontAlgn="ctr"/>
                      <a:r>
                        <a:rPr lang="es-MX" sz="1200" b="1" i="0" u="none" strike="noStrike" dirty="0">
                          <a:solidFill>
                            <a:schemeClr val="bg1"/>
                          </a:solidFill>
                          <a:effectLst/>
                          <a:latin typeface="Montserrat" panose="00000500000000000000" pitchFamily="2" charset="0"/>
                        </a:rPr>
                        <a:t> Proyección de cierre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ctr" fontAlgn="ctr"/>
                      <a:r>
                        <a:rPr lang="es-MX" sz="1200" b="1" i="0" u="none" strike="noStrike" dirty="0">
                          <a:solidFill>
                            <a:schemeClr val="bg1"/>
                          </a:solidFill>
                          <a:effectLst/>
                          <a:latin typeface="Montserrat" panose="00000500000000000000" pitchFamily="2" charset="0"/>
                        </a:rPr>
                        <a:t> Presión de gasto y/o disponibilidad </a:t>
                      </a:r>
                    </a:p>
                  </a:txBody>
                  <a:tcPr marL="6828" marR="6828" marT="68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3013027945"/>
                  </a:ext>
                </a:extLst>
              </a:tr>
              <a:tr h="370952">
                <a:tc>
                  <a:txBody>
                    <a:bodyPr/>
                    <a:lstStyle/>
                    <a:p>
                      <a:pPr algn="ctr" fontAlgn="b"/>
                      <a:r>
                        <a:rPr lang="es-MX" sz="1200" b="1" i="0" u="none" strike="noStrike" dirty="0">
                          <a:solidFill>
                            <a:schemeClr val="bg1"/>
                          </a:solidFill>
                          <a:effectLst/>
                          <a:latin typeface="Montserrat" panose="00000500000000000000" pitchFamily="2" charset="0"/>
                        </a:rPr>
                        <a:t>1000</a:t>
                      </a:r>
                    </a:p>
                  </a:txBody>
                  <a:tcPr marL="6828" marR="6828" marT="68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ctr" fontAlgn="b"/>
                      <a:r>
                        <a:rPr lang="es-MX" sz="1200" b="0" i="0" u="none" strike="noStrike" dirty="0">
                          <a:solidFill>
                            <a:srgbClr val="000000"/>
                          </a:solidFill>
                          <a:effectLst/>
                          <a:latin typeface="Montserrat" panose="00000500000000000000" pitchFamily="2" charset="0"/>
                        </a:rPr>
                        <a:t> 1,185,340,330.00 </a:t>
                      </a:r>
                    </a:p>
                  </a:txBody>
                  <a:tcPr marL="6828" marR="6828" marT="68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1,210,802,514.31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1,040,104,653.01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  170,697,861.30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1" i="0" u="none" strike="noStrike" dirty="0">
                          <a:solidFill>
                            <a:srgbClr val="000000"/>
                          </a:solidFill>
                          <a:effectLst/>
                          <a:latin typeface="Montserrat" panose="00000500000000000000" pitchFamily="2" charset="0"/>
                        </a:rPr>
                        <a:t>   1,259,907,886.09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1" i="0" u="none" strike="noStrike" dirty="0">
                          <a:solidFill>
                            <a:srgbClr val="000000"/>
                          </a:solidFill>
                          <a:effectLst/>
                          <a:latin typeface="Montserrat" panose="00000500000000000000" pitchFamily="2" charset="0"/>
                        </a:rPr>
                        <a:t>- 49,105,371.78 </a:t>
                      </a:r>
                    </a:p>
                  </a:txBody>
                  <a:tcPr marL="6828" marR="6828" marT="68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9407584"/>
                  </a:ext>
                </a:extLst>
              </a:tr>
              <a:tr h="370952">
                <a:tc>
                  <a:txBody>
                    <a:bodyPr/>
                    <a:lstStyle/>
                    <a:p>
                      <a:pPr algn="ctr" fontAlgn="b"/>
                      <a:r>
                        <a:rPr lang="es-MX" sz="1200" b="1" i="0" u="none" strike="noStrike" dirty="0">
                          <a:solidFill>
                            <a:schemeClr val="bg1"/>
                          </a:solidFill>
                          <a:effectLst/>
                          <a:latin typeface="Montserrat" panose="00000500000000000000" pitchFamily="2" charset="0"/>
                        </a:rPr>
                        <a:t>2000</a:t>
                      </a:r>
                    </a:p>
                  </a:txBody>
                  <a:tcPr marL="6828" marR="6828" marT="68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ctr" fontAlgn="b"/>
                      <a:r>
                        <a:rPr lang="es-MX" sz="1200" b="0" i="0" u="none" strike="noStrike" dirty="0">
                          <a:solidFill>
                            <a:srgbClr val="000000"/>
                          </a:solidFill>
                          <a:effectLst/>
                          <a:latin typeface="Montserrat" panose="00000500000000000000" pitchFamily="2" charset="0"/>
                        </a:rPr>
                        <a:t>    635,914,999.00 </a:t>
                      </a:r>
                    </a:p>
                  </a:txBody>
                  <a:tcPr marL="6828" marR="6828" marT="68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740,667,065.64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627,090,624.23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  113,576,441.41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1" i="0" u="none" strike="noStrike" dirty="0">
                          <a:solidFill>
                            <a:srgbClr val="000000"/>
                          </a:solidFill>
                          <a:effectLst/>
                          <a:latin typeface="Montserrat" panose="00000500000000000000" pitchFamily="2" charset="0"/>
                        </a:rPr>
                        <a:t> 740,667,065.64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1" i="0" u="none" strike="noStrike" dirty="0">
                          <a:solidFill>
                            <a:srgbClr val="000000"/>
                          </a:solidFill>
                          <a:effectLst/>
                          <a:latin typeface="Montserrat" panose="00000500000000000000" pitchFamily="2" charset="0"/>
                        </a:rPr>
                        <a:t>0.00 </a:t>
                      </a:r>
                    </a:p>
                  </a:txBody>
                  <a:tcPr marL="6828" marR="6828" marT="68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776895"/>
                  </a:ext>
                </a:extLst>
              </a:tr>
              <a:tr h="370952">
                <a:tc>
                  <a:txBody>
                    <a:bodyPr/>
                    <a:lstStyle/>
                    <a:p>
                      <a:pPr algn="ctr" fontAlgn="b"/>
                      <a:r>
                        <a:rPr lang="es-MX" sz="1200" b="1" i="0" u="none" strike="noStrike" dirty="0">
                          <a:solidFill>
                            <a:schemeClr val="bg1"/>
                          </a:solidFill>
                          <a:effectLst/>
                          <a:latin typeface="Montserrat" panose="00000500000000000000" pitchFamily="2" charset="0"/>
                        </a:rPr>
                        <a:t>3000</a:t>
                      </a:r>
                    </a:p>
                  </a:txBody>
                  <a:tcPr marL="6828" marR="6828" marT="68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ctr" fontAlgn="b"/>
                      <a:r>
                        <a:rPr lang="es-MX" sz="1200" b="0" i="0" u="none" strike="noStrike" dirty="0">
                          <a:solidFill>
                            <a:srgbClr val="000000"/>
                          </a:solidFill>
                          <a:effectLst/>
                          <a:latin typeface="Montserrat" panose="00000500000000000000" pitchFamily="2" charset="0"/>
                        </a:rPr>
                        <a:t>      81,243,889.00 </a:t>
                      </a:r>
                    </a:p>
                  </a:txBody>
                  <a:tcPr marL="6828" marR="6828" marT="68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386,335,810.94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202,708,506.41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  183,627,304.53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 333,391,034.03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1" i="0" u="none" strike="noStrike" dirty="0">
                          <a:solidFill>
                            <a:srgbClr val="000000"/>
                          </a:solidFill>
                          <a:effectLst/>
                          <a:latin typeface="Montserrat" panose="00000500000000000000" pitchFamily="2" charset="0"/>
                        </a:rPr>
                        <a:t>     52,944,776.91 </a:t>
                      </a:r>
                    </a:p>
                  </a:txBody>
                  <a:tcPr marL="6828" marR="6828" marT="68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2339068"/>
                  </a:ext>
                </a:extLst>
              </a:tr>
              <a:tr h="370952">
                <a:tc>
                  <a:txBody>
                    <a:bodyPr/>
                    <a:lstStyle/>
                    <a:p>
                      <a:pPr algn="ctr" fontAlgn="b"/>
                      <a:r>
                        <a:rPr lang="es-MX" sz="1200" b="1" i="0" u="none" strike="noStrike" dirty="0">
                          <a:solidFill>
                            <a:schemeClr val="bg1"/>
                          </a:solidFill>
                          <a:effectLst/>
                          <a:latin typeface="Montserrat" panose="00000500000000000000" pitchFamily="2" charset="0"/>
                        </a:rPr>
                        <a:t>4000</a:t>
                      </a:r>
                    </a:p>
                  </a:txBody>
                  <a:tcPr marL="6828" marR="6828" marT="68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ctr" fontAlgn="b"/>
                      <a:r>
                        <a:rPr lang="es-MX" sz="1200" b="0" i="0" u="none" strike="noStrike" dirty="0">
                          <a:solidFill>
                            <a:srgbClr val="000000"/>
                          </a:solidFill>
                          <a:effectLst/>
                          <a:latin typeface="Montserrat" panose="00000500000000000000" pitchFamily="2" charset="0"/>
                        </a:rPr>
                        <a:t>             -   </a:t>
                      </a:r>
                    </a:p>
                  </a:txBody>
                  <a:tcPr marL="6828" marR="6828" marT="68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  49,336,199.55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  49,336,199.55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           -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   49,336,199.55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1" i="0" u="none" strike="noStrike" dirty="0">
                          <a:solidFill>
                            <a:srgbClr val="000000"/>
                          </a:solidFill>
                          <a:effectLst/>
                          <a:latin typeface="Montserrat" panose="00000500000000000000" pitchFamily="2" charset="0"/>
                        </a:rPr>
                        <a:t>  -   </a:t>
                      </a:r>
                    </a:p>
                  </a:txBody>
                  <a:tcPr marL="6828" marR="6828" marT="68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8454641"/>
                  </a:ext>
                </a:extLst>
              </a:tr>
              <a:tr h="370952">
                <a:tc>
                  <a:txBody>
                    <a:bodyPr/>
                    <a:lstStyle/>
                    <a:p>
                      <a:pPr algn="ctr" fontAlgn="b"/>
                      <a:r>
                        <a:rPr lang="es-MX" sz="1200" b="1" i="0" u="none" strike="noStrike" dirty="0">
                          <a:solidFill>
                            <a:schemeClr val="bg1"/>
                          </a:solidFill>
                          <a:effectLst/>
                          <a:latin typeface="Montserrat" panose="00000500000000000000" pitchFamily="2" charset="0"/>
                        </a:rPr>
                        <a:t>5000</a:t>
                      </a:r>
                    </a:p>
                  </a:txBody>
                  <a:tcPr marL="6828" marR="6828" marT="68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ctr" fontAlgn="b"/>
                      <a:r>
                        <a:rPr lang="es-MX" sz="1200" b="0" i="0" u="none" strike="noStrike" dirty="0">
                          <a:solidFill>
                            <a:srgbClr val="000000"/>
                          </a:solidFill>
                          <a:effectLst/>
                          <a:latin typeface="Montserrat" panose="00000500000000000000" pitchFamily="2" charset="0"/>
                        </a:rPr>
                        <a:t>    155,771,179.00 </a:t>
                      </a:r>
                    </a:p>
                  </a:txBody>
                  <a:tcPr marL="6828" marR="6828" marT="68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  98,893,566.38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  11,051,514.01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    87,842,052.37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   95,455,032.38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1" i="0" u="none" strike="noStrike" dirty="0">
                          <a:solidFill>
                            <a:srgbClr val="000000"/>
                          </a:solidFill>
                          <a:effectLst/>
                          <a:latin typeface="Montserrat" panose="00000500000000000000" pitchFamily="2" charset="0"/>
                        </a:rPr>
                        <a:t>      3,438,534.00 </a:t>
                      </a:r>
                    </a:p>
                  </a:txBody>
                  <a:tcPr marL="6828" marR="6828" marT="68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2520711"/>
                  </a:ext>
                </a:extLst>
              </a:tr>
              <a:tr h="370952">
                <a:tc>
                  <a:txBody>
                    <a:bodyPr/>
                    <a:lstStyle/>
                    <a:p>
                      <a:pPr algn="ctr" fontAlgn="b"/>
                      <a:r>
                        <a:rPr lang="es-MX" sz="1200" b="1" i="0" u="none" strike="noStrike" dirty="0">
                          <a:solidFill>
                            <a:schemeClr val="bg1"/>
                          </a:solidFill>
                          <a:effectLst/>
                          <a:latin typeface="Montserrat" panose="00000500000000000000" pitchFamily="2" charset="0"/>
                        </a:rPr>
                        <a:t>6000</a:t>
                      </a:r>
                    </a:p>
                  </a:txBody>
                  <a:tcPr marL="6828" marR="6828" marT="68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ctr" fontAlgn="b"/>
                      <a:r>
                        <a:rPr lang="es-MX" sz="1200" b="0" i="0" u="none" strike="noStrike" dirty="0">
                          <a:solidFill>
                            <a:srgbClr val="000000"/>
                          </a:solidFill>
                          <a:effectLst/>
                          <a:latin typeface="Montserrat" panose="00000500000000000000" pitchFamily="2" charset="0"/>
                        </a:rPr>
                        <a:t>      40,000,000.00 </a:t>
                      </a:r>
                    </a:p>
                  </a:txBody>
                  <a:tcPr marL="6828" marR="6828" marT="68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  40,000,000.00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  17,688,066.03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    22,311,933.97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   40,000,000.00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200" b="1" i="0" u="none" strike="noStrike" dirty="0">
                          <a:solidFill>
                            <a:srgbClr val="000000"/>
                          </a:solidFill>
                          <a:effectLst/>
                          <a:latin typeface="Montserrat" panose="00000500000000000000" pitchFamily="2" charset="0"/>
                        </a:rPr>
                        <a:t>  -   </a:t>
                      </a:r>
                    </a:p>
                  </a:txBody>
                  <a:tcPr marL="6828" marR="6828" marT="68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5001852"/>
                  </a:ext>
                </a:extLst>
              </a:tr>
              <a:tr h="370952">
                <a:tc>
                  <a:txBody>
                    <a:bodyPr/>
                    <a:lstStyle/>
                    <a:p>
                      <a:pPr algn="ctr" fontAlgn="b"/>
                      <a:r>
                        <a:rPr lang="es-MX" sz="1200" b="1" i="0" u="none" strike="noStrike" dirty="0">
                          <a:solidFill>
                            <a:schemeClr val="bg1"/>
                          </a:solidFill>
                          <a:effectLst/>
                          <a:latin typeface="Montserrat" panose="00000500000000000000" pitchFamily="2" charset="0"/>
                        </a:rPr>
                        <a:t>7000</a:t>
                      </a:r>
                    </a:p>
                  </a:txBody>
                  <a:tcPr marL="6828" marR="6828" marT="682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ctr" fontAlgn="b"/>
                      <a:r>
                        <a:rPr lang="es-MX" sz="1200" b="0" i="0" u="none" strike="noStrike" dirty="0">
                          <a:solidFill>
                            <a:srgbClr val="000000"/>
                          </a:solidFill>
                          <a:effectLst/>
                          <a:latin typeface="Montserrat" panose="00000500000000000000" pitchFamily="2" charset="0"/>
                        </a:rPr>
                        <a:t>    415,011,889.00 </a:t>
                      </a:r>
                    </a:p>
                  </a:txBody>
                  <a:tcPr marL="6828" marR="6828" marT="68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         -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         -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           -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MX" sz="1200" b="0" i="0" u="none" strike="noStrike" dirty="0">
                          <a:solidFill>
                            <a:srgbClr val="000000"/>
                          </a:solidFill>
                          <a:effectLst/>
                          <a:latin typeface="Montserrat" panose="00000500000000000000" pitchFamily="2" charset="0"/>
                        </a:rPr>
                        <a:t>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MX" sz="1200" b="1" i="0" u="none" strike="noStrike" dirty="0">
                          <a:solidFill>
                            <a:srgbClr val="000000"/>
                          </a:solidFill>
                          <a:effectLst/>
                          <a:latin typeface="Montserrat" panose="00000500000000000000" pitchFamily="2" charset="0"/>
                        </a:rPr>
                        <a:t>  -   </a:t>
                      </a:r>
                    </a:p>
                  </a:txBody>
                  <a:tcPr marL="6828" marR="6828" marT="68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8836368"/>
                  </a:ext>
                </a:extLst>
              </a:tr>
              <a:tr h="361782">
                <a:tc>
                  <a:txBody>
                    <a:bodyPr/>
                    <a:lstStyle/>
                    <a:p>
                      <a:pPr algn="ctr" fontAlgn="b"/>
                      <a:endParaRPr lang="es-MX" sz="1200" b="1" i="0" u="none" strike="noStrike">
                        <a:solidFill>
                          <a:srgbClr val="000000"/>
                        </a:solidFill>
                        <a:effectLst/>
                        <a:latin typeface="Montserrat" panose="00000500000000000000" pitchFamily="2" charset="0"/>
                      </a:endParaRPr>
                    </a:p>
                  </a:txBody>
                  <a:tcPr marL="6828" marR="6828" marT="6828"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b"/>
                      <a:r>
                        <a:rPr lang="es-MX" sz="1200" b="1" i="0" u="none" strike="noStrike" dirty="0">
                          <a:solidFill>
                            <a:schemeClr val="bg1"/>
                          </a:solidFill>
                          <a:effectLst/>
                          <a:latin typeface="Montserrat" panose="00000500000000000000" pitchFamily="2" charset="0"/>
                        </a:rPr>
                        <a:t>2,513,282,286.00 </a:t>
                      </a:r>
                    </a:p>
                  </a:txBody>
                  <a:tcPr marL="6828" marR="6828" marT="6828"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ctr" fontAlgn="b"/>
                      <a:r>
                        <a:rPr lang="es-MX" sz="1200" b="1" i="0" u="none" strike="noStrike" dirty="0">
                          <a:solidFill>
                            <a:schemeClr val="bg1"/>
                          </a:solidFill>
                          <a:effectLst/>
                          <a:latin typeface="Montserrat" panose="00000500000000000000" pitchFamily="2" charset="0"/>
                        </a:rPr>
                        <a:t>2,526,035,156.82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ctr" fontAlgn="b"/>
                      <a:r>
                        <a:rPr lang="es-MX" sz="1200" b="1" i="0" u="none" strike="noStrike" dirty="0">
                          <a:solidFill>
                            <a:schemeClr val="bg1"/>
                          </a:solidFill>
                          <a:effectLst/>
                          <a:latin typeface="Montserrat" panose="00000500000000000000" pitchFamily="2" charset="0"/>
                        </a:rPr>
                        <a:t>1,947,979,563.24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ctr" fontAlgn="b"/>
                      <a:r>
                        <a:rPr lang="es-MX" sz="1200" b="1" i="0" u="none" strike="noStrike" dirty="0">
                          <a:solidFill>
                            <a:schemeClr val="bg1"/>
                          </a:solidFill>
                          <a:effectLst/>
                          <a:latin typeface="Montserrat" panose="00000500000000000000" pitchFamily="2" charset="0"/>
                        </a:rPr>
                        <a:t>578,055,593.58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ctr" fontAlgn="b"/>
                      <a:r>
                        <a:rPr lang="es-MX" sz="1200" b="1" i="0" u="none" strike="noStrike" dirty="0">
                          <a:solidFill>
                            <a:schemeClr val="bg1"/>
                          </a:solidFill>
                          <a:effectLst/>
                          <a:latin typeface="Montserrat" panose="00000500000000000000" pitchFamily="2" charset="0"/>
                        </a:rPr>
                        <a:t>2,518,757,217.69 </a:t>
                      </a:r>
                    </a:p>
                  </a:txBody>
                  <a:tcPr marL="6828" marR="6828" marT="68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tc>
                  <a:txBody>
                    <a:bodyPr/>
                    <a:lstStyle/>
                    <a:p>
                      <a:pPr algn="ctr" fontAlgn="b"/>
                      <a:r>
                        <a:rPr lang="es-MX" sz="1200" b="1" i="0" u="none" strike="noStrike" dirty="0">
                          <a:solidFill>
                            <a:schemeClr val="bg1"/>
                          </a:solidFill>
                          <a:effectLst/>
                          <a:latin typeface="Montserrat" panose="00000500000000000000" pitchFamily="2" charset="0"/>
                        </a:rPr>
                        <a:t>7,277,939.13 </a:t>
                      </a:r>
                    </a:p>
                  </a:txBody>
                  <a:tcPr marL="6828" marR="6828" marT="682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757564786"/>
                  </a:ext>
                </a:extLst>
              </a:tr>
            </a:tbl>
          </a:graphicData>
        </a:graphic>
      </p:graphicFrame>
      <p:sp>
        <p:nvSpPr>
          <p:cNvPr id="12" name="Google Shape;454;p24">
            <a:extLst>
              <a:ext uri="{FF2B5EF4-FFF2-40B4-BE49-F238E27FC236}">
                <a16:creationId xmlns:a16="http://schemas.microsoft.com/office/drawing/2014/main" id="{2DDE9739-259A-4304-8986-271B8B9BFB9E}"/>
              </a:ext>
            </a:extLst>
          </p:cNvPr>
          <p:cNvSpPr/>
          <p:nvPr/>
        </p:nvSpPr>
        <p:spPr>
          <a:xfrm>
            <a:off x="10166568" y="2356879"/>
            <a:ext cx="215390" cy="1399195"/>
          </a:xfrm>
          <a:prstGeom prst="rightBrace">
            <a:avLst>
              <a:gd name="adj1" fmla="val 67824"/>
              <a:gd name="adj2" fmla="val 50000"/>
            </a:avLst>
          </a:prstGeom>
          <a:noFill/>
          <a:ln w="76200" cap="flat" cmpd="sng">
            <a:solidFill>
              <a:schemeClr val="accent5">
                <a:lumMod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457;p24">
            <a:extLst>
              <a:ext uri="{FF2B5EF4-FFF2-40B4-BE49-F238E27FC236}">
                <a16:creationId xmlns:a16="http://schemas.microsoft.com/office/drawing/2014/main" id="{3B9BD1DC-512A-46F8-A8F2-1C29D4223FD6}"/>
              </a:ext>
            </a:extLst>
          </p:cNvPr>
          <p:cNvSpPr txBox="1"/>
          <p:nvPr/>
        </p:nvSpPr>
        <p:spPr>
          <a:xfrm>
            <a:off x="10524627" y="2592911"/>
            <a:ext cx="1526696" cy="954067"/>
          </a:xfrm>
          <a:prstGeom prst="rect">
            <a:avLst/>
          </a:prstGeom>
          <a:solidFill>
            <a:schemeClr val="accent5">
              <a:lumMod val="50000"/>
            </a:schemeClr>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spAutoFit/>
          </a:bodyPr>
          <a:lstStyle/>
          <a:p>
            <a:pPr lvl="0" algn="ctr"/>
            <a:r>
              <a:rPr lang="es-MX" dirty="0">
                <a:solidFill>
                  <a:schemeClr val="lt1"/>
                </a:solidFill>
                <a:latin typeface="Montserrat" panose="00000500000000000000" pitchFamily="2" charset="0"/>
                <a:ea typeface="Calibri"/>
                <a:cs typeface="Calibri"/>
                <a:sym typeface="Calibri"/>
              </a:rPr>
              <a:t>$ </a:t>
            </a:r>
            <a:r>
              <a:rPr lang="es-MX" dirty="0">
                <a:solidFill>
                  <a:schemeClr val="lt1"/>
                </a:solidFill>
                <a:latin typeface="Montserrat" panose="00000500000000000000" pitchFamily="2" charset="0"/>
                <a:cs typeface="Calibri"/>
              </a:rPr>
              <a:t>56,383,310.91</a:t>
            </a:r>
          </a:p>
          <a:p>
            <a:pPr lvl="0" algn="ctr"/>
            <a:r>
              <a:rPr lang="es-MX" dirty="0">
                <a:solidFill>
                  <a:schemeClr val="lt1"/>
                </a:solidFill>
                <a:latin typeface="Montserrat" panose="00000500000000000000" pitchFamily="2" charset="0"/>
                <a:cs typeface="Calibri"/>
              </a:rPr>
              <a:t>disponibilidad gasto de operación</a:t>
            </a:r>
          </a:p>
        </p:txBody>
      </p:sp>
      <p:sp>
        <p:nvSpPr>
          <p:cNvPr id="14" name="Google Shape;457;p24">
            <a:extLst>
              <a:ext uri="{FF2B5EF4-FFF2-40B4-BE49-F238E27FC236}">
                <a16:creationId xmlns:a16="http://schemas.microsoft.com/office/drawing/2014/main" id="{2210E101-4F6A-4DCD-B5A4-71983166B1F3}"/>
              </a:ext>
            </a:extLst>
          </p:cNvPr>
          <p:cNvSpPr txBox="1"/>
          <p:nvPr/>
        </p:nvSpPr>
        <p:spPr>
          <a:xfrm>
            <a:off x="10424159" y="1561514"/>
            <a:ext cx="1767841" cy="862247"/>
          </a:xfrm>
          <a:prstGeom prst="rect">
            <a:avLst/>
          </a:prstGeom>
          <a:solidFill>
            <a:schemeClr val="accent5">
              <a:lumMod val="50000"/>
            </a:schemeClr>
          </a:solidFill>
          <a:ln w="9525" cap="flat" cmpd="sng">
            <a:solidFill>
              <a:schemeClr val="accent6"/>
            </a:solidFill>
            <a:prstDash val="solid"/>
            <a:round/>
            <a:headEnd type="none" w="sm" len="sm"/>
            <a:tailEnd type="none" w="sm" len="sm"/>
          </a:ln>
        </p:spPr>
        <p:txBody>
          <a:bodyPr spcFirstLastPara="1" wrap="square" lIns="91425" tIns="45700" rIns="91425" bIns="45700" anchor="ctr" anchorCtr="0">
            <a:spAutoFit/>
          </a:bodyPr>
          <a:lstStyle/>
          <a:p>
            <a:pPr lvl="0" algn="ctr"/>
            <a:r>
              <a:rPr lang="es-MX" sz="1600" dirty="0">
                <a:solidFill>
                  <a:schemeClr val="lt1"/>
                </a:solidFill>
                <a:latin typeface="Montserrat" panose="00000500000000000000" pitchFamily="2" charset="0"/>
                <a:ea typeface="Calibri"/>
                <a:cs typeface="Calibri"/>
                <a:sym typeface="Calibri"/>
              </a:rPr>
              <a:t>$ </a:t>
            </a:r>
            <a:r>
              <a:rPr lang="es-MX" sz="1600" dirty="0">
                <a:solidFill>
                  <a:schemeClr val="lt1"/>
                </a:solidFill>
                <a:latin typeface="Montserrat" panose="00000500000000000000" pitchFamily="2" charset="0"/>
                <a:cs typeface="Calibri"/>
              </a:rPr>
              <a:t>49,105,371.78 </a:t>
            </a:r>
            <a:r>
              <a:rPr lang="es-MX" sz="1600" dirty="0">
                <a:solidFill>
                  <a:schemeClr val="lt1"/>
                </a:solidFill>
                <a:latin typeface="Montserrat" panose="00000500000000000000" pitchFamily="2" charset="0"/>
                <a:ea typeface="Calibri"/>
                <a:cs typeface="Calibri"/>
                <a:sym typeface="Calibri"/>
              </a:rPr>
              <a:t>Presión de gasto</a:t>
            </a:r>
            <a:endParaRPr sz="1600" dirty="0">
              <a:solidFill>
                <a:schemeClr val="lt1"/>
              </a:solidFill>
              <a:latin typeface="Montserrat" panose="00000500000000000000" pitchFamily="2" charset="0"/>
              <a:ea typeface="Calibri"/>
              <a:cs typeface="Calibri"/>
              <a:sym typeface="Calibri"/>
            </a:endParaRPr>
          </a:p>
        </p:txBody>
      </p:sp>
      <p:sp>
        <p:nvSpPr>
          <p:cNvPr id="15" name="Google Shape;456;p24">
            <a:extLst>
              <a:ext uri="{FF2B5EF4-FFF2-40B4-BE49-F238E27FC236}">
                <a16:creationId xmlns:a16="http://schemas.microsoft.com/office/drawing/2014/main" id="{0792CBC5-6B0A-47D7-81C9-796941E68EB6}"/>
              </a:ext>
            </a:extLst>
          </p:cNvPr>
          <p:cNvSpPr/>
          <p:nvPr/>
        </p:nvSpPr>
        <p:spPr>
          <a:xfrm>
            <a:off x="10152490" y="1905541"/>
            <a:ext cx="257602" cy="345290"/>
          </a:xfrm>
          <a:prstGeom prst="rightBrace">
            <a:avLst>
              <a:gd name="adj1" fmla="val 8333"/>
              <a:gd name="adj2" fmla="val 50000"/>
            </a:avLst>
          </a:prstGeom>
          <a:noFill/>
          <a:ln w="76200" cap="flat" cmpd="sng">
            <a:solidFill>
              <a:schemeClr val="accent5">
                <a:lumMod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2" name="CuadroTexto 1">
            <a:extLst>
              <a:ext uri="{FF2B5EF4-FFF2-40B4-BE49-F238E27FC236}">
                <a16:creationId xmlns:a16="http://schemas.microsoft.com/office/drawing/2014/main" id="{E95EAEBC-2FDD-44D4-91C6-313B6CD82715}"/>
              </a:ext>
            </a:extLst>
          </p:cNvPr>
          <p:cNvSpPr txBox="1"/>
          <p:nvPr/>
        </p:nvSpPr>
        <p:spPr>
          <a:xfrm>
            <a:off x="544297" y="5417624"/>
            <a:ext cx="8304281" cy="738664"/>
          </a:xfrm>
          <a:prstGeom prst="rect">
            <a:avLst/>
          </a:prstGeom>
          <a:noFill/>
        </p:spPr>
        <p:txBody>
          <a:bodyPr wrap="square" rtlCol="0">
            <a:spAutoFit/>
          </a:bodyPr>
          <a:lstStyle/>
          <a:p>
            <a:r>
              <a:rPr lang="es-MX" dirty="0">
                <a:latin typeface="Montserrat" panose="00000500000000000000" pitchFamily="2" charset="0"/>
              </a:rPr>
              <a:t>Cifras al 29 de Noviembre 2022</a:t>
            </a:r>
          </a:p>
          <a:p>
            <a:r>
              <a:rPr lang="es-MX" dirty="0">
                <a:latin typeface="Montserrat" panose="00000500000000000000" pitchFamily="2" charset="0"/>
              </a:rPr>
              <a:t>No incluye partidas asociadas al Capítulo 1000</a:t>
            </a:r>
          </a:p>
          <a:p>
            <a:r>
              <a:rPr lang="es-MX" dirty="0">
                <a:latin typeface="Montserrat" panose="00000500000000000000" pitchFamily="2" charset="0"/>
              </a:rPr>
              <a:t>El modificado autorizado incluye la liberación de la reserva por 276.2 MP al 12 Octubre </a:t>
            </a:r>
          </a:p>
        </p:txBody>
      </p:sp>
    </p:spTree>
    <p:extLst>
      <p:ext uri="{BB962C8B-B14F-4D97-AF65-F5344CB8AC3E}">
        <p14:creationId xmlns:p14="http://schemas.microsoft.com/office/powerpoint/2010/main" val="4205967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26"/>
          <p:cNvSpPr/>
          <p:nvPr/>
        </p:nvSpPr>
        <p:spPr>
          <a:xfrm>
            <a:off x="9256541" y="98474"/>
            <a:ext cx="2794782" cy="408578"/>
          </a:xfrm>
          <a:prstGeom prst="roundRect">
            <a:avLst>
              <a:gd name="adj" fmla="val 16667"/>
            </a:avLst>
          </a:prstGeom>
          <a:solidFill>
            <a:schemeClr val="accent1">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1800" b="1" i="1" dirty="0">
                <a:solidFill>
                  <a:srgbClr val="FFD966"/>
                </a:solidFill>
                <a:latin typeface="Calibri"/>
                <a:ea typeface="Calibri"/>
                <a:cs typeface="Calibri"/>
                <a:sym typeface="Calibri"/>
              </a:rPr>
              <a:t>TEMAS ADMNISTRATIVOS</a:t>
            </a:r>
            <a:endParaRPr sz="1800" b="1" i="1" dirty="0">
              <a:solidFill>
                <a:srgbClr val="FFD966"/>
              </a:solidFill>
              <a:latin typeface="Calibri"/>
              <a:ea typeface="Calibri"/>
              <a:cs typeface="Calibri"/>
              <a:sym typeface="Calibri"/>
            </a:endParaRPr>
          </a:p>
        </p:txBody>
      </p:sp>
      <p:sp>
        <p:nvSpPr>
          <p:cNvPr id="463" name="Google Shape;463;p26"/>
          <p:cNvSpPr/>
          <p:nvPr/>
        </p:nvSpPr>
        <p:spPr>
          <a:xfrm>
            <a:off x="2790476" y="512886"/>
            <a:ext cx="8425212" cy="707846"/>
          </a:xfrm>
          <a:prstGeom prst="roundRect">
            <a:avLst>
              <a:gd name="adj" fmla="val 0"/>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dirty="0">
                <a:solidFill>
                  <a:srgbClr val="1F3864"/>
                </a:solidFill>
                <a:latin typeface="Montserrat" panose="020B0604020202020204" charset="0"/>
                <a:sym typeface="Arial"/>
              </a:rPr>
              <a:t>Reemplazo de equipo obsoleto, restauración y mantenimiento de instalaciones físicas</a:t>
            </a:r>
            <a:endParaRPr sz="2000" b="1" dirty="0">
              <a:latin typeface="Montserrat" panose="020B0604020202020204" charset="0"/>
            </a:endParaRPr>
          </a:p>
        </p:txBody>
      </p:sp>
      <p:graphicFrame>
        <p:nvGraphicFramePr>
          <p:cNvPr id="464" name="Google Shape;464;p26"/>
          <p:cNvGraphicFramePr/>
          <p:nvPr>
            <p:extLst>
              <p:ext uri="{D42A27DB-BD31-4B8C-83A1-F6EECF244321}">
                <p14:modId xmlns:p14="http://schemas.microsoft.com/office/powerpoint/2010/main" val="1614457331"/>
              </p:ext>
            </p:extLst>
          </p:nvPr>
        </p:nvGraphicFramePr>
        <p:xfrm>
          <a:off x="831850" y="1196944"/>
          <a:ext cx="10721975" cy="3947945"/>
        </p:xfrm>
        <a:graphic>
          <a:graphicData uri="http://schemas.openxmlformats.org/drawingml/2006/table">
            <a:tbl>
              <a:tblPr firstRow="1" bandRow="1">
                <a:noFill/>
              </a:tblPr>
              <a:tblGrid>
                <a:gridCol w="444757">
                  <a:extLst>
                    <a:ext uri="{9D8B030D-6E8A-4147-A177-3AD203B41FA5}">
                      <a16:colId xmlns:a16="http://schemas.microsoft.com/office/drawing/2014/main" val="20000"/>
                    </a:ext>
                  </a:extLst>
                </a:gridCol>
                <a:gridCol w="1325057">
                  <a:extLst>
                    <a:ext uri="{9D8B030D-6E8A-4147-A177-3AD203B41FA5}">
                      <a16:colId xmlns:a16="http://schemas.microsoft.com/office/drawing/2014/main" val="20001"/>
                    </a:ext>
                  </a:extLst>
                </a:gridCol>
                <a:gridCol w="4329966">
                  <a:extLst>
                    <a:ext uri="{9D8B030D-6E8A-4147-A177-3AD203B41FA5}">
                      <a16:colId xmlns:a16="http://schemas.microsoft.com/office/drawing/2014/main" val="20002"/>
                    </a:ext>
                  </a:extLst>
                </a:gridCol>
                <a:gridCol w="1933934">
                  <a:extLst>
                    <a:ext uri="{9D8B030D-6E8A-4147-A177-3AD203B41FA5}">
                      <a16:colId xmlns:a16="http://schemas.microsoft.com/office/drawing/2014/main" val="20003"/>
                    </a:ext>
                  </a:extLst>
                </a:gridCol>
                <a:gridCol w="1506308">
                  <a:extLst>
                    <a:ext uri="{9D8B030D-6E8A-4147-A177-3AD203B41FA5}">
                      <a16:colId xmlns:a16="http://schemas.microsoft.com/office/drawing/2014/main" val="20004"/>
                    </a:ext>
                  </a:extLst>
                </a:gridCol>
                <a:gridCol w="1181953">
                  <a:extLst>
                    <a:ext uri="{9D8B030D-6E8A-4147-A177-3AD203B41FA5}">
                      <a16:colId xmlns:a16="http://schemas.microsoft.com/office/drawing/2014/main" val="20005"/>
                    </a:ext>
                  </a:extLst>
                </a:gridCol>
              </a:tblGrid>
              <a:tr h="423050">
                <a:tc>
                  <a:txBody>
                    <a:bodyPr/>
                    <a:lstStyle/>
                    <a:p>
                      <a:pPr marL="0" marR="0" lvl="0" indent="0" algn="ctr" rtl="0">
                        <a:spcBef>
                          <a:spcPts val="0"/>
                        </a:spcBef>
                        <a:spcAft>
                          <a:spcPts val="0"/>
                        </a:spcAft>
                        <a:buNone/>
                      </a:pPr>
                      <a:endParaRPr sz="1100" b="1" i="1" u="none" strike="noStrike" cap="none" dirty="0">
                        <a:solidFill>
                          <a:schemeClr val="lt1"/>
                        </a:solidFill>
                        <a:latin typeface="Montserrat" panose="020B0604020202020204" charset="0"/>
                        <a:ea typeface="Arial"/>
                        <a:cs typeface="Arial"/>
                        <a:sym typeface="Arial"/>
                      </a:endParaRPr>
                    </a:p>
                  </a:txBody>
                  <a:tcPr marL="91450" marR="91450" marT="45725" marB="45725" anchor="ctr">
                    <a:solidFill>
                      <a:schemeClr val="accent5">
                        <a:lumMod val="75000"/>
                      </a:schemeClr>
                    </a:solidFill>
                  </a:tcPr>
                </a:tc>
                <a:tc>
                  <a:txBody>
                    <a:bodyPr/>
                    <a:lstStyle/>
                    <a:p>
                      <a:pPr marL="0" marR="0" lvl="0" indent="0" algn="ctr" rtl="0">
                        <a:spcBef>
                          <a:spcPts val="0"/>
                        </a:spcBef>
                        <a:spcAft>
                          <a:spcPts val="0"/>
                        </a:spcAft>
                        <a:buNone/>
                      </a:pPr>
                      <a:r>
                        <a:rPr lang="es-MX" sz="1400" b="1" i="0" u="none" strike="noStrike" cap="none" dirty="0">
                          <a:solidFill>
                            <a:schemeClr val="bg1"/>
                          </a:solidFill>
                          <a:latin typeface="Montserrat" panose="020B0604020202020204" charset="0"/>
                          <a:ea typeface="Arial"/>
                          <a:cs typeface="Arial"/>
                          <a:sym typeface="Arial"/>
                        </a:rPr>
                        <a:t>Registro en Cartera </a:t>
                      </a:r>
                      <a:endParaRPr sz="1400" b="1" i="0" u="none" strike="noStrike" cap="none" dirty="0">
                        <a:solidFill>
                          <a:schemeClr val="bg1"/>
                        </a:solidFill>
                        <a:latin typeface="Montserrat" panose="020B0604020202020204" charset="0"/>
                        <a:ea typeface="Arial"/>
                        <a:cs typeface="Arial"/>
                        <a:sym typeface="Arial"/>
                      </a:endParaRPr>
                    </a:p>
                  </a:txBody>
                  <a:tcPr marL="91450" marR="91450" marT="45725" marB="45725" anchor="ctr">
                    <a:solidFill>
                      <a:schemeClr val="accent5">
                        <a:lumMod val="75000"/>
                      </a:schemeClr>
                    </a:solidFill>
                  </a:tcPr>
                </a:tc>
                <a:tc>
                  <a:txBody>
                    <a:bodyPr/>
                    <a:lstStyle/>
                    <a:p>
                      <a:pPr marL="0" marR="0" lvl="0" indent="0" algn="ctr" rtl="0">
                        <a:spcBef>
                          <a:spcPts val="0"/>
                        </a:spcBef>
                        <a:spcAft>
                          <a:spcPts val="0"/>
                        </a:spcAft>
                        <a:buNone/>
                      </a:pPr>
                      <a:r>
                        <a:rPr lang="es-MX" sz="1400" b="1" i="0" u="none" strike="noStrike" cap="none" dirty="0">
                          <a:solidFill>
                            <a:schemeClr val="bg1"/>
                          </a:solidFill>
                          <a:latin typeface="Montserrat" panose="020B0604020202020204" charset="0"/>
                          <a:ea typeface="Arial"/>
                          <a:cs typeface="Arial"/>
                          <a:sym typeface="Arial"/>
                        </a:rPr>
                        <a:t>Nombre</a:t>
                      </a:r>
                      <a:endParaRPr sz="1400" b="1" i="0" u="none" strike="noStrike" cap="none" dirty="0">
                        <a:solidFill>
                          <a:schemeClr val="bg1"/>
                        </a:solidFill>
                        <a:latin typeface="Montserrat" panose="020B0604020202020204" charset="0"/>
                        <a:ea typeface="Arial"/>
                        <a:cs typeface="Arial"/>
                        <a:sym typeface="Arial"/>
                      </a:endParaRPr>
                    </a:p>
                  </a:txBody>
                  <a:tcPr marL="91450" marR="91450" marT="45725" marB="45725" anchor="ctr">
                    <a:solidFill>
                      <a:schemeClr val="accent5">
                        <a:lumMod val="75000"/>
                      </a:schemeClr>
                    </a:solidFill>
                  </a:tcPr>
                </a:tc>
                <a:tc>
                  <a:txBody>
                    <a:bodyPr/>
                    <a:lstStyle/>
                    <a:p>
                      <a:pPr marL="0" marR="0" lvl="0" indent="0" algn="ctr" rtl="0">
                        <a:spcBef>
                          <a:spcPts val="0"/>
                        </a:spcBef>
                        <a:spcAft>
                          <a:spcPts val="0"/>
                        </a:spcAft>
                        <a:buNone/>
                      </a:pPr>
                      <a:r>
                        <a:rPr lang="es-MX" sz="1400" b="1" i="0" u="none" strike="noStrike" cap="none" dirty="0">
                          <a:solidFill>
                            <a:schemeClr val="bg1"/>
                          </a:solidFill>
                          <a:latin typeface="Montserrat" panose="020B0604020202020204" charset="0"/>
                          <a:ea typeface="Arial"/>
                          <a:cs typeface="Arial"/>
                          <a:sym typeface="Arial"/>
                        </a:rPr>
                        <a:t>Monto de Inversión</a:t>
                      </a:r>
                      <a:endParaRPr sz="1400" b="1" i="0" u="none" strike="noStrike" cap="none" dirty="0">
                        <a:solidFill>
                          <a:schemeClr val="bg1"/>
                        </a:solidFill>
                        <a:latin typeface="Montserrat" panose="020B0604020202020204" charset="0"/>
                        <a:ea typeface="Arial"/>
                        <a:cs typeface="Arial"/>
                        <a:sym typeface="Arial"/>
                      </a:endParaRPr>
                    </a:p>
                  </a:txBody>
                  <a:tcPr marL="91450" marR="91450" marT="45725" marB="45725" anchor="ctr">
                    <a:solidFill>
                      <a:schemeClr val="accent5">
                        <a:lumMod val="75000"/>
                      </a:schemeClr>
                    </a:solidFill>
                  </a:tcPr>
                </a:tc>
                <a:tc>
                  <a:txBody>
                    <a:bodyPr/>
                    <a:lstStyle/>
                    <a:p>
                      <a:pPr marL="0" marR="0" lvl="0" indent="0" algn="ctr" rtl="0">
                        <a:spcBef>
                          <a:spcPts val="0"/>
                        </a:spcBef>
                        <a:spcAft>
                          <a:spcPts val="0"/>
                        </a:spcAft>
                        <a:buNone/>
                      </a:pPr>
                      <a:r>
                        <a:rPr lang="es-MX" sz="1400" b="1" i="0" u="none" strike="noStrike" cap="none">
                          <a:solidFill>
                            <a:schemeClr val="lt1"/>
                          </a:solidFill>
                          <a:latin typeface="Montserrat" panose="020B0604020202020204" charset="0"/>
                          <a:ea typeface="Arial"/>
                          <a:cs typeface="Arial"/>
                          <a:sym typeface="Arial"/>
                        </a:rPr>
                        <a:t>Monto Adjudicado</a:t>
                      </a:r>
                      <a:endParaRPr sz="1400" b="1" i="0" u="none" strike="noStrike" cap="none" dirty="0">
                        <a:solidFill>
                          <a:schemeClr val="lt1"/>
                        </a:solidFill>
                        <a:latin typeface="Montserrat" panose="020B0604020202020204" charset="0"/>
                        <a:ea typeface="Arial"/>
                        <a:cs typeface="Arial"/>
                        <a:sym typeface="Arial"/>
                      </a:endParaRPr>
                    </a:p>
                  </a:txBody>
                  <a:tcPr marL="91450" marR="91450" marT="45725" marB="45725" anchor="ctr">
                    <a:solidFill>
                      <a:schemeClr val="accent5">
                        <a:lumMod val="75000"/>
                      </a:schemeClr>
                    </a:solidFill>
                  </a:tcPr>
                </a:tc>
                <a:tc>
                  <a:txBody>
                    <a:bodyPr/>
                    <a:lstStyle/>
                    <a:p>
                      <a:pPr marL="0" marR="0" lvl="0" indent="0" algn="ctr" rtl="0">
                        <a:spcBef>
                          <a:spcPts val="0"/>
                        </a:spcBef>
                        <a:spcAft>
                          <a:spcPts val="0"/>
                        </a:spcAft>
                        <a:buNone/>
                      </a:pPr>
                      <a:r>
                        <a:rPr lang="es-MX" sz="1400" b="1" i="0" u="none" strike="noStrike" cap="none" dirty="0">
                          <a:solidFill>
                            <a:schemeClr val="lt1"/>
                          </a:solidFill>
                          <a:latin typeface="Montserrat" panose="020B0604020202020204" charset="0"/>
                          <a:ea typeface="Arial"/>
                          <a:cs typeface="Arial"/>
                          <a:sym typeface="Arial"/>
                        </a:rPr>
                        <a:t>Avance físico</a:t>
                      </a:r>
                      <a:endParaRPr sz="1400" b="1" i="0" u="none" strike="noStrike" cap="none" dirty="0">
                        <a:solidFill>
                          <a:schemeClr val="lt1"/>
                        </a:solidFill>
                        <a:latin typeface="Montserrat" panose="020B0604020202020204" charset="0"/>
                        <a:ea typeface="Arial"/>
                        <a:cs typeface="Arial"/>
                        <a:sym typeface="Arial"/>
                      </a:endParaRPr>
                    </a:p>
                  </a:txBody>
                  <a:tcPr marL="91450" marR="91450" marT="45725" marB="45725" anchor="ctr">
                    <a:solidFill>
                      <a:schemeClr val="accent5">
                        <a:lumMod val="75000"/>
                      </a:schemeClr>
                    </a:solidFill>
                  </a:tcPr>
                </a:tc>
                <a:extLst>
                  <a:ext uri="{0D108BD9-81ED-4DB2-BD59-A6C34878D82A}">
                    <a16:rowId xmlns:a16="http://schemas.microsoft.com/office/drawing/2014/main" val="10000"/>
                  </a:ext>
                </a:extLst>
              </a:tr>
              <a:tr h="759050">
                <a:tc>
                  <a:txBody>
                    <a:bodyPr/>
                    <a:lstStyle/>
                    <a:p>
                      <a:pPr marL="0" marR="0" lvl="0" indent="0" algn="ctr" rtl="0">
                        <a:lnSpc>
                          <a:spcPct val="100000"/>
                        </a:lnSpc>
                        <a:spcBef>
                          <a:spcPts val="0"/>
                        </a:spcBef>
                        <a:spcAft>
                          <a:spcPts val="0"/>
                        </a:spcAft>
                        <a:buNone/>
                      </a:pPr>
                      <a:r>
                        <a:rPr lang="es-MX" sz="1100" u="none" strike="noStrike" cap="none" dirty="0">
                          <a:latin typeface="Montserrat" panose="020B0604020202020204" charset="0"/>
                          <a:ea typeface="Arial"/>
                          <a:cs typeface="Arial"/>
                          <a:sym typeface="Arial"/>
                        </a:rPr>
                        <a:t>1 </a:t>
                      </a:r>
                      <a:endParaRPr sz="1100" i="1" u="none" strike="noStrike" cap="none" dirty="0">
                        <a:solidFill>
                          <a:srgbClr val="595959"/>
                        </a:solidFill>
                        <a:latin typeface="Montserrat" panose="020B0604020202020204" charset="0"/>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None/>
                      </a:pPr>
                      <a:r>
                        <a:rPr lang="es-MX" sz="1100" u="none" strike="noStrike" cap="none" dirty="0">
                          <a:latin typeface="Montserrat" panose="020B0604020202020204" charset="0"/>
                          <a:ea typeface="Arial"/>
                          <a:cs typeface="Arial"/>
                          <a:sym typeface="Arial"/>
                        </a:rPr>
                        <a:t>2112NCZ0001</a:t>
                      </a:r>
                      <a:endParaRPr sz="1100" i="1" u="none" strike="noStrike" cap="none" dirty="0">
                        <a:solidFill>
                          <a:srgbClr val="595959"/>
                        </a:solidFill>
                        <a:latin typeface="Montserrat" panose="020B0604020202020204" charset="0"/>
                        <a:ea typeface="Arial"/>
                        <a:cs typeface="Arial"/>
                        <a:sym typeface="Arial"/>
                      </a:endParaRPr>
                    </a:p>
                  </a:txBody>
                  <a:tcPr marL="91450" marR="91450" marT="45725" marB="45725" anchor="ctr"/>
                </a:tc>
                <a:tc>
                  <a:txBody>
                    <a:bodyPr/>
                    <a:lstStyle/>
                    <a:p>
                      <a:pPr marL="0" marR="0" lvl="1" indent="0" algn="l" rtl="0">
                        <a:lnSpc>
                          <a:spcPct val="100000"/>
                        </a:lnSpc>
                        <a:spcBef>
                          <a:spcPts val="0"/>
                        </a:spcBef>
                        <a:spcAft>
                          <a:spcPts val="0"/>
                        </a:spcAft>
                        <a:buNone/>
                      </a:pPr>
                      <a:r>
                        <a:rPr lang="es-MX" sz="1100" u="none" strike="noStrike" cap="none" dirty="0">
                          <a:latin typeface="Montserrat" panose="020B0604020202020204" charset="0"/>
                          <a:ea typeface="Arial"/>
                          <a:cs typeface="Arial"/>
                          <a:sym typeface="Arial"/>
                        </a:rPr>
                        <a:t>Sustitución del Acelerador Lineal de la Unidad de Radioterapia del Instituto Nacional de Pediatría 20222</a:t>
                      </a:r>
                      <a:endParaRPr sz="1100" i="1" u="none" strike="noStrike" cap="none" dirty="0">
                        <a:solidFill>
                          <a:srgbClr val="595959"/>
                        </a:solidFill>
                        <a:latin typeface="Montserrat" panose="020B0604020202020204" charset="0"/>
                        <a:ea typeface="Arial"/>
                        <a:cs typeface="Arial"/>
                        <a:sym typeface="Arial"/>
                      </a:endParaRPr>
                    </a:p>
                  </a:txBody>
                  <a:tcPr marL="91450" marR="91450" marT="45725" marB="45725" anchor="ctr">
                    <a:solidFill>
                      <a:schemeClr val="accent5">
                        <a:lumMod val="20000"/>
                        <a:lumOff val="80000"/>
                      </a:schemeClr>
                    </a:solidFill>
                  </a:tcPr>
                </a:tc>
                <a:tc>
                  <a:txBody>
                    <a:bodyPr/>
                    <a:lstStyle/>
                    <a:p>
                      <a:pPr marL="0" marR="0" lvl="0" indent="0" algn="ctr" rtl="0">
                        <a:lnSpc>
                          <a:spcPct val="100000"/>
                        </a:lnSpc>
                        <a:spcBef>
                          <a:spcPts val="0"/>
                        </a:spcBef>
                        <a:spcAft>
                          <a:spcPts val="0"/>
                        </a:spcAft>
                        <a:buNone/>
                      </a:pPr>
                      <a:r>
                        <a:rPr lang="es-MX" sz="1100" u="none" strike="noStrike" cap="none" dirty="0">
                          <a:latin typeface="Montserrat" panose="020B0604020202020204" charset="0"/>
                          <a:ea typeface="Arial"/>
                          <a:cs typeface="Arial"/>
                          <a:sym typeface="Arial"/>
                        </a:rPr>
                        <a:t>$120,547,200</a:t>
                      </a:r>
                      <a:endParaRPr sz="1100" i="1" u="none" strike="noStrike" cap="none" dirty="0">
                        <a:solidFill>
                          <a:srgbClr val="595959"/>
                        </a:solidFill>
                        <a:latin typeface="Montserrat" panose="020B0604020202020204" charset="0"/>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000"/>
                        <a:buFont typeface="Arial"/>
                        <a:buNone/>
                      </a:pPr>
                      <a:r>
                        <a:rPr lang="es-MX" sz="1100" u="none" strike="noStrike" cap="none" dirty="0">
                          <a:latin typeface="Montserrat" panose="020B0604020202020204" charset="0"/>
                          <a:ea typeface="Arial"/>
                          <a:cs typeface="Arial"/>
                          <a:sym typeface="Arial"/>
                        </a:rPr>
                        <a:t>$69,555,992</a:t>
                      </a:r>
                      <a:endParaRPr sz="1100" i="1" u="none" strike="noStrike" cap="none" dirty="0">
                        <a:solidFill>
                          <a:srgbClr val="595959"/>
                        </a:solidFill>
                        <a:latin typeface="Montserrat" panose="020B0604020202020204" charset="0"/>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None/>
                      </a:pPr>
                      <a:r>
                        <a:rPr lang="es-MX" sz="1100" b="1" i="0" u="none" strike="noStrike" cap="none" dirty="0">
                          <a:solidFill>
                            <a:schemeClr val="dk1"/>
                          </a:solidFill>
                          <a:latin typeface="Montserrat" panose="020B0604020202020204" charset="0"/>
                          <a:ea typeface="Arial"/>
                          <a:cs typeface="Arial"/>
                          <a:sym typeface="Arial"/>
                        </a:rPr>
                        <a:t>90%</a:t>
                      </a:r>
                      <a:endParaRPr sz="1800" b="1" i="0" dirty="0">
                        <a:latin typeface="Montserrat" panose="020B0604020202020204" charset="0"/>
                      </a:endParaRPr>
                    </a:p>
                  </a:txBody>
                  <a:tcPr marL="91450" marR="91450" marT="45725" marB="45725" anchor="ctr">
                    <a:solidFill>
                      <a:schemeClr val="accent5">
                        <a:lumMod val="20000"/>
                        <a:lumOff val="80000"/>
                      </a:schemeClr>
                    </a:solidFill>
                  </a:tcPr>
                </a:tc>
                <a:extLst>
                  <a:ext uri="{0D108BD9-81ED-4DB2-BD59-A6C34878D82A}">
                    <a16:rowId xmlns:a16="http://schemas.microsoft.com/office/drawing/2014/main" val="10001"/>
                  </a:ext>
                </a:extLst>
              </a:tr>
              <a:tr h="759050">
                <a:tc>
                  <a:txBody>
                    <a:bodyPr/>
                    <a:lstStyle/>
                    <a:p>
                      <a:pPr marL="0" marR="0" lvl="0" indent="0" algn="ctr" rtl="0">
                        <a:lnSpc>
                          <a:spcPct val="100000"/>
                        </a:lnSpc>
                        <a:spcBef>
                          <a:spcPts val="0"/>
                        </a:spcBef>
                        <a:spcAft>
                          <a:spcPts val="0"/>
                        </a:spcAft>
                        <a:buNone/>
                      </a:pPr>
                      <a:r>
                        <a:rPr lang="es-MX" sz="1100" u="none" strike="noStrike" cap="none">
                          <a:latin typeface="Montserrat" panose="020B0604020202020204" charset="0"/>
                          <a:ea typeface="Arial"/>
                          <a:cs typeface="Arial"/>
                          <a:sym typeface="Arial"/>
                        </a:rPr>
                        <a:t>2</a:t>
                      </a:r>
                      <a:endParaRPr sz="1100" i="1" u="none" strike="noStrike" cap="none">
                        <a:solidFill>
                          <a:srgbClr val="595959"/>
                        </a:solidFill>
                        <a:latin typeface="Montserrat" panose="020B0604020202020204" charset="0"/>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None/>
                      </a:pPr>
                      <a:r>
                        <a:rPr lang="es-MX" sz="1100" u="none" strike="noStrike" cap="none">
                          <a:latin typeface="Montserrat" panose="020B0604020202020204" charset="0"/>
                          <a:ea typeface="Arial"/>
                          <a:cs typeface="Arial"/>
                          <a:sym typeface="Arial"/>
                        </a:rPr>
                        <a:t>2112NCZ0002</a:t>
                      </a:r>
                      <a:endParaRPr sz="1100" i="1" u="none" strike="noStrike" cap="none">
                        <a:solidFill>
                          <a:srgbClr val="595959"/>
                        </a:solidFill>
                        <a:latin typeface="Montserrat" panose="020B0604020202020204" charset="0"/>
                        <a:ea typeface="Arial"/>
                        <a:cs typeface="Arial"/>
                        <a:sym typeface="Arial"/>
                      </a:endParaRPr>
                    </a:p>
                  </a:txBody>
                  <a:tcPr marL="91450" marR="91450" marT="45725" marB="45725" anchor="ctr"/>
                </a:tc>
                <a:tc>
                  <a:txBody>
                    <a:bodyPr/>
                    <a:lstStyle/>
                    <a:p>
                      <a:pPr marL="12700" marR="0" lvl="1" indent="-12700" algn="l" rtl="0">
                        <a:lnSpc>
                          <a:spcPct val="100000"/>
                        </a:lnSpc>
                        <a:spcBef>
                          <a:spcPts val="0"/>
                        </a:spcBef>
                        <a:spcAft>
                          <a:spcPts val="0"/>
                        </a:spcAft>
                        <a:buNone/>
                      </a:pPr>
                      <a:r>
                        <a:rPr lang="es-MX" sz="1100" u="none" strike="noStrike" cap="none" dirty="0">
                          <a:latin typeface="Montserrat" panose="020B0604020202020204" charset="0"/>
                          <a:ea typeface="Arial"/>
                          <a:cs typeface="Arial"/>
                          <a:sym typeface="Arial"/>
                        </a:rPr>
                        <a:t>Mantenimiento a Casa de Máquinas y Edificios Adjuntos del Instituto Nacional de Pediatría 2ª etapa</a:t>
                      </a:r>
                      <a:endParaRPr sz="1100" i="1" u="none" strike="noStrike" cap="none" dirty="0">
                        <a:solidFill>
                          <a:srgbClr val="595959"/>
                        </a:solidFill>
                        <a:latin typeface="Montserrat" panose="020B0604020202020204" charset="0"/>
                        <a:ea typeface="Arial"/>
                        <a:cs typeface="Arial"/>
                        <a:sym typeface="Arial"/>
                      </a:endParaRPr>
                    </a:p>
                  </a:txBody>
                  <a:tcPr marL="91450" marR="91450" marT="45725" marB="45725" anchor="ctr">
                    <a:solidFill>
                      <a:schemeClr val="accent5">
                        <a:lumMod val="20000"/>
                        <a:lumOff val="80000"/>
                      </a:schemeClr>
                    </a:solidFill>
                  </a:tcPr>
                </a:tc>
                <a:tc>
                  <a:txBody>
                    <a:bodyPr/>
                    <a:lstStyle/>
                    <a:p>
                      <a:pPr marL="0" marR="0" lvl="0" indent="0" algn="ctr" rtl="0">
                        <a:lnSpc>
                          <a:spcPct val="100000"/>
                        </a:lnSpc>
                        <a:spcBef>
                          <a:spcPts val="0"/>
                        </a:spcBef>
                        <a:spcAft>
                          <a:spcPts val="0"/>
                        </a:spcAft>
                        <a:buNone/>
                      </a:pPr>
                      <a:r>
                        <a:rPr lang="es-MX" sz="1100" u="none" strike="noStrike" cap="none">
                          <a:latin typeface="Montserrat" panose="020B0604020202020204" charset="0"/>
                          <a:ea typeface="Arial"/>
                          <a:cs typeface="Arial"/>
                          <a:sym typeface="Arial"/>
                        </a:rPr>
                        <a:t>$40,000,000</a:t>
                      </a:r>
                      <a:endParaRPr sz="1100" i="1" u="none" strike="noStrike" cap="none">
                        <a:solidFill>
                          <a:srgbClr val="595959"/>
                        </a:solidFill>
                        <a:latin typeface="Montserrat" panose="020B0604020202020204" charset="0"/>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000"/>
                        <a:buFont typeface="Arial"/>
                        <a:buNone/>
                      </a:pPr>
                      <a:r>
                        <a:rPr lang="es-MX" sz="1100" u="none" strike="noStrike" cap="none" dirty="0">
                          <a:latin typeface="Montserrat" panose="020B0604020202020204" charset="0"/>
                          <a:ea typeface="Arial"/>
                          <a:cs typeface="Arial"/>
                          <a:sym typeface="Arial"/>
                        </a:rPr>
                        <a:t>$39,007,392</a:t>
                      </a:r>
                      <a:endParaRPr sz="1100" i="1" u="none" strike="noStrike" cap="none" dirty="0">
                        <a:solidFill>
                          <a:srgbClr val="595959"/>
                        </a:solidFill>
                        <a:latin typeface="Montserrat" panose="020B0604020202020204" charset="0"/>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None/>
                      </a:pPr>
                      <a:r>
                        <a:rPr lang="es-MX" sz="1100" b="1" i="0" u="none" strike="noStrike" cap="none" dirty="0">
                          <a:solidFill>
                            <a:schemeClr val="dk1"/>
                          </a:solidFill>
                          <a:latin typeface="Montserrat" panose="020B0604020202020204" charset="0"/>
                          <a:ea typeface="Arial"/>
                          <a:cs typeface="Arial"/>
                          <a:sym typeface="Arial"/>
                        </a:rPr>
                        <a:t>36%</a:t>
                      </a:r>
                      <a:endParaRPr sz="1800" b="1" i="0" dirty="0">
                        <a:latin typeface="Montserrat" panose="020B0604020202020204" charset="0"/>
                      </a:endParaRPr>
                    </a:p>
                  </a:txBody>
                  <a:tcPr marL="91450" marR="91450" marT="45725" marB="45725" anchor="ctr">
                    <a:solidFill>
                      <a:schemeClr val="accent5">
                        <a:lumMod val="20000"/>
                        <a:lumOff val="80000"/>
                      </a:schemeClr>
                    </a:solidFill>
                  </a:tcPr>
                </a:tc>
                <a:extLst>
                  <a:ext uri="{0D108BD9-81ED-4DB2-BD59-A6C34878D82A}">
                    <a16:rowId xmlns:a16="http://schemas.microsoft.com/office/drawing/2014/main" val="10002"/>
                  </a:ext>
                </a:extLst>
              </a:tr>
              <a:tr h="927725">
                <a:tc>
                  <a:txBody>
                    <a:bodyPr/>
                    <a:lstStyle/>
                    <a:p>
                      <a:pPr marL="0" marR="0" lvl="0" indent="0" algn="ctr" rtl="0">
                        <a:lnSpc>
                          <a:spcPct val="100000"/>
                        </a:lnSpc>
                        <a:spcBef>
                          <a:spcPts val="0"/>
                        </a:spcBef>
                        <a:spcAft>
                          <a:spcPts val="0"/>
                        </a:spcAft>
                        <a:buNone/>
                      </a:pPr>
                      <a:r>
                        <a:rPr lang="es-MX" sz="1100" u="none" strike="noStrike" cap="none">
                          <a:latin typeface="Montserrat" panose="020B0604020202020204" charset="0"/>
                          <a:ea typeface="Arial"/>
                          <a:cs typeface="Arial"/>
                          <a:sym typeface="Arial"/>
                        </a:rPr>
                        <a:t>3</a:t>
                      </a:r>
                      <a:endParaRPr sz="1100" i="1" u="none" strike="noStrike" cap="none">
                        <a:solidFill>
                          <a:srgbClr val="595959"/>
                        </a:solidFill>
                        <a:latin typeface="Montserrat" panose="020B0604020202020204" charset="0"/>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None/>
                      </a:pPr>
                      <a:r>
                        <a:rPr lang="es-MX" sz="1100" u="none" strike="noStrike" cap="none">
                          <a:latin typeface="Montserrat" panose="020B0604020202020204" charset="0"/>
                          <a:ea typeface="Arial"/>
                          <a:cs typeface="Arial"/>
                          <a:sym typeface="Arial"/>
                        </a:rPr>
                        <a:t>2112NCZ0003</a:t>
                      </a:r>
                      <a:endParaRPr sz="1100" i="1" u="none" strike="noStrike" cap="none">
                        <a:solidFill>
                          <a:srgbClr val="595959"/>
                        </a:solidFill>
                        <a:latin typeface="Montserrat" panose="020B0604020202020204" charset="0"/>
                        <a:ea typeface="Arial"/>
                        <a:cs typeface="Arial"/>
                        <a:sym typeface="Arial"/>
                      </a:endParaRPr>
                    </a:p>
                  </a:txBody>
                  <a:tcPr marL="91450" marR="91450" marT="45725" marB="45725" anchor="ctr"/>
                </a:tc>
                <a:tc>
                  <a:txBody>
                    <a:bodyPr/>
                    <a:lstStyle/>
                    <a:p>
                      <a:pPr marL="0" marR="0" lvl="1" indent="0" algn="l" rtl="0">
                        <a:lnSpc>
                          <a:spcPct val="100000"/>
                        </a:lnSpc>
                        <a:spcBef>
                          <a:spcPts val="0"/>
                        </a:spcBef>
                        <a:spcAft>
                          <a:spcPts val="0"/>
                        </a:spcAft>
                        <a:buNone/>
                      </a:pPr>
                      <a:r>
                        <a:rPr lang="es-MX" sz="1100" u="none" strike="noStrike" cap="none" dirty="0">
                          <a:latin typeface="Montserrat" panose="020B0604020202020204" charset="0"/>
                          <a:ea typeface="Arial"/>
                          <a:cs typeface="Arial"/>
                          <a:sym typeface="Arial"/>
                        </a:rPr>
                        <a:t>Programa de Adquisición de Refrigeradores, Congeladores y </a:t>
                      </a:r>
                      <a:r>
                        <a:rPr lang="es-MX" sz="1100" u="none" strike="noStrike" cap="none" dirty="0" err="1">
                          <a:latin typeface="Montserrat" panose="020B0604020202020204" charset="0"/>
                          <a:ea typeface="Arial"/>
                          <a:cs typeface="Arial"/>
                          <a:sym typeface="Arial"/>
                        </a:rPr>
                        <a:t>Ultracongeladores</a:t>
                      </a:r>
                      <a:r>
                        <a:rPr lang="es-MX" sz="1100" u="none" strike="noStrike" cap="none" dirty="0">
                          <a:latin typeface="Montserrat" panose="020B0604020202020204" charset="0"/>
                          <a:ea typeface="Arial"/>
                          <a:cs typeface="Arial"/>
                          <a:sym typeface="Arial"/>
                        </a:rPr>
                        <a:t> que conforman la Red Fría del Instituto Nacional de Pediatría</a:t>
                      </a:r>
                      <a:endParaRPr sz="1100" i="1" u="none" strike="noStrike" cap="none" dirty="0">
                        <a:solidFill>
                          <a:srgbClr val="595959"/>
                        </a:solidFill>
                        <a:latin typeface="Montserrat" panose="020B0604020202020204" charset="0"/>
                        <a:ea typeface="Arial"/>
                        <a:cs typeface="Arial"/>
                        <a:sym typeface="Arial"/>
                      </a:endParaRPr>
                    </a:p>
                  </a:txBody>
                  <a:tcPr marL="91450" marR="91450" marT="45725" marB="45725" anchor="ctr">
                    <a:solidFill>
                      <a:schemeClr val="accent5">
                        <a:lumMod val="20000"/>
                        <a:lumOff val="80000"/>
                      </a:schemeClr>
                    </a:solidFill>
                  </a:tcPr>
                </a:tc>
                <a:tc>
                  <a:txBody>
                    <a:bodyPr/>
                    <a:lstStyle/>
                    <a:p>
                      <a:pPr marL="0" marR="0" lvl="0" indent="0" algn="ctr" rtl="0">
                        <a:lnSpc>
                          <a:spcPct val="100000"/>
                        </a:lnSpc>
                        <a:spcBef>
                          <a:spcPts val="0"/>
                        </a:spcBef>
                        <a:spcAft>
                          <a:spcPts val="0"/>
                        </a:spcAft>
                        <a:buNone/>
                      </a:pPr>
                      <a:r>
                        <a:rPr lang="es-MX" sz="1100" u="none" strike="noStrike" cap="none" dirty="0">
                          <a:latin typeface="Montserrat" panose="020B0604020202020204" charset="0"/>
                          <a:ea typeface="Arial"/>
                          <a:cs typeface="Arial"/>
                          <a:sym typeface="Arial"/>
                        </a:rPr>
                        <a:t>$35,223,979</a:t>
                      </a:r>
                      <a:endParaRPr sz="1100" i="1" u="none" strike="noStrike" cap="none" dirty="0">
                        <a:solidFill>
                          <a:srgbClr val="595959"/>
                        </a:solidFill>
                        <a:latin typeface="Montserrat" panose="020B0604020202020204" charset="0"/>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000"/>
                        <a:buFont typeface="Arial"/>
                        <a:buNone/>
                      </a:pPr>
                      <a:r>
                        <a:rPr lang="es-MX" sz="1100" u="none" strike="noStrike" cap="none" dirty="0">
                          <a:latin typeface="Montserrat" panose="020B0604020202020204" charset="0"/>
                          <a:ea typeface="Arial"/>
                          <a:cs typeface="Arial"/>
                          <a:sym typeface="Arial"/>
                        </a:rPr>
                        <a:t>$22,755,237</a:t>
                      </a:r>
                      <a:endParaRPr sz="1100" i="1" u="none" strike="noStrike" cap="none" dirty="0">
                        <a:solidFill>
                          <a:srgbClr val="595959"/>
                        </a:solidFill>
                        <a:latin typeface="Montserrat" panose="020B0604020202020204" charset="0"/>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None/>
                      </a:pPr>
                      <a:r>
                        <a:rPr lang="es-MX" sz="1100" b="1" i="0" u="none" strike="noStrike" cap="none" dirty="0">
                          <a:solidFill>
                            <a:schemeClr val="dk1"/>
                          </a:solidFill>
                          <a:latin typeface="Montserrat" panose="020B0604020202020204" charset="0"/>
                          <a:ea typeface="Arial"/>
                          <a:cs typeface="Arial"/>
                          <a:sym typeface="Arial"/>
                        </a:rPr>
                        <a:t>100%</a:t>
                      </a:r>
                      <a:endParaRPr sz="1800" b="1" i="0" dirty="0">
                        <a:latin typeface="Montserrat" panose="020B0604020202020204" charset="0"/>
                      </a:endParaRPr>
                    </a:p>
                  </a:txBody>
                  <a:tcPr marL="91450" marR="91450" marT="45725" marB="45725" anchor="ctr">
                    <a:solidFill>
                      <a:schemeClr val="accent5">
                        <a:lumMod val="20000"/>
                        <a:lumOff val="80000"/>
                      </a:schemeClr>
                    </a:solidFill>
                  </a:tcPr>
                </a:tc>
                <a:extLst>
                  <a:ext uri="{0D108BD9-81ED-4DB2-BD59-A6C34878D82A}">
                    <a16:rowId xmlns:a16="http://schemas.microsoft.com/office/drawing/2014/main" val="10003"/>
                  </a:ext>
                </a:extLst>
              </a:tr>
              <a:tr h="590375">
                <a:tc>
                  <a:txBody>
                    <a:bodyPr/>
                    <a:lstStyle/>
                    <a:p>
                      <a:pPr marL="0" marR="0" lvl="0" indent="0" algn="ctr" rtl="0">
                        <a:lnSpc>
                          <a:spcPct val="100000"/>
                        </a:lnSpc>
                        <a:spcBef>
                          <a:spcPts val="0"/>
                        </a:spcBef>
                        <a:spcAft>
                          <a:spcPts val="0"/>
                        </a:spcAft>
                        <a:buNone/>
                      </a:pPr>
                      <a:r>
                        <a:rPr lang="es-MX" sz="1100" i="1" u="none" strike="noStrike" cap="none">
                          <a:solidFill>
                            <a:srgbClr val="595959"/>
                          </a:solidFill>
                          <a:latin typeface="Montserrat" panose="020B0604020202020204" charset="0"/>
                          <a:ea typeface="Arial"/>
                          <a:cs typeface="Arial"/>
                          <a:sym typeface="Arial"/>
                        </a:rPr>
                        <a:t>4</a:t>
                      </a:r>
                      <a:endParaRPr sz="1100" i="1" u="none" strike="noStrike" cap="none">
                        <a:solidFill>
                          <a:srgbClr val="595959"/>
                        </a:solidFill>
                        <a:latin typeface="Montserrat" panose="020B0604020202020204" charset="0"/>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None/>
                      </a:pPr>
                      <a:r>
                        <a:rPr lang="es-MX" sz="1100" u="none" strike="noStrike" cap="none">
                          <a:solidFill>
                            <a:schemeClr val="dk1"/>
                          </a:solidFill>
                          <a:latin typeface="Montserrat" panose="020B0604020202020204" charset="0"/>
                          <a:ea typeface="Arial"/>
                          <a:cs typeface="Arial"/>
                          <a:sym typeface="Arial"/>
                        </a:rPr>
                        <a:t>2012NCZ0002</a:t>
                      </a:r>
                      <a:endParaRPr sz="1800">
                        <a:latin typeface="Montserrat" panose="020B0604020202020204" charset="0"/>
                      </a:endParaRPr>
                    </a:p>
                  </a:txBody>
                  <a:tcPr marL="91450" marR="91450" marT="45725" marB="45725" anchor="ctr"/>
                </a:tc>
                <a:tc>
                  <a:txBody>
                    <a:bodyPr/>
                    <a:lstStyle/>
                    <a:p>
                      <a:pPr marL="0" marR="0" lvl="1" indent="0" algn="l" rtl="0">
                        <a:lnSpc>
                          <a:spcPct val="100000"/>
                        </a:lnSpc>
                        <a:spcBef>
                          <a:spcPts val="0"/>
                        </a:spcBef>
                        <a:spcAft>
                          <a:spcPts val="0"/>
                        </a:spcAft>
                        <a:buNone/>
                      </a:pPr>
                      <a:r>
                        <a:rPr lang="es-MX" sz="1100" u="none" strike="noStrike" cap="none" dirty="0">
                          <a:solidFill>
                            <a:schemeClr val="dk1"/>
                          </a:solidFill>
                          <a:latin typeface="Montserrat" panose="020B0604020202020204" charset="0"/>
                          <a:ea typeface="Arial"/>
                          <a:cs typeface="Arial"/>
                          <a:sym typeface="Arial"/>
                        </a:rPr>
                        <a:t>Programa de Sustitución de Monitores de Signos Vitales para Urgencias del INP</a:t>
                      </a:r>
                      <a:endParaRPr sz="1100" u="none" strike="noStrike" cap="none" dirty="0">
                        <a:solidFill>
                          <a:schemeClr val="dk1"/>
                        </a:solidFill>
                        <a:latin typeface="Montserrat" panose="020B0604020202020204" charset="0"/>
                        <a:ea typeface="Arial"/>
                        <a:cs typeface="Arial"/>
                        <a:sym typeface="Arial"/>
                      </a:endParaRPr>
                    </a:p>
                  </a:txBody>
                  <a:tcPr marL="91450" marR="91450" marT="45725" marB="45725" anchor="ctr">
                    <a:solidFill>
                      <a:schemeClr val="accent5">
                        <a:lumMod val="20000"/>
                        <a:lumOff val="80000"/>
                      </a:schemeClr>
                    </a:solidFill>
                  </a:tcPr>
                </a:tc>
                <a:tc>
                  <a:txBody>
                    <a:bodyPr/>
                    <a:lstStyle/>
                    <a:p>
                      <a:pPr marL="0" marR="0" lvl="0" indent="0" algn="ctr" rtl="0">
                        <a:lnSpc>
                          <a:spcPct val="100000"/>
                        </a:lnSpc>
                        <a:spcBef>
                          <a:spcPts val="0"/>
                        </a:spcBef>
                        <a:spcAft>
                          <a:spcPts val="0"/>
                        </a:spcAft>
                        <a:buNone/>
                      </a:pPr>
                      <a:r>
                        <a:rPr lang="es-MX" sz="1100" u="none" strike="noStrike" cap="none">
                          <a:solidFill>
                            <a:schemeClr val="dk1"/>
                          </a:solidFill>
                          <a:latin typeface="Montserrat" panose="020B0604020202020204" charset="0"/>
                          <a:ea typeface="Arial"/>
                          <a:cs typeface="Arial"/>
                          <a:sym typeface="Arial"/>
                        </a:rPr>
                        <a:t>$ 6,582,337</a:t>
                      </a:r>
                      <a:endParaRPr sz="1800">
                        <a:latin typeface="Montserrat" panose="020B0604020202020204" charset="0"/>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1000"/>
                        <a:buFont typeface="Arial"/>
                        <a:buNone/>
                      </a:pPr>
                      <a:r>
                        <a:rPr lang="es-MX" sz="1100" u="none" strike="noStrike" cap="none" dirty="0">
                          <a:latin typeface="Montserrat" panose="020B0604020202020204" charset="0"/>
                          <a:ea typeface="Arial"/>
                          <a:cs typeface="Arial"/>
                          <a:sym typeface="Arial"/>
                        </a:rPr>
                        <a:t>$3,143,803</a:t>
                      </a:r>
                      <a:endParaRPr sz="1100" i="1" u="none" strike="noStrike" cap="none" dirty="0">
                        <a:solidFill>
                          <a:srgbClr val="595959"/>
                        </a:solidFill>
                        <a:latin typeface="Montserrat" panose="020B0604020202020204" charset="0"/>
                        <a:ea typeface="Arial"/>
                        <a:cs typeface="Arial"/>
                        <a:sym typeface="Arial"/>
                      </a:endParaRPr>
                    </a:p>
                  </a:txBody>
                  <a:tcPr marL="91450" marR="91450" marT="45725" marB="45725" anchor="ctr"/>
                </a:tc>
                <a:tc>
                  <a:txBody>
                    <a:bodyPr/>
                    <a:lstStyle/>
                    <a:p>
                      <a:pPr marL="0" marR="0" lvl="0" indent="0" algn="ctr" rtl="0">
                        <a:lnSpc>
                          <a:spcPct val="100000"/>
                        </a:lnSpc>
                        <a:spcBef>
                          <a:spcPts val="0"/>
                        </a:spcBef>
                        <a:spcAft>
                          <a:spcPts val="0"/>
                        </a:spcAft>
                        <a:buNone/>
                      </a:pPr>
                      <a:r>
                        <a:rPr lang="es-MX" sz="1100" b="1" i="0" u="none" strike="noStrike" cap="none" dirty="0">
                          <a:solidFill>
                            <a:schemeClr val="dk1"/>
                          </a:solidFill>
                          <a:latin typeface="Montserrat" panose="020B0604020202020204" charset="0"/>
                          <a:ea typeface="Arial"/>
                          <a:cs typeface="Arial"/>
                          <a:sym typeface="Arial"/>
                        </a:rPr>
                        <a:t>45%</a:t>
                      </a:r>
                      <a:endParaRPr sz="1800" b="1" i="0" dirty="0">
                        <a:latin typeface="Montserrat" panose="020B0604020202020204" charset="0"/>
                      </a:endParaRPr>
                    </a:p>
                  </a:txBody>
                  <a:tcPr marL="91450" marR="91450" marT="45725" marB="45725" anchor="ctr">
                    <a:solidFill>
                      <a:schemeClr val="accent5">
                        <a:lumMod val="20000"/>
                        <a:lumOff val="80000"/>
                      </a:schemeClr>
                    </a:solidFill>
                  </a:tcPr>
                </a:tc>
                <a:extLst>
                  <a:ext uri="{0D108BD9-81ED-4DB2-BD59-A6C34878D82A}">
                    <a16:rowId xmlns:a16="http://schemas.microsoft.com/office/drawing/2014/main" val="10004"/>
                  </a:ext>
                </a:extLst>
              </a:tr>
              <a:tr h="393575">
                <a:tc gridSpan="3">
                  <a:txBody>
                    <a:bodyPr/>
                    <a:lstStyle/>
                    <a:p>
                      <a:pPr marL="0" marR="0" lvl="0" indent="0" algn="ctr" rtl="0">
                        <a:lnSpc>
                          <a:spcPct val="100000"/>
                        </a:lnSpc>
                        <a:spcBef>
                          <a:spcPts val="0"/>
                        </a:spcBef>
                        <a:spcAft>
                          <a:spcPts val="0"/>
                        </a:spcAft>
                        <a:buNone/>
                      </a:pPr>
                      <a:r>
                        <a:rPr lang="es-MX" sz="1100" b="1" u="none" strike="noStrike" cap="none" dirty="0">
                          <a:solidFill>
                            <a:schemeClr val="lt1"/>
                          </a:solidFill>
                          <a:latin typeface="Montserrat" panose="020B0604020202020204" charset="0"/>
                          <a:ea typeface="Arial"/>
                          <a:cs typeface="Arial"/>
                          <a:sym typeface="Arial"/>
                        </a:rPr>
                        <a:t>TOTAL</a:t>
                      </a:r>
                      <a:endParaRPr sz="1100" b="1" i="1" u="none" strike="noStrike" cap="none" dirty="0">
                        <a:solidFill>
                          <a:schemeClr val="lt1"/>
                        </a:solidFill>
                        <a:latin typeface="Montserrat" panose="020B0604020202020204" charset="0"/>
                        <a:ea typeface="Arial"/>
                        <a:cs typeface="Arial"/>
                        <a:sym typeface="Arial"/>
                      </a:endParaRPr>
                    </a:p>
                  </a:txBody>
                  <a:tcPr marL="91450" marR="91450" marT="45725" marB="45725" anchor="ctr">
                    <a:solidFill>
                      <a:schemeClr val="accent5">
                        <a:lumMod val="75000"/>
                      </a:schemeClr>
                    </a:solidFill>
                  </a:tcPr>
                </a:tc>
                <a:tc hMerge="1">
                  <a:txBody>
                    <a:bodyPr/>
                    <a:lstStyle/>
                    <a:p>
                      <a:endParaRPr lang="es-MX"/>
                    </a:p>
                  </a:txBody>
                  <a:tcPr/>
                </a:tc>
                <a:tc hMerge="1">
                  <a:txBody>
                    <a:bodyPr/>
                    <a:lstStyle/>
                    <a:p>
                      <a:endParaRPr lang="es-MX"/>
                    </a:p>
                  </a:txBody>
                  <a:tcPr/>
                </a:tc>
                <a:tc>
                  <a:txBody>
                    <a:bodyPr/>
                    <a:lstStyle/>
                    <a:p>
                      <a:pPr marL="0" marR="0" lvl="0" indent="0" algn="ctr" rtl="0">
                        <a:spcBef>
                          <a:spcPts val="0"/>
                        </a:spcBef>
                        <a:spcAft>
                          <a:spcPts val="0"/>
                        </a:spcAft>
                        <a:buNone/>
                      </a:pPr>
                      <a:r>
                        <a:rPr lang="es-MX" sz="1100" b="1" i="0" u="none" strike="noStrike" cap="none" dirty="0">
                          <a:solidFill>
                            <a:schemeClr val="lt1"/>
                          </a:solidFill>
                          <a:latin typeface="Montserrat" panose="020B0604020202020204" charset="0"/>
                          <a:ea typeface="Arial"/>
                          <a:cs typeface="Arial"/>
                          <a:sym typeface="Arial"/>
                        </a:rPr>
                        <a:t>$202,353,516</a:t>
                      </a:r>
                      <a:endParaRPr sz="1800" b="1" dirty="0">
                        <a:latin typeface="Montserrat" panose="020B0604020202020204" charset="0"/>
                      </a:endParaRPr>
                    </a:p>
                  </a:txBody>
                  <a:tcPr marL="6350" marR="6350" marT="6350" marB="0" anchor="ctr">
                    <a:solidFill>
                      <a:schemeClr val="accent5">
                        <a:lumMod val="75000"/>
                      </a:schemeClr>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MX" sz="1100" b="1" i="0" u="none" strike="noStrike" cap="none" dirty="0">
                          <a:solidFill>
                            <a:schemeClr val="lt1"/>
                          </a:solidFill>
                          <a:latin typeface="Montserrat" panose="020B0604020202020204" charset="0"/>
                          <a:ea typeface="Arial"/>
                          <a:cs typeface="Arial"/>
                          <a:sym typeface="Arial"/>
                        </a:rPr>
                        <a:t>$134,462,424</a:t>
                      </a:r>
                      <a:endParaRPr sz="1800" b="1" dirty="0">
                        <a:latin typeface="Montserrat" panose="020B0604020202020204" charset="0"/>
                      </a:endParaRPr>
                    </a:p>
                  </a:txBody>
                  <a:tcPr marL="91450" marR="91450" marT="45725" marB="45725" anchor="ctr">
                    <a:solidFill>
                      <a:schemeClr val="accent5">
                        <a:lumMod val="75000"/>
                      </a:schemeClr>
                    </a:solidFill>
                  </a:tcPr>
                </a:tc>
                <a:tc>
                  <a:txBody>
                    <a:bodyPr/>
                    <a:lstStyle/>
                    <a:p>
                      <a:pPr marL="0" marR="0" lvl="0" indent="0" algn="ctr" rtl="0">
                        <a:lnSpc>
                          <a:spcPct val="100000"/>
                        </a:lnSpc>
                        <a:spcBef>
                          <a:spcPts val="0"/>
                        </a:spcBef>
                        <a:spcAft>
                          <a:spcPts val="0"/>
                        </a:spcAft>
                        <a:buNone/>
                      </a:pPr>
                      <a:endParaRPr sz="1100" b="1" i="1" u="none" strike="noStrike" cap="none" dirty="0">
                        <a:solidFill>
                          <a:schemeClr val="lt1"/>
                        </a:solidFill>
                        <a:latin typeface="Montserrat" panose="020B0604020202020204" charset="0"/>
                        <a:ea typeface="Arial"/>
                        <a:cs typeface="Arial"/>
                        <a:sym typeface="Arial"/>
                      </a:endParaRPr>
                    </a:p>
                  </a:txBody>
                  <a:tcPr marL="91450" marR="91450" marT="45725" marB="45725" anchor="ctr">
                    <a:solidFill>
                      <a:schemeClr val="accent5">
                        <a:lumMod val="75000"/>
                      </a:schemeClr>
                    </a:solidFill>
                  </a:tcPr>
                </a:tc>
                <a:extLst>
                  <a:ext uri="{0D108BD9-81ED-4DB2-BD59-A6C34878D82A}">
                    <a16:rowId xmlns:a16="http://schemas.microsoft.com/office/drawing/2014/main" val="10005"/>
                  </a:ext>
                </a:extLst>
              </a:tr>
            </a:tbl>
          </a:graphicData>
        </a:graphic>
      </p:graphicFrame>
      <p:sp>
        <p:nvSpPr>
          <p:cNvPr id="474" name="Google Shape;474;p26"/>
          <p:cNvSpPr/>
          <p:nvPr/>
        </p:nvSpPr>
        <p:spPr>
          <a:xfrm>
            <a:off x="217488" y="1012825"/>
            <a:ext cx="10998200" cy="5559425"/>
          </a:xfrm>
          <a:prstGeom prst="rect">
            <a:avLst/>
          </a:prstGeom>
          <a:no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alibri"/>
              <a:ea typeface="Calibri"/>
              <a:cs typeface="Calibri"/>
              <a:sym typeface="Calibri"/>
            </a:endParaRPr>
          </a:p>
        </p:txBody>
      </p:sp>
      <p:grpSp>
        <p:nvGrpSpPr>
          <p:cNvPr id="2" name="Grupo 1">
            <a:extLst>
              <a:ext uri="{FF2B5EF4-FFF2-40B4-BE49-F238E27FC236}">
                <a16:creationId xmlns:a16="http://schemas.microsoft.com/office/drawing/2014/main" id="{55C65ED0-16A0-407B-9920-70B42722D670}"/>
              </a:ext>
            </a:extLst>
          </p:cNvPr>
          <p:cNvGrpSpPr/>
          <p:nvPr/>
        </p:nvGrpSpPr>
        <p:grpSpPr>
          <a:xfrm>
            <a:off x="831850" y="5202237"/>
            <a:ext cx="10720388" cy="1285875"/>
            <a:chOff x="349250" y="5165725"/>
            <a:chExt cx="10720388" cy="1285875"/>
          </a:xfrm>
        </p:grpSpPr>
        <p:pic>
          <p:nvPicPr>
            <p:cNvPr id="467" name="Google Shape;467;p26"/>
            <p:cNvPicPr preferRelativeResize="0"/>
            <p:nvPr/>
          </p:nvPicPr>
          <p:blipFill rotWithShape="1">
            <a:blip r:embed="rId3">
              <a:alphaModFix/>
            </a:blip>
            <a:srcRect r="13419"/>
            <a:stretch/>
          </p:blipFill>
          <p:spPr>
            <a:xfrm>
              <a:off x="9680575" y="5183188"/>
              <a:ext cx="1389063" cy="1206500"/>
            </a:xfrm>
            <a:prstGeom prst="rect">
              <a:avLst/>
            </a:prstGeom>
            <a:noFill/>
            <a:ln>
              <a:noFill/>
            </a:ln>
          </p:spPr>
        </p:pic>
        <p:pic>
          <p:nvPicPr>
            <p:cNvPr id="469" name="Google Shape;469;p26"/>
            <p:cNvPicPr preferRelativeResize="0"/>
            <p:nvPr/>
          </p:nvPicPr>
          <p:blipFill rotWithShape="1">
            <a:blip r:embed="rId4">
              <a:alphaModFix/>
            </a:blip>
            <a:srcRect/>
            <a:stretch/>
          </p:blipFill>
          <p:spPr>
            <a:xfrm>
              <a:off x="4886325" y="5172075"/>
              <a:ext cx="1306513" cy="1279525"/>
            </a:xfrm>
            <a:prstGeom prst="rect">
              <a:avLst/>
            </a:prstGeom>
            <a:noFill/>
            <a:ln>
              <a:noFill/>
            </a:ln>
          </p:spPr>
        </p:pic>
        <p:pic>
          <p:nvPicPr>
            <p:cNvPr id="470" name="Google Shape;470;p26"/>
            <p:cNvPicPr preferRelativeResize="0"/>
            <p:nvPr/>
          </p:nvPicPr>
          <p:blipFill rotWithShape="1">
            <a:blip r:embed="rId5">
              <a:alphaModFix/>
            </a:blip>
            <a:srcRect t="5388" r="26028" b="-595"/>
            <a:stretch/>
          </p:blipFill>
          <p:spPr>
            <a:xfrm>
              <a:off x="6330950" y="5165725"/>
              <a:ext cx="1416050" cy="1285875"/>
            </a:xfrm>
            <a:prstGeom prst="rect">
              <a:avLst/>
            </a:prstGeom>
            <a:noFill/>
            <a:ln>
              <a:noFill/>
            </a:ln>
          </p:spPr>
        </p:pic>
        <p:pic>
          <p:nvPicPr>
            <p:cNvPr id="471" name="Google Shape;471;p26"/>
            <p:cNvPicPr preferRelativeResize="0"/>
            <p:nvPr/>
          </p:nvPicPr>
          <p:blipFill rotWithShape="1">
            <a:blip r:embed="rId6">
              <a:alphaModFix/>
            </a:blip>
            <a:srcRect l="10905" t="10507" r="6867" b="10506"/>
            <a:stretch/>
          </p:blipFill>
          <p:spPr>
            <a:xfrm>
              <a:off x="3443288" y="5165725"/>
              <a:ext cx="1306512" cy="1285875"/>
            </a:xfrm>
            <a:prstGeom prst="rect">
              <a:avLst/>
            </a:prstGeom>
            <a:noFill/>
            <a:ln>
              <a:noFill/>
            </a:ln>
          </p:spPr>
        </p:pic>
        <p:pic>
          <p:nvPicPr>
            <p:cNvPr id="472" name="Google Shape;472;p26"/>
            <p:cNvPicPr preferRelativeResize="0"/>
            <p:nvPr/>
          </p:nvPicPr>
          <p:blipFill rotWithShape="1">
            <a:blip r:embed="rId7">
              <a:alphaModFix/>
            </a:blip>
            <a:srcRect l="18008" t="19518" r="8803" b="3436"/>
            <a:stretch/>
          </p:blipFill>
          <p:spPr>
            <a:xfrm>
              <a:off x="1916113" y="5165725"/>
              <a:ext cx="1389062" cy="1279525"/>
            </a:xfrm>
            <a:prstGeom prst="rect">
              <a:avLst/>
            </a:prstGeom>
            <a:noFill/>
            <a:ln>
              <a:noFill/>
            </a:ln>
          </p:spPr>
        </p:pic>
        <p:pic>
          <p:nvPicPr>
            <p:cNvPr id="473" name="Google Shape;473;p26"/>
            <p:cNvPicPr preferRelativeResize="0"/>
            <p:nvPr/>
          </p:nvPicPr>
          <p:blipFill rotWithShape="1">
            <a:blip r:embed="rId8">
              <a:alphaModFix/>
            </a:blip>
            <a:srcRect l="2936" t="12785" r="7658" b="6522"/>
            <a:stretch/>
          </p:blipFill>
          <p:spPr>
            <a:xfrm>
              <a:off x="7885113" y="5165725"/>
              <a:ext cx="1657350" cy="1252538"/>
            </a:xfrm>
            <a:prstGeom prst="rect">
              <a:avLst/>
            </a:prstGeom>
            <a:noFill/>
            <a:ln>
              <a:noFill/>
            </a:ln>
          </p:spPr>
        </p:pic>
        <p:pic>
          <p:nvPicPr>
            <p:cNvPr id="475" name="Google Shape;475;p26"/>
            <p:cNvPicPr preferRelativeResize="0"/>
            <p:nvPr/>
          </p:nvPicPr>
          <p:blipFill rotWithShape="1">
            <a:blip r:embed="rId9">
              <a:alphaModFix/>
            </a:blip>
            <a:srcRect r="11224" b="7371"/>
            <a:stretch/>
          </p:blipFill>
          <p:spPr>
            <a:xfrm>
              <a:off x="349250" y="5165725"/>
              <a:ext cx="1428750" cy="1277938"/>
            </a:xfrm>
            <a:prstGeom prst="rect">
              <a:avLst/>
            </a:prstGeom>
            <a:noFill/>
            <a:ln>
              <a:noFill/>
            </a:ln>
          </p:spPr>
        </p:pic>
      </p:grpSp>
      <p:pic>
        <p:nvPicPr>
          <p:cNvPr id="476" name="Google Shape;476;p26"/>
          <p:cNvPicPr preferRelativeResize="0"/>
          <p:nvPr/>
        </p:nvPicPr>
        <p:blipFill>
          <a:blip r:embed="rId10">
            <a:alphaModFix/>
          </a:blip>
          <a:stretch>
            <a:fillRect/>
          </a:stretch>
        </p:blipFill>
        <p:spPr>
          <a:xfrm>
            <a:off x="-225094" y="0"/>
            <a:ext cx="3854560" cy="9048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27"/>
          <p:cNvSpPr/>
          <p:nvPr/>
        </p:nvSpPr>
        <p:spPr>
          <a:xfrm>
            <a:off x="728663" y="1146561"/>
            <a:ext cx="8453400" cy="409881"/>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1200"/>
              </a:spcBef>
              <a:spcAft>
                <a:spcPts val="0"/>
              </a:spcAft>
              <a:buClr>
                <a:srgbClr val="000000"/>
              </a:buClr>
              <a:buSzPts val="1400"/>
              <a:buFont typeface="Arial"/>
              <a:buNone/>
            </a:pPr>
            <a:r>
              <a:rPr lang="es-MX" sz="1800" b="1" dirty="0">
                <a:solidFill>
                  <a:srgbClr val="385623"/>
                </a:solidFill>
                <a:latin typeface="Calibri"/>
                <a:ea typeface="Calibri"/>
                <a:cs typeface="Calibri"/>
                <a:sym typeface="Calibri"/>
              </a:rPr>
              <a:t>1212NCZ0001</a:t>
            </a:r>
            <a:r>
              <a:rPr lang="es-MX" sz="1800" b="1" dirty="0">
                <a:solidFill>
                  <a:schemeClr val="dk1"/>
                </a:solidFill>
                <a:latin typeface="Calibri"/>
                <a:ea typeface="Calibri"/>
                <a:cs typeface="Calibri"/>
                <a:sym typeface="Calibri"/>
              </a:rPr>
              <a:t> </a:t>
            </a:r>
            <a:r>
              <a:rPr lang="es-MX" sz="1800" dirty="0">
                <a:solidFill>
                  <a:schemeClr val="dk1"/>
                </a:solidFill>
                <a:latin typeface="Calibri"/>
                <a:ea typeface="Calibri"/>
                <a:cs typeface="Calibri"/>
                <a:sym typeface="Calibri"/>
              </a:rPr>
              <a:t>y actualmente en cartera de inversión de la Secretaría de Hacienda</a:t>
            </a:r>
            <a:endParaRPr sz="1800" b="1" dirty="0">
              <a:solidFill>
                <a:srgbClr val="385623"/>
              </a:solidFill>
              <a:latin typeface="Calibri"/>
              <a:ea typeface="Calibri"/>
              <a:cs typeface="Calibri"/>
              <a:sym typeface="Calibri"/>
            </a:endParaRPr>
          </a:p>
        </p:txBody>
      </p:sp>
      <p:sp>
        <p:nvSpPr>
          <p:cNvPr id="482" name="Google Shape;482;p27"/>
          <p:cNvSpPr txBox="1"/>
          <p:nvPr/>
        </p:nvSpPr>
        <p:spPr>
          <a:xfrm>
            <a:off x="8086613" y="2276446"/>
            <a:ext cx="3592676" cy="3693288"/>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spcBef>
                <a:spcPts val="0"/>
              </a:spcBef>
              <a:spcAft>
                <a:spcPts val="0"/>
              </a:spcAft>
              <a:buClr>
                <a:srgbClr val="000000"/>
              </a:buClr>
              <a:buSzPts val="1350"/>
              <a:buFont typeface="Arial"/>
              <a:buNone/>
            </a:pPr>
            <a:r>
              <a:rPr lang="es-MX" sz="1200" dirty="0">
                <a:solidFill>
                  <a:schemeClr val="dk1"/>
                </a:solidFill>
                <a:latin typeface="Montserrat"/>
                <a:ea typeface="Montserrat"/>
                <a:cs typeface="Montserrat"/>
                <a:sym typeface="Montserrat"/>
              </a:rPr>
              <a:t>Durante el mes de </a:t>
            </a:r>
            <a:r>
              <a:rPr lang="es-MX" sz="1200" b="1" dirty="0">
                <a:solidFill>
                  <a:schemeClr val="dk1"/>
                </a:solidFill>
                <a:latin typeface="Montserrat"/>
                <a:ea typeface="Montserrat"/>
                <a:cs typeface="Montserrat"/>
                <a:sym typeface="Montserrat"/>
              </a:rPr>
              <a:t>Junio y Julio</a:t>
            </a:r>
            <a:r>
              <a:rPr lang="es-MX" sz="1200" dirty="0">
                <a:solidFill>
                  <a:schemeClr val="dk1"/>
                </a:solidFill>
                <a:latin typeface="Montserrat"/>
                <a:ea typeface="Montserrat"/>
                <a:cs typeface="Montserrat"/>
                <a:sym typeface="Montserrat"/>
              </a:rPr>
              <a:t> del 2022, se realizaron las pruebas por el </a:t>
            </a:r>
            <a:r>
              <a:rPr lang="es-MX" sz="1200" b="1" dirty="0">
                <a:solidFill>
                  <a:schemeClr val="dk1"/>
                </a:solidFill>
                <a:latin typeface="Montserrat"/>
                <a:ea typeface="Montserrat"/>
                <a:cs typeface="Montserrat"/>
                <a:sym typeface="Montserrat"/>
              </a:rPr>
              <a:t>Laboratorio Nacional de la Construcción (LANCO)</a:t>
            </a:r>
            <a:r>
              <a:rPr lang="es-MX" sz="1200" dirty="0">
                <a:solidFill>
                  <a:schemeClr val="dk1"/>
                </a:solidFill>
                <a:latin typeface="Montserrat"/>
                <a:ea typeface="Montserrat"/>
                <a:cs typeface="Montserrat"/>
                <a:sym typeface="Montserrat"/>
              </a:rPr>
              <a:t>: </a:t>
            </a:r>
            <a:endParaRPr sz="1200" dirty="0">
              <a:solidFill>
                <a:schemeClr val="dk1"/>
              </a:solidFill>
              <a:latin typeface="Montserrat"/>
              <a:ea typeface="Montserrat"/>
              <a:cs typeface="Montserrat"/>
              <a:sym typeface="Montserrat"/>
            </a:endParaRPr>
          </a:p>
          <a:p>
            <a:pPr marL="457200" marR="0" lvl="0" indent="-314325" algn="l" rtl="0">
              <a:spcBef>
                <a:spcPts val="0"/>
              </a:spcBef>
              <a:spcAft>
                <a:spcPts val="0"/>
              </a:spcAft>
              <a:buClr>
                <a:schemeClr val="dk1"/>
              </a:buClr>
              <a:buSzPts val="1350"/>
              <a:buFont typeface="Montserrat"/>
              <a:buChar char="-"/>
            </a:pPr>
            <a:r>
              <a:rPr lang="es-MX" sz="1200" dirty="0">
                <a:solidFill>
                  <a:schemeClr val="dk1"/>
                </a:solidFill>
                <a:latin typeface="Montserrat"/>
                <a:ea typeface="Montserrat"/>
                <a:cs typeface="Montserrat"/>
                <a:sym typeface="Montserrat"/>
              </a:rPr>
              <a:t>Informe de </a:t>
            </a:r>
            <a:r>
              <a:rPr lang="es-MX" sz="1200" b="1" dirty="0">
                <a:solidFill>
                  <a:schemeClr val="dk1"/>
                </a:solidFill>
                <a:latin typeface="Montserrat"/>
                <a:ea typeface="Montserrat"/>
                <a:cs typeface="Montserrat"/>
                <a:sym typeface="Montserrat"/>
              </a:rPr>
              <a:t>Análisis Químico</a:t>
            </a:r>
            <a:endParaRPr sz="1200" b="1" dirty="0">
              <a:solidFill>
                <a:schemeClr val="dk1"/>
              </a:solidFill>
              <a:latin typeface="Montserrat"/>
              <a:ea typeface="Montserrat"/>
              <a:cs typeface="Montserrat"/>
              <a:sym typeface="Montserrat"/>
            </a:endParaRPr>
          </a:p>
          <a:p>
            <a:pPr marL="457200" marR="0" lvl="0" indent="-314325" algn="l" rtl="0">
              <a:spcBef>
                <a:spcPts val="0"/>
              </a:spcBef>
              <a:spcAft>
                <a:spcPts val="0"/>
              </a:spcAft>
              <a:buClr>
                <a:schemeClr val="dk1"/>
              </a:buClr>
              <a:buSzPts val="1350"/>
              <a:buFont typeface="Montserrat"/>
              <a:buChar char="-"/>
            </a:pPr>
            <a:r>
              <a:rPr lang="es-MX" sz="1200" dirty="0">
                <a:solidFill>
                  <a:schemeClr val="dk1"/>
                </a:solidFill>
                <a:latin typeface="Montserrat"/>
                <a:ea typeface="Montserrat"/>
                <a:cs typeface="Montserrat"/>
                <a:sym typeface="Montserrat"/>
              </a:rPr>
              <a:t>Detección de Acero por el </a:t>
            </a:r>
            <a:r>
              <a:rPr lang="es-MX" sz="1200" b="1" dirty="0">
                <a:solidFill>
                  <a:schemeClr val="dk1"/>
                </a:solidFill>
                <a:latin typeface="Montserrat"/>
                <a:ea typeface="Montserrat"/>
                <a:cs typeface="Montserrat"/>
                <a:sym typeface="Montserrat"/>
              </a:rPr>
              <a:t>Método de Inducción Magnética</a:t>
            </a:r>
            <a:endParaRPr sz="1200" b="1" dirty="0">
              <a:solidFill>
                <a:schemeClr val="dk1"/>
              </a:solidFill>
              <a:latin typeface="Montserrat"/>
              <a:ea typeface="Montserrat"/>
              <a:cs typeface="Montserrat"/>
              <a:sym typeface="Montserrat"/>
            </a:endParaRPr>
          </a:p>
          <a:p>
            <a:pPr marL="457200" marR="0" lvl="0" indent="-314325" algn="l" rtl="0">
              <a:spcBef>
                <a:spcPts val="0"/>
              </a:spcBef>
              <a:spcAft>
                <a:spcPts val="0"/>
              </a:spcAft>
              <a:buClr>
                <a:schemeClr val="dk1"/>
              </a:buClr>
              <a:buSzPts val="1350"/>
              <a:buFont typeface="Montserrat"/>
              <a:buChar char="-"/>
            </a:pPr>
            <a:r>
              <a:rPr lang="es-MX" sz="1200" dirty="0">
                <a:solidFill>
                  <a:schemeClr val="dk1"/>
                </a:solidFill>
                <a:latin typeface="Montserrat"/>
                <a:ea typeface="Montserrat"/>
                <a:cs typeface="Montserrat"/>
                <a:sym typeface="Montserrat"/>
              </a:rPr>
              <a:t>Resistencia en </a:t>
            </a:r>
            <a:r>
              <a:rPr lang="es-MX" sz="1200" b="1" dirty="0">
                <a:solidFill>
                  <a:schemeClr val="dk1"/>
                </a:solidFill>
                <a:latin typeface="Montserrat"/>
                <a:ea typeface="Montserrat"/>
                <a:cs typeface="Montserrat"/>
                <a:sym typeface="Montserrat"/>
              </a:rPr>
              <a:t>Núcleos de Concreto (Corazones)</a:t>
            </a:r>
            <a:endParaRPr sz="1200" b="1" dirty="0">
              <a:solidFill>
                <a:schemeClr val="dk1"/>
              </a:solidFill>
              <a:latin typeface="Montserrat"/>
              <a:ea typeface="Montserrat"/>
              <a:cs typeface="Montserrat"/>
              <a:sym typeface="Montserrat"/>
            </a:endParaRPr>
          </a:p>
          <a:p>
            <a:pPr marL="457200" marR="0" lvl="0" indent="-314325" algn="l" rtl="0">
              <a:spcBef>
                <a:spcPts val="0"/>
              </a:spcBef>
              <a:spcAft>
                <a:spcPts val="0"/>
              </a:spcAft>
              <a:buClr>
                <a:schemeClr val="dk1"/>
              </a:buClr>
              <a:buSzPts val="1350"/>
              <a:buFont typeface="Montserrat"/>
              <a:buChar char="-"/>
            </a:pPr>
            <a:r>
              <a:rPr lang="es-MX" sz="1200" dirty="0">
                <a:solidFill>
                  <a:schemeClr val="dk1"/>
                </a:solidFill>
                <a:latin typeface="Montserrat"/>
                <a:ea typeface="Montserrat"/>
                <a:cs typeface="Montserrat"/>
                <a:sym typeface="Montserrat"/>
              </a:rPr>
              <a:t>Determinación del Índice de </a:t>
            </a:r>
            <a:r>
              <a:rPr lang="es-MX" sz="1200" b="1" dirty="0">
                <a:solidFill>
                  <a:schemeClr val="dk1"/>
                </a:solidFill>
                <a:latin typeface="Montserrat"/>
                <a:ea typeface="Montserrat"/>
                <a:cs typeface="Montserrat"/>
                <a:sym typeface="Montserrat"/>
              </a:rPr>
              <a:t>Rebote en el Concreto Endurecido</a:t>
            </a:r>
            <a:endParaRPr sz="1200" b="1" dirty="0">
              <a:solidFill>
                <a:schemeClr val="dk1"/>
              </a:solidFill>
              <a:latin typeface="Montserrat"/>
              <a:ea typeface="Montserrat"/>
              <a:cs typeface="Montserrat"/>
              <a:sym typeface="Montserrat"/>
            </a:endParaRPr>
          </a:p>
          <a:p>
            <a:pPr marL="457200" marR="0" lvl="0" indent="-314325" algn="l" rtl="0">
              <a:spcBef>
                <a:spcPts val="0"/>
              </a:spcBef>
              <a:spcAft>
                <a:spcPts val="0"/>
              </a:spcAft>
              <a:buClr>
                <a:schemeClr val="dk1"/>
              </a:buClr>
              <a:buSzPts val="1350"/>
              <a:buFont typeface="Montserrat"/>
              <a:buChar char="-"/>
            </a:pPr>
            <a:r>
              <a:rPr lang="es-MX" sz="1200" dirty="0">
                <a:solidFill>
                  <a:schemeClr val="dk1"/>
                </a:solidFill>
                <a:latin typeface="Montserrat"/>
                <a:ea typeface="Montserrat"/>
                <a:cs typeface="Montserrat"/>
                <a:sym typeface="Montserrat"/>
              </a:rPr>
              <a:t>Informe de Inspección </a:t>
            </a:r>
            <a:r>
              <a:rPr lang="es-MX" sz="1200" b="1" dirty="0">
                <a:solidFill>
                  <a:schemeClr val="dk1"/>
                </a:solidFill>
                <a:latin typeface="Montserrat"/>
                <a:ea typeface="Montserrat"/>
                <a:cs typeface="Montserrat"/>
                <a:sym typeface="Montserrat"/>
              </a:rPr>
              <a:t>Ultrasónica de Soldadura</a:t>
            </a:r>
            <a:endParaRPr sz="1200" b="1" dirty="0">
              <a:solidFill>
                <a:schemeClr val="dk1"/>
              </a:solidFill>
              <a:latin typeface="Montserrat"/>
              <a:ea typeface="Montserrat"/>
              <a:cs typeface="Montserrat"/>
              <a:sym typeface="Montserrat"/>
            </a:endParaRPr>
          </a:p>
          <a:p>
            <a:pPr marL="457200" marR="0" lvl="0" indent="-314325" algn="l" rtl="0">
              <a:spcBef>
                <a:spcPts val="0"/>
              </a:spcBef>
              <a:spcAft>
                <a:spcPts val="0"/>
              </a:spcAft>
              <a:buClr>
                <a:schemeClr val="dk1"/>
              </a:buClr>
              <a:buSzPts val="1350"/>
              <a:buFont typeface="Montserrat"/>
              <a:buChar char="-"/>
            </a:pPr>
            <a:r>
              <a:rPr lang="es-MX" sz="1200" dirty="0">
                <a:solidFill>
                  <a:schemeClr val="dk1"/>
                </a:solidFill>
                <a:latin typeface="Montserrat"/>
                <a:ea typeface="Montserrat"/>
                <a:cs typeface="Montserrat"/>
                <a:sym typeface="Montserrat"/>
              </a:rPr>
              <a:t>Informes de Inspección con </a:t>
            </a:r>
            <a:r>
              <a:rPr lang="es-MX" sz="1200" b="1" dirty="0">
                <a:solidFill>
                  <a:schemeClr val="dk1"/>
                </a:solidFill>
                <a:latin typeface="Montserrat"/>
                <a:ea typeface="Montserrat"/>
                <a:cs typeface="Montserrat"/>
                <a:sym typeface="Montserrat"/>
              </a:rPr>
              <a:t>Líquidos Penetrantes </a:t>
            </a:r>
            <a:endParaRPr sz="1200" b="1" dirty="0">
              <a:solidFill>
                <a:schemeClr val="dk1"/>
              </a:solidFill>
              <a:latin typeface="Montserrat"/>
              <a:ea typeface="Montserrat"/>
              <a:cs typeface="Montserrat"/>
              <a:sym typeface="Montserrat"/>
            </a:endParaRPr>
          </a:p>
          <a:p>
            <a:pPr marL="457200" marR="0" lvl="0" indent="-314325" algn="l" rtl="0">
              <a:spcBef>
                <a:spcPts val="0"/>
              </a:spcBef>
              <a:spcAft>
                <a:spcPts val="0"/>
              </a:spcAft>
              <a:buClr>
                <a:schemeClr val="dk1"/>
              </a:buClr>
              <a:buSzPts val="1350"/>
              <a:buFont typeface="Montserrat"/>
              <a:buChar char="-"/>
            </a:pPr>
            <a:r>
              <a:rPr lang="es-MX" sz="1200" dirty="0">
                <a:solidFill>
                  <a:schemeClr val="dk1"/>
                </a:solidFill>
                <a:latin typeface="Montserrat"/>
                <a:ea typeface="Montserrat"/>
                <a:cs typeface="Montserrat"/>
                <a:sym typeface="Montserrat"/>
              </a:rPr>
              <a:t>Informe de </a:t>
            </a:r>
            <a:r>
              <a:rPr lang="es-MX" sz="1200" b="1" dirty="0">
                <a:solidFill>
                  <a:schemeClr val="dk1"/>
                </a:solidFill>
                <a:latin typeface="Montserrat"/>
                <a:ea typeface="Montserrat"/>
                <a:cs typeface="Montserrat"/>
                <a:sym typeface="Montserrat"/>
              </a:rPr>
              <a:t>Módulo Elástico</a:t>
            </a:r>
            <a:endParaRPr sz="1200" b="1" dirty="0">
              <a:solidFill>
                <a:schemeClr val="dk1"/>
              </a:solidFill>
              <a:latin typeface="Montserrat"/>
              <a:ea typeface="Montserrat"/>
              <a:cs typeface="Montserrat"/>
              <a:sym typeface="Montserrat"/>
            </a:endParaRPr>
          </a:p>
          <a:p>
            <a:pPr marL="457200" marR="0" lvl="0" indent="-314325" algn="l" rtl="0">
              <a:spcBef>
                <a:spcPts val="0"/>
              </a:spcBef>
              <a:spcAft>
                <a:spcPts val="0"/>
              </a:spcAft>
              <a:buClr>
                <a:schemeClr val="dk1"/>
              </a:buClr>
              <a:buSzPts val="1350"/>
              <a:buFont typeface="Montserrat"/>
              <a:buChar char="-"/>
            </a:pPr>
            <a:r>
              <a:rPr lang="es-MX" sz="1200" dirty="0">
                <a:solidFill>
                  <a:schemeClr val="dk1"/>
                </a:solidFill>
                <a:latin typeface="Montserrat"/>
                <a:ea typeface="Montserrat"/>
                <a:cs typeface="Montserrat"/>
                <a:sym typeface="Montserrat"/>
              </a:rPr>
              <a:t>Informe de </a:t>
            </a:r>
            <a:r>
              <a:rPr lang="es-MX" sz="1200" b="1" dirty="0">
                <a:solidFill>
                  <a:schemeClr val="dk1"/>
                </a:solidFill>
                <a:latin typeface="Montserrat"/>
                <a:ea typeface="Montserrat"/>
                <a:cs typeface="Montserrat"/>
                <a:sym typeface="Montserrat"/>
              </a:rPr>
              <a:t>Inspección Radiográfica </a:t>
            </a:r>
            <a:endParaRPr sz="1200" b="1" dirty="0">
              <a:solidFill>
                <a:schemeClr val="dk1"/>
              </a:solidFill>
              <a:latin typeface="Montserrat"/>
              <a:ea typeface="Montserrat"/>
              <a:cs typeface="Montserrat"/>
              <a:sym typeface="Montserrat"/>
            </a:endParaRPr>
          </a:p>
          <a:p>
            <a:pPr marL="457200" marR="0" lvl="0" indent="-314325" algn="l" rtl="0">
              <a:spcBef>
                <a:spcPts val="0"/>
              </a:spcBef>
              <a:spcAft>
                <a:spcPts val="0"/>
              </a:spcAft>
              <a:buClr>
                <a:schemeClr val="dk1"/>
              </a:buClr>
              <a:buSzPts val="1350"/>
              <a:buFont typeface="Montserrat"/>
              <a:buChar char="-"/>
            </a:pPr>
            <a:r>
              <a:rPr lang="es-MX" sz="1200" dirty="0">
                <a:solidFill>
                  <a:schemeClr val="dk1"/>
                </a:solidFill>
                <a:latin typeface="Montserrat"/>
                <a:ea typeface="Montserrat"/>
                <a:cs typeface="Montserrat"/>
                <a:sym typeface="Montserrat"/>
              </a:rPr>
              <a:t>Informe de Medición de </a:t>
            </a:r>
            <a:r>
              <a:rPr lang="es-MX" sz="1200" b="1" dirty="0">
                <a:solidFill>
                  <a:schemeClr val="dk1"/>
                </a:solidFill>
                <a:latin typeface="Montserrat"/>
                <a:ea typeface="Montserrat"/>
                <a:cs typeface="Montserrat"/>
                <a:sym typeface="Montserrat"/>
              </a:rPr>
              <a:t> Par Torsional.</a:t>
            </a:r>
            <a:endParaRPr sz="1200" b="1" dirty="0">
              <a:solidFill>
                <a:schemeClr val="dk1"/>
              </a:solidFill>
              <a:latin typeface="Montserrat"/>
              <a:ea typeface="Montserrat"/>
              <a:cs typeface="Montserrat"/>
              <a:sym typeface="Montserrat"/>
            </a:endParaRPr>
          </a:p>
          <a:p>
            <a:pPr marL="457200" marR="0" lvl="0" indent="-314325" algn="l" rtl="0">
              <a:spcBef>
                <a:spcPts val="0"/>
              </a:spcBef>
              <a:spcAft>
                <a:spcPts val="0"/>
              </a:spcAft>
              <a:buClr>
                <a:schemeClr val="dk1"/>
              </a:buClr>
              <a:buSzPts val="1350"/>
              <a:buFont typeface="Montserrat"/>
              <a:buChar char="-"/>
            </a:pPr>
            <a:r>
              <a:rPr lang="es-MX" sz="1200" b="1" dirty="0">
                <a:solidFill>
                  <a:schemeClr val="dk1"/>
                </a:solidFill>
                <a:latin typeface="Montserrat"/>
                <a:ea typeface="Montserrat"/>
                <a:cs typeface="Montserrat"/>
                <a:sym typeface="Montserrat"/>
              </a:rPr>
              <a:t>Memoria de cálculo NTC17 </a:t>
            </a:r>
            <a:endParaRPr sz="1200" b="1" dirty="0">
              <a:solidFill>
                <a:schemeClr val="dk1"/>
              </a:solidFill>
              <a:latin typeface="Montserrat"/>
              <a:ea typeface="Montserrat"/>
              <a:cs typeface="Montserrat"/>
              <a:sym typeface="Montserrat"/>
            </a:endParaRPr>
          </a:p>
        </p:txBody>
      </p:sp>
      <p:pic>
        <p:nvPicPr>
          <p:cNvPr id="483" name="Google Shape;483;p27"/>
          <p:cNvPicPr preferRelativeResize="0"/>
          <p:nvPr/>
        </p:nvPicPr>
        <p:blipFill rotWithShape="1">
          <a:blip r:embed="rId3">
            <a:alphaModFix/>
          </a:blip>
          <a:srcRect l="6657" r="10634"/>
          <a:stretch/>
        </p:blipFill>
        <p:spPr>
          <a:xfrm>
            <a:off x="8861394" y="1487324"/>
            <a:ext cx="2043113" cy="688975"/>
          </a:xfrm>
          <a:prstGeom prst="rect">
            <a:avLst/>
          </a:prstGeom>
          <a:noFill/>
          <a:ln>
            <a:noFill/>
          </a:ln>
        </p:spPr>
      </p:pic>
      <p:sp>
        <p:nvSpPr>
          <p:cNvPr id="484" name="Google Shape;484;p27"/>
          <p:cNvSpPr txBox="1"/>
          <p:nvPr/>
        </p:nvSpPr>
        <p:spPr>
          <a:xfrm>
            <a:off x="3738392" y="452299"/>
            <a:ext cx="5017681"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dirty="0">
                <a:solidFill>
                  <a:schemeClr val="accent5">
                    <a:lumMod val="50000"/>
                  </a:schemeClr>
                </a:solidFill>
                <a:latin typeface="Montserrat" panose="020B0604020202020204" charset="0"/>
                <a:ea typeface="Calibri"/>
                <a:cs typeface="Calibri"/>
                <a:sym typeface="Calibri"/>
              </a:rPr>
              <a:t>Unidad Pediátrica Hemato Oncológica</a:t>
            </a:r>
            <a:endParaRPr sz="2000" b="1" dirty="0">
              <a:solidFill>
                <a:schemeClr val="accent5">
                  <a:lumMod val="50000"/>
                </a:schemeClr>
              </a:solidFill>
              <a:latin typeface="Montserrat" panose="020B0604020202020204" charset="0"/>
              <a:ea typeface="Calibri"/>
              <a:cs typeface="Calibri"/>
              <a:sym typeface="Calibri"/>
            </a:endParaRPr>
          </a:p>
        </p:txBody>
      </p:sp>
      <p:pic>
        <p:nvPicPr>
          <p:cNvPr id="485" name="Google Shape;485;p27"/>
          <p:cNvPicPr preferRelativeResize="0"/>
          <p:nvPr/>
        </p:nvPicPr>
        <p:blipFill>
          <a:blip r:embed="rId4">
            <a:alphaModFix/>
          </a:blip>
          <a:stretch>
            <a:fillRect/>
          </a:stretch>
        </p:blipFill>
        <p:spPr>
          <a:xfrm>
            <a:off x="-12" y="-12"/>
            <a:ext cx="3895725" cy="904875"/>
          </a:xfrm>
          <a:prstGeom prst="rect">
            <a:avLst/>
          </a:prstGeom>
          <a:noFill/>
          <a:ln>
            <a:noFill/>
          </a:ln>
        </p:spPr>
      </p:pic>
      <p:grpSp>
        <p:nvGrpSpPr>
          <p:cNvPr id="23" name="Google Shape;103;p3">
            <a:extLst>
              <a:ext uri="{FF2B5EF4-FFF2-40B4-BE49-F238E27FC236}">
                <a16:creationId xmlns:a16="http://schemas.microsoft.com/office/drawing/2014/main" id="{859C340C-4289-4902-BA0F-361CD56B20A0}"/>
              </a:ext>
            </a:extLst>
          </p:cNvPr>
          <p:cNvGrpSpPr/>
          <p:nvPr/>
        </p:nvGrpSpPr>
        <p:grpSpPr>
          <a:xfrm>
            <a:off x="728663" y="1218560"/>
            <a:ext cx="7461929" cy="6290872"/>
            <a:chOff x="173603" y="-602566"/>
            <a:chExt cx="7293035" cy="6290170"/>
          </a:xfrm>
        </p:grpSpPr>
        <p:sp>
          <p:nvSpPr>
            <p:cNvPr id="24" name="Google Shape;104;p3">
              <a:extLst>
                <a:ext uri="{FF2B5EF4-FFF2-40B4-BE49-F238E27FC236}">
                  <a16:creationId xmlns:a16="http://schemas.microsoft.com/office/drawing/2014/main" id="{EE0D1137-BA62-4186-A1DB-5A5885F5DF17}"/>
                </a:ext>
              </a:extLst>
            </p:cNvPr>
            <p:cNvSpPr/>
            <p:nvPr/>
          </p:nvSpPr>
          <p:spPr>
            <a:xfrm>
              <a:off x="173603" y="-215649"/>
              <a:ext cx="1638600" cy="4738200"/>
            </a:xfrm>
            <a:prstGeom prst="roundRect">
              <a:avLst>
                <a:gd name="adj" fmla="val 2160"/>
              </a:avLst>
            </a:prstGeom>
            <a:solidFill>
              <a:srgbClr val="003C6F"/>
            </a:solidFill>
            <a:ln w="254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5" name="Google Shape;105;p3">
              <a:extLst>
                <a:ext uri="{FF2B5EF4-FFF2-40B4-BE49-F238E27FC236}">
                  <a16:creationId xmlns:a16="http://schemas.microsoft.com/office/drawing/2014/main" id="{84CD65F4-F112-4525-8D9A-85388C8D08B4}"/>
                </a:ext>
              </a:extLst>
            </p:cNvPr>
            <p:cNvSpPr txBox="1"/>
            <p:nvPr/>
          </p:nvSpPr>
          <p:spPr>
            <a:xfrm>
              <a:off x="183764" y="-602566"/>
              <a:ext cx="1616700" cy="4430400"/>
            </a:xfrm>
            <a:prstGeom prst="rect">
              <a:avLst/>
            </a:prstGeom>
            <a:noFill/>
            <a:ln>
              <a:noFill/>
            </a:ln>
          </p:spPr>
          <p:txBody>
            <a:bodyPr spcFirstLastPara="1" wrap="square" lIns="34275" tIns="34275" rIns="34275" bIns="34275" anchor="ctr" anchorCtr="0">
              <a:noAutofit/>
            </a:bodyPr>
            <a:lstStyle/>
            <a:p>
              <a:pPr algn="ctr">
                <a:lnSpc>
                  <a:spcPct val="90000"/>
                </a:lnSpc>
                <a:buSzPts val="1500"/>
              </a:pPr>
              <a:r>
                <a:rPr lang="en-US" b="1" dirty="0">
                  <a:solidFill>
                    <a:srgbClr val="FFFFFF"/>
                  </a:solidFill>
                  <a:latin typeface="Montserrat"/>
                  <a:sym typeface="Montserrat"/>
                </a:rPr>
                <a:t>Abril</a:t>
              </a:r>
            </a:p>
            <a:p>
              <a:pPr marL="0" marR="0" lvl="0" indent="0" algn="ctr" rtl="0">
                <a:lnSpc>
                  <a:spcPct val="90000"/>
                </a:lnSpc>
                <a:spcBef>
                  <a:spcPts val="300"/>
                </a:spcBef>
                <a:spcAft>
                  <a:spcPts val="0"/>
                </a:spcAft>
                <a:buClr>
                  <a:srgbClr val="FFFFFF"/>
                </a:buClr>
                <a:buSzPts val="1500"/>
                <a:buFont typeface="Montserrat"/>
                <a:buNone/>
              </a:pPr>
              <a:endParaRPr lang="en-US" sz="1500" b="0" i="0" u="none" dirty="0">
                <a:solidFill>
                  <a:srgbClr val="FFFFFF"/>
                </a:solidFill>
                <a:latin typeface="Montserrat"/>
                <a:ea typeface="Montserrat"/>
                <a:cs typeface="Montserrat"/>
                <a:sym typeface="Montserrat"/>
              </a:endParaRPr>
            </a:p>
            <a:p>
              <a:pPr marL="0" marR="0" lvl="0" indent="0" algn="ctr" rtl="0">
                <a:lnSpc>
                  <a:spcPct val="90000"/>
                </a:lnSpc>
                <a:spcBef>
                  <a:spcPts val="300"/>
                </a:spcBef>
                <a:spcAft>
                  <a:spcPts val="0"/>
                </a:spcAft>
                <a:buClr>
                  <a:srgbClr val="FFFFFF"/>
                </a:buClr>
                <a:buSzPts val="1500"/>
                <a:buFont typeface="Montserrat"/>
                <a:buNone/>
              </a:pPr>
              <a:r>
                <a:rPr lang="en-US" sz="1500" b="0" i="0" u="none" dirty="0" err="1">
                  <a:solidFill>
                    <a:srgbClr val="FFFFFF"/>
                  </a:solidFill>
                  <a:latin typeface="Montserrat"/>
                  <a:ea typeface="Montserrat"/>
                  <a:cs typeface="Montserrat"/>
                  <a:sym typeface="Montserrat"/>
                </a:rPr>
                <a:t>Liberación</a:t>
              </a:r>
              <a:r>
                <a:rPr lang="en-US" sz="1500" b="0" i="0" u="none" dirty="0">
                  <a:solidFill>
                    <a:srgbClr val="FFFFFF"/>
                  </a:solidFill>
                  <a:latin typeface="Montserrat"/>
                  <a:ea typeface="Montserrat"/>
                  <a:cs typeface="Montserrat"/>
                  <a:sym typeface="Montserrat"/>
                </a:rPr>
                <a:t> de la </a:t>
              </a:r>
              <a:r>
                <a:rPr lang="en-US" sz="1500" b="0" i="0" u="none" dirty="0" err="1">
                  <a:solidFill>
                    <a:srgbClr val="FFFFFF"/>
                  </a:solidFill>
                  <a:latin typeface="Montserrat"/>
                  <a:ea typeface="Montserrat"/>
                  <a:cs typeface="Montserrat"/>
                  <a:sym typeface="Montserrat"/>
                </a:rPr>
                <a:t>Obra</a:t>
              </a:r>
              <a:endParaRPr lang="en-US" sz="1500" b="0" i="0" u="none" dirty="0">
                <a:solidFill>
                  <a:srgbClr val="FFFFFF"/>
                </a:solidFill>
                <a:latin typeface="Montserrat"/>
                <a:ea typeface="Montserrat"/>
                <a:cs typeface="Montserrat"/>
                <a:sym typeface="Montserrat"/>
              </a:endParaRPr>
            </a:p>
            <a:p>
              <a:pPr marL="0" marR="0" lvl="0" indent="0" algn="ctr" rtl="0">
                <a:lnSpc>
                  <a:spcPct val="90000"/>
                </a:lnSpc>
                <a:spcBef>
                  <a:spcPts val="300"/>
                </a:spcBef>
                <a:spcAft>
                  <a:spcPts val="0"/>
                </a:spcAft>
                <a:buClr>
                  <a:srgbClr val="FFFFFF"/>
                </a:buClr>
                <a:buSzPts val="1500"/>
                <a:buFont typeface="Montserrat"/>
                <a:buNone/>
              </a:pPr>
              <a:endParaRPr lang="en-US" sz="1500" dirty="0">
                <a:solidFill>
                  <a:srgbClr val="FFFFFF"/>
                </a:solidFill>
                <a:latin typeface="Montserrat"/>
                <a:sym typeface="Montserrat"/>
              </a:endParaRPr>
            </a:p>
            <a:p>
              <a:pPr marL="0" marR="0" lvl="0" indent="0" algn="ctr" rtl="0">
                <a:lnSpc>
                  <a:spcPct val="90000"/>
                </a:lnSpc>
                <a:spcBef>
                  <a:spcPts val="300"/>
                </a:spcBef>
                <a:spcAft>
                  <a:spcPts val="0"/>
                </a:spcAft>
                <a:buClr>
                  <a:srgbClr val="FFFFFF"/>
                </a:buClr>
                <a:buSzPts val="1500"/>
                <a:buFont typeface="Montserrat"/>
                <a:buNone/>
              </a:pPr>
              <a:endParaRPr dirty="0"/>
            </a:p>
          </p:txBody>
        </p:sp>
        <p:sp>
          <p:nvSpPr>
            <p:cNvPr id="26" name="Google Shape;106;p3">
              <a:extLst>
                <a:ext uri="{FF2B5EF4-FFF2-40B4-BE49-F238E27FC236}">
                  <a16:creationId xmlns:a16="http://schemas.microsoft.com/office/drawing/2014/main" id="{45A6A293-0067-4A8D-BBF3-FDF4F8D28385}"/>
                </a:ext>
              </a:extLst>
            </p:cNvPr>
            <p:cNvSpPr/>
            <p:nvPr/>
          </p:nvSpPr>
          <p:spPr>
            <a:xfrm>
              <a:off x="1300098" y="5212200"/>
              <a:ext cx="290400" cy="339600"/>
            </a:xfrm>
            <a:prstGeom prst="rightArrow">
              <a:avLst>
                <a:gd name="adj1" fmla="val 8950"/>
                <a:gd name="adj2" fmla="val 432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7" name="Google Shape;107;p3">
              <a:extLst>
                <a:ext uri="{FF2B5EF4-FFF2-40B4-BE49-F238E27FC236}">
                  <a16:creationId xmlns:a16="http://schemas.microsoft.com/office/drawing/2014/main" id="{4D00B0CA-F315-4604-BE54-DDA8318C502E}"/>
                </a:ext>
              </a:extLst>
            </p:cNvPr>
            <p:cNvSpPr/>
            <p:nvPr/>
          </p:nvSpPr>
          <p:spPr>
            <a:xfrm>
              <a:off x="1927634" y="-193699"/>
              <a:ext cx="1539600" cy="4716249"/>
            </a:xfrm>
            <a:prstGeom prst="roundRect">
              <a:avLst>
                <a:gd name="adj" fmla="val 2160"/>
              </a:avLst>
            </a:prstGeom>
            <a:solidFill>
              <a:srgbClr val="00529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28" name="Google Shape;108;p3">
              <a:extLst>
                <a:ext uri="{FF2B5EF4-FFF2-40B4-BE49-F238E27FC236}">
                  <a16:creationId xmlns:a16="http://schemas.microsoft.com/office/drawing/2014/main" id="{B3C04D91-FA9A-4DA1-A0AF-7E0E149EF593}"/>
                </a:ext>
              </a:extLst>
            </p:cNvPr>
            <p:cNvSpPr txBox="1"/>
            <p:nvPr/>
          </p:nvSpPr>
          <p:spPr>
            <a:xfrm>
              <a:off x="1895510" y="-31252"/>
              <a:ext cx="1616700" cy="41058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MX" b="1" dirty="0">
                  <a:solidFill>
                    <a:srgbClr val="FFFFFF"/>
                  </a:solidFill>
                  <a:latin typeface="Montserrat"/>
                  <a:ea typeface="Montserrat"/>
                  <a:cs typeface="Montserrat"/>
                  <a:sym typeface="Montserrat"/>
                </a:rPr>
                <a:t>Mayo</a:t>
              </a:r>
              <a:endParaRPr b="1" i="0" u="none" dirty="0">
                <a:solidFill>
                  <a:srgbClr val="FFFFFF"/>
                </a:solidFill>
                <a:latin typeface="Montserrat"/>
                <a:ea typeface="Montserrat"/>
                <a:cs typeface="Montserrat"/>
                <a:sym typeface="Montserrat"/>
              </a:endParaRPr>
            </a:p>
            <a:p>
              <a:pPr marL="0" marR="0" lvl="0" indent="0" algn="ctr" rtl="0">
                <a:lnSpc>
                  <a:spcPct val="90000"/>
                </a:lnSpc>
                <a:spcBef>
                  <a:spcPts val="0"/>
                </a:spcBef>
                <a:spcAft>
                  <a:spcPts val="0"/>
                </a:spcAft>
                <a:buClr>
                  <a:srgbClr val="000000"/>
                </a:buClr>
                <a:buSzPts val="1500"/>
                <a:buFont typeface="Arial"/>
                <a:buNone/>
              </a:pPr>
              <a:endParaRPr sz="1500" b="1" i="0" u="none" dirty="0">
                <a:solidFill>
                  <a:srgbClr val="FFFFFF"/>
                </a:solidFill>
                <a:latin typeface="Montserrat"/>
                <a:ea typeface="Montserrat"/>
                <a:cs typeface="Montserrat"/>
                <a:sym typeface="Montserrat"/>
              </a:endParaRPr>
            </a:p>
            <a:p>
              <a:pPr marL="0" marR="0" lvl="0" indent="0" algn="ctr" rtl="0">
                <a:lnSpc>
                  <a:spcPct val="90000"/>
                </a:lnSpc>
                <a:spcBef>
                  <a:spcPts val="300"/>
                </a:spcBef>
                <a:spcAft>
                  <a:spcPts val="0"/>
                </a:spcAft>
                <a:buClr>
                  <a:srgbClr val="FFFFFF"/>
                </a:buClr>
                <a:buSzPts val="1500"/>
                <a:buFont typeface="Montserrat"/>
                <a:buNone/>
              </a:pPr>
              <a:r>
                <a:rPr lang="en-US" sz="1500" b="0" i="0" u="none" dirty="0" err="1">
                  <a:solidFill>
                    <a:srgbClr val="FFFFFF"/>
                  </a:solidFill>
                  <a:latin typeface="Montserrat"/>
                  <a:ea typeface="Montserrat"/>
                  <a:cs typeface="Montserrat"/>
                  <a:sym typeface="Montserrat"/>
                </a:rPr>
                <a:t>Análisis</a:t>
              </a:r>
              <a:r>
                <a:rPr lang="en-US" sz="1500" b="0" i="0" u="none" dirty="0">
                  <a:solidFill>
                    <a:srgbClr val="FFFFFF"/>
                  </a:solidFill>
                  <a:latin typeface="Montserrat"/>
                  <a:ea typeface="Montserrat"/>
                  <a:cs typeface="Montserrat"/>
                  <a:sym typeface="Montserrat"/>
                </a:rPr>
                <a:t> </a:t>
              </a:r>
              <a:r>
                <a:rPr lang="en-US" sz="1500" b="0" i="0" u="none" dirty="0" err="1">
                  <a:solidFill>
                    <a:srgbClr val="FFFFFF"/>
                  </a:solidFill>
                  <a:latin typeface="Montserrat"/>
                  <a:ea typeface="Montserrat"/>
                  <a:cs typeface="Montserrat"/>
                  <a:sym typeface="Montserrat"/>
                </a:rPr>
                <a:t>Estructural</a:t>
              </a:r>
              <a:r>
                <a:rPr lang="en-US" sz="1500" b="0" i="0" u="none" dirty="0">
                  <a:solidFill>
                    <a:srgbClr val="FFFFFF"/>
                  </a:solidFill>
                  <a:latin typeface="Montserrat"/>
                  <a:ea typeface="Montserrat"/>
                  <a:cs typeface="Montserrat"/>
                  <a:sym typeface="Montserrat"/>
                </a:rPr>
                <a:t>  </a:t>
              </a:r>
              <a:endParaRPr dirty="0"/>
            </a:p>
            <a:p>
              <a:pPr marL="0" marR="0" lvl="0" indent="0" algn="ctr" rtl="0">
                <a:lnSpc>
                  <a:spcPct val="90000"/>
                </a:lnSpc>
                <a:spcBef>
                  <a:spcPts val="300"/>
                </a:spcBef>
                <a:spcAft>
                  <a:spcPts val="0"/>
                </a:spcAft>
                <a:buClr>
                  <a:srgbClr val="000000"/>
                </a:buClr>
                <a:buSzPts val="1500"/>
                <a:buFont typeface="Arial"/>
                <a:buNone/>
              </a:pPr>
              <a:endParaRPr sz="1500" b="0" i="0" u="none" dirty="0">
                <a:solidFill>
                  <a:srgbClr val="FFFFFF"/>
                </a:solidFill>
                <a:latin typeface="Montserrat"/>
                <a:ea typeface="Montserrat"/>
                <a:cs typeface="Montserrat"/>
                <a:sym typeface="Montserrat"/>
              </a:endParaRPr>
            </a:p>
            <a:p>
              <a:pPr marL="0" marR="0" lvl="0" indent="0" algn="ctr" rtl="0">
                <a:lnSpc>
                  <a:spcPct val="90000"/>
                </a:lnSpc>
                <a:spcBef>
                  <a:spcPts val="300"/>
                </a:spcBef>
                <a:spcAft>
                  <a:spcPts val="0"/>
                </a:spcAft>
                <a:buClr>
                  <a:srgbClr val="FFFFFF"/>
                </a:buClr>
                <a:buSzPts val="1500"/>
                <a:buFont typeface="Montserrat"/>
                <a:buNone/>
              </a:pPr>
              <a:r>
                <a:rPr lang="en-US" sz="1500" b="0" i="0" u="none" dirty="0" err="1">
                  <a:solidFill>
                    <a:srgbClr val="FFFFFF"/>
                  </a:solidFill>
                  <a:latin typeface="Montserrat"/>
                  <a:ea typeface="Montserrat"/>
                  <a:cs typeface="Montserrat"/>
                  <a:sym typeface="Montserrat"/>
                </a:rPr>
                <a:t>Empresa</a:t>
              </a:r>
              <a:r>
                <a:rPr lang="en-US" sz="1500" b="0" i="0" u="none" dirty="0">
                  <a:solidFill>
                    <a:srgbClr val="FFFFFF"/>
                  </a:solidFill>
                  <a:latin typeface="Montserrat"/>
                  <a:ea typeface="Montserrat"/>
                  <a:cs typeface="Montserrat"/>
                  <a:sym typeface="Montserrat"/>
                </a:rPr>
                <a:t> “</a:t>
              </a:r>
              <a:r>
                <a:rPr lang="en-US" sz="1500" b="0" i="0" u="none" dirty="0" err="1">
                  <a:solidFill>
                    <a:srgbClr val="FFFFFF"/>
                  </a:solidFill>
                  <a:latin typeface="Montserrat"/>
                  <a:ea typeface="Montserrat"/>
                  <a:cs typeface="Montserrat"/>
                  <a:sym typeface="Montserrat"/>
                </a:rPr>
                <a:t>Edificación</a:t>
              </a:r>
              <a:r>
                <a:rPr lang="en-US" sz="1500" b="0" i="0" u="none" dirty="0">
                  <a:solidFill>
                    <a:srgbClr val="FFFFFF"/>
                  </a:solidFill>
                  <a:latin typeface="Montserrat"/>
                  <a:ea typeface="Montserrat"/>
                  <a:cs typeface="Montserrat"/>
                  <a:sym typeface="Montserrat"/>
                </a:rPr>
                <a:t> Integral SA de CV”</a:t>
              </a:r>
            </a:p>
            <a:p>
              <a:pPr marL="0" marR="0" lvl="0" indent="0" algn="ctr" rtl="0">
                <a:lnSpc>
                  <a:spcPct val="90000"/>
                </a:lnSpc>
                <a:spcBef>
                  <a:spcPts val="300"/>
                </a:spcBef>
                <a:spcAft>
                  <a:spcPts val="0"/>
                </a:spcAft>
                <a:buClr>
                  <a:srgbClr val="FFFFFF"/>
                </a:buClr>
                <a:buSzPts val="1500"/>
                <a:buFont typeface="Montserrat"/>
                <a:buNone/>
              </a:pPr>
              <a:r>
                <a:rPr lang="en-US" sz="1500" dirty="0" err="1">
                  <a:solidFill>
                    <a:srgbClr val="FFFFFF"/>
                  </a:solidFill>
                  <a:latin typeface="Montserrat"/>
                  <a:sym typeface="Montserrat"/>
                </a:rPr>
                <a:t>Dictamen</a:t>
              </a:r>
              <a:endParaRPr lang="en-US" sz="1500" dirty="0">
                <a:solidFill>
                  <a:srgbClr val="FFFFFF"/>
                </a:solidFill>
                <a:latin typeface="Montserrat"/>
                <a:sym typeface="Montserrat"/>
              </a:endParaRPr>
            </a:p>
            <a:p>
              <a:pPr marL="0" marR="0" lvl="0" indent="0" algn="ctr" rtl="0">
                <a:lnSpc>
                  <a:spcPct val="90000"/>
                </a:lnSpc>
                <a:spcBef>
                  <a:spcPts val="300"/>
                </a:spcBef>
                <a:spcAft>
                  <a:spcPts val="0"/>
                </a:spcAft>
                <a:buClr>
                  <a:srgbClr val="FFFFFF"/>
                </a:buClr>
                <a:buSzPts val="1500"/>
                <a:buFont typeface="Montserrat"/>
                <a:buNone/>
              </a:pPr>
              <a:r>
                <a:rPr lang="en-US" sz="1500" dirty="0">
                  <a:solidFill>
                    <a:srgbClr val="FFFFFF"/>
                  </a:solidFill>
                  <a:latin typeface="Montserrat"/>
                  <a:sym typeface="Montserrat"/>
                </a:rPr>
                <a:t>Agosto</a:t>
              </a:r>
              <a:endParaRPr dirty="0"/>
            </a:p>
            <a:p>
              <a:pPr marL="0" marR="0" lvl="0" indent="0" algn="ctr" rtl="0">
                <a:lnSpc>
                  <a:spcPct val="90000"/>
                </a:lnSpc>
                <a:spcBef>
                  <a:spcPts val="300"/>
                </a:spcBef>
                <a:spcAft>
                  <a:spcPts val="0"/>
                </a:spcAft>
                <a:buClr>
                  <a:srgbClr val="FFFFFF"/>
                </a:buClr>
                <a:buSzPts val="1500"/>
                <a:buFont typeface="Arial"/>
                <a:buNone/>
              </a:pPr>
              <a:endParaRPr dirty="0"/>
            </a:p>
          </p:txBody>
        </p:sp>
        <p:sp>
          <p:nvSpPr>
            <p:cNvPr id="29" name="Google Shape;109;p3">
              <a:extLst>
                <a:ext uri="{FF2B5EF4-FFF2-40B4-BE49-F238E27FC236}">
                  <a16:creationId xmlns:a16="http://schemas.microsoft.com/office/drawing/2014/main" id="{84EF2E73-D99E-4279-BEC3-F1EE90A9D6F2}"/>
                </a:ext>
              </a:extLst>
            </p:cNvPr>
            <p:cNvSpPr/>
            <p:nvPr/>
          </p:nvSpPr>
          <p:spPr>
            <a:xfrm>
              <a:off x="3461274" y="4598617"/>
              <a:ext cx="290400" cy="339600"/>
            </a:xfrm>
            <a:prstGeom prst="rightArrow">
              <a:avLst>
                <a:gd name="adj1" fmla="val 10800"/>
                <a:gd name="adj2" fmla="val 432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0" name="Google Shape;110;p3">
              <a:extLst>
                <a:ext uri="{FF2B5EF4-FFF2-40B4-BE49-F238E27FC236}">
                  <a16:creationId xmlns:a16="http://schemas.microsoft.com/office/drawing/2014/main" id="{49603569-65CB-487D-9D71-01CA04F485FF}"/>
                </a:ext>
              </a:extLst>
            </p:cNvPr>
            <p:cNvSpPr/>
            <p:nvPr/>
          </p:nvSpPr>
          <p:spPr>
            <a:xfrm>
              <a:off x="3591225" y="-194489"/>
              <a:ext cx="1699380" cy="4716249"/>
            </a:xfrm>
            <a:prstGeom prst="roundRect">
              <a:avLst>
                <a:gd name="adj" fmla="val 2160"/>
              </a:avLst>
            </a:prstGeom>
            <a:solidFill>
              <a:srgbClr val="005CA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1" name="Google Shape;111;p3">
              <a:extLst>
                <a:ext uri="{FF2B5EF4-FFF2-40B4-BE49-F238E27FC236}">
                  <a16:creationId xmlns:a16="http://schemas.microsoft.com/office/drawing/2014/main" id="{8F811F89-5EA0-47F2-AC0E-227B516653D4}"/>
                </a:ext>
              </a:extLst>
            </p:cNvPr>
            <p:cNvSpPr txBox="1"/>
            <p:nvPr/>
          </p:nvSpPr>
          <p:spPr>
            <a:xfrm>
              <a:off x="3699579" y="-328825"/>
              <a:ext cx="1482672" cy="42774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rgbClr val="000000"/>
                </a:buClr>
                <a:buSzPts val="1500"/>
                <a:buFont typeface="Arial"/>
                <a:buNone/>
              </a:pPr>
              <a:endParaRPr sz="1500" b="1" i="0" u="none" dirty="0">
                <a:solidFill>
                  <a:srgbClr val="FFFFFF"/>
                </a:solidFill>
                <a:latin typeface="Montserrat"/>
                <a:ea typeface="Montserrat"/>
                <a:cs typeface="Montserrat"/>
                <a:sym typeface="Montserrat"/>
              </a:endParaRPr>
            </a:p>
            <a:p>
              <a:pPr marL="0" marR="0" lvl="0" indent="0" algn="ctr" rtl="0">
                <a:lnSpc>
                  <a:spcPct val="90000"/>
                </a:lnSpc>
                <a:spcBef>
                  <a:spcPts val="300"/>
                </a:spcBef>
                <a:spcAft>
                  <a:spcPts val="0"/>
                </a:spcAft>
                <a:buClr>
                  <a:srgbClr val="FFFFFF"/>
                </a:buClr>
                <a:buSzPts val="1500"/>
                <a:buFont typeface="Montserrat"/>
                <a:buNone/>
              </a:pPr>
              <a:r>
                <a:rPr lang="es-MX" b="1" dirty="0">
                  <a:solidFill>
                    <a:schemeClr val="bg1"/>
                  </a:solidFill>
                  <a:latin typeface="Montserrat" panose="020B0604020202020204" charset="0"/>
                </a:rPr>
                <a:t>Agosto</a:t>
              </a:r>
              <a:endParaRPr b="1" dirty="0">
                <a:solidFill>
                  <a:schemeClr val="bg1"/>
                </a:solidFill>
                <a:latin typeface="Montserrat" panose="020B0604020202020204" charset="0"/>
              </a:endParaRPr>
            </a:p>
            <a:p>
              <a:pPr marL="0" marR="0" lvl="0" indent="0" algn="ctr" rtl="0">
                <a:lnSpc>
                  <a:spcPct val="90000"/>
                </a:lnSpc>
                <a:spcBef>
                  <a:spcPts val="300"/>
                </a:spcBef>
                <a:spcAft>
                  <a:spcPts val="0"/>
                </a:spcAft>
                <a:buClr>
                  <a:srgbClr val="000000"/>
                </a:buClr>
                <a:buSzPts val="1500"/>
                <a:buFont typeface="Arial"/>
                <a:buNone/>
              </a:pPr>
              <a:endParaRPr sz="1500" b="0" i="0" u="none" dirty="0">
                <a:solidFill>
                  <a:srgbClr val="000000"/>
                </a:solidFill>
                <a:latin typeface="Arial"/>
                <a:ea typeface="Arial"/>
                <a:cs typeface="Arial"/>
                <a:sym typeface="Arial"/>
              </a:endParaRPr>
            </a:p>
            <a:p>
              <a:pPr marL="0" marR="0" lvl="0" indent="0" algn="ctr" rtl="0">
                <a:lnSpc>
                  <a:spcPct val="90000"/>
                </a:lnSpc>
                <a:spcBef>
                  <a:spcPts val="300"/>
                </a:spcBef>
                <a:spcAft>
                  <a:spcPts val="0"/>
                </a:spcAft>
                <a:buClr>
                  <a:srgbClr val="FFFFFF"/>
                </a:buClr>
                <a:buSzPts val="1500"/>
                <a:buFont typeface="Montserrat"/>
                <a:buNone/>
              </a:pPr>
              <a:r>
                <a:rPr lang="en-US" sz="1500" b="0" i="0" u="none" dirty="0" err="1">
                  <a:solidFill>
                    <a:srgbClr val="FFFFFF"/>
                  </a:solidFill>
                  <a:latin typeface="Montserrat"/>
                  <a:ea typeface="Montserrat"/>
                  <a:cs typeface="Montserrat"/>
                  <a:sym typeface="Montserrat"/>
                </a:rPr>
                <a:t>Solicitud</a:t>
              </a:r>
              <a:r>
                <a:rPr lang="en-US" sz="1500" b="0" i="0" u="none" dirty="0">
                  <a:solidFill>
                    <a:srgbClr val="FFFFFF"/>
                  </a:solidFill>
                  <a:latin typeface="Montserrat"/>
                  <a:ea typeface="Montserrat"/>
                  <a:cs typeface="Montserrat"/>
                  <a:sym typeface="Montserrat"/>
                </a:rPr>
                <a:t> de  </a:t>
              </a:r>
              <a:endParaRPr sz="1500" b="0" i="0" u="none" dirty="0">
                <a:solidFill>
                  <a:srgbClr val="000000"/>
                </a:solidFill>
                <a:latin typeface="Arial"/>
                <a:ea typeface="Arial"/>
                <a:cs typeface="Arial"/>
                <a:sym typeface="Arial"/>
              </a:endParaRPr>
            </a:p>
            <a:p>
              <a:pPr marL="0" marR="0" lvl="0" indent="0" algn="ctr" rtl="0">
                <a:lnSpc>
                  <a:spcPct val="90000"/>
                </a:lnSpc>
                <a:spcBef>
                  <a:spcPts val="300"/>
                </a:spcBef>
                <a:spcAft>
                  <a:spcPts val="0"/>
                </a:spcAft>
                <a:buClr>
                  <a:srgbClr val="FFFFFF"/>
                </a:buClr>
                <a:buSzPts val="1500"/>
                <a:buFont typeface="Montserrat"/>
                <a:buNone/>
              </a:pPr>
              <a:r>
                <a:rPr lang="en-US" sz="1500" b="0" i="0" u="none" dirty="0" err="1">
                  <a:solidFill>
                    <a:srgbClr val="FFFFFF"/>
                  </a:solidFill>
                  <a:latin typeface="Montserrat"/>
                  <a:ea typeface="Montserrat"/>
                  <a:cs typeface="Montserrat"/>
                  <a:sym typeface="Montserrat"/>
                </a:rPr>
                <a:t>Opinión</a:t>
              </a:r>
              <a:r>
                <a:rPr lang="en-US" sz="1500" b="0" i="0" u="none" dirty="0">
                  <a:solidFill>
                    <a:srgbClr val="FFFFFF"/>
                  </a:solidFill>
                  <a:latin typeface="Montserrat"/>
                  <a:ea typeface="Montserrat"/>
                  <a:cs typeface="Montserrat"/>
                  <a:sym typeface="Montserrat"/>
                </a:rPr>
                <a:t>  </a:t>
              </a:r>
              <a:r>
                <a:rPr lang="en-US" sz="1500" b="0" i="0" u="none" dirty="0" err="1">
                  <a:solidFill>
                    <a:srgbClr val="FFFFFF"/>
                  </a:solidFill>
                  <a:latin typeface="Montserrat"/>
                  <a:ea typeface="Montserrat"/>
                  <a:cs typeface="Montserrat"/>
                  <a:sym typeface="Montserrat"/>
                </a:rPr>
                <a:t>Dirección</a:t>
              </a:r>
              <a:r>
                <a:rPr lang="en-US" sz="1500" b="0" i="0" u="none" dirty="0">
                  <a:solidFill>
                    <a:srgbClr val="FFFFFF"/>
                  </a:solidFill>
                  <a:latin typeface="Montserrat"/>
                  <a:ea typeface="Montserrat"/>
                  <a:cs typeface="Montserrat"/>
                  <a:sym typeface="Montserrat"/>
                </a:rPr>
                <a:t> General de Desarrollo de la </a:t>
              </a:r>
              <a:r>
                <a:rPr lang="en-US" sz="1500" b="0" i="0" u="none" dirty="0" err="1">
                  <a:solidFill>
                    <a:srgbClr val="FFFFFF"/>
                  </a:solidFill>
                  <a:latin typeface="Montserrat"/>
                  <a:ea typeface="Montserrat"/>
                  <a:cs typeface="Montserrat"/>
                  <a:sym typeface="Montserrat"/>
                </a:rPr>
                <a:t>Infraestructura</a:t>
              </a:r>
              <a:r>
                <a:rPr lang="en-US" sz="1500" b="0" i="0" u="none" dirty="0">
                  <a:solidFill>
                    <a:srgbClr val="FFFFFF"/>
                  </a:solidFill>
                  <a:latin typeface="Montserrat"/>
                  <a:ea typeface="Montserrat"/>
                  <a:cs typeface="Montserrat"/>
                  <a:sym typeface="Montserrat"/>
                </a:rPr>
                <a:t> </a:t>
              </a:r>
              <a:r>
                <a:rPr lang="en-US" sz="1500" b="0" i="0" u="none" dirty="0" err="1">
                  <a:solidFill>
                    <a:srgbClr val="FFFFFF"/>
                  </a:solidFill>
                  <a:latin typeface="Montserrat"/>
                  <a:ea typeface="Montserrat"/>
                  <a:cs typeface="Montserrat"/>
                  <a:sym typeface="Montserrat"/>
                </a:rPr>
                <a:t>Física</a:t>
              </a:r>
              <a:r>
                <a:rPr lang="en-US" sz="1500" b="0" i="0" u="none" dirty="0">
                  <a:solidFill>
                    <a:srgbClr val="FFFFFF"/>
                  </a:solidFill>
                  <a:latin typeface="Montserrat"/>
                  <a:ea typeface="Montserrat"/>
                  <a:cs typeface="Montserrat"/>
                  <a:sym typeface="Montserrat"/>
                </a:rPr>
                <a:t> (DGDIF) y Dictamen </a:t>
              </a:r>
              <a:endParaRPr dirty="0"/>
            </a:p>
          </p:txBody>
        </p:sp>
        <p:sp>
          <p:nvSpPr>
            <p:cNvPr id="32" name="Google Shape;112;p3">
              <a:extLst>
                <a:ext uri="{FF2B5EF4-FFF2-40B4-BE49-F238E27FC236}">
                  <a16:creationId xmlns:a16="http://schemas.microsoft.com/office/drawing/2014/main" id="{9128B968-5E09-4CD9-960F-5F74C6E40936}"/>
                </a:ext>
              </a:extLst>
            </p:cNvPr>
            <p:cNvSpPr/>
            <p:nvPr/>
          </p:nvSpPr>
          <p:spPr>
            <a:xfrm>
              <a:off x="5408790" y="5280017"/>
              <a:ext cx="290400" cy="339600"/>
            </a:xfrm>
            <a:prstGeom prst="rightArrow">
              <a:avLst>
                <a:gd name="adj1" fmla="val 10800"/>
                <a:gd name="adj2" fmla="val 432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3" name="Google Shape;113;p3">
              <a:extLst>
                <a:ext uri="{FF2B5EF4-FFF2-40B4-BE49-F238E27FC236}">
                  <a16:creationId xmlns:a16="http://schemas.microsoft.com/office/drawing/2014/main" id="{073F253A-ED7B-42B6-99F3-077B9BFB63B7}"/>
                </a:ext>
              </a:extLst>
            </p:cNvPr>
            <p:cNvSpPr txBox="1"/>
            <p:nvPr/>
          </p:nvSpPr>
          <p:spPr>
            <a:xfrm>
              <a:off x="5347463" y="5348012"/>
              <a:ext cx="203400" cy="2037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4" name="Google Shape;114;p3">
              <a:extLst>
                <a:ext uri="{FF2B5EF4-FFF2-40B4-BE49-F238E27FC236}">
                  <a16:creationId xmlns:a16="http://schemas.microsoft.com/office/drawing/2014/main" id="{8773A8B8-80B6-495E-B6E6-0D3CB26892BF}"/>
                </a:ext>
              </a:extLst>
            </p:cNvPr>
            <p:cNvSpPr/>
            <p:nvPr/>
          </p:nvSpPr>
          <p:spPr>
            <a:xfrm>
              <a:off x="5413563" y="-215650"/>
              <a:ext cx="1709839" cy="4716249"/>
            </a:xfrm>
            <a:prstGeom prst="roundRect">
              <a:avLst>
                <a:gd name="adj" fmla="val 2160"/>
              </a:avLst>
            </a:prstGeom>
            <a:solidFill>
              <a:srgbClr val="648BC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5" name="Google Shape;115;p3">
              <a:extLst>
                <a:ext uri="{FF2B5EF4-FFF2-40B4-BE49-F238E27FC236}">
                  <a16:creationId xmlns:a16="http://schemas.microsoft.com/office/drawing/2014/main" id="{AAE4ED0D-F341-466C-A2EA-79117079E115}"/>
                </a:ext>
              </a:extLst>
            </p:cNvPr>
            <p:cNvSpPr txBox="1"/>
            <p:nvPr/>
          </p:nvSpPr>
          <p:spPr>
            <a:xfrm>
              <a:off x="5419455" y="-101372"/>
              <a:ext cx="1614429" cy="4105800"/>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s-MX" sz="1500" b="1" i="0" u="none" dirty="0">
                  <a:solidFill>
                    <a:srgbClr val="FFFFFF"/>
                  </a:solidFill>
                  <a:latin typeface="Montserrat"/>
                  <a:ea typeface="Montserrat"/>
                  <a:cs typeface="Montserrat"/>
                  <a:sym typeface="Montserrat"/>
                </a:rPr>
                <a:t>Septiembre</a:t>
              </a:r>
              <a:endParaRPr sz="1500" b="1" i="0" u="none" dirty="0">
                <a:solidFill>
                  <a:srgbClr val="FFFFFF"/>
                </a:solidFill>
                <a:latin typeface="Montserrat"/>
                <a:ea typeface="Montserrat"/>
                <a:cs typeface="Montserrat"/>
                <a:sym typeface="Montserrat"/>
              </a:endParaRPr>
            </a:p>
            <a:p>
              <a:pPr marL="0" marR="0" lvl="0" indent="0" algn="ctr" rtl="0">
                <a:lnSpc>
                  <a:spcPct val="90000"/>
                </a:lnSpc>
                <a:spcBef>
                  <a:spcPts val="0"/>
                </a:spcBef>
                <a:spcAft>
                  <a:spcPts val="0"/>
                </a:spcAft>
                <a:buClr>
                  <a:srgbClr val="000000"/>
                </a:buClr>
                <a:buSzPts val="1500"/>
                <a:buFont typeface="Arial"/>
                <a:buNone/>
              </a:pPr>
              <a:endParaRPr sz="1500" b="1" i="0" u="none" dirty="0">
                <a:solidFill>
                  <a:srgbClr val="FFFFFF"/>
                </a:solidFill>
                <a:latin typeface="Montserrat"/>
                <a:ea typeface="Montserrat"/>
                <a:cs typeface="Montserrat"/>
                <a:sym typeface="Montserrat"/>
              </a:endParaRPr>
            </a:p>
            <a:p>
              <a:pPr marL="0" marR="0" lvl="0" indent="0" algn="ctr" rtl="0">
                <a:lnSpc>
                  <a:spcPct val="90000"/>
                </a:lnSpc>
                <a:spcBef>
                  <a:spcPts val="300"/>
                </a:spcBef>
                <a:spcAft>
                  <a:spcPts val="0"/>
                </a:spcAft>
                <a:buClr>
                  <a:srgbClr val="FFFFFF"/>
                </a:buClr>
                <a:buSzPts val="1500"/>
                <a:buFont typeface="Montserrat"/>
                <a:buNone/>
              </a:pPr>
              <a:r>
                <a:rPr lang="en-US" sz="1500" b="0" i="0" u="none" dirty="0" err="1">
                  <a:solidFill>
                    <a:srgbClr val="FFFFFF"/>
                  </a:solidFill>
                  <a:latin typeface="Montserrat"/>
                  <a:ea typeface="Montserrat"/>
                  <a:cs typeface="Montserrat"/>
                  <a:sym typeface="Montserrat"/>
                </a:rPr>
                <a:t>Solicitud</a:t>
              </a:r>
              <a:r>
                <a:rPr lang="en-US" sz="1500" b="0" i="0" u="none" dirty="0">
                  <a:solidFill>
                    <a:srgbClr val="FFFFFF"/>
                  </a:solidFill>
                  <a:latin typeface="Montserrat"/>
                  <a:ea typeface="Montserrat"/>
                  <a:cs typeface="Montserrat"/>
                  <a:sym typeface="Montserrat"/>
                </a:rPr>
                <a:t> de </a:t>
              </a:r>
              <a:r>
                <a:rPr lang="en-US" sz="1500" b="0" i="0" u="none" dirty="0" err="1">
                  <a:solidFill>
                    <a:srgbClr val="FFFFFF"/>
                  </a:solidFill>
                  <a:latin typeface="Montserrat"/>
                  <a:ea typeface="Montserrat"/>
                  <a:cs typeface="Montserrat"/>
                  <a:sym typeface="Montserrat"/>
                </a:rPr>
                <a:t>opinión</a:t>
              </a:r>
              <a:r>
                <a:rPr lang="en-US" sz="1500" b="0" i="0" u="none" dirty="0">
                  <a:solidFill>
                    <a:srgbClr val="FFFFFF"/>
                  </a:solidFill>
                  <a:latin typeface="Montserrat"/>
                  <a:ea typeface="Montserrat"/>
                  <a:cs typeface="Montserrat"/>
                  <a:sym typeface="Montserrat"/>
                </a:rPr>
                <a:t> al Instituto para la </a:t>
              </a:r>
              <a:r>
                <a:rPr lang="en-US" sz="1500" b="0" i="0" u="none" dirty="0" err="1">
                  <a:solidFill>
                    <a:srgbClr val="FFFFFF"/>
                  </a:solidFill>
                  <a:latin typeface="Montserrat"/>
                  <a:ea typeface="Montserrat"/>
                  <a:cs typeface="Montserrat"/>
                  <a:sym typeface="Montserrat"/>
                </a:rPr>
                <a:t>Seguridad</a:t>
              </a:r>
              <a:r>
                <a:rPr lang="en-US" sz="1500" b="0" i="0" u="none" dirty="0">
                  <a:solidFill>
                    <a:srgbClr val="FFFFFF"/>
                  </a:solidFill>
                  <a:latin typeface="Montserrat"/>
                  <a:ea typeface="Montserrat"/>
                  <a:cs typeface="Montserrat"/>
                  <a:sym typeface="Montserrat"/>
                </a:rPr>
                <a:t> de las </a:t>
              </a:r>
              <a:r>
                <a:rPr lang="en-US" sz="1500" b="0" i="0" u="none" dirty="0" err="1">
                  <a:solidFill>
                    <a:srgbClr val="FFFFFF"/>
                  </a:solidFill>
                  <a:latin typeface="Montserrat"/>
                  <a:ea typeface="Montserrat"/>
                  <a:cs typeface="Montserrat"/>
                  <a:sym typeface="Montserrat"/>
                </a:rPr>
                <a:t>Construcciones</a:t>
              </a:r>
              <a:r>
                <a:rPr lang="en-US" sz="1500" b="0" i="0" u="none" dirty="0">
                  <a:solidFill>
                    <a:srgbClr val="FFFFFF"/>
                  </a:solidFill>
                  <a:latin typeface="Montserrat"/>
                  <a:ea typeface="Montserrat"/>
                  <a:cs typeface="Montserrat"/>
                  <a:sym typeface="Montserrat"/>
                </a:rPr>
                <a:t> del Distrito Federal (ISCDF) y Dictamen</a:t>
              </a:r>
              <a:endParaRPr dirty="0"/>
            </a:p>
          </p:txBody>
        </p:sp>
        <p:sp>
          <p:nvSpPr>
            <p:cNvPr id="36" name="Google Shape;116;p3">
              <a:extLst>
                <a:ext uri="{FF2B5EF4-FFF2-40B4-BE49-F238E27FC236}">
                  <a16:creationId xmlns:a16="http://schemas.microsoft.com/office/drawing/2014/main" id="{255B2E5B-DBC9-43D0-BEA6-BF0A396E4E29}"/>
                </a:ext>
              </a:extLst>
            </p:cNvPr>
            <p:cNvSpPr/>
            <p:nvPr/>
          </p:nvSpPr>
          <p:spPr>
            <a:xfrm>
              <a:off x="6170248" y="5348004"/>
              <a:ext cx="290400" cy="339600"/>
            </a:xfrm>
            <a:prstGeom prst="rightArrow">
              <a:avLst>
                <a:gd name="adj1" fmla="val 10800"/>
                <a:gd name="adj2" fmla="val 432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sp>
          <p:nvSpPr>
            <p:cNvPr id="37" name="Google Shape;117;p3">
              <a:extLst>
                <a:ext uri="{FF2B5EF4-FFF2-40B4-BE49-F238E27FC236}">
                  <a16:creationId xmlns:a16="http://schemas.microsoft.com/office/drawing/2014/main" id="{067D13F0-22E5-430C-88F9-8FC2719CD015}"/>
                </a:ext>
              </a:extLst>
            </p:cNvPr>
            <p:cNvSpPr txBox="1"/>
            <p:nvPr/>
          </p:nvSpPr>
          <p:spPr>
            <a:xfrm>
              <a:off x="7263387" y="2099762"/>
              <a:ext cx="203251" cy="203798"/>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endParaRPr sz="1400" b="0" i="0" u="none">
                <a:solidFill>
                  <a:srgbClr val="000000"/>
                </a:solidFill>
                <a:latin typeface="Arial"/>
                <a:ea typeface="Arial"/>
                <a:cs typeface="Arial"/>
                <a:sym typeface="Arial"/>
              </a:endParaRPr>
            </a:p>
          </p:txBody>
        </p:sp>
      </p:grpSp>
      <p:sp>
        <p:nvSpPr>
          <p:cNvPr id="40" name="Google Shape;462;p26">
            <a:extLst>
              <a:ext uri="{FF2B5EF4-FFF2-40B4-BE49-F238E27FC236}">
                <a16:creationId xmlns:a16="http://schemas.microsoft.com/office/drawing/2014/main" id="{EF71061E-60B8-435E-9942-D6BF9326F912}"/>
              </a:ext>
            </a:extLst>
          </p:cNvPr>
          <p:cNvSpPr/>
          <p:nvPr/>
        </p:nvSpPr>
        <p:spPr>
          <a:xfrm>
            <a:off x="9182063" y="168275"/>
            <a:ext cx="2908337" cy="442630"/>
          </a:xfrm>
          <a:prstGeom prst="roundRect">
            <a:avLst>
              <a:gd name="adj" fmla="val 16667"/>
            </a:avLst>
          </a:prstGeom>
          <a:solidFill>
            <a:schemeClr val="accent1">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dirty="0">
                <a:solidFill>
                  <a:srgbClr val="FFD966"/>
                </a:solidFill>
                <a:latin typeface="Calibri"/>
                <a:ea typeface="Calibri"/>
                <a:cs typeface="Calibri"/>
                <a:sym typeface="Calibri"/>
              </a:rPr>
              <a:t>OBRA PÚBLICA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28"/>
          <p:cNvSpPr/>
          <p:nvPr/>
        </p:nvSpPr>
        <p:spPr>
          <a:xfrm>
            <a:off x="9528175" y="168275"/>
            <a:ext cx="2562225" cy="442913"/>
          </a:xfrm>
          <a:prstGeom prst="roundRect">
            <a:avLst>
              <a:gd name="adj" fmla="val 16667"/>
            </a:avLst>
          </a:prstGeom>
          <a:solidFill>
            <a:schemeClr val="accent1">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a:solidFill>
                  <a:srgbClr val="FFD966"/>
                </a:solidFill>
                <a:latin typeface="Calibri"/>
                <a:ea typeface="Calibri"/>
                <a:cs typeface="Calibri"/>
                <a:sym typeface="Calibri"/>
              </a:rPr>
              <a:t>TEMAS PRIORITARIOS</a:t>
            </a:r>
            <a:endParaRPr sz="2000" b="1" i="1">
              <a:solidFill>
                <a:srgbClr val="FFD966"/>
              </a:solidFill>
              <a:latin typeface="Calibri"/>
              <a:ea typeface="Calibri"/>
              <a:cs typeface="Calibri"/>
              <a:sym typeface="Calibri"/>
            </a:endParaRPr>
          </a:p>
        </p:txBody>
      </p:sp>
      <p:pic>
        <p:nvPicPr>
          <p:cNvPr id="507" name="Google Shape;507;p28"/>
          <p:cNvPicPr preferRelativeResize="0"/>
          <p:nvPr/>
        </p:nvPicPr>
        <p:blipFill rotWithShape="1">
          <a:blip r:embed="rId3">
            <a:alphaModFix/>
          </a:blip>
          <a:srcRect/>
          <a:stretch/>
        </p:blipFill>
        <p:spPr>
          <a:xfrm>
            <a:off x="557213" y="4280058"/>
            <a:ext cx="3074261" cy="904875"/>
          </a:xfrm>
          <a:prstGeom prst="rect">
            <a:avLst/>
          </a:prstGeom>
          <a:noFill/>
          <a:ln>
            <a:noFill/>
          </a:ln>
        </p:spPr>
      </p:pic>
      <p:sp>
        <p:nvSpPr>
          <p:cNvPr id="508" name="Google Shape;508;p28"/>
          <p:cNvSpPr txBox="1"/>
          <p:nvPr/>
        </p:nvSpPr>
        <p:spPr>
          <a:xfrm>
            <a:off x="5200786" y="385762"/>
            <a:ext cx="2101850" cy="492412"/>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rgbClr val="000000"/>
              </a:buClr>
              <a:buSzPts val="1400"/>
              <a:buFont typeface="Arial"/>
              <a:buNone/>
            </a:pPr>
            <a:r>
              <a:rPr lang="es-MX" sz="2000" b="1" dirty="0">
                <a:solidFill>
                  <a:srgbClr val="1F3864"/>
                </a:solidFill>
                <a:latin typeface="Montserrat" panose="020B0604020202020204" charset="0"/>
                <a:ea typeface="Calibri"/>
                <a:cs typeface="Calibri"/>
                <a:sym typeface="Calibri"/>
              </a:rPr>
              <a:t>Conclusiones</a:t>
            </a:r>
            <a:endParaRPr sz="2000" dirty="0">
              <a:solidFill>
                <a:srgbClr val="1F3864"/>
              </a:solidFill>
              <a:latin typeface="Montserrat" panose="020B0604020202020204" charset="0"/>
              <a:ea typeface="Calibri"/>
              <a:cs typeface="Calibri"/>
              <a:sym typeface="Calibri"/>
            </a:endParaRPr>
          </a:p>
        </p:txBody>
      </p:sp>
      <p:pic>
        <p:nvPicPr>
          <p:cNvPr id="511" name="Google Shape;511;p28"/>
          <p:cNvPicPr preferRelativeResize="0"/>
          <p:nvPr/>
        </p:nvPicPr>
        <p:blipFill rotWithShape="1">
          <a:blip r:embed="rId4">
            <a:alphaModFix/>
          </a:blip>
          <a:srcRect l="79021" t="-83" r="2117" b="79364"/>
          <a:stretch/>
        </p:blipFill>
        <p:spPr>
          <a:xfrm>
            <a:off x="1528568" y="2702254"/>
            <a:ext cx="1193210" cy="1008635"/>
          </a:xfrm>
          <a:prstGeom prst="rect">
            <a:avLst/>
          </a:prstGeom>
          <a:noFill/>
          <a:ln>
            <a:noFill/>
          </a:ln>
        </p:spPr>
      </p:pic>
      <p:pic>
        <p:nvPicPr>
          <p:cNvPr id="512" name="Google Shape;512;p28"/>
          <p:cNvPicPr preferRelativeResize="0"/>
          <p:nvPr/>
        </p:nvPicPr>
        <p:blipFill rotWithShape="1">
          <a:blip r:embed="rId5">
            <a:alphaModFix/>
          </a:blip>
          <a:srcRect t="15289" r="61755" b="74049"/>
          <a:stretch/>
        </p:blipFill>
        <p:spPr>
          <a:xfrm>
            <a:off x="460740" y="1087826"/>
            <a:ext cx="3283594" cy="1008634"/>
          </a:xfrm>
          <a:prstGeom prst="rect">
            <a:avLst/>
          </a:prstGeom>
          <a:noFill/>
          <a:ln>
            <a:noFill/>
          </a:ln>
        </p:spPr>
      </p:pic>
      <p:sp>
        <p:nvSpPr>
          <p:cNvPr id="513" name="Google Shape;513;p28"/>
          <p:cNvSpPr txBox="1"/>
          <p:nvPr/>
        </p:nvSpPr>
        <p:spPr>
          <a:xfrm>
            <a:off x="803274" y="5548313"/>
            <a:ext cx="10927987" cy="92392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000000"/>
              </a:buClr>
              <a:buSzPts val="1600"/>
              <a:buFont typeface="Arial"/>
              <a:buNone/>
            </a:pPr>
            <a:r>
              <a:rPr lang="es-MX" sz="1800" b="1" dirty="0">
                <a:solidFill>
                  <a:srgbClr val="385623"/>
                </a:solidFill>
                <a:latin typeface="Calibri"/>
                <a:ea typeface="Calibri"/>
                <a:cs typeface="Calibri"/>
                <a:sym typeface="Calibri"/>
              </a:rPr>
              <a:t>Es altamente probable que la estructura en su estado actual no cumpla con los estados límites de falla y de servicio establecidos en el RCDF y sus Normas Técnicas complementarias Vigentes</a:t>
            </a:r>
            <a:r>
              <a:rPr lang="es-MX" sz="1800" b="1" dirty="0">
                <a:solidFill>
                  <a:srgbClr val="000000"/>
                </a:solidFill>
                <a:latin typeface="Calibri"/>
                <a:ea typeface="Calibri"/>
                <a:cs typeface="Calibri"/>
                <a:sym typeface="Calibri"/>
              </a:rPr>
              <a:t>, </a:t>
            </a:r>
            <a:r>
              <a:rPr lang="es-MX" sz="1800" dirty="0">
                <a:solidFill>
                  <a:srgbClr val="000000"/>
                </a:solidFill>
                <a:latin typeface="Calibri"/>
                <a:ea typeface="Calibri"/>
                <a:cs typeface="Calibri"/>
                <a:sym typeface="Calibri"/>
              </a:rPr>
              <a:t>requiriendo con ello que su estructura sea sometida a trabajos de reforzamiento, </a:t>
            </a:r>
            <a:r>
              <a:rPr lang="es-MX" sz="1800" dirty="0" err="1">
                <a:solidFill>
                  <a:srgbClr val="000000"/>
                </a:solidFill>
                <a:latin typeface="Calibri"/>
                <a:ea typeface="Calibri"/>
                <a:cs typeface="Calibri"/>
                <a:sym typeface="Calibri"/>
              </a:rPr>
              <a:t>rigidización</a:t>
            </a:r>
            <a:r>
              <a:rPr lang="es-MX" sz="1800" dirty="0">
                <a:solidFill>
                  <a:srgbClr val="000000"/>
                </a:solidFill>
                <a:latin typeface="Calibri"/>
                <a:ea typeface="Calibri"/>
                <a:cs typeface="Calibri"/>
                <a:sym typeface="Calibri"/>
              </a:rPr>
              <a:t> y </a:t>
            </a:r>
            <a:r>
              <a:rPr lang="es-MX" sz="1800" dirty="0" err="1">
                <a:solidFill>
                  <a:srgbClr val="000000"/>
                </a:solidFill>
                <a:latin typeface="Calibri"/>
                <a:ea typeface="Calibri"/>
                <a:cs typeface="Calibri"/>
                <a:sym typeface="Calibri"/>
              </a:rPr>
              <a:t>recimentación</a:t>
            </a:r>
            <a:r>
              <a:rPr lang="es-MX" sz="1800" dirty="0">
                <a:solidFill>
                  <a:srgbClr val="000000"/>
                </a:solidFill>
                <a:latin typeface="Calibri"/>
                <a:ea typeface="Calibri"/>
                <a:cs typeface="Calibri"/>
                <a:sym typeface="Calibri"/>
              </a:rPr>
              <a:t>.</a:t>
            </a:r>
            <a:endParaRPr dirty="0"/>
          </a:p>
        </p:txBody>
      </p:sp>
      <p:pic>
        <p:nvPicPr>
          <p:cNvPr id="514" name="Google Shape;514;p28"/>
          <p:cNvPicPr preferRelativeResize="0"/>
          <p:nvPr/>
        </p:nvPicPr>
        <p:blipFill>
          <a:blip r:embed="rId6">
            <a:alphaModFix/>
          </a:blip>
          <a:stretch>
            <a:fillRect/>
          </a:stretch>
        </p:blipFill>
        <p:spPr>
          <a:xfrm>
            <a:off x="12563" y="-12"/>
            <a:ext cx="3895725" cy="904875"/>
          </a:xfrm>
          <a:prstGeom prst="rect">
            <a:avLst/>
          </a:prstGeom>
          <a:noFill/>
          <a:ln>
            <a:noFill/>
          </a:ln>
        </p:spPr>
      </p:pic>
      <p:sp>
        <p:nvSpPr>
          <p:cNvPr id="2" name="Rectángulo 1">
            <a:extLst>
              <a:ext uri="{FF2B5EF4-FFF2-40B4-BE49-F238E27FC236}">
                <a16:creationId xmlns:a16="http://schemas.microsoft.com/office/drawing/2014/main" id="{7C08C70E-62E1-4C1D-A850-9AF4636ED175}"/>
              </a:ext>
            </a:extLst>
          </p:cNvPr>
          <p:cNvSpPr/>
          <p:nvPr/>
        </p:nvSpPr>
        <p:spPr>
          <a:xfrm>
            <a:off x="3668575" y="859883"/>
            <a:ext cx="8062685" cy="954107"/>
          </a:xfrm>
          <a:prstGeom prst="rect">
            <a:avLst/>
          </a:prstGeom>
        </p:spPr>
        <p:txBody>
          <a:bodyPr wrap="square">
            <a:spAutoFit/>
          </a:bodyPr>
          <a:lstStyle/>
          <a:p>
            <a:pPr lvl="0" algn="just">
              <a:buSzPts val="1600"/>
            </a:pPr>
            <a:r>
              <a:rPr lang="es-MX" dirty="0">
                <a:latin typeface="Montserrat"/>
                <a:ea typeface="Montserrat"/>
                <a:cs typeface="Montserrat"/>
                <a:sym typeface="Montserrat"/>
              </a:rPr>
              <a:t>(…) Dada la complejidad de reforzar, rigidizar y </a:t>
            </a:r>
            <a:r>
              <a:rPr lang="es-MX" dirty="0" err="1">
                <a:latin typeface="Montserrat"/>
                <a:ea typeface="Montserrat"/>
                <a:cs typeface="Montserrat"/>
                <a:sym typeface="Montserrat"/>
              </a:rPr>
              <a:t>recimentar</a:t>
            </a:r>
            <a:r>
              <a:rPr lang="es-MX" dirty="0">
                <a:latin typeface="Montserrat"/>
                <a:ea typeface="Montserrat"/>
                <a:cs typeface="Montserrat"/>
                <a:sym typeface="Montserrat"/>
              </a:rPr>
              <a:t> el edificio recomendamos </a:t>
            </a:r>
            <a:r>
              <a:rPr lang="es-MX" b="1" i="1" dirty="0">
                <a:latin typeface="Montserrat"/>
                <a:ea typeface="Montserrat"/>
                <a:cs typeface="Montserrat"/>
                <a:sym typeface="Montserrat"/>
              </a:rPr>
              <a:t>realizar un estudio costo-beneficio entre la opción de rehabilitar y la de reconstruir</a:t>
            </a:r>
            <a:r>
              <a:rPr lang="es-MX" dirty="0">
                <a:latin typeface="Montserrat"/>
                <a:ea typeface="Montserrat"/>
                <a:cs typeface="Montserrat"/>
                <a:sym typeface="Montserrat"/>
              </a:rPr>
              <a:t>, donde se justifique la conveniencia de la opción elegida, en cuanto a costo y funcionamiento. (SIC) </a:t>
            </a:r>
          </a:p>
        </p:txBody>
      </p:sp>
      <p:sp>
        <p:nvSpPr>
          <p:cNvPr id="12" name="Rectángulo 11">
            <a:extLst>
              <a:ext uri="{FF2B5EF4-FFF2-40B4-BE49-F238E27FC236}">
                <a16:creationId xmlns:a16="http://schemas.microsoft.com/office/drawing/2014/main" id="{6A3941A1-D858-4900-AC20-FADD59FD4D8E}"/>
              </a:ext>
            </a:extLst>
          </p:cNvPr>
          <p:cNvSpPr/>
          <p:nvPr/>
        </p:nvSpPr>
        <p:spPr>
          <a:xfrm>
            <a:off x="3668576" y="4055810"/>
            <a:ext cx="8062686" cy="1600438"/>
          </a:xfrm>
          <a:prstGeom prst="rect">
            <a:avLst/>
          </a:prstGeom>
        </p:spPr>
        <p:txBody>
          <a:bodyPr wrap="square">
            <a:spAutoFit/>
          </a:bodyPr>
          <a:lstStyle/>
          <a:p>
            <a:pPr lvl="0" algn="just">
              <a:buSzPts val="1600"/>
            </a:pPr>
            <a:r>
              <a:rPr lang="es-MX" b="1" dirty="0">
                <a:latin typeface="Montserrat"/>
                <a:sym typeface="Montserrat"/>
              </a:rPr>
              <a:t>Se recomienda su demolición y realizar un edificio nuevo incrementando niveles y ampliándolo hacia el edificio de emergencias. </a:t>
            </a:r>
          </a:p>
          <a:p>
            <a:pPr lvl="0" algn="just">
              <a:buSzPts val="1600"/>
            </a:pPr>
            <a:r>
              <a:rPr lang="es-MX" dirty="0">
                <a:latin typeface="Montserrat"/>
                <a:sym typeface="Montserrat"/>
              </a:rPr>
              <a:t>La demolición del edificio actual así como el de emergencias, no llevaría mucho tiempo, el costo total podría ser un poco mayor pero sería una estructura más segura y se realizaría un proyecto el cual cubra por completo las necesidades hospitalarias actuales. (SIC)</a:t>
            </a:r>
            <a:endParaRPr lang="es-MX" dirty="0"/>
          </a:p>
          <a:p>
            <a:pPr lvl="0" algn="just">
              <a:buSzPts val="1600"/>
            </a:pPr>
            <a:endParaRPr lang="es-MX" dirty="0">
              <a:latin typeface="Montserrat"/>
              <a:ea typeface="Montserrat"/>
              <a:cs typeface="Montserrat"/>
              <a:sym typeface="Montserrat"/>
            </a:endParaRPr>
          </a:p>
        </p:txBody>
      </p:sp>
      <p:sp>
        <p:nvSpPr>
          <p:cNvPr id="13" name="Rectángulo 12">
            <a:extLst>
              <a:ext uri="{FF2B5EF4-FFF2-40B4-BE49-F238E27FC236}">
                <a16:creationId xmlns:a16="http://schemas.microsoft.com/office/drawing/2014/main" id="{127249B5-2C34-445F-90FB-8383284C59E3}"/>
              </a:ext>
            </a:extLst>
          </p:cNvPr>
          <p:cNvSpPr/>
          <p:nvPr/>
        </p:nvSpPr>
        <p:spPr>
          <a:xfrm>
            <a:off x="3668576" y="2729519"/>
            <a:ext cx="8062686" cy="954107"/>
          </a:xfrm>
          <a:prstGeom prst="rect">
            <a:avLst/>
          </a:prstGeom>
        </p:spPr>
        <p:txBody>
          <a:bodyPr wrap="square">
            <a:spAutoFit/>
          </a:bodyPr>
          <a:lstStyle/>
          <a:p>
            <a:pPr lvl="0" algn="just">
              <a:buSzPts val="1600"/>
            </a:pPr>
            <a:r>
              <a:rPr lang="es-MX" dirty="0">
                <a:latin typeface="Montserrat"/>
                <a:ea typeface="Montserrat"/>
                <a:cs typeface="Montserrat"/>
                <a:sym typeface="Montserrat"/>
              </a:rPr>
              <a:t>Si bien es cierto que cabe la posibilidad de que los resultados sean similares, se tendrá todo el sustento y soporte para el estudio de </a:t>
            </a:r>
            <a:r>
              <a:rPr lang="es-MX" b="1" dirty="0">
                <a:latin typeface="Montserrat"/>
                <a:ea typeface="Montserrat"/>
                <a:cs typeface="Montserrat"/>
                <a:sym typeface="Montserrat"/>
              </a:rPr>
              <a:t>costo-beneficio </a:t>
            </a:r>
            <a:r>
              <a:rPr lang="es-MX" dirty="0">
                <a:latin typeface="Montserrat"/>
                <a:ea typeface="Montserrat"/>
                <a:cs typeface="Montserrat"/>
                <a:sym typeface="Montserrat"/>
              </a:rPr>
              <a:t>de una posible </a:t>
            </a:r>
            <a:r>
              <a:rPr lang="es-MX" b="1" dirty="0">
                <a:latin typeface="Montserrat"/>
                <a:ea typeface="Montserrat"/>
                <a:cs typeface="Montserrat"/>
                <a:sym typeface="Montserrat"/>
              </a:rPr>
              <a:t>rehabilitación </a:t>
            </a:r>
            <a:r>
              <a:rPr lang="es-MX" dirty="0">
                <a:latin typeface="Montserrat"/>
                <a:ea typeface="Montserrat"/>
                <a:cs typeface="Montserrat"/>
                <a:sym typeface="Montserrat"/>
              </a:rPr>
              <a:t>o </a:t>
            </a:r>
            <a:r>
              <a:rPr lang="es-MX" b="1" dirty="0">
                <a:latin typeface="Montserrat"/>
                <a:ea typeface="Montserrat"/>
                <a:cs typeface="Montserrat"/>
                <a:sym typeface="Montserrat"/>
              </a:rPr>
              <a:t>demolición, </a:t>
            </a:r>
            <a:r>
              <a:rPr lang="es-MX" dirty="0">
                <a:latin typeface="Montserrat"/>
                <a:ea typeface="Montserrat"/>
                <a:cs typeface="Montserrat"/>
                <a:sym typeface="Montserrat"/>
              </a:rPr>
              <a:t>así mismo para el proceso de retiro de personal y acordonamiento del mismo. (SIC)</a:t>
            </a:r>
          </a:p>
        </p:txBody>
      </p:sp>
      <p:sp>
        <p:nvSpPr>
          <p:cNvPr id="14" name="Google Shape;462;p26">
            <a:extLst>
              <a:ext uri="{FF2B5EF4-FFF2-40B4-BE49-F238E27FC236}">
                <a16:creationId xmlns:a16="http://schemas.microsoft.com/office/drawing/2014/main" id="{C583A38D-4D4E-4E9F-809F-A12012BD6129}"/>
              </a:ext>
            </a:extLst>
          </p:cNvPr>
          <p:cNvSpPr/>
          <p:nvPr/>
        </p:nvSpPr>
        <p:spPr>
          <a:xfrm>
            <a:off x="9182063" y="168275"/>
            <a:ext cx="2908337" cy="442630"/>
          </a:xfrm>
          <a:prstGeom prst="roundRect">
            <a:avLst>
              <a:gd name="adj" fmla="val 16667"/>
            </a:avLst>
          </a:prstGeom>
          <a:solidFill>
            <a:schemeClr val="accent1">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dirty="0">
                <a:solidFill>
                  <a:srgbClr val="FFD966"/>
                </a:solidFill>
                <a:latin typeface="Calibri"/>
                <a:ea typeface="Calibri"/>
                <a:cs typeface="Calibri"/>
                <a:sym typeface="Calibri"/>
              </a:rPr>
              <a:t>ATENCIÓN AL PACIENTE</a:t>
            </a:r>
            <a:endParaRPr sz="2000" b="1" i="1" dirty="0">
              <a:solidFill>
                <a:srgbClr val="FFD966"/>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8" name="Google Shape;118;g1a3dc93addb_2_0"/>
          <p:cNvSpPr/>
          <p:nvPr/>
        </p:nvSpPr>
        <p:spPr>
          <a:xfrm>
            <a:off x="2970625" y="322016"/>
            <a:ext cx="6870300" cy="790200"/>
          </a:xfrm>
          <a:prstGeom prst="roundRect">
            <a:avLst>
              <a:gd name="adj" fmla="val 31556"/>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s-MX" sz="2000" b="1" dirty="0">
                <a:solidFill>
                  <a:schemeClr val="accent1">
                    <a:lumMod val="50000"/>
                  </a:schemeClr>
                </a:solidFill>
                <a:latin typeface="Montserrat" panose="020B0604020202020204" charset="0"/>
                <a:ea typeface="Montserrat"/>
                <a:cs typeface="Montserrat"/>
                <a:sym typeface="Montserrat"/>
              </a:rPr>
              <a:t>P</a:t>
            </a:r>
            <a:r>
              <a:rPr lang="es-MX" sz="2000" b="1" i="0" u="none" strike="noStrike" cap="none" dirty="0">
                <a:solidFill>
                  <a:schemeClr val="accent1">
                    <a:lumMod val="50000"/>
                  </a:schemeClr>
                </a:solidFill>
                <a:latin typeface="Montserrat" panose="020B0604020202020204" charset="0"/>
                <a:ea typeface="Montserrat"/>
                <a:cs typeface="Montserrat"/>
                <a:sym typeface="Montserrat"/>
              </a:rPr>
              <a:t>ublicaciones</a:t>
            </a:r>
            <a:r>
              <a:rPr lang="es-MX" sz="2000" b="1" i="0" u="none" strike="noStrike" cap="none" dirty="0">
                <a:solidFill>
                  <a:schemeClr val="accent1">
                    <a:lumMod val="50000"/>
                  </a:schemeClr>
                </a:solidFill>
                <a:latin typeface="Montserrat"/>
                <a:ea typeface="Montserrat"/>
                <a:cs typeface="Montserrat"/>
                <a:sym typeface="Montserrat"/>
              </a:rPr>
              <a:t> INP </a:t>
            </a:r>
            <a:endParaRPr sz="2000" dirty="0">
              <a:solidFill>
                <a:schemeClr val="accent1">
                  <a:lumMod val="50000"/>
                </a:schemeClr>
              </a:solidFill>
              <a:latin typeface="Montserrat"/>
              <a:ea typeface="Montserrat"/>
              <a:cs typeface="Montserrat"/>
              <a:sym typeface="Montserrat"/>
            </a:endParaRPr>
          </a:p>
          <a:p>
            <a:pPr marL="0" marR="0" lvl="0" indent="0" algn="ctr" rtl="0">
              <a:spcBef>
                <a:spcPts val="0"/>
              </a:spcBef>
              <a:spcAft>
                <a:spcPts val="0"/>
              </a:spcAft>
              <a:buNone/>
            </a:pPr>
            <a:r>
              <a:rPr lang="es-MX" sz="2000" b="1" i="0" u="none" strike="noStrike" cap="none" dirty="0">
                <a:solidFill>
                  <a:schemeClr val="accent1">
                    <a:lumMod val="50000"/>
                  </a:schemeClr>
                </a:solidFill>
                <a:latin typeface="Montserrat"/>
                <a:ea typeface="Montserrat"/>
                <a:cs typeface="Montserrat"/>
                <a:sym typeface="Montserrat"/>
              </a:rPr>
              <a:t>enero a junio  2021 - 2022</a:t>
            </a:r>
            <a:endParaRPr sz="2000" dirty="0">
              <a:solidFill>
                <a:schemeClr val="accent1">
                  <a:lumMod val="50000"/>
                </a:schemeClr>
              </a:solidFill>
              <a:latin typeface="Montserrat"/>
              <a:ea typeface="Montserrat"/>
              <a:cs typeface="Montserrat"/>
              <a:sym typeface="Montserrat"/>
            </a:endParaRPr>
          </a:p>
        </p:txBody>
      </p:sp>
      <p:sp>
        <p:nvSpPr>
          <p:cNvPr id="119" name="Google Shape;119;g1a3dc93addb_2_0"/>
          <p:cNvSpPr/>
          <p:nvPr/>
        </p:nvSpPr>
        <p:spPr>
          <a:xfrm>
            <a:off x="9840913" y="168275"/>
            <a:ext cx="2249400" cy="442800"/>
          </a:xfrm>
          <a:prstGeom prst="roundRect">
            <a:avLst>
              <a:gd name="adj" fmla="val 16667"/>
            </a:avLst>
          </a:prstGeom>
          <a:solidFill>
            <a:schemeClr val="accent1">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D966"/>
              </a:buClr>
              <a:buSzPts val="2000"/>
              <a:buFont typeface="Arial"/>
              <a:buNone/>
            </a:pPr>
            <a:r>
              <a:rPr lang="es-MX" sz="2000" b="1" i="1" u="none" strike="noStrike" cap="none">
                <a:solidFill>
                  <a:srgbClr val="FFD966"/>
                </a:solidFill>
                <a:latin typeface="Calibri"/>
                <a:ea typeface="Calibri"/>
                <a:cs typeface="Calibri"/>
                <a:sym typeface="Calibri"/>
              </a:rPr>
              <a:t>INVESTIGACIÓN</a:t>
            </a:r>
            <a:endParaRPr sz="2400" b="1" i="1" u="none" strike="noStrike" cap="none">
              <a:solidFill>
                <a:srgbClr val="FFD966"/>
              </a:solidFill>
              <a:latin typeface="Calibri"/>
              <a:ea typeface="Calibri"/>
              <a:cs typeface="Calibri"/>
              <a:sym typeface="Calibri"/>
            </a:endParaRPr>
          </a:p>
        </p:txBody>
      </p:sp>
      <p:graphicFrame>
        <p:nvGraphicFramePr>
          <p:cNvPr id="120" name="Google Shape;120;g1a3dc93addb_2_0"/>
          <p:cNvGraphicFramePr/>
          <p:nvPr>
            <p:extLst>
              <p:ext uri="{D42A27DB-BD31-4B8C-83A1-F6EECF244321}">
                <p14:modId xmlns:p14="http://schemas.microsoft.com/office/powerpoint/2010/main" val="1644938701"/>
              </p:ext>
            </p:extLst>
          </p:nvPr>
        </p:nvGraphicFramePr>
        <p:xfrm>
          <a:off x="127847" y="1434403"/>
          <a:ext cx="5685556" cy="4405958"/>
        </p:xfrm>
        <a:graphic>
          <a:graphicData uri="http://schemas.openxmlformats.org/drawingml/2006/table">
            <a:tbl>
              <a:tblPr firstRow="1" firstCol="1" bandRow="1">
                <a:noFill/>
              </a:tblPr>
              <a:tblGrid>
                <a:gridCol w="1055607">
                  <a:extLst>
                    <a:ext uri="{9D8B030D-6E8A-4147-A177-3AD203B41FA5}">
                      <a16:colId xmlns:a16="http://schemas.microsoft.com/office/drawing/2014/main" val="20000"/>
                    </a:ext>
                  </a:extLst>
                </a:gridCol>
                <a:gridCol w="739951">
                  <a:extLst>
                    <a:ext uri="{9D8B030D-6E8A-4147-A177-3AD203B41FA5}">
                      <a16:colId xmlns:a16="http://schemas.microsoft.com/office/drawing/2014/main" val="20001"/>
                    </a:ext>
                  </a:extLst>
                </a:gridCol>
                <a:gridCol w="648599">
                  <a:extLst>
                    <a:ext uri="{9D8B030D-6E8A-4147-A177-3AD203B41FA5}">
                      <a16:colId xmlns:a16="http://schemas.microsoft.com/office/drawing/2014/main" val="20002"/>
                    </a:ext>
                  </a:extLst>
                </a:gridCol>
                <a:gridCol w="648599">
                  <a:extLst>
                    <a:ext uri="{9D8B030D-6E8A-4147-A177-3AD203B41FA5}">
                      <a16:colId xmlns:a16="http://schemas.microsoft.com/office/drawing/2014/main" val="20003"/>
                    </a:ext>
                  </a:extLst>
                </a:gridCol>
                <a:gridCol w="648200">
                  <a:extLst>
                    <a:ext uri="{9D8B030D-6E8A-4147-A177-3AD203B41FA5}">
                      <a16:colId xmlns:a16="http://schemas.microsoft.com/office/drawing/2014/main" val="20004"/>
                    </a:ext>
                  </a:extLst>
                </a:gridCol>
                <a:gridCol w="648200">
                  <a:extLst>
                    <a:ext uri="{9D8B030D-6E8A-4147-A177-3AD203B41FA5}">
                      <a16:colId xmlns:a16="http://schemas.microsoft.com/office/drawing/2014/main" val="20005"/>
                    </a:ext>
                  </a:extLst>
                </a:gridCol>
                <a:gridCol w="648200">
                  <a:extLst>
                    <a:ext uri="{9D8B030D-6E8A-4147-A177-3AD203B41FA5}">
                      <a16:colId xmlns:a16="http://schemas.microsoft.com/office/drawing/2014/main" val="20006"/>
                    </a:ext>
                  </a:extLst>
                </a:gridCol>
                <a:gridCol w="648200">
                  <a:extLst>
                    <a:ext uri="{9D8B030D-6E8A-4147-A177-3AD203B41FA5}">
                      <a16:colId xmlns:a16="http://schemas.microsoft.com/office/drawing/2014/main" val="20007"/>
                    </a:ext>
                  </a:extLst>
                </a:gridCol>
              </a:tblGrid>
              <a:tr h="506454">
                <a:tc rowSpan="2" gridSpan="2">
                  <a:txBody>
                    <a:bodyPr/>
                    <a:lstStyle/>
                    <a:p>
                      <a:pPr marL="0" marR="0" lvl="0" indent="0" algn="ctr" rtl="0">
                        <a:spcBef>
                          <a:spcPts val="0"/>
                        </a:spcBef>
                        <a:spcAft>
                          <a:spcPts val="0"/>
                        </a:spcAft>
                        <a:buNone/>
                      </a:pPr>
                      <a:r>
                        <a:rPr lang="es-MX" sz="900" b="1" u="none" strike="noStrike" cap="none" dirty="0">
                          <a:solidFill>
                            <a:schemeClr val="bg1"/>
                          </a:solidFill>
                          <a:latin typeface="Montserrat"/>
                          <a:ea typeface="Montserrat"/>
                          <a:cs typeface="Montserrat"/>
                          <a:sym typeface="Montserrat"/>
                        </a:rPr>
                        <a:t>Publicaciones</a:t>
                      </a:r>
                      <a:endParaRPr sz="900" b="1" u="none" strike="noStrike" cap="none" dirty="0">
                        <a:solidFill>
                          <a:schemeClr val="bg1"/>
                        </a:solidFill>
                        <a:latin typeface="Montserrat"/>
                        <a:ea typeface="Montserrat"/>
                        <a:cs typeface="Montserrat"/>
                        <a:sym typeface="Montserrat"/>
                      </a:endParaRPr>
                    </a:p>
                  </a:txBody>
                  <a:tcPr marL="86700" marR="86700" marT="43350" marB="43350" anchor="ctr">
                    <a:solidFill>
                      <a:schemeClr val="accent1">
                        <a:lumMod val="50000"/>
                      </a:schemeClr>
                    </a:solidFill>
                  </a:tcPr>
                </a:tc>
                <a:tc rowSpan="2" hMerge="1">
                  <a:txBody>
                    <a:bodyPr/>
                    <a:lstStyle/>
                    <a:p>
                      <a:endParaRPr lang="es-MX"/>
                    </a:p>
                  </a:txBody>
                  <a:tcPr/>
                </a:tc>
                <a:tc gridSpan="3">
                  <a:txBody>
                    <a:bodyPr/>
                    <a:lstStyle/>
                    <a:p>
                      <a:pPr marL="0" marR="0" lvl="0" indent="0" algn="ctr" rtl="0">
                        <a:spcBef>
                          <a:spcPts val="0"/>
                        </a:spcBef>
                        <a:spcAft>
                          <a:spcPts val="0"/>
                        </a:spcAft>
                        <a:buNone/>
                      </a:pPr>
                      <a:r>
                        <a:rPr lang="es-MX" sz="900" b="1" u="none" strike="noStrike" cap="none" dirty="0">
                          <a:solidFill>
                            <a:schemeClr val="bg1"/>
                          </a:solidFill>
                          <a:latin typeface="Montserrat"/>
                          <a:ea typeface="Montserrat"/>
                          <a:cs typeface="Montserrat"/>
                          <a:sym typeface="Montserrat"/>
                        </a:rPr>
                        <a:t>2021</a:t>
                      </a:r>
                      <a:endParaRPr sz="900" b="1" u="none" strike="noStrike" cap="none" dirty="0">
                        <a:solidFill>
                          <a:schemeClr val="bg1"/>
                        </a:solidFill>
                        <a:latin typeface="Montserrat"/>
                        <a:ea typeface="Montserrat"/>
                        <a:cs typeface="Montserrat"/>
                        <a:sym typeface="Montserrat"/>
                      </a:endParaRPr>
                    </a:p>
                  </a:txBody>
                  <a:tcPr marL="86700" marR="86700" marT="43350" marB="43350" anchor="ctr">
                    <a:lnB w="9525" cap="flat" cmpd="sng" algn="ctr">
                      <a:solidFill>
                        <a:srgbClr val="0070C0"/>
                      </a:solidFill>
                      <a:prstDash val="solid"/>
                      <a:round/>
                      <a:headEnd type="none" w="med" len="med"/>
                      <a:tailEnd type="none" w="med" len="med"/>
                    </a:lnB>
                    <a:solidFill>
                      <a:schemeClr val="accent1">
                        <a:lumMod val="75000"/>
                      </a:schemeClr>
                    </a:solidFill>
                  </a:tcPr>
                </a:tc>
                <a:tc hMerge="1">
                  <a:txBody>
                    <a:bodyPr/>
                    <a:lstStyle/>
                    <a:p>
                      <a:endParaRPr lang="es-MX"/>
                    </a:p>
                  </a:txBody>
                  <a:tcPr/>
                </a:tc>
                <a:tc hMerge="1">
                  <a:txBody>
                    <a:bodyPr/>
                    <a:lstStyle/>
                    <a:p>
                      <a:endParaRPr lang="es-MX"/>
                    </a:p>
                  </a:txBody>
                  <a:tcPr/>
                </a:tc>
                <a:tc gridSpan="3">
                  <a:txBody>
                    <a:bodyPr/>
                    <a:lstStyle/>
                    <a:p>
                      <a:pPr marL="0" marR="0" lvl="0" indent="0" algn="ctr" rtl="0">
                        <a:spcBef>
                          <a:spcPts val="0"/>
                        </a:spcBef>
                        <a:spcAft>
                          <a:spcPts val="0"/>
                        </a:spcAft>
                        <a:buNone/>
                      </a:pPr>
                      <a:r>
                        <a:rPr lang="es-MX" sz="900" b="1" u="none" strike="noStrike" cap="none" dirty="0">
                          <a:solidFill>
                            <a:schemeClr val="bg1"/>
                          </a:solidFill>
                          <a:latin typeface="Montserrat"/>
                          <a:ea typeface="Montserrat"/>
                          <a:cs typeface="Montserrat"/>
                          <a:sym typeface="Montserrat"/>
                        </a:rPr>
                        <a:t>2022</a:t>
                      </a:r>
                      <a:endParaRPr sz="900" b="1" u="none" strike="noStrike" cap="none" dirty="0">
                        <a:solidFill>
                          <a:schemeClr val="bg1"/>
                        </a:solidFill>
                        <a:latin typeface="Montserrat"/>
                        <a:ea typeface="Montserrat"/>
                        <a:cs typeface="Montserrat"/>
                        <a:sym typeface="Montserrat"/>
                      </a:endParaRPr>
                    </a:p>
                  </a:txBody>
                  <a:tcPr marL="86700" marR="86700" marT="43350" marB="43350" anchor="ctr">
                    <a:lnB w="9525" cap="flat" cmpd="sng" algn="ctr">
                      <a:solidFill>
                        <a:srgbClr val="0070C0"/>
                      </a:solidFill>
                      <a:prstDash val="solid"/>
                      <a:round/>
                      <a:headEnd type="none" w="med" len="med"/>
                      <a:tailEnd type="none" w="med" len="med"/>
                    </a:lnB>
                    <a:solidFill>
                      <a:schemeClr val="accent1">
                        <a:lumMod val="75000"/>
                      </a:schemeClr>
                    </a:solidFill>
                  </a:tcPr>
                </a:tc>
                <a:tc hMerge="1">
                  <a:txBody>
                    <a:bodyPr/>
                    <a:lstStyle/>
                    <a:p>
                      <a:endParaRPr lang="es-MX"/>
                    </a:p>
                  </a:txBody>
                  <a:tcPr/>
                </a:tc>
                <a:tc hMerge="1">
                  <a:txBody>
                    <a:bodyPr/>
                    <a:lstStyle/>
                    <a:p>
                      <a:endParaRPr lang="es-MX"/>
                    </a:p>
                  </a:txBody>
                  <a:tcPr/>
                </a:tc>
                <a:extLst>
                  <a:ext uri="{0D108BD9-81ED-4DB2-BD59-A6C34878D82A}">
                    <a16:rowId xmlns:a16="http://schemas.microsoft.com/office/drawing/2014/main" val="10000"/>
                  </a:ext>
                </a:extLst>
              </a:tr>
              <a:tr h="498910">
                <a:tc gridSpan="2" vMerge="1">
                  <a:txBody>
                    <a:bodyPr/>
                    <a:lstStyle/>
                    <a:p>
                      <a:endParaRPr lang="es-MX"/>
                    </a:p>
                  </a:txBody>
                  <a:tcPr/>
                </a:tc>
                <a:tc hMerge="1" vMerge="1">
                  <a:txBody>
                    <a:bodyPr/>
                    <a:lstStyle/>
                    <a:p>
                      <a:endParaRPr lang="es-MX"/>
                    </a:p>
                  </a:txBody>
                  <a:tcPr/>
                </a:tc>
                <a:tc>
                  <a:txBody>
                    <a:bodyPr/>
                    <a:lstStyle/>
                    <a:p>
                      <a:pPr marL="0" marR="0" lvl="0" indent="0" algn="ctr" rtl="0">
                        <a:spcBef>
                          <a:spcPts val="0"/>
                        </a:spcBef>
                        <a:spcAft>
                          <a:spcPts val="0"/>
                        </a:spcAft>
                        <a:buNone/>
                      </a:pPr>
                      <a:r>
                        <a:rPr lang="es-MX" sz="900" u="none" strike="noStrike" cap="none" dirty="0">
                          <a:latin typeface="Montserrat"/>
                          <a:ea typeface="Montserrat"/>
                          <a:cs typeface="Montserrat"/>
                          <a:sym typeface="Montserrat"/>
                        </a:rPr>
                        <a:t>III a VII</a:t>
                      </a:r>
                      <a:endParaRPr sz="900" u="none" strike="noStrike" cap="none" dirty="0">
                        <a:latin typeface="Montserrat"/>
                        <a:ea typeface="Montserrat"/>
                        <a:cs typeface="Montserrat"/>
                        <a:sym typeface="Montserrat"/>
                      </a:endParaRPr>
                    </a:p>
                  </a:txBody>
                  <a:tcPr marL="61200" marR="6120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rtl="0">
                        <a:spcBef>
                          <a:spcPts val="0"/>
                        </a:spcBef>
                        <a:spcAft>
                          <a:spcPts val="0"/>
                        </a:spcAft>
                        <a:buNone/>
                      </a:pPr>
                      <a:r>
                        <a:rPr lang="es-MX" sz="900" u="none" strike="noStrike" cap="none" dirty="0">
                          <a:latin typeface="Montserrat"/>
                          <a:ea typeface="Montserrat"/>
                          <a:cs typeface="Montserrat"/>
                          <a:sym typeface="Montserrat"/>
                        </a:rPr>
                        <a:t>I y II </a:t>
                      </a:r>
                      <a:endParaRPr sz="900" u="none" strike="noStrike" cap="none" dirty="0">
                        <a:latin typeface="Montserrat"/>
                        <a:ea typeface="Montserrat"/>
                        <a:cs typeface="Montserrat"/>
                        <a:sym typeface="Montserrat"/>
                      </a:endParaRPr>
                    </a:p>
                  </a:txBody>
                  <a:tcPr marL="61200" marR="6120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rtl="0">
                        <a:spcBef>
                          <a:spcPts val="0"/>
                        </a:spcBef>
                        <a:spcAft>
                          <a:spcPts val="0"/>
                        </a:spcAft>
                        <a:buNone/>
                      </a:pPr>
                      <a:r>
                        <a:rPr lang="es-MX" sz="900" u="none" strike="noStrike" cap="none" dirty="0">
                          <a:latin typeface="Montserrat"/>
                          <a:ea typeface="Montserrat"/>
                          <a:cs typeface="Montserrat"/>
                          <a:sym typeface="Montserrat"/>
                        </a:rPr>
                        <a:t>I a VII</a:t>
                      </a:r>
                      <a:endParaRPr sz="900" u="none" strike="noStrike" cap="none" dirty="0">
                        <a:latin typeface="Montserrat"/>
                        <a:ea typeface="Montserrat"/>
                        <a:cs typeface="Montserrat"/>
                        <a:sym typeface="Montserrat"/>
                      </a:endParaRPr>
                    </a:p>
                  </a:txBody>
                  <a:tcPr marL="61200" marR="6120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rtl="0">
                        <a:spcBef>
                          <a:spcPts val="0"/>
                        </a:spcBef>
                        <a:spcAft>
                          <a:spcPts val="0"/>
                        </a:spcAft>
                        <a:buNone/>
                      </a:pPr>
                      <a:r>
                        <a:rPr lang="es-MX" sz="900" u="none" strike="noStrike" cap="none" dirty="0">
                          <a:latin typeface="Montserrat"/>
                          <a:ea typeface="Montserrat"/>
                          <a:cs typeface="Montserrat"/>
                          <a:sym typeface="Montserrat"/>
                        </a:rPr>
                        <a:t>III a VII</a:t>
                      </a:r>
                      <a:endParaRPr sz="900" u="none" strike="noStrike" cap="none" dirty="0">
                        <a:latin typeface="Montserrat"/>
                        <a:ea typeface="Montserrat"/>
                        <a:cs typeface="Montserrat"/>
                        <a:sym typeface="Montserrat"/>
                      </a:endParaRPr>
                    </a:p>
                  </a:txBody>
                  <a:tcPr marL="61200" marR="6120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rtl="0">
                        <a:spcBef>
                          <a:spcPts val="0"/>
                        </a:spcBef>
                        <a:spcAft>
                          <a:spcPts val="0"/>
                        </a:spcAft>
                        <a:buNone/>
                      </a:pPr>
                      <a:r>
                        <a:rPr lang="es-MX" sz="900" u="none" strike="noStrike" cap="none" dirty="0">
                          <a:latin typeface="Montserrat"/>
                          <a:ea typeface="Montserrat"/>
                          <a:cs typeface="Montserrat"/>
                          <a:sym typeface="Montserrat"/>
                        </a:rPr>
                        <a:t>I y II </a:t>
                      </a:r>
                      <a:endParaRPr sz="900" u="none" strike="noStrike" cap="none" dirty="0">
                        <a:latin typeface="Montserrat"/>
                        <a:ea typeface="Montserrat"/>
                        <a:cs typeface="Montserrat"/>
                        <a:sym typeface="Montserrat"/>
                      </a:endParaRPr>
                    </a:p>
                  </a:txBody>
                  <a:tcPr marL="61200" marR="6120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rtl="0">
                        <a:spcBef>
                          <a:spcPts val="0"/>
                        </a:spcBef>
                        <a:spcAft>
                          <a:spcPts val="0"/>
                        </a:spcAft>
                        <a:buNone/>
                      </a:pPr>
                      <a:r>
                        <a:rPr lang="es-MX" sz="900" u="none" strike="noStrike" cap="none" dirty="0">
                          <a:latin typeface="Montserrat"/>
                          <a:ea typeface="Montserrat"/>
                          <a:cs typeface="Montserrat"/>
                          <a:sym typeface="Montserrat"/>
                        </a:rPr>
                        <a:t>I a VII</a:t>
                      </a:r>
                      <a:endParaRPr sz="900" u="none" strike="noStrike" cap="none" dirty="0">
                        <a:latin typeface="Montserrat"/>
                        <a:ea typeface="Montserrat"/>
                        <a:cs typeface="Montserrat"/>
                        <a:sym typeface="Montserrat"/>
                      </a:endParaRPr>
                    </a:p>
                  </a:txBody>
                  <a:tcPr marL="61200" marR="6120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1008942">
                <a:tc gridSpan="2">
                  <a:txBody>
                    <a:bodyPr/>
                    <a:lstStyle/>
                    <a:p>
                      <a:pPr marL="0" marR="0" lvl="0" indent="0" algn="ctr" rtl="0">
                        <a:spcBef>
                          <a:spcPts val="0"/>
                        </a:spcBef>
                        <a:spcAft>
                          <a:spcPts val="0"/>
                        </a:spcAft>
                        <a:buNone/>
                      </a:pPr>
                      <a:r>
                        <a:rPr lang="es-MX" sz="900" b="1" u="none" strike="noStrike" cap="none" dirty="0">
                          <a:solidFill>
                            <a:schemeClr val="bg1"/>
                          </a:solidFill>
                          <a:latin typeface="Montserrat"/>
                          <a:ea typeface="Montserrat"/>
                          <a:cs typeface="Montserrat"/>
                          <a:sym typeface="Montserrat"/>
                        </a:rPr>
                        <a:t>Institucionales</a:t>
                      </a:r>
                      <a:endParaRPr sz="900" b="1" u="none" strike="noStrike" cap="none" dirty="0">
                        <a:solidFill>
                          <a:schemeClr val="bg1"/>
                        </a:solidFill>
                        <a:latin typeface="Montserrat"/>
                        <a:ea typeface="Montserrat"/>
                        <a:cs typeface="Montserrat"/>
                        <a:sym typeface="Montserrat"/>
                      </a:endParaRPr>
                    </a:p>
                  </a:txBody>
                  <a:tcPr marL="86700" marR="86700" marT="43350" marB="43350" anchor="ctr">
                    <a:lnR w="9525" cap="flat" cmpd="sng" algn="ctr">
                      <a:solidFill>
                        <a:srgbClr val="0070C0"/>
                      </a:solidFill>
                      <a:prstDash val="solid"/>
                      <a:round/>
                      <a:headEnd type="none" w="med" len="med"/>
                      <a:tailEnd type="none" w="med" len="med"/>
                    </a:lnR>
                    <a:solidFill>
                      <a:schemeClr val="accent1">
                        <a:lumMod val="50000"/>
                      </a:schemeClr>
                    </a:solidFill>
                  </a:tcPr>
                </a:tc>
                <a:tc hMerge="1">
                  <a:txBody>
                    <a:bodyPr/>
                    <a:lstStyle/>
                    <a:p>
                      <a:endParaRPr lang="es-MX"/>
                    </a:p>
                  </a:txBody>
                  <a:tcPr/>
                </a:tc>
                <a:tc>
                  <a:txBody>
                    <a:bodyPr/>
                    <a:lstStyle/>
                    <a:p>
                      <a:pPr marL="0" marR="0" lvl="0" indent="0" algn="ctr" rtl="0">
                        <a:lnSpc>
                          <a:spcPct val="100000"/>
                        </a:lnSpc>
                        <a:spcBef>
                          <a:spcPts val="0"/>
                        </a:spcBef>
                        <a:spcAft>
                          <a:spcPts val="0"/>
                        </a:spcAft>
                        <a:buNone/>
                      </a:pPr>
                      <a:r>
                        <a:rPr lang="es-MX" sz="900" dirty="0">
                          <a:latin typeface="Montserrat"/>
                          <a:ea typeface="Montserrat"/>
                          <a:cs typeface="Montserrat"/>
                          <a:sym typeface="Montserrat"/>
                        </a:rPr>
                        <a:t>19</a:t>
                      </a:r>
                      <a:r>
                        <a:rPr lang="es-MX" sz="900" u="none" strike="noStrike" cap="none" dirty="0">
                          <a:solidFill>
                            <a:schemeClr val="dk1"/>
                          </a:solidFill>
                          <a:latin typeface="Montserrat"/>
                          <a:ea typeface="Montserrat"/>
                          <a:cs typeface="Montserrat"/>
                          <a:sym typeface="Montserrat"/>
                        </a:rPr>
                        <a:t> (44%)</a:t>
                      </a:r>
                      <a:endParaRPr sz="900" b="1" i="1" u="none" strike="noStrike" cap="none" dirty="0">
                        <a:solidFill>
                          <a:schemeClr val="dk1"/>
                        </a:solidFill>
                        <a:latin typeface="Montserrat"/>
                        <a:ea typeface="Montserrat"/>
                        <a:cs typeface="Montserrat"/>
                        <a:sym typeface="Montserrat"/>
                      </a:endParaRPr>
                    </a:p>
                  </a:txBody>
                  <a:tcPr marL="5675" marR="5675"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None/>
                      </a:pPr>
                      <a:r>
                        <a:rPr lang="es-MX" sz="900" dirty="0">
                          <a:latin typeface="Montserrat"/>
                          <a:ea typeface="Montserrat"/>
                          <a:cs typeface="Montserrat"/>
                          <a:sym typeface="Montserrat"/>
                        </a:rPr>
                        <a:t>8</a:t>
                      </a:r>
                      <a:r>
                        <a:rPr lang="es-MX" sz="900" u="none" strike="noStrike" cap="none" dirty="0">
                          <a:solidFill>
                            <a:schemeClr val="dk1"/>
                          </a:solidFill>
                          <a:latin typeface="Montserrat"/>
                          <a:ea typeface="Montserrat"/>
                          <a:cs typeface="Montserrat"/>
                          <a:sym typeface="Montserrat"/>
                        </a:rPr>
                        <a:t> (47%)</a:t>
                      </a:r>
                      <a:endParaRPr sz="900" b="1" i="1" u="none" strike="noStrike" cap="none" dirty="0">
                        <a:solidFill>
                          <a:schemeClr val="dk1"/>
                        </a:solidFill>
                        <a:latin typeface="Montserrat"/>
                        <a:ea typeface="Montserrat"/>
                        <a:cs typeface="Montserrat"/>
                        <a:sym typeface="Montserrat"/>
                      </a:endParaRPr>
                    </a:p>
                  </a:txBody>
                  <a:tcPr marL="5675" marR="5675"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None/>
                      </a:pPr>
                      <a:r>
                        <a:rPr lang="es-MX" sz="900" u="none" strike="noStrike" cap="none" dirty="0">
                          <a:solidFill>
                            <a:schemeClr val="dk1"/>
                          </a:solidFill>
                          <a:latin typeface="Montserrat"/>
                          <a:ea typeface="Montserrat"/>
                          <a:cs typeface="Montserrat"/>
                          <a:sym typeface="Montserrat"/>
                        </a:rPr>
                        <a:t>27 (45%) </a:t>
                      </a:r>
                      <a:endParaRPr sz="900" b="1" i="1" u="none" strike="noStrike" cap="none" dirty="0">
                        <a:solidFill>
                          <a:schemeClr val="dk1"/>
                        </a:solidFill>
                        <a:latin typeface="Montserrat"/>
                        <a:ea typeface="Montserrat"/>
                        <a:cs typeface="Montserrat"/>
                        <a:sym typeface="Montserrat"/>
                      </a:endParaRPr>
                    </a:p>
                  </a:txBody>
                  <a:tcPr marL="5675" marR="5675"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s-MX" sz="900" u="none" strike="noStrike" cap="none" dirty="0">
                          <a:solidFill>
                            <a:schemeClr val="dk1"/>
                          </a:solidFill>
                          <a:latin typeface="Montserrat"/>
                          <a:ea typeface="Montserrat"/>
                          <a:cs typeface="Montserrat"/>
                          <a:sym typeface="Montserrat"/>
                        </a:rPr>
                        <a:t>24 (55%)</a:t>
                      </a:r>
                      <a:endParaRPr sz="900" u="none" strike="noStrike" cap="none" dirty="0">
                        <a:solidFill>
                          <a:schemeClr val="dk1"/>
                        </a:solidFill>
                        <a:latin typeface="Montserrat"/>
                        <a:ea typeface="Montserrat"/>
                        <a:cs typeface="Montserrat"/>
                        <a:sym typeface="Montserrat"/>
                      </a:endParaRPr>
                    </a:p>
                  </a:txBody>
                  <a:tcPr marL="61200" marR="6120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s-MX" sz="900" u="none" strike="noStrike" cap="none" dirty="0">
                          <a:solidFill>
                            <a:schemeClr val="dk1"/>
                          </a:solidFill>
                          <a:latin typeface="Montserrat"/>
                          <a:ea typeface="Montserrat"/>
                          <a:cs typeface="Montserrat"/>
                          <a:sym typeface="Montserrat"/>
                        </a:rPr>
                        <a:t>1</a:t>
                      </a:r>
                      <a:r>
                        <a:rPr lang="es-MX" sz="900" dirty="0">
                          <a:latin typeface="Montserrat"/>
                          <a:ea typeface="Montserrat"/>
                          <a:cs typeface="Montserrat"/>
                          <a:sym typeface="Montserrat"/>
                        </a:rPr>
                        <a:t>3</a:t>
                      </a:r>
                      <a:r>
                        <a:rPr lang="es-MX" sz="900" u="none" strike="noStrike" cap="none" dirty="0">
                          <a:solidFill>
                            <a:schemeClr val="dk1"/>
                          </a:solidFill>
                          <a:latin typeface="Montserrat"/>
                          <a:ea typeface="Montserrat"/>
                          <a:cs typeface="Montserrat"/>
                          <a:sym typeface="Montserrat"/>
                        </a:rPr>
                        <a:t> (87%)</a:t>
                      </a:r>
                      <a:endParaRPr sz="900" u="none" strike="noStrike" cap="none" dirty="0">
                        <a:solidFill>
                          <a:schemeClr val="dk1"/>
                        </a:solidFill>
                        <a:latin typeface="Montserrat"/>
                        <a:ea typeface="Montserrat"/>
                        <a:cs typeface="Montserrat"/>
                        <a:sym typeface="Montserrat"/>
                      </a:endParaRPr>
                    </a:p>
                  </a:txBody>
                  <a:tcPr marL="61200" marR="6120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s-MX" sz="900" u="none" strike="noStrike" cap="none" dirty="0">
                          <a:solidFill>
                            <a:schemeClr val="dk1"/>
                          </a:solidFill>
                          <a:latin typeface="Montserrat"/>
                          <a:ea typeface="Montserrat"/>
                          <a:cs typeface="Montserrat"/>
                          <a:sym typeface="Montserrat"/>
                        </a:rPr>
                        <a:t>3</a:t>
                      </a:r>
                      <a:r>
                        <a:rPr lang="es-MX" sz="900" dirty="0">
                          <a:latin typeface="Montserrat"/>
                          <a:ea typeface="Montserrat"/>
                          <a:cs typeface="Montserrat"/>
                          <a:sym typeface="Montserrat"/>
                        </a:rPr>
                        <a:t>7</a:t>
                      </a:r>
                      <a:r>
                        <a:rPr lang="es-MX" sz="900" u="none" strike="noStrike" cap="none" dirty="0">
                          <a:solidFill>
                            <a:schemeClr val="dk1"/>
                          </a:solidFill>
                          <a:latin typeface="Montserrat"/>
                          <a:ea typeface="Montserrat"/>
                          <a:cs typeface="Montserrat"/>
                          <a:sym typeface="Montserrat"/>
                        </a:rPr>
                        <a:t> (6</a:t>
                      </a:r>
                      <a:r>
                        <a:rPr lang="es-MX" sz="900" dirty="0">
                          <a:latin typeface="Montserrat"/>
                          <a:ea typeface="Montserrat"/>
                          <a:cs typeface="Montserrat"/>
                          <a:sym typeface="Montserrat"/>
                        </a:rPr>
                        <a:t>3</a:t>
                      </a:r>
                      <a:r>
                        <a:rPr lang="es-MX" sz="900" u="none" strike="noStrike" cap="none" dirty="0">
                          <a:solidFill>
                            <a:schemeClr val="dk1"/>
                          </a:solidFill>
                          <a:latin typeface="Montserrat"/>
                          <a:ea typeface="Montserrat"/>
                          <a:cs typeface="Montserrat"/>
                          <a:sym typeface="Montserrat"/>
                        </a:rPr>
                        <a:t>%)</a:t>
                      </a:r>
                      <a:endParaRPr sz="900" u="none" strike="noStrike" cap="none" dirty="0">
                        <a:solidFill>
                          <a:schemeClr val="dk1"/>
                        </a:solidFill>
                        <a:latin typeface="Montserrat"/>
                        <a:ea typeface="Montserrat"/>
                        <a:cs typeface="Montserrat"/>
                        <a:sym typeface="Montserrat"/>
                      </a:endParaRPr>
                    </a:p>
                  </a:txBody>
                  <a:tcPr marL="61200" marR="6120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4812">
                <a:tc rowSpan="2">
                  <a:txBody>
                    <a:bodyPr/>
                    <a:lstStyle/>
                    <a:p>
                      <a:pPr marL="0" marR="0" lvl="0" indent="0" algn="ctr" defTabSz="892175" rtl="0">
                        <a:spcBef>
                          <a:spcPts val="0"/>
                        </a:spcBef>
                        <a:spcAft>
                          <a:spcPts val="0"/>
                        </a:spcAft>
                        <a:buNone/>
                      </a:pPr>
                      <a:r>
                        <a:rPr lang="es-MX" sz="900" b="1" u="none" strike="noStrike" cap="none" dirty="0">
                          <a:solidFill>
                            <a:schemeClr val="bg1"/>
                          </a:solidFill>
                          <a:latin typeface="Montserrat"/>
                          <a:ea typeface="Montserrat"/>
                          <a:cs typeface="Montserrat"/>
                          <a:sym typeface="Montserrat"/>
                        </a:rPr>
                        <a:t>Colaborativas</a:t>
                      </a:r>
                      <a:endParaRPr sz="900" b="1" u="none" strike="noStrike" cap="none" dirty="0">
                        <a:solidFill>
                          <a:schemeClr val="bg1"/>
                        </a:solidFill>
                        <a:latin typeface="Montserrat"/>
                        <a:ea typeface="Montserrat"/>
                        <a:cs typeface="Montserrat"/>
                        <a:sym typeface="Montserrat"/>
                      </a:endParaRPr>
                    </a:p>
                  </a:txBody>
                  <a:tcPr marL="86700" marR="86700" marT="43350" marB="43350" anchor="ctr">
                    <a:lnR w="9525" cap="flat" cmpd="sng" algn="ctr">
                      <a:solidFill>
                        <a:srgbClr val="0070C0"/>
                      </a:solidFill>
                      <a:prstDash val="solid"/>
                      <a:round/>
                      <a:headEnd type="none" w="med" len="med"/>
                      <a:tailEnd type="none" w="med" len="med"/>
                    </a:lnR>
                    <a:solidFill>
                      <a:schemeClr val="accent1">
                        <a:lumMod val="50000"/>
                      </a:schemeClr>
                    </a:solidFill>
                  </a:tcPr>
                </a:tc>
                <a:tc>
                  <a:txBody>
                    <a:bodyPr/>
                    <a:lstStyle/>
                    <a:p>
                      <a:pPr marL="0" marR="0" lvl="0" indent="0" algn="just" rtl="0">
                        <a:spcBef>
                          <a:spcPts val="0"/>
                        </a:spcBef>
                        <a:spcAft>
                          <a:spcPts val="0"/>
                        </a:spcAft>
                        <a:buNone/>
                      </a:pPr>
                      <a:r>
                        <a:rPr lang="es-MX" sz="900" u="none" strike="noStrike" cap="none" dirty="0">
                          <a:latin typeface="Montserrat"/>
                          <a:ea typeface="Montserrat"/>
                          <a:cs typeface="Montserrat"/>
                          <a:sym typeface="Montserrat"/>
                        </a:rPr>
                        <a:t>Líder INP</a:t>
                      </a:r>
                      <a:endParaRPr sz="900" u="none" strike="noStrike" cap="none" dirty="0">
                        <a:latin typeface="Montserrat"/>
                        <a:ea typeface="Montserrat"/>
                        <a:cs typeface="Montserrat"/>
                        <a:sym typeface="Montserrat"/>
                      </a:endParaRPr>
                    </a:p>
                  </a:txBody>
                  <a:tcPr marL="61200" marR="6120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100000"/>
                        </a:lnSpc>
                        <a:spcBef>
                          <a:spcPts val="0"/>
                        </a:spcBef>
                        <a:spcAft>
                          <a:spcPts val="0"/>
                        </a:spcAft>
                        <a:buNone/>
                      </a:pPr>
                      <a:r>
                        <a:rPr lang="es-MX" sz="900" u="none" strike="noStrike" cap="none" dirty="0">
                          <a:solidFill>
                            <a:schemeClr val="dk1"/>
                          </a:solidFill>
                          <a:latin typeface="Montserrat"/>
                          <a:ea typeface="Montserrat"/>
                          <a:cs typeface="Montserrat"/>
                          <a:sym typeface="Montserrat"/>
                        </a:rPr>
                        <a:t>13  (30%)</a:t>
                      </a:r>
                      <a:endParaRPr sz="900" i="1" u="none" strike="noStrike" cap="none" dirty="0">
                        <a:solidFill>
                          <a:schemeClr val="dk1"/>
                        </a:solidFill>
                        <a:latin typeface="Montserrat"/>
                        <a:ea typeface="Montserrat"/>
                        <a:cs typeface="Montserrat"/>
                        <a:sym typeface="Montserrat"/>
                      </a:endParaRPr>
                    </a:p>
                  </a:txBody>
                  <a:tcPr marL="5675" marR="5675"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rtl="0">
                        <a:lnSpc>
                          <a:spcPct val="100000"/>
                        </a:lnSpc>
                        <a:spcBef>
                          <a:spcPts val="0"/>
                        </a:spcBef>
                        <a:spcAft>
                          <a:spcPts val="0"/>
                        </a:spcAft>
                        <a:buNone/>
                      </a:pPr>
                      <a:r>
                        <a:rPr lang="es-MX" sz="900" u="none" strike="noStrike" cap="none" dirty="0">
                          <a:solidFill>
                            <a:schemeClr val="dk1"/>
                          </a:solidFill>
                          <a:latin typeface="Montserrat"/>
                          <a:ea typeface="Montserrat"/>
                          <a:cs typeface="Montserrat"/>
                          <a:sym typeface="Montserrat"/>
                        </a:rPr>
                        <a:t>2 (12%)</a:t>
                      </a:r>
                      <a:endParaRPr sz="900" i="1" u="none" strike="noStrike" cap="none" dirty="0">
                        <a:solidFill>
                          <a:schemeClr val="dk1"/>
                        </a:solidFill>
                        <a:latin typeface="Montserrat"/>
                        <a:ea typeface="Montserrat"/>
                        <a:cs typeface="Montserrat"/>
                        <a:sym typeface="Montserrat"/>
                      </a:endParaRPr>
                    </a:p>
                  </a:txBody>
                  <a:tcPr marL="5675" marR="5675"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rtl="0">
                        <a:lnSpc>
                          <a:spcPct val="100000"/>
                        </a:lnSpc>
                        <a:spcBef>
                          <a:spcPts val="0"/>
                        </a:spcBef>
                        <a:spcAft>
                          <a:spcPts val="0"/>
                        </a:spcAft>
                        <a:buNone/>
                      </a:pPr>
                      <a:r>
                        <a:rPr lang="es-MX" sz="900" u="none" strike="noStrike" cap="none" dirty="0">
                          <a:solidFill>
                            <a:schemeClr val="dk1"/>
                          </a:solidFill>
                          <a:latin typeface="Montserrat"/>
                          <a:ea typeface="Montserrat"/>
                          <a:cs typeface="Montserrat"/>
                          <a:sym typeface="Montserrat"/>
                        </a:rPr>
                        <a:t>15 (25%) </a:t>
                      </a:r>
                      <a:endParaRPr sz="900" i="1" u="none" strike="noStrike" cap="none" dirty="0">
                        <a:solidFill>
                          <a:schemeClr val="dk1"/>
                        </a:solidFill>
                        <a:latin typeface="Montserrat"/>
                        <a:ea typeface="Montserrat"/>
                        <a:cs typeface="Montserrat"/>
                        <a:sym typeface="Montserrat"/>
                      </a:endParaRPr>
                    </a:p>
                  </a:txBody>
                  <a:tcPr marL="5675" marR="5675"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rtl="0">
                        <a:spcBef>
                          <a:spcPts val="0"/>
                        </a:spcBef>
                        <a:spcAft>
                          <a:spcPts val="0"/>
                        </a:spcAft>
                        <a:buNone/>
                      </a:pPr>
                      <a:r>
                        <a:rPr lang="es-MX" sz="900" dirty="0">
                          <a:latin typeface="Montserrat"/>
                          <a:ea typeface="Montserrat"/>
                          <a:cs typeface="Montserrat"/>
                          <a:sym typeface="Montserrat"/>
                        </a:rPr>
                        <a:t>3</a:t>
                      </a:r>
                      <a:r>
                        <a:rPr lang="es-MX" sz="900" u="none" strike="noStrike" cap="none" dirty="0">
                          <a:solidFill>
                            <a:schemeClr val="dk1"/>
                          </a:solidFill>
                          <a:latin typeface="Montserrat"/>
                          <a:ea typeface="Montserrat"/>
                          <a:cs typeface="Montserrat"/>
                          <a:sym typeface="Montserrat"/>
                        </a:rPr>
                        <a:t> (7%)</a:t>
                      </a:r>
                      <a:endParaRPr sz="900" u="none" strike="noStrike" cap="none" dirty="0">
                        <a:solidFill>
                          <a:schemeClr val="dk1"/>
                        </a:solidFill>
                        <a:latin typeface="Montserrat"/>
                        <a:ea typeface="Montserrat"/>
                        <a:cs typeface="Montserrat"/>
                        <a:sym typeface="Montserrat"/>
                      </a:endParaRPr>
                    </a:p>
                  </a:txBody>
                  <a:tcPr marL="61200" marR="6120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rtl="0">
                        <a:spcBef>
                          <a:spcPts val="0"/>
                        </a:spcBef>
                        <a:spcAft>
                          <a:spcPts val="0"/>
                        </a:spcAft>
                        <a:buNone/>
                      </a:pPr>
                      <a:r>
                        <a:rPr lang="es-MX" sz="900" u="none" strike="noStrike" cap="none" dirty="0">
                          <a:solidFill>
                            <a:schemeClr val="dk1"/>
                          </a:solidFill>
                          <a:latin typeface="Montserrat"/>
                          <a:ea typeface="Montserrat"/>
                          <a:cs typeface="Montserrat"/>
                          <a:sym typeface="Montserrat"/>
                        </a:rPr>
                        <a:t>0 (0%)</a:t>
                      </a:r>
                      <a:endParaRPr sz="900" u="none" strike="noStrike" cap="none" dirty="0">
                        <a:solidFill>
                          <a:schemeClr val="dk1"/>
                        </a:solidFill>
                        <a:latin typeface="Montserrat"/>
                        <a:ea typeface="Montserrat"/>
                        <a:cs typeface="Montserrat"/>
                        <a:sym typeface="Montserrat"/>
                      </a:endParaRPr>
                    </a:p>
                  </a:txBody>
                  <a:tcPr marL="61200" marR="6120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rtl="0">
                        <a:spcBef>
                          <a:spcPts val="0"/>
                        </a:spcBef>
                        <a:spcAft>
                          <a:spcPts val="0"/>
                        </a:spcAft>
                        <a:buNone/>
                      </a:pPr>
                      <a:r>
                        <a:rPr lang="es-MX" sz="900" dirty="0">
                          <a:latin typeface="Montserrat"/>
                          <a:ea typeface="Montserrat"/>
                          <a:cs typeface="Montserrat"/>
                          <a:sym typeface="Montserrat"/>
                        </a:rPr>
                        <a:t>3</a:t>
                      </a:r>
                      <a:r>
                        <a:rPr lang="es-MX" sz="900" u="none" strike="noStrike" cap="none" dirty="0">
                          <a:solidFill>
                            <a:schemeClr val="dk1"/>
                          </a:solidFill>
                          <a:latin typeface="Montserrat"/>
                          <a:ea typeface="Montserrat"/>
                          <a:cs typeface="Montserrat"/>
                          <a:sym typeface="Montserrat"/>
                        </a:rPr>
                        <a:t> (</a:t>
                      </a:r>
                      <a:r>
                        <a:rPr lang="es-MX" sz="900" dirty="0">
                          <a:latin typeface="Montserrat"/>
                          <a:ea typeface="Montserrat"/>
                          <a:cs typeface="Montserrat"/>
                          <a:sym typeface="Montserrat"/>
                        </a:rPr>
                        <a:t>5</a:t>
                      </a:r>
                      <a:r>
                        <a:rPr lang="es-MX" sz="900" u="none" strike="noStrike" cap="none" dirty="0">
                          <a:solidFill>
                            <a:schemeClr val="dk1"/>
                          </a:solidFill>
                          <a:latin typeface="Montserrat"/>
                          <a:ea typeface="Montserrat"/>
                          <a:cs typeface="Montserrat"/>
                          <a:sym typeface="Montserrat"/>
                        </a:rPr>
                        <a:t>%)</a:t>
                      </a:r>
                      <a:endParaRPr sz="900" u="none" strike="noStrike" cap="none" dirty="0">
                        <a:solidFill>
                          <a:schemeClr val="dk1"/>
                        </a:solidFill>
                        <a:latin typeface="Montserrat"/>
                        <a:ea typeface="Montserrat"/>
                        <a:cs typeface="Montserrat"/>
                        <a:sym typeface="Montserrat"/>
                      </a:endParaRPr>
                    </a:p>
                  </a:txBody>
                  <a:tcPr marL="61200" marR="6120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1068189">
                <a:tc vMerge="1">
                  <a:txBody>
                    <a:bodyPr/>
                    <a:lstStyle/>
                    <a:p>
                      <a:endParaRPr lang="es-MX"/>
                    </a:p>
                  </a:txBody>
                  <a:tcPr/>
                </a:tc>
                <a:tc>
                  <a:txBody>
                    <a:bodyPr/>
                    <a:lstStyle/>
                    <a:p>
                      <a:pPr marL="0" marR="0" lvl="0" indent="0" algn="just" rtl="0">
                        <a:spcBef>
                          <a:spcPts val="0"/>
                        </a:spcBef>
                        <a:spcAft>
                          <a:spcPts val="0"/>
                        </a:spcAft>
                        <a:buNone/>
                      </a:pPr>
                      <a:r>
                        <a:rPr lang="es-MX" sz="900" u="none" strike="noStrike" cap="none" dirty="0">
                          <a:latin typeface="Montserrat"/>
                          <a:ea typeface="Montserrat"/>
                          <a:cs typeface="Montserrat"/>
                          <a:sym typeface="Montserrat"/>
                        </a:rPr>
                        <a:t>Líder de otra Institución </a:t>
                      </a:r>
                      <a:endParaRPr sz="900" u="none" strike="noStrike" cap="none" dirty="0">
                        <a:latin typeface="Montserrat"/>
                        <a:ea typeface="Montserrat"/>
                        <a:cs typeface="Montserrat"/>
                        <a:sym typeface="Montserrat"/>
                      </a:endParaRPr>
                    </a:p>
                  </a:txBody>
                  <a:tcPr marL="61200" marR="6120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noFill/>
                  </a:tcPr>
                </a:tc>
                <a:tc>
                  <a:txBody>
                    <a:bodyPr/>
                    <a:lstStyle/>
                    <a:p>
                      <a:pPr marL="0" marR="0" lvl="0" indent="0" algn="ctr" rtl="0">
                        <a:lnSpc>
                          <a:spcPct val="100000"/>
                        </a:lnSpc>
                        <a:spcBef>
                          <a:spcPts val="0"/>
                        </a:spcBef>
                        <a:spcAft>
                          <a:spcPts val="0"/>
                        </a:spcAft>
                        <a:buNone/>
                      </a:pPr>
                      <a:r>
                        <a:rPr lang="es-MX" sz="900" u="none" strike="noStrike" cap="none" dirty="0">
                          <a:solidFill>
                            <a:schemeClr val="dk1"/>
                          </a:solidFill>
                          <a:latin typeface="Montserrat"/>
                          <a:ea typeface="Montserrat"/>
                          <a:cs typeface="Montserrat"/>
                          <a:sym typeface="Montserrat"/>
                        </a:rPr>
                        <a:t>11 (26%)</a:t>
                      </a:r>
                      <a:endParaRPr sz="900" i="1" u="none" strike="noStrike" cap="none" dirty="0">
                        <a:solidFill>
                          <a:schemeClr val="dk1"/>
                        </a:solidFill>
                        <a:latin typeface="Montserrat"/>
                        <a:ea typeface="Montserrat"/>
                        <a:cs typeface="Montserrat"/>
                        <a:sym typeface="Montserrat"/>
                      </a:endParaRPr>
                    </a:p>
                  </a:txBody>
                  <a:tcPr marL="5675" marR="5675"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None/>
                      </a:pPr>
                      <a:r>
                        <a:rPr lang="es-MX" sz="900" u="none" strike="noStrike" cap="none" dirty="0">
                          <a:solidFill>
                            <a:schemeClr val="dk1"/>
                          </a:solidFill>
                          <a:latin typeface="Montserrat"/>
                          <a:ea typeface="Montserrat"/>
                          <a:cs typeface="Montserrat"/>
                          <a:sym typeface="Montserrat"/>
                        </a:rPr>
                        <a:t>7 (41%)</a:t>
                      </a:r>
                      <a:endParaRPr sz="900" i="1" u="none" strike="noStrike" cap="none" dirty="0">
                        <a:solidFill>
                          <a:schemeClr val="dk1"/>
                        </a:solidFill>
                        <a:latin typeface="Montserrat"/>
                        <a:ea typeface="Montserrat"/>
                        <a:cs typeface="Montserrat"/>
                        <a:sym typeface="Montserrat"/>
                      </a:endParaRPr>
                    </a:p>
                  </a:txBody>
                  <a:tcPr marL="5675" marR="5675"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lnSpc>
                          <a:spcPct val="100000"/>
                        </a:lnSpc>
                        <a:spcBef>
                          <a:spcPts val="0"/>
                        </a:spcBef>
                        <a:spcAft>
                          <a:spcPts val="0"/>
                        </a:spcAft>
                        <a:buNone/>
                      </a:pPr>
                      <a:r>
                        <a:rPr lang="es-MX" sz="900" u="none" strike="noStrike" cap="none" dirty="0">
                          <a:solidFill>
                            <a:schemeClr val="dk1"/>
                          </a:solidFill>
                          <a:latin typeface="Montserrat"/>
                          <a:ea typeface="Montserrat"/>
                          <a:cs typeface="Montserrat"/>
                          <a:sym typeface="Montserrat"/>
                        </a:rPr>
                        <a:t>18 (30%)</a:t>
                      </a:r>
                      <a:endParaRPr sz="900" i="1" u="none" strike="noStrike" cap="none" dirty="0">
                        <a:solidFill>
                          <a:schemeClr val="dk1"/>
                        </a:solidFill>
                        <a:latin typeface="Montserrat"/>
                        <a:ea typeface="Montserrat"/>
                        <a:cs typeface="Montserrat"/>
                        <a:sym typeface="Montserrat"/>
                      </a:endParaRPr>
                    </a:p>
                  </a:txBody>
                  <a:tcPr marL="5675" marR="5675"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s-MX" sz="900" u="none" strike="noStrike" cap="none" dirty="0">
                          <a:solidFill>
                            <a:schemeClr val="dk1"/>
                          </a:solidFill>
                          <a:latin typeface="Montserrat"/>
                          <a:ea typeface="Montserrat"/>
                          <a:cs typeface="Montserrat"/>
                          <a:sym typeface="Montserrat"/>
                        </a:rPr>
                        <a:t>17 (39%)</a:t>
                      </a:r>
                      <a:endParaRPr sz="900" u="none" strike="noStrike" cap="none" dirty="0">
                        <a:solidFill>
                          <a:schemeClr val="dk1"/>
                        </a:solidFill>
                        <a:latin typeface="Montserrat"/>
                        <a:ea typeface="Montserrat"/>
                        <a:cs typeface="Montserrat"/>
                        <a:sym typeface="Montserrat"/>
                      </a:endParaRPr>
                    </a:p>
                  </a:txBody>
                  <a:tcPr marL="61200" marR="6120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s-MX" sz="900" u="none" strike="noStrike" cap="none" dirty="0">
                          <a:solidFill>
                            <a:schemeClr val="dk1"/>
                          </a:solidFill>
                          <a:latin typeface="Montserrat"/>
                          <a:ea typeface="Montserrat"/>
                          <a:cs typeface="Montserrat"/>
                          <a:sym typeface="Montserrat"/>
                        </a:rPr>
                        <a:t>2 (13%)</a:t>
                      </a:r>
                      <a:endParaRPr sz="900" u="none" strike="noStrike" cap="none" dirty="0">
                        <a:solidFill>
                          <a:schemeClr val="dk1"/>
                        </a:solidFill>
                        <a:latin typeface="Montserrat"/>
                        <a:ea typeface="Montserrat"/>
                        <a:cs typeface="Montserrat"/>
                        <a:sym typeface="Montserrat"/>
                      </a:endParaRPr>
                    </a:p>
                  </a:txBody>
                  <a:tcPr marL="61200" marR="6120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rtl="0">
                        <a:spcBef>
                          <a:spcPts val="0"/>
                        </a:spcBef>
                        <a:spcAft>
                          <a:spcPts val="0"/>
                        </a:spcAft>
                        <a:buNone/>
                      </a:pPr>
                      <a:r>
                        <a:rPr lang="es-MX" sz="900" u="none" strike="noStrike" cap="none" dirty="0">
                          <a:solidFill>
                            <a:schemeClr val="dk1"/>
                          </a:solidFill>
                          <a:latin typeface="Montserrat"/>
                          <a:ea typeface="Montserrat"/>
                          <a:cs typeface="Montserrat"/>
                          <a:sym typeface="Montserrat"/>
                        </a:rPr>
                        <a:t>19 (32%)</a:t>
                      </a:r>
                      <a:endParaRPr sz="900" u="none" strike="noStrike" cap="none" dirty="0">
                        <a:solidFill>
                          <a:schemeClr val="dk1"/>
                        </a:solidFill>
                        <a:latin typeface="Montserrat"/>
                        <a:ea typeface="Montserrat"/>
                        <a:cs typeface="Montserrat"/>
                        <a:sym typeface="Montserrat"/>
                      </a:endParaRPr>
                    </a:p>
                  </a:txBody>
                  <a:tcPr marL="61200" marR="6120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838651">
                <a:tc gridSpan="2">
                  <a:txBody>
                    <a:bodyPr/>
                    <a:lstStyle/>
                    <a:p>
                      <a:pPr marL="0" marR="0" lvl="0" indent="0" algn="ctr" rtl="0">
                        <a:spcBef>
                          <a:spcPts val="0"/>
                        </a:spcBef>
                        <a:spcAft>
                          <a:spcPts val="0"/>
                        </a:spcAft>
                        <a:buNone/>
                      </a:pPr>
                      <a:r>
                        <a:rPr lang="es-MX" sz="900" b="1" u="none" strike="noStrike" cap="none" dirty="0">
                          <a:solidFill>
                            <a:schemeClr val="bg1"/>
                          </a:solidFill>
                          <a:latin typeface="Montserrat"/>
                          <a:ea typeface="Montserrat"/>
                          <a:cs typeface="Montserrat"/>
                          <a:sym typeface="Montserrat"/>
                        </a:rPr>
                        <a:t>Totales</a:t>
                      </a:r>
                      <a:endParaRPr sz="900" b="1" u="none" strike="noStrike" cap="none" dirty="0">
                        <a:solidFill>
                          <a:schemeClr val="bg1"/>
                        </a:solidFill>
                        <a:latin typeface="Montserrat"/>
                        <a:ea typeface="Montserrat"/>
                        <a:cs typeface="Montserrat"/>
                        <a:sym typeface="Montserrat"/>
                      </a:endParaRPr>
                    </a:p>
                  </a:txBody>
                  <a:tcPr marL="86700" marR="86700" marT="43350" marB="43350" anchor="ctr">
                    <a:lnR w="9525" cap="flat" cmpd="sng" algn="ctr">
                      <a:solidFill>
                        <a:srgbClr val="0070C0"/>
                      </a:solidFill>
                      <a:prstDash val="solid"/>
                      <a:round/>
                      <a:headEnd type="none" w="med" len="med"/>
                      <a:tailEnd type="none" w="med" len="med"/>
                    </a:lnR>
                    <a:solidFill>
                      <a:schemeClr val="accent1">
                        <a:lumMod val="50000"/>
                      </a:schemeClr>
                    </a:solidFill>
                  </a:tcPr>
                </a:tc>
                <a:tc hMerge="1">
                  <a:txBody>
                    <a:bodyPr/>
                    <a:lstStyle/>
                    <a:p>
                      <a:endParaRPr lang="es-MX"/>
                    </a:p>
                  </a:txBody>
                  <a:tcPr/>
                </a:tc>
                <a:tc>
                  <a:txBody>
                    <a:bodyPr/>
                    <a:lstStyle/>
                    <a:p>
                      <a:pPr marL="0" marR="0" lvl="0" indent="0" algn="ctr" rtl="0">
                        <a:lnSpc>
                          <a:spcPct val="100000"/>
                        </a:lnSpc>
                        <a:spcBef>
                          <a:spcPts val="0"/>
                        </a:spcBef>
                        <a:spcAft>
                          <a:spcPts val="0"/>
                        </a:spcAft>
                        <a:buNone/>
                      </a:pPr>
                      <a:r>
                        <a:rPr lang="es-MX" sz="900" b="1" u="none" strike="noStrike" cap="none" dirty="0">
                          <a:solidFill>
                            <a:schemeClr val="dk1"/>
                          </a:solidFill>
                          <a:latin typeface="Montserrat"/>
                          <a:ea typeface="Montserrat"/>
                          <a:cs typeface="Montserrat"/>
                          <a:sym typeface="Montserrat"/>
                        </a:rPr>
                        <a:t>4</a:t>
                      </a:r>
                      <a:r>
                        <a:rPr lang="es-MX" sz="900" b="1" dirty="0">
                          <a:latin typeface="Montserrat"/>
                          <a:ea typeface="Montserrat"/>
                          <a:cs typeface="Montserrat"/>
                          <a:sym typeface="Montserrat"/>
                        </a:rPr>
                        <a:t>3</a:t>
                      </a:r>
                      <a:endParaRPr sz="900" b="1" i="1" u="none" strike="noStrike" cap="none" dirty="0">
                        <a:solidFill>
                          <a:schemeClr val="dk1"/>
                        </a:solidFill>
                        <a:latin typeface="Montserrat"/>
                        <a:ea typeface="Montserrat"/>
                        <a:cs typeface="Montserrat"/>
                        <a:sym typeface="Montserrat"/>
                      </a:endParaRPr>
                    </a:p>
                  </a:txBody>
                  <a:tcPr marL="5675" marR="5675"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rtl="0">
                        <a:lnSpc>
                          <a:spcPct val="100000"/>
                        </a:lnSpc>
                        <a:spcBef>
                          <a:spcPts val="0"/>
                        </a:spcBef>
                        <a:spcAft>
                          <a:spcPts val="0"/>
                        </a:spcAft>
                        <a:buNone/>
                      </a:pPr>
                      <a:r>
                        <a:rPr lang="es-MX" sz="900" b="1" u="none" strike="noStrike" cap="none" dirty="0">
                          <a:solidFill>
                            <a:schemeClr val="dk1"/>
                          </a:solidFill>
                          <a:latin typeface="Montserrat"/>
                          <a:ea typeface="Montserrat"/>
                          <a:cs typeface="Montserrat"/>
                          <a:sym typeface="Montserrat"/>
                        </a:rPr>
                        <a:t>1</a:t>
                      </a:r>
                      <a:r>
                        <a:rPr lang="es-MX" sz="900" b="1" dirty="0">
                          <a:latin typeface="Montserrat"/>
                          <a:ea typeface="Montserrat"/>
                          <a:cs typeface="Montserrat"/>
                          <a:sym typeface="Montserrat"/>
                        </a:rPr>
                        <a:t>7</a:t>
                      </a:r>
                      <a:endParaRPr sz="900" b="1" i="1" u="none" strike="noStrike" cap="none" dirty="0">
                        <a:solidFill>
                          <a:schemeClr val="dk1"/>
                        </a:solidFill>
                        <a:latin typeface="Montserrat"/>
                        <a:ea typeface="Montserrat"/>
                        <a:cs typeface="Montserrat"/>
                        <a:sym typeface="Montserrat"/>
                      </a:endParaRPr>
                    </a:p>
                  </a:txBody>
                  <a:tcPr marL="5675" marR="5675"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rtl="0">
                        <a:lnSpc>
                          <a:spcPct val="100000"/>
                        </a:lnSpc>
                        <a:spcBef>
                          <a:spcPts val="0"/>
                        </a:spcBef>
                        <a:spcAft>
                          <a:spcPts val="0"/>
                        </a:spcAft>
                        <a:buNone/>
                      </a:pPr>
                      <a:r>
                        <a:rPr lang="es-MX" sz="900" b="1" u="none" strike="noStrike" cap="none" dirty="0">
                          <a:solidFill>
                            <a:schemeClr val="dk1"/>
                          </a:solidFill>
                          <a:latin typeface="Montserrat"/>
                          <a:ea typeface="Montserrat"/>
                          <a:cs typeface="Montserrat"/>
                          <a:sym typeface="Montserrat"/>
                        </a:rPr>
                        <a:t>60</a:t>
                      </a:r>
                      <a:endParaRPr sz="900" b="1" i="1" u="none" strike="noStrike" cap="none" dirty="0">
                        <a:solidFill>
                          <a:schemeClr val="dk1"/>
                        </a:solidFill>
                        <a:latin typeface="Montserrat"/>
                        <a:ea typeface="Montserrat"/>
                        <a:cs typeface="Montserrat"/>
                        <a:sym typeface="Montserrat"/>
                      </a:endParaRPr>
                    </a:p>
                  </a:txBody>
                  <a:tcPr marL="5675" marR="5675"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rtl="0">
                        <a:spcBef>
                          <a:spcPts val="0"/>
                        </a:spcBef>
                        <a:spcAft>
                          <a:spcPts val="0"/>
                        </a:spcAft>
                        <a:buNone/>
                      </a:pPr>
                      <a:r>
                        <a:rPr lang="es-MX" sz="900" b="1" u="none" strike="noStrike" cap="none" dirty="0">
                          <a:solidFill>
                            <a:schemeClr val="dk1"/>
                          </a:solidFill>
                          <a:latin typeface="Montserrat"/>
                          <a:ea typeface="Montserrat"/>
                          <a:cs typeface="Montserrat"/>
                          <a:sym typeface="Montserrat"/>
                        </a:rPr>
                        <a:t>4</a:t>
                      </a:r>
                      <a:r>
                        <a:rPr lang="es-MX" sz="900" b="1" dirty="0">
                          <a:latin typeface="Montserrat"/>
                          <a:ea typeface="Montserrat"/>
                          <a:cs typeface="Montserrat"/>
                          <a:sym typeface="Montserrat"/>
                        </a:rPr>
                        <a:t>4</a:t>
                      </a:r>
                      <a:endParaRPr sz="900" b="1" u="none" strike="noStrike" cap="none" dirty="0">
                        <a:solidFill>
                          <a:schemeClr val="dk1"/>
                        </a:solidFill>
                        <a:latin typeface="Montserrat"/>
                        <a:ea typeface="Montserrat"/>
                        <a:cs typeface="Montserrat"/>
                        <a:sym typeface="Montserrat"/>
                      </a:endParaRPr>
                    </a:p>
                  </a:txBody>
                  <a:tcPr marL="61200" marR="6120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rtl="0">
                        <a:spcBef>
                          <a:spcPts val="0"/>
                        </a:spcBef>
                        <a:spcAft>
                          <a:spcPts val="0"/>
                        </a:spcAft>
                        <a:buNone/>
                      </a:pPr>
                      <a:r>
                        <a:rPr lang="es-MX" sz="900" b="1" u="none" strike="noStrike" cap="none" dirty="0">
                          <a:solidFill>
                            <a:schemeClr val="dk1"/>
                          </a:solidFill>
                          <a:latin typeface="Montserrat"/>
                          <a:ea typeface="Montserrat"/>
                          <a:cs typeface="Montserrat"/>
                          <a:sym typeface="Montserrat"/>
                        </a:rPr>
                        <a:t>1</a:t>
                      </a:r>
                      <a:r>
                        <a:rPr lang="es-MX" sz="900" b="1" dirty="0">
                          <a:latin typeface="Montserrat"/>
                          <a:ea typeface="Montserrat"/>
                          <a:cs typeface="Montserrat"/>
                          <a:sym typeface="Montserrat"/>
                        </a:rPr>
                        <a:t>5</a:t>
                      </a:r>
                      <a:endParaRPr sz="900" b="1" u="none" strike="noStrike" cap="none" dirty="0">
                        <a:solidFill>
                          <a:schemeClr val="dk1"/>
                        </a:solidFill>
                        <a:latin typeface="Montserrat"/>
                        <a:ea typeface="Montserrat"/>
                        <a:cs typeface="Montserrat"/>
                        <a:sym typeface="Montserrat"/>
                      </a:endParaRPr>
                    </a:p>
                  </a:txBody>
                  <a:tcPr marL="61200" marR="6120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0" marR="0" lvl="0" indent="0" algn="ctr" rtl="0">
                        <a:spcBef>
                          <a:spcPts val="0"/>
                        </a:spcBef>
                        <a:spcAft>
                          <a:spcPts val="0"/>
                        </a:spcAft>
                        <a:buNone/>
                      </a:pPr>
                      <a:r>
                        <a:rPr lang="es-MX" sz="900" b="1" dirty="0">
                          <a:latin typeface="Montserrat"/>
                          <a:ea typeface="Montserrat"/>
                          <a:cs typeface="Montserrat"/>
                          <a:sym typeface="Montserrat"/>
                        </a:rPr>
                        <a:t>59</a:t>
                      </a:r>
                      <a:endParaRPr sz="900" b="1" u="none" strike="noStrike" cap="none" dirty="0">
                        <a:solidFill>
                          <a:schemeClr val="dk1"/>
                        </a:solidFill>
                        <a:latin typeface="Montserrat"/>
                        <a:ea typeface="Montserrat"/>
                        <a:cs typeface="Montserrat"/>
                        <a:sym typeface="Montserrat"/>
                      </a:endParaRPr>
                    </a:p>
                  </a:txBody>
                  <a:tcPr marL="61200" marR="61200" marT="0" marB="0" anchor="ctr">
                    <a:lnL w="9525" cap="flat" cmpd="sng" algn="ctr">
                      <a:solidFill>
                        <a:srgbClr val="0070C0"/>
                      </a:solidFill>
                      <a:prstDash val="solid"/>
                      <a:round/>
                      <a:headEnd type="none" w="med" len="med"/>
                      <a:tailEnd type="none" w="med" len="med"/>
                    </a:lnL>
                    <a:lnR w="9525" cap="flat" cmpd="sng" algn="ctr">
                      <a:solidFill>
                        <a:srgbClr val="0070C0"/>
                      </a:solidFill>
                      <a:prstDash val="solid"/>
                      <a:round/>
                      <a:headEnd type="none" w="med" len="med"/>
                      <a:tailEnd type="none" w="med" len="med"/>
                    </a:lnR>
                    <a:lnT w="9525" cap="flat" cmpd="sng" algn="ctr">
                      <a:solidFill>
                        <a:srgbClr val="0070C0"/>
                      </a:solidFill>
                      <a:prstDash val="solid"/>
                      <a:round/>
                      <a:headEnd type="none" w="med" len="med"/>
                      <a:tailEnd type="none" w="med" len="med"/>
                    </a:lnT>
                    <a:lnB w="9525"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7"/>
                  </a:ext>
                </a:extLst>
              </a:tr>
            </a:tbl>
          </a:graphicData>
        </a:graphic>
      </p:graphicFrame>
      <p:pic>
        <p:nvPicPr>
          <p:cNvPr id="121" name="Google Shape;121;g1a3dc93addb_2_0"/>
          <p:cNvPicPr preferRelativeResize="0"/>
          <p:nvPr/>
        </p:nvPicPr>
        <p:blipFill>
          <a:blip r:embed="rId3">
            <a:alphaModFix/>
          </a:blip>
          <a:stretch>
            <a:fillRect/>
          </a:stretch>
        </p:blipFill>
        <p:spPr>
          <a:xfrm>
            <a:off x="33038" y="34725"/>
            <a:ext cx="3895725" cy="904875"/>
          </a:xfrm>
          <a:prstGeom prst="rect">
            <a:avLst/>
          </a:prstGeom>
          <a:noFill/>
          <a:ln>
            <a:noFill/>
          </a:ln>
        </p:spPr>
      </p:pic>
      <p:pic>
        <p:nvPicPr>
          <p:cNvPr id="122" name="Google Shape;122;g1a3dc93addb_2_0"/>
          <p:cNvPicPr preferRelativeResize="0"/>
          <p:nvPr/>
        </p:nvPicPr>
        <p:blipFill>
          <a:blip r:embed="rId3">
            <a:alphaModFix/>
          </a:blip>
          <a:stretch>
            <a:fillRect/>
          </a:stretch>
        </p:blipFill>
        <p:spPr>
          <a:xfrm>
            <a:off x="-12" y="15863"/>
            <a:ext cx="3895725" cy="904875"/>
          </a:xfrm>
          <a:prstGeom prst="rect">
            <a:avLst/>
          </a:prstGeom>
          <a:noFill/>
          <a:ln>
            <a:noFill/>
          </a:ln>
        </p:spPr>
      </p:pic>
      <p:graphicFrame>
        <p:nvGraphicFramePr>
          <p:cNvPr id="12" name="Gráfico 11">
            <a:extLst>
              <a:ext uri="{FF2B5EF4-FFF2-40B4-BE49-F238E27FC236}">
                <a16:creationId xmlns:a16="http://schemas.microsoft.com/office/drawing/2014/main" id="{4E413FEC-A92E-45BA-8DE2-913976D32E02}"/>
              </a:ext>
            </a:extLst>
          </p:cNvPr>
          <p:cNvGraphicFramePr>
            <a:graphicFrameLocks/>
          </p:cNvGraphicFramePr>
          <p:nvPr/>
        </p:nvGraphicFramePr>
        <p:xfrm>
          <a:off x="5967663" y="1330667"/>
          <a:ext cx="5925500" cy="535905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518"/>
        <p:cNvGrpSpPr/>
        <p:nvPr/>
      </p:nvGrpSpPr>
      <p:grpSpPr>
        <a:xfrm>
          <a:off x="0" y="0"/>
          <a:ext cx="0" cy="0"/>
          <a:chOff x="0" y="0"/>
          <a:chExt cx="0" cy="0"/>
        </a:xfrm>
      </p:grpSpPr>
      <p:sp>
        <p:nvSpPr>
          <p:cNvPr id="519" name="Google Shape;519;p29"/>
          <p:cNvSpPr/>
          <p:nvPr/>
        </p:nvSpPr>
        <p:spPr>
          <a:xfrm>
            <a:off x="1152525" y="3986213"/>
            <a:ext cx="7515225" cy="534987"/>
          </a:xfrm>
          <a:prstGeom prst="rect">
            <a:avLst/>
          </a:prstGeom>
          <a:solidFill>
            <a:srgbClr val="FEFDFC"/>
          </a:solidFill>
          <a:ln>
            <a:noFill/>
          </a:ln>
        </p:spPr>
        <p:txBody>
          <a:bodyPr spcFirstLastPara="1" wrap="square" lIns="360000" tIns="45700" rIns="180000" bIns="45700" anchor="ctr" anchorCtr="0">
            <a:noAutofit/>
          </a:bodyPr>
          <a:lstStyle/>
          <a:p>
            <a:pPr marL="0" marR="0" lvl="0" indent="0" algn="l" rtl="0">
              <a:lnSpc>
                <a:spcPct val="80000"/>
              </a:lnSpc>
              <a:spcBef>
                <a:spcPts val="0"/>
              </a:spcBef>
              <a:spcAft>
                <a:spcPts val="0"/>
              </a:spcAft>
              <a:buClr>
                <a:schemeClr val="dk1"/>
              </a:buClr>
              <a:buSzPts val="1800"/>
              <a:buFont typeface="Arial"/>
              <a:buNone/>
            </a:pPr>
            <a:endParaRPr sz="1800">
              <a:solidFill>
                <a:srgbClr val="4C4861"/>
              </a:solidFill>
              <a:latin typeface="Montserrat SemiBold"/>
              <a:ea typeface="Montserrat SemiBold"/>
              <a:cs typeface="Montserrat SemiBold"/>
              <a:sym typeface="Montserrat SemiBold"/>
            </a:endParaRPr>
          </a:p>
        </p:txBody>
      </p:sp>
      <p:grpSp>
        <p:nvGrpSpPr>
          <p:cNvPr id="520" name="Google Shape;520;p29"/>
          <p:cNvGrpSpPr/>
          <p:nvPr/>
        </p:nvGrpSpPr>
        <p:grpSpPr>
          <a:xfrm>
            <a:off x="260418" y="-11422"/>
            <a:ext cx="8148461" cy="3790040"/>
            <a:chOff x="4232129" y="1161661"/>
            <a:chExt cx="4622100" cy="1291231"/>
          </a:xfrm>
        </p:grpSpPr>
        <p:sp>
          <p:nvSpPr>
            <p:cNvPr id="521" name="Google Shape;521;p29"/>
            <p:cNvSpPr/>
            <p:nvPr/>
          </p:nvSpPr>
          <p:spPr>
            <a:xfrm>
              <a:off x="4249035" y="1161661"/>
              <a:ext cx="4572000" cy="313281"/>
            </a:xfrm>
            <a:prstGeom prst="rect">
              <a:avLst/>
            </a:prstGeom>
            <a:solidFill>
              <a:srgbClr val="FFFFFF">
                <a:alpha val="79607"/>
              </a:srgbClr>
            </a:solidFill>
            <a:ln>
              <a:noFill/>
            </a:ln>
          </p:spPr>
          <p:txBody>
            <a:bodyPr spcFirstLastPara="1" wrap="square" lIns="360000" tIns="45700" rIns="180000" bIns="45700" anchor="ctr" anchorCtr="0">
              <a:noAutofit/>
            </a:bodyPr>
            <a:lstStyle/>
            <a:p>
              <a:pPr marL="0" marR="0" lvl="0" indent="0" algn="just" rtl="0">
                <a:lnSpc>
                  <a:spcPct val="80000"/>
                </a:lnSpc>
                <a:spcBef>
                  <a:spcPts val="0"/>
                </a:spcBef>
                <a:spcAft>
                  <a:spcPts val="0"/>
                </a:spcAft>
                <a:buClr>
                  <a:srgbClr val="4C4861"/>
                </a:buClr>
                <a:buSzPts val="1800"/>
                <a:buFont typeface="Arial"/>
                <a:buNone/>
              </a:pPr>
              <a:endParaRPr/>
            </a:p>
          </p:txBody>
        </p:sp>
        <p:sp>
          <p:nvSpPr>
            <p:cNvPr id="523" name="Google Shape;523;p29"/>
            <p:cNvSpPr/>
            <p:nvPr/>
          </p:nvSpPr>
          <p:spPr>
            <a:xfrm>
              <a:off x="4232129" y="1585592"/>
              <a:ext cx="4622100" cy="867300"/>
            </a:xfrm>
            <a:prstGeom prst="rect">
              <a:avLst/>
            </a:prstGeom>
            <a:solidFill>
              <a:schemeClr val="accent1">
                <a:lumMod val="40000"/>
                <a:lumOff val="60000"/>
                <a:alpha val="80000"/>
              </a:schemeClr>
            </a:solidFill>
            <a:ln>
              <a:noFill/>
            </a:ln>
          </p:spPr>
          <p:txBody>
            <a:bodyPr spcFirstLastPara="1" wrap="square" lIns="360000" tIns="45700" rIns="180000" bIns="45700" anchor="ctr" anchorCtr="0">
              <a:noAutofit/>
            </a:bodyPr>
            <a:lstStyle/>
            <a:p>
              <a:pPr marL="0" marR="0" lvl="0" indent="0" algn="just" rtl="0">
                <a:lnSpc>
                  <a:spcPct val="80000"/>
                </a:lnSpc>
                <a:spcBef>
                  <a:spcPts val="0"/>
                </a:spcBef>
                <a:spcAft>
                  <a:spcPts val="0"/>
                </a:spcAft>
                <a:buNone/>
              </a:pPr>
              <a:r>
                <a:rPr lang="es-MX" sz="1800" dirty="0">
                  <a:solidFill>
                    <a:schemeClr val="tx1"/>
                  </a:solidFill>
                  <a:latin typeface="Montserrat SemiBold"/>
                  <a:ea typeface="Montserrat SemiBold"/>
                  <a:cs typeface="Montserrat SemiBold"/>
                  <a:sym typeface="Montserrat SemiBold"/>
                </a:rPr>
                <a:t>En octubre se celebró reunión con el Titular de la Unidad Administración Financiera de la SSA y la Directora General del  SNDIF en las instalaciones del SNDIF, para presentar el proyecto con la propuesta de los espacios que se consideran para el instituto.</a:t>
              </a:r>
              <a:endParaRPr sz="1800" dirty="0">
                <a:solidFill>
                  <a:schemeClr val="tx1"/>
                </a:solidFill>
                <a:latin typeface="Montserrat SemiBold"/>
                <a:ea typeface="Montserrat SemiBold"/>
                <a:cs typeface="Montserrat SemiBold"/>
                <a:sym typeface="Montserrat SemiBold"/>
              </a:endParaRPr>
            </a:p>
          </p:txBody>
        </p:sp>
      </p:grpSp>
      <p:sp>
        <p:nvSpPr>
          <p:cNvPr id="528" name="Google Shape;528;p29"/>
          <p:cNvSpPr/>
          <p:nvPr/>
        </p:nvSpPr>
        <p:spPr>
          <a:xfrm rot="10800000" flipH="1">
            <a:off x="11607800" y="-331788"/>
            <a:ext cx="7786688" cy="4445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graphicFrame>
        <p:nvGraphicFramePr>
          <p:cNvPr id="529" name="Google Shape;529;p29"/>
          <p:cNvGraphicFramePr/>
          <p:nvPr>
            <p:extLst>
              <p:ext uri="{D42A27DB-BD31-4B8C-83A1-F6EECF244321}">
                <p14:modId xmlns:p14="http://schemas.microsoft.com/office/powerpoint/2010/main" val="1935737248"/>
              </p:ext>
            </p:extLst>
          </p:nvPr>
        </p:nvGraphicFramePr>
        <p:xfrm>
          <a:off x="8566399" y="1266045"/>
          <a:ext cx="3299739" cy="4873326"/>
        </p:xfrm>
        <a:graphic>
          <a:graphicData uri="http://schemas.openxmlformats.org/presentationml/2006/ole">
            <mc:AlternateContent xmlns:mc="http://schemas.openxmlformats.org/markup-compatibility/2006">
              <mc:Choice xmlns:v="urn:schemas-microsoft-com:vml" Requires="v">
                <p:oleObj spid="_x0000_s1108" r:id="rId4" imgW="3046413" imgH="2643188" progId="StaticMetafile">
                  <p:embed/>
                </p:oleObj>
              </mc:Choice>
              <mc:Fallback>
                <p:oleObj r:id="rId4" imgW="3046413" imgH="2643188" progId="StaticMetafile">
                  <p:embed/>
                  <p:pic>
                    <p:nvPicPr>
                      <p:cNvPr id="529" name="Google Shape;529;p29"/>
                      <p:cNvPicPr preferRelativeResize="0"/>
                      <p:nvPr/>
                    </p:nvPicPr>
                    <p:blipFill rotWithShape="1">
                      <a:blip r:embed="rId5">
                        <a:alphaModFix/>
                      </a:blip>
                      <a:srcRect/>
                      <a:stretch/>
                    </p:blipFill>
                    <p:spPr>
                      <a:xfrm>
                        <a:off x="8566399" y="1266045"/>
                        <a:ext cx="3299739" cy="4873326"/>
                      </a:xfrm>
                      <a:prstGeom prst="rect">
                        <a:avLst/>
                      </a:prstGeom>
                      <a:solidFill>
                        <a:srgbClr val="FFFFFF"/>
                      </a:solidFill>
                      <a:ln>
                        <a:noFill/>
                      </a:ln>
                    </p:spPr>
                  </p:pic>
                </p:oleObj>
              </mc:Fallback>
            </mc:AlternateContent>
          </a:graphicData>
        </a:graphic>
      </p:graphicFrame>
      <p:sp>
        <p:nvSpPr>
          <p:cNvPr id="530" name="Google Shape;530;p29"/>
          <p:cNvSpPr/>
          <p:nvPr/>
        </p:nvSpPr>
        <p:spPr>
          <a:xfrm rot="10800000" flipH="1">
            <a:off x="12488863" y="3562350"/>
            <a:ext cx="6319837" cy="4445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p:txBody>
      </p:sp>
      <p:graphicFrame>
        <p:nvGraphicFramePr>
          <p:cNvPr id="531" name="Google Shape;531;p29"/>
          <p:cNvGraphicFramePr/>
          <p:nvPr>
            <p:extLst>
              <p:ext uri="{D42A27DB-BD31-4B8C-83A1-F6EECF244321}">
                <p14:modId xmlns:p14="http://schemas.microsoft.com/office/powerpoint/2010/main" val="1300038782"/>
              </p:ext>
            </p:extLst>
          </p:nvPr>
        </p:nvGraphicFramePr>
        <p:xfrm>
          <a:off x="995005" y="3397417"/>
          <a:ext cx="7090133" cy="3126334"/>
        </p:xfrm>
        <a:graphic>
          <a:graphicData uri="http://schemas.openxmlformats.org/presentationml/2006/ole">
            <mc:AlternateContent xmlns:mc="http://schemas.openxmlformats.org/markup-compatibility/2006">
              <mc:Choice xmlns:v="urn:schemas-microsoft-com:vml" Requires="v">
                <p:oleObj spid="_x0000_s1109" name="Imagen" r:id="rId6" imgW="3103563" imgH="2316162" progId="StaticMetafile">
                  <p:embed/>
                </p:oleObj>
              </mc:Choice>
              <mc:Fallback>
                <p:oleObj name="Imagen" r:id="rId6" imgW="3103563" imgH="2316162" progId="StaticMetafile">
                  <p:embed/>
                  <p:pic>
                    <p:nvPicPr>
                      <p:cNvPr id="531" name="Google Shape;531;p29"/>
                      <p:cNvPicPr preferRelativeResize="0"/>
                      <p:nvPr/>
                    </p:nvPicPr>
                    <p:blipFill rotWithShape="1">
                      <a:blip r:embed="rId7">
                        <a:alphaModFix/>
                      </a:blip>
                      <a:srcRect/>
                      <a:stretch>
                        <a:fillRect/>
                      </a:stretch>
                    </p:blipFill>
                    <p:spPr>
                      <a:xfrm>
                        <a:off x="995005" y="3397417"/>
                        <a:ext cx="7090133" cy="3126334"/>
                      </a:xfrm>
                      <a:prstGeom prst="rect">
                        <a:avLst/>
                      </a:prstGeom>
                      <a:solidFill>
                        <a:srgbClr val="FFFFFF"/>
                      </a:solidFill>
                      <a:ln>
                        <a:noFill/>
                      </a:ln>
                    </p:spPr>
                  </p:pic>
                </p:oleObj>
              </mc:Fallback>
            </mc:AlternateContent>
          </a:graphicData>
        </a:graphic>
      </p:graphicFrame>
      <p:pic>
        <p:nvPicPr>
          <p:cNvPr id="533" name="Google Shape;533;p29"/>
          <p:cNvPicPr preferRelativeResize="0"/>
          <p:nvPr/>
        </p:nvPicPr>
        <p:blipFill>
          <a:blip r:embed="rId8">
            <a:alphaModFix/>
          </a:blip>
          <a:stretch>
            <a:fillRect/>
          </a:stretch>
        </p:blipFill>
        <p:spPr>
          <a:xfrm>
            <a:off x="-12" y="22213"/>
            <a:ext cx="3895725" cy="904875"/>
          </a:xfrm>
          <a:prstGeom prst="rect">
            <a:avLst/>
          </a:prstGeom>
          <a:noFill/>
          <a:ln>
            <a:noFill/>
          </a:ln>
        </p:spPr>
      </p:pic>
      <p:sp>
        <p:nvSpPr>
          <p:cNvPr id="17" name="Google Shape;508;p28">
            <a:extLst>
              <a:ext uri="{FF2B5EF4-FFF2-40B4-BE49-F238E27FC236}">
                <a16:creationId xmlns:a16="http://schemas.microsoft.com/office/drawing/2014/main" id="{5EC46430-0368-4085-9938-9FF6E36A812C}"/>
              </a:ext>
            </a:extLst>
          </p:cNvPr>
          <p:cNvSpPr txBox="1"/>
          <p:nvPr/>
        </p:nvSpPr>
        <p:spPr>
          <a:xfrm>
            <a:off x="5140840" y="334249"/>
            <a:ext cx="3698361" cy="61552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Clr>
                <a:srgbClr val="000000"/>
              </a:buClr>
              <a:buSzPts val="1400"/>
              <a:buFont typeface="Arial"/>
              <a:buNone/>
            </a:pPr>
            <a:r>
              <a:rPr lang="es-MX" sz="2800" b="1" dirty="0">
                <a:solidFill>
                  <a:srgbClr val="1F3864"/>
                </a:solidFill>
                <a:latin typeface="Montserrat" panose="020B0604020202020204" charset="0"/>
                <a:ea typeface="Calibri"/>
                <a:cs typeface="Calibri"/>
                <a:sym typeface="Calibri"/>
              </a:rPr>
              <a:t>Donaciones DIF</a:t>
            </a:r>
            <a:endParaRPr sz="2800" dirty="0">
              <a:solidFill>
                <a:srgbClr val="1F3864"/>
              </a:solidFill>
              <a:latin typeface="Montserrat" panose="020B0604020202020204" charset="0"/>
              <a:ea typeface="Calibri"/>
              <a:cs typeface="Calibri"/>
              <a:sym typeface="Calibri"/>
            </a:endParaRPr>
          </a:p>
        </p:txBody>
      </p:sp>
      <p:sp>
        <p:nvSpPr>
          <p:cNvPr id="3" name="Google Shape;462;p26">
            <a:extLst>
              <a:ext uri="{FF2B5EF4-FFF2-40B4-BE49-F238E27FC236}">
                <a16:creationId xmlns:a16="http://schemas.microsoft.com/office/drawing/2014/main" id="{75F0EA3F-5AC3-73F8-AF60-C00BAE949B05}"/>
              </a:ext>
            </a:extLst>
          </p:cNvPr>
          <p:cNvSpPr/>
          <p:nvPr/>
        </p:nvSpPr>
        <p:spPr>
          <a:xfrm>
            <a:off x="9182063" y="168275"/>
            <a:ext cx="2908337" cy="442630"/>
          </a:xfrm>
          <a:prstGeom prst="roundRect">
            <a:avLst>
              <a:gd name="adj" fmla="val 16667"/>
            </a:avLst>
          </a:prstGeom>
          <a:solidFill>
            <a:schemeClr val="accent1">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dirty="0">
                <a:solidFill>
                  <a:srgbClr val="FFD966"/>
                </a:solidFill>
                <a:latin typeface="Calibri"/>
                <a:ea typeface="Calibri"/>
                <a:cs typeface="Calibri"/>
                <a:sym typeface="Calibri"/>
              </a:rPr>
              <a:t>ATENCIÓN AL PACIENTE</a:t>
            </a:r>
            <a:endParaRPr sz="2000" b="1" i="1" dirty="0">
              <a:solidFill>
                <a:srgbClr val="FFD966"/>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54" name="Google Shape;554;p30"/>
          <p:cNvSpPr/>
          <p:nvPr/>
        </p:nvSpPr>
        <p:spPr>
          <a:xfrm>
            <a:off x="5715978" y="3293377"/>
            <a:ext cx="4913558" cy="395189"/>
          </a:xfrm>
          <a:prstGeom prst="rect">
            <a:avLst/>
          </a:prstGeom>
          <a:solidFill>
            <a:srgbClr val="FFFFFF">
              <a:alpha val="80000"/>
            </a:srgbClr>
          </a:solidFill>
          <a:ln>
            <a:noFill/>
          </a:ln>
        </p:spPr>
        <p:txBody>
          <a:bodyPr spcFirstLastPara="1" wrap="square" lIns="480000" tIns="45700" rIns="240000" bIns="45700" anchor="ctr" anchorCtr="0">
            <a:noAutofit/>
          </a:bodyPr>
          <a:lstStyle/>
          <a:p>
            <a:pPr marL="0" marR="0" lvl="0" indent="0" algn="l" rtl="0">
              <a:lnSpc>
                <a:spcPct val="80000"/>
              </a:lnSpc>
              <a:spcBef>
                <a:spcPts val="0"/>
              </a:spcBef>
              <a:spcAft>
                <a:spcPts val="0"/>
              </a:spcAft>
              <a:buNone/>
            </a:pPr>
            <a:r>
              <a:rPr lang="es-MX" sz="2000" b="1" dirty="0">
                <a:solidFill>
                  <a:srgbClr val="385623"/>
                </a:solidFill>
                <a:latin typeface="Montserrat"/>
                <a:ea typeface="Montserrat"/>
                <a:cs typeface="Montserrat"/>
                <a:sym typeface="Montserrat"/>
              </a:rPr>
              <a:t>5,976</a:t>
            </a:r>
            <a:r>
              <a:rPr lang="es-MX" sz="1600" dirty="0">
                <a:solidFill>
                  <a:schemeClr val="tx1"/>
                </a:solidFill>
                <a:latin typeface="Montserrat SemiBold"/>
                <a:ea typeface="Montserrat SemiBold"/>
                <a:cs typeface="Montserrat SemiBold"/>
                <a:sym typeface="Montserrat SemiBold"/>
              </a:rPr>
              <a:t> </a:t>
            </a:r>
            <a:r>
              <a:rPr lang="es-MX" sz="1400" dirty="0">
                <a:solidFill>
                  <a:schemeClr val="tx1"/>
                </a:solidFill>
                <a:latin typeface="Montserrat SemiBold"/>
                <a:ea typeface="Montserrat SemiBold"/>
                <a:cs typeface="Montserrat SemiBold"/>
                <a:sym typeface="Montserrat SemiBold"/>
              </a:rPr>
              <a:t>recetas se surtieron en su totalidad </a:t>
            </a:r>
            <a:endParaRPr sz="1400" dirty="0">
              <a:solidFill>
                <a:schemeClr val="tx1"/>
              </a:solidFill>
              <a:latin typeface="Montserrat SemiBold"/>
              <a:ea typeface="Montserrat SemiBold"/>
              <a:cs typeface="Montserrat SemiBold"/>
              <a:sym typeface="Montserrat SemiBold"/>
            </a:endParaRPr>
          </a:p>
        </p:txBody>
      </p:sp>
      <p:sp>
        <p:nvSpPr>
          <p:cNvPr id="552" name="Google Shape;552;p30"/>
          <p:cNvSpPr/>
          <p:nvPr/>
        </p:nvSpPr>
        <p:spPr>
          <a:xfrm>
            <a:off x="5715978" y="3989852"/>
            <a:ext cx="5730982" cy="425240"/>
          </a:xfrm>
          <a:prstGeom prst="rect">
            <a:avLst/>
          </a:prstGeom>
          <a:solidFill>
            <a:srgbClr val="FFFFFF">
              <a:alpha val="80000"/>
            </a:srgbClr>
          </a:solidFill>
          <a:ln>
            <a:noFill/>
          </a:ln>
        </p:spPr>
        <p:txBody>
          <a:bodyPr spcFirstLastPara="1" wrap="square" lIns="480000" tIns="45700" rIns="240000" bIns="45700" anchor="ctr" anchorCtr="0">
            <a:noAutofit/>
          </a:bodyPr>
          <a:lstStyle/>
          <a:p>
            <a:pPr marL="0" marR="0" lvl="0" indent="0" algn="l" rtl="0">
              <a:lnSpc>
                <a:spcPct val="80000"/>
              </a:lnSpc>
              <a:spcBef>
                <a:spcPts val="0"/>
              </a:spcBef>
              <a:spcAft>
                <a:spcPts val="0"/>
              </a:spcAft>
              <a:buNone/>
            </a:pPr>
            <a:r>
              <a:rPr lang="es-MX" sz="2000" b="1" dirty="0">
                <a:solidFill>
                  <a:srgbClr val="385623"/>
                </a:solidFill>
                <a:latin typeface="Montserrat"/>
                <a:ea typeface="Montserrat"/>
                <a:cs typeface="Montserrat"/>
                <a:sym typeface="Montserrat"/>
              </a:rPr>
              <a:t>1,265</a:t>
            </a:r>
            <a:r>
              <a:rPr lang="es-MX" sz="1400" dirty="0">
                <a:solidFill>
                  <a:schemeClr val="dk1"/>
                </a:solidFill>
                <a:latin typeface="Montserrat"/>
                <a:ea typeface="Montserrat"/>
                <a:cs typeface="Montserrat"/>
                <a:sym typeface="Montserrat"/>
              </a:rPr>
              <a:t> se mantienen con un estatus de abierta.</a:t>
            </a:r>
            <a:endParaRPr sz="1400" dirty="0">
              <a:solidFill>
                <a:srgbClr val="4C4861"/>
              </a:solidFill>
              <a:latin typeface="Montserrat SemiBold"/>
              <a:ea typeface="Montserrat SemiBold"/>
              <a:cs typeface="Montserrat SemiBold"/>
              <a:sym typeface="Montserrat SemiBold"/>
            </a:endParaRPr>
          </a:p>
        </p:txBody>
      </p:sp>
      <p:sp>
        <p:nvSpPr>
          <p:cNvPr id="538" name="Google Shape;538;p30"/>
          <p:cNvSpPr txBox="1">
            <a:spLocks noGrp="1"/>
          </p:cNvSpPr>
          <p:nvPr>
            <p:ph type="title"/>
          </p:nvPr>
        </p:nvSpPr>
        <p:spPr>
          <a:xfrm>
            <a:off x="3895713" y="303060"/>
            <a:ext cx="5438775" cy="473075"/>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None/>
            </a:pPr>
            <a:r>
              <a:rPr lang="es-MX" sz="2000" i="1" dirty="0">
                <a:solidFill>
                  <a:srgbClr val="203864"/>
                </a:solidFill>
                <a:latin typeface="Montserrat" panose="020B0604020202020204" charset="0"/>
                <a:ea typeface="Fira Sans Extra Condensed"/>
                <a:cs typeface="Fira Sans Extra Condensed"/>
                <a:sym typeface="Fira Sans Extra Condensed"/>
              </a:rPr>
              <a:t>Implementación de Gratuidad </a:t>
            </a:r>
            <a:endParaRPr lang="es-MX" sz="4800" i="1" dirty="0">
              <a:latin typeface="Montserrat" panose="020B0604020202020204" charset="0"/>
            </a:endParaRPr>
          </a:p>
        </p:txBody>
      </p:sp>
      <p:grpSp>
        <p:nvGrpSpPr>
          <p:cNvPr id="539" name="Google Shape;539;p30"/>
          <p:cNvGrpSpPr/>
          <p:nvPr/>
        </p:nvGrpSpPr>
        <p:grpSpPr>
          <a:xfrm>
            <a:off x="5491431" y="1405534"/>
            <a:ext cx="6323013" cy="3767061"/>
            <a:chOff x="4092040" y="1185959"/>
            <a:chExt cx="5009839" cy="2985348"/>
          </a:xfrm>
        </p:grpSpPr>
        <p:sp>
          <p:nvSpPr>
            <p:cNvPr id="540" name="Google Shape;540;p30"/>
            <p:cNvSpPr/>
            <p:nvPr/>
          </p:nvSpPr>
          <p:spPr>
            <a:xfrm>
              <a:off x="4394440" y="1562253"/>
              <a:ext cx="4571716" cy="362005"/>
            </a:xfrm>
            <a:prstGeom prst="rect">
              <a:avLst/>
            </a:prstGeom>
            <a:solidFill>
              <a:schemeClr val="accent1">
                <a:lumMod val="20000"/>
                <a:lumOff val="80000"/>
                <a:alpha val="80000"/>
              </a:schemeClr>
            </a:solidFill>
            <a:ln>
              <a:noFill/>
            </a:ln>
          </p:spPr>
          <p:txBody>
            <a:bodyPr spcFirstLastPara="1" wrap="square" lIns="480000" tIns="45700" rIns="240000" bIns="45700" anchor="ctr" anchorCtr="0">
              <a:noAutofit/>
            </a:bodyPr>
            <a:lstStyle/>
            <a:p>
              <a:pPr marL="0" marR="0" lvl="0" indent="0" algn="l" rtl="0">
                <a:lnSpc>
                  <a:spcPct val="80000"/>
                </a:lnSpc>
                <a:spcBef>
                  <a:spcPts val="0"/>
                </a:spcBef>
                <a:spcAft>
                  <a:spcPts val="0"/>
                </a:spcAft>
                <a:buNone/>
              </a:pPr>
              <a:r>
                <a:rPr lang="es-MX">
                  <a:solidFill>
                    <a:srgbClr val="4C4861"/>
                  </a:solidFill>
                  <a:latin typeface="Montserrat" panose="020B0604020202020204" charset="0"/>
                  <a:ea typeface="Montserrat SemiBold"/>
                  <a:cs typeface="Montserrat SemiBold"/>
                  <a:sym typeface="Montserrat SemiBold"/>
                </a:rPr>
                <a:t>Elaboración de políticas relacionadas a gratuidad.</a:t>
              </a:r>
              <a:endParaRPr>
                <a:solidFill>
                  <a:srgbClr val="4C4861"/>
                </a:solidFill>
                <a:latin typeface="Montserrat" panose="020B0604020202020204" charset="0"/>
                <a:ea typeface="Montserrat SemiBold"/>
                <a:cs typeface="Montserrat SemiBold"/>
                <a:sym typeface="Montserrat SemiBold"/>
              </a:endParaRPr>
            </a:p>
          </p:txBody>
        </p:sp>
        <p:sp>
          <p:nvSpPr>
            <p:cNvPr id="541" name="Google Shape;541;p30"/>
            <p:cNvSpPr/>
            <p:nvPr/>
          </p:nvSpPr>
          <p:spPr>
            <a:xfrm>
              <a:off x="4103893" y="1566194"/>
              <a:ext cx="252000" cy="252000"/>
            </a:xfrm>
            <a:prstGeom prst="ellipse">
              <a:avLst/>
            </a:prstGeom>
            <a:solidFill>
              <a:srgbClr val="5AA590"/>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endParaRPr>
                <a:solidFill>
                  <a:srgbClr val="F8F5F2"/>
                </a:solidFill>
                <a:latin typeface="Montserrat" panose="020B0604020202020204" charset="0"/>
                <a:ea typeface="Calibri"/>
                <a:cs typeface="Calibri"/>
                <a:sym typeface="Calibri"/>
              </a:endParaRPr>
            </a:p>
          </p:txBody>
        </p:sp>
        <p:sp>
          <p:nvSpPr>
            <p:cNvPr id="542" name="Google Shape;542;p30"/>
            <p:cNvSpPr/>
            <p:nvPr/>
          </p:nvSpPr>
          <p:spPr>
            <a:xfrm>
              <a:off x="4364677" y="1185959"/>
              <a:ext cx="4649102" cy="313181"/>
            </a:xfrm>
            <a:prstGeom prst="rect">
              <a:avLst/>
            </a:prstGeom>
            <a:solidFill>
              <a:schemeClr val="accent1">
                <a:lumMod val="20000"/>
                <a:lumOff val="80000"/>
              </a:schemeClr>
            </a:solidFill>
            <a:ln>
              <a:noFill/>
            </a:ln>
          </p:spPr>
          <p:txBody>
            <a:bodyPr spcFirstLastPara="1" wrap="square" lIns="480000" tIns="45700" rIns="240000" bIns="45700" anchor="ctr" anchorCtr="0">
              <a:noAutofit/>
            </a:bodyPr>
            <a:lstStyle/>
            <a:p>
              <a:pPr marL="0" marR="0" lvl="0" indent="0" algn="l" rtl="0">
                <a:lnSpc>
                  <a:spcPct val="80000"/>
                </a:lnSpc>
                <a:spcBef>
                  <a:spcPts val="0"/>
                </a:spcBef>
                <a:spcAft>
                  <a:spcPts val="0"/>
                </a:spcAft>
                <a:buNone/>
              </a:pPr>
              <a:r>
                <a:rPr lang="es-MX">
                  <a:solidFill>
                    <a:srgbClr val="4C4861"/>
                  </a:solidFill>
                  <a:latin typeface="Montserrat" panose="020B0604020202020204" charset="0"/>
                  <a:ea typeface="Montserrat SemiBold"/>
                  <a:cs typeface="Montserrat SemiBold"/>
                  <a:sym typeface="Montserrat SemiBold"/>
                </a:rPr>
                <a:t>Participación en los talleres funcionamiento y manejo de la plataforma AAMATES</a:t>
              </a:r>
              <a:endParaRPr>
                <a:solidFill>
                  <a:srgbClr val="4C4861"/>
                </a:solidFill>
                <a:latin typeface="Montserrat" panose="020B0604020202020204" charset="0"/>
                <a:ea typeface="Montserrat SemiBold"/>
                <a:cs typeface="Montserrat SemiBold"/>
                <a:sym typeface="Montserrat SemiBold"/>
              </a:endParaRPr>
            </a:p>
          </p:txBody>
        </p:sp>
        <p:sp>
          <p:nvSpPr>
            <p:cNvPr id="543" name="Google Shape;543;p30"/>
            <p:cNvSpPr/>
            <p:nvPr/>
          </p:nvSpPr>
          <p:spPr>
            <a:xfrm>
              <a:off x="4238939" y="2018313"/>
              <a:ext cx="4727218" cy="345955"/>
            </a:xfrm>
            <a:prstGeom prst="rect">
              <a:avLst/>
            </a:prstGeom>
            <a:solidFill>
              <a:srgbClr val="FFFFFF">
                <a:alpha val="79607"/>
              </a:srgbClr>
            </a:solidFill>
            <a:ln>
              <a:noFill/>
            </a:ln>
          </p:spPr>
          <p:txBody>
            <a:bodyPr spcFirstLastPara="1" wrap="square" lIns="480000" tIns="45700" rIns="240000" bIns="45700" anchor="ctr" anchorCtr="0">
              <a:noAutofit/>
            </a:bodyPr>
            <a:lstStyle/>
            <a:p>
              <a:pPr marL="0" marR="0" lvl="0" indent="0" algn="l" rtl="0">
                <a:lnSpc>
                  <a:spcPct val="80000"/>
                </a:lnSpc>
                <a:spcBef>
                  <a:spcPts val="0"/>
                </a:spcBef>
                <a:spcAft>
                  <a:spcPts val="0"/>
                </a:spcAft>
                <a:buClr>
                  <a:srgbClr val="4C4861"/>
                </a:buClr>
                <a:buSzPts val="1400"/>
                <a:buFont typeface="Arial"/>
                <a:buNone/>
              </a:pPr>
              <a:r>
                <a:rPr lang="es-MX" dirty="0">
                  <a:solidFill>
                    <a:srgbClr val="4C4861"/>
                  </a:solidFill>
                  <a:latin typeface="Montserrat" panose="020B0604020202020204" charset="0"/>
                  <a:ea typeface="Montserrat SemiBold"/>
                  <a:cs typeface="Montserrat SemiBold"/>
                  <a:sym typeface="Montserrat SemiBold"/>
                </a:rPr>
                <a:t>Interfaz del Sistema de Información Hospitalaria con AAMATES</a:t>
              </a:r>
              <a:endParaRPr dirty="0">
                <a:solidFill>
                  <a:srgbClr val="4C4861"/>
                </a:solidFill>
                <a:latin typeface="Montserrat" panose="020B0604020202020204" charset="0"/>
                <a:ea typeface="Montserrat SemiBold"/>
                <a:cs typeface="Montserrat SemiBold"/>
                <a:sym typeface="Montserrat SemiBold"/>
              </a:endParaRPr>
            </a:p>
          </p:txBody>
        </p:sp>
        <p:sp>
          <p:nvSpPr>
            <p:cNvPr id="544" name="Google Shape;544;p30"/>
            <p:cNvSpPr/>
            <p:nvPr/>
          </p:nvSpPr>
          <p:spPr>
            <a:xfrm>
              <a:off x="4177760" y="3785486"/>
              <a:ext cx="4924119" cy="385821"/>
            </a:xfrm>
            <a:prstGeom prst="rect">
              <a:avLst/>
            </a:prstGeom>
            <a:solidFill>
              <a:schemeClr val="accent1">
                <a:lumMod val="20000"/>
                <a:lumOff val="80000"/>
                <a:alpha val="80000"/>
              </a:schemeClr>
            </a:solidFill>
            <a:ln>
              <a:noFill/>
            </a:ln>
          </p:spPr>
          <p:txBody>
            <a:bodyPr spcFirstLastPara="1" wrap="square" lIns="480000" tIns="45700" rIns="240000" bIns="45700" anchor="ctr" anchorCtr="0">
              <a:noAutofit/>
            </a:bodyPr>
            <a:lstStyle/>
            <a:p>
              <a:pPr marL="0" marR="0" lvl="0" indent="0" algn="l" rtl="0">
                <a:lnSpc>
                  <a:spcPct val="80000"/>
                </a:lnSpc>
                <a:spcBef>
                  <a:spcPts val="0"/>
                </a:spcBef>
                <a:spcAft>
                  <a:spcPts val="0"/>
                </a:spcAft>
                <a:buNone/>
              </a:pPr>
              <a:r>
                <a:rPr lang="es-MX">
                  <a:solidFill>
                    <a:schemeClr val="dk1"/>
                  </a:solidFill>
                  <a:latin typeface="Montserrat" panose="020B0604020202020204" charset="0"/>
                  <a:ea typeface="Montserrat"/>
                  <a:cs typeface="Montserrat"/>
                  <a:sym typeface="Montserrat"/>
                </a:rPr>
                <a:t>A octubre 2022 se han surtido un total de </a:t>
              </a:r>
              <a:r>
                <a:rPr lang="es-MX" b="1">
                  <a:solidFill>
                    <a:srgbClr val="385623"/>
                  </a:solidFill>
                  <a:latin typeface="Montserrat" panose="020B0604020202020204" charset="0"/>
                  <a:ea typeface="Montserrat"/>
                  <a:cs typeface="Montserrat"/>
                  <a:sym typeface="Montserrat"/>
                </a:rPr>
                <a:t>7,241</a:t>
              </a:r>
              <a:r>
                <a:rPr lang="es-MX">
                  <a:solidFill>
                    <a:schemeClr val="dk1"/>
                  </a:solidFill>
                  <a:latin typeface="Montserrat" panose="020B0604020202020204" charset="0"/>
                  <a:ea typeface="Montserrat"/>
                  <a:cs typeface="Montserrat"/>
                  <a:sym typeface="Montserrat"/>
                </a:rPr>
                <a:t> recetas</a:t>
              </a:r>
              <a:endParaRPr>
                <a:solidFill>
                  <a:srgbClr val="4C4861"/>
                </a:solidFill>
                <a:latin typeface="Montserrat" panose="020B0604020202020204" charset="0"/>
                <a:ea typeface="Montserrat SemiBold"/>
                <a:cs typeface="Montserrat SemiBold"/>
                <a:sym typeface="Montserrat SemiBold"/>
              </a:endParaRPr>
            </a:p>
          </p:txBody>
        </p:sp>
        <p:sp>
          <p:nvSpPr>
            <p:cNvPr id="545" name="Google Shape;545;p30"/>
            <p:cNvSpPr/>
            <p:nvPr/>
          </p:nvSpPr>
          <p:spPr>
            <a:xfrm>
              <a:off x="4112938" y="2019732"/>
              <a:ext cx="252000" cy="252000"/>
            </a:xfrm>
            <a:prstGeom prst="ellipse">
              <a:avLst/>
            </a:prstGeom>
            <a:solidFill>
              <a:srgbClr val="203864"/>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endParaRPr>
                <a:solidFill>
                  <a:srgbClr val="F8F5F2"/>
                </a:solidFill>
                <a:latin typeface="Montserrat" panose="020B0604020202020204" charset="0"/>
                <a:ea typeface="Calibri"/>
                <a:cs typeface="Calibri"/>
                <a:sym typeface="Calibri"/>
              </a:endParaRPr>
            </a:p>
          </p:txBody>
        </p:sp>
        <p:sp>
          <p:nvSpPr>
            <p:cNvPr id="546" name="Google Shape;546;p30"/>
            <p:cNvSpPr/>
            <p:nvPr/>
          </p:nvSpPr>
          <p:spPr>
            <a:xfrm>
              <a:off x="4177389" y="2719254"/>
              <a:ext cx="252000" cy="252000"/>
            </a:xfrm>
            <a:prstGeom prst="ellipse">
              <a:avLst/>
            </a:prstGeom>
            <a:solidFill>
              <a:srgbClr val="1F4E79"/>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endParaRPr>
                <a:solidFill>
                  <a:srgbClr val="F8F5F2"/>
                </a:solidFill>
                <a:latin typeface="Montserrat" panose="020B0604020202020204" charset="0"/>
                <a:ea typeface="Calibri"/>
                <a:cs typeface="Calibri"/>
                <a:sym typeface="Calibri"/>
              </a:endParaRPr>
            </a:p>
          </p:txBody>
        </p:sp>
        <p:sp>
          <p:nvSpPr>
            <p:cNvPr id="548" name="Google Shape;548;p30"/>
            <p:cNvSpPr/>
            <p:nvPr/>
          </p:nvSpPr>
          <p:spPr>
            <a:xfrm>
              <a:off x="4092040" y="1204789"/>
              <a:ext cx="252000" cy="252000"/>
            </a:xfrm>
            <a:prstGeom prst="ellipse">
              <a:avLst/>
            </a:prstGeom>
            <a:solidFill>
              <a:srgbClr val="5AA590"/>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endParaRPr>
                <a:solidFill>
                  <a:srgbClr val="F8F5F2"/>
                </a:solidFill>
                <a:latin typeface="Montserrat" panose="020B0604020202020204" charset="0"/>
                <a:ea typeface="Calibri"/>
                <a:cs typeface="Calibri"/>
                <a:sym typeface="Calibri"/>
              </a:endParaRPr>
            </a:p>
          </p:txBody>
        </p:sp>
        <p:sp>
          <p:nvSpPr>
            <p:cNvPr id="547" name="Google Shape;547;p30"/>
            <p:cNvSpPr/>
            <p:nvPr/>
          </p:nvSpPr>
          <p:spPr>
            <a:xfrm>
              <a:off x="4216781" y="3276497"/>
              <a:ext cx="252000" cy="252000"/>
            </a:xfrm>
            <a:prstGeom prst="ellipse">
              <a:avLst/>
            </a:prstGeom>
            <a:solidFill>
              <a:schemeClr val="accent5">
                <a:lumMod val="40000"/>
                <a:lumOff val="60000"/>
              </a:schemeClr>
            </a:solidFill>
            <a:ln>
              <a:noFill/>
            </a:ln>
          </p:spPr>
          <p:txBody>
            <a:bodyPr spcFirstLastPara="1" wrap="square" lIns="91425" tIns="45700" rIns="91425" bIns="45700" anchor="ctr" anchorCtr="0">
              <a:noAutofit/>
            </a:bodyPr>
            <a:lstStyle/>
            <a:p>
              <a:pPr marL="0" marR="0" lvl="0" indent="0" algn="ctr" rtl="0">
                <a:lnSpc>
                  <a:spcPct val="80000"/>
                </a:lnSpc>
                <a:spcBef>
                  <a:spcPts val="0"/>
                </a:spcBef>
                <a:spcAft>
                  <a:spcPts val="0"/>
                </a:spcAft>
                <a:buNone/>
              </a:pPr>
              <a:endParaRPr>
                <a:solidFill>
                  <a:srgbClr val="F8F5F2"/>
                </a:solidFill>
                <a:latin typeface="Montserrat" panose="020B0604020202020204" charset="0"/>
                <a:ea typeface="Calibri"/>
                <a:cs typeface="Calibri"/>
                <a:sym typeface="Calibri"/>
              </a:endParaRPr>
            </a:p>
          </p:txBody>
        </p:sp>
      </p:grpSp>
      <p:sp>
        <p:nvSpPr>
          <p:cNvPr id="549" name="Google Shape;549;p30"/>
          <p:cNvSpPr/>
          <p:nvPr/>
        </p:nvSpPr>
        <p:spPr>
          <a:xfrm>
            <a:off x="5087938" y="5354314"/>
            <a:ext cx="6214825" cy="1508105"/>
          </a:xfrm>
          <a:prstGeom prst="rect">
            <a:avLst/>
          </a:prstGeom>
          <a:noFill/>
          <a:ln>
            <a:noFill/>
          </a:ln>
        </p:spPr>
        <p:txBody>
          <a:bodyPr spcFirstLastPara="1" wrap="square" lIns="91425" tIns="45700" rIns="91425" bIns="45700" anchor="t" anchorCtr="0">
            <a:spAutoFit/>
          </a:bodyPr>
          <a:lstStyle/>
          <a:p>
            <a:pPr marL="719138" marR="0" lvl="0" indent="0" algn="just" rtl="0">
              <a:lnSpc>
                <a:spcPct val="100000"/>
              </a:lnSpc>
              <a:spcBef>
                <a:spcPts val="0"/>
              </a:spcBef>
              <a:spcAft>
                <a:spcPts val="0"/>
              </a:spcAft>
              <a:buClr>
                <a:srgbClr val="4C4861"/>
              </a:buClr>
              <a:buSzPts val="1600"/>
              <a:buFont typeface="Arial"/>
              <a:buNone/>
            </a:pPr>
            <a:r>
              <a:rPr lang="es-MX" sz="1600" dirty="0">
                <a:solidFill>
                  <a:srgbClr val="4C4861"/>
                </a:solidFill>
                <a:latin typeface="Montserrat SemiBold"/>
                <a:ea typeface="Montserrat SemiBold"/>
                <a:cs typeface="Montserrat SemiBold"/>
                <a:sym typeface="Montserrat SemiBold"/>
              </a:rPr>
              <a:t>En promedio, el </a:t>
            </a:r>
            <a:r>
              <a:rPr lang="es-MX" sz="2400" b="1" dirty="0">
                <a:solidFill>
                  <a:srgbClr val="385723"/>
                </a:solidFill>
                <a:latin typeface="Montserrat SemiBold"/>
                <a:ea typeface="Montserrat SemiBold"/>
                <a:cs typeface="Montserrat SemiBold"/>
                <a:sym typeface="Montserrat SemiBold"/>
              </a:rPr>
              <a:t>93%</a:t>
            </a:r>
            <a:r>
              <a:rPr lang="es-MX" sz="1600" b="1" dirty="0">
                <a:solidFill>
                  <a:srgbClr val="385723"/>
                </a:solidFill>
                <a:latin typeface="Montserrat SemiBold"/>
                <a:ea typeface="Montserrat SemiBold"/>
                <a:cs typeface="Montserrat SemiBold"/>
                <a:sym typeface="Montserrat SemiBold"/>
              </a:rPr>
              <a:t> </a:t>
            </a:r>
            <a:r>
              <a:rPr lang="es-MX" sz="1600" dirty="0">
                <a:solidFill>
                  <a:srgbClr val="4C4861"/>
                </a:solidFill>
                <a:latin typeface="Montserrat SemiBold"/>
                <a:ea typeface="Montserrat SemiBold"/>
                <a:cs typeface="Montserrat SemiBold"/>
                <a:sym typeface="Montserrat SemiBold"/>
              </a:rPr>
              <a:t>de los pacientes que acuden por primera vez al Instituto, cuentan con </a:t>
            </a:r>
            <a:r>
              <a:rPr lang="es-MX" sz="1600" b="1" dirty="0">
                <a:solidFill>
                  <a:srgbClr val="385723"/>
                </a:solidFill>
                <a:latin typeface="Montserrat SemiBold"/>
                <a:ea typeface="Montserrat SemiBold"/>
                <a:cs typeface="Montserrat SemiBold"/>
                <a:sym typeface="Montserrat SemiBold"/>
              </a:rPr>
              <a:t>derecho a atención médica gratuita.</a:t>
            </a:r>
            <a:endParaRPr sz="1600" dirty="0">
              <a:solidFill>
                <a:srgbClr val="4C4861"/>
              </a:solidFill>
              <a:latin typeface="Montserrat SemiBold"/>
              <a:ea typeface="Montserrat SemiBold"/>
              <a:cs typeface="Montserrat SemiBold"/>
              <a:sym typeface="Montserrat SemiBold"/>
            </a:endParaRPr>
          </a:p>
          <a:p>
            <a:pPr marL="719138" marR="0" lvl="0" indent="0" algn="l" rtl="0">
              <a:lnSpc>
                <a:spcPct val="100000"/>
              </a:lnSpc>
              <a:spcBef>
                <a:spcPts val="0"/>
              </a:spcBef>
              <a:spcAft>
                <a:spcPts val="0"/>
              </a:spcAft>
              <a:buClr>
                <a:schemeClr val="dk1"/>
              </a:buClr>
              <a:buSzPts val="1800"/>
              <a:buFont typeface="Arial"/>
              <a:buNone/>
            </a:pPr>
            <a:br>
              <a:rPr lang="es-MX" sz="1800" dirty="0">
                <a:solidFill>
                  <a:schemeClr val="dk1"/>
                </a:solidFill>
                <a:latin typeface="Calibri"/>
                <a:ea typeface="Calibri"/>
                <a:cs typeface="Calibri"/>
                <a:sym typeface="Calibri"/>
              </a:rPr>
            </a:br>
            <a:endParaRPr sz="1800" dirty="0">
              <a:solidFill>
                <a:schemeClr val="dk1"/>
              </a:solidFill>
              <a:latin typeface="Calibri"/>
              <a:ea typeface="Calibri"/>
              <a:cs typeface="Calibri"/>
              <a:sym typeface="Calibri"/>
            </a:endParaRPr>
          </a:p>
        </p:txBody>
      </p:sp>
      <p:sp>
        <p:nvSpPr>
          <p:cNvPr id="550" name="Google Shape;550;p30"/>
          <p:cNvSpPr/>
          <p:nvPr/>
        </p:nvSpPr>
        <p:spPr>
          <a:xfrm>
            <a:off x="7602538" y="5775167"/>
            <a:ext cx="4124685" cy="671669"/>
          </a:xfrm>
          <a:custGeom>
            <a:avLst/>
            <a:gdLst/>
            <a:ahLst/>
            <a:cxnLst/>
            <a:rect l="l" t="t" r="r" b="b"/>
            <a:pathLst>
              <a:path w="18060" h="3718" extrusionOk="0">
                <a:moveTo>
                  <a:pt x="17964" y="1"/>
                </a:moveTo>
                <a:cubicBezTo>
                  <a:pt x="17912" y="1"/>
                  <a:pt x="17870" y="43"/>
                  <a:pt x="17870" y="96"/>
                </a:cubicBezTo>
                <a:lnTo>
                  <a:pt x="17870" y="398"/>
                </a:lnTo>
                <a:cubicBezTo>
                  <a:pt x="17870" y="2123"/>
                  <a:pt x="16466" y="3528"/>
                  <a:pt x="14740" y="3528"/>
                </a:cubicBezTo>
                <a:lnTo>
                  <a:pt x="96" y="3528"/>
                </a:lnTo>
                <a:cubicBezTo>
                  <a:pt x="43" y="3528"/>
                  <a:pt x="1" y="3570"/>
                  <a:pt x="1" y="3622"/>
                </a:cubicBezTo>
                <a:cubicBezTo>
                  <a:pt x="1" y="3675"/>
                  <a:pt x="43" y="3717"/>
                  <a:pt x="96" y="3717"/>
                </a:cubicBezTo>
                <a:lnTo>
                  <a:pt x="14740" y="3717"/>
                </a:lnTo>
                <a:cubicBezTo>
                  <a:pt x="16570" y="3717"/>
                  <a:pt x="18060" y="2228"/>
                  <a:pt x="18060" y="398"/>
                </a:cubicBezTo>
                <a:lnTo>
                  <a:pt x="18060" y="96"/>
                </a:lnTo>
                <a:cubicBezTo>
                  <a:pt x="18060" y="43"/>
                  <a:pt x="18018" y="1"/>
                  <a:pt x="17964" y="1"/>
                </a:cubicBezTo>
                <a:close/>
              </a:path>
            </a:pathLst>
          </a:custGeom>
          <a:solidFill>
            <a:srgbClr val="20386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1" name="Google Shape;551;p30"/>
          <p:cNvSpPr/>
          <p:nvPr/>
        </p:nvSpPr>
        <p:spPr>
          <a:xfrm>
            <a:off x="5251452" y="5283126"/>
            <a:ext cx="4124684" cy="673173"/>
          </a:xfrm>
          <a:custGeom>
            <a:avLst/>
            <a:gdLst/>
            <a:ahLst/>
            <a:cxnLst/>
            <a:rect l="l" t="t" r="r" b="b"/>
            <a:pathLst>
              <a:path w="18059" h="3718" extrusionOk="0">
                <a:moveTo>
                  <a:pt x="3320" y="1"/>
                </a:moveTo>
                <a:cubicBezTo>
                  <a:pt x="1489" y="1"/>
                  <a:pt x="1" y="1491"/>
                  <a:pt x="1" y="3321"/>
                </a:cubicBezTo>
                <a:lnTo>
                  <a:pt x="1" y="3623"/>
                </a:lnTo>
                <a:cubicBezTo>
                  <a:pt x="1" y="3675"/>
                  <a:pt x="43" y="3718"/>
                  <a:pt x="95" y="3718"/>
                </a:cubicBezTo>
                <a:cubicBezTo>
                  <a:pt x="147" y="3718"/>
                  <a:pt x="190" y="3675"/>
                  <a:pt x="190" y="3623"/>
                </a:cubicBezTo>
                <a:lnTo>
                  <a:pt x="190" y="3321"/>
                </a:lnTo>
                <a:cubicBezTo>
                  <a:pt x="190" y="1595"/>
                  <a:pt x="1594" y="191"/>
                  <a:pt x="3320" y="191"/>
                </a:cubicBezTo>
                <a:lnTo>
                  <a:pt x="17964" y="191"/>
                </a:lnTo>
                <a:cubicBezTo>
                  <a:pt x="18017" y="191"/>
                  <a:pt x="18059" y="149"/>
                  <a:pt x="18059" y="96"/>
                </a:cubicBezTo>
                <a:cubicBezTo>
                  <a:pt x="18059" y="44"/>
                  <a:pt x="18017" y="1"/>
                  <a:pt x="17964" y="1"/>
                </a:cubicBezTo>
                <a:close/>
              </a:path>
            </a:pathLst>
          </a:custGeom>
          <a:solidFill>
            <a:srgbClr val="20386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555" name="Google Shape;555;p30"/>
          <p:cNvGraphicFramePr/>
          <p:nvPr/>
        </p:nvGraphicFramePr>
        <p:xfrm>
          <a:off x="347662" y="1310858"/>
          <a:ext cx="4903789" cy="1943672"/>
        </p:xfrm>
        <a:graphic>
          <a:graphicData uri="http://schemas.openxmlformats.org/drawingml/2006/table">
            <a:tbl>
              <a:tblPr>
                <a:noFill/>
              </a:tblPr>
              <a:tblGrid>
                <a:gridCol w="2028344">
                  <a:extLst>
                    <a:ext uri="{9D8B030D-6E8A-4147-A177-3AD203B41FA5}">
                      <a16:colId xmlns:a16="http://schemas.microsoft.com/office/drawing/2014/main" val="20000"/>
                    </a:ext>
                  </a:extLst>
                </a:gridCol>
                <a:gridCol w="828739">
                  <a:extLst>
                    <a:ext uri="{9D8B030D-6E8A-4147-A177-3AD203B41FA5}">
                      <a16:colId xmlns:a16="http://schemas.microsoft.com/office/drawing/2014/main" val="20001"/>
                    </a:ext>
                  </a:extLst>
                </a:gridCol>
                <a:gridCol w="878914">
                  <a:extLst>
                    <a:ext uri="{9D8B030D-6E8A-4147-A177-3AD203B41FA5}">
                      <a16:colId xmlns:a16="http://schemas.microsoft.com/office/drawing/2014/main" val="20002"/>
                    </a:ext>
                  </a:extLst>
                </a:gridCol>
                <a:gridCol w="1167792">
                  <a:extLst>
                    <a:ext uri="{9D8B030D-6E8A-4147-A177-3AD203B41FA5}">
                      <a16:colId xmlns:a16="http://schemas.microsoft.com/office/drawing/2014/main" val="20003"/>
                    </a:ext>
                  </a:extLst>
                </a:gridCol>
              </a:tblGrid>
              <a:tr h="256886">
                <a:tc rowSpan="2">
                  <a:txBody>
                    <a:bodyPr/>
                    <a:lstStyle/>
                    <a:p>
                      <a:pPr marL="0" marR="0" lvl="0" indent="0" algn="ctr" rtl="0">
                        <a:spcBef>
                          <a:spcPts val="0"/>
                        </a:spcBef>
                        <a:spcAft>
                          <a:spcPts val="0"/>
                        </a:spcAft>
                        <a:buNone/>
                      </a:pPr>
                      <a:r>
                        <a:rPr lang="es-MX" sz="1100" b="1" u="none" strike="noStrike" cap="none" dirty="0">
                          <a:solidFill>
                            <a:schemeClr val="bg1"/>
                          </a:solidFill>
                          <a:latin typeface="Montserrat" panose="020B0604020202020204" charset="0"/>
                          <a:ea typeface="Arial"/>
                          <a:cs typeface="Arial"/>
                          <a:sym typeface="Arial"/>
                        </a:rPr>
                        <a:t>Motivo de Consulta</a:t>
                      </a:r>
                      <a:endParaRPr sz="1100" u="none" strike="noStrike" cap="none" dirty="0">
                        <a:solidFill>
                          <a:schemeClr val="bg1"/>
                        </a:solidFill>
                        <a:latin typeface="Montserrat" panose="020B0604020202020204" charset="0"/>
                        <a:ea typeface="Cambria"/>
                        <a:cs typeface="Cambria"/>
                        <a:sym typeface="Cambria"/>
                      </a:endParaRPr>
                    </a:p>
                  </a:txBody>
                  <a:tcPr marL="64925" marR="649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5">
                        <a:lumMod val="50000"/>
                      </a:schemeClr>
                    </a:solidFill>
                  </a:tcPr>
                </a:tc>
                <a:tc gridSpan="2">
                  <a:txBody>
                    <a:bodyPr/>
                    <a:lstStyle/>
                    <a:p>
                      <a:pPr marL="0" marR="0" lvl="0" indent="0" algn="ctr" rtl="0">
                        <a:spcBef>
                          <a:spcPts val="0"/>
                        </a:spcBef>
                        <a:spcAft>
                          <a:spcPts val="0"/>
                        </a:spcAft>
                        <a:buNone/>
                      </a:pPr>
                      <a:r>
                        <a:rPr lang="es-MX" sz="1100" b="1" u="none" strike="noStrike" cap="none" dirty="0">
                          <a:solidFill>
                            <a:schemeClr val="bg1"/>
                          </a:solidFill>
                          <a:latin typeface="Montserrat" panose="020B0604020202020204" charset="0"/>
                          <a:ea typeface="Arial"/>
                          <a:cs typeface="Arial"/>
                          <a:sym typeface="Arial"/>
                        </a:rPr>
                        <a:t>Año</a:t>
                      </a:r>
                      <a:endParaRPr sz="1100" b="1" u="none" strike="noStrike" cap="none" dirty="0">
                        <a:solidFill>
                          <a:schemeClr val="bg1"/>
                        </a:solidFill>
                        <a:latin typeface="Montserrat" panose="020B0604020202020204" charset="0"/>
                        <a:ea typeface="Cambria"/>
                        <a:cs typeface="Cambria"/>
                        <a:sym typeface="Cambria"/>
                      </a:endParaRPr>
                    </a:p>
                  </a:txBody>
                  <a:tcPr marL="64925" marR="649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5">
                        <a:lumMod val="50000"/>
                      </a:schemeClr>
                    </a:solidFill>
                  </a:tcPr>
                </a:tc>
                <a:tc hMerge="1">
                  <a:txBody>
                    <a:bodyPr/>
                    <a:lstStyle/>
                    <a:p>
                      <a:endParaRPr lang="es-MX"/>
                    </a:p>
                  </a:txBody>
                  <a:tcPr/>
                </a:tc>
                <a:tc rowSpan="2">
                  <a:txBody>
                    <a:bodyPr/>
                    <a:lstStyle/>
                    <a:p>
                      <a:pPr marL="0" marR="0" lvl="0" indent="0" algn="ctr" rtl="0">
                        <a:spcBef>
                          <a:spcPts val="0"/>
                        </a:spcBef>
                        <a:spcAft>
                          <a:spcPts val="0"/>
                        </a:spcAft>
                        <a:buNone/>
                      </a:pPr>
                      <a:r>
                        <a:rPr lang="es-MX" sz="1100" b="1" u="none" strike="noStrike" cap="none">
                          <a:solidFill>
                            <a:schemeClr val="bg1"/>
                          </a:solidFill>
                          <a:latin typeface="Montserrat" panose="020B0604020202020204" charset="0"/>
                          <a:ea typeface="Arial"/>
                          <a:cs typeface="Arial"/>
                          <a:sym typeface="Arial"/>
                        </a:rPr>
                        <a:t> Comparativo %</a:t>
                      </a:r>
                      <a:endParaRPr sz="1100" u="none" strike="noStrike" cap="none">
                        <a:solidFill>
                          <a:schemeClr val="bg1"/>
                        </a:solidFill>
                        <a:latin typeface="Montserrat" panose="020B0604020202020204" charset="0"/>
                        <a:ea typeface="Cambria"/>
                        <a:cs typeface="Cambria"/>
                        <a:sym typeface="Cambria"/>
                      </a:endParaRPr>
                    </a:p>
                  </a:txBody>
                  <a:tcPr marL="64925" marR="649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5">
                        <a:lumMod val="50000"/>
                      </a:schemeClr>
                    </a:solidFill>
                  </a:tcPr>
                </a:tc>
                <a:extLst>
                  <a:ext uri="{0D108BD9-81ED-4DB2-BD59-A6C34878D82A}">
                    <a16:rowId xmlns:a16="http://schemas.microsoft.com/office/drawing/2014/main" val="10000"/>
                  </a:ext>
                </a:extLst>
              </a:tr>
              <a:tr h="391685">
                <a:tc vMerge="1">
                  <a:txBody>
                    <a:bodyPr/>
                    <a:lstStyle/>
                    <a:p>
                      <a:endParaRPr lang="es-MX"/>
                    </a:p>
                  </a:txBody>
                  <a:tcPr/>
                </a:tc>
                <a:tc>
                  <a:txBody>
                    <a:bodyPr/>
                    <a:lstStyle/>
                    <a:p>
                      <a:pPr marL="0" marR="0" lvl="0" indent="0" algn="ctr" rtl="0">
                        <a:spcBef>
                          <a:spcPts val="0"/>
                        </a:spcBef>
                        <a:spcAft>
                          <a:spcPts val="0"/>
                        </a:spcAft>
                        <a:buNone/>
                      </a:pPr>
                      <a:r>
                        <a:rPr lang="es-MX" sz="1100" b="1" u="none" strike="noStrike" cap="none" dirty="0">
                          <a:solidFill>
                            <a:schemeClr val="bg1"/>
                          </a:solidFill>
                          <a:latin typeface="Montserrat" panose="020B0604020202020204" charset="0"/>
                          <a:ea typeface="Arial"/>
                          <a:cs typeface="Arial"/>
                          <a:sym typeface="Arial"/>
                        </a:rPr>
                        <a:t>2021</a:t>
                      </a:r>
                      <a:endParaRPr sz="1100" u="none" strike="noStrike" cap="none" dirty="0">
                        <a:solidFill>
                          <a:schemeClr val="bg1"/>
                        </a:solidFill>
                        <a:latin typeface="Montserrat" panose="020B0604020202020204" charset="0"/>
                        <a:ea typeface="Cambria"/>
                        <a:cs typeface="Cambria"/>
                        <a:sym typeface="Cambria"/>
                      </a:endParaRPr>
                    </a:p>
                  </a:txBody>
                  <a:tcPr marL="64925" marR="649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5">
                        <a:lumMod val="50000"/>
                      </a:schemeClr>
                    </a:solidFill>
                  </a:tcPr>
                </a:tc>
                <a:tc>
                  <a:txBody>
                    <a:bodyPr/>
                    <a:lstStyle/>
                    <a:p>
                      <a:pPr marL="0" marR="0" lvl="0" indent="0" algn="ctr" rtl="0">
                        <a:spcBef>
                          <a:spcPts val="0"/>
                        </a:spcBef>
                        <a:spcAft>
                          <a:spcPts val="0"/>
                        </a:spcAft>
                        <a:buNone/>
                      </a:pPr>
                      <a:r>
                        <a:rPr lang="es-MX" sz="1100" b="1" u="none" strike="noStrike" cap="none" dirty="0">
                          <a:solidFill>
                            <a:schemeClr val="bg1"/>
                          </a:solidFill>
                          <a:latin typeface="Montserrat" panose="020B0604020202020204" charset="0"/>
                          <a:ea typeface="Arial"/>
                          <a:cs typeface="Arial"/>
                          <a:sym typeface="Arial"/>
                        </a:rPr>
                        <a:t>2022</a:t>
                      </a:r>
                      <a:endParaRPr sz="1100" u="none" strike="noStrike" cap="none" dirty="0">
                        <a:solidFill>
                          <a:schemeClr val="bg1"/>
                        </a:solidFill>
                        <a:latin typeface="Montserrat" panose="020B0604020202020204" charset="0"/>
                        <a:ea typeface="Cambria"/>
                        <a:cs typeface="Cambria"/>
                        <a:sym typeface="Cambria"/>
                      </a:endParaRPr>
                    </a:p>
                  </a:txBody>
                  <a:tcPr marL="64925" marR="649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5">
                        <a:lumMod val="50000"/>
                      </a:schemeClr>
                    </a:solidFill>
                  </a:tcPr>
                </a:tc>
                <a:tc vMerge="1">
                  <a:txBody>
                    <a:bodyPr/>
                    <a:lstStyle/>
                    <a:p>
                      <a:endParaRPr lang="es-MX"/>
                    </a:p>
                  </a:txBody>
                  <a:tcPr/>
                </a:tc>
                <a:extLst>
                  <a:ext uri="{0D108BD9-81ED-4DB2-BD59-A6C34878D82A}">
                    <a16:rowId xmlns:a16="http://schemas.microsoft.com/office/drawing/2014/main" val="10001"/>
                  </a:ext>
                </a:extLst>
              </a:tr>
              <a:tr h="256886">
                <a:tc>
                  <a:txBody>
                    <a:bodyPr/>
                    <a:lstStyle/>
                    <a:p>
                      <a:pPr marL="0" marR="0" lvl="0" indent="0" algn="ctr" rtl="0">
                        <a:spcBef>
                          <a:spcPts val="0"/>
                        </a:spcBef>
                        <a:spcAft>
                          <a:spcPts val="0"/>
                        </a:spcAft>
                        <a:buNone/>
                      </a:pPr>
                      <a:r>
                        <a:rPr lang="es-MX" sz="1100" u="none" strike="noStrike" cap="none" dirty="0">
                          <a:solidFill>
                            <a:srgbClr val="000000"/>
                          </a:solidFill>
                          <a:latin typeface="Montserrat" panose="020B0604020202020204" charset="0"/>
                          <a:ea typeface="Arial"/>
                          <a:cs typeface="Arial"/>
                          <a:sym typeface="Arial"/>
                        </a:rPr>
                        <a:t>Consulta Externa</a:t>
                      </a:r>
                      <a:endParaRPr sz="1100" dirty="0">
                        <a:latin typeface="Montserrat" panose="020B0604020202020204" charset="0"/>
                        <a:ea typeface="Cambria"/>
                        <a:cs typeface="Cambria"/>
                        <a:sym typeface="Cambria"/>
                      </a:endParaRPr>
                    </a:p>
                  </a:txBody>
                  <a:tcPr marL="64925" marR="649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5">
                        <a:lumMod val="20000"/>
                        <a:lumOff val="80000"/>
                      </a:schemeClr>
                    </a:solidFill>
                  </a:tcPr>
                </a:tc>
                <a:tc>
                  <a:txBody>
                    <a:bodyPr/>
                    <a:lstStyle/>
                    <a:p>
                      <a:pPr marL="0" marR="0" lvl="0" indent="0" algn="ctr" rtl="0">
                        <a:spcBef>
                          <a:spcPts val="0"/>
                        </a:spcBef>
                        <a:spcAft>
                          <a:spcPts val="0"/>
                        </a:spcAft>
                        <a:buNone/>
                      </a:pPr>
                      <a:r>
                        <a:rPr lang="es-MX" sz="1100">
                          <a:solidFill>
                            <a:srgbClr val="000000"/>
                          </a:solidFill>
                          <a:latin typeface="Montserrat" panose="020B0604020202020204" charset="0"/>
                          <a:ea typeface="Arial"/>
                          <a:cs typeface="Arial"/>
                          <a:sym typeface="Arial"/>
                        </a:rPr>
                        <a:t>11,500</a:t>
                      </a:r>
                      <a:endParaRPr sz="1100">
                        <a:latin typeface="Montserrat" panose="020B0604020202020204" charset="0"/>
                        <a:ea typeface="Cambria"/>
                        <a:cs typeface="Cambria"/>
                        <a:sym typeface="Cambria"/>
                      </a:endParaRPr>
                    </a:p>
                  </a:txBody>
                  <a:tcPr marL="64925" marR="649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MX" sz="1100" dirty="0">
                          <a:solidFill>
                            <a:srgbClr val="000000"/>
                          </a:solidFill>
                          <a:latin typeface="Montserrat" panose="020B0604020202020204" charset="0"/>
                          <a:ea typeface="Arial"/>
                          <a:cs typeface="Arial"/>
                          <a:sym typeface="Arial"/>
                        </a:rPr>
                        <a:t>17,857</a:t>
                      </a:r>
                      <a:endParaRPr sz="1100" dirty="0">
                        <a:latin typeface="Montserrat" panose="020B0604020202020204" charset="0"/>
                        <a:ea typeface="Cambria"/>
                        <a:cs typeface="Cambria"/>
                        <a:sym typeface="Cambria"/>
                      </a:endParaRPr>
                    </a:p>
                  </a:txBody>
                  <a:tcPr marL="64925" marR="649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5">
                        <a:lumMod val="20000"/>
                        <a:lumOff val="80000"/>
                      </a:schemeClr>
                    </a:solidFill>
                  </a:tcPr>
                </a:tc>
                <a:tc>
                  <a:txBody>
                    <a:bodyPr/>
                    <a:lstStyle/>
                    <a:p>
                      <a:pPr marL="0" marR="0" lvl="0" indent="0" algn="ctr" rtl="0">
                        <a:spcBef>
                          <a:spcPts val="0"/>
                        </a:spcBef>
                        <a:spcAft>
                          <a:spcPts val="0"/>
                        </a:spcAft>
                        <a:buNone/>
                      </a:pPr>
                      <a:r>
                        <a:rPr lang="es-MX" sz="1100">
                          <a:solidFill>
                            <a:srgbClr val="000000"/>
                          </a:solidFill>
                          <a:latin typeface="Montserrat" panose="020B0604020202020204" charset="0"/>
                          <a:ea typeface="Arial"/>
                          <a:cs typeface="Arial"/>
                          <a:sym typeface="Arial"/>
                        </a:rPr>
                        <a:t>55.3%</a:t>
                      </a:r>
                      <a:endParaRPr sz="1100">
                        <a:latin typeface="Montserrat" panose="020B0604020202020204" charset="0"/>
                        <a:ea typeface="Cambria"/>
                        <a:cs typeface="Cambria"/>
                        <a:sym typeface="Cambria"/>
                      </a:endParaRPr>
                    </a:p>
                  </a:txBody>
                  <a:tcPr marL="64925" marR="649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56886">
                <a:tc>
                  <a:txBody>
                    <a:bodyPr/>
                    <a:lstStyle/>
                    <a:p>
                      <a:pPr marL="0" marR="0" lvl="0" indent="0" algn="ctr" rtl="0">
                        <a:spcBef>
                          <a:spcPts val="0"/>
                        </a:spcBef>
                        <a:spcAft>
                          <a:spcPts val="0"/>
                        </a:spcAft>
                        <a:buNone/>
                      </a:pPr>
                      <a:r>
                        <a:rPr lang="es-MX" sz="1100" dirty="0">
                          <a:solidFill>
                            <a:srgbClr val="000000"/>
                          </a:solidFill>
                          <a:latin typeface="Montserrat" panose="020B0604020202020204" charset="0"/>
                          <a:ea typeface="Arial"/>
                          <a:cs typeface="Arial"/>
                          <a:sym typeface="Arial"/>
                        </a:rPr>
                        <a:t>Hospitalización</a:t>
                      </a:r>
                      <a:endParaRPr sz="1100" dirty="0">
                        <a:latin typeface="Montserrat" panose="020B0604020202020204" charset="0"/>
                        <a:ea typeface="Cambria"/>
                        <a:cs typeface="Cambria"/>
                        <a:sym typeface="Cambria"/>
                      </a:endParaRPr>
                    </a:p>
                  </a:txBody>
                  <a:tcPr marL="64925" marR="649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5">
                        <a:lumMod val="20000"/>
                        <a:lumOff val="80000"/>
                      </a:schemeClr>
                    </a:solidFill>
                  </a:tcPr>
                </a:tc>
                <a:tc>
                  <a:txBody>
                    <a:bodyPr/>
                    <a:lstStyle/>
                    <a:p>
                      <a:pPr marL="0" marR="0" lvl="0" indent="0" algn="ctr" rtl="0">
                        <a:spcBef>
                          <a:spcPts val="0"/>
                        </a:spcBef>
                        <a:spcAft>
                          <a:spcPts val="0"/>
                        </a:spcAft>
                        <a:buNone/>
                      </a:pPr>
                      <a:r>
                        <a:rPr lang="es-MX" sz="1100">
                          <a:solidFill>
                            <a:srgbClr val="000000"/>
                          </a:solidFill>
                          <a:latin typeface="Montserrat" panose="020B0604020202020204" charset="0"/>
                          <a:ea typeface="Arial"/>
                          <a:cs typeface="Arial"/>
                          <a:sym typeface="Arial"/>
                        </a:rPr>
                        <a:t>3,784</a:t>
                      </a:r>
                      <a:endParaRPr sz="1100">
                        <a:latin typeface="Montserrat" panose="020B0604020202020204" charset="0"/>
                        <a:ea typeface="Cambria"/>
                        <a:cs typeface="Cambria"/>
                        <a:sym typeface="Cambria"/>
                      </a:endParaRPr>
                    </a:p>
                  </a:txBody>
                  <a:tcPr marL="64925" marR="649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MX" sz="1100" dirty="0">
                          <a:solidFill>
                            <a:srgbClr val="000000"/>
                          </a:solidFill>
                          <a:latin typeface="Montserrat" panose="020B0604020202020204" charset="0"/>
                          <a:ea typeface="Arial"/>
                          <a:cs typeface="Arial"/>
                          <a:sym typeface="Arial"/>
                        </a:rPr>
                        <a:t>4,365</a:t>
                      </a:r>
                      <a:endParaRPr sz="1100" dirty="0">
                        <a:latin typeface="Montserrat" panose="020B0604020202020204" charset="0"/>
                        <a:ea typeface="Cambria"/>
                        <a:cs typeface="Cambria"/>
                        <a:sym typeface="Cambria"/>
                      </a:endParaRPr>
                    </a:p>
                  </a:txBody>
                  <a:tcPr marL="64925" marR="649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5">
                        <a:lumMod val="20000"/>
                        <a:lumOff val="80000"/>
                      </a:schemeClr>
                    </a:solidFill>
                  </a:tcPr>
                </a:tc>
                <a:tc>
                  <a:txBody>
                    <a:bodyPr/>
                    <a:lstStyle/>
                    <a:p>
                      <a:pPr marL="0" marR="0" lvl="0" indent="0" algn="ctr" rtl="0">
                        <a:spcBef>
                          <a:spcPts val="0"/>
                        </a:spcBef>
                        <a:spcAft>
                          <a:spcPts val="0"/>
                        </a:spcAft>
                        <a:buNone/>
                      </a:pPr>
                      <a:r>
                        <a:rPr lang="es-MX" sz="1100" dirty="0">
                          <a:solidFill>
                            <a:srgbClr val="000000"/>
                          </a:solidFill>
                          <a:latin typeface="Montserrat" panose="020B0604020202020204" charset="0"/>
                          <a:ea typeface="Arial"/>
                          <a:cs typeface="Arial"/>
                          <a:sym typeface="Arial"/>
                        </a:rPr>
                        <a:t>15.4%</a:t>
                      </a:r>
                      <a:endParaRPr sz="1100" dirty="0">
                        <a:latin typeface="Montserrat" panose="020B0604020202020204" charset="0"/>
                        <a:ea typeface="Cambria"/>
                        <a:cs typeface="Cambria"/>
                        <a:sym typeface="Cambria"/>
                      </a:endParaRPr>
                    </a:p>
                  </a:txBody>
                  <a:tcPr marL="64925" marR="649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24443">
                <a:tc>
                  <a:txBody>
                    <a:bodyPr/>
                    <a:lstStyle/>
                    <a:p>
                      <a:pPr marL="0" marR="0" lvl="0" indent="0" algn="ctr" rtl="0">
                        <a:spcBef>
                          <a:spcPts val="0"/>
                        </a:spcBef>
                        <a:spcAft>
                          <a:spcPts val="0"/>
                        </a:spcAft>
                        <a:buNone/>
                      </a:pPr>
                      <a:r>
                        <a:rPr lang="es-MX" sz="1100" dirty="0" err="1">
                          <a:solidFill>
                            <a:srgbClr val="000000"/>
                          </a:solidFill>
                          <a:latin typeface="Montserrat" panose="020B0604020202020204" charset="0"/>
                          <a:ea typeface="Arial"/>
                          <a:cs typeface="Arial"/>
                          <a:sym typeface="Arial"/>
                        </a:rPr>
                        <a:t>PreHospitalización</a:t>
                      </a:r>
                      <a:r>
                        <a:rPr lang="es-MX" sz="1100" dirty="0">
                          <a:solidFill>
                            <a:srgbClr val="000000"/>
                          </a:solidFill>
                          <a:latin typeface="Montserrat" panose="020B0604020202020204" charset="0"/>
                          <a:ea typeface="Arial"/>
                          <a:cs typeface="Arial"/>
                          <a:sym typeface="Arial"/>
                        </a:rPr>
                        <a:t> / Urgencias</a:t>
                      </a:r>
                      <a:endParaRPr sz="1100" dirty="0">
                        <a:latin typeface="Montserrat" panose="020B0604020202020204" charset="0"/>
                        <a:ea typeface="Cambria"/>
                        <a:cs typeface="Cambria"/>
                        <a:sym typeface="Cambria"/>
                      </a:endParaRPr>
                    </a:p>
                  </a:txBody>
                  <a:tcPr marL="64925" marR="649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5">
                        <a:lumMod val="20000"/>
                        <a:lumOff val="80000"/>
                      </a:schemeClr>
                    </a:solidFill>
                  </a:tcPr>
                </a:tc>
                <a:tc>
                  <a:txBody>
                    <a:bodyPr/>
                    <a:lstStyle/>
                    <a:p>
                      <a:pPr marL="0" marR="0" lvl="0" indent="0" algn="ctr" rtl="0">
                        <a:spcBef>
                          <a:spcPts val="0"/>
                        </a:spcBef>
                        <a:spcAft>
                          <a:spcPts val="0"/>
                        </a:spcAft>
                        <a:buNone/>
                      </a:pPr>
                      <a:r>
                        <a:rPr lang="es-MX" sz="1100" dirty="0">
                          <a:solidFill>
                            <a:srgbClr val="000000"/>
                          </a:solidFill>
                          <a:latin typeface="Montserrat" panose="020B0604020202020204" charset="0"/>
                          <a:ea typeface="Arial"/>
                          <a:cs typeface="Arial"/>
                          <a:sym typeface="Arial"/>
                        </a:rPr>
                        <a:t>3,193</a:t>
                      </a:r>
                      <a:endParaRPr sz="1100" dirty="0">
                        <a:latin typeface="Montserrat" panose="020B0604020202020204" charset="0"/>
                        <a:ea typeface="Cambria"/>
                        <a:cs typeface="Cambria"/>
                        <a:sym typeface="Cambria"/>
                      </a:endParaRPr>
                    </a:p>
                  </a:txBody>
                  <a:tcPr marL="64925" marR="649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s-MX" sz="1100" dirty="0">
                          <a:solidFill>
                            <a:srgbClr val="000000"/>
                          </a:solidFill>
                          <a:latin typeface="Montserrat" panose="020B0604020202020204" charset="0"/>
                          <a:ea typeface="Arial"/>
                          <a:cs typeface="Arial"/>
                          <a:sym typeface="Arial"/>
                        </a:rPr>
                        <a:t>3,577</a:t>
                      </a:r>
                      <a:endParaRPr sz="1100" dirty="0">
                        <a:latin typeface="Montserrat" panose="020B0604020202020204" charset="0"/>
                        <a:ea typeface="Cambria"/>
                        <a:cs typeface="Cambria"/>
                        <a:sym typeface="Cambria"/>
                      </a:endParaRPr>
                    </a:p>
                  </a:txBody>
                  <a:tcPr marL="64925" marR="649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5">
                        <a:lumMod val="20000"/>
                        <a:lumOff val="80000"/>
                      </a:schemeClr>
                    </a:solidFill>
                  </a:tcPr>
                </a:tc>
                <a:tc>
                  <a:txBody>
                    <a:bodyPr/>
                    <a:lstStyle/>
                    <a:p>
                      <a:pPr marL="0" marR="0" lvl="0" indent="0" algn="ctr" rtl="0">
                        <a:spcBef>
                          <a:spcPts val="0"/>
                        </a:spcBef>
                        <a:spcAft>
                          <a:spcPts val="0"/>
                        </a:spcAft>
                        <a:buNone/>
                      </a:pPr>
                      <a:r>
                        <a:rPr lang="es-MX" sz="1100" dirty="0">
                          <a:solidFill>
                            <a:srgbClr val="000000"/>
                          </a:solidFill>
                          <a:latin typeface="Montserrat" panose="020B0604020202020204" charset="0"/>
                          <a:ea typeface="Arial"/>
                          <a:cs typeface="Arial"/>
                          <a:sym typeface="Arial"/>
                        </a:rPr>
                        <a:t>12.0%</a:t>
                      </a:r>
                      <a:endParaRPr sz="1100" dirty="0">
                        <a:latin typeface="Montserrat" panose="020B0604020202020204" charset="0"/>
                        <a:ea typeface="Cambria"/>
                        <a:cs typeface="Cambria"/>
                        <a:sym typeface="Cambria"/>
                      </a:endParaRPr>
                    </a:p>
                  </a:txBody>
                  <a:tcPr marL="64925" marR="649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56886">
                <a:tc>
                  <a:txBody>
                    <a:bodyPr/>
                    <a:lstStyle/>
                    <a:p>
                      <a:pPr marL="0" marR="0" lvl="0" indent="0" algn="ctr" rtl="0">
                        <a:spcBef>
                          <a:spcPts val="0"/>
                        </a:spcBef>
                        <a:spcAft>
                          <a:spcPts val="0"/>
                        </a:spcAft>
                        <a:buNone/>
                      </a:pPr>
                      <a:r>
                        <a:rPr lang="es-MX" sz="1100" b="1" dirty="0">
                          <a:solidFill>
                            <a:schemeClr val="bg1"/>
                          </a:solidFill>
                          <a:latin typeface="Montserrat" panose="020B0604020202020204" charset="0"/>
                          <a:ea typeface="Arial"/>
                          <a:cs typeface="Arial"/>
                          <a:sym typeface="Arial"/>
                        </a:rPr>
                        <a:t>T O T A L</a:t>
                      </a:r>
                      <a:endParaRPr sz="1100" dirty="0">
                        <a:solidFill>
                          <a:schemeClr val="bg1"/>
                        </a:solidFill>
                        <a:latin typeface="Montserrat" panose="020B0604020202020204" charset="0"/>
                        <a:ea typeface="Cambria"/>
                        <a:cs typeface="Cambria"/>
                        <a:sym typeface="Cambria"/>
                      </a:endParaRPr>
                    </a:p>
                  </a:txBody>
                  <a:tcPr marL="64925" marR="649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5">
                        <a:lumMod val="75000"/>
                      </a:schemeClr>
                    </a:solidFill>
                  </a:tcPr>
                </a:tc>
                <a:tc>
                  <a:txBody>
                    <a:bodyPr/>
                    <a:lstStyle/>
                    <a:p>
                      <a:pPr marL="0" marR="0" lvl="0" indent="0" algn="ctr" rtl="0">
                        <a:spcBef>
                          <a:spcPts val="0"/>
                        </a:spcBef>
                        <a:spcAft>
                          <a:spcPts val="0"/>
                        </a:spcAft>
                        <a:buNone/>
                      </a:pPr>
                      <a:r>
                        <a:rPr lang="es-MX" sz="1100" b="1" dirty="0">
                          <a:solidFill>
                            <a:schemeClr val="bg1"/>
                          </a:solidFill>
                          <a:latin typeface="Montserrat" panose="020B0604020202020204" charset="0"/>
                          <a:ea typeface="Arial"/>
                          <a:cs typeface="Arial"/>
                          <a:sym typeface="Arial"/>
                        </a:rPr>
                        <a:t>18,477</a:t>
                      </a:r>
                      <a:endParaRPr sz="1100" dirty="0">
                        <a:solidFill>
                          <a:schemeClr val="bg1"/>
                        </a:solidFill>
                        <a:latin typeface="Montserrat" panose="020B0604020202020204" charset="0"/>
                        <a:ea typeface="Cambria"/>
                        <a:cs typeface="Cambria"/>
                        <a:sym typeface="Cambria"/>
                      </a:endParaRPr>
                    </a:p>
                  </a:txBody>
                  <a:tcPr marL="64925" marR="649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5">
                        <a:lumMod val="75000"/>
                      </a:schemeClr>
                    </a:solidFill>
                  </a:tcPr>
                </a:tc>
                <a:tc>
                  <a:txBody>
                    <a:bodyPr/>
                    <a:lstStyle/>
                    <a:p>
                      <a:pPr marL="0" marR="0" lvl="0" indent="0" algn="ctr" rtl="0">
                        <a:spcBef>
                          <a:spcPts val="0"/>
                        </a:spcBef>
                        <a:spcAft>
                          <a:spcPts val="0"/>
                        </a:spcAft>
                        <a:buNone/>
                      </a:pPr>
                      <a:r>
                        <a:rPr lang="es-MX" sz="1100" b="1" dirty="0">
                          <a:solidFill>
                            <a:schemeClr val="bg1"/>
                          </a:solidFill>
                          <a:latin typeface="Montserrat" panose="020B0604020202020204" charset="0"/>
                          <a:ea typeface="Arial"/>
                          <a:cs typeface="Arial"/>
                          <a:sym typeface="Arial"/>
                        </a:rPr>
                        <a:t>25,799</a:t>
                      </a:r>
                      <a:endParaRPr sz="1100" dirty="0">
                        <a:solidFill>
                          <a:schemeClr val="bg1"/>
                        </a:solidFill>
                        <a:latin typeface="Montserrat" panose="020B0604020202020204" charset="0"/>
                        <a:ea typeface="Cambria"/>
                        <a:cs typeface="Cambria"/>
                        <a:sym typeface="Cambria"/>
                      </a:endParaRPr>
                    </a:p>
                  </a:txBody>
                  <a:tcPr marL="64925" marR="649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5">
                        <a:lumMod val="75000"/>
                      </a:schemeClr>
                    </a:solidFill>
                  </a:tcPr>
                </a:tc>
                <a:tc>
                  <a:txBody>
                    <a:bodyPr/>
                    <a:lstStyle/>
                    <a:p>
                      <a:pPr marL="0" marR="0" lvl="0" indent="0" algn="ctr" rtl="0">
                        <a:spcBef>
                          <a:spcPts val="0"/>
                        </a:spcBef>
                        <a:spcAft>
                          <a:spcPts val="0"/>
                        </a:spcAft>
                        <a:buNone/>
                      </a:pPr>
                      <a:r>
                        <a:rPr lang="es-MX" sz="1100" b="1" dirty="0">
                          <a:solidFill>
                            <a:schemeClr val="bg1"/>
                          </a:solidFill>
                          <a:latin typeface="Montserrat" panose="020B0604020202020204" charset="0"/>
                          <a:ea typeface="Arial"/>
                          <a:cs typeface="Arial"/>
                          <a:sym typeface="Arial"/>
                        </a:rPr>
                        <a:t>39.6%</a:t>
                      </a:r>
                      <a:endParaRPr sz="1100" dirty="0">
                        <a:solidFill>
                          <a:schemeClr val="bg1"/>
                        </a:solidFill>
                        <a:latin typeface="Montserrat" panose="020B0604020202020204" charset="0"/>
                        <a:ea typeface="Cambria"/>
                        <a:cs typeface="Cambria"/>
                        <a:sym typeface="Cambria"/>
                      </a:endParaRPr>
                    </a:p>
                  </a:txBody>
                  <a:tcPr marL="64925" marR="649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chemeClr val="accent5">
                        <a:lumMod val="75000"/>
                      </a:schemeClr>
                    </a:solidFill>
                  </a:tcPr>
                </a:tc>
                <a:extLst>
                  <a:ext uri="{0D108BD9-81ED-4DB2-BD59-A6C34878D82A}">
                    <a16:rowId xmlns:a16="http://schemas.microsoft.com/office/drawing/2014/main" val="10005"/>
                  </a:ext>
                </a:extLst>
              </a:tr>
            </a:tbl>
          </a:graphicData>
        </a:graphic>
      </p:graphicFrame>
      <p:sp>
        <p:nvSpPr>
          <p:cNvPr id="556" name="Google Shape;556;p30"/>
          <p:cNvSpPr txBox="1"/>
          <p:nvPr/>
        </p:nvSpPr>
        <p:spPr>
          <a:xfrm>
            <a:off x="347662" y="969499"/>
            <a:ext cx="4024312"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200" b="1" dirty="0">
                <a:solidFill>
                  <a:schemeClr val="dk1"/>
                </a:solidFill>
                <a:latin typeface="Montserrat"/>
                <a:ea typeface="Montserrat"/>
                <a:cs typeface="Montserrat"/>
                <a:sym typeface="Montserrat"/>
              </a:rPr>
              <a:t>Número de Pacientes con Gratuidad 2021-2022</a:t>
            </a:r>
            <a:endParaRPr sz="1200" b="1" dirty="0">
              <a:solidFill>
                <a:schemeClr val="dk1"/>
              </a:solidFill>
              <a:latin typeface="Calibri"/>
              <a:ea typeface="Calibri"/>
              <a:cs typeface="Calibri"/>
              <a:sym typeface="Calibri"/>
            </a:endParaRPr>
          </a:p>
        </p:txBody>
      </p:sp>
      <p:grpSp>
        <p:nvGrpSpPr>
          <p:cNvPr id="557" name="Google Shape;557;p30"/>
          <p:cNvGrpSpPr/>
          <p:nvPr/>
        </p:nvGrpSpPr>
        <p:grpSpPr>
          <a:xfrm>
            <a:off x="415176" y="3913673"/>
            <a:ext cx="3741185" cy="2731067"/>
            <a:chOff x="5897096" y="1494970"/>
            <a:chExt cx="2596616" cy="3174413"/>
          </a:xfrm>
        </p:grpSpPr>
        <p:sp>
          <p:nvSpPr>
            <p:cNvPr id="558" name="Google Shape;558;p30"/>
            <p:cNvSpPr txBox="1"/>
            <p:nvPr/>
          </p:nvSpPr>
          <p:spPr>
            <a:xfrm>
              <a:off x="5897096" y="3777226"/>
              <a:ext cx="834595" cy="373200"/>
            </a:xfrm>
            <a:prstGeom prst="rect">
              <a:avLst/>
            </a:prstGeom>
            <a:noFill/>
            <a:ln>
              <a:noFill/>
            </a:ln>
            <a:effectLst>
              <a:outerShdw sx="90000" sy="90000" kx="1200000" algn="br" rotWithShape="0">
                <a:srgbClr val="000000">
                  <a:alpha val="6666"/>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100"/>
                <a:buFont typeface="Arial"/>
                <a:buNone/>
              </a:pPr>
              <a:r>
                <a:rPr lang="es-MX" sz="1600" b="1" dirty="0">
                  <a:solidFill>
                    <a:srgbClr val="1F4E79"/>
                  </a:solidFill>
                  <a:latin typeface="Montserrat" panose="020B0604020202020204" charset="0"/>
                  <a:ea typeface="Fira Sans Extra Condensed"/>
                  <a:cs typeface="Fira Sans Extra Condensed"/>
                  <a:sym typeface="Fira Sans Extra Condensed"/>
                </a:rPr>
                <a:t>82.5</a:t>
              </a:r>
              <a:r>
                <a:rPr lang="es-MX" sz="2000" b="1" dirty="0">
                  <a:solidFill>
                    <a:srgbClr val="1F4E79"/>
                  </a:solidFill>
                  <a:latin typeface="Montserrat" panose="020B0604020202020204" charset="0"/>
                  <a:ea typeface="Fira Sans Extra Condensed"/>
                  <a:cs typeface="Fira Sans Extra Condensed"/>
                  <a:sym typeface="Fira Sans Extra Condensed"/>
                </a:rPr>
                <a:t>%</a:t>
              </a:r>
              <a:endParaRPr sz="2000" b="1" dirty="0">
                <a:solidFill>
                  <a:srgbClr val="1F4E79"/>
                </a:solidFill>
                <a:latin typeface="Montserrat" panose="020B0604020202020204" charset="0"/>
                <a:ea typeface="Fira Sans Extra Condensed"/>
                <a:cs typeface="Fira Sans Extra Condensed"/>
                <a:sym typeface="Fira Sans Extra Condensed"/>
              </a:endParaRPr>
            </a:p>
          </p:txBody>
        </p:sp>
        <p:sp>
          <p:nvSpPr>
            <p:cNvPr id="559" name="Google Shape;559;p30"/>
            <p:cNvSpPr txBox="1"/>
            <p:nvPr/>
          </p:nvSpPr>
          <p:spPr>
            <a:xfrm>
              <a:off x="5897096" y="4281826"/>
              <a:ext cx="834595" cy="373200"/>
            </a:xfrm>
            <a:prstGeom prst="rect">
              <a:avLst/>
            </a:prstGeom>
            <a:noFill/>
            <a:ln>
              <a:noFill/>
            </a:ln>
            <a:effectLst>
              <a:outerShdw sx="90000" sy="90000" kx="1200000" algn="br" rotWithShape="0">
                <a:srgbClr val="000000">
                  <a:alpha val="6666"/>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100"/>
                <a:buFont typeface="Arial"/>
                <a:buNone/>
              </a:pPr>
              <a:r>
                <a:rPr lang="es-MX" sz="1600" b="1" dirty="0">
                  <a:solidFill>
                    <a:schemeClr val="accent5">
                      <a:lumMod val="40000"/>
                      <a:lumOff val="60000"/>
                    </a:schemeClr>
                  </a:solidFill>
                  <a:latin typeface="Montserrat" panose="020B0604020202020204" charset="0"/>
                  <a:ea typeface="Fira Sans Extra Condensed"/>
                  <a:cs typeface="Fira Sans Extra Condensed"/>
                  <a:sym typeface="Fira Sans Extra Condensed"/>
                </a:rPr>
                <a:t>17.5</a:t>
              </a:r>
              <a:r>
                <a:rPr lang="es-MX" sz="2000" b="1" dirty="0">
                  <a:solidFill>
                    <a:schemeClr val="accent5">
                      <a:lumMod val="40000"/>
                      <a:lumOff val="60000"/>
                    </a:schemeClr>
                  </a:solidFill>
                  <a:latin typeface="Montserrat" panose="020B0604020202020204" charset="0"/>
                  <a:ea typeface="Fira Sans Extra Condensed"/>
                  <a:cs typeface="Fira Sans Extra Condensed"/>
                  <a:sym typeface="Fira Sans Extra Condensed"/>
                </a:rPr>
                <a:t>%</a:t>
              </a:r>
              <a:endParaRPr sz="2000" b="1" dirty="0">
                <a:solidFill>
                  <a:schemeClr val="accent5">
                    <a:lumMod val="40000"/>
                    <a:lumOff val="60000"/>
                  </a:schemeClr>
                </a:solidFill>
                <a:latin typeface="Montserrat" panose="020B0604020202020204" charset="0"/>
                <a:ea typeface="Fira Sans Extra Condensed"/>
                <a:cs typeface="Fira Sans Extra Condensed"/>
                <a:sym typeface="Fira Sans Extra Condensed"/>
              </a:endParaRPr>
            </a:p>
          </p:txBody>
        </p:sp>
        <p:sp>
          <p:nvSpPr>
            <p:cNvPr id="560" name="Google Shape;560;p30"/>
            <p:cNvSpPr/>
            <p:nvPr/>
          </p:nvSpPr>
          <p:spPr>
            <a:xfrm>
              <a:off x="6099371" y="1632793"/>
              <a:ext cx="1775162" cy="1697022"/>
            </a:xfrm>
            <a:prstGeom prst="ellipse">
              <a:avLst/>
            </a:prstGeom>
            <a:solidFill>
              <a:schemeClr val="accent5">
                <a:lumMod val="40000"/>
                <a:lumOff val="60000"/>
              </a:schemeClr>
            </a:solidFill>
            <a:ln>
              <a:noFill/>
            </a:ln>
            <a:effectLst>
              <a:outerShdw sx="90000" sy="90000" kx="1200000" algn="br" rotWithShape="0">
                <a:srgbClr val="000000">
                  <a:alpha val="6666"/>
                </a:srgbClr>
              </a:outerShdw>
            </a:effectLst>
          </p:spPr>
          <p:txBody>
            <a:bodyPr spcFirstLastPara="1" wrap="square" lIns="91425" tIns="91425" rIns="91425" bIns="91425" anchor="ctr"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561" name="Google Shape;561;p30"/>
            <p:cNvSpPr/>
            <p:nvPr/>
          </p:nvSpPr>
          <p:spPr>
            <a:xfrm>
              <a:off x="5897096" y="1494970"/>
              <a:ext cx="2164884" cy="2069589"/>
            </a:xfrm>
            <a:prstGeom prst="pie">
              <a:avLst>
                <a:gd name="adj1" fmla="val 20360119"/>
                <a:gd name="adj2" fmla="val 16200000"/>
              </a:avLst>
            </a:prstGeom>
            <a:solidFill>
              <a:schemeClr val="accent5">
                <a:lumMod val="50000"/>
              </a:schemeClr>
            </a:solidFill>
            <a:ln>
              <a:noFill/>
            </a:ln>
            <a:effectLst>
              <a:outerShdw sx="90000" sy="90000" kx="1200000" algn="br" rotWithShape="0">
                <a:srgbClr val="000000">
                  <a:alpha val="6666"/>
                </a:srgbClr>
              </a:outerShdw>
            </a:effectLst>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62" name="Google Shape;562;p30"/>
            <p:cNvSpPr/>
            <p:nvPr/>
          </p:nvSpPr>
          <p:spPr>
            <a:xfrm>
              <a:off x="6731691" y="3797916"/>
              <a:ext cx="1762021" cy="393466"/>
            </a:xfrm>
            <a:prstGeom prst="rect">
              <a:avLst/>
            </a:prstGeom>
            <a:noFill/>
            <a:ln>
              <a:noFill/>
            </a:ln>
            <a:effectLst>
              <a:outerShdw sx="90000" sy="90000" kx="1200000" algn="br" rotWithShape="0">
                <a:srgbClr val="000000">
                  <a:alpha val="6666"/>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s-MX" sz="1600" dirty="0">
                  <a:solidFill>
                    <a:schemeClr val="dk1"/>
                  </a:solidFill>
                  <a:latin typeface="Montserrat"/>
                  <a:ea typeface="Montserrat"/>
                  <a:cs typeface="Montserrat"/>
                  <a:sym typeface="Montserrat"/>
                </a:rPr>
                <a:t>Recetas cerradas</a:t>
              </a:r>
              <a:endParaRPr sz="1600" dirty="0">
                <a:solidFill>
                  <a:schemeClr val="dk1"/>
                </a:solidFill>
                <a:latin typeface="Calibri"/>
                <a:ea typeface="Calibri"/>
                <a:cs typeface="Calibri"/>
                <a:sym typeface="Calibri"/>
              </a:endParaRPr>
            </a:p>
          </p:txBody>
        </p:sp>
        <p:sp>
          <p:nvSpPr>
            <p:cNvPr id="563" name="Google Shape;563;p30"/>
            <p:cNvSpPr/>
            <p:nvPr/>
          </p:nvSpPr>
          <p:spPr>
            <a:xfrm>
              <a:off x="6731691" y="4275917"/>
              <a:ext cx="1718740" cy="393466"/>
            </a:xfrm>
            <a:prstGeom prst="rect">
              <a:avLst/>
            </a:prstGeom>
            <a:noFill/>
            <a:ln>
              <a:noFill/>
            </a:ln>
            <a:effectLst>
              <a:outerShdw sx="90000" sy="90000" kx="1200000" algn="br" rotWithShape="0">
                <a:srgbClr val="000000">
                  <a:alpha val="6666"/>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es-MX" sz="1600" dirty="0">
                  <a:solidFill>
                    <a:schemeClr val="dk1"/>
                  </a:solidFill>
                  <a:latin typeface="Montserrat"/>
                  <a:ea typeface="Montserrat"/>
                  <a:cs typeface="Montserrat"/>
                  <a:sym typeface="Montserrat"/>
                </a:rPr>
                <a:t>Recetas abiertas</a:t>
              </a:r>
              <a:endParaRPr sz="1600" dirty="0">
                <a:solidFill>
                  <a:schemeClr val="dk1"/>
                </a:solidFill>
                <a:latin typeface="Calibri"/>
                <a:ea typeface="Calibri"/>
                <a:cs typeface="Calibri"/>
                <a:sym typeface="Calibri"/>
              </a:endParaRPr>
            </a:p>
          </p:txBody>
        </p:sp>
      </p:grpSp>
      <p:cxnSp>
        <p:nvCxnSpPr>
          <p:cNvPr id="564" name="Google Shape;564;p30"/>
          <p:cNvCxnSpPr>
            <a:cxnSpLocks/>
          </p:cNvCxnSpPr>
          <p:nvPr/>
        </p:nvCxnSpPr>
        <p:spPr>
          <a:xfrm flipV="1">
            <a:off x="2785443" y="4159408"/>
            <a:ext cx="2700000" cy="69236"/>
          </a:xfrm>
          <a:prstGeom prst="curvedConnector3">
            <a:avLst>
              <a:gd name="adj1" fmla="val 50000"/>
            </a:avLst>
          </a:prstGeom>
          <a:noFill/>
          <a:ln w="50800" cap="flat" cmpd="sng">
            <a:solidFill>
              <a:schemeClr val="accent5">
                <a:lumMod val="40000"/>
                <a:lumOff val="60000"/>
              </a:schemeClr>
            </a:solidFill>
            <a:prstDash val="solid"/>
            <a:miter lim="800000"/>
            <a:headEnd type="none" w="sm" len="sm"/>
            <a:tailEnd type="triangle" w="med" len="med"/>
          </a:ln>
        </p:spPr>
      </p:cxnSp>
      <p:cxnSp>
        <p:nvCxnSpPr>
          <p:cNvPr id="565" name="Google Shape;565;p30"/>
          <p:cNvCxnSpPr>
            <a:cxnSpLocks/>
          </p:cNvCxnSpPr>
          <p:nvPr/>
        </p:nvCxnSpPr>
        <p:spPr>
          <a:xfrm flipV="1">
            <a:off x="1904747" y="3486040"/>
            <a:ext cx="3580696" cy="472602"/>
          </a:xfrm>
          <a:prstGeom prst="curvedConnector3">
            <a:avLst>
              <a:gd name="adj1" fmla="val 50000"/>
            </a:avLst>
          </a:prstGeom>
          <a:noFill/>
          <a:ln w="47625" cap="flat" cmpd="sng">
            <a:solidFill>
              <a:srgbClr val="1F4E79"/>
            </a:solidFill>
            <a:prstDash val="solid"/>
            <a:miter lim="800000"/>
            <a:headEnd type="none" w="sm" len="sm"/>
            <a:tailEnd type="triangle" w="med" len="med"/>
          </a:ln>
        </p:spPr>
      </p:cxnSp>
      <p:pic>
        <p:nvPicPr>
          <p:cNvPr id="566" name="Google Shape;566;p30"/>
          <p:cNvPicPr preferRelativeResize="0"/>
          <p:nvPr/>
        </p:nvPicPr>
        <p:blipFill>
          <a:blip r:embed="rId3">
            <a:alphaModFix/>
          </a:blip>
          <a:stretch>
            <a:fillRect/>
          </a:stretch>
        </p:blipFill>
        <p:spPr>
          <a:xfrm>
            <a:off x="-12" y="20138"/>
            <a:ext cx="3895725" cy="904875"/>
          </a:xfrm>
          <a:prstGeom prst="rect">
            <a:avLst/>
          </a:prstGeom>
          <a:noFill/>
          <a:ln>
            <a:noFill/>
          </a:ln>
        </p:spPr>
      </p:pic>
      <p:sp>
        <p:nvSpPr>
          <p:cNvPr id="2" name="Google Shape;462;p26">
            <a:extLst>
              <a:ext uri="{FF2B5EF4-FFF2-40B4-BE49-F238E27FC236}">
                <a16:creationId xmlns:a16="http://schemas.microsoft.com/office/drawing/2014/main" id="{2D3B8B1A-69BB-CFCA-AADF-DCD05E9D6ED6}"/>
              </a:ext>
            </a:extLst>
          </p:cNvPr>
          <p:cNvSpPr/>
          <p:nvPr/>
        </p:nvSpPr>
        <p:spPr>
          <a:xfrm>
            <a:off x="9192573" y="157765"/>
            <a:ext cx="2908337" cy="442630"/>
          </a:xfrm>
          <a:prstGeom prst="roundRect">
            <a:avLst>
              <a:gd name="adj" fmla="val 16667"/>
            </a:avLst>
          </a:prstGeom>
          <a:solidFill>
            <a:schemeClr val="accent1">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dirty="0">
                <a:solidFill>
                  <a:srgbClr val="FFD966"/>
                </a:solidFill>
                <a:latin typeface="Calibri"/>
                <a:ea typeface="Calibri"/>
                <a:cs typeface="Calibri"/>
                <a:sym typeface="Calibri"/>
              </a:rPr>
              <a:t>ATENCIÓN AL PACIENTE</a:t>
            </a:r>
            <a:endParaRPr sz="2000" b="1" i="1" dirty="0">
              <a:solidFill>
                <a:srgbClr val="FFD966"/>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4"/>
          <p:cNvSpPr/>
          <p:nvPr/>
        </p:nvSpPr>
        <p:spPr>
          <a:xfrm>
            <a:off x="9840913" y="168275"/>
            <a:ext cx="2249487" cy="442913"/>
          </a:xfrm>
          <a:prstGeom prst="roundRect">
            <a:avLst>
              <a:gd name="adj" fmla="val 16667"/>
            </a:avLst>
          </a:prstGeom>
          <a:solidFill>
            <a:schemeClr val="accent5">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u="none" strike="noStrike" cap="none">
                <a:solidFill>
                  <a:srgbClr val="FFD966"/>
                </a:solidFill>
                <a:latin typeface="Calibri"/>
                <a:ea typeface="Calibri"/>
                <a:cs typeface="Calibri"/>
                <a:sym typeface="Calibri"/>
              </a:rPr>
              <a:t>ENSEÑANZA</a:t>
            </a:r>
            <a:endParaRPr sz="2000" b="1" i="1" u="none" strike="noStrike" cap="none">
              <a:solidFill>
                <a:srgbClr val="FFD966"/>
              </a:solidFill>
              <a:latin typeface="Calibri"/>
              <a:ea typeface="Calibri"/>
              <a:cs typeface="Calibri"/>
              <a:sym typeface="Calibri"/>
            </a:endParaRPr>
          </a:p>
        </p:txBody>
      </p:sp>
      <p:grpSp>
        <p:nvGrpSpPr>
          <p:cNvPr id="128" name="Google Shape;128;p4"/>
          <p:cNvGrpSpPr/>
          <p:nvPr/>
        </p:nvGrpSpPr>
        <p:grpSpPr>
          <a:xfrm>
            <a:off x="0" y="2548664"/>
            <a:ext cx="1441582" cy="1846950"/>
            <a:chOff x="5286997" y="2368627"/>
            <a:chExt cx="881622" cy="843449"/>
          </a:xfrm>
        </p:grpSpPr>
        <p:sp>
          <p:nvSpPr>
            <p:cNvPr id="129" name="Google Shape;129;p4"/>
            <p:cNvSpPr txBox="1"/>
            <p:nvPr/>
          </p:nvSpPr>
          <p:spPr>
            <a:xfrm>
              <a:off x="5286997" y="2368627"/>
              <a:ext cx="879000" cy="3232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u="none" strike="noStrike" cap="none" dirty="0">
                  <a:solidFill>
                    <a:schemeClr val="accent5">
                      <a:lumMod val="50000"/>
                    </a:schemeClr>
                  </a:solidFill>
                  <a:latin typeface="Montserrat" panose="00000500000000000000" pitchFamily="2" charset="0"/>
                  <a:sym typeface="Arial"/>
                </a:rPr>
                <a:t>453</a:t>
              </a:r>
              <a:endParaRPr sz="1100" b="1" dirty="0">
                <a:solidFill>
                  <a:schemeClr val="accent5">
                    <a:lumMod val="50000"/>
                  </a:schemeClr>
                </a:solidFill>
                <a:latin typeface="Montserrat" panose="00000500000000000000" pitchFamily="2" charset="0"/>
              </a:endParaRPr>
            </a:p>
            <a:p>
              <a:pPr marL="0" marR="0" lvl="0" indent="0" algn="ctr" rtl="0">
                <a:spcBef>
                  <a:spcPts val="0"/>
                </a:spcBef>
                <a:spcAft>
                  <a:spcPts val="0"/>
                </a:spcAft>
                <a:buNone/>
              </a:pPr>
              <a:r>
                <a:rPr lang="es-MX" sz="1600" b="1" i="1" u="none" strike="noStrike" cap="none" dirty="0">
                  <a:solidFill>
                    <a:srgbClr val="7F7F7F"/>
                  </a:solidFill>
                  <a:latin typeface="Montserrat" panose="00000500000000000000" pitchFamily="2" charset="0"/>
                  <a:sym typeface="Arial"/>
                </a:rPr>
                <a:t>aspirantes</a:t>
              </a:r>
              <a:endParaRPr sz="1100" b="1" dirty="0">
                <a:latin typeface="Montserrat" panose="00000500000000000000" pitchFamily="2" charset="0"/>
              </a:endParaRPr>
            </a:p>
          </p:txBody>
        </p:sp>
        <p:sp>
          <p:nvSpPr>
            <p:cNvPr id="130" name="Google Shape;130;p4"/>
            <p:cNvSpPr txBox="1"/>
            <p:nvPr/>
          </p:nvSpPr>
          <p:spPr>
            <a:xfrm>
              <a:off x="5289619" y="2888823"/>
              <a:ext cx="879000" cy="3232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400" b="1" u="none" strike="noStrike" cap="none" dirty="0">
                  <a:solidFill>
                    <a:schemeClr val="accent5">
                      <a:lumMod val="50000"/>
                    </a:schemeClr>
                  </a:solidFill>
                  <a:latin typeface="Montserrat" panose="00000500000000000000" pitchFamily="2" charset="0"/>
                  <a:sym typeface="Arial"/>
                </a:rPr>
                <a:t>225</a:t>
              </a:r>
              <a:endParaRPr sz="1100" dirty="0">
                <a:solidFill>
                  <a:schemeClr val="accent5">
                    <a:lumMod val="50000"/>
                  </a:schemeClr>
                </a:solidFill>
                <a:latin typeface="Montserrat" panose="00000500000000000000" pitchFamily="2" charset="0"/>
              </a:endParaRPr>
            </a:p>
            <a:p>
              <a:pPr marL="0" marR="0" lvl="0" indent="0" algn="ctr" rtl="0">
                <a:spcBef>
                  <a:spcPts val="0"/>
                </a:spcBef>
                <a:spcAft>
                  <a:spcPts val="0"/>
                </a:spcAft>
                <a:buNone/>
              </a:pPr>
              <a:r>
                <a:rPr lang="es-MX" sz="1600" b="0" i="1" u="none" strike="noStrike" cap="none" dirty="0">
                  <a:solidFill>
                    <a:srgbClr val="7F7F7F"/>
                  </a:solidFill>
                  <a:latin typeface="Montserrat" panose="00000500000000000000" pitchFamily="2" charset="0"/>
                  <a:sym typeface="Arial"/>
                </a:rPr>
                <a:t>aceptados</a:t>
              </a:r>
              <a:endParaRPr sz="1100" dirty="0">
                <a:latin typeface="Montserrat" panose="00000500000000000000" pitchFamily="2" charset="0"/>
              </a:endParaRPr>
            </a:p>
          </p:txBody>
        </p:sp>
      </p:grpSp>
      <p:sp>
        <p:nvSpPr>
          <p:cNvPr id="131" name="Google Shape;131;p4"/>
          <p:cNvSpPr/>
          <p:nvPr/>
        </p:nvSpPr>
        <p:spPr>
          <a:xfrm>
            <a:off x="520958" y="789373"/>
            <a:ext cx="6096000" cy="790049"/>
          </a:xfrm>
          <a:prstGeom prst="roundRect">
            <a:avLst>
              <a:gd name="adj" fmla="val 31556"/>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u="none" strike="noStrike" cap="none" dirty="0">
                <a:solidFill>
                  <a:srgbClr val="1F3864"/>
                </a:solidFill>
                <a:latin typeface="Montserrat" panose="00000500000000000000" pitchFamily="2" charset="0"/>
                <a:sym typeface="Arial"/>
              </a:rPr>
              <a:t>Alumnos aspirantes y aceptados a cursos de Posgrado </a:t>
            </a:r>
            <a:r>
              <a:rPr lang="es-MX" sz="1800" b="1" dirty="0">
                <a:solidFill>
                  <a:srgbClr val="1F3864"/>
                </a:solidFill>
                <a:latin typeface="Montserrat" panose="00000500000000000000" pitchFamily="2" charset="0"/>
              </a:rPr>
              <a:t>2014 - </a:t>
            </a:r>
            <a:r>
              <a:rPr lang="es-MX" sz="1800" b="1" u="none" strike="noStrike" cap="none" dirty="0">
                <a:solidFill>
                  <a:srgbClr val="1F3864"/>
                </a:solidFill>
                <a:latin typeface="Montserrat" panose="00000500000000000000" pitchFamily="2" charset="0"/>
                <a:sym typeface="Arial"/>
              </a:rPr>
              <a:t>2022</a:t>
            </a:r>
            <a:endParaRPr sz="1800" b="1" dirty="0">
              <a:latin typeface="Montserrat" panose="00000500000000000000" pitchFamily="2" charset="0"/>
            </a:endParaRPr>
          </a:p>
        </p:txBody>
      </p:sp>
      <p:sp>
        <p:nvSpPr>
          <p:cNvPr id="132" name="Google Shape;132;p4"/>
          <p:cNvSpPr/>
          <p:nvPr/>
        </p:nvSpPr>
        <p:spPr>
          <a:xfrm>
            <a:off x="493617" y="5389562"/>
            <a:ext cx="10623021" cy="338554"/>
          </a:xfrm>
          <a:prstGeom prst="rect">
            <a:avLst/>
          </a:prstGeom>
          <a:solidFill>
            <a:schemeClr val="lt1"/>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1600" b="0" i="1" u="none" strike="noStrike" cap="none">
              <a:solidFill>
                <a:schemeClr val="dk1"/>
              </a:solidFill>
              <a:latin typeface="Arial"/>
              <a:ea typeface="Arial"/>
              <a:cs typeface="Arial"/>
              <a:sym typeface="Arial"/>
            </a:endParaRPr>
          </a:p>
        </p:txBody>
      </p:sp>
      <p:sp>
        <p:nvSpPr>
          <p:cNvPr id="133" name="Google Shape;133;p4"/>
          <p:cNvSpPr txBox="1"/>
          <p:nvPr/>
        </p:nvSpPr>
        <p:spPr>
          <a:xfrm>
            <a:off x="6369665" y="789373"/>
            <a:ext cx="5822335" cy="6462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800" b="1" u="none" strike="noStrike" cap="none">
                <a:solidFill>
                  <a:srgbClr val="1F3864"/>
                </a:solidFill>
                <a:latin typeface="Montserrat" panose="00000500000000000000" pitchFamily="2" charset="0"/>
                <a:sym typeface="Arial"/>
              </a:rPr>
              <a:t>Eficiencia Terminal de Maestrías </a:t>
            </a:r>
            <a:r>
              <a:rPr lang="es-MX" sz="1800" b="1" u="none" strike="noStrike" cap="none" dirty="0">
                <a:solidFill>
                  <a:srgbClr val="1F3864"/>
                </a:solidFill>
                <a:latin typeface="Montserrat" panose="00000500000000000000" pitchFamily="2" charset="0"/>
                <a:sym typeface="Arial"/>
              </a:rPr>
              <a:t>y Doctorados</a:t>
            </a:r>
          </a:p>
          <a:p>
            <a:pPr marL="0" marR="0" lvl="0" indent="0" algn="ctr" rtl="0">
              <a:spcBef>
                <a:spcPts val="0"/>
              </a:spcBef>
              <a:spcAft>
                <a:spcPts val="0"/>
              </a:spcAft>
              <a:buNone/>
            </a:pPr>
            <a:r>
              <a:rPr lang="es-MX" sz="1800" b="1" dirty="0">
                <a:solidFill>
                  <a:srgbClr val="1F3864"/>
                </a:solidFill>
                <a:latin typeface="Montserrat" panose="00000500000000000000" pitchFamily="2" charset="0"/>
              </a:rPr>
              <a:t>enero a junio 2021 - 2022</a:t>
            </a:r>
            <a:endParaRPr sz="1200" dirty="0">
              <a:latin typeface="Montserrat" panose="00000500000000000000" pitchFamily="2" charset="0"/>
            </a:endParaRPr>
          </a:p>
        </p:txBody>
      </p:sp>
      <p:pic>
        <p:nvPicPr>
          <p:cNvPr id="134" name="Google Shape;134;p4"/>
          <p:cNvPicPr preferRelativeResize="0"/>
          <p:nvPr/>
        </p:nvPicPr>
        <p:blipFill>
          <a:blip r:embed="rId3">
            <a:alphaModFix/>
          </a:blip>
          <a:stretch>
            <a:fillRect/>
          </a:stretch>
        </p:blipFill>
        <p:spPr>
          <a:xfrm>
            <a:off x="0" y="25266"/>
            <a:ext cx="3552204" cy="825084"/>
          </a:xfrm>
          <a:prstGeom prst="rect">
            <a:avLst/>
          </a:prstGeom>
          <a:noFill/>
          <a:ln>
            <a:noFill/>
          </a:ln>
        </p:spPr>
      </p:pic>
      <p:pic>
        <p:nvPicPr>
          <p:cNvPr id="137" name="Google Shape;137;p4"/>
          <p:cNvPicPr preferRelativeResize="0"/>
          <p:nvPr/>
        </p:nvPicPr>
        <p:blipFill>
          <a:blip r:embed="rId3">
            <a:alphaModFix/>
          </a:blip>
          <a:stretch>
            <a:fillRect/>
          </a:stretch>
        </p:blipFill>
        <p:spPr>
          <a:xfrm>
            <a:off x="0" y="0"/>
            <a:ext cx="3895725" cy="904875"/>
          </a:xfrm>
          <a:prstGeom prst="rect">
            <a:avLst/>
          </a:prstGeom>
          <a:noFill/>
          <a:ln>
            <a:noFill/>
          </a:ln>
        </p:spPr>
      </p:pic>
      <p:graphicFrame>
        <p:nvGraphicFramePr>
          <p:cNvPr id="13" name="Gráfico 12">
            <a:extLst>
              <a:ext uri="{FF2B5EF4-FFF2-40B4-BE49-F238E27FC236}">
                <a16:creationId xmlns:a16="http://schemas.microsoft.com/office/drawing/2014/main" id="{AC79F186-9957-4143-8808-0245E5C99676}"/>
              </a:ext>
            </a:extLst>
          </p:cNvPr>
          <p:cNvGraphicFramePr>
            <a:graphicFrameLocks/>
          </p:cNvGraphicFramePr>
          <p:nvPr>
            <p:extLst>
              <p:ext uri="{D42A27DB-BD31-4B8C-83A1-F6EECF244321}">
                <p14:modId xmlns:p14="http://schemas.microsoft.com/office/powerpoint/2010/main" val="3625342603"/>
              </p:ext>
            </p:extLst>
          </p:nvPr>
        </p:nvGraphicFramePr>
        <p:xfrm>
          <a:off x="1297858" y="1486204"/>
          <a:ext cx="5628459" cy="513472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Gráfico 14">
            <a:extLst>
              <a:ext uri="{FF2B5EF4-FFF2-40B4-BE49-F238E27FC236}">
                <a16:creationId xmlns:a16="http://schemas.microsoft.com/office/drawing/2014/main" id="{0D07946A-37E2-48BF-8698-34866C7605B1}"/>
              </a:ext>
            </a:extLst>
          </p:cNvPr>
          <p:cNvGraphicFramePr>
            <a:graphicFrameLocks/>
          </p:cNvGraphicFramePr>
          <p:nvPr>
            <p:extLst>
              <p:ext uri="{D42A27DB-BD31-4B8C-83A1-F6EECF244321}">
                <p14:modId xmlns:p14="http://schemas.microsoft.com/office/powerpoint/2010/main" val="1477572338"/>
              </p:ext>
            </p:extLst>
          </p:nvPr>
        </p:nvGraphicFramePr>
        <p:xfrm>
          <a:off x="7069395" y="1486203"/>
          <a:ext cx="4757118" cy="307888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 name="Tabla 1">
            <a:extLst>
              <a:ext uri="{FF2B5EF4-FFF2-40B4-BE49-F238E27FC236}">
                <a16:creationId xmlns:a16="http://schemas.microsoft.com/office/drawing/2014/main" id="{BC897594-D6C4-42F2-97E2-38804B96D854}"/>
              </a:ext>
            </a:extLst>
          </p:cNvPr>
          <p:cNvGraphicFramePr>
            <a:graphicFrameLocks noGrp="1"/>
          </p:cNvGraphicFramePr>
          <p:nvPr>
            <p:extLst>
              <p:ext uri="{D42A27DB-BD31-4B8C-83A1-F6EECF244321}">
                <p14:modId xmlns:p14="http://schemas.microsoft.com/office/powerpoint/2010/main" val="3306191655"/>
              </p:ext>
            </p:extLst>
          </p:nvPr>
        </p:nvGraphicFramePr>
        <p:xfrm>
          <a:off x="7069395" y="4660490"/>
          <a:ext cx="4757118" cy="1960441"/>
        </p:xfrm>
        <a:graphic>
          <a:graphicData uri="http://schemas.openxmlformats.org/drawingml/2006/table">
            <a:tbl>
              <a:tblPr/>
              <a:tblGrid>
                <a:gridCol w="2232097">
                  <a:extLst>
                    <a:ext uri="{9D8B030D-6E8A-4147-A177-3AD203B41FA5}">
                      <a16:colId xmlns:a16="http://schemas.microsoft.com/office/drawing/2014/main" val="981895013"/>
                    </a:ext>
                  </a:extLst>
                </a:gridCol>
                <a:gridCol w="2525021">
                  <a:extLst>
                    <a:ext uri="{9D8B030D-6E8A-4147-A177-3AD203B41FA5}">
                      <a16:colId xmlns:a16="http://schemas.microsoft.com/office/drawing/2014/main" val="1881857240"/>
                    </a:ext>
                  </a:extLst>
                </a:gridCol>
              </a:tblGrid>
              <a:tr h="280063">
                <a:tc>
                  <a:txBody>
                    <a:bodyPr/>
                    <a:lstStyle/>
                    <a:p>
                      <a:pPr marR="101600" algn="ctr"/>
                      <a:r>
                        <a:rPr lang="es-ES" sz="900" b="1" dirty="0">
                          <a:solidFill>
                            <a:srgbClr val="FFFFFF"/>
                          </a:solidFill>
                          <a:effectLst/>
                          <a:latin typeface="Montserrat" panose="020B0604020202020204" charset="0"/>
                        </a:rPr>
                        <a:t>Especialidad</a:t>
                      </a:r>
                      <a:endParaRPr lang="es-ES" dirty="0">
                        <a:effectLst/>
                      </a:endParaRPr>
                    </a:p>
                  </a:txBody>
                  <a:tcPr marL="35560" marR="35560" marT="35560" marB="355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marL="89535" marR="114300" algn="ctr">
                        <a:spcAft>
                          <a:spcPts val="0"/>
                        </a:spcAft>
                      </a:pPr>
                      <a:r>
                        <a:rPr lang="es-ES" sz="900" b="1" dirty="0">
                          <a:solidFill>
                            <a:srgbClr val="FFFFFF"/>
                          </a:solidFill>
                          <a:effectLst/>
                          <a:latin typeface="Montserrat" panose="020B0604020202020204" charset="0"/>
                        </a:rPr>
                        <a:t>% Eficiencia Terminal</a:t>
                      </a:r>
                      <a:endParaRPr lang="es-ES" dirty="0">
                        <a:effectLst/>
                      </a:endParaRPr>
                    </a:p>
                  </a:txBody>
                  <a:tcPr marL="35560" marR="35560" marT="35560" marB="355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2863671421"/>
                  </a:ext>
                </a:extLst>
              </a:tr>
              <a:tr h="280063">
                <a:tc>
                  <a:txBody>
                    <a:bodyPr/>
                    <a:lstStyle/>
                    <a:p>
                      <a:pPr marR="101600" algn="ctr"/>
                      <a:r>
                        <a:rPr lang="es-ES" sz="900" dirty="0">
                          <a:solidFill>
                            <a:srgbClr val="000000"/>
                          </a:solidFill>
                          <a:effectLst/>
                          <a:latin typeface="Montserrat" panose="020B0604020202020204" charset="0"/>
                        </a:rPr>
                        <a:t>Pediatría</a:t>
                      </a:r>
                      <a:endParaRPr lang="es-ES" dirty="0">
                        <a:effectLst/>
                      </a:endParaRPr>
                    </a:p>
                  </a:txBody>
                  <a:tcPr marL="35560" marR="35560" marT="35560" marB="355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9535" marR="101600" algn="ctr">
                        <a:spcAft>
                          <a:spcPts val="0"/>
                        </a:spcAft>
                      </a:pPr>
                      <a:r>
                        <a:rPr lang="es-ES" sz="900" dirty="0">
                          <a:solidFill>
                            <a:srgbClr val="000000"/>
                          </a:solidFill>
                          <a:effectLst/>
                          <a:latin typeface="Montserrat" panose="020B0604020202020204" charset="0"/>
                        </a:rPr>
                        <a:t>90%</a:t>
                      </a:r>
                      <a:endParaRPr lang="es-ES" dirty="0">
                        <a:effectLst/>
                      </a:endParaRPr>
                    </a:p>
                  </a:txBody>
                  <a:tcPr marL="35560" marR="35560" marT="35560" marB="355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0EC"/>
                    </a:solidFill>
                  </a:tcPr>
                </a:tc>
                <a:extLst>
                  <a:ext uri="{0D108BD9-81ED-4DB2-BD59-A6C34878D82A}">
                    <a16:rowId xmlns:a16="http://schemas.microsoft.com/office/drawing/2014/main" val="3497673462"/>
                  </a:ext>
                </a:extLst>
              </a:tr>
              <a:tr h="280063">
                <a:tc>
                  <a:txBody>
                    <a:bodyPr/>
                    <a:lstStyle/>
                    <a:p>
                      <a:pPr marR="101600" algn="ctr"/>
                      <a:r>
                        <a:rPr lang="es-ES" sz="900" dirty="0">
                          <a:solidFill>
                            <a:srgbClr val="000000"/>
                          </a:solidFill>
                          <a:effectLst/>
                          <a:latin typeface="Montserrat" panose="020B0604020202020204" charset="0"/>
                        </a:rPr>
                        <a:t>Genética</a:t>
                      </a:r>
                      <a:endParaRPr lang="es-ES" dirty="0">
                        <a:effectLst/>
                      </a:endParaRPr>
                    </a:p>
                  </a:txBody>
                  <a:tcPr marL="35560" marR="35560" marT="35560" marB="355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9535" marR="101600" algn="ctr">
                        <a:spcAft>
                          <a:spcPts val="0"/>
                        </a:spcAft>
                      </a:pPr>
                      <a:r>
                        <a:rPr lang="es-ES" sz="900" dirty="0">
                          <a:solidFill>
                            <a:srgbClr val="000000"/>
                          </a:solidFill>
                          <a:effectLst/>
                          <a:latin typeface="Montserrat" panose="020B0604020202020204" charset="0"/>
                        </a:rPr>
                        <a:t>75%</a:t>
                      </a:r>
                      <a:endParaRPr lang="es-ES" dirty="0">
                        <a:effectLst/>
                      </a:endParaRPr>
                    </a:p>
                  </a:txBody>
                  <a:tcPr marL="35560" marR="35560" marT="35560" marB="355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0EC"/>
                    </a:solidFill>
                  </a:tcPr>
                </a:tc>
                <a:extLst>
                  <a:ext uri="{0D108BD9-81ED-4DB2-BD59-A6C34878D82A}">
                    <a16:rowId xmlns:a16="http://schemas.microsoft.com/office/drawing/2014/main" val="3513020831"/>
                  </a:ext>
                </a:extLst>
              </a:tr>
              <a:tr h="280063">
                <a:tc>
                  <a:txBody>
                    <a:bodyPr/>
                    <a:lstStyle/>
                    <a:p>
                      <a:pPr marR="101600" algn="ctr"/>
                      <a:r>
                        <a:rPr lang="es-ES" sz="900" dirty="0">
                          <a:solidFill>
                            <a:srgbClr val="000000"/>
                          </a:solidFill>
                          <a:effectLst/>
                          <a:latin typeface="Montserrat" panose="020B0604020202020204" charset="0"/>
                        </a:rPr>
                        <a:t>Estomatología</a:t>
                      </a:r>
                      <a:endParaRPr lang="es-ES" dirty="0">
                        <a:effectLst/>
                      </a:endParaRPr>
                    </a:p>
                  </a:txBody>
                  <a:tcPr marL="35560" marR="35560" marT="35560" marB="355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9535" marR="101600" algn="ctr">
                        <a:spcAft>
                          <a:spcPts val="0"/>
                        </a:spcAft>
                      </a:pPr>
                      <a:r>
                        <a:rPr lang="es-ES" sz="900" dirty="0">
                          <a:solidFill>
                            <a:srgbClr val="000000"/>
                          </a:solidFill>
                          <a:effectLst/>
                          <a:latin typeface="Montserrat" panose="020B0604020202020204" charset="0"/>
                        </a:rPr>
                        <a:t>72%</a:t>
                      </a:r>
                      <a:endParaRPr lang="es-ES" dirty="0">
                        <a:effectLst/>
                      </a:endParaRPr>
                    </a:p>
                  </a:txBody>
                  <a:tcPr marL="35560" marR="35560" marT="35560" marB="355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0EC"/>
                    </a:solidFill>
                  </a:tcPr>
                </a:tc>
                <a:extLst>
                  <a:ext uri="{0D108BD9-81ED-4DB2-BD59-A6C34878D82A}">
                    <a16:rowId xmlns:a16="http://schemas.microsoft.com/office/drawing/2014/main" val="1288726459"/>
                  </a:ext>
                </a:extLst>
              </a:tr>
              <a:tr h="280063">
                <a:tc>
                  <a:txBody>
                    <a:bodyPr/>
                    <a:lstStyle/>
                    <a:p>
                      <a:pPr marR="101600" algn="ctr"/>
                      <a:r>
                        <a:rPr lang="es-ES" sz="900" dirty="0">
                          <a:solidFill>
                            <a:srgbClr val="000000"/>
                          </a:solidFill>
                          <a:effectLst/>
                          <a:latin typeface="Montserrat" panose="020B0604020202020204" charset="0"/>
                        </a:rPr>
                        <a:t>Subespecialidades</a:t>
                      </a:r>
                      <a:endParaRPr lang="es-ES" dirty="0">
                        <a:effectLst/>
                      </a:endParaRPr>
                    </a:p>
                  </a:txBody>
                  <a:tcPr marL="35560" marR="35560" marT="35560" marB="355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9535" marR="26670" algn="ctr">
                        <a:spcAft>
                          <a:spcPts val="0"/>
                        </a:spcAft>
                      </a:pPr>
                      <a:r>
                        <a:rPr lang="es-ES" sz="900" dirty="0">
                          <a:solidFill>
                            <a:srgbClr val="000000"/>
                          </a:solidFill>
                          <a:effectLst/>
                          <a:latin typeface="Montserrat" panose="020B0604020202020204" charset="0"/>
                        </a:rPr>
                        <a:t>100%</a:t>
                      </a:r>
                      <a:endParaRPr lang="es-ES" dirty="0">
                        <a:effectLst/>
                      </a:endParaRPr>
                    </a:p>
                  </a:txBody>
                  <a:tcPr marL="35560" marR="35560" marT="35560" marB="355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0EC"/>
                    </a:solidFill>
                  </a:tcPr>
                </a:tc>
                <a:extLst>
                  <a:ext uri="{0D108BD9-81ED-4DB2-BD59-A6C34878D82A}">
                    <a16:rowId xmlns:a16="http://schemas.microsoft.com/office/drawing/2014/main" val="3815633274"/>
                  </a:ext>
                </a:extLst>
              </a:tr>
              <a:tr h="280063">
                <a:tc>
                  <a:txBody>
                    <a:bodyPr/>
                    <a:lstStyle/>
                    <a:p>
                      <a:pPr marR="101600" algn="ctr"/>
                      <a:r>
                        <a:rPr lang="es-ES" sz="900" dirty="0">
                          <a:solidFill>
                            <a:srgbClr val="000000"/>
                          </a:solidFill>
                          <a:effectLst/>
                          <a:latin typeface="Montserrat" panose="020B0604020202020204" charset="0"/>
                        </a:rPr>
                        <a:t>Cursos de Postgrado</a:t>
                      </a:r>
                      <a:endParaRPr lang="es-ES" dirty="0">
                        <a:effectLst/>
                      </a:endParaRPr>
                    </a:p>
                  </a:txBody>
                  <a:tcPr marL="35560" marR="35560" marT="35560" marB="355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89535" marR="101600" algn="ctr">
                        <a:spcAft>
                          <a:spcPts val="0"/>
                        </a:spcAft>
                      </a:pPr>
                      <a:r>
                        <a:rPr lang="es-ES" sz="900" dirty="0">
                          <a:solidFill>
                            <a:srgbClr val="000000"/>
                          </a:solidFill>
                          <a:effectLst/>
                          <a:latin typeface="Montserrat" panose="020B0604020202020204" charset="0"/>
                        </a:rPr>
                        <a:t> 96%</a:t>
                      </a:r>
                      <a:endParaRPr lang="es-ES" dirty="0">
                        <a:effectLst/>
                      </a:endParaRPr>
                    </a:p>
                  </a:txBody>
                  <a:tcPr marL="35560" marR="35560" marT="35560" marB="355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3F0EC"/>
                    </a:solidFill>
                  </a:tcPr>
                </a:tc>
                <a:extLst>
                  <a:ext uri="{0D108BD9-81ED-4DB2-BD59-A6C34878D82A}">
                    <a16:rowId xmlns:a16="http://schemas.microsoft.com/office/drawing/2014/main" val="3123690910"/>
                  </a:ext>
                </a:extLst>
              </a:tr>
              <a:tr h="280063">
                <a:tc>
                  <a:txBody>
                    <a:bodyPr/>
                    <a:lstStyle/>
                    <a:p>
                      <a:pPr marR="101600" algn="ctr"/>
                      <a:r>
                        <a:rPr lang="es-ES" sz="900" b="1" dirty="0">
                          <a:solidFill>
                            <a:srgbClr val="000000"/>
                          </a:solidFill>
                          <a:effectLst/>
                          <a:latin typeface="Montserrat" panose="020B0604020202020204" charset="0"/>
                        </a:rPr>
                        <a:t>Total</a:t>
                      </a:r>
                      <a:endParaRPr lang="es-ES" dirty="0">
                        <a:effectLst/>
                      </a:endParaRPr>
                    </a:p>
                  </a:txBody>
                  <a:tcPr marL="35560" marR="35560" marT="35560" marB="355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marL="89535" marR="101600" algn="ctr">
                        <a:spcAft>
                          <a:spcPts val="0"/>
                        </a:spcAft>
                      </a:pPr>
                      <a:r>
                        <a:rPr lang="es-ES" sz="900" b="1" dirty="0">
                          <a:solidFill>
                            <a:srgbClr val="000000"/>
                          </a:solidFill>
                          <a:effectLst/>
                          <a:latin typeface="Montserrat" panose="020B0604020202020204" charset="0"/>
                        </a:rPr>
                        <a:t> 87%</a:t>
                      </a:r>
                      <a:endParaRPr lang="es-ES" dirty="0">
                        <a:effectLst/>
                      </a:endParaRPr>
                    </a:p>
                  </a:txBody>
                  <a:tcPr marL="35560" marR="35560" marT="35560" marB="355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570023071"/>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41"/>
        <p:cNvGrpSpPr/>
        <p:nvPr/>
      </p:nvGrpSpPr>
      <p:grpSpPr>
        <a:xfrm>
          <a:off x="0" y="0"/>
          <a:ext cx="0" cy="0"/>
          <a:chOff x="0" y="0"/>
          <a:chExt cx="0" cy="0"/>
        </a:xfrm>
      </p:grpSpPr>
      <p:sp>
        <p:nvSpPr>
          <p:cNvPr id="142" name="Google Shape;142;p5"/>
          <p:cNvSpPr/>
          <p:nvPr/>
        </p:nvSpPr>
        <p:spPr>
          <a:xfrm>
            <a:off x="42792" y="5423826"/>
            <a:ext cx="8381897" cy="553957"/>
          </a:xfrm>
          <a:prstGeom prst="rect">
            <a:avLst/>
          </a:prstGeom>
          <a:solidFill>
            <a:schemeClr val="lt1"/>
          </a:solidFill>
          <a:ln>
            <a:noFill/>
          </a:ln>
        </p:spPr>
        <p:txBody>
          <a:bodyPr spcFirstLastPara="1" wrap="square" lIns="91425" tIns="45700" rIns="91425" bIns="45700" anchor="t" anchorCtr="0">
            <a:spAutoFit/>
          </a:bodyPr>
          <a:lstStyle/>
          <a:p>
            <a:pPr marL="742950" marR="0" lvl="1" indent="-285750" algn="l" rtl="0">
              <a:spcBef>
                <a:spcPts val="0"/>
              </a:spcBef>
              <a:spcAft>
                <a:spcPts val="0"/>
              </a:spcAft>
              <a:buClr>
                <a:srgbClr val="1F3864"/>
              </a:buClr>
              <a:buSzPts val="1500"/>
              <a:buFont typeface="Noto Sans Symbols"/>
              <a:buChar char="✔"/>
            </a:pPr>
            <a:r>
              <a:rPr lang="es-MX" sz="1500" b="1" i="1" u="none" strike="noStrike" cap="none" dirty="0">
                <a:solidFill>
                  <a:srgbClr val="1F3864"/>
                </a:solidFill>
                <a:latin typeface="Arial"/>
                <a:ea typeface="Arial"/>
                <a:cs typeface="Arial"/>
                <a:sym typeface="Arial"/>
              </a:rPr>
              <a:t>Inclusión </a:t>
            </a:r>
            <a:r>
              <a:rPr lang="es-MX" sz="1500" b="1" i="1" dirty="0">
                <a:solidFill>
                  <a:srgbClr val="1F3864"/>
                </a:solidFill>
              </a:rPr>
              <a:t>al Padrón de Excelencia de </a:t>
            </a:r>
            <a:r>
              <a:rPr lang="es-MX" sz="1500" b="1" i="1" u="none" strike="noStrike" cap="none" dirty="0" err="1">
                <a:solidFill>
                  <a:srgbClr val="1F3864"/>
                </a:solidFill>
                <a:latin typeface="Arial"/>
                <a:ea typeface="Arial"/>
                <a:cs typeface="Arial"/>
                <a:sym typeface="Arial"/>
              </a:rPr>
              <a:t>CONACyT</a:t>
            </a:r>
            <a:endParaRPr sz="1500" b="1" i="1" u="none" strike="noStrike" cap="none" dirty="0">
              <a:solidFill>
                <a:srgbClr val="1F3864"/>
              </a:solidFill>
              <a:latin typeface="Arial"/>
              <a:ea typeface="Arial"/>
              <a:cs typeface="Arial"/>
              <a:sym typeface="Arial"/>
            </a:endParaRPr>
          </a:p>
          <a:p>
            <a:pPr marL="457200" marR="0" lvl="1" indent="0" algn="l" rtl="0">
              <a:spcBef>
                <a:spcPts val="0"/>
              </a:spcBef>
              <a:spcAft>
                <a:spcPts val="0"/>
              </a:spcAft>
              <a:buNone/>
            </a:pPr>
            <a:r>
              <a:rPr lang="es-MX" sz="1500" b="1" i="1" u="none" strike="noStrike" cap="none" dirty="0">
                <a:solidFill>
                  <a:schemeClr val="dk1"/>
                </a:solidFill>
              </a:rPr>
              <a:t>Inclusión al Sistema Nacional de Posgrados de </a:t>
            </a:r>
            <a:r>
              <a:rPr lang="es-MX" sz="1500" b="1" i="1" u="none" strike="noStrike" cap="none" dirty="0" err="1">
                <a:solidFill>
                  <a:schemeClr val="dk1"/>
                </a:solidFill>
              </a:rPr>
              <a:t>CONACyT</a:t>
            </a:r>
            <a:endParaRPr b="1" dirty="0"/>
          </a:p>
        </p:txBody>
      </p:sp>
      <p:sp>
        <p:nvSpPr>
          <p:cNvPr id="143" name="Google Shape;143;p5"/>
          <p:cNvSpPr/>
          <p:nvPr/>
        </p:nvSpPr>
        <p:spPr>
          <a:xfrm>
            <a:off x="9840913" y="168275"/>
            <a:ext cx="2249487" cy="442913"/>
          </a:xfrm>
          <a:prstGeom prst="roundRect">
            <a:avLst>
              <a:gd name="adj" fmla="val 16667"/>
            </a:avLst>
          </a:prstGeom>
          <a:solidFill>
            <a:schemeClr val="accent5">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dirty="0">
                <a:solidFill>
                  <a:srgbClr val="FFD966"/>
                </a:solidFill>
                <a:latin typeface="Calibri"/>
                <a:ea typeface="Calibri"/>
                <a:cs typeface="Calibri"/>
                <a:sym typeface="Calibri"/>
              </a:rPr>
              <a:t>ENSEÑANZA</a:t>
            </a:r>
            <a:endParaRPr sz="2000" b="1" i="1" dirty="0">
              <a:solidFill>
                <a:srgbClr val="FFD966"/>
              </a:solidFill>
              <a:latin typeface="Calibri"/>
              <a:ea typeface="Calibri"/>
              <a:cs typeface="Calibri"/>
              <a:sym typeface="Calibri"/>
            </a:endParaRPr>
          </a:p>
        </p:txBody>
      </p:sp>
      <p:sp>
        <p:nvSpPr>
          <p:cNvPr id="144" name="Google Shape;144;p5"/>
          <p:cNvSpPr/>
          <p:nvPr/>
        </p:nvSpPr>
        <p:spPr>
          <a:xfrm>
            <a:off x="157211" y="2485269"/>
            <a:ext cx="8373190" cy="784830"/>
          </a:xfrm>
          <a:prstGeom prst="rect">
            <a:avLst/>
          </a:prstGeom>
          <a:noFill/>
          <a:ln>
            <a:noFill/>
          </a:ln>
        </p:spPr>
        <p:txBody>
          <a:bodyPr spcFirstLastPara="1" wrap="square" lIns="91425" tIns="45700" rIns="91425" bIns="45700" anchor="t" anchorCtr="0">
            <a:spAutoFit/>
          </a:bodyPr>
          <a:lstStyle/>
          <a:p>
            <a:pPr marL="742950" marR="0" lvl="1" indent="-285750" algn="l" rtl="0">
              <a:spcBef>
                <a:spcPts val="0"/>
              </a:spcBef>
              <a:spcAft>
                <a:spcPts val="0"/>
              </a:spcAft>
              <a:buClr>
                <a:srgbClr val="1F3864"/>
              </a:buClr>
              <a:buSzPts val="1500"/>
              <a:buFont typeface="Noto Sans Symbols"/>
              <a:buChar char="✔"/>
            </a:pPr>
            <a:r>
              <a:rPr lang="es-MX" sz="1500" b="1" i="1" u="none" strike="noStrike" cap="none" dirty="0">
                <a:solidFill>
                  <a:srgbClr val="1F3864"/>
                </a:solidFill>
                <a:latin typeface="Arial"/>
                <a:ea typeface="Arial"/>
                <a:cs typeface="Arial"/>
                <a:sym typeface="Arial"/>
              </a:rPr>
              <a:t>Resultados PUEM por sede Especialidad Pediatría</a:t>
            </a:r>
            <a:endParaRPr dirty="0"/>
          </a:p>
          <a:p>
            <a:pPr marL="457200" marR="0" lvl="1" indent="0" algn="l" rtl="0">
              <a:spcBef>
                <a:spcPts val="0"/>
              </a:spcBef>
              <a:spcAft>
                <a:spcPts val="0"/>
              </a:spcAft>
              <a:buNone/>
            </a:pPr>
            <a:r>
              <a:rPr lang="es-MX" sz="1500" b="0" i="1" u="none" strike="noStrike" cap="none" dirty="0">
                <a:solidFill>
                  <a:schemeClr val="dk1"/>
                </a:solidFill>
                <a:latin typeface="Arial"/>
                <a:ea typeface="Arial"/>
                <a:cs typeface="Arial"/>
                <a:sym typeface="Arial"/>
              </a:rPr>
              <a:t>Cursos de especialidades de entrada indirecta los residentes </a:t>
            </a:r>
            <a:r>
              <a:rPr lang="es-MX" sz="1500" b="1" i="1" u="none" strike="noStrike" cap="none" dirty="0">
                <a:solidFill>
                  <a:srgbClr val="385623"/>
                </a:solidFill>
                <a:latin typeface="Arial"/>
                <a:ea typeface="Arial"/>
                <a:cs typeface="Arial"/>
                <a:sym typeface="Arial"/>
              </a:rPr>
              <a:t>de 4to año y 5o año obtuvieron el primer o segundo lugar como sede académica en 17/21 cursos</a:t>
            </a:r>
            <a:endParaRPr sz="1500" b="1" i="1" u="none" strike="noStrike" cap="none" dirty="0">
              <a:solidFill>
                <a:srgbClr val="385623"/>
              </a:solidFill>
              <a:latin typeface="Arial"/>
              <a:ea typeface="Arial"/>
              <a:cs typeface="Arial"/>
              <a:sym typeface="Arial"/>
            </a:endParaRPr>
          </a:p>
        </p:txBody>
      </p:sp>
      <p:sp>
        <p:nvSpPr>
          <p:cNvPr id="145" name="Google Shape;145;p5"/>
          <p:cNvSpPr txBox="1"/>
          <p:nvPr/>
        </p:nvSpPr>
        <p:spPr>
          <a:xfrm>
            <a:off x="759406" y="1695602"/>
            <a:ext cx="3062288" cy="5842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600" b="1" dirty="0">
                <a:solidFill>
                  <a:srgbClr val="385623"/>
                </a:solidFill>
                <a:latin typeface="Montserrat" panose="00000500000000000000" pitchFamily="2" charset="0"/>
                <a:sym typeface="Arial"/>
              </a:rPr>
              <a:t>Residentes (1° al 10°)</a:t>
            </a:r>
            <a:endParaRPr sz="1600" b="1" dirty="0">
              <a:solidFill>
                <a:srgbClr val="385623"/>
              </a:solidFill>
              <a:latin typeface="Montserrat" panose="00000500000000000000" pitchFamily="2" charset="0"/>
              <a:sym typeface="Arial"/>
            </a:endParaRPr>
          </a:p>
          <a:p>
            <a:pPr marL="0" marR="0" lvl="0" indent="0" algn="ctr" rtl="0">
              <a:spcBef>
                <a:spcPts val="0"/>
              </a:spcBef>
              <a:spcAft>
                <a:spcPts val="0"/>
              </a:spcAft>
              <a:buNone/>
            </a:pPr>
            <a:r>
              <a:rPr lang="es-MX" sz="1600" b="1" u="sng" dirty="0">
                <a:solidFill>
                  <a:srgbClr val="385623"/>
                </a:solidFill>
                <a:latin typeface="Montserrat" panose="00000500000000000000" pitchFamily="2" charset="0"/>
                <a:sym typeface="Arial"/>
              </a:rPr>
              <a:t>2021</a:t>
            </a:r>
            <a:r>
              <a:rPr lang="es-MX" sz="1600" b="1" dirty="0">
                <a:solidFill>
                  <a:srgbClr val="385623"/>
                </a:solidFill>
                <a:latin typeface="Montserrat" panose="00000500000000000000" pitchFamily="2" charset="0"/>
                <a:sym typeface="Arial"/>
              </a:rPr>
              <a:t>  </a:t>
            </a:r>
            <a:endParaRPr b="1" dirty="0">
              <a:latin typeface="Montserrat" panose="00000500000000000000" pitchFamily="2" charset="0"/>
            </a:endParaRPr>
          </a:p>
        </p:txBody>
      </p:sp>
      <p:sp>
        <p:nvSpPr>
          <p:cNvPr id="146" name="Google Shape;146;p5"/>
          <p:cNvSpPr txBox="1"/>
          <p:nvPr/>
        </p:nvSpPr>
        <p:spPr>
          <a:xfrm>
            <a:off x="4032293" y="858836"/>
            <a:ext cx="4360200"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2000" b="1" dirty="0">
                <a:solidFill>
                  <a:srgbClr val="1F3864"/>
                </a:solidFill>
                <a:latin typeface="Montserrat" panose="00000500000000000000" pitchFamily="2" charset="0"/>
                <a:sym typeface="Arial"/>
              </a:rPr>
              <a:t>Resultados del INP en el examen del Consejo Mexicano de Certificación en Pediatría</a:t>
            </a:r>
          </a:p>
          <a:p>
            <a:pPr marL="0" marR="0" lvl="0" indent="0" algn="l" rtl="0">
              <a:spcBef>
                <a:spcPts val="0"/>
              </a:spcBef>
              <a:spcAft>
                <a:spcPts val="0"/>
              </a:spcAft>
              <a:buNone/>
            </a:pPr>
            <a:r>
              <a:rPr lang="es-MX" sz="2000" b="1" dirty="0">
                <a:solidFill>
                  <a:srgbClr val="1F3864"/>
                </a:solidFill>
                <a:latin typeface="Montserrat" panose="00000500000000000000" pitchFamily="2" charset="0"/>
                <a:sym typeface="Arial"/>
              </a:rPr>
              <a:t> </a:t>
            </a:r>
            <a:endParaRPr dirty="0">
              <a:latin typeface="Montserrat" panose="00000500000000000000" pitchFamily="2" charset="0"/>
            </a:endParaRPr>
          </a:p>
        </p:txBody>
      </p:sp>
      <p:pic>
        <p:nvPicPr>
          <p:cNvPr id="147" name="Google Shape;147;p5" descr="Imagen que contiene persona, interior, grupo, foto&#10;&#10;Descripción generada automáticamente"/>
          <p:cNvPicPr preferRelativeResize="0"/>
          <p:nvPr/>
        </p:nvPicPr>
        <p:blipFill rotWithShape="1">
          <a:blip r:embed="rId3">
            <a:alphaModFix/>
          </a:blip>
          <a:srcRect l="11841" b="23760"/>
          <a:stretch/>
        </p:blipFill>
        <p:spPr>
          <a:xfrm>
            <a:off x="8702211" y="1144307"/>
            <a:ext cx="3112507" cy="1649182"/>
          </a:xfrm>
          <a:prstGeom prst="rect">
            <a:avLst/>
          </a:prstGeom>
          <a:noFill/>
          <a:ln>
            <a:noFill/>
          </a:ln>
        </p:spPr>
      </p:pic>
      <p:pic>
        <p:nvPicPr>
          <p:cNvPr id="148" name="Google Shape;148;p5" descr="Médicos de México by Médicos de México - issuu"/>
          <p:cNvPicPr preferRelativeResize="0"/>
          <p:nvPr/>
        </p:nvPicPr>
        <p:blipFill rotWithShape="1">
          <a:blip r:embed="rId4">
            <a:alphaModFix/>
          </a:blip>
          <a:srcRect l="11865" t="69797" r="36851" b="14822"/>
          <a:stretch/>
        </p:blipFill>
        <p:spPr>
          <a:xfrm>
            <a:off x="8753580" y="2975531"/>
            <a:ext cx="2986301" cy="1624012"/>
          </a:xfrm>
          <a:prstGeom prst="rect">
            <a:avLst/>
          </a:prstGeom>
          <a:noFill/>
          <a:ln>
            <a:noFill/>
          </a:ln>
        </p:spPr>
      </p:pic>
      <p:pic>
        <p:nvPicPr>
          <p:cNvPr id="149" name="Google Shape;149;p5"/>
          <p:cNvPicPr preferRelativeResize="0"/>
          <p:nvPr/>
        </p:nvPicPr>
        <p:blipFill rotWithShape="1">
          <a:blip r:embed="rId5">
            <a:alphaModFix/>
          </a:blip>
          <a:srcRect l="5115" t="45858" r="15700"/>
          <a:stretch/>
        </p:blipFill>
        <p:spPr>
          <a:xfrm>
            <a:off x="8743306" y="4797302"/>
            <a:ext cx="3036380" cy="1314450"/>
          </a:xfrm>
          <a:prstGeom prst="rect">
            <a:avLst/>
          </a:prstGeom>
          <a:noFill/>
          <a:ln>
            <a:noFill/>
          </a:ln>
        </p:spPr>
      </p:pic>
      <p:sp>
        <p:nvSpPr>
          <p:cNvPr id="150" name="Google Shape;150;p5"/>
          <p:cNvSpPr/>
          <p:nvPr/>
        </p:nvSpPr>
        <p:spPr>
          <a:xfrm>
            <a:off x="8547474" y="744341"/>
            <a:ext cx="3415586" cy="5632450"/>
          </a:xfrm>
          <a:prstGeom prst="rect">
            <a:avLst/>
          </a:prstGeom>
          <a:noFill/>
          <a:ln w="38100" cap="flat" cmpd="sng">
            <a:solidFill>
              <a:schemeClr val="accent5">
                <a:lumMod val="5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1" name="Google Shape;151;p5"/>
          <p:cNvSpPr/>
          <p:nvPr/>
        </p:nvSpPr>
        <p:spPr>
          <a:xfrm>
            <a:off x="310811" y="1646824"/>
            <a:ext cx="831850" cy="749300"/>
          </a:xfrm>
          <a:prstGeom prst="ellipse">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2800" b="1" dirty="0">
                <a:solidFill>
                  <a:schemeClr val="bg1"/>
                </a:solidFill>
                <a:latin typeface="Calibri"/>
                <a:ea typeface="Calibri"/>
                <a:cs typeface="Calibri"/>
                <a:sym typeface="Calibri"/>
              </a:rPr>
              <a:t>11</a:t>
            </a:r>
            <a:endParaRPr dirty="0">
              <a:solidFill>
                <a:schemeClr val="bg1"/>
              </a:solidFill>
            </a:endParaRPr>
          </a:p>
        </p:txBody>
      </p:sp>
      <p:sp>
        <p:nvSpPr>
          <p:cNvPr id="152" name="Google Shape;152;p5"/>
          <p:cNvSpPr/>
          <p:nvPr/>
        </p:nvSpPr>
        <p:spPr>
          <a:xfrm>
            <a:off x="42791" y="3341465"/>
            <a:ext cx="8408021" cy="1015663"/>
          </a:xfrm>
          <a:prstGeom prst="rect">
            <a:avLst/>
          </a:prstGeom>
          <a:solidFill>
            <a:schemeClr val="lt1"/>
          </a:solidFill>
          <a:ln>
            <a:noFill/>
          </a:ln>
        </p:spPr>
        <p:txBody>
          <a:bodyPr spcFirstLastPara="1" wrap="square" lIns="91425" tIns="45700" rIns="91425" bIns="45700" anchor="t" anchorCtr="0">
            <a:spAutoFit/>
          </a:bodyPr>
          <a:lstStyle/>
          <a:p>
            <a:pPr marL="742950" marR="0" lvl="1" indent="-285750" algn="l" rtl="0">
              <a:spcBef>
                <a:spcPts val="0"/>
              </a:spcBef>
              <a:spcAft>
                <a:spcPts val="0"/>
              </a:spcAft>
              <a:buClr>
                <a:srgbClr val="1F3864"/>
              </a:buClr>
              <a:buSzPts val="1500"/>
              <a:buFont typeface="Noto Sans Symbols"/>
              <a:buChar char="✔"/>
            </a:pPr>
            <a:r>
              <a:rPr lang="es-MX" sz="1500" b="1" i="1" u="none" strike="noStrike" cap="none" dirty="0">
                <a:solidFill>
                  <a:srgbClr val="1F3864"/>
                </a:solidFill>
                <a:latin typeface="Arial"/>
                <a:ea typeface="Arial"/>
                <a:cs typeface="Arial"/>
                <a:sym typeface="Arial"/>
              </a:rPr>
              <a:t>Evaluación de ambientes Clínicos de Aprendizaje</a:t>
            </a:r>
            <a:endParaRPr dirty="0"/>
          </a:p>
          <a:p>
            <a:pPr marL="457200" marR="0" lvl="1" indent="0" algn="l" rtl="0">
              <a:spcBef>
                <a:spcPts val="0"/>
              </a:spcBef>
              <a:spcAft>
                <a:spcPts val="0"/>
              </a:spcAft>
              <a:buNone/>
            </a:pPr>
            <a:r>
              <a:rPr lang="es-MX" sz="1500" b="0" i="1" u="none" strike="noStrike" cap="none" dirty="0">
                <a:solidFill>
                  <a:schemeClr val="dk1"/>
                </a:solidFill>
                <a:latin typeface="Arial"/>
                <a:ea typeface="Arial"/>
                <a:cs typeface="Arial"/>
                <a:sym typeface="Arial"/>
              </a:rPr>
              <a:t>El INP es la única institución en México que se encuentra evaluando y estudiando los Ambientes Clínicos de Aprendizaje; realizándose en el primer semestre Diagnóstico y </a:t>
            </a:r>
            <a:r>
              <a:rPr lang="es-MX" sz="1500" b="0" i="1" u="none" strike="noStrike" cap="none" dirty="0">
                <a:solidFill>
                  <a:srgbClr val="385623"/>
                </a:solidFill>
                <a:latin typeface="Arial"/>
                <a:ea typeface="Arial"/>
                <a:cs typeface="Arial"/>
                <a:sym typeface="Arial"/>
              </a:rPr>
              <a:t>Propuestas de Mejora a 5 Servicios.</a:t>
            </a:r>
            <a:endParaRPr sz="2400" b="0" i="0" u="none" strike="noStrike" cap="none" dirty="0">
              <a:solidFill>
                <a:schemeClr val="dk1"/>
              </a:solidFill>
              <a:latin typeface="Calibri"/>
              <a:ea typeface="Calibri"/>
              <a:cs typeface="Calibri"/>
              <a:sym typeface="Calibri"/>
            </a:endParaRPr>
          </a:p>
        </p:txBody>
      </p:sp>
      <p:sp>
        <p:nvSpPr>
          <p:cNvPr id="153" name="Google Shape;153;p5"/>
          <p:cNvSpPr/>
          <p:nvPr/>
        </p:nvSpPr>
        <p:spPr>
          <a:xfrm>
            <a:off x="143188" y="4380725"/>
            <a:ext cx="8281502" cy="784790"/>
          </a:xfrm>
          <a:prstGeom prst="rect">
            <a:avLst/>
          </a:prstGeom>
          <a:solidFill>
            <a:schemeClr val="lt1"/>
          </a:solidFill>
          <a:ln>
            <a:noFill/>
          </a:ln>
        </p:spPr>
        <p:txBody>
          <a:bodyPr spcFirstLastPara="1" wrap="square" lIns="91425" tIns="45700" rIns="91425" bIns="45700" anchor="t" anchorCtr="0">
            <a:spAutoFit/>
          </a:bodyPr>
          <a:lstStyle/>
          <a:p>
            <a:pPr marL="742950" marR="0" lvl="1" indent="-285750" algn="l" rtl="0">
              <a:spcBef>
                <a:spcPts val="0"/>
              </a:spcBef>
              <a:spcAft>
                <a:spcPts val="0"/>
              </a:spcAft>
              <a:buClr>
                <a:srgbClr val="1F3864"/>
              </a:buClr>
              <a:buSzPts val="1500"/>
              <a:buFont typeface="Noto Sans Symbols"/>
              <a:buChar char="✔"/>
            </a:pPr>
            <a:r>
              <a:rPr lang="es-MX" sz="1500" b="1" i="1" u="none" strike="noStrike" cap="none" dirty="0">
                <a:solidFill>
                  <a:srgbClr val="1F3864"/>
                </a:solidFill>
                <a:latin typeface="Arial"/>
                <a:ea typeface="Arial"/>
                <a:cs typeface="Arial"/>
                <a:sym typeface="Arial"/>
              </a:rPr>
              <a:t>Programa de Profesionalización Docente</a:t>
            </a:r>
            <a:endParaRPr dirty="0"/>
          </a:p>
          <a:p>
            <a:pPr marL="457200" marR="0" lvl="1" indent="0" algn="l" rtl="0">
              <a:spcBef>
                <a:spcPts val="0"/>
              </a:spcBef>
              <a:spcAft>
                <a:spcPts val="0"/>
              </a:spcAft>
              <a:buNone/>
            </a:pPr>
            <a:r>
              <a:rPr lang="es-MX" sz="1500" b="0" i="1" u="none" strike="noStrike" cap="none" dirty="0">
                <a:solidFill>
                  <a:schemeClr val="dk1"/>
                </a:solidFill>
                <a:latin typeface="Arial"/>
                <a:ea typeface="Arial"/>
                <a:cs typeface="Arial"/>
                <a:sym typeface="Arial"/>
              </a:rPr>
              <a:t> Programa de Profesionalización Docente; con énfasis en  el </a:t>
            </a:r>
            <a:r>
              <a:rPr lang="es-MX" sz="1500" b="1" i="1" u="none" strike="noStrike" cap="none" dirty="0">
                <a:solidFill>
                  <a:srgbClr val="385623"/>
                </a:solidFill>
                <a:latin typeface="Arial"/>
                <a:ea typeface="Arial"/>
                <a:cs typeface="Arial"/>
                <a:sym typeface="Arial"/>
              </a:rPr>
              <a:t>modelo educativo basado en competencias </a:t>
            </a:r>
            <a:r>
              <a:rPr lang="es-MX" sz="1500" b="0" i="1" u="none" strike="noStrike" cap="none" dirty="0">
                <a:solidFill>
                  <a:schemeClr val="dk1"/>
                </a:solidFill>
                <a:latin typeface="Arial"/>
                <a:ea typeface="Arial"/>
                <a:cs typeface="Arial"/>
                <a:sym typeface="Arial"/>
              </a:rPr>
              <a:t>y evaluación, a través de las mejores prácticas profesionales.</a:t>
            </a:r>
            <a:endParaRPr sz="2400" b="0" i="0" u="none" strike="noStrike" cap="none" dirty="0">
              <a:solidFill>
                <a:schemeClr val="dk1"/>
              </a:solidFill>
              <a:latin typeface="Calibri"/>
              <a:ea typeface="Calibri"/>
              <a:cs typeface="Calibri"/>
              <a:sym typeface="Calibri"/>
            </a:endParaRPr>
          </a:p>
        </p:txBody>
      </p:sp>
      <p:pic>
        <p:nvPicPr>
          <p:cNvPr id="154" name="Google Shape;154;p5"/>
          <p:cNvPicPr preferRelativeResize="0"/>
          <p:nvPr/>
        </p:nvPicPr>
        <p:blipFill>
          <a:blip r:embed="rId6">
            <a:alphaModFix/>
          </a:blip>
          <a:stretch>
            <a:fillRect/>
          </a:stretch>
        </p:blipFill>
        <p:spPr>
          <a:xfrm>
            <a:off x="-9212" y="-12"/>
            <a:ext cx="3895725" cy="904875"/>
          </a:xfrm>
          <a:prstGeom prst="rect">
            <a:avLst/>
          </a:prstGeom>
          <a:noFill/>
          <a:ln>
            <a:noFill/>
          </a:ln>
        </p:spPr>
      </p:pic>
      <p:pic>
        <p:nvPicPr>
          <p:cNvPr id="155" name="Google Shape;155;p5"/>
          <p:cNvPicPr preferRelativeResize="0"/>
          <p:nvPr/>
        </p:nvPicPr>
        <p:blipFill>
          <a:blip r:embed="rId6">
            <a:alphaModFix/>
          </a:blip>
          <a:stretch>
            <a:fillRect/>
          </a:stretch>
        </p:blipFill>
        <p:spPr>
          <a:xfrm>
            <a:off x="-12" y="15863"/>
            <a:ext cx="3895725" cy="904875"/>
          </a:xfrm>
          <a:prstGeom prst="rect">
            <a:avLst/>
          </a:prstGeom>
          <a:noFill/>
          <a:ln>
            <a:noFill/>
          </a:ln>
        </p:spPr>
      </p:pic>
      <p:sp>
        <p:nvSpPr>
          <p:cNvPr id="156" name="Google Shape;156;p5"/>
          <p:cNvSpPr txBox="1"/>
          <p:nvPr/>
        </p:nvSpPr>
        <p:spPr>
          <a:xfrm>
            <a:off x="784471" y="933222"/>
            <a:ext cx="3062400" cy="585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1600" b="1" dirty="0">
                <a:solidFill>
                  <a:srgbClr val="385623"/>
                </a:solidFill>
                <a:latin typeface="Montserrat" panose="00000500000000000000" pitchFamily="2" charset="0"/>
                <a:sym typeface="Arial"/>
              </a:rPr>
              <a:t>Residentes (1° al 10°)</a:t>
            </a:r>
            <a:endParaRPr b="1" dirty="0">
              <a:latin typeface="Montserrat" panose="00000500000000000000" pitchFamily="2" charset="0"/>
            </a:endParaRPr>
          </a:p>
          <a:p>
            <a:pPr marL="0" marR="0" lvl="0" indent="0" algn="ctr" rtl="0">
              <a:spcBef>
                <a:spcPts val="0"/>
              </a:spcBef>
              <a:spcAft>
                <a:spcPts val="0"/>
              </a:spcAft>
              <a:buNone/>
            </a:pPr>
            <a:r>
              <a:rPr lang="es-MX" sz="1600" b="1" u="sng" dirty="0">
                <a:solidFill>
                  <a:srgbClr val="385623"/>
                </a:solidFill>
                <a:latin typeface="Montserrat" panose="00000500000000000000" pitchFamily="2" charset="0"/>
                <a:sym typeface="Arial"/>
              </a:rPr>
              <a:t>2022  </a:t>
            </a:r>
            <a:endParaRPr b="1" dirty="0">
              <a:latin typeface="Montserrat" panose="00000500000000000000" pitchFamily="2" charset="0"/>
            </a:endParaRPr>
          </a:p>
        </p:txBody>
      </p:sp>
      <p:sp>
        <p:nvSpPr>
          <p:cNvPr id="157" name="Google Shape;157;p5"/>
          <p:cNvSpPr/>
          <p:nvPr/>
        </p:nvSpPr>
        <p:spPr>
          <a:xfrm>
            <a:off x="310794" y="808366"/>
            <a:ext cx="831900" cy="749400"/>
          </a:xfrm>
          <a:prstGeom prst="ellipse">
            <a:avLst/>
          </a:prstGeom>
          <a:solidFill>
            <a:schemeClr val="accent5">
              <a:lumMod val="5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2800" b="1" dirty="0">
                <a:solidFill>
                  <a:schemeClr val="bg1"/>
                </a:solidFill>
                <a:latin typeface="Calibri"/>
                <a:ea typeface="Calibri"/>
                <a:cs typeface="Calibri"/>
                <a:sym typeface="Calibri"/>
              </a:rPr>
              <a:t>10</a:t>
            </a:r>
            <a:endParaRPr dirty="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61"/>
        <p:cNvGrpSpPr/>
        <p:nvPr/>
      </p:nvGrpSpPr>
      <p:grpSpPr>
        <a:xfrm>
          <a:off x="0" y="0"/>
          <a:ext cx="0" cy="0"/>
          <a:chOff x="0" y="0"/>
          <a:chExt cx="0" cy="0"/>
        </a:xfrm>
      </p:grpSpPr>
      <p:sp>
        <p:nvSpPr>
          <p:cNvPr id="162" name="Google Shape;162;p6"/>
          <p:cNvSpPr/>
          <p:nvPr/>
        </p:nvSpPr>
        <p:spPr>
          <a:xfrm>
            <a:off x="9840913" y="168275"/>
            <a:ext cx="2249487" cy="442913"/>
          </a:xfrm>
          <a:prstGeom prst="roundRect">
            <a:avLst>
              <a:gd name="adj" fmla="val 16667"/>
            </a:avLst>
          </a:prstGeom>
          <a:solidFill>
            <a:schemeClr val="accent5">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a:solidFill>
                  <a:srgbClr val="FFD966"/>
                </a:solidFill>
                <a:latin typeface="Calibri"/>
                <a:ea typeface="Calibri"/>
                <a:cs typeface="Calibri"/>
                <a:sym typeface="Calibri"/>
              </a:rPr>
              <a:t>ENSEÑANZA</a:t>
            </a:r>
            <a:endParaRPr sz="2000" b="1" i="1">
              <a:solidFill>
                <a:srgbClr val="FFD966"/>
              </a:solidFill>
              <a:latin typeface="Calibri"/>
              <a:ea typeface="Calibri"/>
              <a:cs typeface="Calibri"/>
              <a:sym typeface="Calibri"/>
            </a:endParaRPr>
          </a:p>
        </p:txBody>
      </p:sp>
      <p:sp>
        <p:nvSpPr>
          <p:cNvPr id="163" name="Google Shape;163;p6"/>
          <p:cNvSpPr txBox="1"/>
          <p:nvPr/>
        </p:nvSpPr>
        <p:spPr>
          <a:xfrm>
            <a:off x="2301597" y="634248"/>
            <a:ext cx="9133433"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dirty="0">
                <a:solidFill>
                  <a:srgbClr val="1F3864"/>
                </a:solidFill>
                <a:latin typeface="Montserrat"/>
                <a:ea typeface="Montserrat"/>
                <a:cs typeface="Montserrat"/>
                <a:sym typeface="Montserrat"/>
              </a:rPr>
              <a:t>REVISTA ACTA PEDIÁTRICA</a:t>
            </a:r>
            <a:r>
              <a:rPr lang="es-MX" sz="2000" b="1" i="0" dirty="0">
                <a:solidFill>
                  <a:srgbClr val="1F3864"/>
                </a:solidFill>
                <a:latin typeface="Montserrat"/>
                <a:ea typeface="Montserrat"/>
                <a:cs typeface="Montserrat"/>
                <a:sym typeface="Montserrat"/>
              </a:rPr>
              <a:t> </a:t>
            </a:r>
          </a:p>
          <a:p>
            <a:pPr marL="0" marR="0" lvl="0" indent="0" algn="ctr" rtl="0">
              <a:spcBef>
                <a:spcPts val="0"/>
              </a:spcBef>
              <a:spcAft>
                <a:spcPts val="0"/>
              </a:spcAft>
              <a:buNone/>
            </a:pPr>
            <a:r>
              <a:rPr lang="es-MX" sz="2000" b="1" i="0" dirty="0">
                <a:solidFill>
                  <a:srgbClr val="1F3864"/>
                </a:solidFill>
                <a:latin typeface="Montserrat"/>
                <a:ea typeface="Montserrat"/>
                <a:cs typeface="Montserrat"/>
                <a:sym typeface="Montserrat"/>
              </a:rPr>
              <a:t>enero a junio 2021 - 2022</a:t>
            </a:r>
            <a:endParaRPr sz="2000" dirty="0"/>
          </a:p>
        </p:txBody>
      </p:sp>
      <p:graphicFrame>
        <p:nvGraphicFramePr>
          <p:cNvPr id="164" name="Google Shape;164;p6"/>
          <p:cNvGraphicFramePr/>
          <p:nvPr>
            <p:extLst>
              <p:ext uri="{D42A27DB-BD31-4B8C-83A1-F6EECF244321}">
                <p14:modId xmlns:p14="http://schemas.microsoft.com/office/powerpoint/2010/main" val="3603251792"/>
              </p:ext>
            </p:extLst>
          </p:nvPr>
        </p:nvGraphicFramePr>
        <p:xfrm>
          <a:off x="1112862" y="1644719"/>
          <a:ext cx="9693750" cy="4896850"/>
        </p:xfrm>
        <a:graphic>
          <a:graphicData uri="http://schemas.openxmlformats.org/drawingml/2006/table">
            <a:tbl>
              <a:tblPr>
                <a:tableStyleId>{69CF1AB2-1976-4502-BF36-3FF5EA218861}</a:tableStyleId>
              </a:tblPr>
              <a:tblGrid>
                <a:gridCol w="2952701">
                  <a:extLst>
                    <a:ext uri="{9D8B030D-6E8A-4147-A177-3AD203B41FA5}">
                      <a16:colId xmlns:a16="http://schemas.microsoft.com/office/drawing/2014/main" val="20000"/>
                    </a:ext>
                  </a:extLst>
                </a:gridCol>
                <a:gridCol w="3869074">
                  <a:extLst>
                    <a:ext uri="{9D8B030D-6E8A-4147-A177-3AD203B41FA5}">
                      <a16:colId xmlns:a16="http://schemas.microsoft.com/office/drawing/2014/main" val="20001"/>
                    </a:ext>
                  </a:extLst>
                </a:gridCol>
                <a:gridCol w="2871975">
                  <a:extLst>
                    <a:ext uri="{9D8B030D-6E8A-4147-A177-3AD203B41FA5}">
                      <a16:colId xmlns:a16="http://schemas.microsoft.com/office/drawing/2014/main" val="20002"/>
                    </a:ext>
                  </a:extLst>
                </a:gridCol>
              </a:tblGrid>
              <a:tr h="530350">
                <a:tc>
                  <a:txBody>
                    <a:bodyPr/>
                    <a:lstStyle/>
                    <a:p>
                      <a:pPr marL="0" marR="0" lvl="0" indent="0" algn="ctr" rtl="0">
                        <a:lnSpc>
                          <a:spcPct val="100000"/>
                        </a:lnSpc>
                        <a:spcBef>
                          <a:spcPts val="0"/>
                        </a:spcBef>
                        <a:spcAft>
                          <a:spcPts val="0"/>
                        </a:spcAft>
                        <a:buClr>
                          <a:schemeClr val="lt1"/>
                        </a:buClr>
                        <a:buSzPts val="2000"/>
                        <a:buFont typeface="Montserrat"/>
                        <a:buNone/>
                      </a:pPr>
                      <a:r>
                        <a:rPr lang="es-MX" sz="1400" b="1" u="none" strike="noStrike" cap="none" dirty="0">
                          <a:solidFill>
                            <a:schemeClr val="bg1"/>
                          </a:solidFill>
                          <a:latin typeface="Montserrat" panose="00000500000000000000" pitchFamily="2" charset="0"/>
                          <a:sym typeface="Montserrat"/>
                        </a:rPr>
                        <a:t>País</a:t>
                      </a:r>
                      <a:endParaRPr sz="1400" b="1" dirty="0">
                        <a:solidFill>
                          <a:schemeClr val="bg1"/>
                        </a:solidFill>
                        <a:latin typeface="Montserrat" panose="00000500000000000000" pitchFamily="2" charset="0"/>
                      </a:endParaRPr>
                    </a:p>
                  </a:txBody>
                  <a:tcPr marL="7800" marR="7800" marT="7800" marB="0" anchor="ctr">
                    <a:solidFill>
                      <a:schemeClr val="accent5">
                        <a:lumMod val="50000"/>
                      </a:schemeClr>
                    </a:solidFill>
                  </a:tcPr>
                </a:tc>
                <a:tc>
                  <a:txBody>
                    <a:bodyPr/>
                    <a:lstStyle/>
                    <a:p>
                      <a:pPr marL="0" marR="0" lvl="0" indent="0" algn="ctr" rtl="0">
                        <a:lnSpc>
                          <a:spcPct val="100000"/>
                        </a:lnSpc>
                        <a:spcBef>
                          <a:spcPts val="0"/>
                        </a:spcBef>
                        <a:spcAft>
                          <a:spcPts val="0"/>
                        </a:spcAft>
                        <a:buClr>
                          <a:schemeClr val="lt1"/>
                        </a:buClr>
                        <a:buSzPts val="1400"/>
                        <a:buFont typeface="Montserrat"/>
                        <a:buNone/>
                      </a:pPr>
                      <a:r>
                        <a:rPr lang="es-MX" sz="1400" b="1" u="none" strike="noStrike" cap="none" dirty="0">
                          <a:solidFill>
                            <a:schemeClr val="bg1"/>
                          </a:solidFill>
                          <a:latin typeface="Montserrat" panose="00000500000000000000" pitchFamily="2" charset="0"/>
                          <a:sym typeface="Montserrat"/>
                        </a:rPr>
                        <a:t>2021</a:t>
                      </a:r>
                      <a:endParaRPr sz="1400" b="1" i="0" u="none" strike="noStrike" cap="none" dirty="0">
                        <a:solidFill>
                          <a:schemeClr val="bg1"/>
                        </a:solidFill>
                        <a:latin typeface="Montserrat" panose="00000500000000000000" pitchFamily="2" charset="0"/>
                        <a:ea typeface="Montserrat"/>
                        <a:cs typeface="Montserrat"/>
                        <a:sym typeface="Montserrat"/>
                      </a:endParaRPr>
                    </a:p>
                  </a:txBody>
                  <a:tcPr marL="7800" marR="7800" marT="7800" marB="0" anchor="ctr">
                    <a:solidFill>
                      <a:schemeClr val="accent5">
                        <a:lumMod val="50000"/>
                      </a:schemeClr>
                    </a:solidFill>
                  </a:tcPr>
                </a:tc>
                <a:tc>
                  <a:txBody>
                    <a:bodyPr/>
                    <a:lstStyle/>
                    <a:p>
                      <a:pPr marL="0" marR="0" lvl="0" indent="0" algn="ctr" rtl="0">
                        <a:lnSpc>
                          <a:spcPct val="100000"/>
                        </a:lnSpc>
                        <a:spcBef>
                          <a:spcPts val="0"/>
                        </a:spcBef>
                        <a:spcAft>
                          <a:spcPts val="0"/>
                        </a:spcAft>
                        <a:buClr>
                          <a:schemeClr val="lt1"/>
                        </a:buClr>
                        <a:buSzPts val="1400"/>
                        <a:buFont typeface="Montserrat"/>
                        <a:buNone/>
                      </a:pPr>
                      <a:r>
                        <a:rPr lang="es-MX" sz="1400" b="1" u="none" strike="noStrike" cap="none" dirty="0">
                          <a:solidFill>
                            <a:schemeClr val="bg1"/>
                          </a:solidFill>
                          <a:latin typeface="Montserrat" panose="00000500000000000000" pitchFamily="2" charset="0"/>
                          <a:sym typeface="Montserrat"/>
                        </a:rPr>
                        <a:t>2022</a:t>
                      </a:r>
                      <a:endParaRPr sz="1400" b="1" dirty="0">
                        <a:solidFill>
                          <a:schemeClr val="bg1"/>
                        </a:solidFill>
                        <a:latin typeface="Montserrat" panose="00000500000000000000" pitchFamily="2" charset="0"/>
                      </a:endParaRPr>
                    </a:p>
                  </a:txBody>
                  <a:tcPr marL="7800" marR="7800" marT="7800" marB="0" anchor="ctr">
                    <a:solidFill>
                      <a:schemeClr val="accent5">
                        <a:lumMod val="50000"/>
                      </a:schemeClr>
                    </a:solidFill>
                  </a:tcPr>
                </a:tc>
                <a:extLst>
                  <a:ext uri="{0D108BD9-81ED-4DB2-BD59-A6C34878D82A}">
                    <a16:rowId xmlns:a16="http://schemas.microsoft.com/office/drawing/2014/main" val="10000"/>
                  </a:ext>
                </a:extLst>
              </a:tr>
              <a:tr h="363875">
                <a:tc>
                  <a:txBody>
                    <a:bodyPr/>
                    <a:lstStyle/>
                    <a:p>
                      <a:pPr marL="228600" marR="0" lvl="0" indent="-228600" algn="ctr" rtl="0">
                        <a:lnSpc>
                          <a:spcPct val="90000"/>
                        </a:lnSpc>
                        <a:spcBef>
                          <a:spcPts val="0"/>
                        </a:spcBef>
                        <a:spcAft>
                          <a:spcPts val="0"/>
                        </a:spcAft>
                        <a:buClr>
                          <a:srgbClr val="595959"/>
                        </a:buClr>
                        <a:buSzPts val="1600"/>
                        <a:buFont typeface="Montserrat"/>
                        <a:buAutoNum type="arabicPeriod"/>
                      </a:pPr>
                      <a:r>
                        <a:rPr lang="es-MX" sz="1400" u="none" strike="noStrike" cap="none" dirty="0">
                          <a:latin typeface="Montserrat" panose="00000500000000000000" pitchFamily="2" charset="0"/>
                          <a:sym typeface="Montserrat"/>
                        </a:rPr>
                        <a:t>México</a:t>
                      </a:r>
                      <a:endParaRPr sz="1400" dirty="0">
                        <a:latin typeface="Montserrat" panose="00000500000000000000" pitchFamily="2" charset="0"/>
                      </a:endParaRPr>
                    </a:p>
                  </a:txBody>
                  <a:tcPr marL="35975" marR="35975" marT="7800" marB="0" anchor="ctr">
                    <a:solidFill>
                      <a:schemeClr val="bg1"/>
                    </a:solidFill>
                  </a:tcPr>
                </a:tc>
                <a:tc>
                  <a:txBody>
                    <a:bodyPr/>
                    <a:lstStyle/>
                    <a:p>
                      <a:pPr marL="0" marR="0" lvl="0" indent="0" algn="ctr" rtl="0">
                        <a:lnSpc>
                          <a:spcPct val="100000"/>
                        </a:lnSpc>
                        <a:spcBef>
                          <a:spcPts val="0"/>
                        </a:spcBef>
                        <a:spcAft>
                          <a:spcPts val="0"/>
                        </a:spcAft>
                        <a:buClr>
                          <a:srgbClr val="595959"/>
                        </a:buClr>
                        <a:buSzPts val="1200"/>
                        <a:buFont typeface="Montserrat"/>
                        <a:buNone/>
                      </a:pPr>
                      <a:r>
                        <a:rPr lang="es-MX" sz="1400" u="none" strike="noStrike" cap="none" dirty="0">
                          <a:latin typeface="Montserrat" panose="00000500000000000000" pitchFamily="2" charset="0"/>
                          <a:sym typeface="Montserrat"/>
                        </a:rPr>
                        <a:t>24,390</a:t>
                      </a:r>
                      <a:endParaRPr sz="1400" dirty="0">
                        <a:latin typeface="Montserrat" panose="00000500000000000000" pitchFamily="2" charset="0"/>
                      </a:endParaRPr>
                    </a:p>
                  </a:txBody>
                  <a:tcPr marL="7800" marR="7800" marT="7800" marB="0" anchor="ctr">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400" u="none" strike="noStrike" cap="none" dirty="0">
                          <a:latin typeface="Montserrat" panose="00000500000000000000" pitchFamily="2" charset="0"/>
                          <a:sym typeface="Montserrat"/>
                        </a:rPr>
                        <a:t>19,836</a:t>
                      </a:r>
                      <a:endParaRPr sz="1400" dirty="0">
                        <a:latin typeface="Montserrat" panose="00000500000000000000" pitchFamily="2" charset="0"/>
                      </a:endParaRPr>
                    </a:p>
                  </a:txBody>
                  <a:tcPr marL="7800" marR="7800" marT="7800" marB="0" anchor="ctr">
                    <a:solidFill>
                      <a:schemeClr val="bg1"/>
                    </a:solidFill>
                  </a:tcPr>
                </a:tc>
                <a:extLst>
                  <a:ext uri="{0D108BD9-81ED-4DB2-BD59-A6C34878D82A}">
                    <a16:rowId xmlns:a16="http://schemas.microsoft.com/office/drawing/2014/main" val="10001"/>
                  </a:ext>
                </a:extLst>
              </a:tr>
              <a:tr h="363875">
                <a:tc>
                  <a:txBody>
                    <a:bodyPr/>
                    <a:lstStyle/>
                    <a:p>
                      <a:pPr marL="0" marR="0" lvl="0" indent="0" algn="ctr" rtl="0">
                        <a:lnSpc>
                          <a:spcPct val="90000"/>
                        </a:lnSpc>
                        <a:spcBef>
                          <a:spcPts val="0"/>
                        </a:spcBef>
                        <a:spcAft>
                          <a:spcPts val="0"/>
                        </a:spcAft>
                        <a:buClr>
                          <a:srgbClr val="595959"/>
                        </a:buClr>
                        <a:buSzPts val="1600"/>
                        <a:buFont typeface="Montserrat"/>
                        <a:buNone/>
                      </a:pPr>
                      <a:r>
                        <a:rPr lang="es-MX" sz="1400" u="none" strike="noStrike" cap="none" dirty="0">
                          <a:latin typeface="Montserrat" panose="00000500000000000000" pitchFamily="2" charset="0"/>
                          <a:sym typeface="Montserrat"/>
                        </a:rPr>
                        <a:t>2. Perú</a:t>
                      </a:r>
                      <a:endParaRPr sz="1400" dirty="0">
                        <a:latin typeface="Montserrat" panose="00000500000000000000" pitchFamily="2" charset="0"/>
                      </a:endParaRPr>
                    </a:p>
                  </a:txBody>
                  <a:tcPr marL="35975" marR="35975" marT="7800" marB="0" anchor="ctr">
                    <a:solidFill>
                      <a:schemeClr val="bg1"/>
                    </a:solidFill>
                  </a:tcPr>
                </a:tc>
                <a:tc>
                  <a:txBody>
                    <a:bodyPr/>
                    <a:lstStyle/>
                    <a:p>
                      <a:pPr marL="0" marR="0" lvl="0" indent="0" algn="ctr" rtl="0">
                        <a:lnSpc>
                          <a:spcPct val="100000"/>
                        </a:lnSpc>
                        <a:spcBef>
                          <a:spcPts val="0"/>
                        </a:spcBef>
                        <a:spcAft>
                          <a:spcPts val="0"/>
                        </a:spcAft>
                        <a:buClr>
                          <a:srgbClr val="595959"/>
                        </a:buClr>
                        <a:buSzPts val="1200"/>
                        <a:buFont typeface="Montserrat"/>
                        <a:buNone/>
                      </a:pPr>
                      <a:r>
                        <a:rPr lang="es-MX" sz="1400" u="none" strike="noStrike" cap="none" dirty="0">
                          <a:latin typeface="Montserrat" panose="00000500000000000000" pitchFamily="2" charset="0"/>
                          <a:sym typeface="Montserrat"/>
                        </a:rPr>
                        <a:t>3,443</a:t>
                      </a:r>
                      <a:endParaRPr sz="1400" dirty="0">
                        <a:latin typeface="Montserrat" panose="00000500000000000000" pitchFamily="2" charset="0"/>
                      </a:endParaRPr>
                    </a:p>
                  </a:txBody>
                  <a:tcPr marL="7800" marR="7800" marT="7800" marB="0" anchor="ctr">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400" u="none" strike="noStrike" cap="none">
                          <a:latin typeface="Montserrat" panose="00000500000000000000" pitchFamily="2" charset="0"/>
                          <a:sym typeface="Montserrat"/>
                        </a:rPr>
                        <a:t>2,507</a:t>
                      </a:r>
                      <a:endParaRPr sz="1400">
                        <a:latin typeface="Montserrat" panose="00000500000000000000" pitchFamily="2" charset="0"/>
                      </a:endParaRPr>
                    </a:p>
                  </a:txBody>
                  <a:tcPr marL="7800" marR="7800" marT="7800" marB="0" anchor="ctr">
                    <a:solidFill>
                      <a:schemeClr val="bg1"/>
                    </a:solidFill>
                  </a:tcPr>
                </a:tc>
                <a:extLst>
                  <a:ext uri="{0D108BD9-81ED-4DB2-BD59-A6C34878D82A}">
                    <a16:rowId xmlns:a16="http://schemas.microsoft.com/office/drawing/2014/main" val="10002"/>
                  </a:ext>
                </a:extLst>
              </a:tr>
              <a:tr h="363875">
                <a:tc>
                  <a:txBody>
                    <a:bodyPr/>
                    <a:lstStyle/>
                    <a:p>
                      <a:pPr marL="0" marR="0" lvl="0" indent="0" algn="ctr" rtl="0">
                        <a:lnSpc>
                          <a:spcPct val="90000"/>
                        </a:lnSpc>
                        <a:spcBef>
                          <a:spcPts val="0"/>
                        </a:spcBef>
                        <a:spcAft>
                          <a:spcPts val="0"/>
                        </a:spcAft>
                        <a:buClr>
                          <a:srgbClr val="595959"/>
                        </a:buClr>
                        <a:buSzPts val="1600"/>
                        <a:buFont typeface="Montserrat"/>
                        <a:buNone/>
                      </a:pPr>
                      <a:r>
                        <a:rPr lang="es-MX" sz="1400" u="none" strike="noStrike" cap="none" dirty="0">
                          <a:latin typeface="Montserrat" panose="00000500000000000000" pitchFamily="2" charset="0"/>
                          <a:sym typeface="Montserrat"/>
                        </a:rPr>
                        <a:t>3. Ecuador</a:t>
                      </a:r>
                      <a:endParaRPr sz="1400" dirty="0">
                        <a:latin typeface="Montserrat" panose="00000500000000000000" pitchFamily="2" charset="0"/>
                      </a:endParaRPr>
                    </a:p>
                  </a:txBody>
                  <a:tcPr marL="35975" marR="35975" marT="7800" marB="0" anchor="ctr">
                    <a:solidFill>
                      <a:schemeClr val="bg1"/>
                    </a:solidFill>
                  </a:tcPr>
                </a:tc>
                <a:tc>
                  <a:txBody>
                    <a:bodyPr/>
                    <a:lstStyle/>
                    <a:p>
                      <a:pPr marL="0" marR="0" lvl="0" indent="0" algn="ctr" rtl="0">
                        <a:lnSpc>
                          <a:spcPct val="100000"/>
                        </a:lnSpc>
                        <a:spcBef>
                          <a:spcPts val="0"/>
                        </a:spcBef>
                        <a:spcAft>
                          <a:spcPts val="0"/>
                        </a:spcAft>
                        <a:buClr>
                          <a:srgbClr val="595959"/>
                        </a:buClr>
                        <a:buSzPts val="1200"/>
                        <a:buFont typeface="Montserrat"/>
                        <a:buNone/>
                      </a:pPr>
                      <a:r>
                        <a:rPr lang="es-MX" sz="1400" u="none" strike="noStrike" cap="none" dirty="0">
                          <a:latin typeface="Montserrat" panose="00000500000000000000" pitchFamily="2" charset="0"/>
                          <a:sym typeface="Montserrat"/>
                        </a:rPr>
                        <a:t>2,701</a:t>
                      </a:r>
                      <a:endParaRPr sz="1400" dirty="0">
                        <a:latin typeface="Montserrat" panose="00000500000000000000" pitchFamily="2" charset="0"/>
                      </a:endParaRPr>
                    </a:p>
                  </a:txBody>
                  <a:tcPr marL="7800" marR="7800" marT="7800" marB="0" anchor="ctr">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400" u="none" strike="noStrike" cap="none">
                          <a:latin typeface="Montserrat" panose="00000500000000000000" pitchFamily="2" charset="0"/>
                          <a:sym typeface="Montserrat"/>
                        </a:rPr>
                        <a:t>1,735</a:t>
                      </a:r>
                      <a:endParaRPr sz="1400">
                        <a:latin typeface="Montserrat" panose="00000500000000000000" pitchFamily="2" charset="0"/>
                      </a:endParaRPr>
                    </a:p>
                  </a:txBody>
                  <a:tcPr marL="7800" marR="7800" marT="7800" marB="0" anchor="ctr">
                    <a:solidFill>
                      <a:schemeClr val="bg1"/>
                    </a:solidFill>
                  </a:tcPr>
                </a:tc>
                <a:extLst>
                  <a:ext uri="{0D108BD9-81ED-4DB2-BD59-A6C34878D82A}">
                    <a16:rowId xmlns:a16="http://schemas.microsoft.com/office/drawing/2014/main" val="10003"/>
                  </a:ext>
                </a:extLst>
              </a:tr>
              <a:tr h="363875">
                <a:tc>
                  <a:txBody>
                    <a:bodyPr/>
                    <a:lstStyle/>
                    <a:p>
                      <a:pPr marL="0" marR="0" lvl="0" indent="0" algn="ctr" rtl="0">
                        <a:lnSpc>
                          <a:spcPct val="90000"/>
                        </a:lnSpc>
                        <a:spcBef>
                          <a:spcPts val="0"/>
                        </a:spcBef>
                        <a:spcAft>
                          <a:spcPts val="0"/>
                        </a:spcAft>
                        <a:buClr>
                          <a:srgbClr val="595959"/>
                        </a:buClr>
                        <a:buSzPts val="1600"/>
                        <a:buFont typeface="Montserrat"/>
                        <a:buNone/>
                      </a:pPr>
                      <a:r>
                        <a:rPr lang="es-MX" sz="1400" u="none" strike="noStrike" cap="none" dirty="0">
                          <a:latin typeface="Montserrat" panose="00000500000000000000" pitchFamily="2" charset="0"/>
                          <a:sym typeface="Montserrat"/>
                        </a:rPr>
                        <a:t>4. Colombia</a:t>
                      </a:r>
                      <a:endParaRPr sz="1400" dirty="0">
                        <a:latin typeface="Montserrat" panose="00000500000000000000" pitchFamily="2" charset="0"/>
                      </a:endParaRPr>
                    </a:p>
                  </a:txBody>
                  <a:tcPr marL="35975" marR="35975" marT="7800" marB="0" anchor="ctr">
                    <a:solidFill>
                      <a:schemeClr val="bg1"/>
                    </a:solidFill>
                  </a:tcPr>
                </a:tc>
                <a:tc>
                  <a:txBody>
                    <a:bodyPr/>
                    <a:lstStyle/>
                    <a:p>
                      <a:pPr marL="0" marR="0" lvl="0" indent="0" algn="ctr" rtl="0">
                        <a:lnSpc>
                          <a:spcPct val="100000"/>
                        </a:lnSpc>
                        <a:spcBef>
                          <a:spcPts val="0"/>
                        </a:spcBef>
                        <a:spcAft>
                          <a:spcPts val="0"/>
                        </a:spcAft>
                        <a:buClr>
                          <a:srgbClr val="595959"/>
                        </a:buClr>
                        <a:buSzPts val="1200"/>
                        <a:buFont typeface="Montserrat"/>
                        <a:buNone/>
                      </a:pPr>
                      <a:r>
                        <a:rPr lang="es-MX" sz="1400" u="none" strike="noStrike" cap="none" dirty="0">
                          <a:latin typeface="Montserrat" panose="00000500000000000000" pitchFamily="2" charset="0"/>
                          <a:sym typeface="Montserrat"/>
                        </a:rPr>
                        <a:t>2,845</a:t>
                      </a:r>
                      <a:endParaRPr sz="1400" dirty="0">
                        <a:latin typeface="Montserrat" panose="00000500000000000000" pitchFamily="2" charset="0"/>
                      </a:endParaRPr>
                    </a:p>
                  </a:txBody>
                  <a:tcPr marL="7800" marR="7800" marT="7800" marB="0" anchor="ctr">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400" u="none" strike="noStrike" cap="none">
                          <a:latin typeface="Montserrat" panose="00000500000000000000" pitchFamily="2" charset="0"/>
                          <a:sym typeface="Montserrat"/>
                        </a:rPr>
                        <a:t>1,558</a:t>
                      </a:r>
                      <a:endParaRPr sz="1400">
                        <a:latin typeface="Montserrat" panose="00000500000000000000" pitchFamily="2" charset="0"/>
                      </a:endParaRPr>
                    </a:p>
                  </a:txBody>
                  <a:tcPr marL="7800" marR="7800" marT="7800" marB="0" anchor="ctr">
                    <a:solidFill>
                      <a:schemeClr val="bg1"/>
                    </a:solidFill>
                  </a:tcPr>
                </a:tc>
                <a:extLst>
                  <a:ext uri="{0D108BD9-81ED-4DB2-BD59-A6C34878D82A}">
                    <a16:rowId xmlns:a16="http://schemas.microsoft.com/office/drawing/2014/main" val="10004"/>
                  </a:ext>
                </a:extLst>
              </a:tr>
              <a:tr h="363875">
                <a:tc>
                  <a:txBody>
                    <a:bodyPr/>
                    <a:lstStyle/>
                    <a:p>
                      <a:pPr marL="0" marR="0" lvl="0" indent="0" algn="ctr" rtl="0">
                        <a:lnSpc>
                          <a:spcPct val="90000"/>
                        </a:lnSpc>
                        <a:spcBef>
                          <a:spcPts val="0"/>
                        </a:spcBef>
                        <a:spcAft>
                          <a:spcPts val="0"/>
                        </a:spcAft>
                        <a:buClr>
                          <a:srgbClr val="595959"/>
                        </a:buClr>
                        <a:buSzPts val="1600"/>
                        <a:buFont typeface="Montserrat"/>
                        <a:buNone/>
                      </a:pPr>
                      <a:r>
                        <a:rPr lang="es-MX" sz="1400" u="none" strike="noStrike" cap="none" dirty="0">
                          <a:latin typeface="Montserrat" panose="00000500000000000000" pitchFamily="2" charset="0"/>
                          <a:sym typeface="Montserrat"/>
                        </a:rPr>
                        <a:t>5. España</a:t>
                      </a:r>
                      <a:endParaRPr sz="1400" dirty="0">
                        <a:latin typeface="Montserrat" panose="00000500000000000000" pitchFamily="2" charset="0"/>
                      </a:endParaRPr>
                    </a:p>
                  </a:txBody>
                  <a:tcPr marL="35975" marR="35975" marT="7800" marB="0" anchor="ctr">
                    <a:solidFill>
                      <a:schemeClr val="bg1"/>
                    </a:solidFill>
                  </a:tcPr>
                </a:tc>
                <a:tc>
                  <a:txBody>
                    <a:bodyPr/>
                    <a:lstStyle/>
                    <a:p>
                      <a:pPr marL="0" marR="0" lvl="0" indent="0" algn="ctr" rtl="0">
                        <a:lnSpc>
                          <a:spcPct val="100000"/>
                        </a:lnSpc>
                        <a:spcBef>
                          <a:spcPts val="0"/>
                        </a:spcBef>
                        <a:spcAft>
                          <a:spcPts val="0"/>
                        </a:spcAft>
                        <a:buClr>
                          <a:srgbClr val="595959"/>
                        </a:buClr>
                        <a:buSzPts val="1200"/>
                        <a:buFont typeface="Montserrat"/>
                        <a:buNone/>
                      </a:pPr>
                      <a:r>
                        <a:rPr lang="es-MX" sz="1400" u="none" strike="noStrike" cap="none" dirty="0">
                          <a:latin typeface="Montserrat" panose="00000500000000000000" pitchFamily="2" charset="0"/>
                          <a:sym typeface="Montserrat"/>
                        </a:rPr>
                        <a:t>1,878</a:t>
                      </a:r>
                      <a:endParaRPr sz="1400" dirty="0">
                        <a:latin typeface="Montserrat" panose="00000500000000000000" pitchFamily="2" charset="0"/>
                      </a:endParaRPr>
                    </a:p>
                  </a:txBody>
                  <a:tcPr marL="7800" marR="7800" marT="7800" marB="0" anchor="ctr">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400" u="none" strike="noStrike" cap="none">
                          <a:latin typeface="Montserrat" panose="00000500000000000000" pitchFamily="2" charset="0"/>
                          <a:sym typeface="Montserrat"/>
                        </a:rPr>
                        <a:t>1,410</a:t>
                      </a:r>
                      <a:endParaRPr sz="1400" b="0" i="0" u="none" strike="noStrike" cap="none">
                        <a:solidFill>
                          <a:schemeClr val="dk1"/>
                        </a:solidFill>
                        <a:latin typeface="Montserrat" panose="00000500000000000000" pitchFamily="2" charset="0"/>
                        <a:ea typeface="Montserrat"/>
                        <a:cs typeface="Montserrat"/>
                        <a:sym typeface="Montserrat"/>
                      </a:endParaRPr>
                    </a:p>
                  </a:txBody>
                  <a:tcPr marL="7800" marR="7800" marT="7800" marB="0" anchor="ctr">
                    <a:solidFill>
                      <a:schemeClr val="bg1"/>
                    </a:solidFill>
                  </a:tcPr>
                </a:tc>
                <a:extLst>
                  <a:ext uri="{0D108BD9-81ED-4DB2-BD59-A6C34878D82A}">
                    <a16:rowId xmlns:a16="http://schemas.microsoft.com/office/drawing/2014/main" val="10005"/>
                  </a:ext>
                </a:extLst>
              </a:tr>
              <a:tr h="363875">
                <a:tc>
                  <a:txBody>
                    <a:bodyPr/>
                    <a:lstStyle/>
                    <a:p>
                      <a:pPr marL="0" marR="0" lvl="0" indent="0" algn="ctr" rtl="0">
                        <a:lnSpc>
                          <a:spcPct val="90000"/>
                        </a:lnSpc>
                        <a:spcBef>
                          <a:spcPts val="0"/>
                        </a:spcBef>
                        <a:spcAft>
                          <a:spcPts val="0"/>
                        </a:spcAft>
                        <a:buClr>
                          <a:srgbClr val="595959"/>
                        </a:buClr>
                        <a:buSzPts val="1600"/>
                        <a:buFont typeface="Montserrat"/>
                        <a:buNone/>
                      </a:pPr>
                      <a:r>
                        <a:rPr lang="es-MX" sz="1400" u="none" strike="noStrike" cap="none" dirty="0">
                          <a:latin typeface="Montserrat" panose="00000500000000000000" pitchFamily="2" charset="0"/>
                          <a:sym typeface="Montserrat"/>
                        </a:rPr>
                        <a:t>6. Chile</a:t>
                      </a:r>
                      <a:endParaRPr sz="1400" dirty="0">
                        <a:latin typeface="Montserrat" panose="00000500000000000000" pitchFamily="2" charset="0"/>
                      </a:endParaRPr>
                    </a:p>
                  </a:txBody>
                  <a:tcPr marL="35975" marR="35975" marT="7800" marB="0" anchor="ctr">
                    <a:solidFill>
                      <a:schemeClr val="bg1"/>
                    </a:solidFill>
                  </a:tcPr>
                </a:tc>
                <a:tc>
                  <a:txBody>
                    <a:bodyPr/>
                    <a:lstStyle/>
                    <a:p>
                      <a:pPr marL="0" marR="0" lvl="0" indent="0" algn="ctr" rtl="0">
                        <a:lnSpc>
                          <a:spcPct val="100000"/>
                        </a:lnSpc>
                        <a:spcBef>
                          <a:spcPts val="0"/>
                        </a:spcBef>
                        <a:spcAft>
                          <a:spcPts val="0"/>
                        </a:spcAft>
                        <a:buClr>
                          <a:srgbClr val="595959"/>
                        </a:buClr>
                        <a:buSzPts val="1200"/>
                        <a:buFont typeface="Montserrat"/>
                        <a:buNone/>
                      </a:pPr>
                      <a:r>
                        <a:rPr lang="es-MX" sz="1400" u="none" strike="noStrike" cap="none" dirty="0">
                          <a:latin typeface="Montserrat" panose="00000500000000000000" pitchFamily="2" charset="0"/>
                          <a:sym typeface="Montserrat"/>
                        </a:rPr>
                        <a:t>950</a:t>
                      </a:r>
                      <a:endParaRPr sz="1400" dirty="0">
                        <a:latin typeface="Montserrat" panose="00000500000000000000" pitchFamily="2" charset="0"/>
                      </a:endParaRPr>
                    </a:p>
                  </a:txBody>
                  <a:tcPr marL="7800" marR="7800" marT="7800" marB="0" anchor="ctr">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400" u="none" strike="noStrike" cap="none">
                          <a:latin typeface="Montserrat" panose="00000500000000000000" pitchFamily="2" charset="0"/>
                          <a:sym typeface="Montserrat"/>
                        </a:rPr>
                        <a:t>627</a:t>
                      </a:r>
                      <a:endParaRPr sz="1400">
                        <a:latin typeface="Montserrat" panose="00000500000000000000" pitchFamily="2" charset="0"/>
                      </a:endParaRPr>
                    </a:p>
                  </a:txBody>
                  <a:tcPr marL="7800" marR="7800" marT="7800" marB="0" anchor="ctr">
                    <a:solidFill>
                      <a:schemeClr val="bg1"/>
                    </a:solidFill>
                  </a:tcPr>
                </a:tc>
                <a:extLst>
                  <a:ext uri="{0D108BD9-81ED-4DB2-BD59-A6C34878D82A}">
                    <a16:rowId xmlns:a16="http://schemas.microsoft.com/office/drawing/2014/main" val="10006"/>
                  </a:ext>
                </a:extLst>
              </a:tr>
              <a:tr h="363875">
                <a:tc>
                  <a:txBody>
                    <a:bodyPr/>
                    <a:lstStyle/>
                    <a:p>
                      <a:pPr marL="0" marR="0" lvl="0" indent="0" algn="ctr" rtl="0">
                        <a:lnSpc>
                          <a:spcPct val="90000"/>
                        </a:lnSpc>
                        <a:spcBef>
                          <a:spcPts val="0"/>
                        </a:spcBef>
                        <a:spcAft>
                          <a:spcPts val="0"/>
                        </a:spcAft>
                        <a:buClr>
                          <a:srgbClr val="595959"/>
                        </a:buClr>
                        <a:buSzPts val="1600"/>
                        <a:buFont typeface="Montserrat"/>
                        <a:buNone/>
                      </a:pPr>
                      <a:r>
                        <a:rPr lang="es-MX" sz="1400" u="none" strike="noStrike" cap="none" dirty="0">
                          <a:latin typeface="Montserrat" panose="00000500000000000000" pitchFamily="2" charset="0"/>
                          <a:sym typeface="Montserrat"/>
                        </a:rPr>
                        <a:t>7. EUA</a:t>
                      </a:r>
                      <a:endParaRPr sz="1400" dirty="0">
                        <a:latin typeface="Montserrat" panose="00000500000000000000" pitchFamily="2" charset="0"/>
                      </a:endParaRPr>
                    </a:p>
                  </a:txBody>
                  <a:tcPr marL="35975" marR="35975" marT="7800" marB="0" anchor="ctr">
                    <a:solidFill>
                      <a:schemeClr val="bg1"/>
                    </a:solidFill>
                  </a:tcPr>
                </a:tc>
                <a:tc>
                  <a:txBody>
                    <a:bodyPr/>
                    <a:lstStyle/>
                    <a:p>
                      <a:pPr marL="0" marR="0" lvl="0" indent="0" algn="ctr" rtl="0">
                        <a:lnSpc>
                          <a:spcPct val="100000"/>
                        </a:lnSpc>
                        <a:spcBef>
                          <a:spcPts val="0"/>
                        </a:spcBef>
                        <a:spcAft>
                          <a:spcPts val="0"/>
                        </a:spcAft>
                        <a:buClr>
                          <a:srgbClr val="595959"/>
                        </a:buClr>
                        <a:buSzPts val="1200"/>
                        <a:buFont typeface="Montserrat"/>
                        <a:buNone/>
                      </a:pPr>
                      <a:r>
                        <a:rPr lang="es-MX" sz="1400" u="none" strike="noStrike" cap="none" dirty="0">
                          <a:latin typeface="Montserrat" panose="00000500000000000000" pitchFamily="2" charset="0"/>
                          <a:sym typeface="Montserrat"/>
                        </a:rPr>
                        <a:t>858</a:t>
                      </a:r>
                      <a:endParaRPr sz="1400" dirty="0">
                        <a:latin typeface="Montserrat" panose="00000500000000000000" pitchFamily="2" charset="0"/>
                      </a:endParaRPr>
                    </a:p>
                  </a:txBody>
                  <a:tcPr marL="7800" marR="7800" marT="7800" marB="0" anchor="ctr">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400" u="none" strike="noStrike" cap="none" dirty="0">
                          <a:latin typeface="Montserrat" panose="00000500000000000000" pitchFamily="2" charset="0"/>
                          <a:sym typeface="Montserrat"/>
                        </a:rPr>
                        <a:t>538</a:t>
                      </a:r>
                      <a:endParaRPr sz="1400" b="0" i="0" u="none" strike="noStrike" cap="none" dirty="0">
                        <a:solidFill>
                          <a:schemeClr val="dk1"/>
                        </a:solidFill>
                        <a:latin typeface="Montserrat" panose="00000500000000000000" pitchFamily="2" charset="0"/>
                        <a:ea typeface="Montserrat"/>
                        <a:cs typeface="Montserrat"/>
                        <a:sym typeface="Montserrat"/>
                      </a:endParaRPr>
                    </a:p>
                  </a:txBody>
                  <a:tcPr marL="7800" marR="7800" marT="7800" marB="0" anchor="ctr">
                    <a:solidFill>
                      <a:schemeClr val="bg1"/>
                    </a:solidFill>
                  </a:tcPr>
                </a:tc>
                <a:extLst>
                  <a:ext uri="{0D108BD9-81ED-4DB2-BD59-A6C34878D82A}">
                    <a16:rowId xmlns:a16="http://schemas.microsoft.com/office/drawing/2014/main" val="10007"/>
                  </a:ext>
                </a:extLst>
              </a:tr>
              <a:tr h="363875">
                <a:tc>
                  <a:txBody>
                    <a:bodyPr/>
                    <a:lstStyle/>
                    <a:p>
                      <a:pPr marL="0" marR="0" lvl="0" indent="0" algn="ctr" rtl="0">
                        <a:lnSpc>
                          <a:spcPct val="90000"/>
                        </a:lnSpc>
                        <a:spcBef>
                          <a:spcPts val="0"/>
                        </a:spcBef>
                        <a:spcAft>
                          <a:spcPts val="0"/>
                        </a:spcAft>
                        <a:buClr>
                          <a:srgbClr val="595959"/>
                        </a:buClr>
                        <a:buSzPts val="1600"/>
                        <a:buFont typeface="Montserrat"/>
                        <a:buNone/>
                      </a:pPr>
                      <a:r>
                        <a:rPr lang="es-MX" sz="1400" u="none" strike="noStrike" cap="none" dirty="0">
                          <a:latin typeface="Montserrat" panose="00000500000000000000" pitchFamily="2" charset="0"/>
                          <a:sym typeface="Montserrat"/>
                        </a:rPr>
                        <a:t>8. Argentina</a:t>
                      </a:r>
                      <a:endParaRPr sz="1400" dirty="0">
                        <a:latin typeface="Montserrat" panose="00000500000000000000" pitchFamily="2" charset="0"/>
                      </a:endParaRPr>
                    </a:p>
                  </a:txBody>
                  <a:tcPr marL="35975" marR="35975" marT="7800" marB="0" anchor="ctr">
                    <a:solidFill>
                      <a:schemeClr val="bg1"/>
                    </a:solidFill>
                  </a:tcPr>
                </a:tc>
                <a:tc>
                  <a:txBody>
                    <a:bodyPr/>
                    <a:lstStyle/>
                    <a:p>
                      <a:pPr marL="0" marR="0" lvl="0" indent="0" algn="ctr" rtl="0">
                        <a:lnSpc>
                          <a:spcPct val="100000"/>
                        </a:lnSpc>
                        <a:spcBef>
                          <a:spcPts val="0"/>
                        </a:spcBef>
                        <a:spcAft>
                          <a:spcPts val="0"/>
                        </a:spcAft>
                        <a:buClr>
                          <a:srgbClr val="595959"/>
                        </a:buClr>
                        <a:buSzPts val="1200"/>
                        <a:buFont typeface="Montserrat"/>
                        <a:buNone/>
                      </a:pPr>
                      <a:r>
                        <a:rPr lang="es-MX" sz="1400" u="none" strike="noStrike" cap="none" dirty="0">
                          <a:latin typeface="Montserrat" panose="00000500000000000000" pitchFamily="2" charset="0"/>
                          <a:sym typeface="Montserrat"/>
                        </a:rPr>
                        <a:t>882</a:t>
                      </a:r>
                      <a:endParaRPr sz="1400" dirty="0">
                        <a:latin typeface="Montserrat" panose="00000500000000000000" pitchFamily="2" charset="0"/>
                      </a:endParaRPr>
                    </a:p>
                  </a:txBody>
                  <a:tcPr marL="7800" marR="7800" marT="7800" marB="0" anchor="ctr">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400" u="none" strike="noStrike" cap="none" dirty="0">
                          <a:latin typeface="Montserrat" panose="00000500000000000000" pitchFamily="2" charset="0"/>
                          <a:sym typeface="Montserrat"/>
                        </a:rPr>
                        <a:t>524</a:t>
                      </a:r>
                      <a:endParaRPr sz="1400" dirty="0">
                        <a:latin typeface="Montserrat" panose="00000500000000000000" pitchFamily="2" charset="0"/>
                      </a:endParaRPr>
                    </a:p>
                  </a:txBody>
                  <a:tcPr marL="7800" marR="7800" marT="7800" marB="0" anchor="ctr">
                    <a:solidFill>
                      <a:schemeClr val="bg1"/>
                    </a:solidFill>
                  </a:tcPr>
                </a:tc>
                <a:extLst>
                  <a:ext uri="{0D108BD9-81ED-4DB2-BD59-A6C34878D82A}">
                    <a16:rowId xmlns:a16="http://schemas.microsoft.com/office/drawing/2014/main" val="10008"/>
                  </a:ext>
                </a:extLst>
              </a:tr>
              <a:tr h="363875">
                <a:tc>
                  <a:txBody>
                    <a:bodyPr/>
                    <a:lstStyle/>
                    <a:p>
                      <a:pPr marL="0" marR="0" lvl="0" indent="0" algn="ctr" rtl="0">
                        <a:lnSpc>
                          <a:spcPct val="90000"/>
                        </a:lnSpc>
                        <a:spcBef>
                          <a:spcPts val="0"/>
                        </a:spcBef>
                        <a:spcAft>
                          <a:spcPts val="0"/>
                        </a:spcAft>
                        <a:buClr>
                          <a:srgbClr val="595959"/>
                        </a:buClr>
                        <a:buSzPts val="1600"/>
                        <a:buFont typeface="Montserrat"/>
                        <a:buNone/>
                      </a:pPr>
                      <a:r>
                        <a:rPr lang="es-MX" sz="1400" u="none" strike="noStrike" cap="none" dirty="0">
                          <a:latin typeface="Montserrat" panose="00000500000000000000" pitchFamily="2" charset="0"/>
                          <a:sym typeface="Montserrat"/>
                        </a:rPr>
                        <a:t>9. Guatemala</a:t>
                      </a:r>
                      <a:endParaRPr sz="1400" dirty="0">
                        <a:latin typeface="Montserrat" panose="00000500000000000000" pitchFamily="2" charset="0"/>
                      </a:endParaRPr>
                    </a:p>
                  </a:txBody>
                  <a:tcPr marL="35975" marR="35975" marT="7800" marB="0" anchor="ctr">
                    <a:solidFill>
                      <a:schemeClr val="bg1"/>
                    </a:solidFill>
                  </a:tcPr>
                </a:tc>
                <a:tc>
                  <a:txBody>
                    <a:bodyPr/>
                    <a:lstStyle/>
                    <a:p>
                      <a:pPr marL="0" marR="0" lvl="0" indent="0" algn="ctr" rtl="0">
                        <a:lnSpc>
                          <a:spcPct val="100000"/>
                        </a:lnSpc>
                        <a:spcBef>
                          <a:spcPts val="0"/>
                        </a:spcBef>
                        <a:spcAft>
                          <a:spcPts val="0"/>
                        </a:spcAft>
                        <a:buClr>
                          <a:srgbClr val="595959"/>
                        </a:buClr>
                        <a:buSzPts val="1200"/>
                        <a:buFont typeface="Montserrat"/>
                        <a:buNone/>
                      </a:pPr>
                      <a:r>
                        <a:rPr lang="es-MX" sz="1400" u="none" strike="noStrike" cap="none" dirty="0">
                          <a:latin typeface="Montserrat" panose="00000500000000000000" pitchFamily="2" charset="0"/>
                          <a:sym typeface="Montserrat"/>
                        </a:rPr>
                        <a:t>419</a:t>
                      </a:r>
                      <a:endParaRPr sz="1400" dirty="0">
                        <a:latin typeface="Montserrat" panose="00000500000000000000" pitchFamily="2" charset="0"/>
                      </a:endParaRPr>
                    </a:p>
                  </a:txBody>
                  <a:tcPr marL="7800" marR="7800" marT="7800" marB="0" anchor="ctr">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400" u="none" strike="noStrike" cap="none" dirty="0">
                          <a:latin typeface="Montserrat" panose="00000500000000000000" pitchFamily="2" charset="0"/>
                          <a:sym typeface="Montserrat"/>
                        </a:rPr>
                        <a:t>342</a:t>
                      </a:r>
                      <a:endParaRPr sz="1400" dirty="0">
                        <a:latin typeface="Montserrat" panose="00000500000000000000" pitchFamily="2" charset="0"/>
                      </a:endParaRPr>
                    </a:p>
                  </a:txBody>
                  <a:tcPr marL="7800" marR="7800" marT="7800" marB="0" anchor="ctr">
                    <a:solidFill>
                      <a:schemeClr val="bg1"/>
                    </a:solidFill>
                  </a:tcPr>
                </a:tc>
                <a:extLst>
                  <a:ext uri="{0D108BD9-81ED-4DB2-BD59-A6C34878D82A}">
                    <a16:rowId xmlns:a16="http://schemas.microsoft.com/office/drawing/2014/main" val="10009"/>
                  </a:ext>
                </a:extLst>
              </a:tr>
              <a:tr h="363875">
                <a:tc>
                  <a:txBody>
                    <a:bodyPr/>
                    <a:lstStyle/>
                    <a:p>
                      <a:pPr marL="0" marR="0" lvl="0" indent="0" algn="ctr" rtl="0">
                        <a:lnSpc>
                          <a:spcPct val="90000"/>
                        </a:lnSpc>
                        <a:spcBef>
                          <a:spcPts val="0"/>
                        </a:spcBef>
                        <a:spcAft>
                          <a:spcPts val="0"/>
                        </a:spcAft>
                        <a:buClr>
                          <a:srgbClr val="595959"/>
                        </a:buClr>
                        <a:buSzPts val="1600"/>
                        <a:buFont typeface="Montserrat"/>
                        <a:buNone/>
                      </a:pPr>
                      <a:r>
                        <a:rPr lang="es-MX" sz="1400" u="none" strike="noStrike" cap="none" dirty="0">
                          <a:latin typeface="Montserrat" panose="00000500000000000000" pitchFamily="2" charset="0"/>
                          <a:sym typeface="Montserrat"/>
                        </a:rPr>
                        <a:t>10. Rep. Dom.</a:t>
                      </a:r>
                      <a:endParaRPr sz="1400" dirty="0">
                        <a:latin typeface="Montserrat" panose="00000500000000000000" pitchFamily="2" charset="0"/>
                      </a:endParaRPr>
                    </a:p>
                  </a:txBody>
                  <a:tcPr marL="35975" marR="35975" marT="7800" marB="0" anchor="ctr">
                    <a:solidFill>
                      <a:schemeClr val="bg1"/>
                    </a:solidFill>
                  </a:tcPr>
                </a:tc>
                <a:tc>
                  <a:txBody>
                    <a:bodyPr/>
                    <a:lstStyle/>
                    <a:p>
                      <a:pPr marL="0" marR="0" lvl="0" indent="0" algn="ctr" rtl="0">
                        <a:lnSpc>
                          <a:spcPct val="100000"/>
                        </a:lnSpc>
                        <a:spcBef>
                          <a:spcPts val="0"/>
                        </a:spcBef>
                        <a:spcAft>
                          <a:spcPts val="0"/>
                        </a:spcAft>
                        <a:buClr>
                          <a:srgbClr val="595959"/>
                        </a:buClr>
                        <a:buSzPts val="1200"/>
                        <a:buFont typeface="Montserrat"/>
                        <a:buNone/>
                      </a:pPr>
                      <a:r>
                        <a:rPr lang="es-MX" sz="1400" u="none" strike="noStrike" cap="none" dirty="0">
                          <a:latin typeface="Montserrat" panose="00000500000000000000" pitchFamily="2" charset="0"/>
                          <a:sym typeface="Montserrat"/>
                        </a:rPr>
                        <a:t>292</a:t>
                      </a:r>
                      <a:endParaRPr sz="1400" dirty="0">
                        <a:latin typeface="Montserrat" panose="00000500000000000000" pitchFamily="2" charset="0"/>
                      </a:endParaRPr>
                    </a:p>
                  </a:txBody>
                  <a:tcPr marL="7800" marR="7800" marT="7800" marB="0" anchor="ctr">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400" u="none" strike="noStrike" cap="none" dirty="0">
                          <a:latin typeface="Montserrat" panose="00000500000000000000" pitchFamily="2" charset="0"/>
                          <a:sym typeface="Montserrat"/>
                        </a:rPr>
                        <a:t>223</a:t>
                      </a:r>
                      <a:endParaRPr sz="1400" dirty="0">
                        <a:latin typeface="Montserrat" panose="00000500000000000000" pitchFamily="2" charset="0"/>
                      </a:endParaRPr>
                    </a:p>
                  </a:txBody>
                  <a:tcPr marL="7800" marR="7800" marT="7800" marB="0" anchor="ctr">
                    <a:solidFill>
                      <a:schemeClr val="bg1"/>
                    </a:solidFill>
                  </a:tcPr>
                </a:tc>
                <a:extLst>
                  <a:ext uri="{0D108BD9-81ED-4DB2-BD59-A6C34878D82A}">
                    <a16:rowId xmlns:a16="http://schemas.microsoft.com/office/drawing/2014/main" val="10010"/>
                  </a:ext>
                </a:extLst>
              </a:tr>
              <a:tr h="363875">
                <a:tc>
                  <a:txBody>
                    <a:bodyPr/>
                    <a:lstStyle/>
                    <a:p>
                      <a:pPr marL="0" marR="0" lvl="0" indent="0" algn="ctr" rtl="0">
                        <a:lnSpc>
                          <a:spcPct val="90000"/>
                        </a:lnSpc>
                        <a:spcBef>
                          <a:spcPts val="0"/>
                        </a:spcBef>
                        <a:spcAft>
                          <a:spcPts val="0"/>
                        </a:spcAft>
                        <a:buClr>
                          <a:srgbClr val="595959"/>
                        </a:buClr>
                        <a:buSzPts val="1600"/>
                        <a:buFont typeface="Montserrat"/>
                        <a:buNone/>
                      </a:pPr>
                      <a:r>
                        <a:rPr lang="es-MX" sz="1400" u="none" strike="noStrike" cap="none" dirty="0">
                          <a:latin typeface="Montserrat" panose="00000500000000000000" pitchFamily="2" charset="0"/>
                          <a:sym typeface="Montserrat"/>
                        </a:rPr>
                        <a:t>11. Bolivia</a:t>
                      </a:r>
                      <a:endParaRPr sz="1400" dirty="0">
                        <a:latin typeface="Montserrat" panose="00000500000000000000" pitchFamily="2" charset="0"/>
                      </a:endParaRPr>
                    </a:p>
                  </a:txBody>
                  <a:tcPr marL="35975" marR="35975" marT="7800" marB="0" anchor="ctr">
                    <a:solidFill>
                      <a:schemeClr val="bg1"/>
                    </a:solidFill>
                  </a:tcPr>
                </a:tc>
                <a:tc>
                  <a:txBody>
                    <a:bodyPr/>
                    <a:lstStyle/>
                    <a:p>
                      <a:pPr marL="0" marR="0" lvl="0" indent="0" algn="ctr" rtl="0">
                        <a:lnSpc>
                          <a:spcPct val="100000"/>
                        </a:lnSpc>
                        <a:spcBef>
                          <a:spcPts val="0"/>
                        </a:spcBef>
                        <a:spcAft>
                          <a:spcPts val="0"/>
                        </a:spcAft>
                        <a:buClr>
                          <a:srgbClr val="595959"/>
                        </a:buClr>
                        <a:buSzPts val="1200"/>
                        <a:buFont typeface="Montserrat"/>
                        <a:buNone/>
                      </a:pPr>
                      <a:r>
                        <a:rPr lang="es-MX" sz="1400" u="none" strike="noStrike" cap="none" dirty="0">
                          <a:latin typeface="Montserrat" panose="00000500000000000000" pitchFamily="2" charset="0"/>
                          <a:sym typeface="Montserrat"/>
                        </a:rPr>
                        <a:t>673</a:t>
                      </a:r>
                      <a:endParaRPr sz="1400" b="0" i="0" u="none" strike="noStrike" cap="none" dirty="0">
                        <a:solidFill>
                          <a:srgbClr val="595959"/>
                        </a:solidFill>
                        <a:latin typeface="Montserrat" panose="00000500000000000000" pitchFamily="2" charset="0"/>
                        <a:ea typeface="Montserrat"/>
                        <a:cs typeface="Montserrat"/>
                        <a:sym typeface="Montserrat"/>
                      </a:endParaRPr>
                    </a:p>
                  </a:txBody>
                  <a:tcPr marL="7800" marR="7800" marT="7800" marB="0" anchor="ctr">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400" u="none" strike="noStrike" cap="none" dirty="0">
                          <a:latin typeface="Montserrat" panose="00000500000000000000" pitchFamily="2" charset="0"/>
                          <a:sym typeface="Montserrat"/>
                        </a:rPr>
                        <a:t>438</a:t>
                      </a:r>
                      <a:endParaRPr sz="1400" dirty="0">
                        <a:latin typeface="Montserrat" panose="00000500000000000000" pitchFamily="2" charset="0"/>
                      </a:endParaRPr>
                    </a:p>
                  </a:txBody>
                  <a:tcPr marL="7800" marR="7800" marT="7800" marB="0" anchor="ctr">
                    <a:solidFill>
                      <a:schemeClr val="bg1"/>
                    </a:solidFill>
                  </a:tcPr>
                </a:tc>
                <a:extLst>
                  <a:ext uri="{0D108BD9-81ED-4DB2-BD59-A6C34878D82A}">
                    <a16:rowId xmlns:a16="http://schemas.microsoft.com/office/drawing/2014/main" val="10011"/>
                  </a:ext>
                </a:extLst>
              </a:tr>
              <a:tr h="363875">
                <a:tc>
                  <a:txBody>
                    <a:bodyPr/>
                    <a:lstStyle/>
                    <a:p>
                      <a:pPr marL="0" marR="0" lvl="0" indent="0" algn="ctr" rtl="0">
                        <a:lnSpc>
                          <a:spcPct val="90000"/>
                        </a:lnSpc>
                        <a:spcBef>
                          <a:spcPts val="0"/>
                        </a:spcBef>
                        <a:spcAft>
                          <a:spcPts val="0"/>
                        </a:spcAft>
                        <a:buClr>
                          <a:srgbClr val="595959"/>
                        </a:buClr>
                        <a:buSzPts val="1600"/>
                        <a:buFont typeface="Montserrat"/>
                        <a:buNone/>
                      </a:pPr>
                      <a:r>
                        <a:rPr lang="es-MX" sz="1400" u="none" strike="noStrike" cap="none" dirty="0">
                          <a:latin typeface="Montserrat" panose="00000500000000000000" pitchFamily="2" charset="0"/>
                          <a:sym typeface="Montserrat"/>
                        </a:rPr>
                        <a:t>12. Venezuela</a:t>
                      </a:r>
                      <a:endParaRPr sz="1400" dirty="0">
                        <a:latin typeface="Montserrat" panose="00000500000000000000" pitchFamily="2" charset="0"/>
                      </a:endParaRPr>
                    </a:p>
                  </a:txBody>
                  <a:tcPr marL="35975" marR="35975" marT="7800" marB="0" anchor="ctr">
                    <a:solidFill>
                      <a:schemeClr val="bg1"/>
                    </a:solidFill>
                  </a:tcPr>
                </a:tc>
                <a:tc>
                  <a:txBody>
                    <a:bodyPr/>
                    <a:lstStyle/>
                    <a:p>
                      <a:pPr marL="0" marR="0" lvl="0" indent="0" algn="ctr" rtl="0">
                        <a:lnSpc>
                          <a:spcPct val="100000"/>
                        </a:lnSpc>
                        <a:spcBef>
                          <a:spcPts val="0"/>
                        </a:spcBef>
                        <a:spcAft>
                          <a:spcPts val="0"/>
                        </a:spcAft>
                        <a:buClr>
                          <a:srgbClr val="595959"/>
                        </a:buClr>
                        <a:buSzPts val="1200"/>
                        <a:buFont typeface="Montserrat"/>
                        <a:buNone/>
                      </a:pPr>
                      <a:r>
                        <a:rPr lang="es-MX" sz="1400" u="none" strike="noStrike" cap="none" dirty="0">
                          <a:latin typeface="Montserrat" panose="00000500000000000000" pitchFamily="2" charset="0"/>
                          <a:sym typeface="Montserrat"/>
                        </a:rPr>
                        <a:t>510</a:t>
                      </a:r>
                      <a:endParaRPr sz="1400" b="0" i="0" u="none" strike="noStrike" cap="none" dirty="0">
                        <a:solidFill>
                          <a:srgbClr val="595959"/>
                        </a:solidFill>
                        <a:latin typeface="Montserrat" panose="00000500000000000000" pitchFamily="2" charset="0"/>
                        <a:ea typeface="Montserrat"/>
                        <a:cs typeface="Montserrat"/>
                        <a:sym typeface="Montserrat"/>
                      </a:endParaRPr>
                    </a:p>
                  </a:txBody>
                  <a:tcPr marL="7800" marR="7800" marT="7800" marB="0" anchor="ctr">
                    <a:solidFill>
                      <a:schemeClr val="accent5">
                        <a:lumMod val="20000"/>
                        <a:lumOff val="80000"/>
                      </a:schemeClr>
                    </a:solidFill>
                  </a:tcPr>
                </a:tc>
                <a:tc>
                  <a:txBody>
                    <a:bodyPr/>
                    <a:lstStyle/>
                    <a:p>
                      <a:pPr marL="0" marR="0" lvl="0" indent="0" algn="ctr" rtl="0">
                        <a:lnSpc>
                          <a:spcPct val="100000"/>
                        </a:lnSpc>
                        <a:spcBef>
                          <a:spcPts val="0"/>
                        </a:spcBef>
                        <a:spcAft>
                          <a:spcPts val="0"/>
                        </a:spcAft>
                        <a:buClr>
                          <a:schemeClr val="dk1"/>
                        </a:buClr>
                        <a:buSzPts val="1200"/>
                        <a:buFont typeface="Montserrat"/>
                        <a:buNone/>
                      </a:pPr>
                      <a:r>
                        <a:rPr lang="es-MX" sz="1400" u="none" strike="noStrike" cap="none" dirty="0">
                          <a:latin typeface="Montserrat" panose="00000500000000000000" pitchFamily="2" charset="0"/>
                          <a:sym typeface="Montserrat"/>
                        </a:rPr>
                        <a:t>419</a:t>
                      </a:r>
                      <a:endParaRPr sz="1400" dirty="0">
                        <a:latin typeface="Montserrat" panose="00000500000000000000" pitchFamily="2" charset="0"/>
                      </a:endParaRPr>
                    </a:p>
                  </a:txBody>
                  <a:tcPr marL="7800" marR="7800" marT="7800" marB="0" anchor="ctr">
                    <a:solidFill>
                      <a:schemeClr val="bg1"/>
                    </a:solidFill>
                  </a:tcPr>
                </a:tc>
                <a:extLst>
                  <a:ext uri="{0D108BD9-81ED-4DB2-BD59-A6C34878D82A}">
                    <a16:rowId xmlns:a16="http://schemas.microsoft.com/office/drawing/2014/main" val="10012"/>
                  </a:ext>
                </a:extLst>
              </a:tr>
            </a:tbl>
          </a:graphicData>
        </a:graphic>
      </p:graphicFrame>
      <p:pic>
        <p:nvPicPr>
          <p:cNvPr id="166" name="Google Shape;166;p6"/>
          <p:cNvPicPr preferRelativeResize="0"/>
          <p:nvPr/>
        </p:nvPicPr>
        <p:blipFill>
          <a:blip r:embed="rId3">
            <a:alphaModFix/>
          </a:blip>
          <a:stretch>
            <a:fillRect/>
          </a:stretch>
        </p:blipFill>
        <p:spPr>
          <a:xfrm>
            <a:off x="-12" y="8938"/>
            <a:ext cx="3895725" cy="9048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Google Shape;171;p7">
            <a:extLst>
              <a:ext uri="{FF2B5EF4-FFF2-40B4-BE49-F238E27FC236}">
                <a16:creationId xmlns:a16="http://schemas.microsoft.com/office/drawing/2014/main" id="{5969C5E7-13EE-61F0-468B-3EA6D2E5DE28}"/>
              </a:ext>
            </a:extLst>
          </p:cNvPr>
          <p:cNvSpPr>
            <a:spLocks noChangeArrowheads="1"/>
          </p:cNvSpPr>
          <p:nvPr/>
        </p:nvSpPr>
        <p:spPr bwMode="auto">
          <a:xfrm>
            <a:off x="9528175" y="168275"/>
            <a:ext cx="2562225" cy="442913"/>
          </a:xfrm>
          <a:prstGeom prst="roundRect">
            <a:avLst>
              <a:gd name="adj" fmla="val 16667"/>
            </a:avLst>
          </a:prstGeom>
          <a:solidFill>
            <a:schemeClr val="accent5">
              <a:lumMod val="50000"/>
            </a:schemeClr>
          </a:solidFill>
          <a:ln w="12700">
            <a:solidFill>
              <a:srgbClr val="31538F"/>
            </a:solidFill>
            <a:miter lim="800000"/>
            <a:headEnd type="none" w="sm" len="sm"/>
            <a:tailEnd type="none" w="sm" len="sm"/>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D966"/>
              </a:buClr>
              <a:buSzPts val="2000"/>
            </a:pPr>
            <a:r>
              <a:rPr lang="es-MX" altLang="es-MX" sz="2000" b="1" i="1">
                <a:solidFill>
                  <a:srgbClr val="FFD966"/>
                </a:solidFill>
                <a:latin typeface="Calibri" panose="020F0502020204030204" pitchFamily="34" charset="0"/>
                <a:cs typeface="Calibri" panose="020F0502020204030204" pitchFamily="34" charset="0"/>
                <a:sym typeface="Calibri" panose="020F0502020204030204" pitchFamily="34" charset="0"/>
              </a:rPr>
              <a:t>ATENCIÓN MÉDICA</a:t>
            </a:r>
          </a:p>
        </p:txBody>
      </p:sp>
      <p:sp>
        <p:nvSpPr>
          <p:cNvPr id="173" name="Google Shape;173;p7">
            <a:extLst>
              <a:ext uri="{FF2B5EF4-FFF2-40B4-BE49-F238E27FC236}">
                <a16:creationId xmlns:a16="http://schemas.microsoft.com/office/drawing/2014/main" id="{A82DC534-C513-7DA9-5E5B-E03027287D06}"/>
              </a:ext>
            </a:extLst>
          </p:cNvPr>
          <p:cNvSpPr/>
          <p:nvPr/>
        </p:nvSpPr>
        <p:spPr bwMode="auto">
          <a:xfrm>
            <a:off x="5492750" y="985838"/>
            <a:ext cx="4565650" cy="1437399"/>
          </a:xfrm>
          <a:prstGeom prst="rect">
            <a:avLst/>
          </a:prstGeom>
          <a:solidFill>
            <a:schemeClr val="accent1">
              <a:lumMod val="60000"/>
              <a:lumOff val="40000"/>
            </a:schemeClr>
          </a:solidFill>
          <a:ln w="9525" cap="flat" cmpd="sng">
            <a:solidFill>
              <a:srgbClr val="385623"/>
            </a:solidFill>
            <a:prstDash val="solid"/>
            <a:miter lim="800000"/>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174" name="Google Shape;174;p7">
            <a:extLst>
              <a:ext uri="{FF2B5EF4-FFF2-40B4-BE49-F238E27FC236}">
                <a16:creationId xmlns:a16="http://schemas.microsoft.com/office/drawing/2014/main" id="{31F6C0C7-8C9E-FD14-510D-B3D4EF7AA046}"/>
              </a:ext>
            </a:extLst>
          </p:cNvPr>
          <p:cNvSpPr/>
          <p:nvPr/>
        </p:nvSpPr>
        <p:spPr bwMode="auto">
          <a:xfrm>
            <a:off x="146050" y="985838"/>
            <a:ext cx="5168900" cy="1981200"/>
          </a:xfrm>
          <a:prstGeom prst="rect">
            <a:avLst/>
          </a:prstGeom>
          <a:solidFill>
            <a:schemeClr val="accent1">
              <a:lumMod val="60000"/>
              <a:lumOff val="40000"/>
            </a:schemeClr>
          </a:solidFill>
          <a:ln w="9525" cap="flat" cmpd="sng">
            <a:solidFill>
              <a:srgbClr val="385623"/>
            </a:solidFill>
            <a:prstDash val="solid"/>
            <a:miter lim="800000"/>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dirty="0">
              <a:latin typeface="Arial"/>
              <a:ea typeface="Arial"/>
              <a:cs typeface="Arial"/>
              <a:sym typeface="Arial"/>
            </a:endParaRPr>
          </a:p>
        </p:txBody>
      </p:sp>
      <p:sp>
        <p:nvSpPr>
          <p:cNvPr id="175" name="Google Shape;175;p7">
            <a:extLst>
              <a:ext uri="{FF2B5EF4-FFF2-40B4-BE49-F238E27FC236}">
                <a16:creationId xmlns:a16="http://schemas.microsoft.com/office/drawing/2014/main" id="{944B27B6-0FF1-2AC3-34D8-C8FF6E4F9CCA}"/>
              </a:ext>
            </a:extLst>
          </p:cNvPr>
          <p:cNvSpPr/>
          <p:nvPr/>
        </p:nvSpPr>
        <p:spPr bwMode="auto">
          <a:xfrm>
            <a:off x="146050" y="985838"/>
            <a:ext cx="4279900" cy="374650"/>
          </a:xfrm>
          <a:prstGeom prst="wedgeRectCallout">
            <a:avLst>
              <a:gd name="adj1" fmla="val -19491"/>
              <a:gd name="adj2" fmla="val 87621"/>
            </a:avLst>
          </a:prstGeom>
          <a:solidFill>
            <a:schemeClr val="accent1">
              <a:lumMod val="50000"/>
            </a:schemeClr>
          </a:solidFill>
          <a:ln w="12700" cap="flat" cmpd="sng">
            <a:solidFill>
              <a:schemeClr val="lt1"/>
            </a:solidFill>
            <a:prstDash val="solid"/>
            <a:miter lim="800000"/>
            <a:headEnd type="none" w="sm" len="sm"/>
            <a:tailEnd type="none" w="sm" len="sm"/>
          </a:ln>
        </p:spPr>
        <p:txBody>
          <a:bodyPr spcFirstLastPara="1" lIns="28575" tIns="28575" rIns="28575" bIns="28575" anchor="ctr"/>
          <a:lstStyle/>
          <a:p>
            <a:pPr algn="ctr" eaLnBrk="1" fontAlgn="auto" hangingPunct="1">
              <a:lnSpc>
                <a:spcPct val="90000"/>
              </a:lnSpc>
              <a:spcBef>
                <a:spcPts val="0"/>
              </a:spcBef>
              <a:spcAft>
                <a:spcPts val="0"/>
              </a:spcAft>
              <a:buClr>
                <a:srgbClr val="000000"/>
              </a:buClr>
              <a:buFont typeface="Arial"/>
              <a:buNone/>
              <a:defRPr/>
            </a:pPr>
            <a:r>
              <a:rPr lang="es-MX" sz="1200" i="1" kern="0" cap="small">
                <a:solidFill>
                  <a:schemeClr val="lt1"/>
                </a:solidFill>
                <a:latin typeface="Arial"/>
                <a:ea typeface="Arial"/>
                <a:cs typeface="Arial"/>
                <a:sym typeface="Arial"/>
              </a:rPr>
              <a:t>Servicios de apoyo al diagnóstico y tratamiento</a:t>
            </a:r>
            <a:endParaRPr kern="0">
              <a:latin typeface="Arial"/>
              <a:ea typeface="Arial"/>
              <a:cs typeface="Arial"/>
              <a:sym typeface="Arial"/>
            </a:endParaRPr>
          </a:p>
        </p:txBody>
      </p:sp>
      <p:sp>
        <p:nvSpPr>
          <p:cNvPr id="176" name="Google Shape;176;p7">
            <a:extLst>
              <a:ext uri="{FF2B5EF4-FFF2-40B4-BE49-F238E27FC236}">
                <a16:creationId xmlns:a16="http://schemas.microsoft.com/office/drawing/2014/main" id="{1CF18F59-8287-9C0B-8953-5EC58BFCD1C6}"/>
              </a:ext>
            </a:extLst>
          </p:cNvPr>
          <p:cNvSpPr txBox="1"/>
          <p:nvPr/>
        </p:nvSpPr>
        <p:spPr bwMode="auto">
          <a:xfrm>
            <a:off x="4171949" y="1446213"/>
            <a:ext cx="1042988" cy="400050"/>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lIns="91425" tIns="45700" rIns="91425" bIns="45700">
            <a:spAutoFit/>
          </a:bodyPr>
          <a:lstStyle/>
          <a:p>
            <a:pPr algn="ctr" eaLnBrk="1" fontAlgn="auto" hangingPunct="1">
              <a:spcBef>
                <a:spcPts val="0"/>
              </a:spcBef>
              <a:spcAft>
                <a:spcPts val="0"/>
              </a:spcAft>
              <a:buClr>
                <a:srgbClr val="000000"/>
              </a:buClr>
              <a:buFont typeface="Arial"/>
              <a:buNone/>
              <a:defRPr/>
            </a:pPr>
            <a:r>
              <a:rPr lang="es-MX" sz="1000" i="1" kern="0" dirty="0">
                <a:solidFill>
                  <a:srgbClr val="385623"/>
                </a:solidFill>
                <a:latin typeface="Arial"/>
                <a:ea typeface="Arial"/>
                <a:cs typeface="Arial"/>
                <a:sym typeface="Arial"/>
              </a:rPr>
              <a:t>Estudios TAC</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17.1</a:t>
            </a:r>
            <a:r>
              <a:rPr lang="es-MX" sz="1000" b="1" i="1" dirty="0">
                <a:solidFill>
                  <a:srgbClr val="385623"/>
                </a:solidFill>
              </a:rPr>
              <a:t>) </a:t>
            </a:r>
            <a:r>
              <a:rPr lang="es-MX" sz="1000" b="1" i="1" kern="0" dirty="0">
                <a:solidFill>
                  <a:schemeClr val="dk1"/>
                </a:solidFill>
                <a:latin typeface="Arial"/>
                <a:ea typeface="Arial"/>
                <a:cs typeface="Arial"/>
                <a:sym typeface="Arial"/>
              </a:rPr>
              <a:t>16.0</a:t>
            </a:r>
            <a:endParaRPr sz="1000" i="1" kern="0" dirty="0">
              <a:solidFill>
                <a:srgbClr val="385623"/>
              </a:solidFill>
              <a:latin typeface="Arial"/>
              <a:ea typeface="Arial"/>
              <a:cs typeface="Arial"/>
              <a:sym typeface="Arial"/>
            </a:endParaRPr>
          </a:p>
        </p:txBody>
      </p:sp>
      <p:sp>
        <p:nvSpPr>
          <p:cNvPr id="177" name="Google Shape;177;p7">
            <a:extLst>
              <a:ext uri="{FF2B5EF4-FFF2-40B4-BE49-F238E27FC236}">
                <a16:creationId xmlns:a16="http://schemas.microsoft.com/office/drawing/2014/main" id="{8400B0AD-061D-FA94-6760-7432B76E5970}"/>
              </a:ext>
            </a:extLst>
          </p:cNvPr>
          <p:cNvSpPr txBox="1"/>
          <p:nvPr/>
        </p:nvSpPr>
        <p:spPr bwMode="auto">
          <a:xfrm>
            <a:off x="4165600" y="2442369"/>
            <a:ext cx="1049337" cy="400069"/>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wrap="square" lIns="91425" tIns="45700" rIns="91425" bIns="45700">
            <a:spAutoFit/>
          </a:bodyPr>
          <a:lstStyle/>
          <a:p>
            <a:pPr algn="ctr" eaLnBrk="1" fontAlgn="auto" hangingPunct="1">
              <a:spcBef>
                <a:spcPts val="0"/>
              </a:spcBef>
              <a:spcAft>
                <a:spcPts val="0"/>
              </a:spcAft>
              <a:buClr>
                <a:srgbClr val="000000"/>
              </a:buClr>
              <a:buFont typeface="Arial"/>
              <a:buNone/>
              <a:defRPr/>
            </a:pPr>
            <a:r>
              <a:rPr lang="es-MX" sz="1000" i="1" kern="0" dirty="0">
                <a:solidFill>
                  <a:srgbClr val="385623"/>
                </a:solidFill>
                <a:latin typeface="Arial"/>
                <a:ea typeface="Arial"/>
                <a:cs typeface="Arial"/>
                <a:sym typeface="Arial"/>
              </a:rPr>
              <a:t>Ultrasonido</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28.8</a:t>
            </a:r>
            <a:r>
              <a:rPr lang="es-MX" sz="1000" b="1" i="1" dirty="0">
                <a:solidFill>
                  <a:srgbClr val="385623"/>
                </a:solidFill>
              </a:rPr>
              <a:t>) </a:t>
            </a:r>
            <a:r>
              <a:rPr lang="es-MX" sz="1000" b="1" i="1" kern="0" dirty="0">
                <a:solidFill>
                  <a:schemeClr val="dk1"/>
                </a:solidFill>
                <a:latin typeface="Arial"/>
                <a:ea typeface="Arial"/>
                <a:cs typeface="Arial"/>
                <a:sym typeface="Arial"/>
              </a:rPr>
              <a:t>34.5</a:t>
            </a:r>
            <a:endParaRPr sz="1000" i="1" kern="0" dirty="0">
              <a:solidFill>
                <a:srgbClr val="385623"/>
              </a:solidFill>
              <a:latin typeface="Arial"/>
              <a:ea typeface="Arial"/>
              <a:cs typeface="Arial"/>
              <a:sym typeface="Arial"/>
            </a:endParaRPr>
          </a:p>
        </p:txBody>
      </p:sp>
      <p:sp>
        <p:nvSpPr>
          <p:cNvPr id="178" name="Google Shape;178;p7">
            <a:extLst>
              <a:ext uri="{FF2B5EF4-FFF2-40B4-BE49-F238E27FC236}">
                <a16:creationId xmlns:a16="http://schemas.microsoft.com/office/drawing/2014/main" id="{A805E61C-8D37-B1AF-86D1-7FF8BAE1269C}"/>
              </a:ext>
            </a:extLst>
          </p:cNvPr>
          <p:cNvSpPr txBox="1"/>
          <p:nvPr/>
        </p:nvSpPr>
        <p:spPr bwMode="auto">
          <a:xfrm>
            <a:off x="325438" y="2398713"/>
            <a:ext cx="1203325" cy="400050"/>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lIns="91425" tIns="45700" rIns="91425" bIns="45700">
            <a:spAutoFit/>
          </a:bodyPr>
          <a:lstStyle/>
          <a:p>
            <a:pPr algn="ctr" eaLnBrk="1" fontAlgn="auto" hangingPunct="1">
              <a:spcBef>
                <a:spcPts val="0"/>
              </a:spcBef>
              <a:spcAft>
                <a:spcPts val="0"/>
              </a:spcAft>
              <a:buClr>
                <a:srgbClr val="000000"/>
              </a:buClr>
              <a:buFont typeface="Arial"/>
              <a:buNone/>
              <a:defRPr/>
            </a:pPr>
            <a:r>
              <a:rPr lang="es-MX" sz="1000" i="1" kern="0" dirty="0">
                <a:solidFill>
                  <a:srgbClr val="002060"/>
                </a:solidFill>
                <a:latin typeface="Arial"/>
                <a:ea typeface="Arial"/>
                <a:cs typeface="Arial"/>
                <a:sym typeface="Arial"/>
              </a:rPr>
              <a:t>Trasfusiones</a:t>
            </a:r>
            <a:endParaRPr kern="0" dirty="0">
              <a:latin typeface="Arial"/>
              <a:ea typeface="Arial"/>
              <a:cs typeface="Arial"/>
              <a:sym typeface="Arial"/>
            </a:endParaRPr>
          </a:p>
          <a:p>
            <a:pPr algn="ctr">
              <a:defRPr/>
            </a:pPr>
            <a:r>
              <a:rPr lang="es-MX" sz="1000" b="1" i="1" dirty="0">
                <a:solidFill>
                  <a:srgbClr val="002060"/>
                </a:solidFill>
              </a:rPr>
              <a:t>(</a:t>
            </a:r>
            <a:r>
              <a:rPr lang="es-MX" sz="1000" b="1" i="1" dirty="0">
                <a:solidFill>
                  <a:srgbClr val="1F3864"/>
                </a:solidFill>
              </a:rPr>
              <a:t>97.9</a:t>
            </a:r>
            <a:r>
              <a:rPr lang="es-MX" sz="1000" b="1" i="1" dirty="0">
                <a:solidFill>
                  <a:srgbClr val="002060"/>
                </a:solidFill>
              </a:rPr>
              <a:t>) </a:t>
            </a:r>
            <a:r>
              <a:rPr lang="es-MX" sz="1000" b="1" i="1" kern="0" dirty="0">
                <a:solidFill>
                  <a:schemeClr val="dk1"/>
                </a:solidFill>
                <a:latin typeface="Arial"/>
                <a:ea typeface="Arial"/>
                <a:cs typeface="Arial"/>
                <a:sym typeface="Arial"/>
              </a:rPr>
              <a:t>102.0</a:t>
            </a:r>
            <a:endParaRPr sz="1000" i="1" kern="0" dirty="0">
              <a:solidFill>
                <a:srgbClr val="002060"/>
              </a:solidFill>
              <a:latin typeface="Arial"/>
              <a:ea typeface="Arial"/>
              <a:cs typeface="Arial"/>
              <a:sym typeface="Arial"/>
            </a:endParaRPr>
          </a:p>
        </p:txBody>
      </p:sp>
      <p:sp>
        <p:nvSpPr>
          <p:cNvPr id="179" name="Google Shape;179;p7">
            <a:extLst>
              <a:ext uri="{FF2B5EF4-FFF2-40B4-BE49-F238E27FC236}">
                <a16:creationId xmlns:a16="http://schemas.microsoft.com/office/drawing/2014/main" id="{10329F67-8BD4-4DD7-CB3E-84DD524FC0D7}"/>
              </a:ext>
            </a:extLst>
          </p:cNvPr>
          <p:cNvSpPr txBox="1"/>
          <p:nvPr/>
        </p:nvSpPr>
        <p:spPr bwMode="auto">
          <a:xfrm>
            <a:off x="2919413" y="2222911"/>
            <a:ext cx="1147762" cy="553957"/>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lIns="91425" tIns="45700" rIns="91425" bIns="45700">
            <a:spAutoFit/>
          </a:bodyPr>
          <a:lstStyle/>
          <a:p>
            <a:pPr algn="ctr" eaLnBrk="1" fontAlgn="auto" hangingPunct="1">
              <a:spcBef>
                <a:spcPts val="0"/>
              </a:spcBef>
              <a:spcAft>
                <a:spcPts val="0"/>
              </a:spcAft>
              <a:buClr>
                <a:srgbClr val="000000"/>
              </a:buClr>
              <a:buFont typeface="Arial"/>
              <a:buNone/>
              <a:defRPr/>
            </a:pPr>
            <a:r>
              <a:rPr lang="es-MX" sz="1000" i="1" kern="0" dirty="0">
                <a:solidFill>
                  <a:srgbClr val="385623"/>
                </a:solidFill>
                <a:latin typeface="Arial"/>
                <a:ea typeface="Arial"/>
                <a:cs typeface="Arial"/>
                <a:sym typeface="Arial"/>
              </a:rPr>
              <a:t>EEG, PEATC y EMG</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6.93</a:t>
            </a:r>
            <a:r>
              <a:rPr lang="es-MX" sz="1000" b="1" i="1" dirty="0">
                <a:solidFill>
                  <a:srgbClr val="385623"/>
                </a:solidFill>
              </a:rPr>
              <a:t>) </a:t>
            </a:r>
            <a:r>
              <a:rPr lang="es-MX" sz="1000" b="1" i="1" kern="0" dirty="0">
                <a:solidFill>
                  <a:schemeClr val="dk1"/>
                </a:solidFill>
                <a:latin typeface="Arial"/>
                <a:ea typeface="Arial"/>
                <a:cs typeface="Arial"/>
                <a:sym typeface="Arial"/>
              </a:rPr>
              <a:t>8.06</a:t>
            </a:r>
            <a:endParaRPr sz="1000" i="1" kern="0" dirty="0">
              <a:solidFill>
                <a:srgbClr val="385623"/>
              </a:solidFill>
              <a:latin typeface="Arial"/>
              <a:ea typeface="Arial"/>
              <a:cs typeface="Arial"/>
              <a:sym typeface="Arial"/>
            </a:endParaRPr>
          </a:p>
        </p:txBody>
      </p:sp>
      <p:sp>
        <p:nvSpPr>
          <p:cNvPr id="180" name="Google Shape;180;p7">
            <a:extLst>
              <a:ext uri="{FF2B5EF4-FFF2-40B4-BE49-F238E27FC236}">
                <a16:creationId xmlns:a16="http://schemas.microsoft.com/office/drawing/2014/main" id="{EF7C64B3-5930-1B45-685C-20B13AF19BC8}"/>
              </a:ext>
            </a:extLst>
          </p:cNvPr>
          <p:cNvSpPr txBox="1"/>
          <p:nvPr/>
        </p:nvSpPr>
        <p:spPr bwMode="auto">
          <a:xfrm>
            <a:off x="327025" y="1546225"/>
            <a:ext cx="1204912" cy="553957"/>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lIns="91425" tIns="45700" rIns="91425" bIns="45700">
            <a:spAutoFit/>
          </a:bodyPr>
          <a:lstStyle/>
          <a:p>
            <a:pPr algn="ctr" eaLnBrk="1" fontAlgn="auto" hangingPunct="1">
              <a:spcBef>
                <a:spcPts val="0"/>
              </a:spcBef>
              <a:spcAft>
                <a:spcPts val="0"/>
              </a:spcAft>
              <a:buClr>
                <a:srgbClr val="000000"/>
              </a:buClr>
              <a:buFont typeface="Arial"/>
              <a:buNone/>
              <a:defRPr/>
            </a:pPr>
            <a:r>
              <a:rPr lang="es-MX" sz="1000" i="1" kern="0" dirty="0">
                <a:solidFill>
                  <a:srgbClr val="385623"/>
                </a:solidFill>
                <a:latin typeface="Arial"/>
                <a:ea typeface="Arial"/>
                <a:cs typeface="Arial"/>
                <a:sym typeface="Arial"/>
              </a:rPr>
              <a:t>Estudios Laboratorio</a:t>
            </a:r>
            <a:endParaRPr kern="0" dirty="0">
              <a:latin typeface="Arial"/>
              <a:ea typeface="Arial"/>
              <a:cs typeface="Arial"/>
              <a:sym typeface="Arial"/>
            </a:endParaRPr>
          </a:p>
          <a:p>
            <a:pPr algn="ctr">
              <a:defRPr/>
            </a:pPr>
            <a:r>
              <a:rPr lang="es-MX" sz="1000" b="1" i="1" dirty="0">
                <a:solidFill>
                  <a:srgbClr val="1F3864"/>
                </a:solidFill>
              </a:rPr>
              <a:t>(3,956.3) </a:t>
            </a:r>
            <a:r>
              <a:rPr lang="es-MX" sz="1000" b="1" i="1" kern="0" dirty="0">
                <a:solidFill>
                  <a:schemeClr val="dk1"/>
                </a:solidFill>
                <a:latin typeface="Arial"/>
                <a:ea typeface="Arial"/>
                <a:cs typeface="Arial"/>
                <a:sym typeface="Arial"/>
              </a:rPr>
              <a:t>3,575.0</a:t>
            </a:r>
            <a:endParaRPr sz="1000" i="1" kern="0" dirty="0">
              <a:solidFill>
                <a:srgbClr val="1F3864"/>
              </a:solidFill>
              <a:latin typeface="Arial"/>
              <a:ea typeface="Arial"/>
              <a:cs typeface="Arial"/>
              <a:sym typeface="Arial"/>
            </a:endParaRPr>
          </a:p>
        </p:txBody>
      </p:sp>
      <p:sp>
        <p:nvSpPr>
          <p:cNvPr id="181" name="Google Shape;181;p7">
            <a:extLst>
              <a:ext uri="{FF2B5EF4-FFF2-40B4-BE49-F238E27FC236}">
                <a16:creationId xmlns:a16="http://schemas.microsoft.com/office/drawing/2014/main" id="{CA1801FB-71E6-2449-CE35-09FDF93854BA}"/>
              </a:ext>
            </a:extLst>
          </p:cNvPr>
          <p:cNvSpPr txBox="1"/>
          <p:nvPr/>
        </p:nvSpPr>
        <p:spPr bwMode="auto">
          <a:xfrm>
            <a:off x="1616075" y="1720850"/>
            <a:ext cx="1217613" cy="400050"/>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lIns="91425" tIns="45700" rIns="91425" bIns="45700">
            <a:spAutoFit/>
          </a:bodyPr>
          <a:lstStyle/>
          <a:p>
            <a:pPr algn="ctr" eaLnBrk="1" fontAlgn="auto" hangingPunct="1">
              <a:spcBef>
                <a:spcPts val="0"/>
              </a:spcBef>
              <a:spcAft>
                <a:spcPts val="0"/>
              </a:spcAft>
              <a:buClr>
                <a:srgbClr val="000000"/>
              </a:buClr>
              <a:buFont typeface="Arial"/>
              <a:buNone/>
              <a:defRPr/>
            </a:pPr>
            <a:r>
              <a:rPr lang="es-MX" sz="1000" i="1" kern="0" dirty="0">
                <a:solidFill>
                  <a:srgbClr val="385623"/>
                </a:solidFill>
                <a:latin typeface="Arial"/>
                <a:ea typeface="Arial"/>
                <a:cs typeface="Arial"/>
                <a:sym typeface="Arial"/>
              </a:rPr>
              <a:t>Radioterapia</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49.0</a:t>
            </a:r>
            <a:r>
              <a:rPr lang="es-MX" sz="1000" b="1" i="1" dirty="0">
                <a:solidFill>
                  <a:srgbClr val="385623"/>
                </a:solidFill>
              </a:rPr>
              <a:t>) </a:t>
            </a:r>
            <a:r>
              <a:rPr lang="es-MX" sz="1000" b="1" i="1" kern="0" dirty="0">
                <a:solidFill>
                  <a:schemeClr val="dk1"/>
                </a:solidFill>
                <a:latin typeface="Arial"/>
                <a:ea typeface="Arial"/>
                <a:cs typeface="Arial"/>
                <a:sym typeface="Arial"/>
              </a:rPr>
              <a:t>27.7</a:t>
            </a:r>
            <a:endParaRPr kern="0" dirty="0">
              <a:latin typeface="Arial"/>
              <a:ea typeface="Arial"/>
              <a:cs typeface="Arial"/>
              <a:sym typeface="Arial"/>
            </a:endParaRPr>
          </a:p>
        </p:txBody>
      </p:sp>
      <p:sp>
        <p:nvSpPr>
          <p:cNvPr id="182" name="Google Shape;182;p7">
            <a:extLst>
              <a:ext uri="{FF2B5EF4-FFF2-40B4-BE49-F238E27FC236}">
                <a16:creationId xmlns:a16="http://schemas.microsoft.com/office/drawing/2014/main" id="{F0119D9D-6F78-3554-BF79-1A1541940BCC}"/>
              </a:ext>
            </a:extLst>
          </p:cNvPr>
          <p:cNvSpPr txBox="1"/>
          <p:nvPr/>
        </p:nvSpPr>
        <p:spPr bwMode="auto">
          <a:xfrm>
            <a:off x="4138612" y="1956594"/>
            <a:ext cx="1049337" cy="400050"/>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wrap="square" lIns="91425" tIns="45700" rIns="91425" bIns="45700">
            <a:spAutoFit/>
          </a:bodyPr>
          <a:lstStyle/>
          <a:p>
            <a:pPr algn="ctr" eaLnBrk="1" fontAlgn="auto" hangingPunct="1">
              <a:spcBef>
                <a:spcPts val="0"/>
              </a:spcBef>
              <a:spcAft>
                <a:spcPts val="0"/>
              </a:spcAft>
              <a:buClr>
                <a:srgbClr val="000000"/>
              </a:buClr>
              <a:buFont typeface="Arial"/>
              <a:buNone/>
              <a:defRPr/>
            </a:pPr>
            <a:r>
              <a:rPr lang="es-MX" sz="1000" i="1" kern="0" dirty="0">
                <a:solidFill>
                  <a:srgbClr val="385623"/>
                </a:solidFill>
                <a:latin typeface="Arial"/>
                <a:ea typeface="Arial"/>
                <a:cs typeface="Arial"/>
                <a:sym typeface="Arial"/>
              </a:rPr>
              <a:t>Estudios RX</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159.0</a:t>
            </a:r>
            <a:r>
              <a:rPr lang="es-MX" sz="1000" b="1" i="1" dirty="0">
                <a:solidFill>
                  <a:srgbClr val="385623"/>
                </a:solidFill>
              </a:rPr>
              <a:t>) </a:t>
            </a:r>
            <a:r>
              <a:rPr lang="es-MX" sz="1000" b="1" i="1" kern="0" dirty="0">
                <a:solidFill>
                  <a:schemeClr val="dk1"/>
                </a:solidFill>
                <a:latin typeface="Arial"/>
                <a:ea typeface="Arial"/>
                <a:cs typeface="Arial"/>
                <a:sym typeface="Arial"/>
              </a:rPr>
              <a:t>165.0</a:t>
            </a:r>
            <a:endParaRPr sz="1000" i="1" kern="0" dirty="0">
              <a:solidFill>
                <a:srgbClr val="385623"/>
              </a:solidFill>
              <a:latin typeface="Arial"/>
              <a:ea typeface="Arial"/>
              <a:cs typeface="Arial"/>
              <a:sym typeface="Arial"/>
            </a:endParaRPr>
          </a:p>
        </p:txBody>
      </p:sp>
      <p:sp>
        <p:nvSpPr>
          <p:cNvPr id="183" name="Google Shape;183;p7">
            <a:extLst>
              <a:ext uri="{FF2B5EF4-FFF2-40B4-BE49-F238E27FC236}">
                <a16:creationId xmlns:a16="http://schemas.microsoft.com/office/drawing/2014/main" id="{7F09ABBE-5865-A69F-588F-E5EBCD4963DF}"/>
              </a:ext>
            </a:extLst>
          </p:cNvPr>
          <p:cNvSpPr txBox="1"/>
          <p:nvPr/>
        </p:nvSpPr>
        <p:spPr bwMode="auto">
          <a:xfrm>
            <a:off x="1619250" y="2243138"/>
            <a:ext cx="1201738" cy="554037"/>
          </a:xfrm>
          <a:prstGeom prst="rect">
            <a:avLst/>
          </a:prstGeom>
          <a:solidFill>
            <a:schemeClr val="accent1">
              <a:lumMod val="20000"/>
              <a:lumOff val="80000"/>
            </a:schemeClr>
          </a:solidFill>
          <a:ln>
            <a:noFill/>
          </a:ln>
        </p:spPr>
        <p:txBody>
          <a:bodyPr spcFirstLastPara="1" lIns="91425" tIns="45700" rIns="91425" bIns="45700">
            <a:spAutoFit/>
          </a:bodyPr>
          <a:lstStyle/>
          <a:p>
            <a:pPr algn="ctr" eaLnBrk="1" fontAlgn="auto" hangingPunct="1">
              <a:spcBef>
                <a:spcPts val="0"/>
              </a:spcBef>
              <a:spcAft>
                <a:spcPts val="0"/>
              </a:spcAft>
              <a:buClr>
                <a:srgbClr val="000000"/>
              </a:buClr>
              <a:buFont typeface="Arial"/>
              <a:buNone/>
              <a:defRPr/>
            </a:pPr>
            <a:r>
              <a:rPr lang="es-MX" sz="1000" b="1" i="1" kern="0" dirty="0">
                <a:solidFill>
                  <a:srgbClr val="385623"/>
                </a:solidFill>
                <a:latin typeface="Arial"/>
                <a:ea typeface="Arial"/>
                <a:cs typeface="Arial"/>
                <a:sym typeface="Arial"/>
              </a:rPr>
              <a:t>Resonancia magnética</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10.1</a:t>
            </a:r>
            <a:r>
              <a:rPr lang="es-MX" sz="1000" b="1" i="1" dirty="0">
                <a:solidFill>
                  <a:srgbClr val="385623"/>
                </a:solidFill>
              </a:rPr>
              <a:t>) </a:t>
            </a:r>
            <a:r>
              <a:rPr lang="es-MX" sz="1000" b="1" i="1" kern="0" dirty="0">
                <a:solidFill>
                  <a:schemeClr val="dk1"/>
                </a:solidFill>
                <a:latin typeface="Arial"/>
                <a:ea typeface="Arial"/>
                <a:cs typeface="Arial"/>
                <a:sym typeface="Arial"/>
              </a:rPr>
              <a:t>10.1</a:t>
            </a:r>
            <a:endParaRPr sz="1000" b="1" i="1" kern="0" dirty="0">
              <a:solidFill>
                <a:srgbClr val="385623"/>
              </a:solidFill>
              <a:latin typeface="Arial"/>
              <a:ea typeface="Arial"/>
              <a:cs typeface="Arial"/>
              <a:sym typeface="Arial"/>
            </a:endParaRPr>
          </a:p>
        </p:txBody>
      </p:sp>
      <p:grpSp>
        <p:nvGrpSpPr>
          <p:cNvPr id="2" name="Grupo 1">
            <a:extLst>
              <a:ext uri="{FF2B5EF4-FFF2-40B4-BE49-F238E27FC236}">
                <a16:creationId xmlns:a16="http://schemas.microsoft.com/office/drawing/2014/main" id="{550874C7-4961-4CC4-B89B-F04DB5A92131}"/>
              </a:ext>
            </a:extLst>
          </p:cNvPr>
          <p:cNvGrpSpPr/>
          <p:nvPr/>
        </p:nvGrpSpPr>
        <p:grpSpPr>
          <a:xfrm>
            <a:off x="134936" y="3387726"/>
            <a:ext cx="2814638" cy="2111376"/>
            <a:chOff x="146050" y="3282950"/>
            <a:chExt cx="2814638" cy="2111376"/>
          </a:xfrm>
        </p:grpSpPr>
        <p:sp>
          <p:nvSpPr>
            <p:cNvPr id="184" name="Google Shape;184;p7">
              <a:extLst>
                <a:ext uri="{FF2B5EF4-FFF2-40B4-BE49-F238E27FC236}">
                  <a16:creationId xmlns:a16="http://schemas.microsoft.com/office/drawing/2014/main" id="{E270E45E-0E2B-CFBD-39B4-75B5B5AA94ED}"/>
                </a:ext>
              </a:extLst>
            </p:cNvPr>
            <p:cNvSpPr/>
            <p:nvPr/>
          </p:nvSpPr>
          <p:spPr bwMode="auto">
            <a:xfrm>
              <a:off x="146050" y="3292476"/>
              <a:ext cx="2814638" cy="2101850"/>
            </a:xfrm>
            <a:prstGeom prst="rect">
              <a:avLst/>
            </a:prstGeom>
            <a:solidFill>
              <a:schemeClr val="accent1">
                <a:lumMod val="60000"/>
                <a:lumOff val="40000"/>
              </a:schemeClr>
            </a:solidFill>
            <a:ln w="9525" cap="flat" cmpd="sng">
              <a:solidFill>
                <a:srgbClr val="385623"/>
              </a:solidFill>
              <a:prstDash val="solid"/>
              <a:miter lim="800000"/>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185" name="Google Shape;185;p7">
              <a:extLst>
                <a:ext uri="{FF2B5EF4-FFF2-40B4-BE49-F238E27FC236}">
                  <a16:creationId xmlns:a16="http://schemas.microsoft.com/office/drawing/2014/main" id="{F2AAA11F-EAD2-50CD-D3BF-6CB964CF4770}"/>
                </a:ext>
              </a:extLst>
            </p:cNvPr>
            <p:cNvSpPr/>
            <p:nvPr/>
          </p:nvSpPr>
          <p:spPr bwMode="auto">
            <a:xfrm>
              <a:off x="146050" y="3282950"/>
              <a:ext cx="1778000" cy="334963"/>
            </a:xfrm>
            <a:prstGeom prst="wedgeRectCallout">
              <a:avLst>
                <a:gd name="adj1" fmla="val -21364"/>
                <a:gd name="adj2" fmla="val 73916"/>
              </a:avLst>
            </a:prstGeom>
            <a:solidFill>
              <a:schemeClr val="accent1">
                <a:lumMod val="50000"/>
              </a:schemeClr>
            </a:solidFill>
            <a:ln w="12700" cap="flat" cmpd="sng">
              <a:solidFill>
                <a:schemeClr val="lt1"/>
              </a:solidFill>
              <a:prstDash val="solid"/>
              <a:miter lim="800000"/>
              <a:headEnd type="none" w="sm" len="sm"/>
              <a:tailEnd type="none" w="sm" len="sm"/>
            </a:ln>
          </p:spPr>
          <p:txBody>
            <a:bodyPr spcFirstLastPara="1" lIns="28575" tIns="28575" rIns="28575" bIns="28575" anchor="ctr"/>
            <a:lstStyle/>
            <a:p>
              <a:pPr algn="ctr" eaLnBrk="1" fontAlgn="auto" hangingPunct="1">
                <a:lnSpc>
                  <a:spcPct val="90000"/>
                </a:lnSpc>
                <a:spcBef>
                  <a:spcPts val="0"/>
                </a:spcBef>
                <a:spcAft>
                  <a:spcPts val="0"/>
                </a:spcAft>
                <a:buClr>
                  <a:srgbClr val="000000"/>
                </a:buClr>
                <a:buFont typeface="Arial"/>
                <a:buNone/>
                <a:defRPr/>
              </a:pPr>
              <a:r>
                <a:rPr lang="es-MX" sz="1600" i="1" kern="0" cap="small" dirty="0">
                  <a:solidFill>
                    <a:schemeClr val="lt1"/>
                  </a:solidFill>
                  <a:latin typeface="Arial"/>
                  <a:ea typeface="Arial"/>
                  <a:cs typeface="Arial"/>
                  <a:sym typeface="Arial"/>
                </a:rPr>
                <a:t>Urgencias</a:t>
              </a:r>
              <a:endParaRPr kern="0" dirty="0">
                <a:latin typeface="Arial"/>
                <a:ea typeface="Arial"/>
                <a:cs typeface="Arial"/>
                <a:sym typeface="Arial"/>
              </a:endParaRPr>
            </a:p>
          </p:txBody>
        </p:sp>
        <p:sp>
          <p:nvSpPr>
            <p:cNvPr id="186" name="Google Shape;186;p7">
              <a:extLst>
                <a:ext uri="{FF2B5EF4-FFF2-40B4-BE49-F238E27FC236}">
                  <a16:creationId xmlns:a16="http://schemas.microsoft.com/office/drawing/2014/main" id="{4318F1D1-FEF5-6FB4-10E5-0E37C8C4DE6E}"/>
                </a:ext>
              </a:extLst>
            </p:cNvPr>
            <p:cNvSpPr txBox="1"/>
            <p:nvPr/>
          </p:nvSpPr>
          <p:spPr bwMode="auto">
            <a:xfrm>
              <a:off x="203200" y="4729163"/>
              <a:ext cx="2681288" cy="400050"/>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lIns="91425" tIns="45700" rIns="91425" bIns="45700">
              <a:spAutoFit/>
            </a:bodyPr>
            <a:lstStyle/>
            <a:p>
              <a:pPr algn="ctr" eaLnBrk="1" fontAlgn="auto" hangingPunct="1">
                <a:spcBef>
                  <a:spcPts val="0"/>
                </a:spcBef>
                <a:spcAft>
                  <a:spcPts val="0"/>
                </a:spcAft>
                <a:buClr>
                  <a:srgbClr val="000000"/>
                </a:buClr>
                <a:buFont typeface="Arial"/>
                <a:buNone/>
                <a:defRPr/>
              </a:pPr>
              <a:r>
                <a:rPr lang="es-MX" sz="1000" i="1" kern="0" dirty="0">
                  <a:solidFill>
                    <a:srgbClr val="385623"/>
                  </a:solidFill>
                  <a:latin typeface="Arial"/>
                  <a:ea typeface="Arial"/>
                  <a:cs typeface="Arial"/>
                  <a:sym typeface="Arial"/>
                </a:rPr>
                <a:t>Accidentes y violencias</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10.4</a:t>
              </a:r>
              <a:r>
                <a:rPr lang="es-MX" sz="1000" b="1" i="1" dirty="0">
                  <a:solidFill>
                    <a:srgbClr val="385623"/>
                  </a:solidFill>
                </a:rPr>
                <a:t>) </a:t>
              </a:r>
              <a:r>
                <a:rPr lang="es-MX" sz="1000" b="1" i="1" kern="0" dirty="0">
                  <a:solidFill>
                    <a:schemeClr val="dk1"/>
                  </a:solidFill>
                  <a:latin typeface="Arial"/>
                  <a:ea typeface="Arial"/>
                  <a:cs typeface="Arial"/>
                  <a:sym typeface="Arial"/>
                </a:rPr>
                <a:t>9.5</a:t>
              </a:r>
              <a:endParaRPr kern="0" dirty="0">
                <a:latin typeface="Arial"/>
                <a:ea typeface="Arial"/>
                <a:cs typeface="Arial"/>
                <a:sym typeface="Arial"/>
              </a:endParaRPr>
            </a:p>
          </p:txBody>
        </p:sp>
        <p:sp>
          <p:nvSpPr>
            <p:cNvPr id="187" name="Google Shape;187;p7">
              <a:extLst>
                <a:ext uri="{FF2B5EF4-FFF2-40B4-BE49-F238E27FC236}">
                  <a16:creationId xmlns:a16="http://schemas.microsoft.com/office/drawing/2014/main" id="{A7862A23-F82D-0D39-623C-D69DC53C0E75}"/>
                </a:ext>
              </a:extLst>
            </p:cNvPr>
            <p:cNvSpPr txBox="1"/>
            <p:nvPr/>
          </p:nvSpPr>
          <p:spPr bwMode="auto">
            <a:xfrm>
              <a:off x="1592263" y="3997325"/>
              <a:ext cx="1293812" cy="400050"/>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lIns="91425" tIns="45700" rIns="91425" bIns="45700">
              <a:spAutoFit/>
            </a:bodyPr>
            <a:lstStyle/>
            <a:p>
              <a:pPr algn="ctr" eaLnBrk="1" fontAlgn="auto" hangingPunct="1">
                <a:spcBef>
                  <a:spcPts val="0"/>
                </a:spcBef>
                <a:spcAft>
                  <a:spcPts val="0"/>
                </a:spcAft>
                <a:buClr>
                  <a:srgbClr val="000000"/>
                </a:buClr>
                <a:buFont typeface="Arial"/>
                <a:buNone/>
                <a:defRPr/>
              </a:pPr>
              <a:r>
                <a:rPr lang="es-MX" sz="1000" i="1" kern="0" dirty="0">
                  <a:solidFill>
                    <a:srgbClr val="385623"/>
                  </a:solidFill>
                  <a:latin typeface="Arial"/>
                  <a:ea typeface="Arial"/>
                  <a:cs typeface="Arial"/>
                  <a:sym typeface="Arial"/>
                </a:rPr>
                <a:t>Urgencias reales</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28.0</a:t>
              </a:r>
              <a:r>
                <a:rPr lang="es-MX" sz="1000" b="1" i="1" dirty="0">
                  <a:solidFill>
                    <a:srgbClr val="385623"/>
                  </a:solidFill>
                </a:rPr>
                <a:t>) </a:t>
              </a:r>
              <a:r>
                <a:rPr lang="es-MX" sz="1000" b="1" i="1" kern="0" dirty="0">
                  <a:solidFill>
                    <a:schemeClr val="dk1"/>
                  </a:solidFill>
                  <a:latin typeface="Arial"/>
                  <a:ea typeface="Arial"/>
                  <a:cs typeface="Arial"/>
                  <a:sym typeface="Arial"/>
                </a:rPr>
                <a:t>26.8</a:t>
              </a:r>
              <a:endParaRPr kern="0" dirty="0">
                <a:latin typeface="Arial"/>
                <a:ea typeface="Arial"/>
                <a:cs typeface="Arial"/>
                <a:sym typeface="Arial"/>
              </a:endParaRPr>
            </a:p>
          </p:txBody>
        </p:sp>
        <p:sp>
          <p:nvSpPr>
            <p:cNvPr id="188" name="Google Shape;188;p7">
              <a:extLst>
                <a:ext uri="{FF2B5EF4-FFF2-40B4-BE49-F238E27FC236}">
                  <a16:creationId xmlns:a16="http://schemas.microsoft.com/office/drawing/2014/main" id="{6A783621-C2B5-1012-86B3-AE209EED20EA}"/>
                </a:ext>
              </a:extLst>
            </p:cNvPr>
            <p:cNvSpPr txBox="1"/>
            <p:nvPr/>
          </p:nvSpPr>
          <p:spPr bwMode="auto">
            <a:xfrm>
              <a:off x="203200" y="3967163"/>
              <a:ext cx="1274763" cy="400050"/>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lIns="91425" tIns="45700" rIns="91425" bIns="45700">
              <a:spAutoFit/>
            </a:bodyPr>
            <a:lstStyle/>
            <a:p>
              <a:pPr algn="ctr" eaLnBrk="1" fontAlgn="auto" hangingPunct="1">
                <a:spcBef>
                  <a:spcPts val="0"/>
                </a:spcBef>
                <a:spcAft>
                  <a:spcPts val="0"/>
                </a:spcAft>
                <a:buClr>
                  <a:srgbClr val="000000"/>
                </a:buClr>
                <a:buFont typeface="Arial"/>
                <a:buNone/>
                <a:defRPr/>
              </a:pPr>
              <a:r>
                <a:rPr lang="es-MX" sz="1000" i="1" kern="0" dirty="0">
                  <a:solidFill>
                    <a:srgbClr val="385623"/>
                  </a:solidFill>
                  <a:latin typeface="Arial"/>
                  <a:ea typeface="Arial"/>
                  <a:cs typeface="Arial"/>
                  <a:sym typeface="Arial"/>
                </a:rPr>
                <a:t>Valoraciones</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78.3</a:t>
              </a:r>
              <a:r>
                <a:rPr lang="es-MX" sz="1000" b="1" i="1" dirty="0">
                  <a:solidFill>
                    <a:srgbClr val="385623"/>
                  </a:solidFill>
                </a:rPr>
                <a:t>) </a:t>
              </a:r>
              <a:r>
                <a:rPr lang="es-MX" sz="1000" b="1" i="1" kern="0" dirty="0">
                  <a:solidFill>
                    <a:schemeClr val="dk1"/>
                  </a:solidFill>
                  <a:latin typeface="Arial"/>
                  <a:ea typeface="Arial"/>
                  <a:cs typeface="Arial"/>
                  <a:sym typeface="Arial"/>
                </a:rPr>
                <a:t>93.8</a:t>
              </a:r>
              <a:endParaRPr kern="0" dirty="0">
                <a:latin typeface="Arial"/>
                <a:ea typeface="Arial"/>
                <a:cs typeface="Arial"/>
                <a:sym typeface="Arial"/>
              </a:endParaRPr>
            </a:p>
          </p:txBody>
        </p:sp>
      </p:grpSp>
      <p:sp>
        <p:nvSpPr>
          <p:cNvPr id="189" name="Google Shape;189;p7">
            <a:extLst>
              <a:ext uri="{FF2B5EF4-FFF2-40B4-BE49-F238E27FC236}">
                <a16:creationId xmlns:a16="http://schemas.microsoft.com/office/drawing/2014/main" id="{ECA29AB7-9138-54DB-46B0-14D9EE13D064}"/>
              </a:ext>
            </a:extLst>
          </p:cNvPr>
          <p:cNvSpPr/>
          <p:nvPr/>
        </p:nvSpPr>
        <p:spPr bwMode="auto">
          <a:xfrm>
            <a:off x="3057525" y="3282950"/>
            <a:ext cx="4079875" cy="2130425"/>
          </a:xfrm>
          <a:prstGeom prst="rect">
            <a:avLst/>
          </a:prstGeom>
          <a:solidFill>
            <a:schemeClr val="accent1">
              <a:lumMod val="60000"/>
              <a:lumOff val="40000"/>
            </a:schemeClr>
          </a:solidFill>
          <a:ln w="12700" cap="flat" cmpd="sng">
            <a:solidFill>
              <a:srgbClr val="385623"/>
            </a:solidFill>
            <a:prstDash val="solid"/>
            <a:miter lim="800000"/>
            <a:headEnd type="none" w="sm" len="sm"/>
            <a:tailEnd type="none" w="sm" len="sm"/>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190" name="Google Shape;190;p7">
            <a:extLst>
              <a:ext uri="{FF2B5EF4-FFF2-40B4-BE49-F238E27FC236}">
                <a16:creationId xmlns:a16="http://schemas.microsoft.com/office/drawing/2014/main" id="{84AFE8B6-ADC5-7E08-C37D-017720756089}"/>
              </a:ext>
            </a:extLst>
          </p:cNvPr>
          <p:cNvSpPr txBox="1"/>
          <p:nvPr/>
        </p:nvSpPr>
        <p:spPr bwMode="auto">
          <a:xfrm>
            <a:off x="4506913" y="4302125"/>
            <a:ext cx="1395412" cy="400050"/>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lIns="91425" tIns="45700" rIns="91425" bIns="45700">
            <a:spAutoFit/>
          </a:bodyPr>
          <a:lstStyle/>
          <a:p>
            <a:pPr algn="ctr" eaLnBrk="1" fontAlgn="auto" hangingPunct="1">
              <a:spcBef>
                <a:spcPts val="0"/>
              </a:spcBef>
              <a:spcAft>
                <a:spcPts val="0"/>
              </a:spcAft>
              <a:buClr>
                <a:srgbClr val="000000"/>
              </a:buClr>
              <a:buFont typeface="Arial"/>
              <a:buNone/>
              <a:defRPr/>
            </a:pPr>
            <a:r>
              <a:rPr lang="es-MX" sz="1000" i="1" kern="0" dirty="0">
                <a:solidFill>
                  <a:srgbClr val="385623"/>
                </a:solidFill>
                <a:latin typeface="Arial"/>
                <a:ea typeface="Arial"/>
                <a:cs typeface="Arial"/>
                <a:sym typeface="Arial"/>
              </a:rPr>
              <a:t>Procedimientos</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129.0</a:t>
            </a:r>
            <a:r>
              <a:rPr lang="es-MX" sz="1000" b="1" i="1" dirty="0">
                <a:solidFill>
                  <a:srgbClr val="385623"/>
                </a:solidFill>
              </a:rPr>
              <a:t>) </a:t>
            </a:r>
            <a:r>
              <a:rPr lang="es-MX" sz="1000" b="1" i="1" kern="0" dirty="0">
                <a:solidFill>
                  <a:schemeClr val="dk1"/>
                </a:solidFill>
                <a:latin typeface="Arial"/>
                <a:ea typeface="Arial"/>
                <a:cs typeface="Arial"/>
                <a:sym typeface="Arial"/>
              </a:rPr>
              <a:t>193.9</a:t>
            </a:r>
            <a:endParaRPr kern="0" dirty="0">
              <a:latin typeface="Arial"/>
              <a:ea typeface="Arial"/>
              <a:cs typeface="Arial"/>
              <a:sym typeface="Arial"/>
            </a:endParaRPr>
          </a:p>
        </p:txBody>
      </p:sp>
      <p:sp>
        <p:nvSpPr>
          <p:cNvPr id="191" name="Google Shape;191;p7">
            <a:extLst>
              <a:ext uri="{FF2B5EF4-FFF2-40B4-BE49-F238E27FC236}">
                <a16:creationId xmlns:a16="http://schemas.microsoft.com/office/drawing/2014/main" id="{BF125FFA-0494-ABFF-A329-1A786D364BFE}"/>
              </a:ext>
            </a:extLst>
          </p:cNvPr>
          <p:cNvSpPr txBox="1"/>
          <p:nvPr/>
        </p:nvSpPr>
        <p:spPr bwMode="auto">
          <a:xfrm>
            <a:off x="3165473" y="4157623"/>
            <a:ext cx="1203325" cy="400050"/>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lIns="91425" tIns="45700" rIns="91425" bIns="45700">
            <a:spAutoFit/>
          </a:bodyPr>
          <a:lstStyle/>
          <a:p>
            <a:pPr algn="ctr" eaLnBrk="1" fontAlgn="auto" hangingPunct="1">
              <a:spcBef>
                <a:spcPts val="0"/>
              </a:spcBef>
              <a:spcAft>
                <a:spcPts val="0"/>
              </a:spcAft>
              <a:buClr>
                <a:srgbClr val="000000"/>
              </a:buClr>
              <a:buFont typeface="Arial"/>
              <a:buNone/>
              <a:defRPr/>
            </a:pPr>
            <a:r>
              <a:rPr lang="es-MX" sz="1000" i="1" kern="0" dirty="0">
                <a:solidFill>
                  <a:srgbClr val="385623"/>
                </a:solidFill>
                <a:latin typeface="Arial"/>
                <a:ea typeface="Arial"/>
                <a:cs typeface="Arial"/>
                <a:sym typeface="Arial"/>
              </a:rPr>
              <a:t>Subsecuentes</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294.9</a:t>
            </a:r>
            <a:r>
              <a:rPr lang="es-MX" sz="1000" b="1" i="1" dirty="0">
                <a:solidFill>
                  <a:srgbClr val="385623"/>
                </a:solidFill>
              </a:rPr>
              <a:t>) </a:t>
            </a:r>
            <a:r>
              <a:rPr lang="es-MX" sz="1000" b="1" i="1" kern="0" dirty="0">
                <a:solidFill>
                  <a:schemeClr val="dk1"/>
                </a:solidFill>
                <a:latin typeface="Arial"/>
                <a:ea typeface="Arial"/>
                <a:cs typeface="Arial"/>
                <a:sym typeface="Arial"/>
              </a:rPr>
              <a:t>374.4</a:t>
            </a:r>
            <a:endParaRPr kern="0" dirty="0">
              <a:latin typeface="Arial"/>
              <a:ea typeface="Arial"/>
              <a:cs typeface="Arial"/>
              <a:sym typeface="Arial"/>
            </a:endParaRPr>
          </a:p>
        </p:txBody>
      </p:sp>
      <p:sp>
        <p:nvSpPr>
          <p:cNvPr id="192" name="Google Shape;192;p7">
            <a:extLst>
              <a:ext uri="{FF2B5EF4-FFF2-40B4-BE49-F238E27FC236}">
                <a16:creationId xmlns:a16="http://schemas.microsoft.com/office/drawing/2014/main" id="{D602C1BD-21FB-5C58-00A6-BE2F364CE27B}"/>
              </a:ext>
            </a:extLst>
          </p:cNvPr>
          <p:cNvSpPr txBox="1"/>
          <p:nvPr/>
        </p:nvSpPr>
        <p:spPr bwMode="auto">
          <a:xfrm>
            <a:off x="6000750" y="4140200"/>
            <a:ext cx="1031875" cy="400050"/>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lIns="91425" tIns="45700" rIns="91425" bIns="45700">
            <a:spAutoFit/>
          </a:bodyPr>
          <a:lstStyle/>
          <a:p>
            <a:pPr algn="ctr" eaLnBrk="1" fontAlgn="auto" hangingPunct="1">
              <a:spcBef>
                <a:spcPts val="0"/>
              </a:spcBef>
              <a:spcAft>
                <a:spcPts val="0"/>
              </a:spcAft>
              <a:buClr>
                <a:srgbClr val="000000"/>
              </a:buClr>
              <a:buFont typeface="Arial"/>
              <a:buNone/>
              <a:defRPr/>
            </a:pPr>
            <a:r>
              <a:rPr lang="es-MX" sz="1000" i="1" kern="0" dirty="0">
                <a:solidFill>
                  <a:srgbClr val="385623"/>
                </a:solidFill>
                <a:latin typeface="Arial"/>
                <a:ea typeface="Arial"/>
                <a:cs typeface="Arial"/>
                <a:sym typeface="Arial"/>
              </a:rPr>
              <a:t>Primera vez</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46.0</a:t>
            </a:r>
            <a:r>
              <a:rPr lang="es-MX" sz="1000" b="1" i="1" dirty="0">
                <a:solidFill>
                  <a:srgbClr val="385623"/>
                </a:solidFill>
              </a:rPr>
              <a:t>) 57.7</a:t>
            </a:r>
            <a:endParaRPr kern="0" dirty="0">
              <a:latin typeface="Arial"/>
              <a:ea typeface="Arial"/>
              <a:cs typeface="Arial"/>
              <a:sym typeface="Arial"/>
            </a:endParaRPr>
          </a:p>
        </p:txBody>
      </p:sp>
      <p:sp>
        <p:nvSpPr>
          <p:cNvPr id="193" name="Google Shape;193;p7">
            <a:extLst>
              <a:ext uri="{FF2B5EF4-FFF2-40B4-BE49-F238E27FC236}">
                <a16:creationId xmlns:a16="http://schemas.microsoft.com/office/drawing/2014/main" id="{C8AB6554-20A5-2A52-0B37-785ECF0F7DE1}"/>
              </a:ext>
            </a:extLst>
          </p:cNvPr>
          <p:cNvSpPr txBox="1"/>
          <p:nvPr/>
        </p:nvSpPr>
        <p:spPr bwMode="auto">
          <a:xfrm>
            <a:off x="4502149" y="3767138"/>
            <a:ext cx="1371600" cy="400050"/>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lIns="91425" tIns="45700" rIns="91425" bIns="45700">
            <a:spAutoFit/>
          </a:bodyPr>
          <a:lstStyle/>
          <a:p>
            <a:pPr algn="ctr" eaLnBrk="1" fontAlgn="auto" hangingPunct="1">
              <a:spcBef>
                <a:spcPts val="0"/>
              </a:spcBef>
              <a:spcAft>
                <a:spcPts val="0"/>
              </a:spcAft>
              <a:buClr>
                <a:srgbClr val="000000"/>
              </a:buClr>
              <a:buFont typeface="Arial"/>
              <a:buNone/>
              <a:defRPr/>
            </a:pPr>
            <a:r>
              <a:rPr lang="es-MX" sz="1000" i="1" kern="0">
                <a:solidFill>
                  <a:srgbClr val="385623"/>
                </a:solidFill>
                <a:latin typeface="Arial"/>
                <a:ea typeface="Arial"/>
                <a:cs typeface="Arial"/>
                <a:sym typeface="Arial"/>
              </a:rPr>
              <a:t>Pre consulta</a:t>
            </a:r>
            <a:endParaRPr kern="0">
              <a:latin typeface="Arial"/>
              <a:ea typeface="Arial"/>
              <a:cs typeface="Arial"/>
              <a:sym typeface="Arial"/>
            </a:endParaRPr>
          </a:p>
          <a:p>
            <a:pPr algn="ctr" eaLnBrk="1" fontAlgn="auto" hangingPunct="1">
              <a:spcBef>
                <a:spcPts val="0"/>
              </a:spcBef>
              <a:spcAft>
                <a:spcPts val="0"/>
              </a:spcAft>
              <a:buClr>
                <a:srgbClr val="000000"/>
              </a:buClr>
              <a:buFont typeface="Arial"/>
              <a:buNone/>
              <a:defRPr/>
            </a:pPr>
            <a:r>
              <a:rPr lang="es-MX" sz="1000" b="1" i="1" kern="0">
                <a:solidFill>
                  <a:schemeClr val="dk1"/>
                </a:solidFill>
                <a:latin typeface="Arial"/>
                <a:ea typeface="Arial"/>
                <a:cs typeface="Arial"/>
                <a:sym typeface="Arial"/>
              </a:rPr>
              <a:t>55.2</a:t>
            </a:r>
            <a:r>
              <a:rPr lang="es-MX" sz="1000" b="1" i="1" kern="0">
                <a:solidFill>
                  <a:srgbClr val="385623"/>
                </a:solidFill>
                <a:latin typeface="Arial"/>
                <a:ea typeface="Arial"/>
                <a:cs typeface="Arial"/>
                <a:sym typeface="Arial"/>
              </a:rPr>
              <a:t> (</a:t>
            </a:r>
            <a:r>
              <a:rPr lang="es-MX" sz="1000" b="1" i="1" kern="0">
                <a:solidFill>
                  <a:srgbClr val="1F3864"/>
                </a:solidFill>
                <a:latin typeface="Arial"/>
                <a:ea typeface="Arial"/>
                <a:cs typeface="Arial"/>
                <a:sym typeface="Arial"/>
              </a:rPr>
              <a:t>67.7</a:t>
            </a:r>
            <a:r>
              <a:rPr lang="es-MX" sz="1000" b="1" i="1" kern="0">
                <a:solidFill>
                  <a:srgbClr val="385623"/>
                </a:solidFill>
                <a:latin typeface="Arial"/>
                <a:ea typeface="Arial"/>
                <a:cs typeface="Arial"/>
                <a:sym typeface="Arial"/>
              </a:rPr>
              <a:t>)</a:t>
            </a:r>
            <a:endParaRPr kern="0">
              <a:latin typeface="Arial"/>
              <a:ea typeface="Arial"/>
              <a:cs typeface="Arial"/>
              <a:sym typeface="Arial"/>
            </a:endParaRPr>
          </a:p>
        </p:txBody>
      </p:sp>
      <p:sp>
        <p:nvSpPr>
          <p:cNvPr id="194" name="Google Shape;194;p7">
            <a:extLst>
              <a:ext uri="{FF2B5EF4-FFF2-40B4-BE49-F238E27FC236}">
                <a16:creationId xmlns:a16="http://schemas.microsoft.com/office/drawing/2014/main" id="{E7B755A3-DD49-33B4-02BC-788955552201}"/>
              </a:ext>
            </a:extLst>
          </p:cNvPr>
          <p:cNvSpPr txBox="1"/>
          <p:nvPr/>
        </p:nvSpPr>
        <p:spPr bwMode="auto">
          <a:xfrm>
            <a:off x="3179761" y="3478131"/>
            <a:ext cx="1214437" cy="400069"/>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wrap="square" lIns="91425" tIns="45700" rIns="91425" bIns="45700">
            <a:spAutoFit/>
          </a:bodyPr>
          <a:lstStyle/>
          <a:p>
            <a:pPr algn="ctr" eaLnBrk="1" fontAlgn="auto" hangingPunct="1">
              <a:spcBef>
                <a:spcPts val="0"/>
              </a:spcBef>
              <a:spcAft>
                <a:spcPts val="0"/>
              </a:spcAft>
              <a:buClr>
                <a:srgbClr val="385623"/>
              </a:buClr>
              <a:buSzPts val="1000"/>
              <a:buFont typeface="Arial"/>
              <a:buNone/>
              <a:defRPr/>
            </a:pPr>
            <a:r>
              <a:rPr lang="es-MX" sz="1000" i="1" kern="0" dirty="0">
                <a:solidFill>
                  <a:srgbClr val="385623"/>
                </a:solidFill>
                <a:latin typeface="Arial"/>
                <a:ea typeface="Arial"/>
                <a:cs typeface="Arial"/>
                <a:sym typeface="Arial"/>
              </a:rPr>
              <a:t>Consultas totales</a:t>
            </a:r>
            <a:endParaRPr lang="es-MX" dirty="0"/>
          </a:p>
          <a:p>
            <a:pPr algn="ctr">
              <a:buClr>
                <a:srgbClr val="385623"/>
              </a:buClr>
              <a:buSzPts val="1000"/>
              <a:defRPr/>
            </a:pPr>
            <a:r>
              <a:rPr lang="es-MX" sz="1000" b="1" i="1" dirty="0">
                <a:solidFill>
                  <a:srgbClr val="385623"/>
                </a:solidFill>
              </a:rPr>
              <a:t>(</a:t>
            </a:r>
            <a:r>
              <a:rPr lang="es-MX" sz="1000" b="1" i="1" dirty="0">
                <a:solidFill>
                  <a:srgbClr val="1F3864"/>
                </a:solidFill>
              </a:rPr>
              <a:t>521.2</a:t>
            </a:r>
            <a:r>
              <a:rPr lang="es-MX" sz="1000" b="1" i="1" dirty="0">
                <a:solidFill>
                  <a:srgbClr val="385623"/>
                </a:solidFill>
              </a:rPr>
              <a:t>) </a:t>
            </a:r>
            <a:r>
              <a:rPr lang="es-MX" sz="1000" b="1" i="1" kern="0" dirty="0">
                <a:solidFill>
                  <a:schemeClr val="dk1"/>
                </a:solidFill>
                <a:latin typeface="Arial"/>
                <a:ea typeface="Arial"/>
                <a:cs typeface="Arial"/>
                <a:sym typeface="Arial"/>
              </a:rPr>
              <a:t>631.7</a:t>
            </a:r>
            <a:endParaRPr kern="0" dirty="0">
              <a:latin typeface="Arial"/>
              <a:ea typeface="Arial"/>
              <a:cs typeface="Arial"/>
              <a:sym typeface="Arial"/>
            </a:endParaRPr>
          </a:p>
        </p:txBody>
      </p:sp>
      <p:sp>
        <p:nvSpPr>
          <p:cNvPr id="195" name="Google Shape;195;p7">
            <a:extLst>
              <a:ext uri="{FF2B5EF4-FFF2-40B4-BE49-F238E27FC236}">
                <a16:creationId xmlns:a16="http://schemas.microsoft.com/office/drawing/2014/main" id="{EB143420-6177-9E60-9BF9-4350CD020F3D}"/>
              </a:ext>
            </a:extLst>
          </p:cNvPr>
          <p:cNvSpPr txBox="1"/>
          <p:nvPr/>
        </p:nvSpPr>
        <p:spPr bwMode="auto">
          <a:xfrm>
            <a:off x="4494213" y="4821238"/>
            <a:ext cx="1389062" cy="409575"/>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lIns="91425" tIns="45700" rIns="91425" bIns="45700">
            <a:spAutoFit/>
          </a:bodyPr>
          <a:lstStyle/>
          <a:p>
            <a:pPr algn="ctr" eaLnBrk="1" fontAlgn="auto" hangingPunct="1">
              <a:spcBef>
                <a:spcPts val="0"/>
              </a:spcBef>
              <a:spcAft>
                <a:spcPts val="0"/>
              </a:spcAft>
              <a:buClr>
                <a:srgbClr val="000000"/>
              </a:buClr>
              <a:buFont typeface="Arial"/>
              <a:buNone/>
              <a:defRPr/>
            </a:pPr>
            <a:r>
              <a:rPr lang="es-MX" sz="1000" i="1" kern="0" dirty="0">
                <a:solidFill>
                  <a:srgbClr val="385623"/>
                </a:solidFill>
                <a:latin typeface="Arial"/>
                <a:ea typeface="Arial"/>
                <a:cs typeface="Arial"/>
                <a:sym typeface="Arial"/>
              </a:rPr>
              <a:t>Interconsultas</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40.7</a:t>
            </a:r>
            <a:r>
              <a:rPr lang="es-MX" sz="1000" b="1" i="1" dirty="0">
                <a:solidFill>
                  <a:srgbClr val="385623"/>
                </a:solidFill>
              </a:rPr>
              <a:t>) </a:t>
            </a:r>
            <a:r>
              <a:rPr lang="es-MX" sz="1000" b="1" i="1" kern="0" dirty="0">
                <a:solidFill>
                  <a:schemeClr val="dk1"/>
                </a:solidFill>
                <a:latin typeface="Arial"/>
                <a:ea typeface="Arial"/>
                <a:cs typeface="Arial"/>
                <a:sym typeface="Arial"/>
              </a:rPr>
              <a:t>49.3</a:t>
            </a:r>
            <a:endParaRPr kern="0" dirty="0">
              <a:latin typeface="Arial"/>
              <a:ea typeface="Arial"/>
              <a:cs typeface="Arial"/>
              <a:sym typeface="Arial"/>
            </a:endParaRPr>
          </a:p>
        </p:txBody>
      </p:sp>
      <p:sp>
        <p:nvSpPr>
          <p:cNvPr id="196" name="Google Shape;196;p7">
            <a:extLst>
              <a:ext uri="{FF2B5EF4-FFF2-40B4-BE49-F238E27FC236}">
                <a16:creationId xmlns:a16="http://schemas.microsoft.com/office/drawing/2014/main" id="{455CB028-E90C-7FF7-32F8-CD1CD225B57C}"/>
              </a:ext>
            </a:extLst>
          </p:cNvPr>
          <p:cNvSpPr txBox="1"/>
          <p:nvPr/>
        </p:nvSpPr>
        <p:spPr bwMode="auto">
          <a:xfrm>
            <a:off x="3163888" y="4691063"/>
            <a:ext cx="1235075" cy="552450"/>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lIns="91425" tIns="45700" rIns="91425" bIns="45700">
            <a:spAutoFit/>
          </a:bodyPr>
          <a:lstStyle/>
          <a:p>
            <a:pPr algn="ctr" eaLnBrk="1" fontAlgn="auto" hangingPunct="1">
              <a:spcBef>
                <a:spcPts val="0"/>
              </a:spcBef>
              <a:spcAft>
                <a:spcPts val="0"/>
              </a:spcAft>
              <a:buClr>
                <a:srgbClr val="000000"/>
              </a:buClr>
              <a:buFont typeface="Arial"/>
              <a:buNone/>
              <a:defRPr/>
            </a:pPr>
            <a:r>
              <a:rPr lang="es-MX" sz="1000" i="1" kern="0" dirty="0">
                <a:solidFill>
                  <a:srgbClr val="385623"/>
                </a:solidFill>
                <a:latin typeface="Arial"/>
                <a:ea typeface="Arial"/>
                <a:cs typeface="Arial"/>
                <a:sym typeface="Arial"/>
              </a:rPr>
              <a:t>Consultas </a:t>
            </a:r>
            <a:r>
              <a:rPr lang="es-MX" sz="1000" i="1" kern="0" dirty="0" err="1">
                <a:solidFill>
                  <a:srgbClr val="385623"/>
                </a:solidFill>
                <a:latin typeface="Arial"/>
                <a:ea typeface="Arial"/>
                <a:cs typeface="Arial"/>
                <a:sym typeface="Arial"/>
              </a:rPr>
              <a:t>Med</a:t>
            </a:r>
            <a:r>
              <a:rPr lang="es-MX" sz="1000" i="1" kern="0" dirty="0">
                <a:solidFill>
                  <a:srgbClr val="385623"/>
                </a:solidFill>
                <a:latin typeface="Arial"/>
                <a:ea typeface="Arial"/>
                <a:cs typeface="Arial"/>
                <a:sym typeface="Arial"/>
              </a:rPr>
              <a:t>. Paliativa</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7.5</a:t>
            </a:r>
            <a:r>
              <a:rPr lang="es-MX" sz="1000" b="1" i="1" dirty="0">
                <a:solidFill>
                  <a:srgbClr val="385623"/>
                </a:solidFill>
              </a:rPr>
              <a:t>) </a:t>
            </a:r>
            <a:r>
              <a:rPr lang="es-MX" sz="1000" b="1" i="1" kern="0" dirty="0">
                <a:solidFill>
                  <a:schemeClr val="dk1"/>
                </a:solidFill>
                <a:latin typeface="Arial"/>
                <a:ea typeface="Arial"/>
                <a:cs typeface="Arial"/>
                <a:sym typeface="Arial"/>
              </a:rPr>
              <a:t>5.3</a:t>
            </a:r>
            <a:endParaRPr kern="0" dirty="0">
              <a:latin typeface="Arial"/>
              <a:ea typeface="Arial"/>
              <a:cs typeface="Arial"/>
              <a:sym typeface="Arial"/>
            </a:endParaRPr>
          </a:p>
        </p:txBody>
      </p:sp>
      <p:sp>
        <p:nvSpPr>
          <p:cNvPr id="197" name="Google Shape;197;p7">
            <a:extLst>
              <a:ext uri="{FF2B5EF4-FFF2-40B4-BE49-F238E27FC236}">
                <a16:creationId xmlns:a16="http://schemas.microsoft.com/office/drawing/2014/main" id="{9E7EC25D-390C-E4E5-A2F6-5918C7D722CD}"/>
              </a:ext>
            </a:extLst>
          </p:cNvPr>
          <p:cNvSpPr/>
          <p:nvPr/>
        </p:nvSpPr>
        <p:spPr bwMode="auto">
          <a:xfrm>
            <a:off x="5481638" y="985838"/>
            <a:ext cx="2324100" cy="428625"/>
          </a:xfrm>
          <a:prstGeom prst="wedgeRectCallout">
            <a:avLst>
              <a:gd name="adj1" fmla="val -20396"/>
              <a:gd name="adj2" fmla="val 75061"/>
            </a:avLst>
          </a:prstGeom>
          <a:solidFill>
            <a:schemeClr val="accent1">
              <a:lumMod val="50000"/>
            </a:schemeClr>
          </a:solidFill>
          <a:ln w="12700" cap="flat" cmpd="sng">
            <a:solidFill>
              <a:schemeClr val="lt1"/>
            </a:solidFill>
            <a:prstDash val="solid"/>
            <a:miter lim="800000"/>
            <a:headEnd type="none" w="sm" len="sm"/>
            <a:tailEnd type="none" w="sm" len="sm"/>
          </a:ln>
        </p:spPr>
        <p:txBody>
          <a:bodyPr spcFirstLastPara="1" lIns="28575" tIns="28575" rIns="28575" bIns="28575" anchor="ctr"/>
          <a:lstStyle/>
          <a:p>
            <a:pPr algn="ctr" eaLnBrk="1" fontAlgn="auto" hangingPunct="1">
              <a:lnSpc>
                <a:spcPct val="90000"/>
              </a:lnSpc>
              <a:spcBef>
                <a:spcPts val="0"/>
              </a:spcBef>
              <a:spcAft>
                <a:spcPts val="0"/>
              </a:spcAft>
              <a:buClr>
                <a:srgbClr val="000000"/>
              </a:buClr>
              <a:buFont typeface="Arial"/>
              <a:buNone/>
              <a:defRPr/>
            </a:pPr>
            <a:r>
              <a:rPr lang="es-MX" sz="1600" i="1" kern="0" cap="small">
                <a:solidFill>
                  <a:schemeClr val="lt1"/>
                </a:solidFill>
                <a:latin typeface="Arial"/>
                <a:ea typeface="Arial"/>
                <a:cs typeface="Arial"/>
                <a:sym typeface="Arial"/>
              </a:rPr>
              <a:t>Cirugía</a:t>
            </a:r>
            <a:endParaRPr kern="0">
              <a:latin typeface="Arial"/>
              <a:ea typeface="Arial"/>
              <a:cs typeface="Arial"/>
              <a:sym typeface="Arial"/>
            </a:endParaRPr>
          </a:p>
        </p:txBody>
      </p:sp>
      <p:sp>
        <p:nvSpPr>
          <p:cNvPr id="198" name="Google Shape;198;p7">
            <a:extLst>
              <a:ext uri="{FF2B5EF4-FFF2-40B4-BE49-F238E27FC236}">
                <a16:creationId xmlns:a16="http://schemas.microsoft.com/office/drawing/2014/main" id="{C64537A2-C40D-8407-9907-BC79D67E3A46}"/>
              </a:ext>
            </a:extLst>
          </p:cNvPr>
          <p:cNvSpPr txBox="1"/>
          <p:nvPr/>
        </p:nvSpPr>
        <p:spPr bwMode="auto">
          <a:xfrm>
            <a:off x="8403432" y="1108075"/>
            <a:ext cx="1128712" cy="554038"/>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lIns="91425" tIns="45700" rIns="91425" bIns="45700">
            <a:spAutoFit/>
          </a:bodyPr>
          <a:lstStyle/>
          <a:p>
            <a:pPr algn="ctr" eaLnBrk="1" fontAlgn="auto" hangingPunct="1">
              <a:spcBef>
                <a:spcPts val="0"/>
              </a:spcBef>
              <a:spcAft>
                <a:spcPts val="0"/>
              </a:spcAft>
              <a:buClr>
                <a:srgbClr val="000000"/>
              </a:buClr>
              <a:buFont typeface="Arial"/>
              <a:buNone/>
              <a:defRPr/>
            </a:pPr>
            <a:r>
              <a:rPr lang="es-MX" sz="1000" i="1" kern="0" dirty="0">
                <a:solidFill>
                  <a:srgbClr val="385623"/>
                </a:solidFill>
                <a:latin typeface="Arial"/>
                <a:ea typeface="Arial"/>
                <a:cs typeface="Arial"/>
                <a:sym typeface="Arial"/>
              </a:rPr>
              <a:t>Suspensión quirúrgica</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10.7%</a:t>
            </a:r>
            <a:r>
              <a:rPr lang="es-MX" sz="1000" b="1" i="1" dirty="0">
                <a:solidFill>
                  <a:srgbClr val="385623"/>
                </a:solidFill>
              </a:rPr>
              <a:t>) </a:t>
            </a:r>
            <a:r>
              <a:rPr lang="es-MX" sz="1000" b="1" i="1" kern="0" dirty="0">
                <a:solidFill>
                  <a:schemeClr val="dk1"/>
                </a:solidFill>
                <a:latin typeface="Arial"/>
                <a:ea typeface="Arial"/>
                <a:cs typeface="Arial"/>
                <a:sym typeface="Arial"/>
              </a:rPr>
              <a:t>10.3%</a:t>
            </a:r>
            <a:endParaRPr kern="0" dirty="0">
              <a:latin typeface="Arial"/>
              <a:ea typeface="Arial"/>
              <a:cs typeface="Arial"/>
              <a:sym typeface="Arial"/>
            </a:endParaRPr>
          </a:p>
        </p:txBody>
      </p:sp>
      <p:sp>
        <p:nvSpPr>
          <p:cNvPr id="199" name="Google Shape;199;p7">
            <a:extLst>
              <a:ext uri="{FF2B5EF4-FFF2-40B4-BE49-F238E27FC236}">
                <a16:creationId xmlns:a16="http://schemas.microsoft.com/office/drawing/2014/main" id="{24E13689-AC6D-CC7D-FE60-F7AA1B926D73}"/>
              </a:ext>
            </a:extLst>
          </p:cNvPr>
          <p:cNvSpPr txBox="1"/>
          <p:nvPr/>
        </p:nvSpPr>
        <p:spPr bwMode="auto">
          <a:xfrm>
            <a:off x="8420099" y="1776413"/>
            <a:ext cx="1387475" cy="400050"/>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wrap="square" lIns="91425" tIns="45700" rIns="91425" bIns="45700">
            <a:spAutoFit/>
          </a:bodyPr>
          <a:lstStyle/>
          <a:p>
            <a:pPr algn="ctr" eaLnBrk="1" fontAlgn="auto" hangingPunct="1">
              <a:spcBef>
                <a:spcPts val="0"/>
              </a:spcBef>
              <a:spcAft>
                <a:spcPts val="0"/>
              </a:spcAft>
              <a:buClr>
                <a:srgbClr val="000000"/>
              </a:buClr>
              <a:buFont typeface="Arial"/>
              <a:buNone/>
              <a:defRPr/>
            </a:pPr>
            <a:r>
              <a:rPr lang="es-MX" sz="1000" i="1" kern="0" dirty="0">
                <a:solidFill>
                  <a:srgbClr val="385623"/>
                </a:solidFill>
                <a:latin typeface="Arial"/>
                <a:ea typeface="Arial"/>
                <a:cs typeface="Arial"/>
                <a:sym typeface="Arial"/>
              </a:rPr>
              <a:t>Endoscopías</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4.6</a:t>
            </a:r>
            <a:r>
              <a:rPr lang="es-MX" sz="1000" b="1" i="1" dirty="0">
                <a:solidFill>
                  <a:srgbClr val="385623"/>
                </a:solidFill>
              </a:rPr>
              <a:t>) </a:t>
            </a:r>
            <a:r>
              <a:rPr lang="es-MX" sz="1000" b="1" i="1" kern="0" dirty="0">
                <a:solidFill>
                  <a:schemeClr val="dk1"/>
                </a:solidFill>
                <a:latin typeface="Arial"/>
                <a:ea typeface="Arial"/>
                <a:cs typeface="Arial"/>
                <a:sym typeface="Arial"/>
              </a:rPr>
              <a:t>7.9</a:t>
            </a:r>
            <a:endParaRPr kern="0" dirty="0">
              <a:latin typeface="Arial"/>
              <a:ea typeface="Arial"/>
              <a:cs typeface="Arial"/>
              <a:sym typeface="Arial"/>
            </a:endParaRPr>
          </a:p>
        </p:txBody>
      </p:sp>
      <p:sp>
        <p:nvSpPr>
          <p:cNvPr id="200" name="Google Shape;200;p7">
            <a:extLst>
              <a:ext uri="{FF2B5EF4-FFF2-40B4-BE49-F238E27FC236}">
                <a16:creationId xmlns:a16="http://schemas.microsoft.com/office/drawing/2014/main" id="{18724EA3-D64E-C7EE-2C37-63E892F8F058}"/>
              </a:ext>
            </a:extLst>
          </p:cNvPr>
          <p:cNvSpPr txBox="1"/>
          <p:nvPr/>
        </p:nvSpPr>
        <p:spPr bwMode="auto">
          <a:xfrm>
            <a:off x="7046913" y="1527175"/>
            <a:ext cx="1249361" cy="553957"/>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lIns="91425" tIns="45700" rIns="91425" bIns="45700">
            <a:spAutoFit/>
          </a:bodyPr>
          <a:lstStyle/>
          <a:p>
            <a:pPr algn="ctr" eaLnBrk="1" fontAlgn="auto" hangingPunct="1">
              <a:spcBef>
                <a:spcPts val="0"/>
              </a:spcBef>
              <a:spcAft>
                <a:spcPts val="0"/>
              </a:spcAft>
              <a:buClr>
                <a:srgbClr val="000000"/>
              </a:buClr>
              <a:buFont typeface="Arial"/>
              <a:buNone/>
              <a:defRPr/>
            </a:pPr>
            <a:r>
              <a:rPr lang="es-MX" sz="1000" i="1" kern="0" dirty="0">
                <a:solidFill>
                  <a:srgbClr val="385623"/>
                </a:solidFill>
                <a:latin typeface="Arial"/>
                <a:ea typeface="Arial"/>
                <a:cs typeface="Arial"/>
                <a:sym typeface="Arial"/>
              </a:rPr>
              <a:t>Procedimientos anestésicos</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65.8</a:t>
            </a:r>
            <a:r>
              <a:rPr lang="es-MX" sz="1000" b="1" i="1" dirty="0">
                <a:solidFill>
                  <a:srgbClr val="385623"/>
                </a:solidFill>
              </a:rPr>
              <a:t>) </a:t>
            </a:r>
            <a:r>
              <a:rPr lang="es-MX" sz="1000" b="1" i="1" kern="0" dirty="0">
                <a:solidFill>
                  <a:schemeClr val="dk1"/>
                </a:solidFill>
                <a:latin typeface="Arial"/>
                <a:ea typeface="Arial"/>
                <a:cs typeface="Arial"/>
                <a:sym typeface="Arial"/>
              </a:rPr>
              <a:t>70.2</a:t>
            </a:r>
            <a:endParaRPr kern="0" dirty="0">
              <a:latin typeface="Arial"/>
              <a:ea typeface="Arial"/>
              <a:cs typeface="Arial"/>
              <a:sym typeface="Arial"/>
            </a:endParaRPr>
          </a:p>
        </p:txBody>
      </p:sp>
      <p:sp>
        <p:nvSpPr>
          <p:cNvPr id="201" name="Google Shape;201;p7">
            <a:extLst>
              <a:ext uri="{FF2B5EF4-FFF2-40B4-BE49-F238E27FC236}">
                <a16:creationId xmlns:a16="http://schemas.microsoft.com/office/drawing/2014/main" id="{D991560F-44DC-8DCA-632C-940BDD8F8392}"/>
              </a:ext>
            </a:extLst>
          </p:cNvPr>
          <p:cNvSpPr txBox="1"/>
          <p:nvPr/>
        </p:nvSpPr>
        <p:spPr bwMode="auto">
          <a:xfrm>
            <a:off x="5645150" y="1638716"/>
            <a:ext cx="1249363" cy="400050"/>
          </a:xfrm>
          <a:prstGeom prst="rect">
            <a:avLst/>
          </a:prstGeom>
          <a:solidFill>
            <a:schemeClr val="accent1">
              <a:lumMod val="20000"/>
              <a:lumOff val="80000"/>
            </a:schemeClr>
          </a:solidFill>
          <a:ln>
            <a:noFill/>
          </a:ln>
        </p:spPr>
        <p:txBody>
          <a:bodyPr spcFirstLastPara="1" lIns="91425" tIns="45700" rIns="91425" bIns="45700">
            <a:spAutoFit/>
          </a:bodyPr>
          <a:lstStyle/>
          <a:p>
            <a:pPr algn="ctr" eaLnBrk="1" fontAlgn="auto" hangingPunct="1">
              <a:spcBef>
                <a:spcPts val="0"/>
              </a:spcBef>
              <a:spcAft>
                <a:spcPts val="0"/>
              </a:spcAft>
              <a:buClr>
                <a:srgbClr val="000000"/>
              </a:buClr>
              <a:buFont typeface="Arial"/>
              <a:buNone/>
              <a:defRPr/>
            </a:pPr>
            <a:r>
              <a:rPr lang="es-MX" sz="1000" i="1" kern="0" dirty="0">
                <a:solidFill>
                  <a:srgbClr val="385623"/>
                </a:solidFill>
                <a:latin typeface="Arial"/>
                <a:ea typeface="Arial"/>
                <a:cs typeface="Arial"/>
                <a:sym typeface="Arial"/>
              </a:rPr>
              <a:t>Cirugías </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19.5</a:t>
            </a:r>
            <a:r>
              <a:rPr lang="es-MX" sz="1000" b="1" i="1" dirty="0">
                <a:solidFill>
                  <a:srgbClr val="385623"/>
                </a:solidFill>
              </a:rPr>
              <a:t>) </a:t>
            </a:r>
            <a:r>
              <a:rPr lang="es-MX" sz="1000" b="1" i="1" kern="0" dirty="0">
                <a:solidFill>
                  <a:schemeClr val="dk1"/>
                </a:solidFill>
                <a:latin typeface="Arial"/>
                <a:ea typeface="Arial"/>
                <a:cs typeface="Arial"/>
                <a:sym typeface="Arial"/>
              </a:rPr>
              <a:t>20.6</a:t>
            </a:r>
            <a:endParaRPr kern="0" dirty="0">
              <a:latin typeface="Arial"/>
              <a:ea typeface="Arial"/>
              <a:cs typeface="Arial"/>
              <a:sym typeface="Arial"/>
            </a:endParaRPr>
          </a:p>
        </p:txBody>
      </p:sp>
      <p:sp>
        <p:nvSpPr>
          <p:cNvPr id="202" name="Google Shape;202;p7">
            <a:extLst>
              <a:ext uri="{FF2B5EF4-FFF2-40B4-BE49-F238E27FC236}">
                <a16:creationId xmlns:a16="http://schemas.microsoft.com/office/drawing/2014/main" id="{6B15847A-F8B7-9659-1BFD-769174E86DFF}"/>
              </a:ext>
            </a:extLst>
          </p:cNvPr>
          <p:cNvSpPr/>
          <p:nvPr/>
        </p:nvSpPr>
        <p:spPr bwMode="auto">
          <a:xfrm>
            <a:off x="7291388" y="2543971"/>
            <a:ext cx="2767012" cy="1674018"/>
          </a:xfrm>
          <a:prstGeom prst="rect">
            <a:avLst/>
          </a:prstGeom>
          <a:solidFill>
            <a:schemeClr val="accent1">
              <a:lumMod val="60000"/>
              <a:lumOff val="40000"/>
            </a:schemeClr>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203" name="Google Shape;203;p7">
            <a:extLst>
              <a:ext uri="{FF2B5EF4-FFF2-40B4-BE49-F238E27FC236}">
                <a16:creationId xmlns:a16="http://schemas.microsoft.com/office/drawing/2014/main" id="{A37BB801-1A4E-81F8-C54D-ADE121E41951}"/>
              </a:ext>
            </a:extLst>
          </p:cNvPr>
          <p:cNvSpPr/>
          <p:nvPr/>
        </p:nvSpPr>
        <p:spPr bwMode="auto">
          <a:xfrm>
            <a:off x="7731126" y="2552544"/>
            <a:ext cx="2309812" cy="363538"/>
          </a:xfrm>
          <a:prstGeom prst="wedgeRectCallout">
            <a:avLst>
              <a:gd name="adj1" fmla="val -20328"/>
              <a:gd name="adj2" fmla="val 72548"/>
            </a:avLst>
          </a:prstGeom>
          <a:solidFill>
            <a:schemeClr val="accent1">
              <a:lumMod val="50000"/>
            </a:schemeClr>
          </a:solidFill>
          <a:ln>
            <a:noFill/>
          </a:ln>
        </p:spPr>
        <p:txBody>
          <a:bodyPr spcFirstLastPara="1" lIns="108575" tIns="0" rIns="36175" bIns="0" anchor="ctr"/>
          <a:lstStyle/>
          <a:p>
            <a:pPr algn="ctr" eaLnBrk="1" fontAlgn="auto" hangingPunct="1">
              <a:lnSpc>
                <a:spcPct val="90000"/>
              </a:lnSpc>
              <a:spcBef>
                <a:spcPts val="0"/>
              </a:spcBef>
              <a:spcAft>
                <a:spcPts val="0"/>
              </a:spcAft>
              <a:buClr>
                <a:srgbClr val="000000"/>
              </a:buClr>
              <a:buFont typeface="Arial"/>
              <a:buNone/>
              <a:defRPr/>
            </a:pPr>
            <a:r>
              <a:rPr lang="es-MX" i="1" kern="0" cap="small" dirty="0">
                <a:solidFill>
                  <a:schemeClr val="lt1"/>
                </a:solidFill>
                <a:latin typeface="Arial"/>
                <a:ea typeface="Arial"/>
                <a:cs typeface="Arial"/>
                <a:sym typeface="Arial"/>
              </a:rPr>
              <a:t>Hospitalización</a:t>
            </a:r>
            <a:endParaRPr kern="0" dirty="0">
              <a:latin typeface="Arial"/>
              <a:ea typeface="Arial"/>
              <a:cs typeface="Arial"/>
              <a:sym typeface="Arial"/>
            </a:endParaRPr>
          </a:p>
        </p:txBody>
      </p:sp>
      <p:sp>
        <p:nvSpPr>
          <p:cNvPr id="204" name="Google Shape;204;p7">
            <a:extLst>
              <a:ext uri="{FF2B5EF4-FFF2-40B4-BE49-F238E27FC236}">
                <a16:creationId xmlns:a16="http://schemas.microsoft.com/office/drawing/2014/main" id="{23F1A8BF-1380-CD69-FA2B-8E28A29C2BF4}"/>
              </a:ext>
            </a:extLst>
          </p:cNvPr>
          <p:cNvSpPr txBox="1"/>
          <p:nvPr/>
        </p:nvSpPr>
        <p:spPr bwMode="auto">
          <a:xfrm>
            <a:off x="8670132" y="3082925"/>
            <a:ext cx="1087437" cy="400050"/>
          </a:xfrm>
          <a:prstGeom prst="rect">
            <a:avLst/>
          </a:prstGeom>
          <a:solidFill>
            <a:schemeClr val="accent1">
              <a:lumMod val="20000"/>
              <a:lumOff val="80000"/>
            </a:schemeClr>
          </a:solidFill>
          <a:ln>
            <a:noFill/>
          </a:ln>
        </p:spPr>
        <p:txBody>
          <a:bodyPr spcFirstLastPara="1" lIns="91425" tIns="45700" rIns="91425" bIns="45700" anchor="ctr">
            <a:spAutoFit/>
          </a:bodyPr>
          <a:lstStyle/>
          <a:p>
            <a:pPr algn="ctr" eaLnBrk="1" fontAlgn="auto" hangingPunct="1">
              <a:spcBef>
                <a:spcPts val="0"/>
              </a:spcBef>
              <a:spcAft>
                <a:spcPts val="0"/>
              </a:spcAft>
              <a:buClr>
                <a:srgbClr val="000000"/>
              </a:buClr>
              <a:buFont typeface="Arial"/>
              <a:buNone/>
              <a:defRPr/>
            </a:pPr>
            <a:r>
              <a:rPr lang="es-MX" sz="1000" i="1" kern="0" dirty="0">
                <a:solidFill>
                  <a:srgbClr val="385623"/>
                </a:solidFill>
                <a:latin typeface="Arial"/>
                <a:ea typeface="Arial"/>
                <a:cs typeface="Arial"/>
                <a:sym typeface="Arial"/>
              </a:rPr>
              <a:t>Egresos</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14.6</a:t>
            </a:r>
            <a:r>
              <a:rPr lang="es-MX" sz="1000" b="1" i="1" dirty="0">
                <a:solidFill>
                  <a:srgbClr val="385623"/>
                </a:solidFill>
              </a:rPr>
              <a:t>) </a:t>
            </a:r>
            <a:r>
              <a:rPr lang="es-MX" sz="1000" b="1" i="1" kern="0" dirty="0">
                <a:solidFill>
                  <a:schemeClr val="dk1"/>
                </a:solidFill>
                <a:latin typeface="Arial"/>
                <a:ea typeface="Arial"/>
                <a:cs typeface="Arial"/>
                <a:sym typeface="Arial"/>
              </a:rPr>
              <a:t>16.8</a:t>
            </a:r>
            <a:endParaRPr kern="0" dirty="0">
              <a:latin typeface="Arial"/>
              <a:ea typeface="Arial"/>
              <a:cs typeface="Arial"/>
              <a:sym typeface="Arial"/>
            </a:endParaRPr>
          </a:p>
        </p:txBody>
      </p:sp>
      <p:sp>
        <p:nvSpPr>
          <p:cNvPr id="205" name="Google Shape;205;p7">
            <a:extLst>
              <a:ext uri="{FF2B5EF4-FFF2-40B4-BE49-F238E27FC236}">
                <a16:creationId xmlns:a16="http://schemas.microsoft.com/office/drawing/2014/main" id="{8327AF51-FB8A-76CF-9F9F-413EF85EBDAA}"/>
              </a:ext>
            </a:extLst>
          </p:cNvPr>
          <p:cNvSpPr txBox="1"/>
          <p:nvPr/>
        </p:nvSpPr>
        <p:spPr bwMode="auto">
          <a:xfrm>
            <a:off x="7392988" y="3738563"/>
            <a:ext cx="1085850" cy="400050"/>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lIns="91425" tIns="45700" rIns="91425" bIns="45700" anchor="ctr">
            <a:spAutoFit/>
          </a:bodyPr>
          <a:lstStyle/>
          <a:p>
            <a:pPr algn="ctr" eaLnBrk="1" fontAlgn="auto" hangingPunct="1">
              <a:spcBef>
                <a:spcPts val="0"/>
              </a:spcBef>
              <a:spcAft>
                <a:spcPts val="0"/>
              </a:spcAft>
              <a:buClr>
                <a:srgbClr val="000000"/>
              </a:buClr>
              <a:buFont typeface="Arial"/>
              <a:buNone/>
              <a:defRPr/>
            </a:pPr>
            <a:r>
              <a:rPr lang="es-MX" sz="1000" i="1" kern="0" dirty="0">
                <a:solidFill>
                  <a:srgbClr val="385623"/>
                </a:solidFill>
                <a:latin typeface="Arial"/>
                <a:ea typeface="Arial"/>
                <a:cs typeface="Arial"/>
                <a:sym typeface="Arial"/>
              </a:rPr>
              <a:t>% de ocupación</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74.4</a:t>
            </a:r>
            <a:r>
              <a:rPr lang="es-MX" sz="1000" b="1" i="1" dirty="0">
                <a:solidFill>
                  <a:srgbClr val="385623"/>
                </a:solidFill>
              </a:rPr>
              <a:t>) </a:t>
            </a:r>
            <a:r>
              <a:rPr lang="es-MX" sz="1000" b="1" i="1" kern="0" dirty="0">
                <a:solidFill>
                  <a:schemeClr val="dk1"/>
                </a:solidFill>
                <a:latin typeface="Arial"/>
                <a:ea typeface="Arial"/>
                <a:cs typeface="Arial"/>
                <a:sym typeface="Arial"/>
              </a:rPr>
              <a:t>76.1</a:t>
            </a:r>
            <a:endParaRPr kern="0" dirty="0">
              <a:latin typeface="Arial"/>
              <a:ea typeface="Arial"/>
              <a:cs typeface="Arial"/>
              <a:sym typeface="Arial"/>
            </a:endParaRPr>
          </a:p>
        </p:txBody>
      </p:sp>
      <p:sp>
        <p:nvSpPr>
          <p:cNvPr id="206" name="Google Shape;206;p7">
            <a:extLst>
              <a:ext uri="{FF2B5EF4-FFF2-40B4-BE49-F238E27FC236}">
                <a16:creationId xmlns:a16="http://schemas.microsoft.com/office/drawing/2014/main" id="{D0C731F3-8CFE-E3C8-9D5F-D4A425E618B3}"/>
              </a:ext>
            </a:extLst>
          </p:cNvPr>
          <p:cNvSpPr txBox="1"/>
          <p:nvPr/>
        </p:nvSpPr>
        <p:spPr bwMode="auto">
          <a:xfrm>
            <a:off x="8674894" y="3634662"/>
            <a:ext cx="1085850" cy="400050"/>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lIns="91425" tIns="45700" rIns="91425" bIns="45700" anchor="ctr">
            <a:spAutoFit/>
          </a:bodyPr>
          <a:lstStyle/>
          <a:p>
            <a:pPr algn="ctr" eaLnBrk="1" fontAlgn="auto" hangingPunct="1">
              <a:spcBef>
                <a:spcPts val="0"/>
              </a:spcBef>
              <a:spcAft>
                <a:spcPts val="0"/>
              </a:spcAft>
              <a:buClr>
                <a:srgbClr val="000000"/>
              </a:buClr>
              <a:buFont typeface="Arial"/>
              <a:buNone/>
              <a:defRPr/>
            </a:pPr>
            <a:r>
              <a:rPr lang="es-MX" sz="1000" i="1" kern="0" dirty="0">
                <a:solidFill>
                  <a:srgbClr val="385623"/>
                </a:solidFill>
                <a:latin typeface="Arial"/>
                <a:ea typeface="Arial"/>
                <a:cs typeface="Arial"/>
                <a:sym typeface="Arial"/>
              </a:rPr>
              <a:t>Días estancia</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11</a:t>
            </a:r>
            <a:r>
              <a:rPr lang="es-MX" sz="1000" b="1" i="1" dirty="0">
                <a:solidFill>
                  <a:srgbClr val="385623"/>
                </a:solidFill>
              </a:rPr>
              <a:t>) </a:t>
            </a:r>
            <a:r>
              <a:rPr lang="es-MX" sz="1000" b="1" i="1" kern="0" dirty="0">
                <a:solidFill>
                  <a:schemeClr val="dk1"/>
                </a:solidFill>
                <a:latin typeface="Arial"/>
                <a:ea typeface="Arial"/>
                <a:cs typeface="Arial"/>
                <a:sym typeface="Arial"/>
              </a:rPr>
              <a:t>10.4</a:t>
            </a:r>
            <a:endParaRPr kern="0" dirty="0">
              <a:latin typeface="Arial"/>
              <a:ea typeface="Arial"/>
              <a:cs typeface="Arial"/>
              <a:sym typeface="Arial"/>
            </a:endParaRPr>
          </a:p>
        </p:txBody>
      </p:sp>
      <p:sp>
        <p:nvSpPr>
          <p:cNvPr id="207" name="Google Shape;207;p7">
            <a:extLst>
              <a:ext uri="{FF2B5EF4-FFF2-40B4-BE49-F238E27FC236}">
                <a16:creationId xmlns:a16="http://schemas.microsoft.com/office/drawing/2014/main" id="{1E464CAF-5959-BC62-EFFA-7A3447C9D79C}"/>
              </a:ext>
            </a:extLst>
          </p:cNvPr>
          <p:cNvSpPr txBox="1"/>
          <p:nvPr/>
        </p:nvSpPr>
        <p:spPr bwMode="auto">
          <a:xfrm>
            <a:off x="7421563" y="3095706"/>
            <a:ext cx="1087437" cy="400050"/>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lIns="91425" tIns="45700" rIns="91425" bIns="45700" anchor="ctr">
            <a:spAutoFit/>
          </a:bodyPr>
          <a:lstStyle/>
          <a:p>
            <a:pPr algn="ctr" eaLnBrk="1" fontAlgn="auto" hangingPunct="1">
              <a:spcBef>
                <a:spcPts val="0"/>
              </a:spcBef>
              <a:spcAft>
                <a:spcPts val="0"/>
              </a:spcAft>
              <a:buClr>
                <a:srgbClr val="000000"/>
              </a:buClr>
              <a:buFont typeface="Arial"/>
              <a:buNone/>
              <a:defRPr/>
            </a:pPr>
            <a:r>
              <a:rPr lang="es-MX" sz="1000" i="1" kern="0" dirty="0">
                <a:solidFill>
                  <a:srgbClr val="385623"/>
                </a:solidFill>
                <a:latin typeface="Arial"/>
                <a:ea typeface="Arial"/>
                <a:cs typeface="Arial"/>
                <a:sym typeface="Arial"/>
              </a:rPr>
              <a:t>Ingresos</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16.0</a:t>
            </a:r>
            <a:r>
              <a:rPr lang="es-MX" sz="1000" b="1" i="1" dirty="0">
                <a:solidFill>
                  <a:srgbClr val="385623"/>
                </a:solidFill>
              </a:rPr>
              <a:t>) </a:t>
            </a:r>
            <a:r>
              <a:rPr lang="es-MX" sz="1000" b="1" i="1" kern="0" dirty="0">
                <a:solidFill>
                  <a:schemeClr val="dk1"/>
                </a:solidFill>
                <a:latin typeface="Arial"/>
                <a:ea typeface="Arial"/>
                <a:cs typeface="Arial"/>
                <a:sym typeface="Arial"/>
              </a:rPr>
              <a:t>18.1</a:t>
            </a:r>
            <a:endParaRPr kern="0" dirty="0">
              <a:latin typeface="Arial"/>
              <a:ea typeface="Arial"/>
              <a:cs typeface="Arial"/>
              <a:sym typeface="Arial"/>
            </a:endParaRPr>
          </a:p>
        </p:txBody>
      </p:sp>
      <p:sp>
        <p:nvSpPr>
          <p:cNvPr id="208" name="Google Shape;208;p7">
            <a:extLst>
              <a:ext uri="{FF2B5EF4-FFF2-40B4-BE49-F238E27FC236}">
                <a16:creationId xmlns:a16="http://schemas.microsoft.com/office/drawing/2014/main" id="{D75B91FF-5554-EB5D-E860-A9B038F45E7C}"/>
              </a:ext>
            </a:extLst>
          </p:cNvPr>
          <p:cNvSpPr/>
          <p:nvPr/>
        </p:nvSpPr>
        <p:spPr bwMode="auto">
          <a:xfrm>
            <a:off x="7304088" y="4305301"/>
            <a:ext cx="2754312" cy="1328736"/>
          </a:xfrm>
          <a:prstGeom prst="rect">
            <a:avLst/>
          </a:prstGeom>
          <a:solidFill>
            <a:schemeClr val="accent1">
              <a:lumMod val="60000"/>
              <a:lumOff val="40000"/>
            </a:schemeClr>
          </a:solidFill>
          <a:ln>
            <a:noFill/>
          </a:ln>
        </p:spPr>
        <p:txBody>
          <a:bodyPr spcFirstLastPara="1" lIns="91425" tIns="91425" rIns="91425" bIns="91425" anchor="ctr"/>
          <a:lstStyle/>
          <a:p>
            <a:pPr eaLnBrk="1" fontAlgn="auto" hangingPunct="1">
              <a:spcBef>
                <a:spcPts val="0"/>
              </a:spcBef>
              <a:spcAft>
                <a:spcPts val="0"/>
              </a:spcAft>
              <a:buClr>
                <a:srgbClr val="000000"/>
              </a:buClr>
              <a:buFont typeface="Arial"/>
              <a:buNone/>
              <a:defRPr/>
            </a:pPr>
            <a:endParaRPr kern="0">
              <a:latin typeface="Arial"/>
              <a:ea typeface="Arial"/>
              <a:cs typeface="Arial"/>
              <a:sym typeface="Arial"/>
            </a:endParaRPr>
          </a:p>
        </p:txBody>
      </p:sp>
      <p:sp>
        <p:nvSpPr>
          <p:cNvPr id="209" name="Google Shape;209;p7">
            <a:extLst>
              <a:ext uri="{FF2B5EF4-FFF2-40B4-BE49-F238E27FC236}">
                <a16:creationId xmlns:a16="http://schemas.microsoft.com/office/drawing/2014/main" id="{5292085B-CEE9-5642-2D20-F97550145983}"/>
              </a:ext>
            </a:extLst>
          </p:cNvPr>
          <p:cNvSpPr/>
          <p:nvPr/>
        </p:nvSpPr>
        <p:spPr bwMode="auto">
          <a:xfrm rot="10800000" flipH="1" flipV="1">
            <a:off x="7363620" y="4385462"/>
            <a:ext cx="2601913" cy="438953"/>
          </a:xfrm>
          <a:custGeom>
            <a:avLst/>
            <a:gdLst/>
            <a:ahLst/>
            <a:cxnLst/>
            <a:rect l="l" t="t" r="r" b="b"/>
            <a:pathLst>
              <a:path w="1681321" h="528955" extrusionOk="0">
                <a:moveTo>
                  <a:pt x="0" y="0"/>
                </a:moveTo>
                <a:lnTo>
                  <a:pt x="980771" y="0"/>
                </a:lnTo>
                <a:lnTo>
                  <a:pt x="1181128" y="-56598"/>
                </a:lnTo>
                <a:lnTo>
                  <a:pt x="1401101" y="0"/>
                </a:lnTo>
                <a:lnTo>
                  <a:pt x="1681321" y="0"/>
                </a:lnTo>
                <a:lnTo>
                  <a:pt x="1681321" y="88159"/>
                </a:lnTo>
                <a:lnTo>
                  <a:pt x="1681321" y="88159"/>
                </a:lnTo>
                <a:lnTo>
                  <a:pt x="1681321" y="220398"/>
                </a:lnTo>
                <a:lnTo>
                  <a:pt x="1681321" y="528955"/>
                </a:lnTo>
                <a:lnTo>
                  <a:pt x="1401101" y="528955"/>
                </a:lnTo>
                <a:lnTo>
                  <a:pt x="980771" y="528955"/>
                </a:lnTo>
                <a:lnTo>
                  <a:pt x="980771" y="528955"/>
                </a:lnTo>
                <a:lnTo>
                  <a:pt x="0" y="528955"/>
                </a:lnTo>
                <a:lnTo>
                  <a:pt x="0" y="220398"/>
                </a:lnTo>
                <a:lnTo>
                  <a:pt x="0" y="88159"/>
                </a:lnTo>
                <a:lnTo>
                  <a:pt x="0" y="88159"/>
                </a:lnTo>
                <a:lnTo>
                  <a:pt x="0" y="0"/>
                </a:lnTo>
                <a:close/>
              </a:path>
            </a:pathLst>
          </a:custGeom>
          <a:solidFill>
            <a:schemeClr val="accent1">
              <a:lumMod val="50000"/>
            </a:schemeClr>
          </a:solidFill>
          <a:ln>
            <a:noFill/>
          </a:ln>
        </p:spPr>
        <p:txBody>
          <a:bodyPr spcFirstLastPara="1" lIns="142875" tIns="0" rIns="47625" bIns="0" anchor="ctr"/>
          <a:lstStyle/>
          <a:p>
            <a:pPr algn="ctr">
              <a:lnSpc>
                <a:spcPct val="90000"/>
              </a:lnSpc>
              <a:defRPr/>
            </a:pPr>
            <a:r>
              <a:rPr lang="es-MX" sz="1200" i="1" cap="small" dirty="0">
                <a:solidFill>
                  <a:schemeClr val="lt1"/>
                </a:solidFill>
              </a:rPr>
              <a:t>Atención ambulatoria y de </a:t>
            </a:r>
            <a:endParaRPr lang="es-MX" sz="1200" dirty="0"/>
          </a:p>
          <a:p>
            <a:pPr algn="ctr">
              <a:lnSpc>
                <a:spcPct val="90000"/>
              </a:lnSpc>
              <a:defRPr/>
            </a:pPr>
            <a:r>
              <a:rPr lang="es-MX" sz="1200" i="1" cap="small" dirty="0">
                <a:solidFill>
                  <a:schemeClr val="lt1"/>
                </a:solidFill>
              </a:rPr>
              <a:t>corta estancia</a:t>
            </a:r>
            <a:endParaRPr lang="es-MX" sz="1200" dirty="0"/>
          </a:p>
        </p:txBody>
      </p:sp>
      <p:sp>
        <p:nvSpPr>
          <p:cNvPr id="210" name="Google Shape;210;p7">
            <a:extLst>
              <a:ext uri="{FF2B5EF4-FFF2-40B4-BE49-F238E27FC236}">
                <a16:creationId xmlns:a16="http://schemas.microsoft.com/office/drawing/2014/main" id="{626DACD5-C0E7-AC55-D66C-661DB1BE1956}"/>
              </a:ext>
            </a:extLst>
          </p:cNvPr>
          <p:cNvSpPr txBox="1"/>
          <p:nvPr/>
        </p:nvSpPr>
        <p:spPr bwMode="auto">
          <a:xfrm>
            <a:off x="7429499" y="5053806"/>
            <a:ext cx="990600" cy="400050"/>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lIns="91425" tIns="45700" rIns="91425" bIns="45700" anchor="ctr">
            <a:spAutoFit/>
          </a:bodyPr>
          <a:lstStyle/>
          <a:p>
            <a:pPr algn="ctr" eaLnBrk="1" fontAlgn="auto" hangingPunct="1">
              <a:spcBef>
                <a:spcPts val="0"/>
              </a:spcBef>
              <a:spcAft>
                <a:spcPts val="0"/>
              </a:spcAft>
              <a:buClr>
                <a:srgbClr val="000000"/>
              </a:buClr>
              <a:buFont typeface="Arial"/>
              <a:buNone/>
              <a:defRPr/>
            </a:pPr>
            <a:r>
              <a:rPr lang="es-MX" sz="1000" i="1" kern="0" dirty="0" err="1">
                <a:solidFill>
                  <a:srgbClr val="385623"/>
                </a:solidFill>
                <a:latin typeface="Arial"/>
                <a:ea typeface="Arial"/>
                <a:cs typeface="Arial"/>
                <a:sym typeface="Arial"/>
              </a:rPr>
              <a:t>AQuA</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42.0</a:t>
            </a:r>
            <a:r>
              <a:rPr lang="es-MX" sz="1000" b="1" i="1" dirty="0">
                <a:solidFill>
                  <a:srgbClr val="385623"/>
                </a:solidFill>
              </a:rPr>
              <a:t>) </a:t>
            </a:r>
            <a:r>
              <a:rPr lang="es-MX" sz="1000" b="1" i="1" kern="0" dirty="0">
                <a:solidFill>
                  <a:schemeClr val="dk1"/>
                </a:solidFill>
                <a:latin typeface="Arial"/>
                <a:ea typeface="Arial"/>
                <a:cs typeface="Arial"/>
                <a:sym typeface="Arial"/>
              </a:rPr>
              <a:t>37.5</a:t>
            </a:r>
            <a:endParaRPr kern="0" dirty="0">
              <a:latin typeface="Arial"/>
              <a:ea typeface="Arial"/>
              <a:cs typeface="Arial"/>
              <a:sym typeface="Arial"/>
            </a:endParaRPr>
          </a:p>
        </p:txBody>
      </p:sp>
      <p:sp>
        <p:nvSpPr>
          <p:cNvPr id="211" name="Google Shape;211;p7">
            <a:extLst>
              <a:ext uri="{FF2B5EF4-FFF2-40B4-BE49-F238E27FC236}">
                <a16:creationId xmlns:a16="http://schemas.microsoft.com/office/drawing/2014/main" id="{8D47E74B-6D10-5B47-ADBA-DBDF94FBDD59}"/>
              </a:ext>
            </a:extLst>
          </p:cNvPr>
          <p:cNvSpPr txBox="1"/>
          <p:nvPr/>
        </p:nvSpPr>
        <p:spPr bwMode="auto">
          <a:xfrm>
            <a:off x="8659022" y="5030778"/>
            <a:ext cx="1266823" cy="400069"/>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wrap="square" lIns="91425" tIns="45700" rIns="91425" bIns="45700">
            <a:spAutoFit/>
          </a:bodyPr>
          <a:lstStyle/>
          <a:p>
            <a:pPr algn="ctr" eaLnBrk="1" fontAlgn="auto" hangingPunct="1">
              <a:spcBef>
                <a:spcPts val="0"/>
              </a:spcBef>
              <a:spcAft>
                <a:spcPts val="0"/>
              </a:spcAft>
              <a:buClr>
                <a:srgbClr val="000000"/>
              </a:buClr>
              <a:buFont typeface="Arial"/>
              <a:buNone/>
              <a:defRPr/>
            </a:pPr>
            <a:r>
              <a:rPr lang="es-MX" sz="1000" i="1" kern="0" dirty="0">
                <a:solidFill>
                  <a:srgbClr val="385623"/>
                </a:solidFill>
                <a:latin typeface="Arial"/>
                <a:ea typeface="Arial"/>
                <a:cs typeface="Arial"/>
                <a:sym typeface="Arial"/>
              </a:rPr>
              <a:t>ICE</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8.0</a:t>
            </a:r>
            <a:r>
              <a:rPr lang="es-MX" sz="1000" b="1" i="1" dirty="0">
                <a:solidFill>
                  <a:srgbClr val="385623"/>
                </a:solidFill>
              </a:rPr>
              <a:t>) </a:t>
            </a:r>
            <a:r>
              <a:rPr lang="es-MX" sz="1000" b="1" i="1" kern="0" dirty="0">
                <a:solidFill>
                  <a:schemeClr val="dk1"/>
                </a:solidFill>
                <a:latin typeface="Arial"/>
                <a:ea typeface="Arial"/>
                <a:cs typeface="Arial"/>
                <a:sym typeface="Arial"/>
              </a:rPr>
              <a:t>15.2</a:t>
            </a:r>
            <a:endParaRPr kern="0" dirty="0">
              <a:latin typeface="Arial"/>
              <a:ea typeface="Arial"/>
              <a:cs typeface="Arial"/>
              <a:sym typeface="Arial"/>
            </a:endParaRPr>
          </a:p>
        </p:txBody>
      </p:sp>
      <p:sp>
        <p:nvSpPr>
          <p:cNvPr id="28720" name="Google Shape;212;p7">
            <a:extLst>
              <a:ext uri="{FF2B5EF4-FFF2-40B4-BE49-F238E27FC236}">
                <a16:creationId xmlns:a16="http://schemas.microsoft.com/office/drawing/2014/main" id="{3A3430C0-A726-1FA1-F123-BAC3698CC732}"/>
              </a:ext>
            </a:extLst>
          </p:cNvPr>
          <p:cNvSpPr>
            <a:spLocks noChangeArrowheads="1"/>
          </p:cNvSpPr>
          <p:nvPr/>
        </p:nvSpPr>
        <p:spPr bwMode="auto">
          <a:xfrm>
            <a:off x="10225088" y="1154113"/>
            <a:ext cx="1611312" cy="4113212"/>
          </a:xfrm>
          <a:prstGeom prst="rect">
            <a:avLst/>
          </a:prstGeom>
          <a:noFill/>
          <a:ln w="12700">
            <a:solidFill>
              <a:schemeClr val="bg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s-MX" altLang="es-MX"/>
          </a:p>
        </p:txBody>
      </p:sp>
      <p:sp>
        <p:nvSpPr>
          <p:cNvPr id="28721" name="Google Shape;213;p7">
            <a:extLst>
              <a:ext uri="{FF2B5EF4-FFF2-40B4-BE49-F238E27FC236}">
                <a16:creationId xmlns:a16="http://schemas.microsoft.com/office/drawing/2014/main" id="{1C25D4B1-29D6-7622-2D65-F66EF21DF4B3}"/>
              </a:ext>
            </a:extLst>
          </p:cNvPr>
          <p:cNvSpPr txBox="1">
            <a:spLocks noChangeArrowheads="1"/>
          </p:cNvSpPr>
          <p:nvPr/>
        </p:nvSpPr>
        <p:spPr bwMode="auto">
          <a:xfrm>
            <a:off x="10364788" y="2035175"/>
            <a:ext cx="1344611" cy="400050"/>
          </a:xfrm>
          <a:prstGeom prst="rect">
            <a:avLst/>
          </a:prstGeom>
          <a:solidFill>
            <a:schemeClr val="bg1"/>
          </a:solidFill>
          <a:ln w="9525">
            <a:solidFill>
              <a:srgbClr val="757070"/>
            </a:solidFill>
            <a:round/>
            <a:headEnd type="none" w="sm" len="sm"/>
            <a:tailEnd type="none" w="sm" len="sm"/>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s-MX" altLang="es-MX" sz="1000" i="1" dirty="0">
                <a:solidFill>
                  <a:srgbClr val="002060"/>
                </a:solidFill>
              </a:rPr>
              <a:t>Defunciones</a:t>
            </a:r>
            <a:endParaRPr lang="es-MX" altLang="es-MX" dirty="0"/>
          </a:p>
          <a:p>
            <a:pPr algn="ctr" eaLnBrk="1" hangingPunct="1"/>
            <a:r>
              <a:rPr lang="es-MX" altLang="es-MX" sz="1000" b="1" i="1" dirty="0">
                <a:solidFill>
                  <a:srgbClr val="002060"/>
                </a:solidFill>
              </a:rPr>
              <a:t>(0.4) 0.4</a:t>
            </a:r>
            <a:endParaRPr lang="es-MX" altLang="es-MX" dirty="0"/>
          </a:p>
        </p:txBody>
      </p:sp>
      <p:sp>
        <p:nvSpPr>
          <p:cNvPr id="28722" name="Google Shape;214;p7">
            <a:extLst>
              <a:ext uri="{FF2B5EF4-FFF2-40B4-BE49-F238E27FC236}">
                <a16:creationId xmlns:a16="http://schemas.microsoft.com/office/drawing/2014/main" id="{FA8F44B1-0D4B-498C-C977-814DF5ADF231}"/>
              </a:ext>
            </a:extLst>
          </p:cNvPr>
          <p:cNvSpPr txBox="1">
            <a:spLocks noChangeArrowheads="1"/>
          </p:cNvSpPr>
          <p:nvPr/>
        </p:nvSpPr>
        <p:spPr bwMode="auto">
          <a:xfrm>
            <a:off x="10367118" y="3258003"/>
            <a:ext cx="1341989" cy="400058"/>
          </a:xfrm>
          <a:prstGeom prst="rect">
            <a:avLst/>
          </a:prstGeom>
          <a:solidFill>
            <a:schemeClr val="bg1"/>
          </a:solidFill>
          <a:ln w="28575">
            <a:solidFill>
              <a:srgbClr val="FF0000"/>
            </a:solidFill>
            <a:miter lim="800000"/>
            <a:headEnd type="none" w="sm" len="sm"/>
            <a:tailEnd type="none" w="sm" len="sm"/>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002060"/>
              </a:buClr>
              <a:buSzPts val="1000"/>
            </a:pPr>
            <a:r>
              <a:rPr lang="es-MX" altLang="es-MX" sz="1000" i="1" dirty="0">
                <a:solidFill>
                  <a:srgbClr val="002060"/>
                </a:solidFill>
                <a:latin typeface="Calibri" panose="020F0502020204030204" pitchFamily="34" charset="0"/>
                <a:cs typeface="Calibri" panose="020F0502020204030204" pitchFamily="34" charset="0"/>
                <a:sym typeface="Calibri" panose="020F0502020204030204" pitchFamily="34" charset="0"/>
              </a:rPr>
              <a:t>Tasa IAAS</a:t>
            </a:r>
            <a:endParaRPr lang="es-MX" altLang="es-MX" dirty="0"/>
          </a:p>
          <a:p>
            <a:pPr algn="ctr" eaLnBrk="1" hangingPunct="1">
              <a:buClr>
                <a:srgbClr val="002060"/>
              </a:buClr>
              <a:buSzPts val="1000"/>
            </a:pPr>
            <a:r>
              <a:rPr lang="es-MX" altLang="es-MX" sz="1000" b="1" i="1" dirty="0">
                <a:solidFill>
                  <a:srgbClr val="002060"/>
                </a:solidFill>
                <a:latin typeface="Calibri" panose="020F0502020204030204" pitchFamily="34" charset="0"/>
                <a:cs typeface="Calibri" panose="020F0502020204030204" pitchFamily="34" charset="0"/>
                <a:sym typeface="Calibri" panose="020F0502020204030204" pitchFamily="34" charset="0"/>
              </a:rPr>
              <a:t>(7.8) 10.9</a:t>
            </a:r>
            <a:endParaRPr lang="es-MX" altLang="es-MX" dirty="0"/>
          </a:p>
        </p:txBody>
      </p:sp>
      <p:sp>
        <p:nvSpPr>
          <p:cNvPr id="28723" name="Google Shape;215;p7">
            <a:extLst>
              <a:ext uri="{FF2B5EF4-FFF2-40B4-BE49-F238E27FC236}">
                <a16:creationId xmlns:a16="http://schemas.microsoft.com/office/drawing/2014/main" id="{0E267308-49C6-7978-411F-267F7DC37EF7}"/>
              </a:ext>
            </a:extLst>
          </p:cNvPr>
          <p:cNvSpPr txBox="1">
            <a:spLocks noChangeArrowheads="1"/>
          </p:cNvSpPr>
          <p:nvPr/>
        </p:nvSpPr>
        <p:spPr bwMode="auto">
          <a:xfrm>
            <a:off x="10366375" y="4398963"/>
            <a:ext cx="1343025" cy="554037"/>
          </a:xfrm>
          <a:prstGeom prst="rect">
            <a:avLst/>
          </a:prstGeom>
          <a:solidFill>
            <a:schemeClr val="bg1"/>
          </a:solidFill>
          <a:ln w="9525">
            <a:solidFill>
              <a:srgbClr val="757070"/>
            </a:solidFill>
            <a:round/>
            <a:headEnd type="none" w="sm" len="sm"/>
            <a:tailEnd type="none" w="sm" len="sm"/>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s-MX" altLang="es-MX" sz="1000" i="1" dirty="0">
                <a:solidFill>
                  <a:srgbClr val="002060"/>
                </a:solidFill>
              </a:rPr>
              <a:t>Apertura </a:t>
            </a:r>
            <a:br>
              <a:rPr lang="es-MX" altLang="es-MX" sz="1000" i="1" dirty="0">
                <a:solidFill>
                  <a:srgbClr val="002060"/>
                </a:solidFill>
              </a:rPr>
            </a:br>
            <a:r>
              <a:rPr lang="es-MX" altLang="es-MX" sz="1000" i="1" dirty="0">
                <a:solidFill>
                  <a:srgbClr val="002060"/>
                </a:solidFill>
              </a:rPr>
              <a:t>de expediente</a:t>
            </a:r>
            <a:endParaRPr lang="es-MX" altLang="es-MX" dirty="0"/>
          </a:p>
          <a:p>
            <a:pPr algn="ctr" eaLnBrk="1" hangingPunct="1"/>
            <a:r>
              <a:rPr lang="es-MX" altLang="es-MX" sz="1000" b="1" i="1" dirty="0">
                <a:solidFill>
                  <a:srgbClr val="002060"/>
                </a:solidFill>
              </a:rPr>
              <a:t>(13.0) 14.3</a:t>
            </a:r>
            <a:endParaRPr lang="es-MX" altLang="es-MX" dirty="0"/>
          </a:p>
        </p:txBody>
      </p:sp>
      <p:sp>
        <p:nvSpPr>
          <p:cNvPr id="28724" name="Google Shape;216;p7">
            <a:extLst>
              <a:ext uri="{FF2B5EF4-FFF2-40B4-BE49-F238E27FC236}">
                <a16:creationId xmlns:a16="http://schemas.microsoft.com/office/drawing/2014/main" id="{9515D2DF-198B-56B5-2C78-228C326D8A53}"/>
              </a:ext>
            </a:extLst>
          </p:cNvPr>
          <p:cNvSpPr txBox="1">
            <a:spLocks noChangeArrowheads="1"/>
          </p:cNvSpPr>
          <p:nvPr/>
        </p:nvSpPr>
        <p:spPr bwMode="auto">
          <a:xfrm>
            <a:off x="3131343" y="6096875"/>
            <a:ext cx="4892675" cy="307975"/>
          </a:xfrm>
          <a:prstGeom prst="rect">
            <a:avLst/>
          </a:prstGeom>
          <a:noFill/>
          <a:ln w="19050">
            <a:solidFill>
              <a:srgbClr val="38562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r>
              <a:rPr lang="es-MX" altLang="es-MX" i="1" dirty="0">
                <a:solidFill>
                  <a:srgbClr val="002060"/>
                </a:solidFill>
              </a:rPr>
              <a:t>Relación subsecuentes / primera vez (16.9) 20.0</a:t>
            </a:r>
            <a:endParaRPr lang="es-MX" altLang="es-MX" dirty="0"/>
          </a:p>
        </p:txBody>
      </p:sp>
      <p:cxnSp>
        <p:nvCxnSpPr>
          <p:cNvPr id="28725" name="Google Shape;217;p7">
            <a:extLst>
              <a:ext uri="{FF2B5EF4-FFF2-40B4-BE49-F238E27FC236}">
                <a16:creationId xmlns:a16="http://schemas.microsoft.com/office/drawing/2014/main" id="{B2F781C8-BC7D-AB80-5630-772540AA1E40}"/>
              </a:ext>
            </a:extLst>
          </p:cNvPr>
          <p:cNvCxnSpPr>
            <a:cxnSpLocks noChangeShapeType="1"/>
          </p:cNvCxnSpPr>
          <p:nvPr/>
        </p:nvCxnSpPr>
        <p:spPr bwMode="auto">
          <a:xfrm rot="10800000">
            <a:off x="146050" y="5868987"/>
            <a:ext cx="3325813" cy="6350"/>
          </a:xfrm>
          <a:prstGeom prst="straightConnector1">
            <a:avLst/>
          </a:prstGeom>
          <a:noFill/>
          <a:ln w="28575">
            <a:solidFill>
              <a:srgbClr val="385623"/>
            </a:solidFill>
            <a:round/>
            <a:headEnd type="none" w="sm" len="sm"/>
            <a:tailEnd type="none" w="sm" len="sm"/>
          </a:ln>
          <a:extLst>
            <a:ext uri="{909E8E84-426E-40DD-AFC4-6F175D3DCCD1}">
              <a14:hiddenFill xmlns:a14="http://schemas.microsoft.com/office/drawing/2010/main">
                <a:noFill/>
              </a14:hiddenFill>
            </a:ext>
          </a:extLst>
        </p:spPr>
      </p:cxnSp>
      <p:sp>
        <p:nvSpPr>
          <p:cNvPr id="218" name="Google Shape;218;p7">
            <a:extLst>
              <a:ext uri="{FF2B5EF4-FFF2-40B4-BE49-F238E27FC236}">
                <a16:creationId xmlns:a16="http://schemas.microsoft.com/office/drawing/2014/main" id="{367703A9-B521-9542-FD36-F87A108457B7}"/>
              </a:ext>
            </a:extLst>
          </p:cNvPr>
          <p:cNvSpPr txBox="1"/>
          <p:nvPr/>
        </p:nvSpPr>
        <p:spPr bwMode="auto">
          <a:xfrm>
            <a:off x="325438" y="6027738"/>
            <a:ext cx="2122487" cy="415925"/>
          </a:xfrm>
          <a:prstGeom prst="rect">
            <a:avLst/>
          </a:prstGeom>
          <a:noFill/>
          <a:ln w="9525" cap="flat" cmpd="sng">
            <a:solidFill>
              <a:srgbClr val="385623"/>
            </a:solidFill>
            <a:prstDash val="solid"/>
            <a:round/>
            <a:headEnd type="none" w="sm" len="sm"/>
            <a:tailEnd type="none" w="sm" len="sm"/>
          </a:ln>
        </p:spPr>
        <p:txBody>
          <a:bodyPr spcFirstLastPara="1" lIns="91425" tIns="45700" rIns="91425" bIns="45700">
            <a:spAutoFit/>
          </a:bodyPr>
          <a:lstStyle/>
          <a:p>
            <a:pPr algn="ctr" eaLnBrk="1" fontAlgn="auto" hangingPunct="1">
              <a:spcBef>
                <a:spcPts val="0"/>
              </a:spcBef>
              <a:spcAft>
                <a:spcPts val="0"/>
              </a:spcAft>
              <a:buClr>
                <a:srgbClr val="000000"/>
              </a:buClr>
              <a:buFont typeface="Arial"/>
              <a:buNone/>
              <a:defRPr/>
            </a:pPr>
            <a:r>
              <a:rPr lang="es-MX" sz="1050" i="1" kern="0" dirty="0">
                <a:solidFill>
                  <a:srgbClr val="002060"/>
                </a:solidFill>
                <a:latin typeface="Montserrat" panose="020B0604020202020204" charset="0"/>
                <a:sym typeface="Arial"/>
              </a:rPr>
              <a:t>127 días hábiles</a:t>
            </a:r>
            <a:endParaRPr kern="0" dirty="0">
              <a:latin typeface="Montserrat" panose="020B0604020202020204" charset="0"/>
              <a:sym typeface="Arial"/>
            </a:endParaRPr>
          </a:p>
          <a:p>
            <a:pPr algn="ctr" eaLnBrk="1" fontAlgn="auto" hangingPunct="1">
              <a:spcBef>
                <a:spcPts val="0"/>
              </a:spcBef>
              <a:spcAft>
                <a:spcPts val="0"/>
              </a:spcAft>
              <a:buClr>
                <a:srgbClr val="000000"/>
              </a:buClr>
              <a:buFont typeface="Arial"/>
              <a:buNone/>
              <a:defRPr/>
            </a:pPr>
            <a:r>
              <a:rPr lang="es-MX" sz="1050" i="1" kern="0" dirty="0">
                <a:solidFill>
                  <a:srgbClr val="002060"/>
                </a:solidFill>
                <a:latin typeface="Montserrat" panose="020B0604020202020204" charset="0"/>
                <a:sym typeface="Arial"/>
              </a:rPr>
              <a:t>Urgencias: 182 días</a:t>
            </a:r>
            <a:endParaRPr kern="0" dirty="0">
              <a:latin typeface="Montserrat" panose="020B0604020202020204" charset="0"/>
              <a:sym typeface="Arial"/>
            </a:endParaRPr>
          </a:p>
        </p:txBody>
      </p:sp>
      <p:sp>
        <p:nvSpPr>
          <p:cNvPr id="220" name="Google Shape;220;p7">
            <a:extLst>
              <a:ext uri="{FF2B5EF4-FFF2-40B4-BE49-F238E27FC236}">
                <a16:creationId xmlns:a16="http://schemas.microsoft.com/office/drawing/2014/main" id="{18855BAE-A3C3-597C-32DB-6CFEC249B044}"/>
              </a:ext>
            </a:extLst>
          </p:cNvPr>
          <p:cNvSpPr/>
          <p:nvPr/>
        </p:nvSpPr>
        <p:spPr>
          <a:xfrm flipH="1">
            <a:off x="4802188" y="3268663"/>
            <a:ext cx="2311400" cy="428625"/>
          </a:xfrm>
          <a:prstGeom prst="wedgeRectCallout">
            <a:avLst>
              <a:gd name="adj1" fmla="val -20396"/>
              <a:gd name="adj2" fmla="val 75061"/>
            </a:avLst>
          </a:prstGeom>
          <a:solidFill>
            <a:schemeClr val="accent1">
              <a:lumMod val="50000"/>
            </a:schemeClr>
          </a:solidFill>
          <a:ln w="12700" cap="flat" cmpd="sng">
            <a:solidFill>
              <a:schemeClr val="lt1"/>
            </a:solidFill>
            <a:prstDash val="solid"/>
            <a:miter lim="800000"/>
            <a:headEnd type="none" w="sm" len="sm"/>
            <a:tailEnd type="none" w="sm" len="sm"/>
          </a:ln>
        </p:spPr>
        <p:txBody>
          <a:bodyPr spcFirstLastPara="1" lIns="28575" tIns="28575" rIns="28575" bIns="28575" anchor="ctr"/>
          <a:lstStyle/>
          <a:p>
            <a:pPr algn="ctr" eaLnBrk="1" fontAlgn="auto" hangingPunct="1">
              <a:lnSpc>
                <a:spcPct val="90000"/>
              </a:lnSpc>
              <a:spcBef>
                <a:spcPts val="0"/>
              </a:spcBef>
              <a:spcAft>
                <a:spcPts val="0"/>
              </a:spcAft>
              <a:buClr>
                <a:srgbClr val="000000"/>
              </a:buClr>
              <a:buFont typeface="Arial"/>
              <a:buNone/>
              <a:defRPr/>
            </a:pPr>
            <a:endParaRPr i="1" kern="0" cap="small">
              <a:solidFill>
                <a:schemeClr val="lt1"/>
              </a:solidFill>
              <a:latin typeface="Arial"/>
              <a:ea typeface="Arial"/>
              <a:cs typeface="Arial"/>
              <a:sym typeface="Arial"/>
            </a:endParaRPr>
          </a:p>
        </p:txBody>
      </p:sp>
      <p:sp>
        <p:nvSpPr>
          <p:cNvPr id="221" name="Google Shape;221;p7">
            <a:extLst>
              <a:ext uri="{FF2B5EF4-FFF2-40B4-BE49-F238E27FC236}">
                <a16:creationId xmlns:a16="http://schemas.microsoft.com/office/drawing/2014/main" id="{1E4EDC91-94EC-33AF-5087-5529AC37DA10}"/>
              </a:ext>
            </a:extLst>
          </p:cNvPr>
          <p:cNvSpPr txBox="1"/>
          <p:nvPr/>
        </p:nvSpPr>
        <p:spPr>
          <a:xfrm>
            <a:off x="4848225" y="3306763"/>
            <a:ext cx="2303463" cy="314325"/>
          </a:xfrm>
          <a:prstGeom prst="rect">
            <a:avLst/>
          </a:prstGeom>
          <a:solidFill>
            <a:schemeClr val="accent1">
              <a:lumMod val="50000"/>
            </a:schemeClr>
          </a:solidFill>
          <a:ln>
            <a:noFill/>
          </a:ln>
        </p:spPr>
        <p:txBody>
          <a:bodyPr spcFirstLastPara="1" lIns="91425" tIns="45700" rIns="91425" bIns="45700">
            <a:spAutoFit/>
          </a:bodyPr>
          <a:lstStyle/>
          <a:p>
            <a:pPr algn="ctr" eaLnBrk="1" fontAlgn="auto" hangingPunct="1">
              <a:lnSpc>
                <a:spcPct val="90000"/>
              </a:lnSpc>
              <a:spcBef>
                <a:spcPts val="0"/>
              </a:spcBef>
              <a:spcAft>
                <a:spcPts val="0"/>
              </a:spcAft>
              <a:buClr>
                <a:srgbClr val="000000"/>
              </a:buClr>
              <a:buFont typeface="Arial"/>
              <a:buNone/>
              <a:defRPr/>
            </a:pPr>
            <a:r>
              <a:rPr lang="es-MX" sz="1600" i="1" kern="0" cap="small">
                <a:solidFill>
                  <a:schemeClr val="lt1"/>
                </a:solidFill>
                <a:latin typeface="Arial"/>
                <a:ea typeface="Arial"/>
                <a:cs typeface="Arial"/>
                <a:sym typeface="Arial"/>
              </a:rPr>
              <a:t>Consulta externa</a:t>
            </a:r>
            <a:endParaRPr kern="0">
              <a:latin typeface="Arial"/>
              <a:ea typeface="Arial"/>
              <a:cs typeface="Arial"/>
              <a:sym typeface="Arial"/>
            </a:endParaRPr>
          </a:p>
        </p:txBody>
      </p:sp>
      <p:cxnSp>
        <p:nvCxnSpPr>
          <p:cNvPr id="28680" name="Google Shape;223;p7">
            <a:extLst>
              <a:ext uri="{FF2B5EF4-FFF2-40B4-BE49-F238E27FC236}">
                <a16:creationId xmlns:a16="http://schemas.microsoft.com/office/drawing/2014/main" id="{9E3C681D-B680-893C-6BF2-9BDFDCCA3BAD}"/>
              </a:ext>
            </a:extLst>
          </p:cNvPr>
          <p:cNvCxnSpPr>
            <a:cxnSpLocks noChangeShapeType="1"/>
          </p:cNvCxnSpPr>
          <p:nvPr/>
        </p:nvCxnSpPr>
        <p:spPr bwMode="auto">
          <a:xfrm rot="10800000">
            <a:off x="6704681" y="5876213"/>
            <a:ext cx="3325813" cy="6350"/>
          </a:xfrm>
          <a:prstGeom prst="straightConnector1">
            <a:avLst/>
          </a:prstGeom>
          <a:noFill/>
          <a:ln w="28575">
            <a:solidFill>
              <a:srgbClr val="385623"/>
            </a:solidFill>
            <a:round/>
            <a:headEnd type="none" w="sm" len="sm"/>
            <a:tailEnd type="none" w="sm" len="sm"/>
          </a:ln>
          <a:extLst>
            <a:ext uri="{909E8E84-426E-40DD-AFC4-6F175D3DCCD1}">
              <a14:hiddenFill xmlns:a14="http://schemas.microsoft.com/office/drawing/2010/main">
                <a:noFill/>
              </a14:hiddenFill>
            </a:ext>
          </a:extLst>
        </p:spPr>
      </p:cxnSp>
      <p:sp>
        <p:nvSpPr>
          <p:cNvPr id="56" name="Google Shape;163;p6">
            <a:extLst>
              <a:ext uri="{FF2B5EF4-FFF2-40B4-BE49-F238E27FC236}">
                <a16:creationId xmlns:a16="http://schemas.microsoft.com/office/drawing/2014/main" id="{E99A222D-4756-4D66-80C1-41D6F7B4F625}"/>
              </a:ext>
            </a:extLst>
          </p:cNvPr>
          <p:cNvSpPr txBox="1"/>
          <p:nvPr/>
        </p:nvSpPr>
        <p:spPr>
          <a:xfrm>
            <a:off x="4368798" y="165190"/>
            <a:ext cx="5239293" cy="70784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MX" sz="2000" b="1" i="0" dirty="0">
                <a:solidFill>
                  <a:srgbClr val="1F3864"/>
                </a:solidFill>
                <a:latin typeface="Montserrat"/>
                <a:ea typeface="Montserrat"/>
                <a:cs typeface="Montserrat"/>
                <a:sym typeface="Montserrat"/>
              </a:rPr>
              <a:t>Un día Típico en el INP</a:t>
            </a:r>
          </a:p>
          <a:p>
            <a:pPr marL="0" marR="0" lvl="0" indent="0" algn="ctr" rtl="0">
              <a:spcBef>
                <a:spcPts val="0"/>
              </a:spcBef>
              <a:spcAft>
                <a:spcPts val="0"/>
              </a:spcAft>
              <a:buNone/>
            </a:pPr>
            <a:r>
              <a:rPr lang="es-MX" sz="2000" b="1" i="0" dirty="0">
                <a:solidFill>
                  <a:srgbClr val="1F3864"/>
                </a:solidFill>
                <a:latin typeface="Montserrat"/>
                <a:ea typeface="Montserrat"/>
                <a:cs typeface="Montserrat"/>
                <a:sym typeface="Montserrat"/>
              </a:rPr>
              <a:t> (2021) - </a:t>
            </a:r>
            <a:r>
              <a:rPr lang="es-MX" sz="2000" b="1" i="0" dirty="0">
                <a:solidFill>
                  <a:schemeClr val="tx1"/>
                </a:solidFill>
                <a:latin typeface="Montserrat"/>
                <a:ea typeface="Montserrat"/>
                <a:cs typeface="Montserrat"/>
                <a:sym typeface="Montserrat"/>
              </a:rPr>
              <a:t>2022</a:t>
            </a:r>
            <a:endParaRPr sz="2000" dirty="0">
              <a:solidFill>
                <a:schemeClr val="tx1"/>
              </a:solidFill>
            </a:endParaRPr>
          </a:p>
        </p:txBody>
      </p:sp>
      <p:pic>
        <p:nvPicPr>
          <p:cNvPr id="57" name="Google Shape;166;p6">
            <a:extLst>
              <a:ext uri="{FF2B5EF4-FFF2-40B4-BE49-F238E27FC236}">
                <a16:creationId xmlns:a16="http://schemas.microsoft.com/office/drawing/2014/main" id="{E8E9EDA1-E0BC-4AD4-A367-D554364D827F}"/>
              </a:ext>
            </a:extLst>
          </p:cNvPr>
          <p:cNvPicPr preferRelativeResize="0"/>
          <p:nvPr/>
        </p:nvPicPr>
        <p:blipFill>
          <a:blip r:embed="rId3">
            <a:alphaModFix/>
          </a:blip>
          <a:stretch>
            <a:fillRect/>
          </a:stretch>
        </p:blipFill>
        <p:spPr>
          <a:xfrm>
            <a:off x="-12" y="8938"/>
            <a:ext cx="3895725" cy="904875"/>
          </a:xfrm>
          <a:prstGeom prst="rect">
            <a:avLst/>
          </a:prstGeom>
          <a:noFill/>
          <a:ln>
            <a:noFill/>
          </a:ln>
        </p:spPr>
      </p:pic>
      <p:sp>
        <p:nvSpPr>
          <p:cNvPr id="55" name="Google Shape;182;p7">
            <a:extLst>
              <a:ext uri="{FF2B5EF4-FFF2-40B4-BE49-F238E27FC236}">
                <a16:creationId xmlns:a16="http://schemas.microsoft.com/office/drawing/2014/main" id="{7D14796C-9E84-4A15-B591-B391726FE7CF}"/>
              </a:ext>
            </a:extLst>
          </p:cNvPr>
          <p:cNvSpPr txBox="1"/>
          <p:nvPr/>
        </p:nvSpPr>
        <p:spPr bwMode="auto">
          <a:xfrm>
            <a:off x="2982913" y="1531017"/>
            <a:ext cx="1039812" cy="553957"/>
          </a:xfrm>
          <a:prstGeom prst="rect">
            <a:avLst/>
          </a:prstGeom>
          <a:solidFill>
            <a:schemeClr val="accent1">
              <a:lumMod val="20000"/>
              <a:lumOff val="80000"/>
            </a:schemeClr>
          </a:solidFill>
          <a:ln w="9525" cap="flat" cmpd="sng">
            <a:solidFill>
              <a:schemeClr val="lt1"/>
            </a:solidFill>
            <a:prstDash val="solid"/>
            <a:round/>
            <a:headEnd type="none" w="sm" len="sm"/>
            <a:tailEnd type="none" w="sm" len="sm"/>
          </a:ln>
        </p:spPr>
        <p:txBody>
          <a:bodyPr spcFirstLastPara="1" lIns="91425" tIns="45700" rIns="91425" bIns="45700">
            <a:spAutoFit/>
          </a:bodyPr>
          <a:lstStyle/>
          <a:p>
            <a:pPr algn="ctr" eaLnBrk="1" fontAlgn="auto" hangingPunct="1">
              <a:spcBef>
                <a:spcPts val="0"/>
              </a:spcBef>
              <a:spcAft>
                <a:spcPts val="0"/>
              </a:spcAft>
              <a:buClr>
                <a:srgbClr val="000000"/>
              </a:buClr>
              <a:buFont typeface="Arial"/>
              <a:buNone/>
              <a:defRPr/>
            </a:pPr>
            <a:r>
              <a:rPr lang="es-MX" sz="1000" i="1" kern="0" dirty="0">
                <a:solidFill>
                  <a:srgbClr val="385623"/>
                </a:solidFill>
                <a:latin typeface="Arial"/>
                <a:ea typeface="Arial"/>
                <a:cs typeface="Arial"/>
                <a:sym typeface="Arial"/>
              </a:rPr>
              <a:t>Gammagrafías y PET</a:t>
            </a:r>
            <a:endParaRPr kern="0" dirty="0">
              <a:latin typeface="Arial"/>
              <a:ea typeface="Arial"/>
              <a:cs typeface="Arial"/>
              <a:sym typeface="Arial"/>
            </a:endParaRPr>
          </a:p>
          <a:p>
            <a:pPr algn="ctr">
              <a:defRPr/>
            </a:pPr>
            <a:r>
              <a:rPr lang="es-MX" sz="1000" b="1" i="1" dirty="0">
                <a:solidFill>
                  <a:srgbClr val="385623"/>
                </a:solidFill>
              </a:rPr>
              <a:t>(</a:t>
            </a:r>
            <a:r>
              <a:rPr lang="es-MX" sz="1000" b="1" i="1" dirty="0">
                <a:solidFill>
                  <a:srgbClr val="1F3864"/>
                </a:solidFill>
              </a:rPr>
              <a:t>3.48</a:t>
            </a:r>
            <a:r>
              <a:rPr lang="es-MX" sz="1000" b="1" i="1" dirty="0">
                <a:solidFill>
                  <a:srgbClr val="385623"/>
                </a:solidFill>
              </a:rPr>
              <a:t>) </a:t>
            </a:r>
            <a:r>
              <a:rPr lang="es-MX" sz="1000" b="1" i="1" dirty="0">
                <a:solidFill>
                  <a:schemeClr val="dk1"/>
                </a:solidFill>
              </a:rPr>
              <a:t>3.65</a:t>
            </a:r>
            <a:endParaRPr sz="1000" i="1" kern="0" dirty="0">
              <a:solidFill>
                <a:srgbClr val="385623"/>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28"/>
        <p:cNvGrpSpPr/>
        <p:nvPr/>
      </p:nvGrpSpPr>
      <p:grpSpPr>
        <a:xfrm>
          <a:off x="0" y="0"/>
          <a:ext cx="0" cy="0"/>
          <a:chOff x="0" y="0"/>
          <a:chExt cx="0" cy="0"/>
        </a:xfrm>
      </p:grpSpPr>
      <p:sp>
        <p:nvSpPr>
          <p:cNvPr id="229" name="Google Shape;229;p8"/>
          <p:cNvSpPr/>
          <p:nvPr/>
        </p:nvSpPr>
        <p:spPr>
          <a:xfrm>
            <a:off x="9528175" y="168275"/>
            <a:ext cx="2562225" cy="442913"/>
          </a:xfrm>
          <a:prstGeom prst="roundRect">
            <a:avLst>
              <a:gd name="adj" fmla="val 16667"/>
            </a:avLst>
          </a:prstGeom>
          <a:solidFill>
            <a:schemeClr val="accent5">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dirty="0">
                <a:solidFill>
                  <a:srgbClr val="FFD966"/>
                </a:solidFill>
                <a:latin typeface="Calibri"/>
                <a:ea typeface="Calibri"/>
                <a:cs typeface="Calibri"/>
                <a:sym typeface="Calibri"/>
              </a:rPr>
              <a:t>ATENCIÓN MÉDICA</a:t>
            </a:r>
            <a:endParaRPr sz="2000" b="1" i="1" dirty="0">
              <a:solidFill>
                <a:srgbClr val="FFD966"/>
              </a:solidFill>
              <a:latin typeface="Calibri"/>
              <a:ea typeface="Calibri"/>
              <a:cs typeface="Calibri"/>
              <a:sym typeface="Calibri"/>
            </a:endParaRPr>
          </a:p>
        </p:txBody>
      </p:sp>
      <p:graphicFrame>
        <p:nvGraphicFramePr>
          <p:cNvPr id="230" name="Google Shape;230;p8"/>
          <p:cNvGraphicFramePr/>
          <p:nvPr>
            <p:extLst>
              <p:ext uri="{D42A27DB-BD31-4B8C-83A1-F6EECF244321}">
                <p14:modId xmlns:p14="http://schemas.microsoft.com/office/powerpoint/2010/main" val="1613397832"/>
              </p:ext>
            </p:extLst>
          </p:nvPr>
        </p:nvGraphicFramePr>
        <p:xfrm>
          <a:off x="299745" y="1330120"/>
          <a:ext cx="5397670" cy="5056612"/>
        </p:xfrm>
        <a:graphic>
          <a:graphicData uri="http://schemas.openxmlformats.org/drawingml/2006/table">
            <a:tbl>
              <a:tblPr>
                <a:noFill/>
                <a:tableStyleId>{D311E9B9-2B4D-4807-91B1-5286E05ACDCE}</a:tableStyleId>
              </a:tblPr>
              <a:tblGrid>
                <a:gridCol w="1965754">
                  <a:extLst>
                    <a:ext uri="{9D8B030D-6E8A-4147-A177-3AD203B41FA5}">
                      <a16:colId xmlns:a16="http://schemas.microsoft.com/office/drawing/2014/main" val="20000"/>
                    </a:ext>
                  </a:extLst>
                </a:gridCol>
                <a:gridCol w="1227241">
                  <a:extLst>
                    <a:ext uri="{9D8B030D-6E8A-4147-A177-3AD203B41FA5}">
                      <a16:colId xmlns:a16="http://schemas.microsoft.com/office/drawing/2014/main" val="20001"/>
                    </a:ext>
                  </a:extLst>
                </a:gridCol>
                <a:gridCol w="1064314">
                  <a:extLst>
                    <a:ext uri="{9D8B030D-6E8A-4147-A177-3AD203B41FA5}">
                      <a16:colId xmlns:a16="http://schemas.microsoft.com/office/drawing/2014/main" val="20002"/>
                    </a:ext>
                  </a:extLst>
                </a:gridCol>
                <a:gridCol w="1140361">
                  <a:extLst>
                    <a:ext uri="{9D8B030D-6E8A-4147-A177-3AD203B41FA5}">
                      <a16:colId xmlns:a16="http://schemas.microsoft.com/office/drawing/2014/main" val="20003"/>
                    </a:ext>
                  </a:extLst>
                </a:gridCol>
              </a:tblGrid>
              <a:tr h="589112">
                <a:tc>
                  <a:txBody>
                    <a:bodyPr/>
                    <a:lstStyle/>
                    <a:p>
                      <a:pPr marL="0" marR="0" lvl="0" indent="0" algn="ctr" rtl="0">
                        <a:spcBef>
                          <a:spcPts val="0"/>
                        </a:spcBef>
                        <a:spcAft>
                          <a:spcPts val="0"/>
                        </a:spcAft>
                        <a:buNone/>
                      </a:pPr>
                      <a:r>
                        <a:rPr lang="es-MX" sz="1200" b="1" i="0" u="none" strike="noStrike" cap="none" dirty="0">
                          <a:solidFill>
                            <a:srgbClr val="FFFFFF"/>
                          </a:solidFill>
                          <a:latin typeface="Montserrat"/>
                          <a:ea typeface="Montserrat"/>
                          <a:cs typeface="Montserrat"/>
                          <a:sym typeface="Montserrat"/>
                        </a:rPr>
                        <a:t>Concepto</a:t>
                      </a:r>
                      <a:endParaRPr sz="1200" b="1" i="0" u="none" strike="noStrike" cap="none" dirty="0">
                        <a:solidFill>
                          <a:srgbClr val="FFFFFF"/>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200" b="1" i="0" u="none" strike="noStrike" cap="none" dirty="0">
                          <a:solidFill>
                            <a:srgbClr val="FFFFFF"/>
                          </a:solidFill>
                          <a:latin typeface="Montserrat"/>
                          <a:ea typeface="Montserrat"/>
                          <a:cs typeface="Montserrat"/>
                          <a:sym typeface="Montserrat"/>
                        </a:rPr>
                        <a:t>2021</a:t>
                      </a:r>
                      <a:endParaRPr sz="1200" b="1" i="0" u="none" strike="noStrike" cap="none" dirty="0">
                        <a:solidFill>
                          <a:srgbClr val="FFFFFF"/>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200" b="1" i="0" u="none" strike="noStrike" cap="none" dirty="0">
                          <a:solidFill>
                            <a:srgbClr val="FFFFFF"/>
                          </a:solidFill>
                          <a:latin typeface="Montserrat"/>
                          <a:ea typeface="Montserrat"/>
                          <a:cs typeface="Montserrat"/>
                          <a:sym typeface="Montserrat"/>
                        </a:rPr>
                        <a:t>2022</a:t>
                      </a:r>
                      <a:endParaRPr sz="1200" b="1" i="0" u="none" strike="noStrike" cap="none" dirty="0">
                        <a:solidFill>
                          <a:srgbClr val="FFFFFF"/>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200" b="1" i="0" u="none" strike="noStrike" cap="none" dirty="0">
                          <a:solidFill>
                            <a:srgbClr val="FFFFFF"/>
                          </a:solidFill>
                          <a:latin typeface="Montserrat"/>
                          <a:ea typeface="Montserrat"/>
                          <a:cs typeface="Montserrat"/>
                          <a:sym typeface="Montserrat"/>
                        </a:rPr>
                        <a:t>% Var</a:t>
                      </a:r>
                      <a:endParaRPr sz="1200" b="1" i="0" u="none" strike="noStrike" cap="none" dirty="0">
                        <a:solidFill>
                          <a:srgbClr val="FFFFFF"/>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650494">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Preconsulta </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8,466</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7,009</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i="0" u="none" strike="noStrike" cap="none" dirty="0">
                          <a:solidFill>
                            <a:srgbClr val="000000"/>
                          </a:solidFill>
                          <a:latin typeface="Montserrat"/>
                          <a:ea typeface="Montserrat"/>
                          <a:cs typeface="Montserrat"/>
                          <a:sym typeface="Montserrat"/>
                        </a:rPr>
                        <a:t>-17.21</a:t>
                      </a:r>
                      <a:endParaRPr sz="1200" b="1"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97779">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1era. Vez</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2,364</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2,609</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i="0" u="none" strike="noStrike" cap="none" dirty="0">
                          <a:solidFill>
                            <a:srgbClr val="000000"/>
                          </a:solidFill>
                          <a:latin typeface="Montserrat"/>
                          <a:ea typeface="Montserrat"/>
                          <a:cs typeface="Montserrat"/>
                          <a:sym typeface="Montserrat"/>
                        </a:rPr>
                        <a:t>10.36</a:t>
                      </a:r>
                      <a:endParaRPr sz="1200" b="1"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48684">
                <a:tc>
                  <a:txBody>
                    <a:bodyPr/>
                    <a:lstStyle/>
                    <a:p>
                      <a:pPr marL="0" marR="0" lvl="0" indent="0" algn="ctr" rtl="0">
                        <a:spcBef>
                          <a:spcPts val="0"/>
                        </a:spcBef>
                        <a:spcAft>
                          <a:spcPts val="0"/>
                        </a:spcAft>
                        <a:buNone/>
                      </a:pPr>
                      <a:r>
                        <a:rPr lang="es-MX" sz="1200" b="0" i="0" u="none" strike="noStrike" cap="none">
                          <a:solidFill>
                            <a:srgbClr val="000000"/>
                          </a:solidFill>
                          <a:latin typeface="Montserrat"/>
                          <a:ea typeface="Montserrat"/>
                          <a:cs typeface="Montserrat"/>
                          <a:sym typeface="Montserrat"/>
                        </a:rPr>
                        <a:t>Subsecuente</a:t>
                      </a:r>
                      <a:endParaRPr sz="1200" b="0" i="0" u="none" strike="noStrike" cap="none">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40,071</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52,271</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i="0" u="none" strike="noStrike" cap="none" dirty="0">
                          <a:solidFill>
                            <a:srgbClr val="000000"/>
                          </a:solidFill>
                          <a:latin typeface="Montserrat"/>
                          <a:ea typeface="Montserrat"/>
                          <a:cs typeface="Montserrat"/>
                          <a:sym typeface="Montserrat"/>
                        </a:rPr>
                        <a:t>30.45</a:t>
                      </a:r>
                      <a:endParaRPr sz="1200" b="1"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834586">
                <a:tc>
                  <a:txBody>
                    <a:bodyPr/>
                    <a:lstStyle/>
                    <a:p>
                      <a:pPr marL="0" marR="0" lvl="0" indent="0" algn="ctr" rtl="0">
                        <a:spcBef>
                          <a:spcPts val="0"/>
                        </a:spcBef>
                        <a:spcAft>
                          <a:spcPts val="0"/>
                        </a:spcAft>
                        <a:buNone/>
                      </a:pPr>
                      <a:r>
                        <a:rPr lang="es-MX" sz="1200" b="1" i="0" u="none" strike="noStrike" cap="none" dirty="0">
                          <a:solidFill>
                            <a:srgbClr val="000000"/>
                          </a:solidFill>
                          <a:latin typeface="Montserrat"/>
                          <a:ea typeface="Montserrat"/>
                          <a:cs typeface="Montserrat"/>
                          <a:sym typeface="Montserrat"/>
                        </a:rPr>
                        <a:t>Total consulta</a:t>
                      </a:r>
                      <a:endParaRPr dirty="0"/>
                    </a:p>
                    <a:p>
                      <a:pPr marL="0" marR="0" lvl="0" indent="0" algn="ctr" rtl="0">
                        <a:spcBef>
                          <a:spcPts val="0"/>
                        </a:spcBef>
                        <a:spcAft>
                          <a:spcPts val="0"/>
                        </a:spcAft>
                        <a:buNone/>
                      </a:pPr>
                      <a:r>
                        <a:rPr lang="es-MX" sz="1200" b="1" i="0" u="none" strike="noStrike" cap="none" dirty="0">
                          <a:solidFill>
                            <a:srgbClr val="000000"/>
                          </a:solidFill>
                          <a:latin typeface="Montserrat"/>
                          <a:ea typeface="Montserrat"/>
                          <a:cs typeface="Montserrat"/>
                          <a:sym typeface="Montserrat"/>
                        </a:rPr>
                        <a:t> Externa</a:t>
                      </a:r>
                      <a:endParaRPr sz="1200" b="1"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spcBef>
                          <a:spcPts val="0"/>
                        </a:spcBef>
                        <a:spcAft>
                          <a:spcPts val="0"/>
                        </a:spcAft>
                        <a:buNone/>
                      </a:pPr>
                      <a:r>
                        <a:rPr lang="es-MX" sz="1200" b="1" i="0" u="none" strike="noStrike" cap="none" dirty="0">
                          <a:solidFill>
                            <a:srgbClr val="000000"/>
                          </a:solidFill>
                          <a:latin typeface="Montserrat"/>
                          <a:ea typeface="Montserrat"/>
                          <a:cs typeface="Montserrat"/>
                          <a:sym typeface="Montserrat"/>
                        </a:rPr>
                        <a:t>50,901</a:t>
                      </a:r>
                      <a:endParaRPr sz="1200" b="1"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spcBef>
                          <a:spcPts val="0"/>
                        </a:spcBef>
                        <a:spcAft>
                          <a:spcPts val="0"/>
                        </a:spcAft>
                        <a:buNone/>
                      </a:pPr>
                      <a:r>
                        <a:rPr lang="es-MX" sz="1200" b="1" i="0" u="none" strike="noStrike" cap="none" dirty="0">
                          <a:solidFill>
                            <a:srgbClr val="000000"/>
                          </a:solidFill>
                          <a:latin typeface="Montserrat"/>
                          <a:ea typeface="Montserrat"/>
                          <a:cs typeface="Montserrat"/>
                          <a:sym typeface="Montserrat"/>
                        </a:rPr>
                        <a:t>61,889</a:t>
                      </a:r>
                      <a:endParaRPr sz="1200" b="1"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spcBef>
                          <a:spcPts val="0"/>
                        </a:spcBef>
                        <a:spcAft>
                          <a:spcPts val="0"/>
                        </a:spcAft>
                        <a:buNone/>
                      </a:pPr>
                      <a:r>
                        <a:rPr lang="es-MX" sz="1200" b="1" i="0" u="none" strike="noStrike" cap="none" dirty="0">
                          <a:solidFill>
                            <a:srgbClr val="000000"/>
                          </a:solidFill>
                          <a:latin typeface="Montserrat"/>
                          <a:ea typeface="Montserrat"/>
                          <a:cs typeface="Montserrat"/>
                          <a:sym typeface="Montserrat"/>
                        </a:rPr>
                        <a:t>21.59</a:t>
                      </a:r>
                      <a:endParaRPr sz="1200" b="1"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515469">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Procedimientos</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16,122</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24,625</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i="0" u="none" strike="noStrike" cap="none" dirty="0">
                          <a:solidFill>
                            <a:srgbClr val="000000"/>
                          </a:solidFill>
                          <a:latin typeface="Montserrat"/>
                          <a:ea typeface="Montserrat"/>
                          <a:cs typeface="Montserrat"/>
                          <a:sym typeface="Montserrat"/>
                        </a:rPr>
                        <a:t>52.74</a:t>
                      </a:r>
                      <a:endParaRPr sz="1200" b="1"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920488">
                <a:tc>
                  <a:txBody>
                    <a:bodyPr/>
                    <a:lstStyle/>
                    <a:p>
                      <a:pPr marL="0" marR="0" lvl="0" indent="0" algn="ctr" rtl="0">
                        <a:spcBef>
                          <a:spcPts val="0"/>
                        </a:spcBef>
                        <a:spcAft>
                          <a:spcPts val="0"/>
                        </a:spcAft>
                        <a:buNone/>
                      </a:pPr>
                      <a:r>
                        <a:rPr lang="es-MX" sz="1200" b="1" i="0" u="none" strike="noStrike" cap="none" dirty="0">
                          <a:solidFill>
                            <a:srgbClr val="000000"/>
                          </a:solidFill>
                          <a:latin typeface="Montserrat"/>
                          <a:ea typeface="Montserrat"/>
                          <a:cs typeface="Montserrat"/>
                          <a:sym typeface="Montserrat"/>
                        </a:rPr>
                        <a:t>Total Consulta Externa con Procedimientos</a:t>
                      </a:r>
                      <a:endParaRPr sz="1200" b="1"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spcBef>
                          <a:spcPts val="0"/>
                        </a:spcBef>
                        <a:spcAft>
                          <a:spcPts val="0"/>
                        </a:spcAft>
                        <a:buNone/>
                      </a:pPr>
                      <a:r>
                        <a:rPr lang="es-MX" sz="1200" b="1" i="0" u="none" strike="noStrike" cap="none" dirty="0">
                          <a:solidFill>
                            <a:srgbClr val="000000"/>
                          </a:solidFill>
                          <a:latin typeface="Montserrat"/>
                          <a:ea typeface="Montserrat"/>
                          <a:cs typeface="Montserrat"/>
                          <a:sym typeface="Montserrat"/>
                        </a:rPr>
                        <a:t>67,023</a:t>
                      </a:r>
                      <a:endParaRPr sz="1200" b="1"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spcBef>
                          <a:spcPts val="0"/>
                        </a:spcBef>
                        <a:spcAft>
                          <a:spcPts val="0"/>
                        </a:spcAft>
                        <a:buNone/>
                      </a:pPr>
                      <a:r>
                        <a:rPr lang="es-MX" sz="1200" b="1" i="0" u="none" strike="noStrike" cap="none" dirty="0">
                          <a:solidFill>
                            <a:srgbClr val="000000"/>
                          </a:solidFill>
                          <a:latin typeface="Montserrat"/>
                          <a:ea typeface="Montserrat"/>
                          <a:cs typeface="Montserrat"/>
                          <a:sym typeface="Montserrat"/>
                        </a:rPr>
                        <a:t>86,514</a:t>
                      </a:r>
                      <a:endParaRPr sz="1200" b="1"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spcBef>
                          <a:spcPts val="0"/>
                        </a:spcBef>
                        <a:spcAft>
                          <a:spcPts val="0"/>
                        </a:spcAft>
                        <a:buNone/>
                      </a:pPr>
                      <a:r>
                        <a:rPr lang="es-MX" sz="1200" b="1" i="0" u="none" strike="noStrike" cap="none" dirty="0">
                          <a:solidFill>
                            <a:srgbClr val="000000"/>
                          </a:solidFill>
                          <a:latin typeface="Montserrat"/>
                          <a:ea typeface="Montserrat"/>
                          <a:cs typeface="Montserrat"/>
                          <a:sym typeface="Montserrat"/>
                        </a:rPr>
                        <a:t>29.08</a:t>
                      </a:r>
                      <a:endParaRPr sz="1200" b="1"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bl>
          </a:graphicData>
        </a:graphic>
      </p:graphicFrame>
      <p:graphicFrame>
        <p:nvGraphicFramePr>
          <p:cNvPr id="231" name="Google Shape;231;p8"/>
          <p:cNvGraphicFramePr/>
          <p:nvPr>
            <p:extLst>
              <p:ext uri="{D42A27DB-BD31-4B8C-83A1-F6EECF244321}">
                <p14:modId xmlns:p14="http://schemas.microsoft.com/office/powerpoint/2010/main" val="1422727399"/>
              </p:ext>
            </p:extLst>
          </p:nvPr>
        </p:nvGraphicFramePr>
        <p:xfrm>
          <a:off x="5866229" y="1322363"/>
          <a:ext cx="6026028" cy="5038245"/>
        </p:xfrm>
        <a:graphic>
          <a:graphicData uri="http://schemas.openxmlformats.org/drawingml/2006/table">
            <a:tbl>
              <a:tblPr>
                <a:noFill/>
                <a:tableStyleId>{D311E9B9-2B4D-4807-91B1-5286E05ACDCE}</a:tableStyleId>
              </a:tblPr>
              <a:tblGrid>
                <a:gridCol w="377446">
                  <a:extLst>
                    <a:ext uri="{9D8B030D-6E8A-4147-A177-3AD203B41FA5}">
                      <a16:colId xmlns:a16="http://schemas.microsoft.com/office/drawing/2014/main" val="20000"/>
                    </a:ext>
                  </a:extLst>
                </a:gridCol>
                <a:gridCol w="2211660">
                  <a:extLst>
                    <a:ext uri="{9D8B030D-6E8A-4147-A177-3AD203B41FA5}">
                      <a16:colId xmlns:a16="http://schemas.microsoft.com/office/drawing/2014/main" val="20001"/>
                    </a:ext>
                  </a:extLst>
                </a:gridCol>
                <a:gridCol w="773454">
                  <a:extLst>
                    <a:ext uri="{9D8B030D-6E8A-4147-A177-3AD203B41FA5}">
                      <a16:colId xmlns:a16="http://schemas.microsoft.com/office/drawing/2014/main" val="20002"/>
                    </a:ext>
                  </a:extLst>
                </a:gridCol>
                <a:gridCol w="665867">
                  <a:extLst>
                    <a:ext uri="{9D8B030D-6E8A-4147-A177-3AD203B41FA5}">
                      <a16:colId xmlns:a16="http://schemas.microsoft.com/office/drawing/2014/main" val="20003"/>
                    </a:ext>
                  </a:extLst>
                </a:gridCol>
                <a:gridCol w="665867">
                  <a:extLst>
                    <a:ext uri="{9D8B030D-6E8A-4147-A177-3AD203B41FA5}">
                      <a16:colId xmlns:a16="http://schemas.microsoft.com/office/drawing/2014/main" val="20004"/>
                    </a:ext>
                  </a:extLst>
                </a:gridCol>
                <a:gridCol w="665867">
                  <a:extLst>
                    <a:ext uri="{9D8B030D-6E8A-4147-A177-3AD203B41FA5}">
                      <a16:colId xmlns:a16="http://schemas.microsoft.com/office/drawing/2014/main" val="20005"/>
                    </a:ext>
                  </a:extLst>
                </a:gridCol>
                <a:gridCol w="665867">
                  <a:extLst>
                    <a:ext uri="{9D8B030D-6E8A-4147-A177-3AD203B41FA5}">
                      <a16:colId xmlns:a16="http://schemas.microsoft.com/office/drawing/2014/main" val="20006"/>
                    </a:ext>
                  </a:extLst>
                </a:gridCol>
              </a:tblGrid>
              <a:tr h="327654">
                <a:tc rowSpan="2" gridSpan="2">
                  <a:txBody>
                    <a:bodyPr/>
                    <a:lstStyle/>
                    <a:p>
                      <a:pPr marL="0" marR="0" lvl="0" indent="0" algn="ctr" rtl="0">
                        <a:spcBef>
                          <a:spcPts val="0"/>
                        </a:spcBef>
                        <a:spcAft>
                          <a:spcPts val="0"/>
                        </a:spcAft>
                        <a:buNone/>
                      </a:pPr>
                      <a:r>
                        <a:rPr lang="es-MX" sz="1200" b="1" i="0" u="none" strike="noStrike" cap="none" dirty="0">
                          <a:solidFill>
                            <a:srgbClr val="FFFFFF"/>
                          </a:solidFill>
                          <a:latin typeface="Montserrat"/>
                          <a:ea typeface="Montserrat"/>
                          <a:cs typeface="Montserrat"/>
                          <a:sym typeface="Montserrat"/>
                        </a:rPr>
                        <a:t>Causas</a:t>
                      </a:r>
                      <a:endParaRPr sz="1200" b="1" i="0" u="none" strike="noStrike" cap="none" dirty="0">
                        <a:solidFill>
                          <a:srgbClr val="FFFFFF"/>
                        </a:solidFill>
                        <a:latin typeface="Montserrat"/>
                        <a:ea typeface="Montserrat"/>
                        <a:cs typeface="Montserrat"/>
                        <a:sym typeface="Montserrat"/>
                      </a:endParaRPr>
                    </a:p>
                  </a:txBody>
                  <a:tcPr marL="6350" marR="6350" marT="63500" marB="635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rowSpan="2" hMerge="1">
                  <a:txBody>
                    <a:bodyPr/>
                    <a:lstStyle/>
                    <a:p>
                      <a:endParaRPr lang="es-MX"/>
                    </a:p>
                  </a:txBody>
                  <a:tcPr/>
                </a:tc>
                <a:tc gridSpan="2">
                  <a:txBody>
                    <a:bodyPr/>
                    <a:lstStyle/>
                    <a:p>
                      <a:pPr marL="0" marR="0" lvl="0" indent="0" algn="ctr" rtl="0">
                        <a:spcBef>
                          <a:spcPts val="0"/>
                        </a:spcBef>
                        <a:spcAft>
                          <a:spcPts val="0"/>
                        </a:spcAft>
                        <a:buNone/>
                      </a:pPr>
                      <a:r>
                        <a:rPr lang="es-MX" sz="1200" b="1" i="0" u="none" strike="noStrike" cap="none" dirty="0">
                          <a:solidFill>
                            <a:srgbClr val="FFFFFF"/>
                          </a:solidFill>
                          <a:latin typeface="Arial"/>
                          <a:ea typeface="Arial"/>
                          <a:cs typeface="Arial"/>
                          <a:sym typeface="Arial"/>
                        </a:rPr>
                        <a:t>2021</a:t>
                      </a:r>
                      <a:endParaRPr sz="1200" b="1" i="0" u="none" strike="noStrike" cap="none" dirty="0">
                        <a:solidFill>
                          <a:srgbClr val="FFFFFF"/>
                        </a:solidFill>
                        <a:latin typeface="Arial"/>
                        <a:ea typeface="Arial"/>
                        <a:cs typeface="Arial"/>
                        <a:sym typeface="Arial"/>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endParaRPr lang="es-MX"/>
                    </a:p>
                  </a:txBody>
                  <a:tcPr/>
                </a:tc>
                <a:tc gridSpan="2">
                  <a:txBody>
                    <a:bodyPr/>
                    <a:lstStyle/>
                    <a:p>
                      <a:pPr marL="0" marR="0" lvl="0" indent="0" algn="ctr" rtl="0">
                        <a:spcBef>
                          <a:spcPts val="0"/>
                        </a:spcBef>
                        <a:spcAft>
                          <a:spcPts val="0"/>
                        </a:spcAft>
                        <a:buNone/>
                      </a:pPr>
                      <a:r>
                        <a:rPr lang="es-MX" sz="1200" b="1" i="0" u="none" strike="noStrike" cap="none" dirty="0">
                          <a:solidFill>
                            <a:srgbClr val="FFFFFF"/>
                          </a:solidFill>
                          <a:latin typeface="Arial"/>
                          <a:ea typeface="Arial"/>
                          <a:cs typeface="Arial"/>
                          <a:sym typeface="Arial"/>
                        </a:rPr>
                        <a:t>2022</a:t>
                      </a:r>
                      <a:endParaRPr sz="1200" b="1" i="0" u="none" strike="noStrike" cap="none" dirty="0">
                        <a:solidFill>
                          <a:srgbClr val="FFFFFF"/>
                        </a:solidFill>
                        <a:latin typeface="Arial"/>
                        <a:ea typeface="Arial"/>
                        <a:cs typeface="Arial"/>
                        <a:sym typeface="Arial"/>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endParaRPr lang="es-MX"/>
                    </a:p>
                  </a:txBody>
                  <a:tcPr/>
                </a:tc>
                <a:tc rowSpan="2">
                  <a:txBody>
                    <a:bodyPr/>
                    <a:lstStyle/>
                    <a:p>
                      <a:pPr marL="0" marR="0" lvl="0" indent="0" algn="ctr" rtl="0">
                        <a:spcBef>
                          <a:spcPts val="0"/>
                        </a:spcBef>
                        <a:spcAft>
                          <a:spcPts val="0"/>
                        </a:spcAft>
                        <a:buNone/>
                      </a:pPr>
                      <a:r>
                        <a:rPr lang="es-MX" sz="1200" b="1" dirty="0">
                          <a:solidFill>
                            <a:srgbClr val="FFFFFF"/>
                          </a:solidFill>
                        </a:rPr>
                        <a:t>% Var</a:t>
                      </a:r>
                      <a:endParaRPr sz="1200" b="1" i="0" u="none" strike="noStrike" cap="none" dirty="0">
                        <a:solidFill>
                          <a:srgbClr val="FFFFFF"/>
                        </a:solidFill>
                        <a:latin typeface="Arial"/>
                        <a:ea typeface="Arial"/>
                        <a:cs typeface="Arial"/>
                        <a:sym typeface="Arial"/>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207272">
                <a:tc gridSpan="2" vMerge="1">
                  <a:txBody>
                    <a:bodyPr/>
                    <a:lstStyle/>
                    <a:p>
                      <a:endParaRPr lang="es-MX"/>
                    </a:p>
                  </a:txBody>
                  <a:tcPr/>
                </a:tc>
                <a:tc hMerge="1" vMerge="1">
                  <a:txBody>
                    <a:bodyPr/>
                    <a:lstStyle/>
                    <a:p>
                      <a:endParaRPr lang="es-MX"/>
                    </a:p>
                  </a:txBody>
                  <a:tcPr/>
                </a:tc>
                <a:tc>
                  <a:txBody>
                    <a:bodyPr/>
                    <a:lstStyle/>
                    <a:p>
                      <a:pPr marL="0" marR="0" lvl="0" indent="0" algn="ctr" rtl="0">
                        <a:spcBef>
                          <a:spcPts val="0"/>
                        </a:spcBef>
                        <a:spcAft>
                          <a:spcPts val="0"/>
                        </a:spcAft>
                        <a:buNone/>
                      </a:pPr>
                      <a:r>
                        <a:rPr lang="es-MX" sz="1200" b="1" i="0" u="none" strike="noStrike" cap="none" dirty="0">
                          <a:solidFill>
                            <a:srgbClr val="FFFFFF"/>
                          </a:solidFill>
                          <a:latin typeface="Montserrat"/>
                          <a:ea typeface="Montserrat"/>
                          <a:cs typeface="Montserrat"/>
                          <a:sym typeface="Montserrat"/>
                        </a:rPr>
                        <a:t>casos</a:t>
                      </a:r>
                      <a:endParaRPr sz="1200" b="1" i="0" u="none" strike="noStrike" cap="none" dirty="0">
                        <a:solidFill>
                          <a:srgbClr val="FFFFFF"/>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200" b="1" i="0" u="none" strike="noStrike" cap="none" dirty="0">
                          <a:solidFill>
                            <a:srgbClr val="FFFFFF"/>
                          </a:solidFill>
                          <a:latin typeface="Montserrat"/>
                          <a:ea typeface="Montserrat"/>
                          <a:cs typeface="Montserrat"/>
                          <a:sym typeface="Montserrat"/>
                        </a:rPr>
                        <a:t>%</a:t>
                      </a:r>
                      <a:endParaRPr sz="1200" b="1" i="0" u="none" strike="noStrike" cap="none" dirty="0">
                        <a:solidFill>
                          <a:srgbClr val="FFFFFF"/>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200" b="1" i="0" u="none" strike="noStrike" cap="none" dirty="0">
                          <a:solidFill>
                            <a:srgbClr val="FFFFFF"/>
                          </a:solidFill>
                          <a:latin typeface="Montserrat"/>
                          <a:ea typeface="Montserrat"/>
                          <a:cs typeface="Montserrat"/>
                          <a:sym typeface="Montserrat"/>
                        </a:rPr>
                        <a:t>casos</a:t>
                      </a:r>
                      <a:endParaRPr sz="1200" b="1" i="0" u="none" strike="noStrike" cap="none" dirty="0">
                        <a:solidFill>
                          <a:srgbClr val="FFFFFF"/>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200" b="1" i="0" u="none" strike="noStrike" cap="none" dirty="0">
                          <a:solidFill>
                            <a:srgbClr val="FFFFFF"/>
                          </a:solidFill>
                          <a:latin typeface="Montserrat"/>
                          <a:ea typeface="Montserrat"/>
                          <a:cs typeface="Montserrat"/>
                          <a:sym typeface="Montserrat"/>
                        </a:rPr>
                        <a:t>%</a:t>
                      </a:r>
                      <a:endParaRPr sz="1200" b="1" i="0" u="none" strike="noStrike" cap="none" dirty="0">
                        <a:solidFill>
                          <a:srgbClr val="FFFFFF"/>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vMerge="1">
                  <a:txBody>
                    <a:bodyPr/>
                    <a:lstStyle/>
                    <a:p>
                      <a:pPr marL="0" marR="0" lvl="0" indent="0" algn="ctr" rtl="0">
                        <a:spcBef>
                          <a:spcPts val="0"/>
                        </a:spcBef>
                        <a:spcAft>
                          <a:spcPts val="0"/>
                        </a:spcAft>
                        <a:buNone/>
                      </a:pPr>
                      <a:endParaRPr sz="1200" b="1" i="0" u="none" strike="noStrike" cap="none" dirty="0">
                        <a:solidFill>
                          <a:srgbClr val="FFFFFF"/>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1"/>
                  </a:ext>
                </a:extLst>
              </a:tr>
              <a:tr h="1036281">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1</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8900" marR="0" lvl="1" indent="0" algn="l"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Malformaciones congénitas, deformidades y anomalías cromosómicas</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1,051</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18.</a:t>
                      </a:r>
                      <a:r>
                        <a:rPr lang="es-MX" sz="1200" dirty="0">
                          <a:latin typeface="Montserrat"/>
                          <a:ea typeface="Montserrat"/>
                          <a:cs typeface="Montserrat"/>
                          <a:sym typeface="Montserrat"/>
                        </a:rPr>
                        <a:t>2</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1,272</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a:solidFill>
                            <a:srgbClr val="000000"/>
                          </a:solidFill>
                          <a:latin typeface="Montserrat"/>
                          <a:ea typeface="Montserrat"/>
                          <a:cs typeface="Montserrat"/>
                          <a:sym typeface="Montserrat"/>
                        </a:rPr>
                        <a:t>17.4</a:t>
                      </a:r>
                      <a:endParaRPr sz="1200" b="0" i="0" u="none" strike="noStrike" cap="none">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dirty="0">
                          <a:latin typeface="Montserrat"/>
                          <a:ea typeface="Montserrat"/>
                          <a:cs typeface="Montserrat"/>
                          <a:sym typeface="Montserrat"/>
                        </a:rPr>
                        <a:t>21.0</a:t>
                      </a:r>
                      <a:endParaRPr sz="1200" b="1"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754047">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2</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8900" marR="0" lvl="1" indent="0" algn="l"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Enfermedades endocrinas nutricionales y metabólicas </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617</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10.7</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734</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10.0</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dirty="0">
                          <a:latin typeface="Montserrat"/>
                          <a:ea typeface="Montserrat"/>
                          <a:cs typeface="Montserrat"/>
                          <a:sym typeface="Montserrat"/>
                        </a:rPr>
                        <a:t>19.0</a:t>
                      </a:r>
                      <a:endParaRPr sz="1200" b="1"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1127825">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3</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8900" marR="0" lvl="1" indent="0" algn="l"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Síntomas, signos y hallazgos anormales clínicos y de laboratorio, no clasificados en otra parte</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465</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8.1</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541</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7.</a:t>
                      </a:r>
                      <a:r>
                        <a:rPr lang="es-MX" sz="1200" dirty="0">
                          <a:latin typeface="Montserrat"/>
                          <a:ea typeface="Montserrat"/>
                          <a:cs typeface="Montserrat"/>
                          <a:sym typeface="Montserrat"/>
                        </a:rPr>
                        <a:t>4</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dirty="0">
                          <a:latin typeface="Montserrat"/>
                          <a:ea typeface="Montserrat"/>
                          <a:cs typeface="Montserrat"/>
                          <a:sym typeface="Montserrat"/>
                        </a:rPr>
                        <a:t>16.3</a:t>
                      </a:r>
                      <a:endParaRPr sz="1200" b="1"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602449">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4</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8900" marR="0" lvl="1" indent="0" algn="l"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Trastornos mentales y del comportamiento</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323</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5.6</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526</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7.2</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dirty="0">
                          <a:latin typeface="Montserrat"/>
                          <a:ea typeface="Montserrat"/>
                          <a:cs typeface="Montserrat"/>
                          <a:sym typeface="Montserrat"/>
                        </a:rPr>
                        <a:t>62.8</a:t>
                      </a:r>
                      <a:endParaRPr sz="1200" b="1"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602449">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5</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8900" marR="0" lvl="1" indent="0" algn="l"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Enfermedades del sistema genitourinario</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spcBef>
                          <a:spcPts val="0"/>
                        </a:spcBef>
                        <a:spcAft>
                          <a:spcPts val="0"/>
                        </a:spcAft>
                        <a:buNone/>
                      </a:pPr>
                      <a:r>
                        <a:rPr lang="es-MX" sz="1200" b="0" i="0" u="none" strike="noStrike" cap="none">
                          <a:solidFill>
                            <a:srgbClr val="000000"/>
                          </a:solidFill>
                          <a:latin typeface="Montserrat"/>
                          <a:ea typeface="Montserrat"/>
                          <a:cs typeface="Montserrat"/>
                          <a:sym typeface="Montserrat"/>
                        </a:rPr>
                        <a:t>244</a:t>
                      </a:r>
                      <a:endParaRPr sz="1200" b="0" i="0" u="none" strike="noStrike" cap="none">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4.2</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374</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5.1</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dirty="0">
                          <a:latin typeface="Montserrat"/>
                          <a:ea typeface="Montserrat"/>
                          <a:cs typeface="Montserrat"/>
                          <a:sym typeface="Montserrat"/>
                        </a:rPr>
                        <a:t>53.3</a:t>
                      </a:r>
                      <a:endParaRPr sz="1200" b="1"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380268">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6</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88900" marR="0" lvl="1" indent="0" algn="l"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Tumores [neoplasias]</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a:spcBef>
                          <a:spcPts val="0"/>
                        </a:spcBef>
                        <a:spcAft>
                          <a:spcPts val="0"/>
                        </a:spcAft>
                        <a:buNone/>
                      </a:pPr>
                      <a:r>
                        <a:rPr lang="es-MX" sz="1200" b="0" i="0" u="none" strike="noStrike" cap="none">
                          <a:solidFill>
                            <a:srgbClr val="000000"/>
                          </a:solidFill>
                          <a:latin typeface="Montserrat"/>
                          <a:ea typeface="Montserrat"/>
                          <a:cs typeface="Montserrat"/>
                          <a:sym typeface="Montserrat"/>
                        </a:rPr>
                        <a:t>391</a:t>
                      </a:r>
                      <a:endParaRPr sz="1200" b="0" i="0" u="none" strike="noStrike" cap="none">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a:solidFill>
                            <a:srgbClr val="000000"/>
                          </a:solidFill>
                          <a:latin typeface="Montserrat"/>
                          <a:ea typeface="Montserrat"/>
                          <a:cs typeface="Montserrat"/>
                          <a:sym typeface="Montserrat"/>
                        </a:rPr>
                        <a:t>6.8</a:t>
                      </a:r>
                      <a:endParaRPr sz="1200" b="0" i="0" u="none" strike="noStrike" cap="none">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a:solidFill>
                            <a:srgbClr val="000000"/>
                          </a:solidFill>
                          <a:latin typeface="Montserrat"/>
                          <a:ea typeface="Montserrat"/>
                          <a:cs typeface="Montserrat"/>
                          <a:sym typeface="Montserrat"/>
                        </a:rPr>
                        <a:t>371</a:t>
                      </a:r>
                      <a:endParaRPr sz="1200" b="0" i="0" u="none" strike="noStrike" cap="none">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rgbClr val="000000"/>
                          </a:solidFill>
                          <a:latin typeface="Montserrat"/>
                          <a:ea typeface="Montserrat"/>
                          <a:cs typeface="Montserrat"/>
                          <a:sym typeface="Montserrat"/>
                        </a:rPr>
                        <a:t>5.1</a:t>
                      </a:r>
                      <a:endParaRPr sz="1200" b="0"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dirty="0">
                          <a:latin typeface="Montserrat"/>
                          <a:ea typeface="Montserrat"/>
                          <a:cs typeface="Montserrat"/>
                          <a:sym typeface="Montserrat"/>
                        </a:rPr>
                        <a:t>-5.1</a:t>
                      </a:r>
                      <a:endParaRPr sz="1200" b="1" i="0" u="none" strike="noStrike" cap="none" dirty="0">
                        <a:solidFill>
                          <a:srgbClr val="000000"/>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bl>
          </a:graphicData>
        </a:graphic>
      </p:graphicFrame>
      <p:sp>
        <p:nvSpPr>
          <p:cNvPr id="232" name="Google Shape;232;p8"/>
          <p:cNvSpPr/>
          <p:nvPr/>
        </p:nvSpPr>
        <p:spPr>
          <a:xfrm>
            <a:off x="263694" y="804049"/>
            <a:ext cx="11664612" cy="504825"/>
          </a:xfrm>
          <a:prstGeom prst="round2DiagRect">
            <a:avLst>
              <a:gd name="adj1" fmla="val 16667"/>
              <a:gd name="adj2"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2000" b="1" dirty="0">
                <a:solidFill>
                  <a:srgbClr val="1F3864"/>
                </a:solidFill>
                <a:latin typeface="Montserrat"/>
                <a:ea typeface="Montserrat"/>
                <a:cs typeface="Montserrat"/>
                <a:sym typeface="Montserrat"/>
              </a:rPr>
              <a:t>Consulta Externa  y sus principales causas de morbilidad enero a junio  2021 - 2022</a:t>
            </a:r>
            <a:endParaRPr sz="1800" b="1" cap="small" dirty="0">
              <a:solidFill>
                <a:srgbClr val="1F3864"/>
              </a:solidFill>
              <a:latin typeface="Montserrat"/>
              <a:ea typeface="Montserrat"/>
              <a:cs typeface="Montserrat"/>
              <a:sym typeface="Montserrat"/>
            </a:endParaRPr>
          </a:p>
        </p:txBody>
      </p:sp>
      <p:pic>
        <p:nvPicPr>
          <p:cNvPr id="233" name="Google Shape;233;p8"/>
          <p:cNvPicPr preferRelativeResize="0"/>
          <p:nvPr/>
        </p:nvPicPr>
        <p:blipFill>
          <a:blip r:embed="rId3">
            <a:alphaModFix/>
          </a:blip>
          <a:stretch>
            <a:fillRect/>
          </a:stretch>
        </p:blipFill>
        <p:spPr>
          <a:xfrm>
            <a:off x="0" y="0"/>
            <a:ext cx="3304509" cy="7675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37"/>
        <p:cNvGrpSpPr/>
        <p:nvPr/>
      </p:nvGrpSpPr>
      <p:grpSpPr>
        <a:xfrm>
          <a:off x="0" y="0"/>
          <a:ext cx="0" cy="0"/>
          <a:chOff x="0" y="0"/>
          <a:chExt cx="0" cy="0"/>
        </a:xfrm>
      </p:grpSpPr>
      <p:sp>
        <p:nvSpPr>
          <p:cNvPr id="238" name="Google Shape;238;p9"/>
          <p:cNvSpPr/>
          <p:nvPr/>
        </p:nvSpPr>
        <p:spPr>
          <a:xfrm>
            <a:off x="9528175" y="168275"/>
            <a:ext cx="2562225" cy="442913"/>
          </a:xfrm>
          <a:prstGeom prst="roundRect">
            <a:avLst>
              <a:gd name="adj" fmla="val 16667"/>
            </a:avLst>
          </a:prstGeom>
          <a:solidFill>
            <a:schemeClr val="accent5">
              <a:lumMod val="50000"/>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D966"/>
              </a:buClr>
              <a:buSzPts val="2000"/>
              <a:buFont typeface="Arial"/>
              <a:buNone/>
            </a:pPr>
            <a:r>
              <a:rPr lang="es-MX" sz="2000" b="1" i="1">
                <a:solidFill>
                  <a:srgbClr val="FFD966"/>
                </a:solidFill>
                <a:latin typeface="Calibri"/>
                <a:ea typeface="Calibri"/>
                <a:cs typeface="Calibri"/>
                <a:sym typeface="Calibri"/>
              </a:rPr>
              <a:t>ATENCIÓN MÉDICA</a:t>
            </a:r>
            <a:endParaRPr sz="2000" b="1" i="1">
              <a:solidFill>
                <a:srgbClr val="FFD966"/>
              </a:solidFill>
              <a:latin typeface="Calibri"/>
              <a:ea typeface="Calibri"/>
              <a:cs typeface="Calibri"/>
              <a:sym typeface="Calibri"/>
            </a:endParaRPr>
          </a:p>
        </p:txBody>
      </p:sp>
      <p:sp>
        <p:nvSpPr>
          <p:cNvPr id="239" name="Google Shape;239;p9"/>
          <p:cNvSpPr txBox="1"/>
          <p:nvPr/>
        </p:nvSpPr>
        <p:spPr>
          <a:xfrm>
            <a:off x="990744" y="5509886"/>
            <a:ext cx="7656461" cy="10310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dirty="0">
                <a:latin typeface="Montserrat" panose="020B0604020202020204" charset="0"/>
              </a:rPr>
              <a:t>Principales causas de atención hospitalaria - lista detallada  (Urgencias reales 4,876):</a:t>
            </a:r>
            <a:endParaRPr dirty="0">
              <a:latin typeface="Montserrat" panose="020B0604020202020204" charset="0"/>
            </a:endParaRPr>
          </a:p>
          <a:p>
            <a:pPr marL="128588" marR="0" lvl="0" indent="-128588" algn="l" rtl="0">
              <a:spcBef>
                <a:spcPts val="150"/>
              </a:spcBef>
              <a:spcAft>
                <a:spcPts val="0"/>
              </a:spcAft>
              <a:buClr>
                <a:srgbClr val="800000"/>
              </a:buClr>
              <a:buSzPts val="1680"/>
              <a:buFont typeface="Montserrat"/>
              <a:buChar char="▶"/>
            </a:pPr>
            <a:r>
              <a:rPr lang="es-MX" dirty="0">
                <a:latin typeface="Montserrat" panose="020B0604020202020204" charset="0"/>
              </a:rPr>
              <a:t> Apendicitis  189 casos (3.9%)   </a:t>
            </a:r>
            <a:endParaRPr dirty="0">
              <a:latin typeface="Montserrat" panose="020B0604020202020204" charset="0"/>
            </a:endParaRPr>
          </a:p>
          <a:p>
            <a:pPr marL="128588" marR="0" lvl="0" indent="-128588" algn="l" rtl="0">
              <a:spcBef>
                <a:spcPts val="150"/>
              </a:spcBef>
              <a:spcAft>
                <a:spcPts val="0"/>
              </a:spcAft>
              <a:buClr>
                <a:srgbClr val="800000"/>
              </a:buClr>
              <a:buSzPts val="1680"/>
              <a:buFont typeface="Montserrat"/>
              <a:buChar char="▶"/>
            </a:pPr>
            <a:r>
              <a:rPr lang="es-MX" dirty="0">
                <a:latin typeface="Montserrat" panose="020B0604020202020204" charset="0"/>
              </a:rPr>
              <a:t> Traumatismo intracraneal 184 casos (3.8%).  </a:t>
            </a:r>
            <a:endParaRPr dirty="0">
              <a:latin typeface="Montserrat" panose="020B0604020202020204" charset="0"/>
            </a:endParaRPr>
          </a:p>
          <a:p>
            <a:pPr marL="128588" marR="0" lvl="0" indent="-128588" algn="l" rtl="0">
              <a:spcBef>
                <a:spcPts val="150"/>
              </a:spcBef>
              <a:spcAft>
                <a:spcPts val="0"/>
              </a:spcAft>
              <a:buClr>
                <a:srgbClr val="800000"/>
              </a:buClr>
              <a:buSzPts val="1680"/>
              <a:buFont typeface="Montserrat"/>
              <a:buChar char="▶"/>
            </a:pPr>
            <a:r>
              <a:rPr lang="es-MX" dirty="0">
                <a:latin typeface="Montserrat" panose="020B0604020202020204" charset="0"/>
              </a:rPr>
              <a:t>Gastroenteritis y colitis de origen no especificado, 140 casos (2.9%)</a:t>
            </a:r>
            <a:endParaRPr dirty="0">
              <a:latin typeface="Montserrat" panose="020B0604020202020204" charset="0"/>
            </a:endParaRPr>
          </a:p>
        </p:txBody>
      </p:sp>
      <p:sp>
        <p:nvSpPr>
          <p:cNvPr id="240" name="Google Shape;240;p9"/>
          <p:cNvSpPr/>
          <p:nvPr/>
        </p:nvSpPr>
        <p:spPr>
          <a:xfrm>
            <a:off x="7023098" y="1353002"/>
            <a:ext cx="4194175" cy="711200"/>
          </a:xfrm>
          <a:prstGeom prst="round2DiagRect">
            <a:avLst>
              <a:gd name="adj1" fmla="val 16667"/>
              <a:gd name="adj2" fmla="val 0"/>
            </a:avLst>
          </a:prstGeom>
          <a:solidFill>
            <a:schemeClr val="accent5">
              <a:lumMod val="20000"/>
              <a:lumOff val="80000"/>
            </a:schemeClr>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s-MX" dirty="0">
                <a:solidFill>
                  <a:schemeClr val="dk1"/>
                </a:solidFill>
                <a:latin typeface="Montserrat" panose="020B0604020202020204" charset="0"/>
                <a:sym typeface="Arial"/>
              </a:rPr>
              <a:t>Por cada 10 urgencias sentidas, </a:t>
            </a:r>
            <a:r>
              <a:rPr lang="es-MX" b="1" dirty="0">
                <a:solidFill>
                  <a:schemeClr val="dk1"/>
                </a:solidFill>
                <a:latin typeface="Montserrat" panose="020B0604020202020204" charset="0"/>
                <a:sym typeface="Arial"/>
              </a:rPr>
              <a:t>3 a 4  </a:t>
            </a:r>
            <a:r>
              <a:rPr lang="es-MX" dirty="0">
                <a:solidFill>
                  <a:schemeClr val="dk1"/>
                </a:solidFill>
                <a:latin typeface="Montserrat" panose="020B0604020202020204" charset="0"/>
                <a:sym typeface="Arial"/>
              </a:rPr>
              <a:t>son urgencias calificadas</a:t>
            </a:r>
            <a:endParaRPr cap="small" dirty="0">
              <a:solidFill>
                <a:schemeClr val="dk1"/>
              </a:solidFill>
              <a:latin typeface="Montserrat" panose="020B0604020202020204" charset="0"/>
              <a:sym typeface="Arial"/>
            </a:endParaRPr>
          </a:p>
        </p:txBody>
      </p:sp>
      <p:sp>
        <p:nvSpPr>
          <p:cNvPr id="241" name="Google Shape;241;p9"/>
          <p:cNvSpPr txBox="1"/>
          <p:nvPr/>
        </p:nvSpPr>
        <p:spPr>
          <a:xfrm>
            <a:off x="7023100" y="2256549"/>
            <a:ext cx="4194175" cy="1169511"/>
          </a:xfrm>
          <a:prstGeom prst="rect">
            <a:avLst/>
          </a:prstGeom>
          <a:solidFill>
            <a:schemeClr val="accent5">
              <a:lumMod val="20000"/>
              <a:lumOff val="80000"/>
            </a:schemeClr>
          </a:solidFill>
          <a:ln w="9525" cap="flat" cmpd="sng">
            <a:solidFill>
              <a:srgbClr val="385623"/>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s-MX" dirty="0">
                <a:solidFill>
                  <a:schemeClr val="dk1"/>
                </a:solidFill>
                <a:latin typeface="Montserrat" panose="020B0604020202020204" charset="0"/>
                <a:sym typeface="Arial"/>
              </a:rPr>
              <a:t>En el 2022 de las 17,070 valoraciones en urgencias, el </a:t>
            </a:r>
            <a:r>
              <a:rPr lang="es-MX" b="1" dirty="0">
                <a:solidFill>
                  <a:schemeClr val="dk1"/>
                </a:solidFill>
                <a:latin typeface="Montserrat" panose="020B0604020202020204" charset="0"/>
                <a:sym typeface="Arial"/>
              </a:rPr>
              <a:t>28.6% (4,876) </a:t>
            </a:r>
            <a:r>
              <a:rPr lang="es-MX" dirty="0">
                <a:solidFill>
                  <a:schemeClr val="dk1"/>
                </a:solidFill>
                <a:latin typeface="Montserrat" panose="020B0604020202020204" charset="0"/>
                <a:sym typeface="Arial"/>
              </a:rPr>
              <a:t>requirió  mantenerse en observación o internamiento y 12,194 fueron  referidas a otro nivel de atención o a  su domicilio.</a:t>
            </a:r>
            <a:endParaRPr sz="1600" dirty="0">
              <a:latin typeface="Montserrat" panose="020B0604020202020204" charset="0"/>
            </a:endParaRPr>
          </a:p>
        </p:txBody>
      </p:sp>
      <p:sp>
        <p:nvSpPr>
          <p:cNvPr id="242" name="Google Shape;242;p9"/>
          <p:cNvSpPr txBox="1"/>
          <p:nvPr/>
        </p:nvSpPr>
        <p:spPr>
          <a:xfrm>
            <a:off x="7034196" y="4548521"/>
            <a:ext cx="4194175" cy="738623"/>
          </a:xfrm>
          <a:prstGeom prst="rect">
            <a:avLst/>
          </a:prstGeom>
          <a:solidFill>
            <a:schemeClr val="accent5">
              <a:lumMod val="20000"/>
              <a:lumOff val="80000"/>
            </a:schemeClr>
          </a:solidFill>
          <a:ln w="9525" cap="flat" cmpd="sng">
            <a:solidFill>
              <a:srgbClr val="385623"/>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s-MX" dirty="0">
                <a:solidFill>
                  <a:schemeClr val="dk1"/>
                </a:solidFill>
                <a:latin typeface="Montserrat" panose="020B0604020202020204" charset="0"/>
                <a:sym typeface="Arial"/>
              </a:rPr>
              <a:t>En el </a:t>
            </a:r>
            <a:r>
              <a:rPr lang="es-MX" b="1" dirty="0">
                <a:solidFill>
                  <a:schemeClr val="dk1"/>
                </a:solidFill>
                <a:latin typeface="Montserrat" panose="020B0604020202020204" charset="0"/>
                <a:sym typeface="Arial"/>
              </a:rPr>
              <a:t>80%</a:t>
            </a:r>
            <a:r>
              <a:rPr lang="es-MX" dirty="0">
                <a:solidFill>
                  <a:schemeClr val="dk1"/>
                </a:solidFill>
                <a:latin typeface="Montserrat" panose="020B0604020202020204" charset="0"/>
                <a:sym typeface="Arial"/>
              </a:rPr>
              <a:t> de los casos, se valoró  en menos de 10 minutos, identificando las urgencias calificadas</a:t>
            </a:r>
            <a:r>
              <a:rPr lang="es-MX" dirty="0">
                <a:solidFill>
                  <a:srgbClr val="385623"/>
                </a:solidFill>
                <a:latin typeface="Montserrat" panose="020B0604020202020204" charset="0"/>
                <a:sym typeface="Arial"/>
              </a:rPr>
              <a:t>.</a:t>
            </a:r>
            <a:endParaRPr dirty="0">
              <a:latin typeface="Montserrat" panose="020B0604020202020204" charset="0"/>
            </a:endParaRPr>
          </a:p>
        </p:txBody>
      </p:sp>
      <p:sp>
        <p:nvSpPr>
          <p:cNvPr id="243" name="Google Shape;243;p9"/>
          <p:cNvSpPr txBox="1"/>
          <p:nvPr/>
        </p:nvSpPr>
        <p:spPr>
          <a:xfrm>
            <a:off x="7023099" y="3607569"/>
            <a:ext cx="4194175" cy="738188"/>
          </a:xfrm>
          <a:prstGeom prst="rect">
            <a:avLst/>
          </a:prstGeom>
          <a:solidFill>
            <a:schemeClr val="accent5">
              <a:lumMod val="20000"/>
              <a:lumOff val="80000"/>
            </a:schemeClr>
          </a:solidFill>
          <a:ln w="9525" cap="flat" cmpd="sng">
            <a:solidFill>
              <a:srgbClr val="385623"/>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s-MX" sz="1400" dirty="0">
                <a:solidFill>
                  <a:schemeClr val="dk1"/>
                </a:solidFill>
                <a:latin typeface="Montserrat" panose="020B0604020202020204" charset="0"/>
                <a:sym typeface="Arial"/>
              </a:rPr>
              <a:t>Los accidentes y violencias ocuparon el primer lugar de las urgencias reales con 1,735 casos (38.94%). </a:t>
            </a:r>
            <a:endParaRPr dirty="0">
              <a:latin typeface="Montserrat" panose="020B0604020202020204" charset="0"/>
            </a:endParaRPr>
          </a:p>
        </p:txBody>
      </p:sp>
      <p:graphicFrame>
        <p:nvGraphicFramePr>
          <p:cNvPr id="244" name="Google Shape;244;p9"/>
          <p:cNvGraphicFramePr/>
          <p:nvPr>
            <p:extLst>
              <p:ext uri="{D42A27DB-BD31-4B8C-83A1-F6EECF244321}">
                <p14:modId xmlns:p14="http://schemas.microsoft.com/office/powerpoint/2010/main" val="3293638818"/>
              </p:ext>
            </p:extLst>
          </p:nvPr>
        </p:nvGraphicFramePr>
        <p:xfrm>
          <a:off x="574656" y="1912240"/>
          <a:ext cx="6138850" cy="3360675"/>
        </p:xfrm>
        <a:graphic>
          <a:graphicData uri="http://schemas.openxmlformats.org/drawingml/2006/table">
            <a:tbl>
              <a:tblPr>
                <a:noFill/>
                <a:tableStyleId>{D311E9B9-2B4D-4807-91B1-5286E05ACDCE}</a:tableStyleId>
              </a:tblPr>
              <a:tblGrid>
                <a:gridCol w="2645025">
                  <a:extLst>
                    <a:ext uri="{9D8B030D-6E8A-4147-A177-3AD203B41FA5}">
                      <a16:colId xmlns:a16="http://schemas.microsoft.com/office/drawing/2014/main" val="20000"/>
                    </a:ext>
                  </a:extLst>
                </a:gridCol>
                <a:gridCol w="1285750">
                  <a:extLst>
                    <a:ext uri="{9D8B030D-6E8A-4147-A177-3AD203B41FA5}">
                      <a16:colId xmlns:a16="http://schemas.microsoft.com/office/drawing/2014/main" val="20001"/>
                    </a:ext>
                  </a:extLst>
                </a:gridCol>
                <a:gridCol w="1100025">
                  <a:extLst>
                    <a:ext uri="{9D8B030D-6E8A-4147-A177-3AD203B41FA5}">
                      <a16:colId xmlns:a16="http://schemas.microsoft.com/office/drawing/2014/main" val="20002"/>
                    </a:ext>
                  </a:extLst>
                </a:gridCol>
                <a:gridCol w="1108050">
                  <a:extLst>
                    <a:ext uri="{9D8B030D-6E8A-4147-A177-3AD203B41FA5}">
                      <a16:colId xmlns:a16="http://schemas.microsoft.com/office/drawing/2014/main" val="20003"/>
                    </a:ext>
                  </a:extLst>
                </a:gridCol>
              </a:tblGrid>
              <a:tr h="661275">
                <a:tc>
                  <a:txBody>
                    <a:bodyPr/>
                    <a:lstStyle/>
                    <a:p>
                      <a:pPr marL="0" marR="0" lvl="0" indent="0" algn="ctr" rtl="0">
                        <a:spcBef>
                          <a:spcPts val="0"/>
                        </a:spcBef>
                        <a:spcAft>
                          <a:spcPts val="0"/>
                        </a:spcAft>
                        <a:buNone/>
                      </a:pPr>
                      <a:r>
                        <a:rPr lang="es-MX" sz="1200" b="1" i="0" u="none" strike="noStrike" cap="none" dirty="0">
                          <a:solidFill>
                            <a:schemeClr val="lt1"/>
                          </a:solidFill>
                          <a:latin typeface="Montserrat"/>
                          <a:ea typeface="Montserrat"/>
                          <a:cs typeface="Montserrat"/>
                          <a:sym typeface="Montserrat"/>
                        </a:rPr>
                        <a:t>Principales causas de </a:t>
                      </a:r>
                      <a:endParaRPr sz="1200" dirty="0"/>
                    </a:p>
                    <a:p>
                      <a:pPr marL="0" marR="0" lvl="0" indent="0" algn="ctr" rtl="0">
                        <a:spcBef>
                          <a:spcPts val="0"/>
                        </a:spcBef>
                        <a:spcAft>
                          <a:spcPts val="0"/>
                        </a:spcAft>
                        <a:buNone/>
                      </a:pPr>
                      <a:r>
                        <a:rPr lang="es-MX" sz="1200" b="1" i="0" u="none" strike="noStrike" cap="none" dirty="0">
                          <a:solidFill>
                            <a:schemeClr val="lt1"/>
                          </a:solidFill>
                          <a:latin typeface="Montserrat"/>
                          <a:ea typeface="Montserrat"/>
                          <a:cs typeface="Montserrat"/>
                          <a:sym typeface="Montserrat"/>
                        </a:rPr>
                        <a:t>urgencias calificadas</a:t>
                      </a:r>
                      <a:endParaRPr sz="1200"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200" b="1" i="0" u="none" strike="noStrike" cap="none" dirty="0">
                          <a:solidFill>
                            <a:srgbClr val="FFFFFF"/>
                          </a:solidFill>
                          <a:latin typeface="Montserrat"/>
                          <a:ea typeface="Montserrat"/>
                          <a:cs typeface="Montserrat"/>
                          <a:sym typeface="Montserrat"/>
                        </a:rPr>
                        <a:t>2021</a:t>
                      </a:r>
                      <a:endParaRPr sz="1200"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200" b="1" i="0" u="none" strike="noStrike" cap="none" dirty="0">
                          <a:solidFill>
                            <a:srgbClr val="FFFFFF"/>
                          </a:solidFill>
                          <a:latin typeface="Montserrat"/>
                          <a:ea typeface="Montserrat"/>
                          <a:cs typeface="Montserrat"/>
                          <a:sym typeface="Montserrat"/>
                        </a:rPr>
                        <a:t>2022</a:t>
                      </a:r>
                      <a:endParaRPr sz="1200"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rtl="0">
                        <a:spcBef>
                          <a:spcPts val="0"/>
                        </a:spcBef>
                        <a:spcAft>
                          <a:spcPts val="0"/>
                        </a:spcAft>
                        <a:buNone/>
                      </a:pPr>
                      <a:r>
                        <a:rPr lang="es-MX" sz="1200" b="1" i="0" u="none" strike="noStrike" cap="none" dirty="0">
                          <a:solidFill>
                            <a:srgbClr val="FFFFFF"/>
                          </a:solidFill>
                          <a:latin typeface="Montserrat"/>
                          <a:ea typeface="Montserrat"/>
                          <a:cs typeface="Montserrat"/>
                          <a:sym typeface="Montserrat"/>
                        </a:rPr>
                        <a:t>Variación %</a:t>
                      </a:r>
                      <a:endParaRPr sz="1200"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262700">
                <a:tc>
                  <a:txBody>
                    <a:bodyPr/>
                    <a:lstStyle/>
                    <a:p>
                      <a:pPr marL="457200" marR="0" lvl="1" indent="0" algn="just" rtl="0">
                        <a:spcBef>
                          <a:spcPts val="0"/>
                        </a:spcBef>
                        <a:spcAft>
                          <a:spcPts val="0"/>
                        </a:spcAft>
                        <a:buNone/>
                      </a:pPr>
                      <a:r>
                        <a:rPr lang="es-MX" sz="1200" b="0" i="0" u="none" strike="noStrike" cap="none" dirty="0">
                          <a:solidFill>
                            <a:schemeClr val="dk1"/>
                          </a:solidFill>
                          <a:latin typeface="Montserrat"/>
                          <a:ea typeface="Montserrat"/>
                          <a:cs typeface="Montserrat"/>
                          <a:sym typeface="Montserrat"/>
                        </a:rPr>
                        <a:t>Accidentes y violencias</a:t>
                      </a:r>
                      <a:endParaRPr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chemeClr val="dk1"/>
                          </a:solidFill>
                          <a:latin typeface="Montserrat"/>
                          <a:ea typeface="Montserrat"/>
                          <a:cs typeface="Montserrat"/>
                          <a:sym typeface="Montserrat"/>
                        </a:rPr>
                        <a:t>1,899</a:t>
                      </a:r>
                      <a:endParaRPr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a:solidFill>
                            <a:schemeClr val="dk1"/>
                          </a:solidFill>
                          <a:latin typeface="Montserrat"/>
                          <a:ea typeface="Montserrat"/>
                          <a:cs typeface="Montserrat"/>
                          <a:sym typeface="Montserrat"/>
                        </a:rPr>
                        <a:t>1,735</a:t>
                      </a:r>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i="0" u="none" strike="noStrike" cap="none" dirty="0">
                          <a:solidFill>
                            <a:schemeClr val="dk1"/>
                          </a:solidFill>
                          <a:latin typeface="Montserrat"/>
                          <a:ea typeface="Montserrat"/>
                          <a:cs typeface="Montserrat"/>
                          <a:sym typeface="Montserrat"/>
                        </a:rPr>
                        <a:t>-8.6</a:t>
                      </a:r>
                      <a:r>
                        <a:rPr lang="es-MX" sz="1200" b="1" dirty="0">
                          <a:solidFill>
                            <a:schemeClr val="dk1"/>
                          </a:solidFill>
                          <a:latin typeface="Montserrat"/>
                          <a:ea typeface="Montserrat"/>
                          <a:cs typeface="Montserrat"/>
                          <a:sym typeface="Montserrat"/>
                        </a:rPr>
                        <a:t>4%</a:t>
                      </a:r>
                      <a:endParaRPr b="1"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62700">
                <a:tc>
                  <a:txBody>
                    <a:bodyPr/>
                    <a:lstStyle/>
                    <a:p>
                      <a:pPr marL="457200" marR="0" lvl="1" indent="0" algn="just" rtl="0">
                        <a:spcBef>
                          <a:spcPts val="0"/>
                        </a:spcBef>
                        <a:spcAft>
                          <a:spcPts val="0"/>
                        </a:spcAft>
                        <a:buNone/>
                      </a:pPr>
                      <a:r>
                        <a:rPr lang="es-MX" sz="1200" b="0" i="0" u="none" strike="noStrike" cap="none" dirty="0">
                          <a:solidFill>
                            <a:schemeClr val="dk1"/>
                          </a:solidFill>
                          <a:latin typeface="Montserrat"/>
                          <a:ea typeface="Montserrat"/>
                          <a:cs typeface="Montserrat"/>
                          <a:sym typeface="Montserrat"/>
                        </a:rPr>
                        <a:t>Gastroenterológicas</a:t>
                      </a:r>
                      <a:endParaRPr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a:solidFill>
                            <a:schemeClr val="dk1"/>
                          </a:solidFill>
                          <a:latin typeface="Montserrat"/>
                          <a:ea typeface="Montserrat"/>
                          <a:cs typeface="Montserrat"/>
                          <a:sym typeface="Montserrat"/>
                        </a:rPr>
                        <a:t>466</a:t>
                      </a:r>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chemeClr val="dk1"/>
                          </a:solidFill>
                          <a:latin typeface="Montserrat"/>
                          <a:ea typeface="Montserrat"/>
                          <a:cs typeface="Montserrat"/>
                          <a:sym typeface="Montserrat"/>
                        </a:rPr>
                        <a:t>464</a:t>
                      </a:r>
                      <a:endParaRPr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i="0" u="none" strike="noStrike" cap="none" dirty="0">
                          <a:solidFill>
                            <a:schemeClr val="dk1"/>
                          </a:solidFill>
                          <a:latin typeface="Montserrat"/>
                          <a:ea typeface="Montserrat"/>
                          <a:cs typeface="Montserrat"/>
                          <a:sym typeface="Montserrat"/>
                        </a:rPr>
                        <a:t>-0.4</a:t>
                      </a:r>
                      <a:r>
                        <a:rPr lang="es-MX" sz="1200" b="1" dirty="0">
                          <a:solidFill>
                            <a:schemeClr val="dk1"/>
                          </a:solidFill>
                          <a:latin typeface="Montserrat"/>
                          <a:ea typeface="Montserrat"/>
                          <a:cs typeface="Montserrat"/>
                          <a:sym typeface="Montserrat"/>
                        </a:rPr>
                        <a:t>3%</a:t>
                      </a:r>
                      <a:endParaRPr b="1"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71750">
                <a:tc>
                  <a:txBody>
                    <a:bodyPr/>
                    <a:lstStyle/>
                    <a:p>
                      <a:pPr marL="457200" marR="0" lvl="1" indent="0" algn="just" rtl="0">
                        <a:spcBef>
                          <a:spcPts val="0"/>
                        </a:spcBef>
                        <a:spcAft>
                          <a:spcPts val="0"/>
                        </a:spcAft>
                        <a:buNone/>
                      </a:pPr>
                      <a:r>
                        <a:rPr lang="es-MX" sz="1200" b="0" i="0" u="none" strike="noStrike" cap="none" dirty="0">
                          <a:solidFill>
                            <a:schemeClr val="dk1"/>
                          </a:solidFill>
                          <a:latin typeface="Montserrat"/>
                          <a:ea typeface="Montserrat"/>
                          <a:cs typeface="Montserrat"/>
                          <a:sym typeface="Montserrat"/>
                        </a:rPr>
                        <a:t>Quirúrgicas</a:t>
                      </a:r>
                      <a:endParaRPr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a:solidFill>
                            <a:schemeClr val="dk1"/>
                          </a:solidFill>
                          <a:latin typeface="Montserrat"/>
                          <a:ea typeface="Montserrat"/>
                          <a:cs typeface="Montserrat"/>
                          <a:sym typeface="Montserrat"/>
                        </a:rPr>
                        <a:t>398</a:t>
                      </a:r>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chemeClr val="dk1"/>
                          </a:solidFill>
                          <a:latin typeface="Montserrat"/>
                          <a:ea typeface="Montserrat"/>
                          <a:cs typeface="Montserrat"/>
                          <a:sym typeface="Montserrat"/>
                        </a:rPr>
                        <a:t>399</a:t>
                      </a:r>
                      <a:endParaRPr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i="0" u="none" strike="noStrike" cap="none" dirty="0">
                          <a:solidFill>
                            <a:schemeClr val="dk1"/>
                          </a:solidFill>
                          <a:latin typeface="Montserrat"/>
                          <a:ea typeface="Montserrat"/>
                          <a:cs typeface="Montserrat"/>
                          <a:sym typeface="Montserrat"/>
                        </a:rPr>
                        <a:t>0.25</a:t>
                      </a:r>
                      <a:r>
                        <a:rPr lang="es-MX" sz="1200" b="1" dirty="0">
                          <a:solidFill>
                            <a:schemeClr val="dk1"/>
                          </a:solidFill>
                          <a:latin typeface="Montserrat"/>
                          <a:ea typeface="Montserrat"/>
                          <a:cs typeface="Montserrat"/>
                          <a:sym typeface="Montserrat"/>
                        </a:rPr>
                        <a:t>%</a:t>
                      </a:r>
                      <a:endParaRPr b="1"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71750">
                <a:tc>
                  <a:txBody>
                    <a:bodyPr/>
                    <a:lstStyle/>
                    <a:p>
                      <a:pPr marL="457200" marR="0" lvl="1" indent="0" algn="just" rtl="0">
                        <a:spcBef>
                          <a:spcPts val="0"/>
                        </a:spcBef>
                        <a:spcAft>
                          <a:spcPts val="0"/>
                        </a:spcAft>
                        <a:buNone/>
                      </a:pPr>
                      <a:r>
                        <a:rPr lang="es-MX" sz="1200" b="0" i="0" u="none" strike="noStrike" cap="none" dirty="0" err="1">
                          <a:solidFill>
                            <a:schemeClr val="dk1"/>
                          </a:solidFill>
                          <a:latin typeface="Montserrat"/>
                          <a:ea typeface="Montserrat"/>
                          <a:cs typeface="Montserrat"/>
                          <a:sym typeface="Montserrat"/>
                        </a:rPr>
                        <a:t>Infectológicas</a:t>
                      </a:r>
                      <a:endParaRPr sz="1200" b="0" i="0" u="none" strike="noStrike" cap="none" dirty="0">
                        <a:solidFill>
                          <a:schemeClr val="dk1"/>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chemeClr val="dk1"/>
                          </a:solidFill>
                          <a:latin typeface="Montserrat"/>
                          <a:ea typeface="Montserrat"/>
                          <a:cs typeface="Montserrat"/>
                          <a:sym typeface="Montserrat"/>
                        </a:rPr>
                        <a:t>342</a:t>
                      </a:r>
                      <a:endParaRPr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chemeClr val="dk1"/>
                          </a:solidFill>
                          <a:latin typeface="Montserrat"/>
                          <a:ea typeface="Montserrat"/>
                          <a:cs typeface="Montserrat"/>
                          <a:sym typeface="Montserrat"/>
                        </a:rPr>
                        <a:t>391</a:t>
                      </a:r>
                      <a:endParaRPr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i="0" u="none" strike="noStrike" cap="none" dirty="0">
                          <a:solidFill>
                            <a:schemeClr val="dk1"/>
                          </a:solidFill>
                          <a:latin typeface="Montserrat"/>
                          <a:ea typeface="Montserrat"/>
                          <a:cs typeface="Montserrat"/>
                          <a:sym typeface="Montserrat"/>
                        </a:rPr>
                        <a:t>14.3</a:t>
                      </a:r>
                      <a:r>
                        <a:rPr lang="es-MX" sz="1200" b="1" dirty="0">
                          <a:solidFill>
                            <a:schemeClr val="dk1"/>
                          </a:solidFill>
                          <a:latin typeface="Montserrat"/>
                          <a:ea typeface="Montserrat"/>
                          <a:cs typeface="Montserrat"/>
                          <a:sym typeface="Montserrat"/>
                        </a:rPr>
                        <a:t>3%</a:t>
                      </a:r>
                      <a:endParaRPr b="1"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71750">
                <a:tc>
                  <a:txBody>
                    <a:bodyPr/>
                    <a:lstStyle/>
                    <a:p>
                      <a:pPr marL="457200" marR="0" lvl="1" indent="0" algn="just" rtl="0">
                        <a:spcBef>
                          <a:spcPts val="0"/>
                        </a:spcBef>
                        <a:spcAft>
                          <a:spcPts val="0"/>
                        </a:spcAft>
                        <a:buNone/>
                      </a:pPr>
                      <a:r>
                        <a:rPr lang="es-MX" sz="1200" b="0" i="0" u="none" strike="noStrike" cap="none" dirty="0" err="1">
                          <a:solidFill>
                            <a:schemeClr val="dk1"/>
                          </a:solidFill>
                          <a:latin typeface="Montserrat"/>
                          <a:ea typeface="Montserrat"/>
                          <a:cs typeface="Montserrat"/>
                          <a:sym typeface="Montserrat"/>
                        </a:rPr>
                        <a:t>Onco</a:t>
                      </a:r>
                      <a:r>
                        <a:rPr lang="es-MX" sz="1200" b="0" i="0" u="none" strike="noStrike" cap="none" dirty="0">
                          <a:solidFill>
                            <a:schemeClr val="dk1"/>
                          </a:solidFill>
                          <a:latin typeface="Montserrat"/>
                          <a:ea typeface="Montserrat"/>
                          <a:cs typeface="Montserrat"/>
                          <a:sym typeface="Montserrat"/>
                        </a:rPr>
                        <a:t>-Hematológicas</a:t>
                      </a:r>
                      <a:endParaRPr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chemeClr val="dk1"/>
                          </a:solidFill>
                          <a:latin typeface="Montserrat"/>
                          <a:ea typeface="Montserrat"/>
                          <a:cs typeface="Montserrat"/>
                          <a:sym typeface="Montserrat"/>
                        </a:rPr>
                        <a:t>523</a:t>
                      </a:r>
                      <a:endParaRPr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chemeClr val="dk1"/>
                          </a:solidFill>
                          <a:latin typeface="Montserrat"/>
                          <a:ea typeface="Montserrat"/>
                          <a:cs typeface="Montserrat"/>
                          <a:sym typeface="Montserrat"/>
                        </a:rPr>
                        <a:t>365</a:t>
                      </a:r>
                      <a:endParaRPr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i="0" u="none" strike="noStrike" cap="none" dirty="0">
                          <a:solidFill>
                            <a:schemeClr val="dk1"/>
                          </a:solidFill>
                          <a:latin typeface="Montserrat"/>
                          <a:ea typeface="Montserrat"/>
                          <a:cs typeface="Montserrat"/>
                          <a:sym typeface="Montserrat"/>
                        </a:rPr>
                        <a:t>-30.2</a:t>
                      </a:r>
                      <a:r>
                        <a:rPr lang="es-MX" sz="1200" b="1" dirty="0">
                          <a:solidFill>
                            <a:schemeClr val="dk1"/>
                          </a:solidFill>
                          <a:latin typeface="Montserrat"/>
                          <a:ea typeface="Montserrat"/>
                          <a:cs typeface="Montserrat"/>
                          <a:sym typeface="Montserrat"/>
                        </a:rPr>
                        <a:t>1%</a:t>
                      </a:r>
                      <a:endParaRPr b="1"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71750">
                <a:tc>
                  <a:txBody>
                    <a:bodyPr/>
                    <a:lstStyle/>
                    <a:p>
                      <a:pPr marL="457200" marR="0" lvl="1" indent="0" algn="just" rtl="0">
                        <a:spcBef>
                          <a:spcPts val="0"/>
                        </a:spcBef>
                        <a:spcAft>
                          <a:spcPts val="0"/>
                        </a:spcAft>
                        <a:buNone/>
                      </a:pPr>
                      <a:r>
                        <a:rPr lang="es-MX" sz="1200" b="0" i="0" u="none" strike="noStrike" cap="none" dirty="0">
                          <a:solidFill>
                            <a:schemeClr val="dk1"/>
                          </a:solidFill>
                          <a:latin typeface="Montserrat"/>
                          <a:ea typeface="Montserrat"/>
                          <a:cs typeface="Montserrat"/>
                          <a:sym typeface="Montserrat"/>
                        </a:rPr>
                        <a:t>Neurológicas</a:t>
                      </a:r>
                      <a:endParaRPr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a:solidFill>
                            <a:schemeClr val="dk1"/>
                          </a:solidFill>
                          <a:latin typeface="Montserrat"/>
                          <a:ea typeface="Montserrat"/>
                          <a:cs typeface="Montserrat"/>
                          <a:sym typeface="Montserrat"/>
                        </a:rPr>
                        <a:t>313</a:t>
                      </a:r>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chemeClr val="dk1"/>
                          </a:solidFill>
                          <a:latin typeface="Montserrat"/>
                          <a:ea typeface="Montserrat"/>
                          <a:cs typeface="Montserrat"/>
                          <a:sym typeface="Montserrat"/>
                        </a:rPr>
                        <a:t>245</a:t>
                      </a:r>
                      <a:endParaRPr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i="0" u="none" strike="noStrike" cap="none" dirty="0">
                          <a:solidFill>
                            <a:schemeClr val="dk1"/>
                          </a:solidFill>
                          <a:latin typeface="Montserrat"/>
                          <a:ea typeface="Montserrat"/>
                          <a:cs typeface="Montserrat"/>
                          <a:sym typeface="Montserrat"/>
                        </a:rPr>
                        <a:t>-21.7</a:t>
                      </a:r>
                      <a:r>
                        <a:rPr lang="es-MX" sz="1200" b="1" dirty="0">
                          <a:solidFill>
                            <a:schemeClr val="dk1"/>
                          </a:solidFill>
                          <a:latin typeface="Montserrat"/>
                          <a:ea typeface="Montserrat"/>
                          <a:cs typeface="Montserrat"/>
                          <a:sym typeface="Montserrat"/>
                        </a:rPr>
                        <a:t>3%</a:t>
                      </a:r>
                      <a:endParaRPr b="1"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71750">
                <a:tc>
                  <a:txBody>
                    <a:bodyPr/>
                    <a:lstStyle/>
                    <a:p>
                      <a:pPr marL="457200" marR="0" lvl="1" indent="0" algn="just" rtl="0">
                        <a:spcBef>
                          <a:spcPts val="0"/>
                        </a:spcBef>
                        <a:spcAft>
                          <a:spcPts val="0"/>
                        </a:spcAft>
                        <a:buNone/>
                      </a:pPr>
                      <a:r>
                        <a:rPr lang="es-MX" sz="1200" b="0" i="0" u="none" strike="noStrike" cap="none" dirty="0">
                          <a:solidFill>
                            <a:schemeClr val="dk1"/>
                          </a:solidFill>
                          <a:latin typeface="Montserrat"/>
                          <a:ea typeface="Montserrat"/>
                          <a:cs typeface="Montserrat"/>
                          <a:sym typeface="Montserrat"/>
                        </a:rPr>
                        <a:t>Cardiológicas</a:t>
                      </a:r>
                      <a:endParaRPr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chemeClr val="dk1"/>
                          </a:solidFill>
                          <a:latin typeface="Montserrat"/>
                          <a:ea typeface="Montserrat"/>
                          <a:cs typeface="Montserrat"/>
                          <a:sym typeface="Montserrat"/>
                        </a:rPr>
                        <a:t>159</a:t>
                      </a:r>
                      <a:endParaRPr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a:solidFill>
                            <a:schemeClr val="dk1"/>
                          </a:solidFill>
                          <a:latin typeface="Montserrat"/>
                          <a:ea typeface="Montserrat"/>
                          <a:cs typeface="Montserrat"/>
                          <a:sym typeface="Montserrat"/>
                        </a:rPr>
                        <a:t>190</a:t>
                      </a:r>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i="0" u="none" strike="noStrike" cap="none" dirty="0">
                          <a:solidFill>
                            <a:schemeClr val="dk1"/>
                          </a:solidFill>
                          <a:latin typeface="Montserrat"/>
                          <a:ea typeface="Montserrat"/>
                          <a:cs typeface="Montserrat"/>
                          <a:sym typeface="Montserrat"/>
                        </a:rPr>
                        <a:t>19.</a:t>
                      </a:r>
                      <a:r>
                        <a:rPr lang="es-MX" sz="1200" b="1" dirty="0">
                          <a:solidFill>
                            <a:schemeClr val="dk1"/>
                          </a:solidFill>
                          <a:latin typeface="Montserrat"/>
                          <a:ea typeface="Montserrat"/>
                          <a:cs typeface="Montserrat"/>
                          <a:sym typeface="Montserrat"/>
                        </a:rPr>
                        <a:t>50%</a:t>
                      </a:r>
                      <a:endParaRPr b="1"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71750">
                <a:tc>
                  <a:txBody>
                    <a:bodyPr/>
                    <a:lstStyle/>
                    <a:p>
                      <a:pPr marL="457200" marR="0" lvl="1" indent="0" algn="just" rtl="0">
                        <a:spcBef>
                          <a:spcPts val="0"/>
                        </a:spcBef>
                        <a:spcAft>
                          <a:spcPts val="0"/>
                        </a:spcAft>
                        <a:buNone/>
                      </a:pPr>
                      <a:r>
                        <a:rPr lang="es-MX" sz="1200" b="0" i="0" u="none" strike="noStrike" cap="none">
                          <a:solidFill>
                            <a:schemeClr val="dk1"/>
                          </a:solidFill>
                          <a:latin typeface="Montserrat"/>
                          <a:ea typeface="Montserrat"/>
                          <a:cs typeface="Montserrat"/>
                          <a:sym typeface="Montserrat"/>
                        </a:rPr>
                        <a:t>Diarrea Complicada</a:t>
                      </a:r>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chemeClr val="dk1"/>
                          </a:solidFill>
                          <a:latin typeface="Montserrat"/>
                          <a:ea typeface="Montserrat"/>
                          <a:cs typeface="Montserrat"/>
                          <a:sym typeface="Montserrat"/>
                        </a:rPr>
                        <a:t>193</a:t>
                      </a:r>
                      <a:endParaRPr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chemeClr val="dk1"/>
                          </a:solidFill>
                          <a:latin typeface="Montserrat"/>
                          <a:ea typeface="Montserrat"/>
                          <a:cs typeface="Montserrat"/>
                          <a:sym typeface="Montserrat"/>
                        </a:rPr>
                        <a:t>173</a:t>
                      </a:r>
                      <a:endParaRPr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i="0" u="none" strike="noStrike" cap="none" dirty="0">
                          <a:solidFill>
                            <a:schemeClr val="dk1"/>
                          </a:solidFill>
                          <a:latin typeface="Montserrat"/>
                          <a:ea typeface="Montserrat"/>
                          <a:cs typeface="Montserrat"/>
                          <a:sym typeface="Montserrat"/>
                        </a:rPr>
                        <a:t>-10.</a:t>
                      </a:r>
                      <a:r>
                        <a:rPr lang="es-MX" sz="1200" b="1" dirty="0">
                          <a:solidFill>
                            <a:schemeClr val="dk1"/>
                          </a:solidFill>
                          <a:latin typeface="Montserrat"/>
                          <a:ea typeface="Montserrat"/>
                          <a:cs typeface="Montserrat"/>
                          <a:sym typeface="Montserrat"/>
                        </a:rPr>
                        <a:t>36%</a:t>
                      </a:r>
                      <a:endParaRPr b="1"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71750">
                <a:tc>
                  <a:txBody>
                    <a:bodyPr/>
                    <a:lstStyle/>
                    <a:p>
                      <a:pPr marL="457200" marR="0" lvl="1" indent="0" algn="just" rtl="0">
                        <a:spcBef>
                          <a:spcPts val="0"/>
                        </a:spcBef>
                        <a:spcAft>
                          <a:spcPts val="0"/>
                        </a:spcAft>
                        <a:buNone/>
                      </a:pPr>
                      <a:r>
                        <a:rPr lang="es-MX" sz="1200" b="0" i="0" u="none" strike="noStrike" cap="none">
                          <a:solidFill>
                            <a:schemeClr val="dk1"/>
                          </a:solidFill>
                          <a:latin typeface="Montserrat"/>
                          <a:ea typeface="Montserrat"/>
                          <a:cs typeface="Montserrat"/>
                          <a:sym typeface="Montserrat"/>
                        </a:rPr>
                        <a:t>Recién nacido</a:t>
                      </a:r>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a:solidFill>
                            <a:schemeClr val="dk1"/>
                          </a:solidFill>
                          <a:latin typeface="Montserrat"/>
                          <a:ea typeface="Montserrat"/>
                          <a:cs typeface="Montserrat"/>
                          <a:sym typeface="Montserrat"/>
                        </a:rPr>
                        <a:t>145</a:t>
                      </a:r>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chemeClr val="dk1"/>
                          </a:solidFill>
                          <a:latin typeface="Montserrat"/>
                          <a:ea typeface="Montserrat"/>
                          <a:cs typeface="Montserrat"/>
                          <a:sym typeface="Montserrat"/>
                        </a:rPr>
                        <a:t>159</a:t>
                      </a:r>
                      <a:endParaRPr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i="0" u="none" strike="noStrike" cap="none" dirty="0">
                          <a:solidFill>
                            <a:schemeClr val="dk1"/>
                          </a:solidFill>
                          <a:latin typeface="Montserrat"/>
                          <a:ea typeface="Montserrat"/>
                          <a:cs typeface="Montserrat"/>
                          <a:sym typeface="Montserrat"/>
                        </a:rPr>
                        <a:t>9.6</a:t>
                      </a:r>
                      <a:r>
                        <a:rPr lang="es-MX" sz="1200" b="1" dirty="0">
                          <a:solidFill>
                            <a:schemeClr val="dk1"/>
                          </a:solidFill>
                          <a:latin typeface="Montserrat"/>
                          <a:ea typeface="Montserrat"/>
                          <a:cs typeface="Montserrat"/>
                          <a:sym typeface="Montserrat"/>
                        </a:rPr>
                        <a:t>6%</a:t>
                      </a:r>
                      <a:endParaRPr b="1"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71750">
                <a:tc>
                  <a:txBody>
                    <a:bodyPr/>
                    <a:lstStyle/>
                    <a:p>
                      <a:pPr marL="457200" marR="0" lvl="1" indent="0" algn="just" rtl="0">
                        <a:spcBef>
                          <a:spcPts val="0"/>
                        </a:spcBef>
                        <a:spcAft>
                          <a:spcPts val="0"/>
                        </a:spcAft>
                        <a:buNone/>
                      </a:pPr>
                      <a:r>
                        <a:rPr lang="es-MX" sz="1200" b="0" i="0" u="none" strike="noStrike" cap="none">
                          <a:solidFill>
                            <a:schemeClr val="dk1"/>
                          </a:solidFill>
                          <a:latin typeface="Montserrat"/>
                          <a:ea typeface="Montserrat"/>
                          <a:cs typeface="Montserrat"/>
                          <a:sym typeface="Montserrat"/>
                        </a:rPr>
                        <a:t>Respiratorias</a:t>
                      </a:r>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a:solidFill>
                            <a:schemeClr val="dk1"/>
                          </a:solidFill>
                          <a:latin typeface="Montserrat"/>
                          <a:ea typeface="Montserrat"/>
                          <a:cs typeface="Montserrat"/>
                          <a:sym typeface="Montserrat"/>
                        </a:rPr>
                        <a:t>91</a:t>
                      </a:r>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0" i="0" u="none" strike="noStrike" cap="none" dirty="0">
                          <a:solidFill>
                            <a:schemeClr val="dk1"/>
                          </a:solidFill>
                          <a:latin typeface="Montserrat"/>
                          <a:ea typeface="Montserrat"/>
                          <a:cs typeface="Montserrat"/>
                          <a:sym typeface="Montserrat"/>
                        </a:rPr>
                        <a:t>131</a:t>
                      </a:r>
                      <a:endParaRPr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200" b="1" i="0" u="none" strike="noStrike" cap="none" dirty="0">
                          <a:solidFill>
                            <a:schemeClr val="dk1"/>
                          </a:solidFill>
                          <a:latin typeface="Montserrat"/>
                          <a:ea typeface="Montserrat"/>
                          <a:cs typeface="Montserrat"/>
                          <a:sym typeface="Montserrat"/>
                        </a:rPr>
                        <a:t>43.9</a:t>
                      </a:r>
                      <a:r>
                        <a:rPr lang="es-MX" sz="1200" b="1" dirty="0">
                          <a:solidFill>
                            <a:schemeClr val="dk1"/>
                          </a:solidFill>
                          <a:latin typeface="Montserrat"/>
                          <a:ea typeface="Montserrat"/>
                          <a:cs typeface="Montserrat"/>
                          <a:sym typeface="Montserrat"/>
                        </a:rPr>
                        <a:t>6%</a:t>
                      </a:r>
                      <a:endParaRPr b="1"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bl>
          </a:graphicData>
        </a:graphic>
      </p:graphicFrame>
      <p:graphicFrame>
        <p:nvGraphicFramePr>
          <p:cNvPr id="245" name="Google Shape;245;p9"/>
          <p:cNvGraphicFramePr/>
          <p:nvPr>
            <p:extLst>
              <p:ext uri="{D42A27DB-BD31-4B8C-83A1-F6EECF244321}">
                <p14:modId xmlns:p14="http://schemas.microsoft.com/office/powerpoint/2010/main" val="3866462391"/>
              </p:ext>
            </p:extLst>
          </p:nvPr>
        </p:nvGraphicFramePr>
        <p:xfrm>
          <a:off x="574656" y="1407106"/>
          <a:ext cx="6142050" cy="403225"/>
        </p:xfrm>
        <a:graphic>
          <a:graphicData uri="http://schemas.openxmlformats.org/drawingml/2006/table">
            <a:tbl>
              <a:tblPr>
                <a:noFill/>
                <a:tableStyleId>{D311E9B9-2B4D-4807-91B1-5286E05ACDCE}</a:tableStyleId>
              </a:tblPr>
              <a:tblGrid>
                <a:gridCol w="2642825">
                  <a:extLst>
                    <a:ext uri="{9D8B030D-6E8A-4147-A177-3AD203B41FA5}">
                      <a16:colId xmlns:a16="http://schemas.microsoft.com/office/drawing/2014/main" val="20000"/>
                    </a:ext>
                  </a:extLst>
                </a:gridCol>
                <a:gridCol w="1277000">
                  <a:extLst>
                    <a:ext uri="{9D8B030D-6E8A-4147-A177-3AD203B41FA5}">
                      <a16:colId xmlns:a16="http://schemas.microsoft.com/office/drawing/2014/main" val="20001"/>
                    </a:ext>
                  </a:extLst>
                </a:gridCol>
                <a:gridCol w="1108150">
                  <a:extLst>
                    <a:ext uri="{9D8B030D-6E8A-4147-A177-3AD203B41FA5}">
                      <a16:colId xmlns:a16="http://schemas.microsoft.com/office/drawing/2014/main" val="20002"/>
                    </a:ext>
                  </a:extLst>
                </a:gridCol>
                <a:gridCol w="1114075">
                  <a:extLst>
                    <a:ext uri="{9D8B030D-6E8A-4147-A177-3AD203B41FA5}">
                      <a16:colId xmlns:a16="http://schemas.microsoft.com/office/drawing/2014/main" val="20003"/>
                    </a:ext>
                  </a:extLst>
                </a:gridCol>
              </a:tblGrid>
              <a:tr h="403225">
                <a:tc>
                  <a:txBody>
                    <a:bodyPr/>
                    <a:lstStyle/>
                    <a:p>
                      <a:pPr marL="0" marR="0" lvl="0" indent="0" algn="ctr" rtl="0">
                        <a:spcBef>
                          <a:spcPts val="0"/>
                        </a:spcBef>
                        <a:spcAft>
                          <a:spcPts val="0"/>
                        </a:spcAft>
                        <a:buNone/>
                      </a:pPr>
                      <a:r>
                        <a:rPr lang="es-MX" sz="1400" b="0" i="0" u="none" strike="noStrike" cap="none" dirty="0">
                          <a:solidFill>
                            <a:schemeClr val="dk1"/>
                          </a:solidFill>
                          <a:latin typeface="Montserrat"/>
                          <a:ea typeface="Montserrat"/>
                          <a:cs typeface="Montserrat"/>
                          <a:sym typeface="Montserrat"/>
                        </a:rPr>
                        <a:t>Valoración de Urgencias </a:t>
                      </a:r>
                      <a:endParaRPr sz="1400" b="0" i="0" u="none" strike="noStrike" cap="none" dirty="0">
                        <a:solidFill>
                          <a:schemeClr val="dk1"/>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400" b="0" i="0" u="none" strike="noStrike" cap="none" dirty="0">
                          <a:solidFill>
                            <a:schemeClr val="dk1"/>
                          </a:solidFill>
                          <a:latin typeface="Montserrat"/>
                          <a:ea typeface="Montserrat"/>
                          <a:cs typeface="Montserrat"/>
                          <a:sym typeface="Montserrat"/>
                        </a:rPr>
                        <a:t>14,254</a:t>
                      </a:r>
                      <a:endParaRPr sz="1400" b="0" i="0" u="none" strike="noStrike" cap="none" dirty="0">
                        <a:solidFill>
                          <a:schemeClr val="dk1"/>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400" b="0" i="0" u="none" strike="noStrike" cap="none" dirty="0">
                          <a:solidFill>
                            <a:schemeClr val="dk1"/>
                          </a:solidFill>
                          <a:latin typeface="Montserrat"/>
                          <a:ea typeface="Montserrat"/>
                          <a:cs typeface="Montserrat"/>
                          <a:sym typeface="Montserrat"/>
                        </a:rPr>
                        <a:t>17,070</a:t>
                      </a:r>
                      <a:endParaRPr sz="1400" b="0" i="0" u="none" strike="noStrike" cap="none" dirty="0">
                        <a:solidFill>
                          <a:schemeClr val="dk1"/>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rtl="0">
                        <a:spcBef>
                          <a:spcPts val="0"/>
                        </a:spcBef>
                        <a:spcAft>
                          <a:spcPts val="0"/>
                        </a:spcAft>
                        <a:buNone/>
                      </a:pPr>
                      <a:r>
                        <a:rPr lang="es-MX" sz="1400" b="1" i="0" u="none" strike="noStrike" cap="none" dirty="0">
                          <a:solidFill>
                            <a:schemeClr val="dk1"/>
                          </a:solidFill>
                          <a:latin typeface="Montserrat"/>
                          <a:ea typeface="Montserrat"/>
                          <a:cs typeface="Montserrat"/>
                          <a:sym typeface="Montserrat"/>
                        </a:rPr>
                        <a:t>19.75%</a:t>
                      </a:r>
                      <a:endParaRPr sz="1400" b="1" i="0" u="none" strike="noStrike" cap="none" dirty="0">
                        <a:solidFill>
                          <a:schemeClr val="dk1"/>
                        </a:solidFill>
                        <a:latin typeface="Montserrat"/>
                        <a:ea typeface="Montserrat"/>
                        <a:cs typeface="Montserrat"/>
                        <a:sym typeface="Montserrat"/>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246" name="Google Shape;246;p9"/>
          <p:cNvSpPr/>
          <p:nvPr/>
        </p:nvSpPr>
        <p:spPr>
          <a:xfrm>
            <a:off x="11228372" y="2244414"/>
            <a:ext cx="171450" cy="103187"/>
          </a:xfrm>
          <a:prstGeom prst="round2SameRect">
            <a:avLst>
              <a:gd name="adj1" fmla="val 16667"/>
              <a:gd name="adj2" fmla="val 0"/>
            </a:avLst>
          </a:prstGeom>
          <a:solidFill>
            <a:srgbClr val="38562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9"/>
          <p:cNvSpPr/>
          <p:nvPr/>
        </p:nvSpPr>
        <p:spPr>
          <a:xfrm>
            <a:off x="11228372" y="3592577"/>
            <a:ext cx="171450" cy="103187"/>
          </a:xfrm>
          <a:prstGeom prst="round2SameRect">
            <a:avLst>
              <a:gd name="adj1" fmla="val 16667"/>
              <a:gd name="adj2" fmla="val 0"/>
            </a:avLst>
          </a:prstGeom>
          <a:solidFill>
            <a:srgbClr val="38562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8" name="Google Shape;248;p9"/>
          <p:cNvSpPr/>
          <p:nvPr/>
        </p:nvSpPr>
        <p:spPr>
          <a:xfrm>
            <a:off x="11228371" y="4548521"/>
            <a:ext cx="171450" cy="103188"/>
          </a:xfrm>
          <a:prstGeom prst="round2SameRect">
            <a:avLst>
              <a:gd name="adj1" fmla="val 16667"/>
              <a:gd name="adj2" fmla="val 0"/>
            </a:avLst>
          </a:prstGeom>
          <a:solidFill>
            <a:srgbClr val="38562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9"/>
          <p:cNvSpPr/>
          <p:nvPr/>
        </p:nvSpPr>
        <p:spPr>
          <a:xfrm>
            <a:off x="11228372" y="1341126"/>
            <a:ext cx="171450" cy="103188"/>
          </a:xfrm>
          <a:prstGeom prst="round2SameRect">
            <a:avLst>
              <a:gd name="adj1" fmla="val 16667"/>
              <a:gd name="adj2" fmla="val 0"/>
            </a:avLst>
          </a:prstGeom>
          <a:solidFill>
            <a:srgbClr val="38562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0" name="Google Shape;250;p9"/>
          <p:cNvSpPr/>
          <p:nvPr/>
        </p:nvSpPr>
        <p:spPr>
          <a:xfrm>
            <a:off x="3222625" y="474775"/>
            <a:ext cx="6305550" cy="506413"/>
          </a:xfrm>
          <a:prstGeom prst="round2DiagRect">
            <a:avLst>
              <a:gd name="adj1" fmla="val 16667"/>
              <a:gd name="adj2" fmla="val 0"/>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s-MX" sz="2000" b="1" dirty="0">
                <a:solidFill>
                  <a:srgbClr val="1F3864"/>
                </a:solidFill>
                <a:latin typeface="Montserrat"/>
                <a:ea typeface="Montserrat"/>
                <a:cs typeface="Montserrat"/>
                <a:sym typeface="Montserrat"/>
              </a:rPr>
              <a:t>Urgencias en el INP </a:t>
            </a:r>
          </a:p>
          <a:p>
            <a:pPr marL="0" marR="0" lvl="0" indent="0" algn="ctr" rtl="0">
              <a:spcBef>
                <a:spcPts val="0"/>
              </a:spcBef>
              <a:spcAft>
                <a:spcPts val="0"/>
              </a:spcAft>
              <a:buNone/>
            </a:pPr>
            <a:r>
              <a:rPr lang="es-MX" sz="2000" b="1" dirty="0">
                <a:solidFill>
                  <a:srgbClr val="1F3864"/>
                </a:solidFill>
                <a:latin typeface="Montserrat"/>
                <a:ea typeface="Montserrat"/>
                <a:cs typeface="Montserrat"/>
                <a:sym typeface="Montserrat"/>
              </a:rPr>
              <a:t>enero a junio  2021 - 2022</a:t>
            </a:r>
            <a:endParaRPr sz="1800" b="1" cap="small" dirty="0">
              <a:solidFill>
                <a:srgbClr val="1F3864"/>
              </a:solidFill>
              <a:latin typeface="Montserrat"/>
              <a:ea typeface="Montserrat"/>
              <a:cs typeface="Montserrat"/>
              <a:sym typeface="Montserrat"/>
            </a:endParaRPr>
          </a:p>
        </p:txBody>
      </p:sp>
      <p:pic>
        <p:nvPicPr>
          <p:cNvPr id="251" name="Google Shape;251;p9"/>
          <p:cNvPicPr preferRelativeResize="0"/>
          <p:nvPr/>
        </p:nvPicPr>
        <p:blipFill>
          <a:blip r:embed="rId3">
            <a:alphaModFix/>
          </a:blip>
          <a:stretch>
            <a:fillRect/>
          </a:stretch>
        </p:blipFill>
        <p:spPr>
          <a:xfrm>
            <a:off x="-12" y="-62712"/>
            <a:ext cx="3895725" cy="904875"/>
          </a:xfrm>
          <a:prstGeom prst="rect">
            <a:avLst/>
          </a:prstGeom>
          <a:noFill/>
          <a:ln>
            <a:noFill/>
          </a:ln>
        </p:spPr>
      </p:pic>
    </p:spTree>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Intermedi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Intermedio">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980</TotalTime>
  <Words>3977</Words>
  <Application>Microsoft Office PowerPoint</Application>
  <PresentationFormat>Panorámica</PresentationFormat>
  <Paragraphs>1217</Paragraphs>
  <Slides>31</Slides>
  <Notes>27</Notes>
  <HiddenSlides>0</HiddenSlides>
  <MMClips>0</MMClips>
  <ScaleCrop>false</ScaleCrop>
  <HeadingPairs>
    <vt:vector size="8" baseType="variant">
      <vt:variant>
        <vt:lpstr>Fuentes usadas</vt:lpstr>
      </vt:variant>
      <vt:variant>
        <vt:i4>10</vt:i4>
      </vt:variant>
      <vt:variant>
        <vt:lpstr>Tema</vt:lpstr>
      </vt:variant>
      <vt:variant>
        <vt:i4>1</vt:i4>
      </vt:variant>
      <vt:variant>
        <vt:lpstr>Servidores OLE incrustados</vt:lpstr>
      </vt:variant>
      <vt:variant>
        <vt:i4>2</vt:i4>
      </vt:variant>
      <vt:variant>
        <vt:lpstr>Títulos de diapositiva</vt:lpstr>
      </vt:variant>
      <vt:variant>
        <vt:i4>31</vt:i4>
      </vt:variant>
    </vt:vector>
  </HeadingPairs>
  <TitlesOfParts>
    <vt:vector size="44" baseType="lpstr">
      <vt:lpstr>Roboto</vt:lpstr>
      <vt:lpstr>Fira Sans Extra Condensed</vt:lpstr>
      <vt:lpstr>Calibri</vt:lpstr>
      <vt:lpstr>Cambria</vt:lpstr>
      <vt:lpstr>Montserrat</vt:lpstr>
      <vt:lpstr>Arial</vt:lpstr>
      <vt:lpstr>Noto Sans Symbols</vt:lpstr>
      <vt:lpstr>Montserrat SemiBold</vt:lpstr>
      <vt:lpstr>Noto Sans</vt:lpstr>
      <vt:lpstr>Times New Roman</vt:lpstr>
      <vt:lpstr>Tema de Office</vt:lpstr>
      <vt:lpstr>Picture (Metafile)</vt:lpstr>
      <vt:lpstr>Imagen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Implementación de Gratuidad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impresionesgrafinp</dc:creator>
  <cp:lastModifiedBy>VACUNA</cp:lastModifiedBy>
  <cp:revision>110</cp:revision>
  <dcterms:created xsi:type="dcterms:W3CDTF">2022-11-15T19:24:22Z</dcterms:created>
  <dcterms:modified xsi:type="dcterms:W3CDTF">2022-11-30T20:49:02Z</dcterms:modified>
</cp:coreProperties>
</file>