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8"/>
  </p:notesMasterIdLst>
  <p:sldIdLst>
    <p:sldId id="256" r:id="rId3"/>
    <p:sldId id="353" r:id="rId4"/>
    <p:sldId id="258" r:id="rId5"/>
    <p:sldId id="260" r:id="rId6"/>
    <p:sldId id="261" r:id="rId7"/>
    <p:sldId id="355" r:id="rId8"/>
    <p:sldId id="263" r:id="rId9"/>
    <p:sldId id="264" r:id="rId10"/>
    <p:sldId id="367" r:id="rId11"/>
    <p:sldId id="266" r:id="rId12"/>
    <p:sldId id="267" r:id="rId13"/>
    <p:sldId id="268" r:id="rId14"/>
    <p:sldId id="269" r:id="rId15"/>
    <p:sldId id="270" r:id="rId16"/>
    <p:sldId id="271" r:id="rId17"/>
    <p:sldId id="356" r:id="rId18"/>
    <p:sldId id="273" r:id="rId19"/>
    <p:sldId id="274" r:id="rId20"/>
    <p:sldId id="275" r:id="rId21"/>
    <p:sldId id="276" r:id="rId22"/>
    <p:sldId id="277" r:id="rId23"/>
    <p:sldId id="357" r:id="rId24"/>
    <p:sldId id="358" r:id="rId25"/>
    <p:sldId id="359" r:id="rId26"/>
    <p:sldId id="360" r:id="rId27"/>
    <p:sldId id="361" r:id="rId28"/>
    <p:sldId id="364" r:id="rId29"/>
    <p:sldId id="284" r:id="rId30"/>
    <p:sldId id="285" r:id="rId31"/>
    <p:sldId id="286" r:id="rId32"/>
    <p:sldId id="287" r:id="rId33"/>
    <p:sldId id="368" r:id="rId34"/>
    <p:sldId id="288" r:id="rId35"/>
    <p:sldId id="289" r:id="rId36"/>
    <p:sldId id="291" r:id="rId37"/>
  </p:sldIdLst>
  <p:sldSz cx="12192000" cy="6858000"/>
  <p:notesSz cx="7010400" cy="9236075"/>
  <p:embeddedFontLst>
    <p:embeddedFont>
      <p:font typeface="Arial Black" panose="020B0A04020102020204" pitchFamily="34" charset="0"/>
      <p:regular r:id="rId39"/>
      <p:bold r:id="rId40"/>
    </p:embeddedFont>
    <p:embeddedFont>
      <p:font typeface="Calibri" panose="020F0502020204030204" pitchFamily="34" charset="0"/>
      <p:regular r:id="rId41"/>
      <p:bold r:id="rId42"/>
      <p:italic r:id="rId43"/>
      <p:boldItalic r:id="rId44"/>
    </p:embeddedFont>
    <p:embeddedFont>
      <p:font typeface="Montserrat" panose="020B0604020202020204" charset="0"/>
      <p:regular r:id="rId45"/>
      <p:bold r:id="rId46"/>
      <p:italic r:id="rId47"/>
      <p:boldItalic r:id="rId48"/>
    </p:embeddedFont>
    <p:embeddedFont>
      <p:font typeface="Montserrat SemiBold" panose="020B0604020202020204" charset="0"/>
      <p:regular r:id="rId49"/>
      <p:bold r:id="rId50"/>
      <p:italic r:id="rId51"/>
      <p:boldItalic r:id="rId52"/>
    </p:embeddedFont>
    <p:embeddedFont>
      <p:font typeface="Noto Sans"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aefkhSnYtVjiXIHuyw+JJuixR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A91420-2E2B-4FFF-BD20-03C508C08B34}">
  <a:tblStyle styleId="{B9A91420-2E2B-4FFF-BD20-03C508C08B3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16874F5-46BB-4AD5-BCD0-59EBE15CA0B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975FCF2-4E00-4434-AF43-92A4B88F2E1B}"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8" autoAdjust="0"/>
    <p:restoredTop sz="94660"/>
  </p:normalViewPr>
  <p:slideViewPr>
    <p:cSldViewPr snapToGrid="0">
      <p:cViewPr varScale="1">
        <p:scale>
          <a:sx n="71" d="100"/>
          <a:sy n="71" d="100"/>
        </p:scale>
        <p:origin x="84" y="8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61"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16058RROJASZ\Desktop\Axel\JUGO\JUGO%202026\1A.%20SO.%202026\Presentaci&#243;n\Gr&#225;ficas%20Invs%202025-202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16058RROJASZ\Desktop\2025\Agosto\tablas%20presentaci&#243;n.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73154892867831"/>
          <c:y val="2.6729853907895184E-2"/>
          <c:w val="0.87793427644826305"/>
          <c:h val="0.8152458999381561"/>
        </c:manualLayout>
      </c:layout>
      <c:barChart>
        <c:barDir val="col"/>
        <c:grouping val="clustered"/>
        <c:varyColors val="0"/>
        <c:ser>
          <c:idx val="0"/>
          <c:order val="0"/>
          <c:tx>
            <c:v>2024 =120</c:v>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Hoja1!$B$5:$B$10</c:f>
              <c:strCache>
                <c:ptCount val="6"/>
                <c:pt idx="0">
                  <c:v>ICM A</c:v>
                </c:pt>
                <c:pt idx="1">
                  <c:v>ICM B</c:v>
                </c:pt>
                <c:pt idx="2">
                  <c:v>ICM C</c:v>
                </c:pt>
                <c:pt idx="3">
                  <c:v>ICM D</c:v>
                </c:pt>
                <c:pt idx="4">
                  <c:v>ICM E</c:v>
                </c:pt>
                <c:pt idx="5">
                  <c:v>ICM F</c:v>
                </c:pt>
              </c:strCache>
            </c:strRef>
          </c:cat>
          <c:val>
            <c:numRef>
              <c:f>Hoja1!$C$5:$C$10</c:f>
              <c:numCache>
                <c:formatCode>General</c:formatCode>
                <c:ptCount val="6"/>
                <c:pt idx="0">
                  <c:v>13</c:v>
                </c:pt>
                <c:pt idx="1">
                  <c:v>24</c:v>
                </c:pt>
                <c:pt idx="2">
                  <c:v>48</c:v>
                </c:pt>
                <c:pt idx="3">
                  <c:v>28</c:v>
                </c:pt>
                <c:pt idx="4">
                  <c:v>6</c:v>
                </c:pt>
                <c:pt idx="5">
                  <c:v>1</c:v>
                </c:pt>
              </c:numCache>
            </c:numRef>
          </c:val>
          <c:extLst>
            <c:ext xmlns:c16="http://schemas.microsoft.com/office/drawing/2014/chart" uri="{C3380CC4-5D6E-409C-BE32-E72D297353CC}">
              <c16:uniqueId val="{00000000-D136-463D-9984-70F644D33FC9}"/>
            </c:ext>
          </c:extLst>
        </c:ser>
        <c:ser>
          <c:idx val="1"/>
          <c:order val="1"/>
          <c:tx>
            <c:v>2025 = 126</c:v>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Hoja1!$B$5:$B$10</c:f>
              <c:strCache>
                <c:ptCount val="6"/>
                <c:pt idx="0">
                  <c:v>ICM A</c:v>
                </c:pt>
                <c:pt idx="1">
                  <c:v>ICM B</c:v>
                </c:pt>
                <c:pt idx="2">
                  <c:v>ICM C</c:v>
                </c:pt>
                <c:pt idx="3">
                  <c:v>ICM D</c:v>
                </c:pt>
                <c:pt idx="4">
                  <c:v>ICM E</c:v>
                </c:pt>
                <c:pt idx="5">
                  <c:v>ICM F</c:v>
                </c:pt>
              </c:strCache>
            </c:strRef>
          </c:cat>
          <c:val>
            <c:numRef>
              <c:f>Hoja1!$D$5:$D$10</c:f>
              <c:numCache>
                <c:formatCode>General</c:formatCode>
                <c:ptCount val="6"/>
                <c:pt idx="0">
                  <c:v>12</c:v>
                </c:pt>
                <c:pt idx="1">
                  <c:v>23</c:v>
                </c:pt>
                <c:pt idx="2">
                  <c:v>56</c:v>
                </c:pt>
                <c:pt idx="3">
                  <c:v>28</c:v>
                </c:pt>
                <c:pt idx="4">
                  <c:v>6</c:v>
                </c:pt>
                <c:pt idx="5">
                  <c:v>1</c:v>
                </c:pt>
              </c:numCache>
            </c:numRef>
          </c:val>
          <c:extLst>
            <c:ext xmlns:c16="http://schemas.microsoft.com/office/drawing/2014/chart" uri="{C3380CC4-5D6E-409C-BE32-E72D297353CC}">
              <c16:uniqueId val="{00000001-D136-463D-9984-70F644D33FC9}"/>
            </c:ext>
          </c:extLst>
        </c:ser>
        <c:dLbls>
          <c:dLblPos val="outEnd"/>
          <c:showLegendKey val="0"/>
          <c:showVal val="1"/>
          <c:showCatName val="0"/>
          <c:showSerName val="0"/>
          <c:showPercent val="0"/>
          <c:showBubbleSize val="0"/>
        </c:dLbls>
        <c:gapWidth val="219"/>
        <c:overlap val="-27"/>
        <c:axId val="188949632"/>
        <c:axId val="188951552"/>
      </c:barChart>
      <c:catAx>
        <c:axId val="18894963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r>
                  <a:rPr lang="es-MX" sz="1400" b="1" dirty="0"/>
                  <a:t>Nombramiento</a:t>
                </a:r>
              </a:p>
            </c:rich>
          </c:tx>
          <c:layout>
            <c:manualLayout>
              <c:xMode val="edge"/>
              <c:yMode val="edge"/>
              <c:x val="0.34851078397808971"/>
              <c:y val="0.9381281961096800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crossAx val="188951552"/>
        <c:crosses val="autoZero"/>
        <c:auto val="1"/>
        <c:lblAlgn val="ctr"/>
        <c:lblOffset val="100"/>
        <c:noMultiLvlLbl val="0"/>
      </c:catAx>
      <c:valAx>
        <c:axId val="188951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r>
                  <a:rPr lang="es-MX"/>
                  <a:t>Número de investigadores</a:t>
                </a:r>
              </a:p>
            </c:rich>
          </c:tx>
          <c:layout>
            <c:manualLayout>
              <c:xMode val="edge"/>
              <c:yMode val="edge"/>
              <c:x val="1.8700327255726976E-3"/>
              <c:y val="0.1343027891173134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crossAx val="188949632"/>
        <c:crosses val="autoZero"/>
        <c:crossBetween val="between"/>
      </c:valAx>
      <c:spPr>
        <a:noFill/>
        <a:ln>
          <a:noFill/>
        </a:ln>
        <a:effectLst/>
      </c:spPr>
    </c:plotArea>
    <c:legend>
      <c:legendPos val="tr"/>
      <c:legendEntry>
        <c:idx val="1"/>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legendEntry>
      <c:layout>
        <c:manualLayout>
          <c:xMode val="edge"/>
          <c:yMode val="edge"/>
          <c:x val="0.72641378098331832"/>
          <c:y val="2.8272501582106521E-2"/>
          <c:w val="0.26951708148640147"/>
          <c:h val="0.1278653735117219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ES_tradnl"/>
        </a:p>
      </c:txPr>
    </c:legend>
    <c:plotVisOnly val="1"/>
    <c:dispBlanksAs val="gap"/>
    <c:showDLblsOverMax val="0"/>
  </c:chart>
  <c:spPr>
    <a:noFill/>
    <a:ln>
      <a:noFill/>
    </a:ln>
    <a:effectLst/>
  </c:spPr>
  <c:txPr>
    <a:bodyPr/>
    <a:lstStyle/>
    <a:p>
      <a:pPr>
        <a:defRPr sz="1400">
          <a:solidFill>
            <a:schemeClr val="tx1"/>
          </a:solidFill>
          <a:latin typeface="Noto Sans" panose="020B0502040504020204" pitchFamily="34" charset="0"/>
          <a:ea typeface="Noto Sans" panose="020B0502040504020204" pitchFamily="34" charset="0"/>
        </a:defRPr>
      </a:pPr>
      <a:endParaRPr lang="es-ES_trad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6179262941235E-2"/>
          <c:y val="6.4922571881709523E-2"/>
          <c:w val="0.90986694499001564"/>
          <c:h val="0.63042056006515168"/>
        </c:manualLayout>
      </c:layout>
      <c:barChart>
        <c:barDir val="col"/>
        <c:grouping val="clustered"/>
        <c:varyColors val="0"/>
        <c:ser>
          <c:idx val="0"/>
          <c:order val="0"/>
          <c:tx>
            <c:strRef>
              <c:f>Sheet1!$B$1</c:f>
              <c:strCache>
                <c:ptCount val="1"/>
                <c:pt idx="0">
                  <c:v>Casos de sarampión confirmados</c:v>
                </c:pt>
              </c:strCache>
            </c:strRef>
          </c:tx>
          <c:spPr>
            <a:solidFill>
              <a:schemeClr val="accent1"/>
            </a:solidFill>
            <a:ln>
              <a:noFill/>
            </a:ln>
            <a:effectLst/>
          </c:spPr>
          <c:invertIfNegative val="0"/>
          <c:cat>
            <c:strRef>
              <c:f>Sheet1!$A$2:$A$18</c:f>
              <c:strCache>
                <c:ptCount val="17"/>
                <c:pt idx="0">
                  <c:v>SE 1</c:v>
                </c:pt>
                <c:pt idx="1">
                  <c:v>SE 2</c:v>
                </c:pt>
                <c:pt idx="2">
                  <c:v>SE 3</c:v>
                </c:pt>
                <c:pt idx="3">
                  <c:v>SE 4</c:v>
                </c:pt>
                <c:pt idx="4">
                  <c:v>SE 5</c:v>
                </c:pt>
                <c:pt idx="5">
                  <c:v>SE 6</c:v>
                </c:pt>
                <c:pt idx="6">
                  <c:v>SE 7</c:v>
                </c:pt>
                <c:pt idx="7">
                  <c:v>SE 8</c:v>
                </c:pt>
                <c:pt idx="8">
                  <c:v>SE 9</c:v>
                </c:pt>
                <c:pt idx="9">
                  <c:v>SE 10</c:v>
                </c:pt>
                <c:pt idx="10">
                  <c:v>SE 11</c:v>
                </c:pt>
                <c:pt idx="11">
                  <c:v>SE 12</c:v>
                </c:pt>
                <c:pt idx="12">
                  <c:v>SE 13</c:v>
                </c:pt>
                <c:pt idx="13">
                  <c:v>SE 14</c:v>
                </c:pt>
                <c:pt idx="14">
                  <c:v>SE 15</c:v>
                </c:pt>
                <c:pt idx="15">
                  <c:v>SE 16</c:v>
                </c:pt>
                <c:pt idx="16">
                  <c:v>SE 17</c:v>
                </c:pt>
              </c:strCache>
            </c:strRef>
          </c:cat>
          <c:val>
            <c:numRef>
              <c:f>Sheet1!$B$2:$B$18</c:f>
              <c:numCache>
                <c:formatCode>General</c:formatCode>
                <c:ptCount val="17"/>
                <c:pt idx="0">
                  <c:v>0</c:v>
                </c:pt>
                <c:pt idx="1">
                  <c:v>1</c:v>
                </c:pt>
                <c:pt idx="2">
                  <c:v>3</c:v>
                </c:pt>
                <c:pt idx="3">
                  <c:v>0</c:v>
                </c:pt>
                <c:pt idx="4">
                  <c:v>1</c:v>
                </c:pt>
                <c:pt idx="5">
                  <c:v>2</c:v>
                </c:pt>
                <c:pt idx="6">
                  <c:v>1</c:v>
                </c:pt>
                <c:pt idx="7">
                  <c:v>0</c:v>
                </c:pt>
                <c:pt idx="8">
                  <c:v>0</c:v>
                </c:pt>
                <c:pt idx="9">
                  <c:v>0</c:v>
                </c:pt>
                <c:pt idx="10">
                  <c:v>0</c:v>
                </c:pt>
                <c:pt idx="11">
                  <c:v>2</c:v>
                </c:pt>
                <c:pt idx="12">
                  <c:v>0</c:v>
                </c:pt>
                <c:pt idx="13">
                  <c:v>1</c:v>
                </c:pt>
                <c:pt idx="14">
                  <c:v>0</c:v>
                </c:pt>
                <c:pt idx="15">
                  <c:v>1</c:v>
                </c:pt>
                <c:pt idx="16">
                  <c:v>0</c:v>
                </c:pt>
              </c:numCache>
            </c:numRef>
          </c:val>
          <c:extLst>
            <c:ext xmlns:c16="http://schemas.microsoft.com/office/drawing/2014/chart" uri="{C3380CC4-5D6E-409C-BE32-E72D297353CC}">
              <c16:uniqueId val="{00000000-227D-E246-A625-929A132BE0CA}"/>
            </c:ext>
          </c:extLst>
        </c:ser>
        <c:dLbls>
          <c:showLegendKey val="0"/>
          <c:showVal val="0"/>
          <c:showCatName val="0"/>
          <c:showSerName val="0"/>
          <c:showPercent val="0"/>
          <c:showBubbleSize val="0"/>
        </c:dLbls>
        <c:gapWidth val="219"/>
        <c:overlap val="-27"/>
        <c:axId val="1104438127"/>
        <c:axId val="1104856319"/>
      </c:barChart>
      <c:catAx>
        <c:axId val="1104438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crossAx val="1104856319"/>
        <c:crosses val="autoZero"/>
        <c:auto val="1"/>
        <c:lblAlgn val="ctr"/>
        <c:lblOffset val="100"/>
        <c:noMultiLvlLbl val="0"/>
      </c:catAx>
      <c:valAx>
        <c:axId val="1104856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crossAx val="1104438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B4C7E7"/>
      </a:solidFill>
    </a:ln>
    <a:effectLst/>
  </c:spPr>
  <c:txPr>
    <a:bodyPr/>
    <a:lstStyle/>
    <a:p>
      <a:pPr>
        <a:defRPr>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06477237733911"/>
          <c:y val="0"/>
          <c:w val="0.72193447122240861"/>
          <c:h val="0.9503550913322143"/>
        </c:manualLayout>
      </c:layout>
      <c:barChart>
        <c:barDir val="bar"/>
        <c:grouping val="clustered"/>
        <c:varyColors val="0"/>
        <c:ser>
          <c:idx val="0"/>
          <c:order val="0"/>
          <c:tx>
            <c:v>2024</c:v>
          </c:tx>
          <c:spPr>
            <a:solidFill>
              <a:schemeClr val="accent1">
                <a:lumMod val="40000"/>
                <a:lumOff val="60000"/>
              </a:schemeClr>
            </a:solidFill>
            <a:ln>
              <a:noFill/>
            </a:ln>
            <a:effectLst/>
          </c:spPr>
          <c:invertIfNegative val="0"/>
          <c:dLbls>
            <c:dLbl>
              <c:idx val="7"/>
              <c:layout>
                <c:manualLayout>
                  <c:x val="0"/>
                  <c:y val="8.31773757537949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E2-4C74-B611-E43CCE41F87C}"/>
                </c:ext>
              </c:extLst>
            </c:dLbl>
            <c:dLbl>
              <c:idx val="11"/>
              <c:layout>
                <c:manualLayout>
                  <c:x val="1.5165301789504498E-3"/>
                  <c:y val="1.24766063630692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E2-4C74-B611-E43CCE41F87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Cardio!$A$15:$A$26</c:f>
              <c:strCache>
                <c:ptCount val="12"/>
                <c:pt idx="0">
                  <c:v>Estenosis pulmonar</c:v>
                </c:pt>
                <c:pt idx="1">
                  <c:v>Extracción de cuerpo extraño</c:v>
                </c:pt>
                <c:pt idx="2">
                  <c:v>Colocación de marcapaso definitivo</c:v>
                </c:pt>
                <c:pt idx="3">
                  <c:v>Periocardiocentesis</c:v>
                </c:pt>
                <c:pt idx="4">
                  <c:v>Embolización de Grandes Arterias</c:v>
                </c:pt>
                <c:pt idx="5">
                  <c:v>Atrioseptostomia (RASKIND)</c:v>
                </c:pt>
                <c:pt idx="6">
                  <c:v>Valvuloplastia pulmonar</c:v>
                </c:pt>
                <c:pt idx="7">
                  <c:v>Angioplastía con Balón</c:v>
                </c:pt>
                <c:pt idx="8">
                  <c:v>Comunicación Interventricular (CIV)</c:v>
                </c:pt>
                <c:pt idx="9">
                  <c:v>Comunicación Interauricular (CIA)</c:v>
                </c:pt>
                <c:pt idx="10">
                  <c:v>Estudio Electrofisiológico y Ablación</c:v>
                </c:pt>
                <c:pt idx="11">
                  <c:v>Persistencia del Conducto Arterioso (PCA)</c:v>
                </c:pt>
              </c:strCache>
            </c:strRef>
          </c:cat>
          <c:val>
            <c:numRef>
              <c:f>Cardio!$B$15:$B$26</c:f>
              <c:numCache>
                <c:formatCode>General</c:formatCode>
                <c:ptCount val="12"/>
                <c:pt idx="0">
                  <c:v>3</c:v>
                </c:pt>
                <c:pt idx="2">
                  <c:v>3</c:v>
                </c:pt>
                <c:pt idx="3">
                  <c:v>1</c:v>
                </c:pt>
                <c:pt idx="4">
                  <c:v>0</c:v>
                </c:pt>
                <c:pt idx="5">
                  <c:v>3</c:v>
                </c:pt>
                <c:pt idx="6">
                  <c:v>2</c:v>
                </c:pt>
                <c:pt idx="7">
                  <c:v>4</c:v>
                </c:pt>
                <c:pt idx="8">
                  <c:v>14</c:v>
                </c:pt>
                <c:pt idx="9">
                  <c:v>18</c:v>
                </c:pt>
                <c:pt idx="10">
                  <c:v>24</c:v>
                </c:pt>
                <c:pt idx="11">
                  <c:v>37</c:v>
                </c:pt>
              </c:numCache>
            </c:numRef>
          </c:val>
          <c:extLst>
            <c:ext xmlns:c16="http://schemas.microsoft.com/office/drawing/2014/chart" uri="{C3380CC4-5D6E-409C-BE32-E72D297353CC}">
              <c16:uniqueId val="{00000002-73E2-4C74-B611-E43CCE41F87C}"/>
            </c:ext>
          </c:extLst>
        </c:ser>
        <c:ser>
          <c:idx val="1"/>
          <c:order val="1"/>
          <c:tx>
            <c:v>2025</c:v>
          </c:tx>
          <c:spPr>
            <a:solidFill>
              <a:schemeClr val="accent1">
                <a:lumMod val="50000"/>
              </a:schemeClr>
            </a:solidFill>
            <a:ln>
              <a:solidFill>
                <a:srgbClr val="0070C0"/>
              </a:solidFill>
            </a:ln>
            <a:effectLst/>
          </c:spPr>
          <c:invertIfNegative val="0"/>
          <c:dLbls>
            <c:dLbl>
              <c:idx val="2"/>
              <c:layout>
                <c:manualLayout>
                  <c:x val="-5.5605464202453104E-17"/>
                  <c:y val="-1.24766063630692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E2-4C74-B611-E43CCE41F87C}"/>
                </c:ext>
              </c:extLst>
            </c:dLbl>
            <c:dLbl>
              <c:idx val="3"/>
              <c:layout>
                <c:manualLayout>
                  <c:x val="3.0330603579011221E-3"/>
                  <c:y val="-4.15886878768974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E2-4C74-B611-E43CCE41F87C}"/>
                </c:ext>
              </c:extLst>
            </c:dLbl>
            <c:dLbl>
              <c:idx val="5"/>
              <c:layout>
                <c:manualLayout>
                  <c:x val="6.0661207158021887E-3"/>
                  <c:y val="-8.31773757537953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E2-4C74-B611-E43CCE41F87C}"/>
                </c:ext>
              </c:extLst>
            </c:dLbl>
            <c:dLbl>
              <c:idx val="8"/>
              <c:layout>
                <c:manualLayout>
                  <c:x val="0"/>
                  <c:y val="-3.74298190892078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E2-4C74-B611-E43CCE41F87C}"/>
                </c:ext>
              </c:extLst>
            </c:dLbl>
            <c:dLbl>
              <c:idx val="9"/>
              <c:layout>
                <c:manualLayout>
                  <c:x val="3.0330603579011221E-3"/>
                  <c:y val="-2.49532127261384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E2-4C74-B611-E43CCE41F87C}"/>
                </c:ext>
              </c:extLst>
            </c:dLbl>
            <c:dLbl>
              <c:idx val="10"/>
              <c:layout>
                <c:manualLayout>
                  <c:x val="6.0661207158022442E-3"/>
                  <c:y val="-2.91120815138283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E2-4C74-B611-E43CCE41F87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Cardio!$A$15:$A$26</c:f>
              <c:strCache>
                <c:ptCount val="12"/>
                <c:pt idx="0">
                  <c:v>Estenosis pulmonar</c:v>
                </c:pt>
                <c:pt idx="1">
                  <c:v>Extracción de cuerpo extraño</c:v>
                </c:pt>
                <c:pt idx="2">
                  <c:v>Colocación de marcapaso definitivo</c:v>
                </c:pt>
                <c:pt idx="3">
                  <c:v>Periocardiocentesis</c:v>
                </c:pt>
                <c:pt idx="4">
                  <c:v>Embolización de Grandes Arterias</c:v>
                </c:pt>
                <c:pt idx="5">
                  <c:v>Atrioseptostomia (RASKIND)</c:v>
                </c:pt>
                <c:pt idx="6">
                  <c:v>Valvuloplastia pulmonar</c:v>
                </c:pt>
                <c:pt idx="7">
                  <c:v>Angioplastía con Balón</c:v>
                </c:pt>
                <c:pt idx="8">
                  <c:v>Comunicación Interventricular (CIV)</c:v>
                </c:pt>
                <c:pt idx="9">
                  <c:v>Comunicación Interauricular (CIA)</c:v>
                </c:pt>
                <c:pt idx="10">
                  <c:v>Estudio Electrofisiológico y Ablación</c:v>
                </c:pt>
                <c:pt idx="11">
                  <c:v>Persistencia del Conducto Arterioso (PCA)</c:v>
                </c:pt>
              </c:strCache>
            </c:strRef>
          </c:cat>
          <c:val>
            <c:numRef>
              <c:f>Cardio!$C$15:$C$26</c:f>
              <c:numCache>
                <c:formatCode>General</c:formatCode>
                <c:ptCount val="12"/>
                <c:pt idx="0">
                  <c:v>1</c:v>
                </c:pt>
                <c:pt idx="1">
                  <c:v>1</c:v>
                </c:pt>
                <c:pt idx="2">
                  <c:v>2</c:v>
                </c:pt>
                <c:pt idx="3">
                  <c:v>2</c:v>
                </c:pt>
                <c:pt idx="4">
                  <c:v>2</c:v>
                </c:pt>
                <c:pt idx="5">
                  <c:v>3</c:v>
                </c:pt>
                <c:pt idx="6">
                  <c:v>5</c:v>
                </c:pt>
                <c:pt idx="7">
                  <c:v>7</c:v>
                </c:pt>
                <c:pt idx="8">
                  <c:v>10</c:v>
                </c:pt>
                <c:pt idx="9">
                  <c:v>15</c:v>
                </c:pt>
                <c:pt idx="10">
                  <c:v>24</c:v>
                </c:pt>
                <c:pt idx="11">
                  <c:v>41</c:v>
                </c:pt>
              </c:numCache>
            </c:numRef>
          </c:val>
          <c:extLst>
            <c:ext xmlns:c16="http://schemas.microsoft.com/office/drawing/2014/chart" uri="{C3380CC4-5D6E-409C-BE32-E72D297353CC}">
              <c16:uniqueId val="{00000009-73E2-4C74-B611-E43CCE41F87C}"/>
            </c:ext>
          </c:extLst>
        </c:ser>
        <c:dLbls>
          <c:dLblPos val="outEnd"/>
          <c:showLegendKey val="0"/>
          <c:showVal val="1"/>
          <c:showCatName val="0"/>
          <c:showSerName val="0"/>
          <c:showPercent val="0"/>
          <c:showBubbleSize val="0"/>
        </c:dLbls>
        <c:gapWidth val="182"/>
        <c:axId val="2041395728"/>
        <c:axId val="2032144336"/>
      </c:barChart>
      <c:catAx>
        <c:axId val="204139572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Patología</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ES_trad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S_tradnl"/>
          </a:p>
        </c:txPr>
        <c:crossAx val="2032144336"/>
        <c:crosses val="autoZero"/>
        <c:auto val="1"/>
        <c:lblAlgn val="ctr"/>
        <c:lblOffset val="100"/>
        <c:noMultiLvlLbl val="0"/>
      </c:catAx>
      <c:valAx>
        <c:axId val="20321443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MX" u="sng" dirty="0">
                    <a:solidFill>
                      <a:sysClr val="windowText" lastClr="000000"/>
                    </a:solidFill>
                  </a:rPr>
                  <a:t>N</a:t>
                </a:r>
                <a:r>
                  <a:rPr lang="es-MX" dirty="0">
                    <a:solidFill>
                      <a:sysClr val="windowText" lastClr="000000"/>
                    </a:solidFill>
                  </a:rPr>
                  <a:t>úmero</a:t>
                </a:r>
                <a:r>
                  <a:rPr lang="es-MX" baseline="0" dirty="0">
                    <a:solidFill>
                      <a:sysClr val="windowText" lastClr="000000"/>
                    </a:solidFill>
                  </a:rPr>
                  <a:t> de Patologías</a:t>
                </a:r>
                <a:endParaRPr lang="es-MX" dirty="0">
                  <a:solidFill>
                    <a:sysClr val="windowText" lastClr="000000"/>
                  </a:solidFill>
                </a:endParaRPr>
              </a:p>
            </c:rich>
          </c:tx>
          <c:layout>
            <c:manualLayout>
              <c:xMode val="edge"/>
              <c:yMode val="edge"/>
              <c:x val="0.18148099968673509"/>
              <c:y val="0.96656496047802209"/>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ES_trad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_tradnl"/>
          </a:p>
        </c:txPr>
        <c:crossAx val="2041395728"/>
        <c:crosses val="autoZero"/>
        <c:crossBetween val="between"/>
      </c:valAx>
      <c:spPr>
        <a:noFill/>
        <a:ln>
          <a:solidFill>
            <a:srgbClr val="0070C0"/>
          </a:solidFill>
        </a:ln>
        <a:effectLst/>
      </c:spPr>
    </c:plotArea>
    <c:legend>
      <c:legendPos val="b"/>
      <c:layout>
        <c:manualLayout>
          <c:xMode val="edge"/>
          <c:yMode val="edge"/>
          <c:x val="0.72984242225851248"/>
          <c:y val="0.36262426907807715"/>
          <c:w val="0.13286732965556788"/>
          <c:h val="0.111382892480429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_trad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_trad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55936851439792"/>
          <c:y val="2.2009113576101452E-2"/>
          <c:w val="0.86744063148560224"/>
          <c:h val="0.86197577166792261"/>
        </c:manualLayout>
      </c:layout>
      <c:barChart>
        <c:barDir val="col"/>
        <c:grouping val="clustered"/>
        <c:varyColors val="0"/>
        <c:ser>
          <c:idx val="0"/>
          <c:order val="0"/>
          <c:tx>
            <c:strRef>
              <c:f>Hoja1!$B$18</c:f>
              <c:strCache>
                <c:ptCount val="1"/>
                <c:pt idx="0">
                  <c:v>2024 = 117</c:v>
                </c:pt>
              </c:strCache>
            </c:strRef>
          </c:tx>
          <c:spPr>
            <a:solidFill>
              <a:srgbClr val="9DC3E6"/>
            </a:solidFill>
            <a:ln w="15875">
              <a:solidFill>
                <a:srgbClr val="4472C4">
                  <a:lumMod val="60000"/>
                  <a:lumOff val="40000"/>
                </a:srgbClr>
              </a:solidFill>
            </a:ln>
            <a:effectLst/>
          </c:spPr>
          <c:invertIfNegative val="0"/>
          <c:dLbls>
            <c:dLbl>
              <c:idx val="2"/>
              <c:tx>
                <c:rich>
                  <a:bodyPr/>
                  <a:lstStyle/>
                  <a:p>
                    <a:r>
                      <a:rPr lang="en-US"/>
                      <a:t>22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6A-4A16-B330-54E83174C306}"/>
                </c:ext>
              </c:extLst>
            </c:dLbl>
            <c:dLbl>
              <c:idx val="3"/>
              <c:tx>
                <c:rich>
                  <a:bodyPr/>
                  <a:lstStyle/>
                  <a:p>
                    <a:r>
                      <a:rPr lang="en-US" dirty="0"/>
                      <a:t>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6A-4A16-B330-54E83174C306}"/>
                </c:ext>
              </c:extLst>
            </c:dLbl>
            <c:spPr>
              <a:noFill/>
              <a:ln>
                <a:noFill/>
              </a:ln>
              <a:effectLst/>
            </c:spPr>
            <c:txPr>
              <a:bodyPr rot="0" spcFirstLastPara="1" vertOverflow="ellipsis" vert="horz" wrap="square" anchor="ctr" anchorCtr="1"/>
              <a:lstStyle/>
              <a:p>
                <a:pPr>
                  <a:defRPr lang="es-MX" sz="12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Hoja1!$A$19:$A$23</c:f>
              <c:strCache>
                <c:ptCount val="5"/>
                <c:pt idx="0">
                  <c:v>Candidato</c:v>
                </c:pt>
                <c:pt idx="1">
                  <c:v>SNI I</c:v>
                </c:pt>
                <c:pt idx="2">
                  <c:v>SNI II</c:v>
                </c:pt>
                <c:pt idx="3">
                  <c:v>SNI III</c:v>
                </c:pt>
                <c:pt idx="4">
                  <c:v>Emérito</c:v>
                </c:pt>
              </c:strCache>
            </c:strRef>
          </c:cat>
          <c:val>
            <c:numRef>
              <c:f>Hoja1!$B$19:$B$23</c:f>
              <c:numCache>
                <c:formatCode>General</c:formatCode>
                <c:ptCount val="5"/>
                <c:pt idx="0">
                  <c:v>24</c:v>
                </c:pt>
                <c:pt idx="1">
                  <c:v>65</c:v>
                </c:pt>
                <c:pt idx="2">
                  <c:v>23</c:v>
                </c:pt>
                <c:pt idx="3">
                  <c:v>4</c:v>
                </c:pt>
                <c:pt idx="4">
                  <c:v>1</c:v>
                </c:pt>
              </c:numCache>
            </c:numRef>
          </c:val>
          <c:extLst>
            <c:ext xmlns:c16="http://schemas.microsoft.com/office/drawing/2014/chart" uri="{C3380CC4-5D6E-409C-BE32-E72D297353CC}">
              <c16:uniqueId val="{00000002-D86A-4A16-B330-54E83174C306}"/>
            </c:ext>
          </c:extLst>
        </c:ser>
        <c:ser>
          <c:idx val="1"/>
          <c:order val="1"/>
          <c:tx>
            <c:strRef>
              <c:f>Hoja1!$C$18</c:f>
              <c:strCache>
                <c:ptCount val="1"/>
                <c:pt idx="0">
                  <c:v>2025 = 120 </c:v>
                </c:pt>
              </c:strCache>
            </c:strRef>
          </c:tx>
          <c:spPr>
            <a:solidFill>
              <a:srgbClr val="4472C4">
                <a:lumMod val="50000"/>
              </a:srgbClr>
            </a:solidFill>
            <a:ln w="15875">
              <a:solidFill>
                <a:srgbClr val="4472C4">
                  <a:lumMod val="75000"/>
                </a:srgbClr>
              </a:solidFill>
            </a:ln>
            <a:effectLst/>
          </c:spPr>
          <c:invertIfNegative val="0"/>
          <c:dLbls>
            <c:dLbl>
              <c:idx val="0"/>
              <c:tx>
                <c:rich>
                  <a:bodyPr/>
                  <a:lstStyle/>
                  <a:p>
                    <a:r>
                      <a:rPr lang="en-US"/>
                      <a:t>21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6A-4A16-B330-54E83174C306}"/>
                </c:ext>
              </c:extLst>
            </c:dLbl>
            <c:dLbl>
              <c:idx val="2"/>
              <c:tx>
                <c:rich>
                  <a:bodyPr/>
                  <a:lstStyle/>
                  <a:p>
                    <a:r>
                      <a:rPr lang="en-US"/>
                      <a:t>24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6A-4A16-B330-54E83174C306}"/>
                </c:ext>
              </c:extLst>
            </c:dLbl>
            <c:dLbl>
              <c:idx val="3"/>
              <c:tx>
                <c:rich>
                  <a:bodyPr/>
                  <a:lstStyle/>
                  <a:p>
                    <a:r>
                      <a:rPr lang="en-US"/>
                      <a:t>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6A-4A16-B330-54E83174C306}"/>
                </c:ext>
              </c:extLst>
            </c:dLbl>
            <c:spPr>
              <a:noFill/>
              <a:ln>
                <a:noFill/>
              </a:ln>
              <a:effectLst/>
            </c:spPr>
            <c:txPr>
              <a:bodyPr rot="0" spcFirstLastPara="1" vertOverflow="ellipsis" vert="horz" wrap="square" anchor="ctr" anchorCtr="1"/>
              <a:lstStyle/>
              <a:p>
                <a:pPr>
                  <a:defRPr lang="es-MX" sz="12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Hoja1!$A$19:$A$23</c:f>
              <c:strCache>
                <c:ptCount val="5"/>
                <c:pt idx="0">
                  <c:v>Candidato</c:v>
                </c:pt>
                <c:pt idx="1">
                  <c:v>SNI I</c:v>
                </c:pt>
                <c:pt idx="2">
                  <c:v>SNI II</c:v>
                </c:pt>
                <c:pt idx="3">
                  <c:v>SNI III</c:v>
                </c:pt>
                <c:pt idx="4">
                  <c:v>Emérito</c:v>
                </c:pt>
              </c:strCache>
            </c:strRef>
          </c:cat>
          <c:val>
            <c:numRef>
              <c:f>Hoja1!$C$19:$C$23</c:f>
              <c:numCache>
                <c:formatCode>General</c:formatCode>
                <c:ptCount val="5"/>
                <c:pt idx="0">
                  <c:v>22</c:v>
                </c:pt>
                <c:pt idx="1">
                  <c:v>67</c:v>
                </c:pt>
                <c:pt idx="2">
                  <c:v>25</c:v>
                </c:pt>
                <c:pt idx="3">
                  <c:v>4</c:v>
                </c:pt>
                <c:pt idx="4">
                  <c:v>2</c:v>
                </c:pt>
              </c:numCache>
            </c:numRef>
          </c:val>
          <c:extLst>
            <c:ext xmlns:c16="http://schemas.microsoft.com/office/drawing/2014/chart" uri="{C3380CC4-5D6E-409C-BE32-E72D297353CC}">
              <c16:uniqueId val="{00000006-D86A-4A16-B330-54E83174C306}"/>
            </c:ext>
          </c:extLst>
        </c:ser>
        <c:dLbls>
          <c:dLblPos val="outEnd"/>
          <c:showLegendKey val="0"/>
          <c:showVal val="1"/>
          <c:showCatName val="0"/>
          <c:showSerName val="0"/>
          <c:showPercent val="0"/>
          <c:showBubbleSize val="0"/>
        </c:dLbls>
        <c:gapWidth val="219"/>
        <c:overlap val="-27"/>
        <c:axId val="47422831"/>
        <c:axId val="43646863"/>
      </c:barChart>
      <c:catAx>
        <c:axId val="47422831"/>
        <c:scaling>
          <c:orientation val="minMax"/>
        </c:scaling>
        <c:delete val="0"/>
        <c:axPos val="b"/>
        <c:title>
          <c:tx>
            <c:rich>
              <a:bodyPr rot="0" spcFirstLastPara="1" vertOverflow="ellipsis" vert="horz" wrap="square" anchor="ctr" anchorCtr="1"/>
              <a:lstStyle/>
              <a:p>
                <a:pPr>
                  <a:defRPr lang="es-MX" sz="1400" b="1"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r>
                  <a:rPr lang="es-MX" sz="1400" b="1" dirty="0"/>
                  <a:t>Nivel del SNII</a:t>
                </a:r>
              </a:p>
            </c:rich>
          </c:tx>
          <c:layout>
            <c:manualLayout>
              <c:xMode val="edge"/>
              <c:yMode val="edge"/>
              <c:x val="0.49440045516399822"/>
              <c:y val="0.9616269905837288"/>
            </c:manualLayout>
          </c:layout>
          <c:overlay val="0"/>
          <c:spPr>
            <a:noFill/>
            <a:ln>
              <a:noFill/>
            </a:ln>
            <a:effectLst/>
          </c:spPr>
          <c:txPr>
            <a:bodyPr rot="0" spcFirstLastPara="1" vertOverflow="ellipsis" vert="horz" wrap="square" anchor="ctr" anchorCtr="1"/>
            <a:lstStyle/>
            <a:p>
              <a:pPr>
                <a:defRPr lang="es-MX" sz="1400" b="1"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ES_trad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MX" sz="12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ES_tradnl"/>
          </a:p>
        </c:txPr>
        <c:crossAx val="43646863"/>
        <c:crosses val="autoZero"/>
        <c:auto val="1"/>
        <c:lblAlgn val="ctr"/>
        <c:lblOffset val="100"/>
        <c:noMultiLvlLbl val="0"/>
      </c:catAx>
      <c:valAx>
        <c:axId val="436468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s-MX" sz="12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r>
                  <a:rPr lang="es-MX"/>
                  <a:t>Número de miembros</a:t>
                </a:r>
              </a:p>
            </c:rich>
          </c:tx>
          <c:layout>
            <c:manualLayout>
              <c:xMode val="edge"/>
              <c:yMode val="edge"/>
              <c:x val="1.5865235250301066E-2"/>
              <c:y val="0.28937903877496668"/>
            </c:manualLayout>
          </c:layout>
          <c:overlay val="0"/>
          <c:spPr>
            <a:noFill/>
            <a:ln>
              <a:noFill/>
            </a:ln>
            <a:effectLst/>
          </c:spPr>
          <c:txPr>
            <a:bodyPr rot="-5400000" spcFirstLastPara="1" vertOverflow="ellipsis" vert="horz" wrap="square" anchor="ctr" anchorCtr="1"/>
            <a:lstStyle/>
            <a:p>
              <a:pPr>
                <a:defRPr lang="es-MX" sz="12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ES_trad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MX" sz="12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ES_tradnl"/>
          </a:p>
        </c:txPr>
        <c:crossAx val="47422831"/>
        <c:crosses val="autoZero"/>
        <c:crossBetween val="between"/>
      </c:valAx>
      <c:spPr>
        <a:noFill/>
        <a:ln>
          <a:noFill/>
        </a:ln>
        <a:effectLst/>
      </c:spPr>
    </c:plotArea>
    <c:plotVisOnly val="1"/>
    <c:dispBlanksAs val="gap"/>
    <c:showDLblsOverMax val="0"/>
  </c:chart>
  <c:spPr>
    <a:noFill/>
    <a:ln>
      <a:noFill/>
    </a:ln>
    <a:effectLst/>
  </c:spPr>
  <c:txPr>
    <a:bodyPr/>
    <a:lstStyle/>
    <a:p>
      <a:pPr>
        <a:defRPr lang="es-MX" sz="12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ES_trad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920816268054424E-2"/>
          <c:y val="5.737036763118912E-2"/>
          <c:w val="0.66106683981661851"/>
          <c:h val="0.78650955618613461"/>
        </c:manualLayout>
      </c:layout>
      <c:barChart>
        <c:barDir val="col"/>
        <c:grouping val="stacked"/>
        <c:varyColors val="0"/>
        <c:ser>
          <c:idx val="0"/>
          <c:order val="0"/>
          <c:tx>
            <c:strRef>
              <c:f>Hoja1!$B$1</c:f>
              <c:strCache>
                <c:ptCount val="1"/>
                <c:pt idx="0">
                  <c:v>Enfermedades Hemato-oncológicas</c:v>
                </c:pt>
              </c:strCache>
            </c:strRef>
          </c:tx>
          <c:spPr>
            <a:solidFill>
              <a:srgbClr val="000000"/>
            </a:solidFill>
            <a:ln>
              <a:solidFill>
                <a:schemeClr val="tx1"/>
              </a:solidFill>
            </a:ln>
            <a:effectLst/>
          </c:spPr>
          <c:invertIfNegative val="0"/>
          <c:dLbls>
            <c:dLbl>
              <c:idx val="0"/>
              <c:layout>
                <c:manualLayout>
                  <c:x val="9.2972030304164135E-2"/>
                  <c:y val="-3.75641191153171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C0B-44D1-823B-E862983A52E5}"/>
                </c:ext>
              </c:extLst>
            </c:dLbl>
            <c:dLbl>
              <c:idx val="1"/>
              <c:layout>
                <c:manualLayout>
                  <c:x val="0.1360146369264624"/>
                  <c:y val="-6.62896219682083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C0B-44D1-823B-E862983A52E5}"/>
                </c:ext>
              </c:extLst>
            </c:dLbl>
            <c:dLbl>
              <c:idx val="2"/>
              <c:layout>
                <c:manualLayout>
                  <c:x val="0.10502396015840763"/>
                  <c:y val="-3.09351569184964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C0B-44D1-823B-E862983A52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3"/>
                <c:pt idx="0">
                  <c:v>V</c:v>
                </c:pt>
                <c:pt idx="1">
                  <c:v>VI</c:v>
                </c:pt>
                <c:pt idx="2">
                  <c:v>VII</c:v>
                </c:pt>
              </c:strCache>
            </c:strRef>
          </c:cat>
          <c:val>
            <c:numRef>
              <c:f>Hoja1!$B$2:$B$5</c:f>
              <c:numCache>
                <c:formatCode>General</c:formatCode>
                <c:ptCount val="4"/>
                <c:pt idx="0">
                  <c:v>9</c:v>
                </c:pt>
                <c:pt idx="1">
                  <c:v>1</c:v>
                </c:pt>
                <c:pt idx="2">
                  <c:v>1</c:v>
                </c:pt>
              </c:numCache>
            </c:numRef>
          </c:val>
          <c:extLst>
            <c:ext xmlns:c16="http://schemas.microsoft.com/office/drawing/2014/chart" uri="{C3380CC4-5D6E-409C-BE32-E72D297353CC}">
              <c16:uniqueId val="{00000000-740D-4389-BB04-BA0D40A6AC8F}"/>
            </c:ext>
          </c:extLst>
        </c:ser>
        <c:ser>
          <c:idx val="1"/>
          <c:order val="1"/>
          <c:tx>
            <c:strRef>
              <c:f>Hoja1!$C$1</c:f>
              <c:strCache>
                <c:ptCount val="1"/>
                <c:pt idx="0">
                  <c:v>Trastornos Metabólicos y de la nutrición</c:v>
                </c:pt>
              </c:strCache>
            </c:strRef>
          </c:tx>
          <c:spPr>
            <a:solidFill>
              <a:schemeClr val="accent5">
                <a:lumMod val="75000"/>
              </a:schemeClr>
            </a:solidFill>
            <a:ln>
              <a:solidFill>
                <a:schemeClr val="tx1"/>
              </a:solidFill>
            </a:ln>
            <a:effectLst/>
          </c:spPr>
          <c:invertIfNegative val="0"/>
          <c:dLbls>
            <c:dLbl>
              <c:idx val="0"/>
              <c:layout>
                <c:manualLayout>
                  <c:x val="0.12224100280732696"/>
                  <c:y val="-1.32579243936413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C0B-44D1-823B-E862983A52E5}"/>
                </c:ext>
              </c:extLst>
            </c:dLbl>
            <c:dLbl>
              <c:idx val="1"/>
              <c:layout>
                <c:manualLayout>
                  <c:x val="0.1342929326615705"/>
                  <c:y val="-2.872550285288958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C0B-44D1-823B-E862983A52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3"/>
                <c:pt idx="0">
                  <c:v>V</c:v>
                </c:pt>
                <c:pt idx="1">
                  <c:v>VI</c:v>
                </c:pt>
                <c:pt idx="2">
                  <c:v>VII</c:v>
                </c:pt>
              </c:strCache>
            </c:strRef>
          </c:cat>
          <c:val>
            <c:numRef>
              <c:f>Hoja1!$C$2:$C$5</c:f>
              <c:numCache>
                <c:formatCode>General</c:formatCode>
                <c:ptCount val="4"/>
                <c:pt idx="0">
                  <c:v>9</c:v>
                </c:pt>
                <c:pt idx="1">
                  <c:v>2</c:v>
                </c:pt>
              </c:numCache>
            </c:numRef>
          </c:val>
          <c:extLst>
            <c:ext xmlns:c16="http://schemas.microsoft.com/office/drawing/2014/chart" uri="{C3380CC4-5D6E-409C-BE32-E72D297353CC}">
              <c16:uniqueId val="{00000001-740D-4389-BB04-BA0D40A6AC8F}"/>
            </c:ext>
          </c:extLst>
        </c:ser>
        <c:ser>
          <c:idx val="2"/>
          <c:order val="2"/>
          <c:tx>
            <c:strRef>
              <c:f>Hoja1!$D$1</c:f>
              <c:strCache>
                <c:ptCount val="1"/>
                <c:pt idx="0">
                  <c:v>Alergia, Inmunología, Reumatología</c:v>
                </c:pt>
              </c:strCache>
            </c:strRef>
          </c:tx>
          <c:spPr>
            <a:solidFill>
              <a:schemeClr val="accent5">
                <a:lumMod val="60000"/>
                <a:lumOff val="40000"/>
              </a:schemeClr>
            </a:solidFill>
            <a:ln>
              <a:solidFill>
                <a:schemeClr val="tx1"/>
              </a:solidFill>
            </a:ln>
            <a:effectLst/>
          </c:spPr>
          <c:invertIfNegative val="0"/>
          <c:dLbls>
            <c:dLbl>
              <c:idx val="0"/>
              <c:layout>
                <c:manualLayout>
                  <c:x val="0.10674566442329959"/>
                  <c:y val="-1.32579243936414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C0B-44D1-823B-E862983A52E5}"/>
                </c:ext>
              </c:extLst>
            </c:dLbl>
            <c:dLbl>
              <c:idx val="1"/>
              <c:layout>
                <c:manualLayout>
                  <c:x val="0.13429293266157036"/>
                  <c:y val="-3.31448109841034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C0B-44D1-823B-E862983A52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3"/>
                <c:pt idx="0">
                  <c:v>V</c:v>
                </c:pt>
                <c:pt idx="1">
                  <c:v>VI</c:v>
                </c:pt>
                <c:pt idx="2">
                  <c:v>VII</c:v>
                </c:pt>
              </c:strCache>
            </c:strRef>
          </c:cat>
          <c:val>
            <c:numRef>
              <c:f>Hoja1!$D$2:$D$5</c:f>
              <c:numCache>
                <c:formatCode>General</c:formatCode>
                <c:ptCount val="4"/>
                <c:pt idx="0">
                  <c:v>7</c:v>
                </c:pt>
                <c:pt idx="1">
                  <c:v>4</c:v>
                </c:pt>
              </c:numCache>
            </c:numRef>
          </c:val>
          <c:extLst>
            <c:ext xmlns:c16="http://schemas.microsoft.com/office/drawing/2014/chart" uri="{C3380CC4-5D6E-409C-BE32-E72D297353CC}">
              <c16:uniqueId val="{00000002-740D-4389-BB04-BA0D40A6AC8F}"/>
            </c:ext>
          </c:extLst>
        </c:ser>
        <c:ser>
          <c:idx val="3"/>
          <c:order val="3"/>
          <c:tx>
            <c:strRef>
              <c:f>Hoja1!$E$1</c:f>
              <c:strCache>
                <c:ptCount val="1"/>
                <c:pt idx="0">
                  <c:v>Enfermedades Hereditarias/Congénitas</c:v>
                </c:pt>
              </c:strCache>
            </c:strRef>
          </c:tx>
          <c:spPr>
            <a:solidFill>
              <a:srgbClr val="190AE0"/>
            </a:solidFill>
            <a:ln>
              <a:solidFill>
                <a:schemeClr val="tx1"/>
              </a:solidFill>
            </a:ln>
            <a:effectLst/>
          </c:spPr>
          <c:invertIfNegative val="0"/>
          <c:dPt>
            <c:idx val="0"/>
            <c:invertIfNegative val="0"/>
            <c:bubble3D val="0"/>
            <c:spPr>
              <a:solidFill>
                <a:schemeClr val="accent1">
                  <a:lumMod val="60000"/>
                  <a:lumOff val="40000"/>
                </a:schemeClr>
              </a:solidFill>
              <a:ln>
                <a:solidFill>
                  <a:schemeClr val="tx1"/>
                </a:solidFill>
              </a:ln>
              <a:effectLst/>
            </c:spPr>
            <c:extLst>
              <c:ext xmlns:c16="http://schemas.microsoft.com/office/drawing/2014/chart" uri="{C3380CC4-5D6E-409C-BE32-E72D297353CC}">
                <c16:uniqueId val="{00000016-BC0B-44D1-823B-E862983A52E5}"/>
              </c:ext>
            </c:extLst>
          </c:dPt>
          <c:dLbls>
            <c:dLbl>
              <c:idx val="0"/>
              <c:layout>
                <c:manualLayout>
                  <c:x val="0.11018907295308346"/>
                  <c:y val="-1.98868865904621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C0B-44D1-823B-E862983A52E5}"/>
                </c:ext>
              </c:extLst>
            </c:dLbl>
            <c:dLbl>
              <c:idx val="1"/>
              <c:layout>
                <c:manualLayout>
                  <c:x val="0.13773634119135422"/>
                  <c:y val="-4.198342724653101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C0B-44D1-823B-E862983A52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3"/>
                <c:pt idx="0">
                  <c:v>V</c:v>
                </c:pt>
                <c:pt idx="1">
                  <c:v>VI</c:v>
                </c:pt>
                <c:pt idx="2">
                  <c:v>VII</c:v>
                </c:pt>
              </c:strCache>
            </c:strRef>
          </c:cat>
          <c:val>
            <c:numRef>
              <c:f>Hoja1!$E$2:$E$5</c:f>
              <c:numCache>
                <c:formatCode>General</c:formatCode>
                <c:ptCount val="4"/>
                <c:pt idx="0">
                  <c:v>7</c:v>
                </c:pt>
                <c:pt idx="1">
                  <c:v>2</c:v>
                </c:pt>
              </c:numCache>
            </c:numRef>
          </c:val>
          <c:extLst>
            <c:ext xmlns:c16="http://schemas.microsoft.com/office/drawing/2014/chart" uri="{C3380CC4-5D6E-409C-BE32-E72D297353CC}">
              <c16:uniqueId val="{00000003-740D-4389-BB04-BA0D40A6AC8F}"/>
            </c:ext>
          </c:extLst>
        </c:ser>
        <c:ser>
          <c:idx val="4"/>
          <c:order val="4"/>
          <c:tx>
            <c:strRef>
              <c:f>Hoja1!$F$1</c:f>
              <c:strCache>
                <c:ptCount val="1"/>
                <c:pt idx="0">
                  <c:v>Neurociencias</c:v>
                </c:pt>
              </c:strCache>
            </c:strRef>
          </c:tx>
          <c:spPr>
            <a:solidFill>
              <a:schemeClr val="accent1">
                <a:lumMod val="40000"/>
                <a:lumOff val="60000"/>
              </a:schemeClr>
            </a:solidFill>
            <a:ln>
              <a:solidFill>
                <a:schemeClr val="tx1"/>
              </a:solidFill>
            </a:ln>
            <a:effectLst/>
          </c:spPr>
          <c:invertIfNegative val="0"/>
          <c:dLbls>
            <c:dLbl>
              <c:idx val="0"/>
              <c:layout>
                <c:manualLayout>
                  <c:x val="0.12568441133711081"/>
                  <c:y val="-2.65158487872826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C0B-44D1-823B-E862983A52E5}"/>
                </c:ext>
              </c:extLst>
            </c:dLbl>
            <c:dLbl>
              <c:idx val="1"/>
              <c:layout>
                <c:manualLayout>
                  <c:x val="0.13084952413178649"/>
                  <c:y val="-5.30316975745653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C0B-44D1-823B-E862983A52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3"/>
                <c:pt idx="0">
                  <c:v>V</c:v>
                </c:pt>
                <c:pt idx="1">
                  <c:v>VI</c:v>
                </c:pt>
                <c:pt idx="2">
                  <c:v>VII</c:v>
                </c:pt>
              </c:strCache>
            </c:strRef>
          </c:cat>
          <c:val>
            <c:numRef>
              <c:f>Hoja1!$F$2:$F$5</c:f>
              <c:numCache>
                <c:formatCode>General</c:formatCode>
                <c:ptCount val="4"/>
                <c:pt idx="0">
                  <c:v>7</c:v>
                </c:pt>
                <c:pt idx="1">
                  <c:v>2</c:v>
                </c:pt>
              </c:numCache>
            </c:numRef>
          </c:val>
          <c:extLst>
            <c:ext xmlns:c16="http://schemas.microsoft.com/office/drawing/2014/chart" uri="{C3380CC4-5D6E-409C-BE32-E72D297353CC}">
              <c16:uniqueId val="{00000004-740D-4389-BB04-BA0D40A6AC8F}"/>
            </c:ext>
          </c:extLst>
        </c:ser>
        <c:ser>
          <c:idx val="5"/>
          <c:order val="5"/>
          <c:tx>
            <c:strRef>
              <c:f>Hoja1!$G$1</c:f>
              <c:strCache>
                <c:ptCount val="1"/>
                <c:pt idx="0">
                  <c:v>Enfermedades Infecciosas</c:v>
                </c:pt>
              </c:strCache>
            </c:strRef>
          </c:tx>
          <c:spPr>
            <a:solidFill>
              <a:schemeClr val="accent3">
                <a:lumMod val="60000"/>
                <a:lumOff val="40000"/>
              </a:schemeClr>
            </a:solidFill>
            <a:ln>
              <a:solidFill>
                <a:schemeClr val="tx1"/>
              </a:solidFill>
            </a:ln>
            <a:effectLst/>
          </c:spPr>
          <c:invertIfNegative val="0"/>
          <c:dLbls>
            <c:dLbl>
              <c:idx val="0"/>
              <c:layout>
                <c:manualLayout>
                  <c:x val="0.12568441133711081"/>
                  <c:y val="-2.430619472167588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C0B-44D1-823B-E862983A52E5}"/>
                </c:ext>
              </c:extLst>
            </c:dLbl>
            <c:dLbl>
              <c:idx val="1"/>
              <c:layout>
                <c:manualLayout>
                  <c:x val="0.14462315825092198"/>
                  <c:y val="-2.209654065606890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C0B-44D1-823B-E862983A52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3"/>
                <c:pt idx="0">
                  <c:v>V</c:v>
                </c:pt>
                <c:pt idx="1">
                  <c:v>VI</c:v>
                </c:pt>
                <c:pt idx="2">
                  <c:v>VII</c:v>
                </c:pt>
              </c:strCache>
            </c:strRef>
          </c:cat>
          <c:val>
            <c:numRef>
              <c:f>Hoja1!$G$2:$G$5</c:f>
              <c:numCache>
                <c:formatCode>General</c:formatCode>
                <c:ptCount val="4"/>
                <c:pt idx="0">
                  <c:v>6</c:v>
                </c:pt>
              </c:numCache>
            </c:numRef>
          </c:val>
          <c:extLst>
            <c:ext xmlns:c16="http://schemas.microsoft.com/office/drawing/2014/chart" uri="{C3380CC4-5D6E-409C-BE32-E72D297353CC}">
              <c16:uniqueId val="{00000005-740D-4389-BB04-BA0D40A6AC8F}"/>
            </c:ext>
          </c:extLst>
        </c:ser>
        <c:ser>
          <c:idx val="6"/>
          <c:order val="6"/>
          <c:tx>
            <c:strRef>
              <c:f>Hoja1!$H$1</c:f>
              <c:strCache>
                <c:ptCount val="1"/>
                <c:pt idx="0">
                  <c:v>Enfermedades crónicas2</c:v>
                </c:pt>
              </c:strCache>
            </c:strRef>
          </c:tx>
          <c:spPr>
            <a:solidFill>
              <a:schemeClr val="accent3">
                <a:lumMod val="20000"/>
                <a:lumOff val="80000"/>
              </a:schemeClr>
            </a:solidFill>
            <a:ln>
              <a:solidFill>
                <a:schemeClr val="tx1"/>
              </a:solidFill>
            </a:ln>
            <a:effectLst/>
          </c:spPr>
          <c:invertIfNegative val="0"/>
          <c:dLbls>
            <c:dLbl>
              <c:idx val="0"/>
              <c:layout>
                <c:manualLayout>
                  <c:x val="0.13945804545624621"/>
                  <c:y val="-1.546757845924823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0B-44D1-823B-E862983A52E5}"/>
                </c:ext>
              </c:extLst>
            </c:dLbl>
            <c:dLbl>
              <c:idx val="1"/>
              <c:layout>
                <c:manualLayout>
                  <c:x val="0.11363248148286728"/>
                  <c:y val="-2.65158487872826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C0B-44D1-823B-E862983A52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3"/>
                <c:pt idx="0">
                  <c:v>V</c:v>
                </c:pt>
                <c:pt idx="1">
                  <c:v>VI</c:v>
                </c:pt>
                <c:pt idx="2">
                  <c:v>VII</c:v>
                </c:pt>
              </c:strCache>
            </c:strRef>
          </c:cat>
          <c:val>
            <c:numRef>
              <c:f>Hoja1!$H$2:$H$5</c:f>
              <c:numCache>
                <c:formatCode>General</c:formatCode>
                <c:ptCount val="4"/>
                <c:pt idx="0">
                  <c:v>4</c:v>
                </c:pt>
              </c:numCache>
            </c:numRef>
          </c:val>
          <c:extLst>
            <c:ext xmlns:c16="http://schemas.microsoft.com/office/drawing/2014/chart" uri="{C3380CC4-5D6E-409C-BE32-E72D297353CC}">
              <c16:uniqueId val="{00000006-740D-4389-BB04-BA0D40A6AC8F}"/>
            </c:ext>
          </c:extLst>
        </c:ser>
        <c:dLbls>
          <c:dLblPos val="ctr"/>
          <c:showLegendKey val="0"/>
          <c:showVal val="1"/>
          <c:showCatName val="0"/>
          <c:showSerName val="0"/>
          <c:showPercent val="0"/>
          <c:showBubbleSize val="0"/>
        </c:dLbls>
        <c:gapWidth val="500"/>
        <c:overlap val="100"/>
        <c:axId val="448789136"/>
        <c:axId val="464721600"/>
      </c:barChart>
      <c:catAx>
        <c:axId val="448789136"/>
        <c:scaling>
          <c:orientation val="minMax"/>
        </c:scaling>
        <c:delete val="0"/>
        <c:axPos val="b"/>
        <c:title>
          <c:tx>
            <c:rich>
              <a:bodyPr rot="0" spcFirstLastPara="1" vertOverflow="ellipsis" vert="horz" wrap="square" anchor="ctr" anchorCtr="1"/>
              <a:lstStyle/>
              <a:p>
                <a:pPr>
                  <a:defRPr sz="1400" b="0" i="0" u="none" strike="noStrike" kern="1200" cap="none"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r>
                  <a:rPr lang="es-MX" sz="1400" cap="none" baseline="0" dirty="0">
                    <a:solidFill>
                      <a:schemeClr val="tx1"/>
                    </a:solidFill>
                    <a:latin typeface="Noto Sans" panose="020B0502040504020204" pitchFamily="34" charset="0"/>
                    <a:ea typeface="Noto Sans" panose="020B0502040504020204" pitchFamily="34" charset="0"/>
                    <a:cs typeface="Noto Sans" panose="020B0502040504020204" pitchFamily="34" charset="0"/>
                  </a:rPr>
                  <a:t>Clasificación de Revistas</a:t>
                </a:r>
              </a:p>
            </c:rich>
          </c:tx>
          <c:overlay val="0"/>
          <c:spPr>
            <a:noFill/>
            <a:ln>
              <a:noFill/>
            </a:ln>
            <a:effectLst/>
          </c:spPr>
          <c:txPr>
            <a:bodyPr rot="0" spcFirstLastPara="1" vertOverflow="ellipsis" vert="horz" wrap="square" anchor="ctr" anchorCtr="1"/>
            <a:lstStyle/>
            <a:p>
              <a:pPr>
                <a:defRPr sz="1400" b="0" i="0" u="none" strike="noStrike" kern="1200" cap="none"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ES_tradnl"/>
          </a:p>
        </c:txPr>
        <c:crossAx val="464721600"/>
        <c:crosses val="autoZero"/>
        <c:auto val="1"/>
        <c:lblAlgn val="ctr"/>
        <c:lblOffset val="100"/>
        <c:noMultiLvlLbl val="0"/>
      </c:catAx>
      <c:valAx>
        <c:axId val="464721600"/>
        <c:scaling>
          <c:orientation val="minMax"/>
          <c:max val="50"/>
        </c:scaling>
        <c:delete val="0"/>
        <c:axPos val="l"/>
        <c:majorGridlines>
          <c:spPr>
            <a:ln w="6350"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crossAx val="448789136"/>
        <c:crosses val="autoZero"/>
        <c:crossBetween val="between"/>
      </c:valAx>
      <c:spPr>
        <a:noFill/>
        <a:ln>
          <a:noFill/>
        </a:ln>
        <a:effectLst/>
      </c:spPr>
    </c:plotArea>
    <c:legend>
      <c:legendPos val="t"/>
      <c:layout>
        <c:manualLayout>
          <c:xMode val="edge"/>
          <c:yMode val="edge"/>
          <c:x val="0.65916714581689106"/>
          <c:y val="0.17227010228961145"/>
          <c:w val="0.31798143301989995"/>
          <c:h val="0.7186833157238312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_trad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_tradnl"/>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2024=272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I</c:v>
                </c:pt>
                <c:pt idx="1">
                  <c:v>II</c:v>
                </c:pt>
                <c:pt idx="2">
                  <c:v>III</c:v>
                </c:pt>
                <c:pt idx="3">
                  <c:v>IV</c:v>
                </c:pt>
                <c:pt idx="4">
                  <c:v>V</c:v>
                </c:pt>
                <c:pt idx="5">
                  <c:v>VI</c:v>
                </c:pt>
                <c:pt idx="6">
                  <c:v>VII</c:v>
                </c:pt>
              </c:strCache>
            </c:strRef>
          </c:cat>
          <c:val>
            <c:numRef>
              <c:f>Hoja1!$B$2:$B$8</c:f>
              <c:numCache>
                <c:formatCode>General</c:formatCode>
                <c:ptCount val="7"/>
                <c:pt idx="0">
                  <c:v>98</c:v>
                </c:pt>
                <c:pt idx="1">
                  <c:v>4</c:v>
                </c:pt>
                <c:pt idx="2">
                  <c:v>42</c:v>
                </c:pt>
                <c:pt idx="3">
                  <c:v>57</c:v>
                </c:pt>
                <c:pt idx="4">
                  <c:v>47</c:v>
                </c:pt>
                <c:pt idx="5">
                  <c:v>22</c:v>
                </c:pt>
                <c:pt idx="6">
                  <c:v>3</c:v>
                </c:pt>
              </c:numCache>
            </c:numRef>
          </c:val>
          <c:extLst>
            <c:ext xmlns:c16="http://schemas.microsoft.com/office/drawing/2014/chart" uri="{C3380CC4-5D6E-409C-BE32-E72D297353CC}">
              <c16:uniqueId val="{00000000-FAE9-9D48-8249-A7B2CBD21DE0}"/>
            </c:ext>
          </c:extLst>
        </c:ser>
        <c:ser>
          <c:idx val="1"/>
          <c:order val="1"/>
          <c:tx>
            <c:strRef>
              <c:f>Hoja1!$C$1</c:f>
              <c:strCache>
                <c:ptCount val="1"/>
                <c:pt idx="0">
                  <c:v>2025=300</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I</c:v>
                </c:pt>
                <c:pt idx="1">
                  <c:v>II</c:v>
                </c:pt>
                <c:pt idx="2">
                  <c:v>III</c:v>
                </c:pt>
                <c:pt idx="3">
                  <c:v>IV</c:v>
                </c:pt>
                <c:pt idx="4">
                  <c:v>V</c:v>
                </c:pt>
                <c:pt idx="5">
                  <c:v>VI</c:v>
                </c:pt>
                <c:pt idx="6">
                  <c:v>VII</c:v>
                </c:pt>
              </c:strCache>
            </c:strRef>
          </c:cat>
          <c:val>
            <c:numRef>
              <c:f>Hoja1!$C$2:$C$8</c:f>
              <c:numCache>
                <c:formatCode>General</c:formatCode>
                <c:ptCount val="7"/>
                <c:pt idx="0">
                  <c:v>111</c:v>
                </c:pt>
                <c:pt idx="1">
                  <c:v>6</c:v>
                </c:pt>
                <c:pt idx="2">
                  <c:v>31</c:v>
                </c:pt>
                <c:pt idx="3">
                  <c:v>77</c:v>
                </c:pt>
                <c:pt idx="4">
                  <c:v>58</c:v>
                </c:pt>
                <c:pt idx="5">
                  <c:v>16</c:v>
                </c:pt>
                <c:pt idx="6">
                  <c:v>1</c:v>
                </c:pt>
              </c:numCache>
            </c:numRef>
          </c:val>
          <c:extLst>
            <c:ext xmlns:c16="http://schemas.microsoft.com/office/drawing/2014/chart" uri="{C3380CC4-5D6E-409C-BE32-E72D297353CC}">
              <c16:uniqueId val="{00000001-FAE9-9D48-8249-A7B2CBD21DE0}"/>
            </c:ext>
          </c:extLst>
        </c:ser>
        <c:ser>
          <c:idx val="2"/>
          <c:order val="2"/>
          <c:tx>
            <c:strRef>
              <c:f>Hoja1!$D$1</c:f>
              <c:strCache>
                <c:ptCount val="1"/>
                <c:pt idx="0">
                  <c:v>Columna1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I</c:v>
                </c:pt>
                <c:pt idx="1">
                  <c:v>II</c:v>
                </c:pt>
                <c:pt idx="2">
                  <c:v>III</c:v>
                </c:pt>
                <c:pt idx="3">
                  <c:v>IV</c:v>
                </c:pt>
                <c:pt idx="4">
                  <c:v>V</c:v>
                </c:pt>
                <c:pt idx="5">
                  <c:v>VI</c:v>
                </c:pt>
                <c:pt idx="6">
                  <c:v>VII</c:v>
                </c:pt>
              </c:strCache>
            </c:strRef>
          </c:cat>
          <c:val>
            <c:numRef>
              <c:f>Hoja1!$D$2:$D$8</c:f>
              <c:numCache>
                <c:formatCode>General</c:formatCode>
                <c:ptCount val="7"/>
              </c:numCache>
            </c:numRef>
          </c:val>
          <c:extLst>
            <c:ext xmlns:c16="http://schemas.microsoft.com/office/drawing/2014/chart" uri="{C3380CC4-5D6E-409C-BE32-E72D297353CC}">
              <c16:uniqueId val="{00000002-FAE9-9D48-8249-A7B2CBD21DE0}"/>
            </c:ext>
          </c:extLst>
        </c:ser>
        <c:dLbls>
          <c:dLblPos val="outEnd"/>
          <c:showLegendKey val="0"/>
          <c:showVal val="1"/>
          <c:showCatName val="0"/>
          <c:showSerName val="0"/>
          <c:showPercent val="0"/>
          <c:showBubbleSize val="0"/>
        </c:dLbls>
        <c:gapWidth val="10"/>
        <c:overlap val="-20"/>
        <c:axId val="465103712"/>
        <c:axId val="1080183600"/>
      </c:barChart>
      <c:catAx>
        <c:axId val="4651037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r>
                  <a:rPr lang="es-MX" sz="1400" dirty="0">
                    <a:solidFill>
                      <a:schemeClr val="tx1"/>
                    </a:solidFill>
                    <a:latin typeface="Noto Sans" panose="020B0502040504020204" pitchFamily="34" charset="0"/>
                    <a:ea typeface="Noto Sans" panose="020B0502040504020204" pitchFamily="34" charset="0"/>
                    <a:cs typeface="Noto Sans" panose="020B0502040504020204" pitchFamily="34" charset="0"/>
                  </a:rPr>
                  <a:t>Clasificación</a:t>
                </a:r>
                <a:r>
                  <a:rPr lang="es-MX" sz="1400" baseline="0" dirty="0">
                    <a:solidFill>
                      <a:schemeClr val="tx1"/>
                    </a:solidFill>
                    <a:latin typeface="Noto Sans" panose="020B0502040504020204" pitchFamily="34" charset="0"/>
                    <a:ea typeface="Noto Sans" panose="020B0502040504020204" pitchFamily="34" charset="0"/>
                    <a:cs typeface="Noto Sans" panose="020B0502040504020204" pitchFamily="34" charset="0"/>
                  </a:rPr>
                  <a:t> de Revistas</a:t>
                </a:r>
                <a:endParaRPr lang="es-MX" sz="14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crossAx val="1080183600"/>
        <c:crosses val="autoZero"/>
        <c:auto val="1"/>
        <c:lblAlgn val="ctr"/>
        <c:lblOffset val="100"/>
        <c:noMultiLvlLbl val="0"/>
      </c:catAx>
      <c:valAx>
        <c:axId val="108018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crossAx val="465103712"/>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ES_tradnl"/>
          </a:p>
        </c:txPr>
      </c:legendEntry>
      <c:legendEntry>
        <c:idx val="1"/>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ES_tradnl"/>
          </a:p>
        </c:txPr>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_trad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0"/>
      <c:rotY val="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3.3560634360852493E-2"/>
          <c:y val="0.14395632795745239"/>
          <c:w val="0.93287873127829501"/>
          <c:h val="0.65277325631480865"/>
        </c:manualLayout>
      </c:layout>
      <c:bar3DChart>
        <c:barDir val="col"/>
        <c:grouping val="clustered"/>
        <c:varyColors val="0"/>
        <c:ser>
          <c:idx val="0"/>
          <c:order val="0"/>
          <c:tx>
            <c:strRef>
              <c:f>Hoja1!$B$1</c:f>
              <c:strCache>
                <c:ptCount val="1"/>
                <c:pt idx="0">
                  <c:v>2021</c:v>
                </c:pt>
              </c:strCache>
            </c:strRef>
          </c:tx>
          <c:spPr>
            <a:solidFill>
              <a:schemeClr val="accent1">
                <a:lumMod val="60000"/>
                <a:lumOff val="4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ICMA</c:v>
                </c:pt>
                <c:pt idx="1">
                  <c:v>ICMB</c:v>
                </c:pt>
                <c:pt idx="2">
                  <c:v>ICMC</c:v>
                </c:pt>
                <c:pt idx="3">
                  <c:v>ICMD</c:v>
                </c:pt>
                <c:pt idx="4">
                  <c:v>ICME</c:v>
                </c:pt>
                <c:pt idx="5">
                  <c:v>ICMF</c:v>
                </c:pt>
              </c:strCache>
            </c:strRef>
          </c:cat>
          <c:val>
            <c:numRef>
              <c:f>Hoja1!$B$2:$B$7</c:f>
              <c:numCache>
                <c:formatCode>General</c:formatCode>
                <c:ptCount val="6"/>
                <c:pt idx="0">
                  <c:v>18</c:v>
                </c:pt>
                <c:pt idx="1">
                  <c:v>31</c:v>
                </c:pt>
                <c:pt idx="2">
                  <c:v>43</c:v>
                </c:pt>
                <c:pt idx="3">
                  <c:v>24</c:v>
                </c:pt>
                <c:pt idx="4">
                  <c:v>4</c:v>
                </c:pt>
                <c:pt idx="5">
                  <c:v>1</c:v>
                </c:pt>
              </c:numCache>
            </c:numRef>
          </c:val>
          <c:extLst>
            <c:ext xmlns:c16="http://schemas.microsoft.com/office/drawing/2014/chart" uri="{C3380CC4-5D6E-409C-BE32-E72D297353CC}">
              <c16:uniqueId val="{00000000-ED0C-4525-9C4D-19EB695112BC}"/>
            </c:ext>
          </c:extLst>
        </c:ser>
        <c:ser>
          <c:idx val="1"/>
          <c:order val="1"/>
          <c:tx>
            <c:strRef>
              <c:f>Hoja1!$C$1</c:f>
              <c:strCache>
                <c:ptCount val="1"/>
                <c:pt idx="0">
                  <c:v>2025</c:v>
                </c:pt>
              </c:strCache>
            </c:strRef>
          </c:tx>
          <c:spPr>
            <a:solidFill>
              <a:srgbClr val="00206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ICMA</c:v>
                </c:pt>
                <c:pt idx="1">
                  <c:v>ICMB</c:v>
                </c:pt>
                <c:pt idx="2">
                  <c:v>ICMC</c:v>
                </c:pt>
                <c:pt idx="3">
                  <c:v>ICMD</c:v>
                </c:pt>
                <c:pt idx="4">
                  <c:v>ICME</c:v>
                </c:pt>
                <c:pt idx="5">
                  <c:v>ICMF</c:v>
                </c:pt>
              </c:strCache>
            </c:strRef>
          </c:cat>
          <c:val>
            <c:numRef>
              <c:f>Hoja1!$C$2:$C$7</c:f>
              <c:numCache>
                <c:formatCode>General</c:formatCode>
                <c:ptCount val="6"/>
                <c:pt idx="0">
                  <c:v>12</c:v>
                </c:pt>
                <c:pt idx="1">
                  <c:v>23</c:v>
                </c:pt>
                <c:pt idx="2">
                  <c:v>56</c:v>
                </c:pt>
                <c:pt idx="3">
                  <c:v>28</c:v>
                </c:pt>
                <c:pt idx="4">
                  <c:v>6</c:v>
                </c:pt>
                <c:pt idx="5">
                  <c:v>1</c:v>
                </c:pt>
              </c:numCache>
            </c:numRef>
          </c:val>
          <c:extLst>
            <c:ext xmlns:c16="http://schemas.microsoft.com/office/drawing/2014/chart" uri="{C3380CC4-5D6E-409C-BE32-E72D297353CC}">
              <c16:uniqueId val="{00000001-ED0C-4525-9C4D-19EB695112BC}"/>
            </c:ext>
          </c:extLst>
        </c:ser>
        <c:ser>
          <c:idx val="2"/>
          <c:order val="2"/>
          <c:tx>
            <c:strRef>
              <c:f>Hoja1!$D$1</c:f>
              <c:strCache>
                <c:ptCount val="1"/>
                <c:pt idx="0">
                  <c:v>Columna1</c:v>
                </c:pt>
              </c:strCache>
            </c:strRef>
          </c:tx>
          <c:spPr>
            <a:solidFill>
              <a:schemeClr val="accent1">
                <a:shade val="65000"/>
              </a:schemeClr>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ICMA</c:v>
                </c:pt>
                <c:pt idx="1">
                  <c:v>ICMB</c:v>
                </c:pt>
                <c:pt idx="2">
                  <c:v>ICMC</c:v>
                </c:pt>
                <c:pt idx="3">
                  <c:v>ICMD</c:v>
                </c:pt>
                <c:pt idx="4">
                  <c:v>ICME</c:v>
                </c:pt>
                <c:pt idx="5">
                  <c:v>ICMF</c:v>
                </c:pt>
              </c:strCache>
            </c:strRef>
          </c:cat>
          <c:val>
            <c:numRef>
              <c:f>Hoja1!$D$2:$D$7</c:f>
              <c:numCache>
                <c:formatCode>General</c:formatCode>
                <c:ptCount val="6"/>
              </c:numCache>
            </c:numRef>
          </c:val>
          <c:extLst>
            <c:ext xmlns:c16="http://schemas.microsoft.com/office/drawing/2014/chart" uri="{C3380CC4-5D6E-409C-BE32-E72D297353CC}">
              <c16:uniqueId val="{00000002-ED0C-4525-9C4D-19EB695112BC}"/>
            </c:ext>
          </c:extLst>
        </c:ser>
        <c:dLbls>
          <c:showLegendKey val="0"/>
          <c:showVal val="1"/>
          <c:showCatName val="0"/>
          <c:showSerName val="0"/>
          <c:showPercent val="0"/>
          <c:showBubbleSize val="0"/>
        </c:dLbls>
        <c:gapWidth val="0"/>
        <c:gapDepth val="136"/>
        <c:shape val="box"/>
        <c:axId val="731533520"/>
        <c:axId val="731535232"/>
        <c:axId val="0"/>
      </c:bar3DChart>
      <c:catAx>
        <c:axId val="73153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crossAx val="731535232"/>
        <c:crosses val="autoZero"/>
        <c:auto val="1"/>
        <c:lblAlgn val="ctr"/>
        <c:lblOffset val="100"/>
        <c:noMultiLvlLbl val="0"/>
      </c:catAx>
      <c:valAx>
        <c:axId val="731535232"/>
        <c:scaling>
          <c:orientation val="minMax"/>
        </c:scaling>
        <c:delete val="1"/>
        <c:axPos val="l"/>
        <c:numFmt formatCode="General" sourceLinked="1"/>
        <c:majorTickMark val="none"/>
        <c:minorTickMark val="none"/>
        <c:tickLblPos val="nextTo"/>
        <c:crossAx val="731533520"/>
        <c:crosses val="autoZero"/>
        <c:crossBetween val="between"/>
      </c:valAx>
      <c:spPr>
        <a:noFill/>
        <a:ln w="25400">
          <a:noFill/>
        </a:ln>
        <a:effectLst/>
      </c:spPr>
    </c:plotArea>
    <c:legend>
      <c:legendPos val="b"/>
      <c:legendEntry>
        <c:idx val="2"/>
        <c:delete val="1"/>
      </c:legendEntry>
      <c:layout>
        <c:manualLayout>
          <c:xMode val="edge"/>
          <c:yMode val="edge"/>
          <c:x val="0.66183709038669203"/>
          <c:y val="9.5191631943342417E-2"/>
          <c:w val="0.32007956536936516"/>
          <c:h val="0.104411184613222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85000"/>
        </a:schemeClr>
      </a:solidFill>
    </a:ln>
    <a:effectLst/>
    <a:scene3d>
      <a:camera prst="orthographicFront"/>
      <a:lightRig rig="threePt" dir="t"/>
    </a:scene3d>
  </c:spPr>
  <c:txPr>
    <a:bodyPr/>
    <a:lstStyle/>
    <a:p>
      <a:pPr>
        <a:defRPr sz="900">
          <a:latin typeface="Noto Sans" panose="020B0502040504020204" pitchFamily="34" charset="0"/>
          <a:ea typeface="Noto Sans" panose="020B0502040504020204" pitchFamily="34" charset="0"/>
          <a:cs typeface="Noto Sans" panose="020B0502040504020204" pitchFamily="34" charset="0"/>
        </a:defRPr>
      </a:pPr>
      <a:endParaRPr lang="es-ES_trad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0"/>
      <c:rotY val="0"/>
      <c:rAngAx val="0"/>
      <c:perspective val="0"/>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3.3560634360852493E-2"/>
          <c:y val="0.16698934043064478"/>
          <c:w val="0.93287873127829501"/>
          <c:h val="0.66471142990573695"/>
        </c:manualLayout>
      </c:layout>
      <c:bar3DChart>
        <c:barDir val="col"/>
        <c:grouping val="clustered"/>
        <c:varyColors val="0"/>
        <c:ser>
          <c:idx val="0"/>
          <c:order val="0"/>
          <c:tx>
            <c:strRef>
              <c:f>Hoja1!$B$1</c:f>
              <c:strCache>
                <c:ptCount val="1"/>
                <c:pt idx="0">
                  <c:v>2021</c:v>
                </c:pt>
              </c:strCache>
            </c:strRef>
          </c:tx>
          <c:spPr>
            <a:solidFill>
              <a:schemeClr val="accent1">
                <a:tint val="6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CANDIDATO</c:v>
                </c:pt>
                <c:pt idx="1">
                  <c:v>NIVEL I</c:v>
                </c:pt>
                <c:pt idx="2">
                  <c:v>NIVEL II</c:v>
                </c:pt>
                <c:pt idx="3">
                  <c:v>NIVEL III</c:v>
                </c:pt>
                <c:pt idx="4">
                  <c:v>EMÉRITO</c:v>
                </c:pt>
              </c:strCache>
            </c:strRef>
          </c:cat>
          <c:val>
            <c:numRef>
              <c:f>Hoja1!$B$2:$B$6</c:f>
              <c:numCache>
                <c:formatCode>General</c:formatCode>
                <c:ptCount val="5"/>
                <c:pt idx="0">
                  <c:v>13</c:v>
                </c:pt>
                <c:pt idx="1">
                  <c:v>64</c:v>
                </c:pt>
                <c:pt idx="2">
                  <c:v>23</c:v>
                </c:pt>
                <c:pt idx="3">
                  <c:v>3</c:v>
                </c:pt>
                <c:pt idx="4">
                  <c:v>0</c:v>
                </c:pt>
              </c:numCache>
            </c:numRef>
          </c:val>
          <c:extLst>
            <c:ext xmlns:c16="http://schemas.microsoft.com/office/drawing/2014/chart" uri="{C3380CC4-5D6E-409C-BE32-E72D297353CC}">
              <c16:uniqueId val="{00000000-8FBF-4E0F-BD5F-37B92294E68C}"/>
            </c:ext>
          </c:extLst>
        </c:ser>
        <c:ser>
          <c:idx val="1"/>
          <c:order val="1"/>
          <c:tx>
            <c:strRef>
              <c:f>Hoja1!$C$1</c:f>
              <c:strCache>
                <c:ptCount val="1"/>
                <c:pt idx="0">
                  <c:v>2025</c:v>
                </c:pt>
              </c:strCache>
            </c:strRef>
          </c:tx>
          <c:spPr>
            <a:solidFill>
              <a:schemeClr val="accent1"/>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CANDIDATO</c:v>
                </c:pt>
                <c:pt idx="1">
                  <c:v>NIVEL I</c:v>
                </c:pt>
                <c:pt idx="2">
                  <c:v>NIVEL II</c:v>
                </c:pt>
                <c:pt idx="3">
                  <c:v>NIVEL III</c:v>
                </c:pt>
                <c:pt idx="4">
                  <c:v>EMÉRITO</c:v>
                </c:pt>
              </c:strCache>
            </c:strRef>
          </c:cat>
          <c:val>
            <c:numRef>
              <c:f>Hoja1!$C$2:$C$6</c:f>
              <c:numCache>
                <c:formatCode>General</c:formatCode>
                <c:ptCount val="5"/>
                <c:pt idx="0">
                  <c:v>21</c:v>
                </c:pt>
                <c:pt idx="1">
                  <c:v>67</c:v>
                </c:pt>
                <c:pt idx="2">
                  <c:v>24</c:v>
                </c:pt>
                <c:pt idx="3">
                  <c:v>4</c:v>
                </c:pt>
                <c:pt idx="4">
                  <c:v>2</c:v>
                </c:pt>
              </c:numCache>
            </c:numRef>
          </c:val>
          <c:extLst>
            <c:ext xmlns:c16="http://schemas.microsoft.com/office/drawing/2014/chart" uri="{C3380CC4-5D6E-409C-BE32-E72D297353CC}">
              <c16:uniqueId val="{00000001-8FBF-4E0F-BD5F-37B92294E68C}"/>
            </c:ext>
          </c:extLst>
        </c:ser>
        <c:ser>
          <c:idx val="2"/>
          <c:order val="2"/>
          <c:tx>
            <c:strRef>
              <c:f>Hoja1!$D$1</c:f>
              <c:strCache>
                <c:ptCount val="1"/>
                <c:pt idx="0">
                  <c:v>Columna1</c:v>
                </c:pt>
              </c:strCache>
            </c:strRef>
          </c:tx>
          <c:spPr>
            <a:solidFill>
              <a:schemeClr val="accent1">
                <a:shade val="65000"/>
              </a:schemeClr>
            </a:solidFill>
            <a:ln>
              <a:noFill/>
            </a:ln>
            <a:effectLs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CANDIDATO</c:v>
                </c:pt>
                <c:pt idx="1">
                  <c:v>NIVEL I</c:v>
                </c:pt>
                <c:pt idx="2">
                  <c:v>NIVEL II</c:v>
                </c:pt>
                <c:pt idx="3">
                  <c:v>NIVEL III</c:v>
                </c:pt>
                <c:pt idx="4">
                  <c:v>EMÉRITO</c:v>
                </c:pt>
              </c:strCache>
            </c:strRef>
          </c:cat>
          <c:val>
            <c:numRef>
              <c:f>Hoja1!$D$2:$D$6</c:f>
              <c:numCache>
                <c:formatCode>General</c:formatCode>
                <c:ptCount val="5"/>
              </c:numCache>
            </c:numRef>
          </c:val>
          <c:extLst>
            <c:ext xmlns:c16="http://schemas.microsoft.com/office/drawing/2014/chart" uri="{C3380CC4-5D6E-409C-BE32-E72D297353CC}">
              <c16:uniqueId val="{00000002-8FBF-4E0F-BD5F-37B92294E68C}"/>
            </c:ext>
          </c:extLst>
        </c:ser>
        <c:dLbls>
          <c:showLegendKey val="0"/>
          <c:showVal val="1"/>
          <c:showCatName val="0"/>
          <c:showSerName val="0"/>
          <c:showPercent val="0"/>
          <c:showBubbleSize val="0"/>
        </c:dLbls>
        <c:gapWidth val="14"/>
        <c:shape val="box"/>
        <c:axId val="735511248"/>
        <c:axId val="731402224"/>
        <c:axId val="0"/>
      </c:bar3DChart>
      <c:catAx>
        <c:axId val="73551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crossAx val="731402224"/>
        <c:crosses val="autoZero"/>
        <c:auto val="1"/>
        <c:lblAlgn val="ctr"/>
        <c:lblOffset val="100"/>
        <c:noMultiLvlLbl val="0"/>
      </c:catAx>
      <c:valAx>
        <c:axId val="731402224"/>
        <c:scaling>
          <c:orientation val="minMax"/>
        </c:scaling>
        <c:delete val="1"/>
        <c:axPos val="l"/>
        <c:numFmt formatCode="General" sourceLinked="1"/>
        <c:majorTickMark val="none"/>
        <c:minorTickMark val="none"/>
        <c:tickLblPos val="nextTo"/>
        <c:crossAx val="735511248"/>
        <c:crosses val="autoZero"/>
        <c:crossBetween val="between"/>
      </c:valAx>
      <c:spPr>
        <a:noFill/>
        <a:ln w="25400">
          <a:noFill/>
        </a:ln>
        <a:effectLst/>
      </c:spPr>
    </c:plotArea>
    <c:legend>
      <c:legendPos val="b"/>
      <c:legendEntry>
        <c:idx val="2"/>
        <c:delete val="1"/>
      </c:legendEntry>
      <c:layout>
        <c:manualLayout>
          <c:xMode val="edge"/>
          <c:yMode val="edge"/>
          <c:x val="0.63068647953269763"/>
          <c:y val="2.9828204558541484E-2"/>
          <c:w val="0.34448729944998518"/>
          <c:h val="0.167751968914501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85000"/>
        </a:schemeClr>
      </a:solidFill>
    </a:ln>
    <a:effectLst/>
  </c:spPr>
  <c:txPr>
    <a:bodyPr/>
    <a:lstStyle/>
    <a:p>
      <a:pPr>
        <a:defRPr sz="1000">
          <a:latin typeface="Noto Sans" panose="020B0502040504020204" pitchFamily="34" charset="0"/>
          <a:ea typeface="Noto Sans" panose="020B0502040504020204" pitchFamily="34" charset="0"/>
          <a:cs typeface="Noto Sans" panose="020B0502040504020204" pitchFamily="34" charset="0"/>
        </a:defRPr>
      </a:pPr>
      <a:endParaRPr lang="es-ES_trad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7849957165344E-2"/>
          <c:y val="0.1447489627206292"/>
          <c:w val="0.94478430008566927"/>
          <c:h val="0.72514101422781363"/>
        </c:manualLayout>
      </c:layout>
      <c:lineChart>
        <c:grouping val="standard"/>
        <c:varyColors val="0"/>
        <c:ser>
          <c:idx val="0"/>
          <c:order val="0"/>
          <c:tx>
            <c:strRef>
              <c:f>Hoja1!$B$1</c:f>
              <c:strCache>
                <c:ptCount val="1"/>
                <c:pt idx="0">
                  <c:v>Serie 1</c:v>
                </c:pt>
              </c:strCache>
            </c:strRef>
          </c:tx>
          <c:spPr>
            <a:ln w="28575" cap="rnd">
              <a:noFill/>
              <a:round/>
            </a:ln>
            <a:effectLst/>
          </c:spPr>
          <c:marker>
            <c:symbol val="circle"/>
            <c:size val="5"/>
            <c:spPr>
              <a:solidFill>
                <a:schemeClr val="bg2">
                  <a:lumMod val="50000"/>
                </a:schemeClr>
              </a:solidFill>
              <a:ln w="9525">
                <a:noFill/>
              </a:ln>
              <a:effectLst/>
            </c:spPr>
          </c:marker>
          <c:dLbls>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dLblPos val="t"/>
              <c:showLegendKey val="0"/>
              <c:showVal val="1"/>
              <c:showCatName val="0"/>
              <c:showSerName val="0"/>
              <c:showPercent val="0"/>
              <c:showBubbleSize val="0"/>
              <c:extLst>
                <c:ext xmlns:c16="http://schemas.microsoft.com/office/drawing/2014/chart" uri="{C3380CC4-5D6E-409C-BE32-E72D297353CC}">
                  <c16:uniqueId val="{00000005-2586-48E1-B663-7CC9F0F527D0}"/>
                </c:ext>
              </c:extLst>
            </c:dLbl>
            <c:dLbl>
              <c:idx val="4"/>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dLblPos val="t"/>
              <c:showLegendKey val="0"/>
              <c:showVal val="1"/>
              <c:showCatName val="0"/>
              <c:showSerName val="0"/>
              <c:showPercent val="0"/>
              <c:showBubbleSize val="0"/>
              <c:extLst>
                <c:ext xmlns:c16="http://schemas.microsoft.com/office/drawing/2014/chart" uri="{C3380CC4-5D6E-409C-BE32-E72D297353CC}">
                  <c16:uniqueId val="{00000004-2586-48E1-B663-7CC9F0F527D0}"/>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2700" cap="rnd">
                <a:solidFill>
                  <a:schemeClr val="tx1"/>
                </a:solidFill>
                <a:prstDash val="sysDot"/>
              </a:ln>
              <a:effectLst/>
            </c:spPr>
            <c:trendlineType val="linear"/>
            <c:dispRSqr val="0"/>
            <c:dispEq val="0"/>
          </c:trendline>
          <c:cat>
            <c:numRef>
              <c:f>Hoja1!$A$2:$A$6</c:f>
              <c:numCache>
                <c:formatCode>General</c:formatCode>
                <c:ptCount val="5"/>
                <c:pt idx="0">
                  <c:v>2021</c:v>
                </c:pt>
                <c:pt idx="1">
                  <c:v>2022</c:v>
                </c:pt>
                <c:pt idx="2">
                  <c:v>2023</c:v>
                </c:pt>
                <c:pt idx="3">
                  <c:v>2024</c:v>
                </c:pt>
                <c:pt idx="4">
                  <c:v>2025</c:v>
                </c:pt>
              </c:numCache>
            </c:numRef>
          </c:cat>
          <c:val>
            <c:numRef>
              <c:f>Hoja1!$B$2:$B$6</c:f>
              <c:numCache>
                <c:formatCode>General</c:formatCode>
                <c:ptCount val="5"/>
                <c:pt idx="0">
                  <c:v>179</c:v>
                </c:pt>
                <c:pt idx="1">
                  <c:v>205</c:v>
                </c:pt>
                <c:pt idx="2">
                  <c:v>231</c:v>
                </c:pt>
                <c:pt idx="3">
                  <c:v>272</c:v>
                </c:pt>
                <c:pt idx="4">
                  <c:v>300</c:v>
                </c:pt>
              </c:numCache>
            </c:numRef>
          </c:val>
          <c:smooth val="0"/>
          <c:extLst>
            <c:ext xmlns:c16="http://schemas.microsoft.com/office/drawing/2014/chart" uri="{C3380CC4-5D6E-409C-BE32-E72D297353CC}">
              <c16:uniqueId val="{00000000-2586-48E1-B663-7CC9F0F527D0}"/>
            </c:ext>
          </c:extLst>
        </c:ser>
        <c:ser>
          <c:idx val="1"/>
          <c:order val="1"/>
          <c:tx>
            <c:strRef>
              <c:f>Hoja1!$C$1</c:f>
              <c:strCache>
                <c:ptCount val="1"/>
                <c:pt idx="0">
                  <c:v>Columna1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2021</c:v>
                </c:pt>
                <c:pt idx="1">
                  <c:v>2022</c:v>
                </c:pt>
                <c:pt idx="2">
                  <c:v>2023</c:v>
                </c:pt>
                <c:pt idx="3">
                  <c:v>2024</c:v>
                </c:pt>
                <c:pt idx="4">
                  <c:v>2025</c:v>
                </c:pt>
              </c:numCache>
            </c:numRef>
          </c:cat>
          <c:val>
            <c:numRef>
              <c:f>Hoja1!$C$2:$C$6</c:f>
              <c:numCache>
                <c:formatCode>General</c:formatCode>
                <c:ptCount val="5"/>
              </c:numCache>
            </c:numRef>
          </c:val>
          <c:smooth val="0"/>
          <c:extLst>
            <c:ext xmlns:c16="http://schemas.microsoft.com/office/drawing/2014/chart" uri="{C3380CC4-5D6E-409C-BE32-E72D297353CC}">
              <c16:uniqueId val="{00000001-2586-48E1-B663-7CC9F0F527D0}"/>
            </c:ext>
          </c:extLst>
        </c:ser>
        <c:ser>
          <c:idx val="2"/>
          <c:order val="2"/>
          <c:tx>
            <c:strRef>
              <c:f>Hoja1!$D$1</c:f>
              <c:strCache>
                <c:ptCount val="1"/>
                <c:pt idx="0">
                  <c:v>Columna2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2021</c:v>
                </c:pt>
                <c:pt idx="1">
                  <c:v>2022</c:v>
                </c:pt>
                <c:pt idx="2">
                  <c:v>2023</c:v>
                </c:pt>
                <c:pt idx="3">
                  <c:v>2024</c:v>
                </c:pt>
                <c:pt idx="4">
                  <c:v>2025</c:v>
                </c:pt>
              </c:numCache>
            </c:numRef>
          </c:cat>
          <c:val>
            <c:numRef>
              <c:f>Hoja1!$D$2:$D$6</c:f>
              <c:numCache>
                <c:formatCode>General</c:formatCode>
                <c:ptCount val="5"/>
              </c:numCache>
            </c:numRef>
          </c:val>
          <c:smooth val="0"/>
          <c:extLst>
            <c:ext xmlns:c16="http://schemas.microsoft.com/office/drawing/2014/chart" uri="{C3380CC4-5D6E-409C-BE32-E72D297353CC}">
              <c16:uniqueId val="{00000002-2586-48E1-B663-7CC9F0F527D0}"/>
            </c:ext>
          </c:extLst>
        </c:ser>
        <c:dLbls>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457906256"/>
        <c:axId val="457907968"/>
      </c:lineChart>
      <c:catAx>
        <c:axId val="45790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crossAx val="457907968"/>
        <c:crosses val="autoZero"/>
        <c:auto val="1"/>
        <c:lblAlgn val="ctr"/>
        <c:lblOffset val="100"/>
        <c:noMultiLvlLbl val="0"/>
      </c:catAx>
      <c:valAx>
        <c:axId val="457907968"/>
        <c:scaling>
          <c:orientation val="minMax"/>
        </c:scaling>
        <c:delete val="1"/>
        <c:axPos val="l"/>
        <c:numFmt formatCode="General" sourceLinked="1"/>
        <c:majorTickMark val="none"/>
        <c:minorTickMark val="none"/>
        <c:tickLblPos val="nextTo"/>
        <c:crossAx val="457906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Noto Sans" panose="020B0502040504020204" pitchFamily="34" charset="0"/>
          <a:ea typeface="Noto Sans" panose="020B0502040504020204" pitchFamily="34" charset="0"/>
          <a:cs typeface="Noto Sans" panose="020B0502040504020204" pitchFamily="34" charset="0"/>
        </a:defRPr>
      </a:pPr>
      <a:endParaRPr lang="es-ES_trad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1982522434391192"/>
          <c:y val="4.4873528464295882E-2"/>
          <c:w val="0.65106729198436064"/>
          <c:h val="0.85250813426456751"/>
        </c:manualLayout>
      </c:layout>
      <c:barChart>
        <c:barDir val="bar"/>
        <c:grouping val="clustered"/>
        <c:varyColors val="0"/>
        <c:ser>
          <c:idx val="0"/>
          <c:order val="0"/>
          <c:tx>
            <c:strRef>
              <c:f>'Graf. Urg'!$B$6</c:f>
              <c:strCache>
                <c:ptCount val="1"/>
                <c:pt idx="0">
                  <c:v>2024</c:v>
                </c:pt>
              </c:strCache>
            </c:strRef>
          </c:tx>
          <c:spPr>
            <a:solidFill>
              <a:schemeClr val="accent5">
                <a:lumMod val="60000"/>
                <a:lumOff val="40000"/>
              </a:schemeClr>
            </a:solidFill>
            <a:ln>
              <a:solidFill>
                <a:srgbClr val="0070C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 Urg'!$A$7:$A$16</c:f>
              <c:strCache>
                <c:ptCount val="10"/>
                <c:pt idx="0">
                  <c:v>Enfermedades de la sangre y de los órganos hematopoyéticos, y ciertos trastornos que afectan el mécanismo de la inmunidad </c:v>
                </c:pt>
                <c:pt idx="1">
                  <c:v>Enfermedades del sistema osteomuscular y del tejido conjuntivo</c:v>
                </c:pt>
                <c:pt idx="2">
                  <c:v>Tumores [neoplasias]</c:v>
                </c:pt>
                <c:pt idx="3">
                  <c:v>Enfermedades del sistema nervioso</c:v>
                </c:pt>
                <c:pt idx="4">
                  <c:v>Ciertas enfermedades infecciosas y parasitarias</c:v>
                </c:pt>
                <c:pt idx="5">
                  <c:v>Enfermedades del sietema genitourinario</c:v>
                </c:pt>
                <c:pt idx="6">
                  <c:v>Enfermedades del sistema digestivo</c:v>
                </c:pt>
                <c:pt idx="7">
                  <c:v>Sintomas, signos y hallazgos anormales clínicos y de laboratorio, no clasificados en otra parte</c:v>
                </c:pt>
                <c:pt idx="8">
                  <c:v>Enfermedades del sistema respiratorio</c:v>
                </c:pt>
                <c:pt idx="9">
                  <c:v>Traumatismos, envenenamientos (incluyen 1,640 fracturas) y otras causas externas</c:v>
                </c:pt>
              </c:strCache>
            </c:strRef>
          </c:cat>
          <c:val>
            <c:numRef>
              <c:f>'Graf. Urg'!$B$7:$B$16</c:f>
              <c:numCache>
                <c:formatCode>General</c:formatCode>
                <c:ptCount val="10"/>
                <c:pt idx="0">
                  <c:v>427</c:v>
                </c:pt>
                <c:pt idx="1">
                  <c:v>369</c:v>
                </c:pt>
                <c:pt idx="2" formatCode="0">
                  <c:v>317</c:v>
                </c:pt>
                <c:pt idx="3" formatCode="0">
                  <c:v>628</c:v>
                </c:pt>
                <c:pt idx="4" formatCode="0">
                  <c:v>751</c:v>
                </c:pt>
                <c:pt idx="5" formatCode="0">
                  <c:v>683</c:v>
                </c:pt>
                <c:pt idx="6">
                  <c:v>1057</c:v>
                </c:pt>
                <c:pt idx="7" formatCode="0">
                  <c:v>1507</c:v>
                </c:pt>
                <c:pt idx="8">
                  <c:v>2245</c:v>
                </c:pt>
                <c:pt idx="9" formatCode="0">
                  <c:v>4135</c:v>
                </c:pt>
              </c:numCache>
            </c:numRef>
          </c:val>
          <c:extLst>
            <c:ext xmlns:c16="http://schemas.microsoft.com/office/drawing/2014/chart" uri="{C3380CC4-5D6E-409C-BE32-E72D297353CC}">
              <c16:uniqueId val="{00000000-78B3-4300-A840-054073E8262E}"/>
            </c:ext>
          </c:extLst>
        </c:ser>
        <c:ser>
          <c:idx val="1"/>
          <c:order val="1"/>
          <c:tx>
            <c:strRef>
              <c:f>'Graf. Urg'!$C$6</c:f>
              <c:strCache>
                <c:ptCount val="1"/>
                <c:pt idx="0">
                  <c:v>2025</c:v>
                </c:pt>
              </c:strCache>
            </c:strRef>
          </c:tx>
          <c:spPr>
            <a:solidFill>
              <a:srgbClr val="002060"/>
            </a:solidFill>
            <a:ln>
              <a:solidFill>
                <a:srgbClr val="0070C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 Urg'!$A$7:$A$16</c:f>
              <c:strCache>
                <c:ptCount val="10"/>
                <c:pt idx="0">
                  <c:v>Enfermedades de la sangre y de los órganos hematopoyéticos, y ciertos trastornos que afectan el mécanismo de la inmunidad </c:v>
                </c:pt>
                <c:pt idx="1">
                  <c:v>Enfermedades del sistema osteomuscular y del tejido conjuntivo</c:v>
                </c:pt>
                <c:pt idx="2">
                  <c:v>Tumores [neoplasias]</c:v>
                </c:pt>
                <c:pt idx="3">
                  <c:v>Enfermedades del sistema nervioso</c:v>
                </c:pt>
                <c:pt idx="4">
                  <c:v>Ciertas enfermedades infecciosas y parasitarias</c:v>
                </c:pt>
                <c:pt idx="5">
                  <c:v>Enfermedades del sietema genitourinario</c:v>
                </c:pt>
                <c:pt idx="6">
                  <c:v>Enfermedades del sistema digestivo</c:v>
                </c:pt>
                <c:pt idx="7">
                  <c:v>Sintomas, signos y hallazgos anormales clínicos y de laboratorio, no clasificados en otra parte</c:v>
                </c:pt>
                <c:pt idx="8">
                  <c:v>Enfermedades del sistema respiratorio</c:v>
                </c:pt>
                <c:pt idx="9">
                  <c:v>Traumatismos, envenenamientos (incluyen 1,640 fracturas) y otras causas externas</c:v>
                </c:pt>
              </c:strCache>
            </c:strRef>
          </c:cat>
          <c:val>
            <c:numRef>
              <c:f>'Graf. Urg'!$C$7:$C$16</c:f>
              <c:numCache>
                <c:formatCode>General</c:formatCode>
                <c:ptCount val="10"/>
                <c:pt idx="0">
                  <c:v>319</c:v>
                </c:pt>
                <c:pt idx="1">
                  <c:v>340</c:v>
                </c:pt>
                <c:pt idx="2" formatCode="0">
                  <c:v>344</c:v>
                </c:pt>
                <c:pt idx="3" formatCode="0">
                  <c:v>585</c:v>
                </c:pt>
                <c:pt idx="4" formatCode="0">
                  <c:v>599</c:v>
                </c:pt>
                <c:pt idx="5" formatCode="0">
                  <c:v>607</c:v>
                </c:pt>
                <c:pt idx="6">
                  <c:v>952</c:v>
                </c:pt>
                <c:pt idx="7" formatCode="0">
                  <c:v>1663</c:v>
                </c:pt>
                <c:pt idx="8">
                  <c:v>2174</c:v>
                </c:pt>
                <c:pt idx="9" formatCode="0">
                  <c:v>4171</c:v>
                </c:pt>
              </c:numCache>
            </c:numRef>
          </c:val>
          <c:extLst>
            <c:ext xmlns:c16="http://schemas.microsoft.com/office/drawing/2014/chart" uri="{C3380CC4-5D6E-409C-BE32-E72D297353CC}">
              <c16:uniqueId val="{00000001-78B3-4300-A840-054073E8262E}"/>
            </c:ext>
          </c:extLst>
        </c:ser>
        <c:dLbls>
          <c:dLblPos val="outEnd"/>
          <c:showLegendKey val="0"/>
          <c:showVal val="1"/>
          <c:showCatName val="0"/>
          <c:showSerName val="0"/>
          <c:showPercent val="0"/>
          <c:showBubbleSize val="0"/>
        </c:dLbls>
        <c:gapWidth val="219"/>
        <c:axId val="612395728"/>
        <c:axId val="354913520"/>
      </c:barChart>
      <c:catAx>
        <c:axId val="612395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defRPr>
            </a:pPr>
            <a:endParaRPr lang="es-ES_tradnl"/>
          </a:p>
        </c:txPr>
        <c:crossAx val="354913520"/>
        <c:crosses val="autoZero"/>
        <c:auto val="1"/>
        <c:lblAlgn val="ctr"/>
        <c:lblOffset val="100"/>
        <c:noMultiLvlLbl val="0"/>
      </c:catAx>
      <c:valAx>
        <c:axId val="354913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_tradnl"/>
          </a:p>
        </c:txPr>
        <c:crossAx val="612395728"/>
        <c:crosses val="autoZero"/>
        <c:crossBetween val="between"/>
      </c:valAx>
      <c:spPr>
        <a:noFill/>
        <a:ln>
          <a:noFill/>
        </a:ln>
        <a:effectLst/>
      </c:spPr>
    </c:plotArea>
    <c:legend>
      <c:legendPos val="b"/>
      <c:layout>
        <c:manualLayout>
          <c:xMode val="edge"/>
          <c:yMode val="edge"/>
          <c:x val="0.76709498808705046"/>
          <c:y val="0.32734317245620037"/>
          <c:w val="0.20362776370009364"/>
          <c:h val="0.114683192058725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_trad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_trad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26384280408623E-2"/>
          <c:y val="9.265418631072217E-2"/>
          <c:w val="0.96012330915240263"/>
          <c:h val="0.80515383827268316"/>
        </c:manualLayout>
      </c:layout>
      <c:barChart>
        <c:barDir val="col"/>
        <c:grouping val="clustered"/>
        <c:varyColors val="0"/>
        <c:ser>
          <c:idx val="0"/>
          <c:order val="0"/>
          <c:tx>
            <c:strRef>
              <c:f>[Libro1]Hoja1!$B$1</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[3]Hoja1!$B$2:$B$97</c:f>
              <c:numCache>
                <c:formatCode>General</c:formatCode>
                <c:ptCount val="96"/>
                <c:pt idx="0">
                  <c:v>6</c:v>
                </c:pt>
                <c:pt idx="1">
                  <c:v>4</c:v>
                </c:pt>
                <c:pt idx="2">
                  <c:v>2</c:v>
                </c:pt>
                <c:pt idx="3">
                  <c:v>3</c:v>
                </c:pt>
                <c:pt idx="4">
                  <c:v>2</c:v>
                </c:pt>
                <c:pt idx="5">
                  <c:v>3</c:v>
                </c:pt>
                <c:pt idx="6">
                  <c:v>2</c:v>
                </c:pt>
                <c:pt idx="7">
                  <c:v>4</c:v>
                </c:pt>
                <c:pt idx="8">
                  <c:v>4</c:v>
                </c:pt>
                <c:pt idx="9">
                  <c:v>3</c:v>
                </c:pt>
                <c:pt idx="10">
                  <c:v>0</c:v>
                </c:pt>
                <c:pt idx="11">
                  <c:v>3</c:v>
                </c:pt>
              </c:numCache>
            </c:numRef>
          </c:val>
          <c:extLst>
            <c:ext xmlns:c16="http://schemas.microsoft.com/office/drawing/2014/chart" uri="{C3380CC4-5D6E-409C-BE32-E72D297353CC}">
              <c16:uniqueId val="{00000000-2BCD-4F8E-BE44-CC9FC660CB28}"/>
            </c:ext>
          </c:extLst>
        </c:ser>
        <c:ser>
          <c:idx val="1"/>
          <c:order val="1"/>
          <c:tx>
            <c:strRef>
              <c:f>[Libro1]Hoja1!$C$1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[3]Hoja1!$C$2:$C$97</c:f>
              <c:numCache>
                <c:formatCode>General</c:formatCode>
                <c:ptCount val="96"/>
                <c:pt idx="12">
                  <c:v>6</c:v>
                </c:pt>
                <c:pt idx="13">
                  <c:v>2</c:v>
                </c:pt>
                <c:pt idx="14">
                  <c:v>1</c:v>
                </c:pt>
                <c:pt idx="15">
                  <c:v>3</c:v>
                </c:pt>
                <c:pt idx="16">
                  <c:v>5</c:v>
                </c:pt>
                <c:pt idx="17">
                  <c:v>2</c:v>
                </c:pt>
                <c:pt idx="18">
                  <c:v>2</c:v>
                </c:pt>
                <c:pt idx="19">
                  <c:v>2</c:v>
                </c:pt>
                <c:pt idx="20">
                  <c:v>1</c:v>
                </c:pt>
                <c:pt idx="21">
                  <c:v>3</c:v>
                </c:pt>
                <c:pt idx="22">
                  <c:v>4</c:v>
                </c:pt>
                <c:pt idx="23">
                  <c:v>2</c:v>
                </c:pt>
              </c:numCache>
            </c:numRef>
          </c:val>
          <c:extLst>
            <c:ext xmlns:c16="http://schemas.microsoft.com/office/drawing/2014/chart" uri="{C3380CC4-5D6E-409C-BE32-E72D297353CC}">
              <c16:uniqueId val="{00000001-2BCD-4F8E-BE44-CC9FC660CB28}"/>
            </c:ext>
          </c:extLst>
        </c:ser>
        <c:ser>
          <c:idx val="2"/>
          <c:order val="2"/>
          <c:tx>
            <c:strRef>
              <c:f>[Libro1]Hoja1!$D$1</c:f>
              <c:strCache>
                <c:ptCount val="1"/>
                <c:pt idx="0">
                  <c:v>2020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[3]Hoja1!$D$2:$D$97</c:f>
              <c:numCache>
                <c:formatCode>General</c:formatCode>
                <c:ptCount val="96"/>
                <c:pt idx="24">
                  <c:v>5</c:v>
                </c:pt>
                <c:pt idx="25">
                  <c:v>2</c:v>
                </c:pt>
                <c:pt idx="26">
                  <c:v>5</c:v>
                </c:pt>
                <c:pt idx="27">
                  <c:v>4</c:v>
                </c:pt>
                <c:pt idx="28">
                  <c:v>2</c:v>
                </c:pt>
                <c:pt idx="29">
                  <c:v>8</c:v>
                </c:pt>
                <c:pt idx="30">
                  <c:v>3</c:v>
                </c:pt>
                <c:pt idx="31">
                  <c:v>6</c:v>
                </c:pt>
                <c:pt idx="32">
                  <c:v>10</c:v>
                </c:pt>
                <c:pt idx="33">
                  <c:v>5</c:v>
                </c:pt>
                <c:pt idx="34">
                  <c:v>4</c:v>
                </c:pt>
                <c:pt idx="35">
                  <c:v>10</c:v>
                </c:pt>
              </c:numCache>
            </c:numRef>
          </c:val>
          <c:extLst>
            <c:ext xmlns:c16="http://schemas.microsoft.com/office/drawing/2014/chart" uri="{C3380CC4-5D6E-409C-BE32-E72D297353CC}">
              <c16:uniqueId val="{00000002-2BCD-4F8E-BE44-CC9FC660CB28}"/>
            </c:ext>
          </c:extLst>
        </c:ser>
        <c:ser>
          <c:idx val="3"/>
          <c:order val="3"/>
          <c:tx>
            <c:strRef>
              <c:f>[Libro1]Hoja1!$E$1</c:f>
              <c:strCache>
                <c:ptCount val="1"/>
                <c:pt idx="0">
                  <c:v>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[3]Hoja1!$E$2:$E$97</c:f>
              <c:numCache>
                <c:formatCode>General</c:formatCode>
                <c:ptCount val="96"/>
                <c:pt idx="36">
                  <c:v>2</c:v>
                </c:pt>
                <c:pt idx="37">
                  <c:v>5</c:v>
                </c:pt>
                <c:pt idx="38">
                  <c:v>10</c:v>
                </c:pt>
                <c:pt idx="39">
                  <c:v>9</c:v>
                </c:pt>
                <c:pt idx="40">
                  <c:v>14</c:v>
                </c:pt>
                <c:pt idx="41">
                  <c:v>10</c:v>
                </c:pt>
                <c:pt idx="42">
                  <c:v>13</c:v>
                </c:pt>
                <c:pt idx="43">
                  <c:v>8</c:v>
                </c:pt>
                <c:pt idx="44">
                  <c:v>8</c:v>
                </c:pt>
                <c:pt idx="45">
                  <c:v>6</c:v>
                </c:pt>
                <c:pt idx="46">
                  <c:v>5</c:v>
                </c:pt>
                <c:pt idx="47">
                  <c:v>6</c:v>
                </c:pt>
              </c:numCache>
            </c:numRef>
          </c:val>
          <c:extLst>
            <c:ext xmlns:c16="http://schemas.microsoft.com/office/drawing/2014/chart" uri="{C3380CC4-5D6E-409C-BE32-E72D297353CC}">
              <c16:uniqueId val="{00000003-2BCD-4F8E-BE44-CC9FC660CB28}"/>
            </c:ext>
          </c:extLst>
        </c:ser>
        <c:ser>
          <c:idx val="4"/>
          <c:order val="4"/>
          <c:tx>
            <c:strRef>
              <c:f>[Libro1]Hoja1!$F$1</c:f>
              <c:strCache>
                <c:ptCount val="1"/>
                <c:pt idx="0">
                  <c:v>2022</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[3]Hoja1!$F$2:$F$97</c:f>
              <c:numCache>
                <c:formatCode>General</c:formatCode>
                <c:ptCount val="96"/>
                <c:pt idx="48">
                  <c:v>2</c:v>
                </c:pt>
                <c:pt idx="49">
                  <c:v>6</c:v>
                </c:pt>
                <c:pt idx="50">
                  <c:v>5</c:v>
                </c:pt>
                <c:pt idx="51">
                  <c:v>2</c:v>
                </c:pt>
                <c:pt idx="52">
                  <c:v>6</c:v>
                </c:pt>
                <c:pt idx="53">
                  <c:v>6</c:v>
                </c:pt>
                <c:pt idx="54">
                  <c:v>2</c:v>
                </c:pt>
                <c:pt idx="55">
                  <c:v>4</c:v>
                </c:pt>
                <c:pt idx="56">
                  <c:v>8</c:v>
                </c:pt>
                <c:pt idx="57">
                  <c:v>7</c:v>
                </c:pt>
                <c:pt idx="58">
                  <c:v>4</c:v>
                </c:pt>
                <c:pt idx="59">
                  <c:v>1</c:v>
                </c:pt>
              </c:numCache>
            </c:numRef>
          </c:val>
          <c:extLst>
            <c:ext xmlns:c16="http://schemas.microsoft.com/office/drawing/2014/chart" uri="{C3380CC4-5D6E-409C-BE32-E72D297353CC}">
              <c16:uniqueId val="{00000004-2BCD-4F8E-BE44-CC9FC660CB28}"/>
            </c:ext>
          </c:extLst>
        </c:ser>
        <c:ser>
          <c:idx val="5"/>
          <c:order val="5"/>
          <c:tx>
            <c:strRef>
              <c:f>[Libro1]Hoja1!$G$1</c:f>
              <c:strCache>
                <c:ptCount val="1"/>
                <c:pt idx="0">
                  <c:v>2023</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[3]Hoja1!$G$2:$G$97</c:f>
              <c:numCache>
                <c:formatCode>General</c:formatCode>
                <c:ptCount val="96"/>
                <c:pt idx="60">
                  <c:v>1</c:v>
                </c:pt>
                <c:pt idx="61">
                  <c:v>1</c:v>
                </c:pt>
                <c:pt idx="62">
                  <c:v>4</c:v>
                </c:pt>
                <c:pt idx="63">
                  <c:v>4</c:v>
                </c:pt>
                <c:pt idx="64">
                  <c:v>3</c:v>
                </c:pt>
                <c:pt idx="65">
                  <c:v>1</c:v>
                </c:pt>
                <c:pt idx="66">
                  <c:v>3</c:v>
                </c:pt>
                <c:pt idx="67">
                  <c:v>5</c:v>
                </c:pt>
                <c:pt idx="68">
                  <c:v>4</c:v>
                </c:pt>
                <c:pt idx="69">
                  <c:v>2</c:v>
                </c:pt>
                <c:pt idx="70">
                  <c:v>2</c:v>
                </c:pt>
                <c:pt idx="71">
                  <c:v>1</c:v>
                </c:pt>
              </c:numCache>
            </c:numRef>
          </c:val>
          <c:extLst>
            <c:ext xmlns:c16="http://schemas.microsoft.com/office/drawing/2014/chart" uri="{C3380CC4-5D6E-409C-BE32-E72D297353CC}">
              <c16:uniqueId val="{00000005-2BCD-4F8E-BE44-CC9FC660CB28}"/>
            </c:ext>
          </c:extLst>
        </c:ser>
        <c:ser>
          <c:idx val="6"/>
          <c:order val="6"/>
          <c:tx>
            <c:strRef>
              <c:f>[Libro1]Hoja1!$H$1</c:f>
              <c:strCache>
                <c:ptCount val="1"/>
                <c:pt idx="0">
                  <c:v>2024</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[3]Hoja1!$H$2:$H$97</c:f>
              <c:numCache>
                <c:formatCode>General</c:formatCode>
                <c:ptCount val="96"/>
                <c:pt idx="72">
                  <c:v>1</c:v>
                </c:pt>
                <c:pt idx="73">
                  <c:v>1</c:v>
                </c:pt>
                <c:pt idx="74">
                  <c:v>6</c:v>
                </c:pt>
                <c:pt idx="75">
                  <c:v>0</c:v>
                </c:pt>
                <c:pt idx="76">
                  <c:v>1</c:v>
                </c:pt>
                <c:pt idx="77">
                  <c:v>0</c:v>
                </c:pt>
                <c:pt idx="78">
                  <c:v>1</c:v>
                </c:pt>
                <c:pt idx="79">
                  <c:v>1</c:v>
                </c:pt>
                <c:pt idx="80">
                  <c:v>5</c:v>
                </c:pt>
                <c:pt idx="81">
                  <c:v>5</c:v>
                </c:pt>
                <c:pt idx="82">
                  <c:v>3</c:v>
                </c:pt>
                <c:pt idx="83">
                  <c:v>2</c:v>
                </c:pt>
              </c:numCache>
            </c:numRef>
          </c:val>
          <c:extLst>
            <c:ext xmlns:c16="http://schemas.microsoft.com/office/drawing/2014/chart" uri="{C3380CC4-5D6E-409C-BE32-E72D297353CC}">
              <c16:uniqueId val="{00000006-2BCD-4F8E-BE44-CC9FC660CB28}"/>
            </c:ext>
          </c:extLst>
        </c:ser>
        <c:ser>
          <c:idx val="7"/>
          <c:order val="7"/>
          <c:tx>
            <c:strRef>
              <c:f>[Libro1]Hoja1!$I$1</c:f>
              <c:strCache>
                <c:ptCount val="1"/>
                <c:pt idx="0">
                  <c:v>2025</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_trad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[3]Hoja1!$A$2:$A$97</c:f>
              <c:strCache>
                <c:ptCount val="96"/>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strCache>
            </c:strRef>
          </c:cat>
          <c:val>
            <c:numRef>
              <c:f>[3]Hoja1!$I$2:$I$97</c:f>
              <c:numCache>
                <c:formatCode>General</c:formatCode>
                <c:ptCount val="96"/>
                <c:pt idx="84">
                  <c:v>1</c:v>
                </c:pt>
                <c:pt idx="85">
                  <c:v>6</c:v>
                </c:pt>
                <c:pt idx="86">
                  <c:v>3</c:v>
                </c:pt>
                <c:pt idx="87">
                  <c:v>0</c:v>
                </c:pt>
                <c:pt idx="88">
                  <c:v>2</c:v>
                </c:pt>
                <c:pt idx="89">
                  <c:v>4</c:v>
                </c:pt>
                <c:pt idx="90">
                  <c:v>1</c:v>
                </c:pt>
                <c:pt idx="91">
                  <c:v>0</c:v>
                </c:pt>
                <c:pt idx="92">
                  <c:v>2</c:v>
                </c:pt>
                <c:pt idx="93">
                  <c:v>1</c:v>
                </c:pt>
                <c:pt idx="94">
                  <c:v>1</c:v>
                </c:pt>
                <c:pt idx="95">
                  <c:v>1</c:v>
                </c:pt>
              </c:numCache>
            </c:numRef>
          </c:val>
          <c:extLst>
            <c:ext xmlns:c16="http://schemas.microsoft.com/office/drawing/2014/chart" uri="{C3380CC4-5D6E-409C-BE32-E72D297353CC}">
              <c16:uniqueId val="{00000007-2BCD-4F8E-BE44-CC9FC660CB28}"/>
            </c:ext>
          </c:extLst>
        </c:ser>
        <c:dLbls>
          <c:showLegendKey val="0"/>
          <c:showVal val="0"/>
          <c:showCatName val="0"/>
          <c:showSerName val="0"/>
          <c:showPercent val="0"/>
          <c:showBubbleSize val="0"/>
        </c:dLbls>
        <c:gapWidth val="20"/>
        <c:overlap val="99"/>
        <c:axId val="1529941792"/>
        <c:axId val="1734766384"/>
      </c:barChart>
      <c:catAx>
        <c:axId val="152994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800" baseline="0">
                <a:solidFill>
                  <a:schemeClr val="tx1">
                    <a:lumMod val="65000"/>
                    <a:lumOff val="35000"/>
                  </a:schemeClr>
                </a:solidFill>
                <a:latin typeface="+mn-lt"/>
                <a:ea typeface="+mn-ea"/>
                <a:cs typeface="+mn-cs"/>
              </a:defRPr>
            </a:pPr>
            <a:endParaRPr lang="es-ES_tradnl"/>
          </a:p>
        </c:txPr>
        <c:crossAx val="1734766384"/>
        <c:crosses val="autoZero"/>
        <c:auto val="1"/>
        <c:lblAlgn val="ctr"/>
        <c:lblOffset val="100"/>
        <c:noMultiLvlLbl val="0"/>
      </c:catAx>
      <c:valAx>
        <c:axId val="173476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_tradnl"/>
          </a:p>
        </c:txPr>
        <c:crossAx val="1529941792"/>
        <c:crosses val="autoZero"/>
        <c:crossBetween val="between"/>
      </c:valAx>
      <c:spPr>
        <a:noFill/>
        <a:ln>
          <a:noFill/>
        </a:ln>
        <a:effectLst/>
      </c:spPr>
    </c:plotArea>
    <c:legend>
      <c:legendPos val="b"/>
      <c:layout>
        <c:manualLayout>
          <c:xMode val="edge"/>
          <c:yMode val="edge"/>
          <c:x val="0.20722904009881557"/>
          <c:y val="1.4403224406374492E-2"/>
          <c:w val="0.58630490715263017"/>
          <c:h val="5.02235658042744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_tradnl"/>
        </a:p>
      </c:txPr>
    </c:legend>
    <c:plotVisOnly val="1"/>
    <c:dispBlanksAs val="gap"/>
    <c:showDLblsOverMax val="0"/>
  </c:chart>
  <c:spPr>
    <a:noFill/>
    <a:ln>
      <a:noFill/>
    </a:ln>
    <a:effectLst/>
  </c:spPr>
  <c:txPr>
    <a:bodyPr/>
    <a:lstStyle/>
    <a:p>
      <a:pPr>
        <a:defRPr/>
      </a:pPr>
      <a:endParaRPr lang="es-ES_trad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0.12277</cdr:x>
      <cdr:y>0.91307</cdr:y>
    </cdr:from>
    <cdr:to>
      <cdr:x>0.45411</cdr:x>
      <cdr:y>0.96859</cdr:y>
    </cdr:to>
    <cdr:sp macro="" textlink="">
      <cdr:nvSpPr>
        <cdr:cNvPr id="2" name="CuadroTexto 1">
          <a:extLst xmlns:a="http://schemas.openxmlformats.org/drawingml/2006/main">
            <a:ext uri="{FF2B5EF4-FFF2-40B4-BE49-F238E27FC236}">
              <a16:creationId xmlns:a16="http://schemas.microsoft.com/office/drawing/2014/main" id="{37CC5F0F-8CB0-FA3A-4328-AA0428EDACC8}"/>
            </a:ext>
          </a:extLst>
        </cdr:cNvPr>
        <cdr:cNvSpPr txBox="1"/>
      </cdr:nvSpPr>
      <cdr:spPr>
        <a:xfrm xmlns:a="http://schemas.openxmlformats.org/drawingml/2006/main">
          <a:off x="842372" y="4530905"/>
          <a:ext cx="2273300" cy="2755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kern="1200" dirty="0"/>
        </a:p>
      </cdr:txBody>
    </cdr:sp>
  </cdr:relSizeAnchor>
  <cdr:relSizeAnchor xmlns:cdr="http://schemas.openxmlformats.org/drawingml/2006/chartDrawing">
    <cdr:from>
      <cdr:x>0.11661</cdr:x>
      <cdr:y>0.90332</cdr:y>
    </cdr:from>
    <cdr:to>
      <cdr:x>0.49607</cdr:x>
      <cdr:y>0.96739</cdr:y>
    </cdr:to>
    <cdr:sp macro="" textlink="">
      <cdr:nvSpPr>
        <cdr:cNvPr id="3" name="CuadroTexto 2">
          <a:extLst xmlns:a="http://schemas.openxmlformats.org/drawingml/2006/main">
            <a:ext uri="{FF2B5EF4-FFF2-40B4-BE49-F238E27FC236}">
              <a16:creationId xmlns:a16="http://schemas.microsoft.com/office/drawing/2014/main" id="{869467B9-53A6-67E1-2F9A-863D57D7FEC3}"/>
            </a:ext>
          </a:extLst>
        </cdr:cNvPr>
        <cdr:cNvSpPr txBox="1"/>
      </cdr:nvSpPr>
      <cdr:spPr>
        <a:xfrm xmlns:a="http://schemas.openxmlformats.org/drawingml/2006/main">
          <a:off x="800082" y="4482508"/>
          <a:ext cx="2603500" cy="3179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400" b="1" dirty="0">
            <a:solidFill>
              <a:srgbClr val="595959"/>
            </a:solidFill>
            <a:latin typeface="Noto Sans"/>
            <a:ea typeface="Noto Sans"/>
            <a:cs typeface="Noto Sans"/>
            <a:sym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3408"/>
          </a:xfrm>
          <a:prstGeom prst="rect">
            <a:avLst/>
          </a:prstGeom>
          <a:noFill/>
          <a:ln>
            <a:noFill/>
          </a:ln>
        </p:spPr>
        <p:txBody>
          <a:bodyPr spcFirstLastPara="1" wrap="square" lIns="92825" tIns="46400" rIns="92825" bIns="464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3408"/>
          </a:xfrm>
          <a:prstGeom prst="rect">
            <a:avLst/>
          </a:prstGeom>
          <a:noFill/>
          <a:ln>
            <a:noFill/>
          </a:ln>
        </p:spPr>
        <p:txBody>
          <a:bodyPr spcFirstLastPara="1" wrap="square" lIns="92825" tIns="46400" rIns="92825" bIns="464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37840" cy="463407"/>
          </a:xfrm>
          <a:prstGeom prst="rect">
            <a:avLst/>
          </a:prstGeom>
          <a:noFill/>
          <a:ln>
            <a:noFill/>
          </a:ln>
        </p:spPr>
        <p:txBody>
          <a:bodyPr spcFirstLastPara="1" wrap="square" lIns="92825" tIns="46400" rIns="92825" bIns="464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73" name="Google Shape;173;p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1: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dirty="0"/>
          </a:p>
        </p:txBody>
      </p:sp>
      <p:sp>
        <p:nvSpPr>
          <p:cNvPr id="421" name="Google Shape;421;p11: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MX"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2: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41" name="Google Shape;441;p1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3: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99" name="Google Shape;499;p13: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4: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14: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514" name="Google Shape;514;p14: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5: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dirty="0"/>
          </a:p>
        </p:txBody>
      </p:sp>
      <p:sp>
        <p:nvSpPr>
          <p:cNvPr id="530" name="Google Shape;530;p15: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6: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542" name="Google Shape;542;p16: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7: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17: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8: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18: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dirty="0"/>
          </a:p>
        </p:txBody>
      </p:sp>
      <p:sp>
        <p:nvSpPr>
          <p:cNvPr id="574" name="Google Shape;574;p18: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9: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590" name="Google Shape;590;p19: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0: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632" name="Google Shape;632;p20: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2: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82" name="Google Shape;182;p2: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21: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dirty="0"/>
          </a:p>
        </p:txBody>
      </p:sp>
      <p:sp>
        <p:nvSpPr>
          <p:cNvPr id="647" name="Google Shape;647;p2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2: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663" name="Google Shape;663;p2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3: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p23: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4: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24: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dirty="0"/>
          </a:p>
        </p:txBody>
      </p:sp>
      <p:sp>
        <p:nvSpPr>
          <p:cNvPr id="711" name="Google Shape;711;p24: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400"/>
              <a:buNone/>
            </a:pPr>
            <a:fld id="{00000000-1234-1234-1234-123412341234}" type="slidenum">
              <a:rPr lang="es-MX"/>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25: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25: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p25: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400"/>
              <a:buNone/>
            </a:pPr>
            <a:fld id="{00000000-1234-1234-1234-123412341234}" type="slidenum">
              <a:rPr lang="es-MX"/>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26: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26: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41" name="Google Shape;741;p26: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MX"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27: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27: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756" name="Google Shape;756;p27: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400"/>
              <a:buNone/>
            </a:pPr>
            <a:fld id="{00000000-1234-1234-1234-123412341234}" type="slidenum">
              <a:rPr lang="es-MX"/>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29: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29: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06" name="Google Shape;806;p29: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0: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20" name="Google Shape;820;p30: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3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31: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dirty="0"/>
          </a:p>
        </p:txBody>
      </p:sp>
      <p:sp>
        <p:nvSpPr>
          <p:cNvPr id="826" name="Google Shape;826;p31: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1" name="Google Shape;201;p3: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2: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41" name="Google Shape;841;p3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1732-2EFA-E9B9-917A-59AD1F06370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D701BA-BE3A-FE25-1448-E008FC4FB44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AD6FC7E-A810-ABF5-CFBD-71C191038E68}"/>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0F6610B6-97C2-B821-224E-B9ED3F629F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71CED-45A6-4D9D-8EFB-AF5EFBFB8F84}"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509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33: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69" name="Google Shape;869;p33: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34: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34: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85" name="Google Shape;885;p34: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36: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21" name="Google Shape;921;p36: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2" name="Google Shape;222;p5: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6:notes"/>
          <p:cNvSpPr txBox="1">
            <a:spLocks noGrp="1"/>
          </p:cNvSpPr>
          <p:nvPr>
            <p:ph type="body" idx="1"/>
          </p:nvPr>
        </p:nvSpPr>
        <p:spPr>
          <a:xfrm>
            <a:off x="701040" y="4444861"/>
            <a:ext cx="5608320" cy="3636705"/>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dirty="0"/>
          </a:p>
        </p:txBody>
      </p:sp>
      <p:sp>
        <p:nvSpPr>
          <p:cNvPr id="241" name="Google Shape;241;p6: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7: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84" name="Google Shape;284;p7: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8: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400"/>
              <a:buNone/>
            </a:pPr>
            <a:fld id="{00000000-1234-1234-1234-123412341234}" type="slidenum">
              <a:rPr lang="es-MX"/>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9: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9:notes"/>
          <p:cNvSpPr txBox="1">
            <a:spLocks noGrp="1"/>
          </p:cNvSpPr>
          <p:nvPr>
            <p:ph type="body" idx="1"/>
          </p:nvPr>
        </p:nvSpPr>
        <p:spPr>
          <a:xfrm>
            <a:off x="701040" y="4444861"/>
            <a:ext cx="5608320" cy="363670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305" name="Google Shape;305;p9:notes"/>
          <p:cNvSpPr txBox="1">
            <a:spLocks noGrp="1"/>
          </p:cNvSpPr>
          <p:nvPr>
            <p:ph type="sldNum" idx="12"/>
          </p:nvPr>
        </p:nvSpPr>
        <p:spPr>
          <a:xfrm>
            <a:off x="3970938" y="8772669"/>
            <a:ext cx="3037840" cy="463407"/>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s-MX"/>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53B53-BE7C-52EA-EC57-5165D072D8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45A56A5-3176-DB71-279A-D4F8BFDA20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94D22A3-3BE8-51F4-8DF2-B9743C704F62}"/>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1CCDB8E8-9F27-EFE1-A8AE-7BB36803D094}"/>
              </a:ext>
            </a:extLst>
          </p:cNvPr>
          <p:cNvSpPr>
            <a:spLocks noGrp="1"/>
          </p:cNvSpPr>
          <p:nvPr>
            <p:ph type="sldNum" sz="quarter" idx="5"/>
          </p:nvPr>
        </p:nvSpPr>
        <p:spPr/>
        <p:txBody>
          <a:bodyPr/>
          <a:lstStyle/>
          <a:p>
            <a:fld id="{7572DCFC-B220-4E0B-B22D-1FA89F0DF0CB}" type="slidenum">
              <a:rPr lang="es-MX" smtClean="0"/>
              <a:t>9</a:t>
            </a:fld>
            <a:endParaRPr lang="es-MX"/>
          </a:p>
        </p:txBody>
      </p:sp>
    </p:spTree>
    <p:extLst>
      <p:ext uri="{BB962C8B-B14F-4D97-AF65-F5344CB8AC3E}">
        <p14:creationId xmlns:p14="http://schemas.microsoft.com/office/powerpoint/2010/main" val="145073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4"/>
        <p:cNvGrpSpPr/>
        <p:nvPr/>
      </p:nvGrpSpPr>
      <p:grpSpPr>
        <a:xfrm>
          <a:off x="0" y="0"/>
          <a:ext cx="0" cy="0"/>
          <a:chOff x="0" y="0"/>
          <a:chExt cx="0" cy="0"/>
        </a:xfrm>
      </p:grpSpPr>
      <p:sp>
        <p:nvSpPr>
          <p:cNvPr id="85" name="Google Shape;85;p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96"/>
        <p:cNvGrpSpPr/>
        <p:nvPr/>
      </p:nvGrpSpPr>
      <p:grpSpPr>
        <a:xfrm>
          <a:off x="0" y="0"/>
          <a:ext cx="0" cy="0"/>
          <a:chOff x="0" y="0"/>
          <a:chExt cx="0" cy="0"/>
        </a:xfrm>
      </p:grpSpPr>
      <p:sp>
        <p:nvSpPr>
          <p:cNvPr id="97" name="Google Shape;97;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grpSp>
        <p:nvGrpSpPr>
          <p:cNvPr id="102" name="Google Shape;102;p43"/>
          <p:cNvGrpSpPr/>
          <p:nvPr/>
        </p:nvGrpSpPr>
        <p:grpSpPr>
          <a:xfrm>
            <a:off x="120945" y="62899"/>
            <a:ext cx="3040703" cy="425066"/>
            <a:chOff x="36723" y="6451"/>
            <a:chExt cx="3040703" cy="425066"/>
          </a:xfrm>
        </p:grpSpPr>
        <p:pic>
          <p:nvPicPr>
            <p:cNvPr id="103" name="Google Shape;103;p43"/>
            <p:cNvPicPr preferRelativeResize="0"/>
            <p:nvPr/>
          </p:nvPicPr>
          <p:blipFill rotWithShape="1">
            <a:blip r:embed="rId2">
              <a:alphaModFix/>
            </a:blip>
            <a:srcRect/>
            <a:stretch/>
          </p:blipFill>
          <p:spPr>
            <a:xfrm>
              <a:off x="2611372" y="60879"/>
              <a:ext cx="466054" cy="370638"/>
            </a:xfrm>
            <a:prstGeom prst="rect">
              <a:avLst/>
            </a:prstGeom>
            <a:noFill/>
            <a:ln>
              <a:noFill/>
            </a:ln>
          </p:spPr>
        </p:pic>
        <p:grpSp>
          <p:nvGrpSpPr>
            <p:cNvPr id="104" name="Google Shape;104;p43"/>
            <p:cNvGrpSpPr/>
            <p:nvPr/>
          </p:nvGrpSpPr>
          <p:grpSpPr>
            <a:xfrm>
              <a:off x="36723" y="6451"/>
              <a:ext cx="2533106" cy="407674"/>
              <a:chOff x="0" y="0"/>
              <a:chExt cx="3307715" cy="532130"/>
            </a:xfrm>
          </p:grpSpPr>
          <p:pic>
            <p:nvPicPr>
              <p:cNvPr id="105" name="Google Shape;105;p43"/>
              <p:cNvPicPr preferRelativeResize="0"/>
              <p:nvPr/>
            </p:nvPicPr>
            <p:blipFill rotWithShape="1">
              <a:blip r:embed="rId3">
                <a:alphaModFix/>
              </a:blip>
              <a:srcRect/>
              <a:stretch/>
            </p:blipFill>
            <p:spPr>
              <a:xfrm>
                <a:off x="604157" y="75111"/>
                <a:ext cx="1323975" cy="423545"/>
              </a:xfrm>
              <a:prstGeom prst="rect">
                <a:avLst/>
              </a:prstGeom>
              <a:noFill/>
              <a:ln>
                <a:noFill/>
              </a:ln>
            </p:spPr>
          </p:pic>
          <p:pic>
            <p:nvPicPr>
              <p:cNvPr id="106" name="Google Shape;106;p43"/>
              <p:cNvPicPr preferRelativeResize="0"/>
              <p:nvPr/>
            </p:nvPicPr>
            <p:blipFill rotWithShape="1">
              <a:blip r:embed="rId4">
                <a:alphaModFix/>
              </a:blip>
              <a:srcRect/>
              <a:stretch/>
            </p:blipFill>
            <p:spPr>
              <a:xfrm>
                <a:off x="1988820" y="42454"/>
                <a:ext cx="1318895" cy="437515"/>
              </a:xfrm>
              <a:prstGeom prst="rect">
                <a:avLst/>
              </a:prstGeom>
              <a:noFill/>
              <a:ln>
                <a:noFill/>
              </a:ln>
            </p:spPr>
          </p:pic>
          <p:pic>
            <p:nvPicPr>
              <p:cNvPr id="107" name="Google Shape;107;p43"/>
              <p:cNvPicPr preferRelativeResize="0"/>
              <p:nvPr/>
            </p:nvPicPr>
            <p:blipFill rotWithShape="1">
              <a:blip r:embed="rId5">
                <a:alphaModFix/>
              </a:blip>
              <a:srcRect/>
              <a:stretch/>
            </p:blipFill>
            <p:spPr>
              <a:xfrm>
                <a:off x="0" y="0"/>
                <a:ext cx="554990" cy="532130"/>
              </a:xfrm>
              <a:prstGeom prst="rect">
                <a:avLst/>
              </a:prstGeom>
              <a:noFill/>
              <a:ln>
                <a:noFill/>
              </a:ln>
            </p:spPr>
          </p:pic>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14"/>
        <p:cNvGrpSpPr/>
        <p:nvPr/>
      </p:nvGrpSpPr>
      <p:grpSpPr>
        <a:xfrm>
          <a:off x="0" y="0"/>
          <a:ext cx="0" cy="0"/>
          <a:chOff x="0" y="0"/>
          <a:chExt cx="0" cy="0"/>
        </a:xfrm>
      </p:grpSpPr>
      <p:sp>
        <p:nvSpPr>
          <p:cNvPr id="115" name="Google Shape;11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18"/>
        <p:cNvGrpSpPr/>
        <p:nvPr/>
      </p:nvGrpSpPr>
      <p:grpSpPr>
        <a:xfrm>
          <a:off x="0" y="0"/>
          <a:ext cx="0" cy="0"/>
          <a:chOff x="0" y="0"/>
          <a:chExt cx="0" cy="0"/>
        </a:xfrm>
      </p:grpSpPr>
      <p:sp>
        <p:nvSpPr>
          <p:cNvPr id="119" name="Google Shape;11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23"/>
        <p:cNvGrpSpPr/>
        <p:nvPr/>
      </p:nvGrpSpPr>
      <p:grpSpPr>
        <a:xfrm>
          <a:off x="0" y="0"/>
          <a:ext cx="0" cy="0"/>
          <a:chOff x="0" y="0"/>
          <a:chExt cx="0" cy="0"/>
        </a:xfrm>
      </p:grpSpPr>
      <p:sp>
        <p:nvSpPr>
          <p:cNvPr id="124" name="Google Shape;12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30"/>
        <p:cNvGrpSpPr/>
        <p:nvPr/>
      </p:nvGrpSpPr>
      <p:grpSpPr>
        <a:xfrm>
          <a:off x="0" y="0"/>
          <a:ext cx="0" cy="0"/>
          <a:chOff x="0" y="0"/>
          <a:chExt cx="0" cy="0"/>
        </a:xfrm>
      </p:grpSpPr>
      <p:sp>
        <p:nvSpPr>
          <p:cNvPr id="131" name="Google Shape;131;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3" name="Google Shape;13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36"/>
        <p:cNvGrpSpPr/>
        <p:nvPr/>
      </p:nvGrpSpPr>
      <p:grpSpPr>
        <a:xfrm>
          <a:off x="0" y="0"/>
          <a:ext cx="0" cy="0"/>
          <a:chOff x="0" y="0"/>
          <a:chExt cx="0" cy="0"/>
        </a:xfrm>
      </p:grpSpPr>
      <p:sp>
        <p:nvSpPr>
          <p:cNvPr id="137" name="Google Shape;137;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45"/>
        <p:cNvGrpSpPr/>
        <p:nvPr/>
      </p:nvGrpSpPr>
      <p:grpSpPr>
        <a:xfrm>
          <a:off x="0" y="0"/>
          <a:ext cx="0" cy="0"/>
          <a:chOff x="0" y="0"/>
          <a:chExt cx="0" cy="0"/>
        </a:xfrm>
      </p:grpSpPr>
      <p:sp>
        <p:nvSpPr>
          <p:cNvPr id="146" name="Google Shape;146;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52"/>
        <p:cNvGrpSpPr/>
        <p:nvPr/>
      </p:nvGrpSpPr>
      <p:grpSpPr>
        <a:xfrm>
          <a:off x="0" y="0"/>
          <a:ext cx="0" cy="0"/>
          <a:chOff x="0" y="0"/>
          <a:chExt cx="0" cy="0"/>
        </a:xfrm>
      </p:grpSpPr>
      <p:sp>
        <p:nvSpPr>
          <p:cNvPr id="153" name="Google Shape;153;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60"/>
          <p:cNvSpPr>
            <a:spLocks noGrp="1"/>
          </p:cNvSpPr>
          <p:nvPr>
            <p:ph type="pic" idx="2"/>
          </p:nvPr>
        </p:nvSpPr>
        <p:spPr>
          <a:xfrm>
            <a:off x="5183188" y="987425"/>
            <a:ext cx="6172200" cy="4873625"/>
          </a:xfrm>
          <a:prstGeom prst="rect">
            <a:avLst/>
          </a:prstGeom>
          <a:noFill/>
          <a:ln>
            <a:noFill/>
          </a:ln>
        </p:spPr>
      </p:sp>
      <p:sp>
        <p:nvSpPr>
          <p:cNvPr id="155" name="Google Shape;155;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59"/>
        <p:cNvGrpSpPr/>
        <p:nvPr/>
      </p:nvGrpSpPr>
      <p:grpSpPr>
        <a:xfrm>
          <a:off x="0" y="0"/>
          <a:ext cx="0" cy="0"/>
          <a:chOff x="0" y="0"/>
          <a:chExt cx="0" cy="0"/>
        </a:xfrm>
      </p:grpSpPr>
      <p:sp>
        <p:nvSpPr>
          <p:cNvPr id="160" name="Google Shape;16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grpSp>
        <p:nvGrpSpPr>
          <p:cNvPr id="27" name="Google Shape;27;p41"/>
          <p:cNvGrpSpPr/>
          <p:nvPr/>
        </p:nvGrpSpPr>
        <p:grpSpPr>
          <a:xfrm>
            <a:off x="120945" y="62899"/>
            <a:ext cx="3040703" cy="425066"/>
            <a:chOff x="36723" y="6451"/>
            <a:chExt cx="3040703" cy="425066"/>
          </a:xfrm>
        </p:grpSpPr>
        <p:pic>
          <p:nvPicPr>
            <p:cNvPr id="28" name="Google Shape;28;p41"/>
            <p:cNvPicPr preferRelativeResize="0"/>
            <p:nvPr/>
          </p:nvPicPr>
          <p:blipFill rotWithShape="1">
            <a:blip r:embed="rId2">
              <a:alphaModFix/>
            </a:blip>
            <a:srcRect/>
            <a:stretch/>
          </p:blipFill>
          <p:spPr>
            <a:xfrm>
              <a:off x="2611372" y="60879"/>
              <a:ext cx="466054" cy="370638"/>
            </a:xfrm>
            <a:prstGeom prst="rect">
              <a:avLst/>
            </a:prstGeom>
            <a:noFill/>
            <a:ln>
              <a:noFill/>
            </a:ln>
          </p:spPr>
        </p:pic>
        <p:grpSp>
          <p:nvGrpSpPr>
            <p:cNvPr id="29" name="Google Shape;29;p41"/>
            <p:cNvGrpSpPr/>
            <p:nvPr/>
          </p:nvGrpSpPr>
          <p:grpSpPr>
            <a:xfrm>
              <a:off x="36723" y="6451"/>
              <a:ext cx="2533106" cy="407674"/>
              <a:chOff x="0" y="0"/>
              <a:chExt cx="3307715" cy="532130"/>
            </a:xfrm>
          </p:grpSpPr>
          <p:pic>
            <p:nvPicPr>
              <p:cNvPr id="30" name="Google Shape;30;p41"/>
              <p:cNvPicPr preferRelativeResize="0"/>
              <p:nvPr/>
            </p:nvPicPr>
            <p:blipFill rotWithShape="1">
              <a:blip r:embed="rId3">
                <a:alphaModFix/>
              </a:blip>
              <a:srcRect/>
              <a:stretch/>
            </p:blipFill>
            <p:spPr>
              <a:xfrm>
                <a:off x="604157" y="75111"/>
                <a:ext cx="1323975" cy="423545"/>
              </a:xfrm>
              <a:prstGeom prst="rect">
                <a:avLst/>
              </a:prstGeom>
              <a:noFill/>
              <a:ln>
                <a:noFill/>
              </a:ln>
            </p:spPr>
          </p:pic>
          <p:pic>
            <p:nvPicPr>
              <p:cNvPr id="31" name="Google Shape;31;p41"/>
              <p:cNvPicPr preferRelativeResize="0"/>
              <p:nvPr/>
            </p:nvPicPr>
            <p:blipFill rotWithShape="1">
              <a:blip r:embed="rId4">
                <a:alphaModFix/>
              </a:blip>
              <a:srcRect/>
              <a:stretch/>
            </p:blipFill>
            <p:spPr>
              <a:xfrm>
                <a:off x="1988820" y="42454"/>
                <a:ext cx="1318895" cy="437515"/>
              </a:xfrm>
              <a:prstGeom prst="rect">
                <a:avLst/>
              </a:prstGeom>
              <a:noFill/>
              <a:ln>
                <a:noFill/>
              </a:ln>
            </p:spPr>
          </p:pic>
          <p:pic>
            <p:nvPicPr>
              <p:cNvPr id="32" name="Google Shape;32;p41"/>
              <p:cNvPicPr preferRelativeResize="0"/>
              <p:nvPr/>
            </p:nvPicPr>
            <p:blipFill rotWithShape="1">
              <a:blip r:embed="rId5">
                <a:alphaModFix/>
              </a:blip>
              <a:srcRect/>
              <a:stretch/>
            </p:blipFill>
            <p:spPr>
              <a:xfrm>
                <a:off x="0" y="0"/>
                <a:ext cx="554990" cy="532130"/>
              </a:xfrm>
              <a:prstGeom prst="rect">
                <a:avLst/>
              </a:prstGeom>
              <a:noFill/>
              <a:ln>
                <a:noFill/>
              </a:ln>
            </p:spPr>
          </p:pic>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65"/>
        <p:cNvGrpSpPr/>
        <p:nvPr/>
      </p:nvGrpSpPr>
      <p:grpSpPr>
        <a:xfrm>
          <a:off x="0" y="0"/>
          <a:ext cx="0" cy="0"/>
          <a:chOff x="0" y="0"/>
          <a:chExt cx="0" cy="0"/>
        </a:xfrm>
      </p:grpSpPr>
      <p:sp>
        <p:nvSpPr>
          <p:cNvPr id="166" name="Google Shape;166;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38"/>
        <p:cNvGrpSpPr/>
        <p:nvPr/>
      </p:nvGrpSpPr>
      <p:grpSpPr>
        <a:xfrm>
          <a:off x="0" y="0"/>
          <a:ext cx="0" cy="0"/>
          <a:chOff x="0" y="0"/>
          <a:chExt cx="0" cy="0"/>
        </a:xfrm>
      </p:grpSpPr>
      <p:sp>
        <p:nvSpPr>
          <p:cNvPr id="39" name="Google Shape;3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2"/>
        <p:cNvGrpSpPr/>
        <p:nvPr/>
      </p:nvGrpSpPr>
      <p:grpSpPr>
        <a:xfrm>
          <a:off x="0" y="0"/>
          <a:ext cx="0" cy="0"/>
          <a:chOff x="0" y="0"/>
          <a:chExt cx="0" cy="0"/>
        </a:xfrm>
      </p:grpSpPr>
      <p:sp>
        <p:nvSpPr>
          <p:cNvPr id="43" name="Google Shape;43;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8"/>
        <p:cNvGrpSpPr/>
        <p:nvPr/>
      </p:nvGrpSpPr>
      <p:grpSpPr>
        <a:xfrm>
          <a:off x="0" y="0"/>
          <a:ext cx="0" cy="0"/>
          <a:chOff x="0" y="0"/>
          <a:chExt cx="0" cy="0"/>
        </a:xfrm>
      </p:grpSpPr>
      <p:sp>
        <p:nvSpPr>
          <p:cNvPr id="49" name="Google Shape;49;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5"/>
        <p:cNvGrpSpPr/>
        <p:nvPr/>
      </p:nvGrpSpPr>
      <p:grpSpPr>
        <a:xfrm>
          <a:off x="0" y="0"/>
          <a:ext cx="0" cy="0"/>
          <a:chOff x="0" y="0"/>
          <a:chExt cx="0" cy="0"/>
        </a:xfrm>
      </p:grpSpPr>
      <p:sp>
        <p:nvSpPr>
          <p:cNvPr id="56" name="Google Shape;56;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4"/>
        <p:cNvGrpSpPr/>
        <p:nvPr/>
      </p:nvGrpSpPr>
      <p:grpSpPr>
        <a:xfrm>
          <a:off x="0" y="0"/>
          <a:ext cx="0" cy="0"/>
          <a:chOff x="0" y="0"/>
          <a:chExt cx="0" cy="0"/>
        </a:xfrm>
      </p:grpSpPr>
      <p:sp>
        <p:nvSpPr>
          <p:cNvPr id="65" name="Google Shape;65;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1"/>
        <p:cNvGrpSpPr/>
        <p:nvPr/>
      </p:nvGrpSpPr>
      <p:grpSpPr>
        <a:xfrm>
          <a:off x="0" y="0"/>
          <a:ext cx="0" cy="0"/>
          <a:chOff x="0" y="0"/>
          <a:chExt cx="0" cy="0"/>
        </a:xfrm>
      </p:grpSpPr>
      <p:sp>
        <p:nvSpPr>
          <p:cNvPr id="72" name="Google Shape;72;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50"/>
          <p:cNvSpPr>
            <a:spLocks noGrp="1"/>
          </p:cNvSpPr>
          <p:nvPr>
            <p:ph type="pic" idx="2"/>
          </p:nvPr>
        </p:nvSpPr>
        <p:spPr>
          <a:xfrm>
            <a:off x="5183188" y="987425"/>
            <a:ext cx="6172200" cy="4873625"/>
          </a:xfrm>
          <a:prstGeom prst="rect">
            <a:avLst/>
          </a:prstGeom>
          <a:noFill/>
          <a:ln>
            <a:noFill/>
          </a:ln>
        </p:spPr>
      </p:sp>
      <p:sp>
        <p:nvSpPr>
          <p:cNvPr id="74" name="Google Shape;74;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8"/>
        <p:cNvGrpSpPr/>
        <p:nvPr/>
      </p:nvGrpSpPr>
      <p:grpSpPr>
        <a:xfrm>
          <a:off x="0" y="0"/>
          <a:ext cx="0" cy="0"/>
          <a:chOff x="0" y="0"/>
          <a:chExt cx="0" cy="0"/>
        </a:xfrm>
      </p:grpSpPr>
      <p:sp>
        <p:nvSpPr>
          <p:cNvPr id="79" name="Google Shape;79;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
          <p:cNvSpPr txBox="1">
            <a:spLocks noGrp="1"/>
          </p:cNvSpPr>
          <p:nvPr>
            <p:ph type="ctrTitle"/>
          </p:nvPr>
        </p:nvSpPr>
        <p:spPr>
          <a:xfrm>
            <a:off x="1524000" y="2251529"/>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6000"/>
              <a:buFont typeface="Noto Sans"/>
              <a:buNone/>
            </a:pPr>
            <a:r>
              <a:rPr lang="es-MX" b="1">
                <a:solidFill>
                  <a:srgbClr val="002060"/>
                </a:solidFill>
                <a:latin typeface="Noto Sans"/>
                <a:ea typeface="Noto Sans"/>
                <a:cs typeface="Noto Sans"/>
                <a:sym typeface="Noto Sans"/>
              </a:rPr>
              <a:t>Primera Sesión Ordinaria 2026</a:t>
            </a:r>
            <a:endParaRPr/>
          </a:p>
        </p:txBody>
      </p:sp>
      <p:sp>
        <p:nvSpPr>
          <p:cNvPr id="176" name="Google Shape;176;p1"/>
          <p:cNvSpPr txBox="1"/>
          <p:nvPr/>
        </p:nvSpPr>
        <p:spPr>
          <a:xfrm>
            <a:off x="1524000" y="4523944"/>
            <a:ext cx="9144000" cy="200686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637D9C"/>
              </a:buClr>
              <a:buSzPts val="1800"/>
              <a:buFont typeface="Arial"/>
              <a:buNone/>
            </a:pPr>
            <a:endParaRPr sz="1800" b="0" i="0" u="none" strike="noStrike" cap="none" dirty="0">
              <a:solidFill>
                <a:srgbClr val="637D9C"/>
              </a:solidFill>
              <a:latin typeface="Noto Sans"/>
              <a:ea typeface="Noto Sans"/>
              <a:cs typeface="Noto Sans"/>
              <a:sym typeface="Noto Sans"/>
            </a:endParaRPr>
          </a:p>
          <a:p>
            <a:pPr marL="0" marR="0" lvl="0" indent="0" algn="ctr" rtl="0">
              <a:lnSpc>
                <a:spcPct val="90000"/>
              </a:lnSpc>
              <a:spcBef>
                <a:spcPts val="1000"/>
              </a:spcBef>
              <a:spcAft>
                <a:spcPts val="0"/>
              </a:spcAft>
              <a:buClr>
                <a:schemeClr val="dk1"/>
              </a:buClr>
              <a:buSzPts val="2400"/>
              <a:buFont typeface="Arial"/>
              <a:buNone/>
            </a:pPr>
            <a:r>
              <a:rPr lang="es-MX" sz="2400" b="0" i="0" u="none" strike="noStrike" cap="none" dirty="0">
                <a:solidFill>
                  <a:schemeClr val="dk1"/>
                </a:solidFill>
                <a:latin typeface="Noto Sans"/>
                <a:ea typeface="Noto Sans"/>
                <a:cs typeface="Noto Sans"/>
                <a:sym typeface="Noto Sans"/>
              </a:rPr>
              <a:t>Mercedes Macías Parra </a:t>
            </a:r>
            <a:endParaRPr dirty="0"/>
          </a:p>
          <a:p>
            <a:pPr marL="0" marR="0" lvl="0" indent="0" algn="r" rtl="0">
              <a:lnSpc>
                <a:spcPct val="90000"/>
              </a:lnSpc>
              <a:spcBef>
                <a:spcPts val="1000"/>
              </a:spcBef>
              <a:spcAft>
                <a:spcPts val="0"/>
              </a:spcAft>
              <a:buClr>
                <a:srgbClr val="637D9C"/>
              </a:buClr>
              <a:buSzPts val="2400"/>
              <a:buFont typeface="Arial"/>
              <a:buNone/>
            </a:pPr>
            <a:endParaRPr sz="2400" b="0" i="0" u="none" strike="noStrike" cap="none" dirty="0">
              <a:solidFill>
                <a:srgbClr val="637D9C"/>
              </a:solidFill>
              <a:latin typeface="Noto Sans"/>
              <a:ea typeface="Noto Sans"/>
              <a:cs typeface="Noto Sans"/>
              <a:sym typeface="Noto Sans"/>
            </a:endParaRPr>
          </a:p>
          <a:p>
            <a:pPr marL="0" marR="0" lvl="0" indent="0" algn="r" rtl="0">
              <a:lnSpc>
                <a:spcPct val="90000"/>
              </a:lnSpc>
              <a:spcBef>
                <a:spcPts val="1000"/>
              </a:spcBef>
              <a:spcAft>
                <a:spcPts val="0"/>
              </a:spcAft>
              <a:buClr>
                <a:srgbClr val="637D9C"/>
              </a:buClr>
              <a:buSzPts val="1800"/>
              <a:buFont typeface="Arial"/>
              <a:buNone/>
            </a:pPr>
            <a:endParaRPr sz="1800" b="0" i="0" u="none" strike="noStrike" cap="none" dirty="0">
              <a:solidFill>
                <a:srgbClr val="637D9C"/>
              </a:solidFill>
              <a:latin typeface="Noto Sans"/>
              <a:ea typeface="Noto Sans"/>
              <a:cs typeface="Noto Sans"/>
              <a:sym typeface="Noto Sans"/>
            </a:endParaRPr>
          </a:p>
          <a:p>
            <a:pPr marL="0" marR="0" lvl="0" indent="0" algn="r" rtl="0">
              <a:lnSpc>
                <a:spcPct val="90000"/>
              </a:lnSpc>
              <a:spcBef>
                <a:spcPts val="1000"/>
              </a:spcBef>
              <a:spcAft>
                <a:spcPts val="0"/>
              </a:spcAft>
              <a:buClr>
                <a:srgbClr val="7F7F7F"/>
              </a:buClr>
              <a:buSzPts val="1600"/>
              <a:buFont typeface="Arial"/>
              <a:buNone/>
            </a:pPr>
            <a:r>
              <a:rPr lang="es-MX" sz="1600" b="0" i="0" u="none" strike="noStrike" cap="none" dirty="0">
                <a:solidFill>
                  <a:srgbClr val="7F7F7F"/>
                </a:solidFill>
                <a:latin typeface="Noto Sans"/>
                <a:ea typeface="Noto Sans"/>
                <a:cs typeface="Noto Sans"/>
                <a:sym typeface="Noto Sans"/>
              </a:rPr>
              <a:t>Ciudad de México, a  </a:t>
            </a:r>
            <a:r>
              <a:rPr lang="es-MX" sz="1600" dirty="0">
                <a:solidFill>
                  <a:srgbClr val="7F7F7F"/>
                </a:solidFill>
                <a:latin typeface="Noto Sans"/>
                <a:ea typeface="Noto Sans"/>
                <a:cs typeface="Noto Sans"/>
                <a:sym typeface="Noto Sans"/>
              </a:rPr>
              <a:t>06 d</a:t>
            </a:r>
            <a:r>
              <a:rPr lang="es-MX" sz="1600" b="0" i="0" u="none" strike="noStrike" cap="none" dirty="0">
                <a:solidFill>
                  <a:srgbClr val="7F7F7F"/>
                </a:solidFill>
                <a:latin typeface="Noto Sans"/>
                <a:ea typeface="Noto Sans"/>
                <a:cs typeface="Noto Sans"/>
                <a:sym typeface="Noto Sans"/>
              </a:rPr>
              <a:t>e mayo de 2026.</a:t>
            </a:r>
            <a:endParaRPr sz="2000" b="0" i="0" u="none" strike="noStrike" cap="none" dirty="0">
              <a:solidFill>
                <a:srgbClr val="7F7F7F"/>
              </a:solidFill>
              <a:latin typeface="Noto Sans"/>
              <a:ea typeface="Noto Sans"/>
              <a:cs typeface="Noto Sans"/>
              <a:sym typeface="Noto Sans"/>
            </a:endParaRPr>
          </a:p>
        </p:txBody>
      </p:sp>
      <p:pic>
        <p:nvPicPr>
          <p:cNvPr id="177" name="Google Shape;177;p1"/>
          <p:cNvPicPr preferRelativeResize="0"/>
          <p:nvPr/>
        </p:nvPicPr>
        <p:blipFill rotWithShape="1">
          <a:blip r:embed="rId3">
            <a:alphaModFix/>
          </a:blip>
          <a:srcRect/>
          <a:stretch/>
        </p:blipFill>
        <p:spPr>
          <a:xfrm>
            <a:off x="5157487" y="327192"/>
            <a:ext cx="1877026" cy="2305788"/>
          </a:xfrm>
          <a:prstGeom prst="rect">
            <a:avLst/>
          </a:prstGeom>
          <a:noFill/>
          <a:ln>
            <a:noFill/>
          </a:ln>
        </p:spPr>
      </p:pic>
      <p:pic>
        <p:nvPicPr>
          <p:cNvPr id="178" name="Google Shape;178;p1"/>
          <p:cNvPicPr preferRelativeResize="0"/>
          <p:nvPr/>
        </p:nvPicPr>
        <p:blipFill rotWithShape="1">
          <a:blip r:embed="rId4">
            <a:alphaModFix/>
          </a:blip>
          <a:srcRect/>
          <a:stretch/>
        </p:blipFill>
        <p:spPr>
          <a:xfrm>
            <a:off x="343659" y="327192"/>
            <a:ext cx="871529" cy="7700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423" name="Google Shape;423;p11"/>
          <p:cNvGrpSpPr/>
          <p:nvPr/>
        </p:nvGrpSpPr>
        <p:grpSpPr>
          <a:xfrm>
            <a:off x="70340" y="6643197"/>
            <a:ext cx="11996742" cy="95885"/>
            <a:chOff x="0" y="0"/>
            <a:chExt cx="5549939" cy="154305"/>
          </a:xfrm>
        </p:grpSpPr>
        <p:sp>
          <p:nvSpPr>
            <p:cNvPr id="424" name="Google Shape;424;p11"/>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5" name="Google Shape;425;p11"/>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6" name="Google Shape;426;p11"/>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7" name="Google Shape;427;p11"/>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8" name="Google Shape;428;p11"/>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429" name="Google Shape;429;p11"/>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Noto Sans"/>
              <a:buNone/>
            </a:pPr>
            <a:r>
              <a:rPr lang="es-MX" sz="1800" b="1" i="0" u="none" strike="noStrike" cap="none">
                <a:solidFill>
                  <a:srgbClr val="FFFFFF"/>
                </a:solidFill>
                <a:latin typeface="Noto Sans"/>
                <a:ea typeface="Noto Sans"/>
                <a:cs typeface="Noto Sans"/>
                <a:sym typeface="Noto Sans"/>
              </a:rPr>
              <a:t>ENSEÑANZA</a:t>
            </a:r>
            <a:endParaRPr sz="1800" b="1" i="0" u="none" strike="noStrike" cap="none">
              <a:solidFill>
                <a:srgbClr val="FFFFFF"/>
              </a:solidFill>
              <a:latin typeface="Noto Sans"/>
              <a:ea typeface="Noto Sans"/>
              <a:cs typeface="Noto Sans"/>
              <a:sym typeface="Noto Sans"/>
            </a:endParaRPr>
          </a:p>
        </p:txBody>
      </p:sp>
      <p:sp>
        <p:nvSpPr>
          <p:cNvPr id="430" name="Google Shape;430;p11"/>
          <p:cNvSpPr txBox="1"/>
          <p:nvPr/>
        </p:nvSpPr>
        <p:spPr>
          <a:xfrm>
            <a:off x="3229256" y="24975"/>
            <a:ext cx="573348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Noto Sans"/>
              <a:buNone/>
            </a:pPr>
            <a:r>
              <a:rPr lang="es-MX" sz="2000" b="1" i="0" u="none" strike="noStrike" cap="none">
                <a:solidFill>
                  <a:srgbClr val="002060"/>
                </a:solidFill>
                <a:latin typeface="Noto Sans"/>
                <a:ea typeface="Noto Sans"/>
                <a:cs typeface="Noto Sans"/>
                <a:sym typeface="Noto Sans"/>
              </a:rPr>
              <a:t>Acta Pediátrica 2021-  2025</a:t>
            </a:r>
            <a:endParaRPr sz="2000" b="1" i="0" u="none" strike="noStrike" cap="none">
              <a:solidFill>
                <a:srgbClr val="002060"/>
              </a:solidFill>
              <a:highlight>
                <a:srgbClr val="FFFF00"/>
              </a:highlight>
              <a:latin typeface="Noto Sans"/>
              <a:ea typeface="Noto Sans"/>
              <a:cs typeface="Noto Sans"/>
              <a:sym typeface="Noto Sans"/>
            </a:endParaRPr>
          </a:p>
        </p:txBody>
      </p:sp>
      <p:graphicFrame>
        <p:nvGraphicFramePr>
          <p:cNvPr id="431" name="Google Shape;431;p11"/>
          <p:cNvGraphicFramePr/>
          <p:nvPr/>
        </p:nvGraphicFramePr>
        <p:xfrm>
          <a:off x="5631982" y="833128"/>
          <a:ext cx="6367475" cy="5402738"/>
        </p:xfrm>
        <a:graphic>
          <a:graphicData uri="http://schemas.openxmlformats.org/drawingml/2006/table">
            <a:tbl>
              <a:tblPr>
                <a:noFill/>
                <a:tableStyleId>{516874F5-46BB-4AD5-BCD0-59EBE15CA0B3}</a:tableStyleId>
              </a:tblPr>
              <a:tblGrid>
                <a:gridCol w="1460350">
                  <a:extLst>
                    <a:ext uri="{9D8B030D-6E8A-4147-A177-3AD203B41FA5}">
                      <a16:colId xmlns:a16="http://schemas.microsoft.com/office/drawing/2014/main" val="20000"/>
                    </a:ext>
                  </a:extLst>
                </a:gridCol>
                <a:gridCol w="850200">
                  <a:extLst>
                    <a:ext uri="{9D8B030D-6E8A-4147-A177-3AD203B41FA5}">
                      <a16:colId xmlns:a16="http://schemas.microsoft.com/office/drawing/2014/main" val="20001"/>
                    </a:ext>
                  </a:extLst>
                </a:gridCol>
                <a:gridCol w="730175">
                  <a:extLst>
                    <a:ext uri="{9D8B030D-6E8A-4147-A177-3AD203B41FA5}">
                      <a16:colId xmlns:a16="http://schemas.microsoft.com/office/drawing/2014/main" val="20002"/>
                    </a:ext>
                  </a:extLst>
                </a:gridCol>
                <a:gridCol w="740175">
                  <a:extLst>
                    <a:ext uri="{9D8B030D-6E8A-4147-A177-3AD203B41FA5}">
                      <a16:colId xmlns:a16="http://schemas.microsoft.com/office/drawing/2014/main" val="20003"/>
                    </a:ext>
                  </a:extLst>
                </a:gridCol>
                <a:gridCol w="770175">
                  <a:extLst>
                    <a:ext uri="{9D8B030D-6E8A-4147-A177-3AD203B41FA5}">
                      <a16:colId xmlns:a16="http://schemas.microsoft.com/office/drawing/2014/main" val="20004"/>
                    </a:ext>
                  </a:extLst>
                </a:gridCol>
                <a:gridCol w="760175">
                  <a:extLst>
                    <a:ext uri="{9D8B030D-6E8A-4147-A177-3AD203B41FA5}">
                      <a16:colId xmlns:a16="http://schemas.microsoft.com/office/drawing/2014/main" val="20005"/>
                    </a:ext>
                  </a:extLst>
                </a:gridCol>
                <a:gridCol w="1056225">
                  <a:extLst>
                    <a:ext uri="{9D8B030D-6E8A-4147-A177-3AD203B41FA5}">
                      <a16:colId xmlns:a16="http://schemas.microsoft.com/office/drawing/2014/main" val="20006"/>
                    </a:ext>
                  </a:extLst>
                </a:gridCol>
              </a:tblGrid>
              <a:tr h="415075">
                <a:tc>
                  <a:txBody>
                    <a:bodyPr/>
                    <a:lstStyle/>
                    <a:p>
                      <a:pPr marL="0" marR="0" lvl="0" indent="0" algn="ctr" rtl="0">
                        <a:spcBef>
                          <a:spcPts val="0"/>
                        </a:spcBef>
                        <a:spcAft>
                          <a:spcPts val="0"/>
                        </a:spcAft>
                        <a:buNone/>
                      </a:pPr>
                      <a:r>
                        <a:rPr lang="es-MX" sz="1300" b="1" u="none" strike="noStrike" cap="none">
                          <a:solidFill>
                            <a:schemeClr val="lt1"/>
                          </a:solidFill>
                          <a:latin typeface="Noto Sans"/>
                          <a:ea typeface="Noto Sans"/>
                          <a:cs typeface="Noto Sans"/>
                          <a:sym typeface="Noto Sans"/>
                        </a:rPr>
                        <a:t>País </a:t>
                      </a:r>
                      <a:endParaRPr sz="1300" b="1" i="0" u="none" strike="noStrike" cap="none">
                        <a:solidFill>
                          <a:schemeClr val="lt1"/>
                        </a:solidFill>
                        <a:latin typeface="Noto Sans"/>
                        <a:ea typeface="Noto Sans"/>
                        <a:cs typeface="Noto Sans"/>
                        <a:sym typeface="Noto Sans"/>
                      </a:endParaRPr>
                    </a:p>
                  </a:txBody>
                  <a:tcPr marL="7550" marR="7550" marT="75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300" b="1" i="0" u="none" strike="noStrike" cap="none">
                          <a:solidFill>
                            <a:schemeClr val="lt1"/>
                          </a:solidFill>
                          <a:latin typeface="Noto Sans"/>
                          <a:ea typeface="Noto Sans"/>
                          <a:cs typeface="Noto Sans"/>
                          <a:sym typeface="Noto Sans"/>
                        </a:rPr>
                        <a:t>2021</a:t>
                      </a:r>
                      <a:endParaRPr/>
                    </a:p>
                  </a:txBody>
                  <a:tcPr marL="7550" marR="7550" marT="75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300" b="1" i="0" u="none" strike="noStrike" cap="none">
                          <a:solidFill>
                            <a:schemeClr val="lt1"/>
                          </a:solidFill>
                          <a:latin typeface="Noto Sans"/>
                          <a:ea typeface="Noto Sans"/>
                          <a:cs typeface="Noto Sans"/>
                          <a:sym typeface="Noto Sans"/>
                        </a:rPr>
                        <a:t>2022</a:t>
                      </a:r>
                      <a:endParaRPr/>
                    </a:p>
                  </a:txBody>
                  <a:tcPr marL="7550" marR="7550" marT="75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300" b="1" i="0" u="none" strike="noStrike" cap="none">
                          <a:solidFill>
                            <a:schemeClr val="lt1"/>
                          </a:solidFill>
                          <a:latin typeface="Noto Sans"/>
                          <a:ea typeface="Noto Sans"/>
                          <a:cs typeface="Noto Sans"/>
                          <a:sym typeface="Noto Sans"/>
                        </a:rPr>
                        <a:t>2023</a:t>
                      </a:r>
                      <a:endParaRPr/>
                    </a:p>
                  </a:txBody>
                  <a:tcPr marL="7550" marR="7550" marT="75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300" b="1" u="none" strike="noStrike" cap="none">
                          <a:solidFill>
                            <a:schemeClr val="lt1"/>
                          </a:solidFill>
                          <a:latin typeface="Noto Sans"/>
                          <a:ea typeface="Noto Sans"/>
                          <a:cs typeface="Noto Sans"/>
                          <a:sym typeface="Noto Sans"/>
                        </a:rPr>
                        <a:t>2024</a:t>
                      </a:r>
                      <a:endParaRPr sz="1300" b="1" i="0" u="none" strike="noStrike" cap="none">
                        <a:solidFill>
                          <a:schemeClr val="lt1"/>
                        </a:solidFill>
                        <a:latin typeface="Noto Sans"/>
                        <a:ea typeface="Noto Sans"/>
                        <a:cs typeface="Noto Sans"/>
                        <a:sym typeface="Noto Sans"/>
                      </a:endParaRPr>
                    </a:p>
                  </a:txBody>
                  <a:tcPr marL="7550" marR="7550" marT="75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300" b="1" u="none" strike="noStrike" cap="none">
                          <a:solidFill>
                            <a:schemeClr val="lt1"/>
                          </a:solidFill>
                          <a:latin typeface="Noto Sans"/>
                          <a:ea typeface="Noto Sans"/>
                          <a:cs typeface="Noto Sans"/>
                          <a:sym typeface="Noto Sans"/>
                        </a:rPr>
                        <a:t>2025</a:t>
                      </a:r>
                      <a:endParaRPr sz="1300" b="1" i="0" u="none" strike="noStrike" cap="none">
                        <a:solidFill>
                          <a:schemeClr val="lt1"/>
                        </a:solidFill>
                        <a:latin typeface="Noto Sans"/>
                        <a:ea typeface="Noto Sans"/>
                        <a:cs typeface="Noto Sans"/>
                        <a:sym typeface="Noto Sans"/>
                      </a:endParaRPr>
                    </a:p>
                  </a:txBody>
                  <a:tcPr marL="7550" marR="7550" marT="75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Clr>
                          <a:schemeClr val="lt1"/>
                        </a:buClr>
                        <a:buSzPts val="1300"/>
                        <a:buFont typeface="Noto Sans"/>
                        <a:buNone/>
                      </a:pPr>
                      <a:r>
                        <a:rPr lang="es-MX" sz="1300" b="1" u="none" strike="noStrike" cap="none">
                          <a:solidFill>
                            <a:schemeClr val="lt1"/>
                          </a:solidFill>
                          <a:latin typeface="Noto Sans"/>
                          <a:ea typeface="Noto Sans"/>
                          <a:cs typeface="Noto Sans"/>
                          <a:sym typeface="Noto Sans"/>
                        </a:rPr>
                        <a:t>% Var 2021-2025</a:t>
                      </a:r>
                      <a:endParaRPr/>
                    </a:p>
                  </a:txBody>
                  <a:tcPr marL="7550" marR="7550" marT="75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México</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103,964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40,246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90,755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174,466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530,384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410.16</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1"/>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Estados Unidos </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2,042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3,287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5,431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4,194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10,520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415.18</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2"/>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Perú</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5,051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1,423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4,064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5,759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16,645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229.54</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3"/>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Ecuador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4,255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1,074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3,571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dirty="0">
                          <a:solidFill>
                            <a:schemeClr val="dk1"/>
                          </a:solidFill>
                          <a:latin typeface="Noto Sans"/>
                          <a:ea typeface="Noto Sans"/>
                          <a:cs typeface="Noto Sans"/>
                          <a:sym typeface="Noto Sans"/>
                        </a:rPr>
                        <a:t>4,321</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12,958</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204.54</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4"/>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España</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2,859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822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2,291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3,326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8,646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202.41</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5"/>
                  </a:ext>
                </a:extLst>
              </a:tr>
              <a:tr h="328300">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China</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924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980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1,812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437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1,511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63.53</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6"/>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Argentina</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1,635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350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1,320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2,582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6,395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291.13</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7"/>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India</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784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2,548</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4,541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804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6,021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667.98</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8"/>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Chile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1,254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679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1,249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1,936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4,932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293.30</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9"/>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Bolivia</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1,143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409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1,347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2,031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6,022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426.86</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10"/>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Venezuela</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712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69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471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1,895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4,940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593.82</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11"/>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Guatemala</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583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600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664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1,021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3,101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431.90</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12"/>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Otros </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21,057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3,581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34,196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125,091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u="none" strike="noStrike" cap="none">
                          <a:solidFill>
                            <a:schemeClr val="dk1"/>
                          </a:solidFill>
                          <a:latin typeface="Noto Sans"/>
                          <a:ea typeface="Noto Sans"/>
                          <a:cs typeface="Noto Sans"/>
                          <a:sym typeface="Noto Sans"/>
                        </a:rPr>
                        <a:t>163,866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678.20</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13"/>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Total</a:t>
                      </a:r>
                      <a:endParaRPr sz="1300" b="1" u="none" strike="noStrike" cap="none">
                        <a:solidFill>
                          <a:schemeClr val="dk1"/>
                        </a:solidFill>
                        <a:latin typeface="Noto Sans"/>
                        <a:ea typeface="Noto Sans"/>
                        <a:cs typeface="Noto Sans"/>
                        <a:sym typeface="Noto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139,177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56,068</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151,712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327,863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775,941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rgbClr val="222A35"/>
                          </a:solidFill>
                          <a:latin typeface="Noto Sans"/>
                          <a:ea typeface="Noto Sans"/>
                          <a:cs typeface="Noto Sans"/>
                          <a:sym typeface="Noto Sans"/>
                        </a:rPr>
                        <a:t>457.52</a:t>
                      </a:r>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14"/>
                  </a:ext>
                </a:extLst>
              </a:tr>
              <a:tr h="332325">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Total de países </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dirty="0">
                          <a:solidFill>
                            <a:schemeClr val="dk1"/>
                          </a:solidFill>
                          <a:latin typeface="Noto Sans"/>
                          <a:ea typeface="Noto Sans"/>
                          <a:cs typeface="Noto Sans"/>
                          <a:sym typeface="Noto Sans"/>
                        </a:rPr>
                        <a:t>96</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76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96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147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a:solidFill>
                            <a:schemeClr val="dk1"/>
                          </a:solidFill>
                          <a:latin typeface="Noto Sans"/>
                          <a:ea typeface="Noto Sans"/>
                          <a:cs typeface="Noto Sans"/>
                          <a:sym typeface="Noto Sans"/>
                        </a:rPr>
                        <a:t>135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None/>
                      </a:pPr>
                      <a:r>
                        <a:rPr lang="es-MX" sz="1300" b="1" u="none" strike="noStrike" cap="none" dirty="0">
                          <a:solidFill>
                            <a:srgbClr val="222A35"/>
                          </a:solidFill>
                          <a:latin typeface="Noto Sans"/>
                          <a:ea typeface="Noto Sans"/>
                          <a:cs typeface="Noto Sans"/>
                          <a:sym typeface="Noto Sans"/>
                        </a:rPr>
                        <a:t>40.62</a:t>
                      </a:r>
                      <a:endParaRPr dirty="0"/>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15"/>
                  </a:ext>
                </a:extLst>
              </a:tr>
            </a:tbl>
          </a:graphicData>
        </a:graphic>
      </p:graphicFrame>
      <p:sp>
        <p:nvSpPr>
          <p:cNvPr id="432" name="Google Shape;432;p11"/>
          <p:cNvSpPr/>
          <p:nvPr/>
        </p:nvSpPr>
        <p:spPr>
          <a:xfrm>
            <a:off x="8053987" y="492571"/>
            <a:ext cx="2806846" cy="39699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600"/>
              <a:buFont typeface="Noto Sans"/>
              <a:buNone/>
            </a:pPr>
            <a:r>
              <a:rPr lang="es-MX" sz="1800" b="1" i="0" u="none" strike="noStrike" cap="none" dirty="0">
                <a:solidFill>
                  <a:schemeClr val="accent1">
                    <a:lumMod val="50000"/>
                  </a:schemeClr>
                </a:solidFill>
                <a:latin typeface="Noto Sans"/>
                <a:ea typeface="Noto Sans"/>
                <a:cs typeface="Noto Sans"/>
                <a:sym typeface="Noto Sans"/>
              </a:rPr>
              <a:t>Número de visitas</a:t>
            </a:r>
            <a:endParaRPr sz="1800" dirty="0">
              <a:solidFill>
                <a:schemeClr val="accent1">
                  <a:lumMod val="50000"/>
                </a:schemeClr>
              </a:solidFill>
            </a:endParaRPr>
          </a:p>
        </p:txBody>
      </p:sp>
      <p:sp>
        <p:nvSpPr>
          <p:cNvPr id="433" name="Google Shape;433;p11"/>
          <p:cNvSpPr/>
          <p:nvPr/>
        </p:nvSpPr>
        <p:spPr>
          <a:xfrm>
            <a:off x="5460807" y="6380892"/>
            <a:ext cx="6096000" cy="268407"/>
          </a:xfrm>
          <a:prstGeom prst="rect">
            <a:avLst/>
          </a:prstGeom>
          <a:noFill/>
          <a:ln>
            <a:noFill/>
          </a:ln>
        </p:spPr>
        <p:txBody>
          <a:bodyPr spcFirstLastPara="1" wrap="square" lIns="91425" tIns="45700" rIns="91425" bIns="45700" anchor="t" anchorCtr="0">
            <a:spAutoFit/>
          </a:bodyPr>
          <a:lstStyle/>
          <a:p>
            <a:pPr marL="127000" marR="0" lvl="1" indent="0" algn="just" rtl="0">
              <a:lnSpc>
                <a:spcPct val="110000"/>
              </a:lnSpc>
              <a:spcBef>
                <a:spcPts val="0"/>
              </a:spcBef>
              <a:spcAft>
                <a:spcPts val="0"/>
              </a:spcAft>
              <a:buClr>
                <a:srgbClr val="000000"/>
              </a:buClr>
              <a:buSzPts val="1100"/>
              <a:buFont typeface="Noto Sans"/>
              <a:buNone/>
            </a:pPr>
            <a:r>
              <a:rPr lang="es-MX" sz="1100" b="0" i="0" u="none" strike="noStrike" cap="none">
                <a:solidFill>
                  <a:srgbClr val="000000"/>
                </a:solidFill>
                <a:latin typeface="Noto Sans"/>
                <a:ea typeface="Noto Sans"/>
                <a:cs typeface="Noto Sans"/>
                <a:sym typeface="Noto Sans"/>
              </a:rPr>
              <a:t>Fuente: Google Analytics (no hay información previa)</a:t>
            </a:r>
            <a:endParaRPr/>
          </a:p>
        </p:txBody>
      </p:sp>
      <p:sp>
        <p:nvSpPr>
          <p:cNvPr id="434" name="Google Shape;434;p11"/>
          <p:cNvSpPr/>
          <p:nvPr/>
        </p:nvSpPr>
        <p:spPr>
          <a:xfrm>
            <a:off x="89554" y="487255"/>
            <a:ext cx="4693575" cy="479819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0000"/>
              </a:lnSpc>
              <a:spcBef>
                <a:spcPts val="0"/>
              </a:spcBef>
              <a:spcAft>
                <a:spcPts val="0"/>
              </a:spcAft>
              <a:buClr>
                <a:srgbClr val="000000"/>
              </a:buClr>
              <a:buSzPts val="1600"/>
              <a:buFont typeface="Calibri"/>
              <a:buAutoNum type="arabicPeriod"/>
            </a:pPr>
            <a:r>
              <a:rPr lang="es-MX" sz="1800" b="1" i="0" u="none" strike="noStrike" cap="none" dirty="0">
                <a:solidFill>
                  <a:schemeClr val="accent1">
                    <a:lumMod val="50000"/>
                  </a:schemeClr>
                </a:solidFill>
                <a:latin typeface="Noto Sans"/>
                <a:ea typeface="Noto Sans"/>
                <a:cs typeface="Noto Sans"/>
                <a:sym typeface="Noto Sans"/>
              </a:rPr>
              <a:t>Procedencia de los artículos</a:t>
            </a:r>
            <a:endParaRPr sz="1800" dirty="0">
              <a:solidFill>
                <a:schemeClr val="accent1">
                  <a:lumMod val="50000"/>
                </a:schemeClr>
              </a:solidFill>
            </a:endParaRPr>
          </a:p>
          <a:p>
            <a:pPr marL="342900" marR="0" lvl="0" indent="-24130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342900" marR="0" lvl="0" indent="-24130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342900" marR="0" lvl="0" indent="-24130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342900" marR="0" lvl="0" indent="-24130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342900" marR="0" lvl="0" indent="-24130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0" marR="0" lvl="0" indent="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highlight>
                <a:srgbClr val="FFFF00"/>
              </a:highlight>
              <a:latin typeface="Noto Sans"/>
              <a:ea typeface="Noto Sans"/>
              <a:cs typeface="Noto Sans"/>
              <a:sym typeface="Noto Sans"/>
            </a:endParaRPr>
          </a:p>
          <a:p>
            <a:pPr marL="0" marR="0" lvl="0" indent="0" algn="l" rtl="0">
              <a:lnSpc>
                <a:spcPct val="110000"/>
              </a:lnSpc>
              <a:spcBef>
                <a:spcPts val="0"/>
              </a:spcBef>
              <a:spcAft>
                <a:spcPts val="0"/>
              </a:spcAft>
              <a:buClr>
                <a:srgbClr val="000000"/>
              </a:buClr>
              <a:buSzPts val="1600"/>
              <a:buFont typeface="Noto Sans"/>
              <a:buNone/>
            </a:pPr>
            <a:r>
              <a:rPr lang="es-MX" sz="1800" b="1" i="0" u="none" strike="noStrike" cap="none" dirty="0">
                <a:solidFill>
                  <a:schemeClr val="accent1">
                    <a:lumMod val="50000"/>
                  </a:schemeClr>
                </a:solidFill>
                <a:latin typeface="Noto Sans"/>
                <a:ea typeface="Noto Sans"/>
                <a:cs typeface="Noto Sans"/>
                <a:sym typeface="Noto Sans"/>
              </a:rPr>
              <a:t>2. Artículos</a:t>
            </a:r>
            <a:endParaRPr sz="1800" dirty="0">
              <a:solidFill>
                <a:schemeClr val="accent1">
                  <a:lumMod val="50000"/>
                </a:schemeClr>
              </a:solidFill>
            </a:endParaRPr>
          </a:p>
          <a:p>
            <a:pPr marL="0" marR="0" lvl="0" indent="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0" marR="0" lvl="0" indent="0" algn="l" rtl="0">
              <a:lnSpc>
                <a:spcPct val="110000"/>
              </a:lnSpc>
              <a:spcBef>
                <a:spcPts val="0"/>
              </a:spcBef>
              <a:spcAft>
                <a:spcPts val="0"/>
              </a:spcAft>
              <a:buClr>
                <a:srgbClr val="000000"/>
              </a:buClr>
              <a:buSzPts val="1600"/>
              <a:buFont typeface="Noto Sans"/>
              <a:buNone/>
            </a:pPr>
            <a:r>
              <a:rPr lang="es-MX" sz="1600" b="1" i="0" u="none" strike="noStrike" cap="none" dirty="0">
                <a:solidFill>
                  <a:srgbClr val="000000"/>
                </a:solidFill>
                <a:latin typeface="Noto Sans"/>
                <a:ea typeface="Noto Sans"/>
                <a:cs typeface="Noto Sans"/>
                <a:sym typeface="Noto Sans"/>
              </a:rPr>
              <a:t> </a:t>
            </a:r>
            <a:endParaRPr dirty="0"/>
          </a:p>
          <a:p>
            <a:pPr marL="0" marR="0" lvl="0" indent="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0" marR="0" lvl="0" indent="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0" marR="0" lvl="0" indent="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0" marR="0" lvl="0" indent="0" algn="l" rtl="0">
              <a:lnSpc>
                <a:spcPct val="110000"/>
              </a:lnSpc>
              <a:spcBef>
                <a:spcPts val="0"/>
              </a:spcBef>
              <a:spcAft>
                <a:spcPts val="0"/>
              </a:spcAft>
              <a:buNone/>
            </a:pPr>
            <a:r>
              <a:rPr lang="es-MX" sz="1800" b="1" dirty="0">
                <a:solidFill>
                  <a:schemeClr val="accent1">
                    <a:lumMod val="50000"/>
                  </a:schemeClr>
                </a:solidFill>
                <a:latin typeface="Noto Sans"/>
                <a:ea typeface="Noto Sans"/>
                <a:cs typeface="Noto Sans"/>
                <a:sym typeface="Noto Sans"/>
              </a:rPr>
              <a:t>3. Consensos </a:t>
            </a:r>
            <a:endParaRPr sz="1800" dirty="0">
              <a:solidFill>
                <a:schemeClr val="accent1">
                  <a:lumMod val="50000"/>
                </a:schemeClr>
              </a:solidFill>
            </a:endParaRPr>
          </a:p>
          <a:p>
            <a:pPr marL="0" marR="0" lvl="0" indent="0" algn="l" rtl="0">
              <a:lnSpc>
                <a:spcPct val="110000"/>
              </a:lnSpc>
              <a:spcBef>
                <a:spcPts val="0"/>
              </a:spcBef>
              <a:spcAft>
                <a:spcPts val="0"/>
              </a:spcAft>
              <a:buNone/>
            </a:pPr>
            <a:endParaRPr sz="1600" b="1" dirty="0">
              <a:solidFill>
                <a:srgbClr val="000000"/>
              </a:solidFill>
              <a:latin typeface="Noto Sans"/>
              <a:ea typeface="Noto Sans"/>
              <a:cs typeface="Noto Sans"/>
              <a:sym typeface="Noto Sans"/>
            </a:endParaRPr>
          </a:p>
          <a:p>
            <a:pPr marL="0" marR="0" lvl="0" indent="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a:p>
            <a:pPr marL="457200" marR="0" lvl="1" indent="0" algn="l" rtl="0">
              <a:lnSpc>
                <a:spcPct val="110000"/>
              </a:lnSpc>
              <a:spcBef>
                <a:spcPts val="0"/>
              </a:spcBef>
              <a:spcAft>
                <a:spcPts val="0"/>
              </a:spcAft>
              <a:buClr>
                <a:schemeClr val="dk1"/>
              </a:buClr>
              <a:buSzPts val="1600"/>
              <a:buFont typeface="Calibri"/>
              <a:buNone/>
            </a:pPr>
            <a:endParaRPr sz="1600" b="1" i="0" u="none" strike="noStrike" cap="none" dirty="0">
              <a:solidFill>
                <a:srgbClr val="000000"/>
              </a:solidFill>
              <a:latin typeface="Noto Sans"/>
              <a:ea typeface="Noto Sans"/>
              <a:cs typeface="Noto Sans"/>
              <a:sym typeface="Noto Sans"/>
            </a:endParaRPr>
          </a:p>
        </p:txBody>
      </p:sp>
      <p:graphicFrame>
        <p:nvGraphicFramePr>
          <p:cNvPr id="435" name="Google Shape;435;p11"/>
          <p:cNvGraphicFramePr/>
          <p:nvPr/>
        </p:nvGraphicFramePr>
        <p:xfrm>
          <a:off x="160597" y="853475"/>
          <a:ext cx="5106000" cy="1244500"/>
        </p:xfrm>
        <a:graphic>
          <a:graphicData uri="http://schemas.openxmlformats.org/drawingml/2006/table">
            <a:tbl>
              <a:tblPr>
                <a:noFill/>
                <a:tableStyleId>{516874F5-46BB-4AD5-BCD0-59EBE15CA0B3}</a:tableStyleId>
              </a:tblPr>
              <a:tblGrid>
                <a:gridCol w="1279100">
                  <a:extLst>
                    <a:ext uri="{9D8B030D-6E8A-4147-A177-3AD203B41FA5}">
                      <a16:colId xmlns:a16="http://schemas.microsoft.com/office/drawing/2014/main" val="20000"/>
                    </a:ext>
                  </a:extLst>
                </a:gridCol>
                <a:gridCol w="975800">
                  <a:extLst>
                    <a:ext uri="{9D8B030D-6E8A-4147-A177-3AD203B41FA5}">
                      <a16:colId xmlns:a16="http://schemas.microsoft.com/office/drawing/2014/main" val="20001"/>
                    </a:ext>
                  </a:extLst>
                </a:gridCol>
                <a:gridCol w="1062275">
                  <a:extLst>
                    <a:ext uri="{9D8B030D-6E8A-4147-A177-3AD203B41FA5}">
                      <a16:colId xmlns:a16="http://schemas.microsoft.com/office/drawing/2014/main" val="20002"/>
                    </a:ext>
                  </a:extLst>
                </a:gridCol>
                <a:gridCol w="1788825">
                  <a:extLst>
                    <a:ext uri="{9D8B030D-6E8A-4147-A177-3AD203B41FA5}">
                      <a16:colId xmlns:a16="http://schemas.microsoft.com/office/drawing/2014/main" val="20003"/>
                    </a:ext>
                  </a:extLst>
                </a:gridCol>
              </a:tblGrid>
              <a:tr h="299200">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Procedencia</a:t>
                      </a:r>
                      <a:endParaRPr sz="14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2024</a:t>
                      </a:r>
                      <a:endParaRPr sz="14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2025</a:t>
                      </a:r>
                      <a:endParaRPr sz="14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 Var</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72650">
                <a:tc>
                  <a:txBody>
                    <a:bodyPr/>
                    <a:lstStyle/>
                    <a:p>
                      <a:pPr marL="93663" marR="0" lvl="0" indent="0" algn="ctr" rtl="0">
                        <a:lnSpc>
                          <a:spcPct val="107000"/>
                        </a:lnSpc>
                        <a:spcBef>
                          <a:spcPts val="0"/>
                        </a:spcBef>
                        <a:spcAft>
                          <a:spcPts val="0"/>
                        </a:spcAft>
                        <a:buNone/>
                      </a:pPr>
                      <a:r>
                        <a:rPr lang="es-MX" sz="1400" b="1" u="none" strike="noStrike" cap="none">
                          <a:latin typeface="Noto Sans"/>
                          <a:ea typeface="Noto Sans"/>
                          <a:cs typeface="Noto Sans"/>
                          <a:sym typeface="Noto Sans"/>
                        </a:rPr>
                        <a:t>Nacionales</a:t>
                      </a:r>
                      <a:endParaRPr sz="1400" b="1" u="none" strike="noStrike" cap="none">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141</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117</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b="1" u="none" strike="noStrike" cap="none">
                          <a:solidFill>
                            <a:schemeClr val="dk1"/>
                          </a:solidFill>
                          <a:latin typeface="Noto Sans"/>
                          <a:ea typeface="Noto Sans"/>
                          <a:cs typeface="Noto Sans"/>
                          <a:sym typeface="Noto Sans"/>
                        </a:rPr>
                        <a:t>-17.02</a:t>
                      </a:r>
                      <a:endParaRPr sz="1400" b="1"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472650">
                <a:tc>
                  <a:txBody>
                    <a:bodyPr/>
                    <a:lstStyle/>
                    <a:p>
                      <a:pPr marL="93663" marR="0" lvl="0" indent="0" algn="ctr" rtl="0">
                        <a:lnSpc>
                          <a:spcPct val="107000"/>
                        </a:lnSpc>
                        <a:spcBef>
                          <a:spcPts val="0"/>
                        </a:spcBef>
                        <a:spcAft>
                          <a:spcPts val="0"/>
                        </a:spcAft>
                        <a:buNone/>
                      </a:pPr>
                      <a:r>
                        <a:rPr lang="es-MX" sz="1400" b="1" u="none" strike="noStrike" cap="none">
                          <a:latin typeface="Noto Sans"/>
                          <a:ea typeface="Noto Sans"/>
                          <a:cs typeface="Noto Sans"/>
                          <a:sym typeface="Noto Sans"/>
                        </a:rPr>
                        <a:t>Extranjeros</a:t>
                      </a:r>
                      <a:endParaRPr sz="1400" b="1" u="none" strike="noStrike" cap="none">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49</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60</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b="1" u="none" strike="noStrike" cap="none">
                          <a:solidFill>
                            <a:schemeClr val="dk1"/>
                          </a:solidFill>
                          <a:latin typeface="Noto Sans"/>
                          <a:ea typeface="Noto Sans"/>
                          <a:cs typeface="Noto Sans"/>
                          <a:sym typeface="Noto Sans"/>
                        </a:rPr>
                        <a:t>22.45</a:t>
                      </a:r>
                      <a:endParaRPr sz="1400" b="1"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2"/>
                  </a:ext>
                </a:extLst>
              </a:tr>
            </a:tbl>
          </a:graphicData>
        </a:graphic>
      </p:graphicFrame>
      <p:graphicFrame>
        <p:nvGraphicFramePr>
          <p:cNvPr id="436" name="Google Shape;436;p11"/>
          <p:cNvGraphicFramePr/>
          <p:nvPr/>
        </p:nvGraphicFramePr>
        <p:xfrm>
          <a:off x="192556" y="2733104"/>
          <a:ext cx="5038850" cy="1244500"/>
        </p:xfrm>
        <a:graphic>
          <a:graphicData uri="http://schemas.openxmlformats.org/drawingml/2006/table">
            <a:tbl>
              <a:tblPr>
                <a:noFill/>
                <a:tableStyleId>{516874F5-46BB-4AD5-BCD0-59EBE15CA0B3}</a:tableStyleId>
              </a:tblPr>
              <a:tblGrid>
                <a:gridCol w="1260450">
                  <a:extLst>
                    <a:ext uri="{9D8B030D-6E8A-4147-A177-3AD203B41FA5}">
                      <a16:colId xmlns:a16="http://schemas.microsoft.com/office/drawing/2014/main" val="20000"/>
                    </a:ext>
                  </a:extLst>
                </a:gridCol>
                <a:gridCol w="961575">
                  <a:extLst>
                    <a:ext uri="{9D8B030D-6E8A-4147-A177-3AD203B41FA5}">
                      <a16:colId xmlns:a16="http://schemas.microsoft.com/office/drawing/2014/main" val="20001"/>
                    </a:ext>
                  </a:extLst>
                </a:gridCol>
                <a:gridCol w="1046775">
                  <a:extLst>
                    <a:ext uri="{9D8B030D-6E8A-4147-A177-3AD203B41FA5}">
                      <a16:colId xmlns:a16="http://schemas.microsoft.com/office/drawing/2014/main" val="20002"/>
                    </a:ext>
                  </a:extLst>
                </a:gridCol>
                <a:gridCol w="1770050">
                  <a:extLst>
                    <a:ext uri="{9D8B030D-6E8A-4147-A177-3AD203B41FA5}">
                      <a16:colId xmlns:a16="http://schemas.microsoft.com/office/drawing/2014/main" val="20003"/>
                    </a:ext>
                  </a:extLst>
                </a:gridCol>
              </a:tblGrid>
              <a:tr h="299200">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Artículos </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2024</a:t>
                      </a:r>
                      <a:endParaRPr sz="14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2025</a:t>
                      </a:r>
                      <a:endParaRPr sz="14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 Var</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72650">
                <a:tc>
                  <a:txBody>
                    <a:bodyPr/>
                    <a:lstStyle/>
                    <a:p>
                      <a:pPr marL="93663" marR="0" lvl="0" indent="0" algn="ctr" rtl="0">
                        <a:lnSpc>
                          <a:spcPct val="107000"/>
                        </a:lnSpc>
                        <a:spcBef>
                          <a:spcPts val="0"/>
                        </a:spcBef>
                        <a:spcAft>
                          <a:spcPts val="0"/>
                        </a:spcAft>
                        <a:buNone/>
                      </a:pPr>
                      <a:r>
                        <a:rPr lang="es-MX" sz="1400" b="1" u="none" strike="noStrike" cap="none">
                          <a:latin typeface="Noto Sans"/>
                          <a:ea typeface="Noto Sans"/>
                          <a:cs typeface="Noto Sans"/>
                          <a:sym typeface="Noto Sans"/>
                        </a:rPr>
                        <a:t>Recibidos </a:t>
                      </a:r>
                      <a:endParaRPr sz="1400" b="1" u="none" strike="noStrike" cap="none">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190</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177</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b="1" u="none" strike="noStrike" cap="none">
                          <a:solidFill>
                            <a:schemeClr val="dk1"/>
                          </a:solidFill>
                          <a:latin typeface="Noto Sans"/>
                          <a:ea typeface="Noto Sans"/>
                          <a:cs typeface="Noto Sans"/>
                          <a:sym typeface="Noto Sans"/>
                        </a:rPr>
                        <a:t>-6.84</a:t>
                      </a:r>
                      <a:endParaRPr sz="1400" b="1"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472650">
                <a:tc>
                  <a:txBody>
                    <a:bodyPr/>
                    <a:lstStyle/>
                    <a:p>
                      <a:pPr marL="93663" marR="0" lvl="0" indent="0" algn="ctr" rtl="0">
                        <a:lnSpc>
                          <a:spcPct val="107000"/>
                        </a:lnSpc>
                        <a:spcBef>
                          <a:spcPts val="0"/>
                        </a:spcBef>
                        <a:spcAft>
                          <a:spcPts val="0"/>
                        </a:spcAft>
                        <a:buNone/>
                      </a:pPr>
                      <a:r>
                        <a:rPr lang="es-MX" sz="1400" b="1" u="none" strike="noStrike" cap="none">
                          <a:latin typeface="Noto Sans"/>
                          <a:ea typeface="Noto Sans"/>
                          <a:cs typeface="Noto Sans"/>
                          <a:sym typeface="Noto Sans"/>
                        </a:rPr>
                        <a:t>Publicados</a:t>
                      </a:r>
                      <a:endParaRPr sz="1400" b="1" u="none" strike="noStrike" cap="none">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81</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87</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b="1" u="none" strike="noStrike" cap="none">
                          <a:solidFill>
                            <a:schemeClr val="dk1"/>
                          </a:solidFill>
                          <a:latin typeface="Noto Sans"/>
                          <a:ea typeface="Noto Sans"/>
                          <a:cs typeface="Noto Sans"/>
                          <a:sym typeface="Noto Sans"/>
                        </a:rPr>
                        <a:t>7.41</a:t>
                      </a:r>
                      <a:endParaRPr sz="1400" b="1"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2"/>
                  </a:ext>
                </a:extLst>
              </a:tr>
            </a:tbl>
          </a:graphicData>
        </a:graphic>
      </p:graphicFrame>
      <p:sp>
        <p:nvSpPr>
          <p:cNvPr id="437" name="Google Shape;437;p11"/>
          <p:cNvSpPr txBox="1"/>
          <p:nvPr/>
        </p:nvSpPr>
        <p:spPr>
          <a:xfrm>
            <a:off x="89554" y="5231195"/>
            <a:ext cx="5100375" cy="135113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s-MX" sz="1400" b="1" dirty="0">
                <a:solidFill>
                  <a:srgbClr val="000000"/>
                </a:solidFill>
                <a:latin typeface="Noto Sans"/>
                <a:ea typeface="Noto Sans"/>
                <a:cs typeface="Noto Sans"/>
                <a:sym typeface="Noto Sans"/>
              </a:rPr>
              <a:t>Indexada a las siguientes  plataformas:</a:t>
            </a:r>
            <a:endParaRPr dirty="0"/>
          </a:p>
          <a:p>
            <a:pPr marL="0" marR="0" lvl="0" indent="0" algn="l" rtl="0">
              <a:lnSpc>
                <a:spcPct val="110000"/>
              </a:lnSpc>
              <a:spcBef>
                <a:spcPts val="0"/>
              </a:spcBef>
              <a:spcAft>
                <a:spcPts val="0"/>
              </a:spcAft>
              <a:buNone/>
            </a:pPr>
            <a:r>
              <a:rPr lang="es-MX" sz="1400" dirty="0" err="1">
                <a:solidFill>
                  <a:srgbClr val="000000"/>
                </a:solidFill>
                <a:latin typeface="Noto Sans"/>
                <a:ea typeface="Noto Sans"/>
                <a:cs typeface="Noto Sans"/>
                <a:sym typeface="Noto Sans"/>
              </a:rPr>
              <a:t>Scopus</a:t>
            </a:r>
            <a:r>
              <a:rPr lang="es-MX" sz="1400" dirty="0">
                <a:solidFill>
                  <a:srgbClr val="000000"/>
                </a:solidFill>
                <a:latin typeface="Noto Sans"/>
                <a:ea typeface="Noto Sans"/>
                <a:cs typeface="Noto Sans"/>
                <a:sym typeface="Noto Sans"/>
              </a:rPr>
              <a:t>, </a:t>
            </a:r>
            <a:r>
              <a:rPr lang="es-MX" sz="1400" dirty="0" err="1">
                <a:solidFill>
                  <a:srgbClr val="000000"/>
                </a:solidFill>
                <a:latin typeface="Noto Sans"/>
                <a:ea typeface="Noto Sans"/>
                <a:cs typeface="Noto Sans"/>
                <a:sym typeface="Noto Sans"/>
              </a:rPr>
              <a:t>SCImago</a:t>
            </a:r>
            <a:r>
              <a:rPr lang="es-MX" sz="1400" dirty="0">
                <a:solidFill>
                  <a:srgbClr val="000000"/>
                </a:solidFill>
                <a:latin typeface="Noto Sans"/>
                <a:ea typeface="Noto Sans"/>
                <a:cs typeface="Noto Sans"/>
                <a:sym typeface="Noto Sans"/>
              </a:rPr>
              <a:t> </a:t>
            </a:r>
            <a:r>
              <a:rPr lang="es-MX" sz="1400" dirty="0" err="1">
                <a:solidFill>
                  <a:srgbClr val="000000"/>
                </a:solidFill>
                <a:latin typeface="Noto Sans"/>
                <a:ea typeface="Noto Sans"/>
                <a:cs typeface="Noto Sans"/>
                <a:sym typeface="Noto Sans"/>
              </a:rPr>
              <a:t>Journal</a:t>
            </a:r>
            <a:r>
              <a:rPr lang="es-MX" sz="1400" dirty="0">
                <a:solidFill>
                  <a:srgbClr val="000000"/>
                </a:solidFill>
                <a:latin typeface="Noto Sans"/>
                <a:ea typeface="Noto Sans"/>
                <a:cs typeface="Noto Sans"/>
                <a:sym typeface="Noto Sans"/>
              </a:rPr>
              <a:t> Rank, Scielo,  </a:t>
            </a:r>
            <a:r>
              <a:rPr lang="es-MX" sz="1400" dirty="0" err="1">
                <a:solidFill>
                  <a:srgbClr val="000000"/>
                </a:solidFill>
                <a:latin typeface="Noto Sans"/>
                <a:ea typeface="Noto Sans"/>
                <a:cs typeface="Noto Sans"/>
                <a:sym typeface="Noto Sans"/>
              </a:rPr>
              <a:t>Latindex</a:t>
            </a:r>
            <a:r>
              <a:rPr lang="es-MX" sz="1400" dirty="0">
                <a:solidFill>
                  <a:srgbClr val="000000"/>
                </a:solidFill>
                <a:latin typeface="Noto Sans"/>
                <a:ea typeface="Noto Sans"/>
                <a:cs typeface="Noto Sans"/>
                <a:sym typeface="Noto Sans"/>
              </a:rPr>
              <a:t>,  Redalyc, DOAJ,  ESCI, SJR.</a:t>
            </a:r>
            <a:endParaRPr sz="1600" dirty="0">
              <a:solidFill>
                <a:srgbClr val="000000"/>
              </a:solidFill>
              <a:latin typeface="Noto Sans"/>
              <a:ea typeface="Noto Sans"/>
              <a:cs typeface="Noto Sans"/>
              <a:sym typeface="Noto Sans"/>
            </a:endParaRPr>
          </a:p>
          <a:p>
            <a:pPr marL="171450" marR="0" lvl="0" indent="-171450" algn="l" rtl="0">
              <a:lnSpc>
                <a:spcPct val="110000"/>
              </a:lnSpc>
              <a:spcBef>
                <a:spcPts val="0"/>
              </a:spcBef>
              <a:spcAft>
                <a:spcPts val="0"/>
              </a:spcAft>
              <a:buClr>
                <a:srgbClr val="000000"/>
              </a:buClr>
              <a:buSzPts val="1600"/>
              <a:buFont typeface="Arial"/>
              <a:buChar char="•"/>
            </a:pPr>
            <a:r>
              <a:rPr lang="es-MX" sz="1600" b="1" dirty="0">
                <a:solidFill>
                  <a:srgbClr val="000000"/>
                </a:solidFill>
                <a:latin typeface="Noto Sans"/>
                <a:ea typeface="Noto Sans"/>
                <a:cs typeface="Noto Sans"/>
                <a:sym typeface="Noto Sans"/>
              </a:rPr>
              <a:t>Factor de impacto 0.12</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aphicFrame>
        <p:nvGraphicFramePr>
          <p:cNvPr id="438" name="Google Shape;438;p11"/>
          <p:cNvGraphicFramePr/>
          <p:nvPr/>
        </p:nvGraphicFramePr>
        <p:xfrm>
          <a:off x="192555" y="4374063"/>
          <a:ext cx="5100375" cy="771850"/>
        </p:xfrm>
        <a:graphic>
          <a:graphicData uri="http://schemas.openxmlformats.org/drawingml/2006/table">
            <a:tbl>
              <a:tblPr>
                <a:noFill/>
                <a:tableStyleId>{516874F5-46BB-4AD5-BCD0-59EBE15CA0B3}</a:tableStyleId>
              </a:tblPr>
              <a:tblGrid>
                <a:gridCol w="1135075">
                  <a:extLst>
                    <a:ext uri="{9D8B030D-6E8A-4147-A177-3AD203B41FA5}">
                      <a16:colId xmlns:a16="http://schemas.microsoft.com/office/drawing/2014/main" val="20000"/>
                    </a:ext>
                  </a:extLst>
                </a:gridCol>
                <a:gridCol w="624250">
                  <a:extLst>
                    <a:ext uri="{9D8B030D-6E8A-4147-A177-3AD203B41FA5}">
                      <a16:colId xmlns:a16="http://schemas.microsoft.com/office/drawing/2014/main" val="20001"/>
                    </a:ext>
                  </a:extLst>
                </a:gridCol>
                <a:gridCol w="536325">
                  <a:extLst>
                    <a:ext uri="{9D8B030D-6E8A-4147-A177-3AD203B41FA5}">
                      <a16:colId xmlns:a16="http://schemas.microsoft.com/office/drawing/2014/main" val="20002"/>
                    </a:ext>
                  </a:extLst>
                </a:gridCol>
                <a:gridCol w="589075">
                  <a:extLst>
                    <a:ext uri="{9D8B030D-6E8A-4147-A177-3AD203B41FA5}">
                      <a16:colId xmlns:a16="http://schemas.microsoft.com/office/drawing/2014/main" val="20003"/>
                    </a:ext>
                  </a:extLst>
                </a:gridCol>
                <a:gridCol w="589075">
                  <a:extLst>
                    <a:ext uri="{9D8B030D-6E8A-4147-A177-3AD203B41FA5}">
                      <a16:colId xmlns:a16="http://schemas.microsoft.com/office/drawing/2014/main" val="20004"/>
                    </a:ext>
                  </a:extLst>
                </a:gridCol>
                <a:gridCol w="694600">
                  <a:extLst>
                    <a:ext uri="{9D8B030D-6E8A-4147-A177-3AD203B41FA5}">
                      <a16:colId xmlns:a16="http://schemas.microsoft.com/office/drawing/2014/main" val="20005"/>
                    </a:ext>
                  </a:extLst>
                </a:gridCol>
                <a:gridCol w="931975">
                  <a:extLst>
                    <a:ext uri="{9D8B030D-6E8A-4147-A177-3AD203B41FA5}">
                      <a16:colId xmlns:a16="http://schemas.microsoft.com/office/drawing/2014/main" val="20006"/>
                    </a:ext>
                  </a:extLst>
                </a:gridCol>
              </a:tblGrid>
              <a:tr h="299200">
                <a:tc rowSpan="2">
                  <a:txBody>
                    <a:bodyPr/>
                    <a:lstStyle/>
                    <a:p>
                      <a:pPr marL="0" marR="0" lvl="0" indent="0" algn="ctr" rtl="0">
                        <a:lnSpc>
                          <a:spcPct val="107000"/>
                        </a:lnSpc>
                        <a:spcBef>
                          <a:spcPts val="0"/>
                        </a:spcBef>
                        <a:spcAft>
                          <a:spcPts val="0"/>
                        </a:spcAft>
                        <a:buNone/>
                      </a:pPr>
                      <a:r>
                        <a:rPr lang="es-MX" sz="1400" b="1" u="none" strike="noStrike" cap="none" dirty="0">
                          <a:solidFill>
                            <a:schemeClr val="lt1"/>
                          </a:solidFill>
                          <a:latin typeface="Noto Sans"/>
                          <a:ea typeface="Noto Sans"/>
                          <a:cs typeface="Noto Sans"/>
                          <a:sym typeface="Noto Sans"/>
                        </a:rPr>
                        <a:t>Consensos   </a:t>
                      </a:r>
                      <a:endParaRPr sz="1400" b="1" u="none" strike="noStrike" cap="none" dirty="0">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2021</a:t>
                      </a:r>
                      <a:endParaRPr sz="14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2022</a:t>
                      </a:r>
                      <a:endParaRPr sz="14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2023</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2024</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2025</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None/>
                      </a:pPr>
                      <a:r>
                        <a:rPr lang="es-MX" sz="1400" b="1" u="none" strike="noStrike" cap="none">
                          <a:solidFill>
                            <a:schemeClr val="lt1"/>
                          </a:solidFill>
                          <a:latin typeface="Noto Sans"/>
                          <a:ea typeface="Noto Sans"/>
                          <a:cs typeface="Noto Sans"/>
                          <a:sym typeface="Noto Sans"/>
                        </a:rPr>
                        <a:t>Total </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72650">
                <a:tc vMerge="1">
                  <a:txBody>
                    <a:bodyPr/>
                    <a:lstStyle/>
                    <a:p>
                      <a:endParaRPr lang="es-MX"/>
                    </a:p>
                  </a:txBody>
                  <a:tcPr/>
                </a:tc>
                <a:tc>
                  <a:txBody>
                    <a:bodyPr/>
                    <a:lstStyle/>
                    <a:p>
                      <a:pPr marL="0" marR="0" lvl="0" indent="0" algn="ctr" rtl="0">
                        <a:lnSpc>
                          <a:spcPct val="107000"/>
                        </a:lnSpc>
                        <a:spcBef>
                          <a:spcPts val="0"/>
                        </a:spcBef>
                        <a:spcAft>
                          <a:spcPts val="0"/>
                        </a:spcAft>
                        <a:buNone/>
                      </a:pPr>
                      <a:r>
                        <a:rPr lang="es-MX" sz="1400" u="none" strike="noStrike" cap="none" dirty="0">
                          <a:solidFill>
                            <a:schemeClr val="dk1"/>
                          </a:solidFill>
                          <a:latin typeface="Noto Sans"/>
                          <a:ea typeface="Noto Sans"/>
                          <a:cs typeface="Noto Sans"/>
                          <a:sym typeface="Noto Sans"/>
                        </a:rPr>
                        <a:t>0</a:t>
                      </a:r>
                      <a:endParaRPr sz="1400" u="none" strike="noStrike" cap="none" dirty="0">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1</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1</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2</a:t>
                      </a:r>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None/>
                      </a:pPr>
                      <a:r>
                        <a:rPr lang="es-MX" sz="1400" u="none" strike="noStrike" cap="none">
                          <a:solidFill>
                            <a:schemeClr val="dk1"/>
                          </a:solidFill>
                          <a:latin typeface="Noto Sans"/>
                          <a:ea typeface="Noto Sans"/>
                          <a:cs typeface="Noto Sans"/>
                          <a:sym typeface="Noto Sans"/>
                        </a:rPr>
                        <a:t>1</a:t>
                      </a:r>
                      <a:endParaRPr sz="1400" u="none" strike="noStrike" cap="none">
                        <a:solidFill>
                          <a:schemeClr val="dk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None/>
                      </a:pPr>
                      <a:r>
                        <a:rPr lang="es-MX" sz="1400" u="none" strike="noStrike" cap="none" dirty="0">
                          <a:solidFill>
                            <a:schemeClr val="dk1"/>
                          </a:solidFill>
                          <a:latin typeface="Noto Sans"/>
                          <a:ea typeface="Noto Sans"/>
                          <a:cs typeface="Noto Sans"/>
                          <a:sym typeface="Noto Sans"/>
                        </a:rPr>
                        <a:t>5</a:t>
                      </a:r>
                      <a:endParaRPr dirty="0"/>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3" name="Google Shape;443;p12"/>
          <p:cNvGrpSpPr/>
          <p:nvPr/>
        </p:nvGrpSpPr>
        <p:grpSpPr>
          <a:xfrm>
            <a:off x="70340" y="6643197"/>
            <a:ext cx="11996742" cy="95885"/>
            <a:chOff x="0" y="0"/>
            <a:chExt cx="5549939" cy="154305"/>
          </a:xfrm>
        </p:grpSpPr>
        <p:sp>
          <p:nvSpPr>
            <p:cNvPr id="444" name="Google Shape;444;p12"/>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12"/>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12"/>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12"/>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12"/>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449" name="Google Shape;449;p12"/>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grpSp>
        <p:nvGrpSpPr>
          <p:cNvPr id="450" name="Google Shape;450;p12"/>
          <p:cNvGrpSpPr/>
          <p:nvPr/>
        </p:nvGrpSpPr>
        <p:grpSpPr>
          <a:xfrm>
            <a:off x="5097707" y="773848"/>
            <a:ext cx="2931198" cy="1761099"/>
            <a:chOff x="146051" y="3478369"/>
            <a:chExt cx="2931202" cy="1632081"/>
          </a:xfrm>
        </p:grpSpPr>
        <p:sp>
          <p:nvSpPr>
            <p:cNvPr id="451" name="Google Shape;451;p12"/>
            <p:cNvSpPr/>
            <p:nvPr/>
          </p:nvSpPr>
          <p:spPr>
            <a:xfrm>
              <a:off x="146051" y="3478369"/>
              <a:ext cx="2931202" cy="285191"/>
            </a:xfrm>
            <a:prstGeom prst="wedgeRectCallout">
              <a:avLst>
                <a:gd name="adj1" fmla="val -19832"/>
                <a:gd name="adj2" fmla="val -11830"/>
              </a:avLst>
            </a:prstGeom>
            <a:solidFill>
              <a:srgbClr val="002060"/>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chemeClr val="lt1"/>
                  </a:solidFill>
                  <a:latin typeface="Noto Sans"/>
                  <a:ea typeface="Noto Sans"/>
                  <a:cs typeface="Noto Sans"/>
                  <a:sym typeface="Noto Sans"/>
                </a:rPr>
                <a:t>Urgencias</a:t>
              </a:r>
              <a:endParaRPr sz="1400" b="1">
                <a:solidFill>
                  <a:schemeClr val="lt1"/>
                </a:solidFill>
                <a:latin typeface="Noto Sans"/>
                <a:ea typeface="Noto Sans"/>
                <a:cs typeface="Noto Sans"/>
                <a:sym typeface="Noto Sans"/>
              </a:endParaRPr>
            </a:p>
          </p:txBody>
        </p:sp>
        <p:sp>
          <p:nvSpPr>
            <p:cNvPr id="452" name="Google Shape;452;p12"/>
            <p:cNvSpPr txBox="1"/>
            <p:nvPr/>
          </p:nvSpPr>
          <p:spPr>
            <a:xfrm>
              <a:off x="146051" y="4625598"/>
              <a:ext cx="2931202" cy="484852"/>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Accidentes y violencias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(12.8) </a:t>
              </a:r>
              <a:r>
                <a:rPr lang="es-MX" sz="1400" b="1">
                  <a:solidFill>
                    <a:srgbClr val="3E8853"/>
                  </a:solidFill>
                  <a:latin typeface="Noto Sans"/>
                  <a:ea typeface="Noto Sans"/>
                  <a:cs typeface="Noto Sans"/>
                  <a:sym typeface="Noto Sans"/>
                </a:rPr>
                <a:t>12.8</a:t>
              </a:r>
              <a:endParaRPr sz="1400" b="1">
                <a:solidFill>
                  <a:srgbClr val="3E8853"/>
                </a:solidFill>
                <a:latin typeface="Noto Sans"/>
                <a:ea typeface="Noto Sans"/>
                <a:cs typeface="Noto Sans"/>
                <a:sym typeface="Noto Sans"/>
              </a:endParaRPr>
            </a:p>
          </p:txBody>
        </p:sp>
        <p:sp>
          <p:nvSpPr>
            <p:cNvPr id="453" name="Google Shape;453;p12"/>
            <p:cNvSpPr txBox="1"/>
            <p:nvPr/>
          </p:nvSpPr>
          <p:spPr>
            <a:xfrm>
              <a:off x="1689337" y="3849965"/>
              <a:ext cx="1387916" cy="684512"/>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Urgencias reales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(38.7) </a:t>
              </a:r>
              <a:r>
                <a:rPr lang="es-MX" sz="1400" b="1">
                  <a:solidFill>
                    <a:srgbClr val="3E8853"/>
                  </a:solidFill>
                  <a:latin typeface="Noto Sans"/>
                  <a:ea typeface="Noto Sans"/>
                  <a:cs typeface="Noto Sans"/>
                  <a:sym typeface="Noto Sans"/>
                </a:rPr>
                <a:t>37.2</a:t>
              </a:r>
              <a:endParaRPr sz="1400" b="1">
                <a:solidFill>
                  <a:srgbClr val="3E8853"/>
                </a:solidFill>
                <a:latin typeface="Noto Sans"/>
                <a:ea typeface="Noto Sans"/>
                <a:cs typeface="Noto Sans"/>
                <a:sym typeface="Noto Sans"/>
              </a:endParaRPr>
            </a:p>
          </p:txBody>
        </p:sp>
        <p:sp>
          <p:nvSpPr>
            <p:cNvPr id="454" name="Google Shape;454;p12"/>
            <p:cNvSpPr txBox="1"/>
            <p:nvPr/>
          </p:nvSpPr>
          <p:spPr>
            <a:xfrm>
              <a:off x="156664" y="3860930"/>
              <a:ext cx="1412644" cy="484852"/>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Valoraciones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(101.8) </a:t>
              </a:r>
              <a:r>
                <a:rPr lang="es-MX" sz="1400" b="1">
                  <a:solidFill>
                    <a:srgbClr val="3E8853"/>
                  </a:solidFill>
                  <a:latin typeface="Noto Sans"/>
                  <a:ea typeface="Noto Sans"/>
                  <a:cs typeface="Noto Sans"/>
                  <a:sym typeface="Noto Sans"/>
                </a:rPr>
                <a:t>96.3</a:t>
              </a:r>
              <a:endParaRPr sz="1400" b="1">
                <a:solidFill>
                  <a:srgbClr val="3E8853"/>
                </a:solidFill>
                <a:latin typeface="Noto Sans"/>
                <a:ea typeface="Noto Sans"/>
                <a:cs typeface="Noto Sans"/>
                <a:sym typeface="Noto Sans"/>
              </a:endParaRPr>
            </a:p>
          </p:txBody>
        </p:sp>
      </p:grpSp>
      <p:grpSp>
        <p:nvGrpSpPr>
          <p:cNvPr id="455" name="Google Shape;455;p12"/>
          <p:cNvGrpSpPr/>
          <p:nvPr/>
        </p:nvGrpSpPr>
        <p:grpSpPr>
          <a:xfrm>
            <a:off x="8376537" y="662737"/>
            <a:ext cx="3556344" cy="1719815"/>
            <a:chOff x="6828778" y="1096311"/>
            <a:chExt cx="3556344" cy="1341375"/>
          </a:xfrm>
        </p:grpSpPr>
        <p:sp>
          <p:nvSpPr>
            <p:cNvPr id="456" name="Google Shape;456;p12"/>
            <p:cNvSpPr/>
            <p:nvPr/>
          </p:nvSpPr>
          <p:spPr>
            <a:xfrm>
              <a:off x="6828778" y="1114634"/>
              <a:ext cx="2001742" cy="262813"/>
            </a:xfrm>
            <a:prstGeom prst="wedgeRectCallout">
              <a:avLst>
                <a:gd name="adj1" fmla="val -20396"/>
                <a:gd name="adj2" fmla="val 4764"/>
              </a:avLst>
            </a:prstGeom>
            <a:solidFill>
              <a:srgbClr val="002060"/>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chemeClr val="lt1"/>
                  </a:solidFill>
                  <a:latin typeface="Noto Sans"/>
                  <a:ea typeface="Noto Sans"/>
                  <a:cs typeface="Noto Sans"/>
                  <a:sym typeface="Noto Sans"/>
                </a:rPr>
                <a:t>Cirugía</a:t>
              </a:r>
              <a:endParaRPr sz="1400" b="1">
                <a:solidFill>
                  <a:schemeClr val="lt1"/>
                </a:solidFill>
                <a:latin typeface="Noto Sans"/>
                <a:ea typeface="Noto Sans"/>
                <a:cs typeface="Noto Sans"/>
                <a:sym typeface="Noto Sans"/>
              </a:endParaRPr>
            </a:p>
          </p:txBody>
        </p:sp>
        <p:sp>
          <p:nvSpPr>
            <p:cNvPr id="457" name="Google Shape;457;p12"/>
            <p:cNvSpPr txBox="1"/>
            <p:nvPr/>
          </p:nvSpPr>
          <p:spPr>
            <a:xfrm>
              <a:off x="9049736" y="1096311"/>
              <a:ext cx="1335386" cy="630799"/>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Diferimiento  quirúrgico</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(1.0) </a:t>
              </a:r>
              <a:r>
                <a:rPr lang="es-MX" sz="1400" b="1">
                  <a:solidFill>
                    <a:srgbClr val="3E8853"/>
                  </a:solidFill>
                  <a:latin typeface="Noto Sans"/>
                  <a:ea typeface="Noto Sans"/>
                  <a:cs typeface="Noto Sans"/>
                  <a:sym typeface="Noto Sans"/>
                </a:rPr>
                <a:t>1.0</a:t>
              </a:r>
              <a:endParaRPr sz="1400" b="1">
                <a:solidFill>
                  <a:srgbClr val="3E8853"/>
                </a:solidFill>
                <a:latin typeface="Noto Sans"/>
                <a:ea typeface="Noto Sans"/>
                <a:cs typeface="Noto Sans"/>
                <a:sym typeface="Noto Sans"/>
              </a:endParaRPr>
            </a:p>
          </p:txBody>
        </p:sp>
        <p:sp>
          <p:nvSpPr>
            <p:cNvPr id="458" name="Google Shape;458;p12"/>
            <p:cNvSpPr txBox="1"/>
            <p:nvPr/>
          </p:nvSpPr>
          <p:spPr>
            <a:xfrm>
              <a:off x="6828778" y="1987153"/>
              <a:ext cx="1413938" cy="446806"/>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Endoscopías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(10.0) </a:t>
              </a:r>
              <a:r>
                <a:rPr lang="es-MX" sz="1400" b="1">
                  <a:solidFill>
                    <a:srgbClr val="3E8853"/>
                  </a:solidFill>
                  <a:latin typeface="Noto Sans"/>
                  <a:ea typeface="Noto Sans"/>
                  <a:cs typeface="Noto Sans"/>
                  <a:sym typeface="Noto Sans"/>
                </a:rPr>
                <a:t>10.0</a:t>
              </a:r>
              <a:endParaRPr sz="1400" b="1">
                <a:solidFill>
                  <a:srgbClr val="3E8853"/>
                </a:solidFill>
                <a:latin typeface="Noto Sans"/>
                <a:ea typeface="Noto Sans"/>
                <a:cs typeface="Noto Sans"/>
                <a:sym typeface="Noto Sans"/>
              </a:endParaRPr>
            </a:p>
          </p:txBody>
        </p:sp>
        <p:sp>
          <p:nvSpPr>
            <p:cNvPr id="459" name="Google Shape;459;p12"/>
            <p:cNvSpPr txBox="1"/>
            <p:nvPr/>
          </p:nvSpPr>
          <p:spPr>
            <a:xfrm>
              <a:off x="8660829" y="1806887"/>
              <a:ext cx="1714712" cy="630799"/>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Procedimientos anestésicos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(49.2) </a:t>
              </a:r>
              <a:r>
                <a:rPr lang="es-MX" sz="1400" b="1">
                  <a:solidFill>
                    <a:srgbClr val="3E8853"/>
                  </a:solidFill>
                  <a:latin typeface="Noto Sans"/>
                  <a:ea typeface="Noto Sans"/>
                  <a:cs typeface="Noto Sans"/>
                  <a:sym typeface="Noto Sans"/>
                </a:rPr>
                <a:t>48.9</a:t>
              </a:r>
              <a:endParaRPr sz="1400" b="1">
                <a:solidFill>
                  <a:srgbClr val="3E8853"/>
                </a:solidFill>
                <a:latin typeface="Noto Sans"/>
                <a:ea typeface="Noto Sans"/>
                <a:cs typeface="Noto Sans"/>
                <a:sym typeface="Noto Sans"/>
              </a:endParaRPr>
            </a:p>
          </p:txBody>
        </p:sp>
        <p:sp>
          <p:nvSpPr>
            <p:cNvPr id="460" name="Google Shape;460;p12"/>
            <p:cNvSpPr txBox="1"/>
            <p:nvPr/>
          </p:nvSpPr>
          <p:spPr>
            <a:xfrm>
              <a:off x="6828778" y="1438027"/>
              <a:ext cx="1260000" cy="446806"/>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Cirugías </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(22.0) </a:t>
              </a:r>
              <a:r>
                <a:rPr lang="es-MX" sz="1400" b="1">
                  <a:solidFill>
                    <a:srgbClr val="3E8853"/>
                  </a:solidFill>
                  <a:latin typeface="Noto Sans"/>
                  <a:ea typeface="Noto Sans"/>
                  <a:cs typeface="Noto Sans"/>
                  <a:sym typeface="Noto Sans"/>
                </a:rPr>
                <a:t>20.8</a:t>
              </a:r>
              <a:endParaRPr sz="1400" b="1">
                <a:solidFill>
                  <a:srgbClr val="3E8853"/>
                </a:solidFill>
                <a:latin typeface="Noto Sans"/>
                <a:ea typeface="Noto Sans"/>
                <a:cs typeface="Noto Sans"/>
                <a:sym typeface="Noto Sans"/>
              </a:endParaRPr>
            </a:p>
          </p:txBody>
        </p:sp>
      </p:grpSp>
      <p:grpSp>
        <p:nvGrpSpPr>
          <p:cNvPr id="461" name="Google Shape;461;p12"/>
          <p:cNvGrpSpPr/>
          <p:nvPr/>
        </p:nvGrpSpPr>
        <p:grpSpPr>
          <a:xfrm>
            <a:off x="8046049" y="2655922"/>
            <a:ext cx="2459886" cy="2373891"/>
            <a:chOff x="7743772" y="2640597"/>
            <a:chExt cx="2778805" cy="1242883"/>
          </a:xfrm>
        </p:grpSpPr>
        <p:sp>
          <p:nvSpPr>
            <p:cNvPr id="462" name="Google Shape;462;p12"/>
            <p:cNvSpPr/>
            <p:nvPr/>
          </p:nvSpPr>
          <p:spPr>
            <a:xfrm>
              <a:off x="7743772" y="2640597"/>
              <a:ext cx="2777968" cy="148156"/>
            </a:xfrm>
            <a:prstGeom prst="wedgeRectCallout">
              <a:avLst>
                <a:gd name="adj1" fmla="val -20328"/>
                <a:gd name="adj2" fmla="val 72548"/>
              </a:avLst>
            </a:prstGeom>
            <a:solidFill>
              <a:srgbClr val="002060"/>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chemeClr val="lt1"/>
                  </a:solidFill>
                  <a:latin typeface="Noto Sans"/>
                  <a:ea typeface="Noto Sans"/>
                  <a:cs typeface="Noto Sans"/>
                  <a:sym typeface="Noto Sans"/>
                </a:rPr>
                <a:t>Hospitalización</a:t>
              </a:r>
              <a:endParaRPr sz="1400" b="1">
                <a:solidFill>
                  <a:schemeClr val="lt1"/>
                </a:solidFill>
                <a:latin typeface="Noto Sans"/>
                <a:ea typeface="Noto Sans"/>
                <a:cs typeface="Noto Sans"/>
                <a:sym typeface="Noto Sans"/>
              </a:endParaRPr>
            </a:p>
          </p:txBody>
        </p:sp>
        <p:sp>
          <p:nvSpPr>
            <p:cNvPr id="463" name="Google Shape;463;p12"/>
            <p:cNvSpPr txBox="1"/>
            <p:nvPr/>
          </p:nvSpPr>
          <p:spPr>
            <a:xfrm>
              <a:off x="9169722" y="2999283"/>
              <a:ext cx="1352855" cy="302385"/>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Egresos</a:t>
              </a:r>
              <a:endParaRPr sz="1400" b="1">
                <a:solidFill>
                  <a:srgbClr val="1F3864"/>
                </a:solidFill>
                <a:latin typeface="Noto Sans"/>
                <a:ea typeface="Noto Sans"/>
                <a:cs typeface="Noto Sans"/>
                <a:sym typeface="Noto Sans"/>
              </a:endParaRPr>
            </a:p>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(25.1) </a:t>
              </a:r>
              <a:r>
                <a:rPr lang="es-MX" sz="1400" b="1">
                  <a:solidFill>
                    <a:srgbClr val="3E8853"/>
                  </a:solidFill>
                  <a:latin typeface="Noto Sans"/>
                  <a:ea typeface="Noto Sans"/>
                  <a:cs typeface="Noto Sans"/>
                  <a:sym typeface="Noto Sans"/>
                </a:rPr>
                <a:t>25.2</a:t>
              </a:r>
              <a:endParaRPr sz="1400" b="1">
                <a:solidFill>
                  <a:srgbClr val="3E8853"/>
                </a:solidFill>
                <a:latin typeface="Noto Sans"/>
                <a:ea typeface="Noto Sans"/>
                <a:cs typeface="Noto Sans"/>
                <a:sym typeface="Noto Sans"/>
              </a:endParaRPr>
            </a:p>
          </p:txBody>
        </p:sp>
        <p:sp>
          <p:nvSpPr>
            <p:cNvPr id="464" name="Google Shape;464;p12"/>
            <p:cNvSpPr txBox="1"/>
            <p:nvPr/>
          </p:nvSpPr>
          <p:spPr>
            <a:xfrm>
              <a:off x="9168885" y="3456574"/>
              <a:ext cx="1352855" cy="426906"/>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 de ocupación</a:t>
              </a:r>
              <a:endParaRPr sz="1400" b="1">
                <a:solidFill>
                  <a:srgbClr val="1F3864"/>
                </a:solidFill>
                <a:latin typeface="Noto Sans"/>
                <a:ea typeface="Noto Sans"/>
                <a:cs typeface="Noto Sans"/>
                <a:sym typeface="Noto Sans"/>
              </a:endParaRPr>
            </a:p>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(82.6) </a:t>
              </a:r>
              <a:r>
                <a:rPr lang="es-MX" sz="1400" b="1">
                  <a:solidFill>
                    <a:srgbClr val="3E8853"/>
                  </a:solidFill>
                  <a:latin typeface="Noto Sans"/>
                  <a:ea typeface="Noto Sans"/>
                  <a:cs typeface="Noto Sans"/>
                  <a:sym typeface="Noto Sans"/>
                </a:rPr>
                <a:t>79.6</a:t>
              </a:r>
              <a:endParaRPr sz="1400" b="1">
                <a:solidFill>
                  <a:srgbClr val="3E8853"/>
                </a:solidFill>
                <a:latin typeface="Noto Sans"/>
                <a:ea typeface="Noto Sans"/>
                <a:cs typeface="Noto Sans"/>
                <a:sym typeface="Noto Sans"/>
              </a:endParaRPr>
            </a:p>
          </p:txBody>
        </p:sp>
        <p:sp>
          <p:nvSpPr>
            <p:cNvPr id="465" name="Google Shape;465;p12"/>
            <p:cNvSpPr txBox="1"/>
            <p:nvPr/>
          </p:nvSpPr>
          <p:spPr>
            <a:xfrm>
              <a:off x="7754728" y="3447027"/>
              <a:ext cx="1342022" cy="426906"/>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Días estancia</a:t>
              </a:r>
              <a:endParaRPr sz="1400" b="1">
                <a:solidFill>
                  <a:srgbClr val="1F3864"/>
                </a:solidFill>
                <a:latin typeface="Noto Sans"/>
                <a:ea typeface="Noto Sans"/>
                <a:cs typeface="Noto Sans"/>
                <a:sym typeface="Noto Sans"/>
              </a:endParaRPr>
            </a:p>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(11.2) </a:t>
              </a:r>
              <a:r>
                <a:rPr lang="es-MX" sz="1400" b="1">
                  <a:solidFill>
                    <a:srgbClr val="3E8853"/>
                  </a:solidFill>
                  <a:latin typeface="Noto Sans"/>
                  <a:ea typeface="Noto Sans"/>
                  <a:cs typeface="Noto Sans"/>
                  <a:sym typeface="Noto Sans"/>
                </a:rPr>
                <a:t>10.4</a:t>
              </a:r>
              <a:endParaRPr sz="1400" b="1">
                <a:solidFill>
                  <a:srgbClr val="3E8853"/>
                </a:solidFill>
                <a:latin typeface="Noto Sans"/>
                <a:ea typeface="Noto Sans"/>
                <a:cs typeface="Noto Sans"/>
                <a:sym typeface="Noto Sans"/>
              </a:endParaRPr>
            </a:p>
          </p:txBody>
        </p:sp>
        <p:sp>
          <p:nvSpPr>
            <p:cNvPr id="466" name="Google Shape;466;p12"/>
            <p:cNvSpPr txBox="1"/>
            <p:nvPr/>
          </p:nvSpPr>
          <p:spPr>
            <a:xfrm>
              <a:off x="7754728" y="3003485"/>
              <a:ext cx="1352855" cy="302385"/>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Ingresos</a:t>
              </a:r>
              <a:endParaRPr sz="1400" b="1">
                <a:solidFill>
                  <a:srgbClr val="1F3864"/>
                </a:solidFill>
                <a:latin typeface="Noto Sans"/>
                <a:ea typeface="Noto Sans"/>
                <a:cs typeface="Noto Sans"/>
                <a:sym typeface="Noto Sans"/>
              </a:endParaRPr>
            </a:p>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(26.2) </a:t>
              </a:r>
              <a:r>
                <a:rPr lang="es-MX" sz="1400" b="1">
                  <a:solidFill>
                    <a:srgbClr val="3E8853"/>
                  </a:solidFill>
                  <a:latin typeface="Noto Sans"/>
                  <a:ea typeface="Noto Sans"/>
                  <a:cs typeface="Noto Sans"/>
                  <a:sym typeface="Noto Sans"/>
                </a:rPr>
                <a:t>26.5</a:t>
              </a:r>
              <a:endParaRPr sz="1400" b="1">
                <a:solidFill>
                  <a:srgbClr val="3E8853"/>
                </a:solidFill>
                <a:latin typeface="Noto Sans"/>
                <a:ea typeface="Noto Sans"/>
                <a:cs typeface="Noto Sans"/>
                <a:sym typeface="Noto Sans"/>
              </a:endParaRPr>
            </a:p>
          </p:txBody>
        </p:sp>
      </p:grpSp>
      <p:grpSp>
        <p:nvGrpSpPr>
          <p:cNvPr id="467" name="Google Shape;467;p12"/>
          <p:cNvGrpSpPr/>
          <p:nvPr/>
        </p:nvGrpSpPr>
        <p:grpSpPr>
          <a:xfrm>
            <a:off x="195765" y="2729373"/>
            <a:ext cx="1799170" cy="2049903"/>
            <a:chOff x="7733473" y="4353770"/>
            <a:chExt cx="2541115" cy="1516958"/>
          </a:xfrm>
        </p:grpSpPr>
        <p:sp>
          <p:nvSpPr>
            <p:cNvPr id="468" name="Google Shape;468;p12"/>
            <p:cNvSpPr/>
            <p:nvPr/>
          </p:nvSpPr>
          <p:spPr>
            <a:xfrm>
              <a:off x="7733473" y="4353770"/>
              <a:ext cx="2541115" cy="387161"/>
            </a:xfrm>
            <a:custGeom>
              <a:avLst/>
              <a:gdLst/>
              <a:ahLst/>
              <a:cxnLst/>
              <a:rect l="l" t="t" r="r" b="b"/>
              <a:pathLst>
                <a:path w="1681321" h="528955" extrusionOk="0">
                  <a:moveTo>
                    <a:pt x="0" y="0"/>
                  </a:moveTo>
                  <a:lnTo>
                    <a:pt x="980771" y="0"/>
                  </a:lnTo>
                  <a:lnTo>
                    <a:pt x="1181128" y="-56598"/>
                  </a:lnTo>
                  <a:lnTo>
                    <a:pt x="1401101" y="0"/>
                  </a:lnTo>
                  <a:lnTo>
                    <a:pt x="1681321" y="0"/>
                  </a:lnTo>
                  <a:lnTo>
                    <a:pt x="1681321" y="88159"/>
                  </a:lnTo>
                  <a:lnTo>
                    <a:pt x="1681321" y="88159"/>
                  </a:lnTo>
                  <a:lnTo>
                    <a:pt x="1681321" y="220398"/>
                  </a:lnTo>
                  <a:lnTo>
                    <a:pt x="1681321" y="528955"/>
                  </a:lnTo>
                  <a:lnTo>
                    <a:pt x="1401101" y="528955"/>
                  </a:lnTo>
                  <a:lnTo>
                    <a:pt x="980771" y="528955"/>
                  </a:lnTo>
                  <a:lnTo>
                    <a:pt x="980771" y="528955"/>
                  </a:lnTo>
                  <a:lnTo>
                    <a:pt x="0" y="528955"/>
                  </a:lnTo>
                  <a:lnTo>
                    <a:pt x="0" y="220398"/>
                  </a:lnTo>
                  <a:lnTo>
                    <a:pt x="0" y="88159"/>
                  </a:lnTo>
                  <a:lnTo>
                    <a:pt x="0" y="88159"/>
                  </a:lnTo>
                  <a:lnTo>
                    <a:pt x="0" y="0"/>
                  </a:lnTo>
                  <a:close/>
                </a:path>
              </a:pathLst>
            </a:custGeom>
            <a:solidFill>
              <a:srgbClr val="002060"/>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chemeClr val="lt1"/>
                  </a:solidFill>
                  <a:latin typeface="Noto Sans"/>
                  <a:ea typeface="Noto Sans"/>
                  <a:cs typeface="Noto Sans"/>
                  <a:sym typeface="Noto Sans"/>
                </a:rPr>
                <a:t>Atención ambulatoria</a:t>
              </a:r>
              <a:endParaRPr sz="1400" b="1">
                <a:solidFill>
                  <a:schemeClr val="lt1"/>
                </a:solidFill>
                <a:latin typeface="Noto Sans"/>
                <a:ea typeface="Noto Sans"/>
                <a:cs typeface="Noto Sans"/>
                <a:sym typeface="Noto Sans"/>
              </a:endParaRPr>
            </a:p>
          </p:txBody>
        </p:sp>
        <p:sp>
          <p:nvSpPr>
            <p:cNvPr id="469" name="Google Shape;469;p12"/>
            <p:cNvSpPr txBox="1"/>
            <p:nvPr/>
          </p:nvSpPr>
          <p:spPr>
            <a:xfrm>
              <a:off x="8185004" y="4950438"/>
              <a:ext cx="1677910" cy="38716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AQuA</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(28.6) </a:t>
              </a:r>
              <a:r>
                <a:rPr lang="es-MX" sz="1400" b="1">
                  <a:solidFill>
                    <a:srgbClr val="3E8853"/>
                  </a:solidFill>
                  <a:latin typeface="Noto Sans"/>
                  <a:ea typeface="Noto Sans"/>
                  <a:cs typeface="Noto Sans"/>
                  <a:sym typeface="Noto Sans"/>
                </a:rPr>
                <a:t>29.5</a:t>
              </a:r>
              <a:endParaRPr sz="1400" b="1">
                <a:solidFill>
                  <a:srgbClr val="3E8853"/>
                </a:solidFill>
                <a:latin typeface="Noto Sans"/>
                <a:ea typeface="Noto Sans"/>
                <a:cs typeface="Noto Sans"/>
                <a:sym typeface="Noto Sans"/>
              </a:endParaRPr>
            </a:p>
          </p:txBody>
        </p:sp>
        <p:sp>
          <p:nvSpPr>
            <p:cNvPr id="470" name="Google Shape;470;p12"/>
            <p:cNvSpPr txBox="1"/>
            <p:nvPr/>
          </p:nvSpPr>
          <p:spPr>
            <a:xfrm>
              <a:off x="8167563" y="5483567"/>
              <a:ext cx="1677910" cy="38716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ICE</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(16.1) </a:t>
              </a:r>
              <a:r>
                <a:rPr lang="es-MX" sz="1400" b="1">
                  <a:solidFill>
                    <a:srgbClr val="3E8853"/>
                  </a:solidFill>
                  <a:latin typeface="Noto Sans"/>
                  <a:ea typeface="Noto Sans"/>
                  <a:cs typeface="Noto Sans"/>
                  <a:sym typeface="Noto Sans"/>
                </a:rPr>
                <a:t>11.3</a:t>
              </a:r>
              <a:endParaRPr sz="1400" b="1">
                <a:solidFill>
                  <a:srgbClr val="3E8853"/>
                </a:solidFill>
                <a:latin typeface="Noto Sans"/>
                <a:ea typeface="Noto Sans"/>
                <a:cs typeface="Noto Sans"/>
                <a:sym typeface="Noto Sans"/>
              </a:endParaRPr>
            </a:p>
          </p:txBody>
        </p:sp>
      </p:grpSp>
      <p:grpSp>
        <p:nvGrpSpPr>
          <p:cNvPr id="471" name="Google Shape;471;p12"/>
          <p:cNvGrpSpPr/>
          <p:nvPr/>
        </p:nvGrpSpPr>
        <p:grpSpPr>
          <a:xfrm>
            <a:off x="10732656" y="2640014"/>
            <a:ext cx="1401375" cy="2504883"/>
            <a:chOff x="10659700" y="2288174"/>
            <a:chExt cx="1401375" cy="2349787"/>
          </a:xfrm>
        </p:grpSpPr>
        <p:sp>
          <p:nvSpPr>
            <p:cNvPr id="472" name="Google Shape;472;p12"/>
            <p:cNvSpPr txBox="1"/>
            <p:nvPr/>
          </p:nvSpPr>
          <p:spPr>
            <a:xfrm>
              <a:off x="10679765" y="2288174"/>
              <a:ext cx="1381310" cy="503753"/>
            </a:xfrm>
            <a:prstGeom prst="rect">
              <a:avLst/>
            </a:prstGeom>
            <a:solidFill>
              <a:srgbClr val="D8E2F3"/>
            </a:solidFill>
            <a:ln w="9525" cap="flat" cmpd="sng">
              <a:solidFill>
                <a:srgbClr val="2F5496"/>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Defunciones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002060"/>
                </a:buClr>
                <a:buSzPts val="1800"/>
                <a:buFont typeface="Noto Sans"/>
                <a:buNone/>
              </a:pPr>
              <a:r>
                <a:rPr lang="es-MX" sz="1800" b="1" u="none" strike="noStrike" cap="none">
                  <a:solidFill>
                    <a:srgbClr val="002060"/>
                  </a:solidFill>
                  <a:latin typeface="Noto Sans"/>
                  <a:ea typeface="Noto Sans"/>
                  <a:cs typeface="Noto Sans"/>
                  <a:sym typeface="Noto Sans"/>
                </a:rPr>
                <a:t>(</a:t>
              </a:r>
              <a:r>
                <a:rPr lang="es-MX" sz="1400" b="1">
                  <a:solidFill>
                    <a:srgbClr val="002060"/>
                  </a:solidFill>
                  <a:latin typeface="Noto Sans"/>
                  <a:ea typeface="Noto Sans"/>
                  <a:cs typeface="Noto Sans"/>
                  <a:sym typeface="Noto Sans"/>
                </a:rPr>
                <a:t>0.38</a:t>
              </a:r>
              <a:r>
                <a:rPr lang="es-MX" sz="1800" b="1" u="none" strike="noStrike" cap="none">
                  <a:solidFill>
                    <a:srgbClr val="002060"/>
                  </a:solidFill>
                  <a:latin typeface="Noto Sans"/>
                  <a:ea typeface="Noto Sans"/>
                  <a:cs typeface="Noto Sans"/>
                  <a:sym typeface="Noto Sans"/>
                </a:rPr>
                <a:t>) </a:t>
              </a:r>
              <a:r>
                <a:rPr lang="es-MX" sz="1400" b="1">
                  <a:solidFill>
                    <a:srgbClr val="3E8853"/>
                  </a:solidFill>
                  <a:latin typeface="Noto Sans"/>
                  <a:ea typeface="Noto Sans"/>
                  <a:cs typeface="Noto Sans"/>
                  <a:sym typeface="Noto Sans"/>
                </a:rPr>
                <a:t>0.38</a:t>
              </a:r>
              <a:endParaRPr sz="1400" b="1">
                <a:solidFill>
                  <a:srgbClr val="3E8853"/>
                </a:solidFill>
                <a:latin typeface="Noto Sans"/>
                <a:ea typeface="Noto Sans"/>
                <a:cs typeface="Noto Sans"/>
                <a:sym typeface="Noto Sans"/>
              </a:endParaRPr>
            </a:p>
          </p:txBody>
        </p:sp>
        <p:sp>
          <p:nvSpPr>
            <p:cNvPr id="473" name="Google Shape;473;p12"/>
            <p:cNvSpPr txBox="1"/>
            <p:nvPr/>
          </p:nvSpPr>
          <p:spPr>
            <a:xfrm>
              <a:off x="10669210" y="3023734"/>
              <a:ext cx="1362054" cy="503753"/>
            </a:xfrm>
            <a:prstGeom prst="rect">
              <a:avLst/>
            </a:prstGeom>
            <a:solidFill>
              <a:srgbClr val="D8E2F3"/>
            </a:solidFill>
            <a:ln w="9525" cap="flat" cmpd="sng">
              <a:solidFill>
                <a:srgbClr val="2F5496"/>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dirty="0">
                  <a:solidFill>
                    <a:srgbClr val="1F3864"/>
                  </a:solidFill>
                  <a:latin typeface="Noto Sans"/>
                  <a:ea typeface="Noto Sans"/>
                  <a:cs typeface="Noto Sans"/>
                  <a:sym typeface="Noto Sans"/>
                </a:rPr>
                <a:t>Tasa IAAS</a:t>
              </a:r>
              <a:endParaRPr sz="1400" b="1" dirty="0">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002060"/>
                </a:buClr>
                <a:buSzPts val="1800"/>
                <a:buFont typeface="Noto Sans"/>
                <a:buNone/>
              </a:pPr>
              <a:r>
                <a:rPr lang="es-MX" sz="1800" b="1" u="none" strike="noStrike" cap="none" dirty="0">
                  <a:solidFill>
                    <a:srgbClr val="002060"/>
                  </a:solidFill>
                  <a:latin typeface="Noto Sans"/>
                  <a:ea typeface="Noto Sans"/>
                  <a:cs typeface="Noto Sans"/>
                  <a:sym typeface="Noto Sans"/>
                </a:rPr>
                <a:t>(</a:t>
              </a:r>
              <a:r>
                <a:rPr lang="es-MX" sz="1400" b="1" dirty="0">
                  <a:solidFill>
                    <a:srgbClr val="002060"/>
                  </a:solidFill>
                  <a:latin typeface="Noto Sans"/>
                  <a:ea typeface="Noto Sans"/>
                  <a:cs typeface="Noto Sans"/>
                  <a:sym typeface="Noto Sans"/>
                </a:rPr>
                <a:t>10.5</a:t>
              </a:r>
              <a:r>
                <a:rPr lang="es-MX" sz="1800" b="1" u="none" strike="noStrike" cap="none" dirty="0">
                  <a:solidFill>
                    <a:srgbClr val="002060"/>
                  </a:solidFill>
                  <a:latin typeface="Noto Sans"/>
                  <a:ea typeface="Noto Sans"/>
                  <a:cs typeface="Noto Sans"/>
                  <a:sym typeface="Noto Sans"/>
                </a:rPr>
                <a:t>) </a:t>
              </a:r>
              <a:r>
                <a:rPr lang="es-MX" sz="1400" b="1" dirty="0">
                  <a:solidFill>
                    <a:srgbClr val="3E8853"/>
                  </a:solidFill>
                  <a:latin typeface="Noto Sans"/>
                  <a:ea typeface="Noto Sans"/>
                  <a:cs typeface="Noto Sans"/>
                  <a:sym typeface="Noto Sans"/>
                </a:rPr>
                <a:t>8.7</a:t>
              </a:r>
              <a:endParaRPr sz="1400" b="1" dirty="0">
                <a:solidFill>
                  <a:srgbClr val="3E8853"/>
                </a:solidFill>
                <a:latin typeface="Noto Sans"/>
                <a:ea typeface="Noto Sans"/>
                <a:cs typeface="Noto Sans"/>
                <a:sym typeface="Noto Sans"/>
              </a:endParaRPr>
            </a:p>
          </p:txBody>
        </p:sp>
        <p:sp>
          <p:nvSpPr>
            <p:cNvPr id="474" name="Google Shape;474;p12"/>
            <p:cNvSpPr txBox="1"/>
            <p:nvPr/>
          </p:nvSpPr>
          <p:spPr>
            <a:xfrm>
              <a:off x="10659700" y="3762997"/>
              <a:ext cx="1381310" cy="874964"/>
            </a:xfrm>
            <a:prstGeom prst="rect">
              <a:avLst/>
            </a:prstGeom>
            <a:solidFill>
              <a:srgbClr val="D8E2F3"/>
            </a:solidFill>
            <a:ln w="9525" cap="flat" cmpd="sng">
              <a:solidFill>
                <a:srgbClr val="2F5496"/>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rgbClr val="1F3864"/>
                  </a:solidFill>
                  <a:latin typeface="Noto Sans"/>
                  <a:ea typeface="Noto Sans"/>
                  <a:cs typeface="Noto Sans"/>
                  <a:sym typeface="Noto Sans"/>
                </a:rPr>
                <a:t>Apertura </a:t>
              </a:r>
              <a:br>
                <a:rPr lang="es-MX" sz="1400" b="1">
                  <a:solidFill>
                    <a:srgbClr val="1F3864"/>
                  </a:solidFill>
                  <a:latin typeface="Noto Sans"/>
                  <a:ea typeface="Noto Sans"/>
                  <a:cs typeface="Noto Sans"/>
                  <a:sym typeface="Noto Sans"/>
                </a:rPr>
              </a:br>
              <a:r>
                <a:rPr lang="es-MX" sz="1400" b="1">
                  <a:solidFill>
                    <a:srgbClr val="1F3864"/>
                  </a:solidFill>
                  <a:latin typeface="Noto Sans"/>
                  <a:ea typeface="Noto Sans"/>
                  <a:cs typeface="Noto Sans"/>
                  <a:sym typeface="Noto Sans"/>
                </a:rPr>
                <a:t>de expediente</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002060"/>
                </a:buClr>
                <a:buSzPts val="1800"/>
                <a:buFont typeface="Noto Sans"/>
                <a:buNone/>
              </a:pPr>
              <a:r>
                <a:rPr lang="es-MX" sz="1800" b="1" u="none" strike="noStrike" cap="none">
                  <a:solidFill>
                    <a:srgbClr val="002060"/>
                  </a:solidFill>
                  <a:latin typeface="Noto Sans"/>
                  <a:ea typeface="Noto Sans"/>
                  <a:cs typeface="Noto Sans"/>
                  <a:sym typeface="Noto Sans"/>
                </a:rPr>
                <a:t>(</a:t>
              </a:r>
              <a:r>
                <a:rPr lang="es-MX" sz="1400" b="1" u="none" strike="noStrike" cap="none">
                  <a:solidFill>
                    <a:srgbClr val="002060"/>
                  </a:solidFill>
                  <a:latin typeface="Noto Sans"/>
                  <a:ea typeface="Noto Sans"/>
                  <a:cs typeface="Noto Sans"/>
                  <a:sym typeface="Noto Sans"/>
                </a:rPr>
                <a:t>21.2</a:t>
              </a:r>
              <a:r>
                <a:rPr lang="es-MX" sz="1800" b="1" u="none" strike="noStrike" cap="none">
                  <a:solidFill>
                    <a:srgbClr val="002060"/>
                  </a:solidFill>
                  <a:latin typeface="Noto Sans"/>
                  <a:ea typeface="Noto Sans"/>
                  <a:cs typeface="Noto Sans"/>
                  <a:sym typeface="Noto Sans"/>
                </a:rPr>
                <a:t>) </a:t>
              </a:r>
              <a:r>
                <a:rPr lang="es-MX" sz="1400" b="1">
                  <a:solidFill>
                    <a:srgbClr val="3E8853"/>
                  </a:solidFill>
                  <a:latin typeface="Noto Sans"/>
                  <a:ea typeface="Noto Sans"/>
                  <a:cs typeface="Noto Sans"/>
                  <a:sym typeface="Noto Sans"/>
                </a:rPr>
                <a:t>20.7</a:t>
              </a:r>
              <a:endParaRPr sz="1400" b="1">
                <a:solidFill>
                  <a:srgbClr val="3E8853"/>
                </a:solidFill>
                <a:latin typeface="Noto Sans"/>
                <a:ea typeface="Noto Sans"/>
                <a:cs typeface="Noto Sans"/>
                <a:sym typeface="Noto Sans"/>
              </a:endParaRPr>
            </a:p>
          </p:txBody>
        </p:sp>
      </p:grpSp>
      <p:sp>
        <p:nvSpPr>
          <p:cNvPr id="475" name="Google Shape;475;p12"/>
          <p:cNvSpPr txBox="1"/>
          <p:nvPr/>
        </p:nvSpPr>
        <p:spPr>
          <a:xfrm>
            <a:off x="3702723" y="5724790"/>
            <a:ext cx="7799466" cy="338514"/>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b="1">
                <a:solidFill>
                  <a:schemeClr val="lt1"/>
                </a:solidFill>
                <a:latin typeface="Noto Sans"/>
                <a:ea typeface="Noto Sans"/>
                <a:cs typeface="Noto Sans"/>
                <a:sym typeface="Noto Sans"/>
              </a:rPr>
              <a:t>Relación de Consultas Subsecuentes / primera vez (21.9) </a:t>
            </a:r>
            <a:r>
              <a:rPr lang="es-MX" sz="1600" b="1">
                <a:solidFill>
                  <a:srgbClr val="92D050"/>
                </a:solidFill>
                <a:latin typeface="Noto Sans"/>
                <a:ea typeface="Noto Sans"/>
                <a:cs typeface="Noto Sans"/>
                <a:sym typeface="Noto Sans"/>
              </a:rPr>
              <a:t>21.8</a:t>
            </a:r>
            <a:endParaRPr/>
          </a:p>
        </p:txBody>
      </p:sp>
      <p:sp>
        <p:nvSpPr>
          <p:cNvPr id="476" name="Google Shape;476;p12"/>
          <p:cNvSpPr txBox="1"/>
          <p:nvPr/>
        </p:nvSpPr>
        <p:spPr>
          <a:xfrm>
            <a:off x="423229" y="5714251"/>
            <a:ext cx="3029507" cy="584735"/>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s-MX" sz="1600" b="1">
                <a:solidFill>
                  <a:schemeClr val="lt1"/>
                </a:solidFill>
                <a:latin typeface="Noto Sans"/>
                <a:ea typeface="Noto Sans"/>
                <a:cs typeface="Noto Sans"/>
                <a:sym typeface="Noto Sans"/>
              </a:rPr>
              <a:t>251</a:t>
            </a:r>
            <a:r>
              <a:rPr lang="es-MX" sz="1600" b="1" u="none" strike="noStrike" cap="none">
                <a:solidFill>
                  <a:schemeClr val="lt1"/>
                </a:solidFill>
                <a:latin typeface="Noto Sans"/>
                <a:ea typeface="Noto Sans"/>
                <a:cs typeface="Noto Sans"/>
                <a:sym typeface="Noto Sans"/>
              </a:rPr>
              <a:t> días hábiles</a:t>
            </a:r>
            <a:endParaRPr sz="2400" b="1" u="none" strike="noStrike" cap="none">
              <a:solidFill>
                <a:schemeClr val="lt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50"/>
              <a:buFont typeface="Arial"/>
              <a:buNone/>
            </a:pPr>
            <a:r>
              <a:rPr lang="es-MX" sz="1600" b="1" u="none" strike="noStrike" cap="none">
                <a:solidFill>
                  <a:schemeClr val="lt1"/>
                </a:solidFill>
                <a:latin typeface="Noto Sans"/>
                <a:ea typeface="Noto Sans"/>
                <a:cs typeface="Noto Sans"/>
                <a:sym typeface="Noto Sans"/>
              </a:rPr>
              <a:t>Urgencias: </a:t>
            </a:r>
            <a:r>
              <a:rPr lang="es-MX" sz="1600" b="1">
                <a:solidFill>
                  <a:schemeClr val="lt1"/>
                </a:solidFill>
                <a:latin typeface="Noto Sans"/>
                <a:ea typeface="Noto Sans"/>
                <a:cs typeface="Noto Sans"/>
                <a:sym typeface="Noto Sans"/>
              </a:rPr>
              <a:t>365 </a:t>
            </a:r>
            <a:r>
              <a:rPr lang="es-MX" sz="1600" b="1" u="none" strike="noStrike" cap="none">
                <a:solidFill>
                  <a:schemeClr val="lt1"/>
                </a:solidFill>
                <a:latin typeface="Noto Sans"/>
                <a:ea typeface="Noto Sans"/>
                <a:cs typeface="Noto Sans"/>
                <a:sym typeface="Noto Sans"/>
              </a:rPr>
              <a:t>días</a:t>
            </a:r>
            <a:endParaRPr sz="2400" b="1" u="none" strike="noStrike" cap="none">
              <a:solidFill>
                <a:schemeClr val="lt1"/>
              </a:solidFill>
              <a:latin typeface="Noto Sans"/>
              <a:ea typeface="Noto Sans"/>
              <a:cs typeface="Noto Sans"/>
              <a:sym typeface="Noto Sans"/>
            </a:endParaRPr>
          </a:p>
        </p:txBody>
      </p:sp>
      <p:grpSp>
        <p:nvGrpSpPr>
          <p:cNvPr id="477" name="Google Shape;477;p12"/>
          <p:cNvGrpSpPr/>
          <p:nvPr/>
        </p:nvGrpSpPr>
        <p:grpSpPr>
          <a:xfrm>
            <a:off x="126156" y="588864"/>
            <a:ext cx="4746005" cy="1938247"/>
            <a:chOff x="-65560" y="1247755"/>
            <a:chExt cx="4350133" cy="1745080"/>
          </a:xfrm>
        </p:grpSpPr>
        <p:sp>
          <p:nvSpPr>
            <p:cNvPr id="478" name="Google Shape;478;p12"/>
            <p:cNvSpPr txBox="1"/>
            <p:nvPr/>
          </p:nvSpPr>
          <p:spPr>
            <a:xfrm>
              <a:off x="1351124" y="2509650"/>
              <a:ext cx="1485169" cy="471040"/>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Procedimientos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(243.8) </a:t>
              </a:r>
              <a:r>
                <a:rPr lang="es-MX" sz="1400" b="1">
                  <a:solidFill>
                    <a:srgbClr val="3E8853"/>
                  </a:solidFill>
                  <a:latin typeface="Noto Sans"/>
                  <a:ea typeface="Noto Sans"/>
                  <a:cs typeface="Noto Sans"/>
                  <a:sym typeface="Noto Sans"/>
                </a:rPr>
                <a:t>247.4</a:t>
              </a:r>
              <a:endParaRPr sz="1400" b="1">
                <a:solidFill>
                  <a:srgbClr val="3E8853"/>
                </a:solidFill>
                <a:latin typeface="Noto Sans"/>
                <a:ea typeface="Noto Sans"/>
                <a:cs typeface="Noto Sans"/>
                <a:sym typeface="Noto Sans"/>
              </a:endParaRPr>
            </a:p>
          </p:txBody>
        </p:sp>
        <p:sp>
          <p:nvSpPr>
            <p:cNvPr id="479" name="Google Shape;479;p12"/>
            <p:cNvSpPr txBox="1"/>
            <p:nvPr/>
          </p:nvSpPr>
          <p:spPr>
            <a:xfrm>
              <a:off x="-65560" y="2509528"/>
              <a:ext cx="1361093" cy="471039"/>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Subsecuentes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(442.2) </a:t>
              </a:r>
              <a:r>
                <a:rPr lang="es-MX" sz="1400" b="1">
                  <a:solidFill>
                    <a:srgbClr val="3E8853"/>
                  </a:solidFill>
                  <a:latin typeface="Noto Sans"/>
                  <a:ea typeface="Noto Sans"/>
                  <a:cs typeface="Noto Sans"/>
                  <a:sym typeface="Noto Sans"/>
                </a:rPr>
                <a:t>450.9</a:t>
              </a:r>
              <a:endParaRPr sz="1400" b="1">
                <a:solidFill>
                  <a:srgbClr val="3E8853"/>
                </a:solidFill>
                <a:latin typeface="Noto Sans"/>
                <a:ea typeface="Noto Sans"/>
                <a:cs typeface="Noto Sans"/>
                <a:sym typeface="Noto Sans"/>
              </a:endParaRPr>
            </a:p>
          </p:txBody>
        </p:sp>
        <p:sp>
          <p:nvSpPr>
            <p:cNvPr id="480" name="Google Shape;480;p12"/>
            <p:cNvSpPr txBox="1"/>
            <p:nvPr/>
          </p:nvSpPr>
          <p:spPr>
            <a:xfrm>
              <a:off x="2790685" y="1706627"/>
              <a:ext cx="1224000" cy="471040"/>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Primera vez</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(43.9) </a:t>
              </a:r>
              <a:r>
                <a:rPr lang="es-MX" sz="1400" b="1">
                  <a:solidFill>
                    <a:srgbClr val="3E8853"/>
                  </a:solidFill>
                  <a:latin typeface="Noto Sans"/>
                  <a:ea typeface="Noto Sans"/>
                  <a:cs typeface="Noto Sans"/>
                  <a:sym typeface="Noto Sans"/>
                </a:rPr>
                <a:t>43.4</a:t>
              </a:r>
              <a:endParaRPr sz="1400" b="1">
                <a:solidFill>
                  <a:srgbClr val="3E8853"/>
                </a:solidFill>
                <a:latin typeface="Noto Sans"/>
                <a:ea typeface="Noto Sans"/>
                <a:cs typeface="Noto Sans"/>
                <a:sym typeface="Noto Sans"/>
              </a:endParaRPr>
            </a:p>
          </p:txBody>
        </p:sp>
        <p:sp>
          <p:nvSpPr>
            <p:cNvPr id="481" name="Google Shape;481;p12"/>
            <p:cNvSpPr txBox="1"/>
            <p:nvPr/>
          </p:nvSpPr>
          <p:spPr>
            <a:xfrm>
              <a:off x="1442542" y="1736617"/>
              <a:ext cx="1260000" cy="471040"/>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Pre consulta</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(74.8) </a:t>
              </a:r>
              <a:r>
                <a:rPr lang="es-MX" sz="1400" b="1">
                  <a:solidFill>
                    <a:srgbClr val="3E8853"/>
                  </a:solidFill>
                  <a:latin typeface="Noto Sans"/>
                  <a:ea typeface="Noto Sans"/>
                  <a:cs typeface="Noto Sans"/>
                  <a:sym typeface="Noto Sans"/>
                </a:rPr>
                <a:t>78.1</a:t>
              </a:r>
              <a:endParaRPr sz="1400" b="1">
                <a:solidFill>
                  <a:srgbClr val="3E8853"/>
                </a:solidFill>
                <a:latin typeface="Noto Sans"/>
                <a:ea typeface="Noto Sans"/>
                <a:cs typeface="Noto Sans"/>
                <a:sym typeface="Noto Sans"/>
              </a:endParaRPr>
            </a:p>
          </p:txBody>
        </p:sp>
        <p:sp>
          <p:nvSpPr>
            <p:cNvPr id="482" name="Google Shape;482;p12"/>
            <p:cNvSpPr txBox="1"/>
            <p:nvPr/>
          </p:nvSpPr>
          <p:spPr>
            <a:xfrm>
              <a:off x="56312" y="1655693"/>
              <a:ext cx="1294811" cy="66501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Consultas</a:t>
              </a:r>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Totales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(560.9)  </a:t>
              </a:r>
              <a:r>
                <a:rPr lang="es-MX" sz="1400" b="1">
                  <a:solidFill>
                    <a:schemeClr val="accent6"/>
                  </a:solidFill>
                  <a:latin typeface="Noto Sans"/>
                  <a:ea typeface="Noto Sans"/>
                  <a:cs typeface="Noto Sans"/>
                  <a:sym typeface="Noto Sans"/>
                </a:rPr>
                <a:t>572.5</a:t>
              </a:r>
              <a:endParaRPr sz="1400" b="1">
                <a:solidFill>
                  <a:schemeClr val="accent6"/>
                </a:solidFill>
                <a:latin typeface="Noto Sans"/>
                <a:ea typeface="Noto Sans"/>
                <a:cs typeface="Noto Sans"/>
                <a:sym typeface="Noto Sans"/>
              </a:endParaRPr>
            </a:p>
          </p:txBody>
        </p:sp>
        <p:sp>
          <p:nvSpPr>
            <p:cNvPr id="483" name="Google Shape;483;p12"/>
            <p:cNvSpPr txBox="1"/>
            <p:nvPr/>
          </p:nvSpPr>
          <p:spPr>
            <a:xfrm>
              <a:off x="2871686" y="2521795"/>
              <a:ext cx="1412887" cy="471040"/>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Interconsultas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(56.3) </a:t>
              </a:r>
              <a:r>
                <a:rPr lang="es-MX" sz="1400" b="1">
                  <a:solidFill>
                    <a:srgbClr val="3E8853"/>
                  </a:solidFill>
                  <a:latin typeface="Noto Sans"/>
                  <a:ea typeface="Noto Sans"/>
                  <a:cs typeface="Noto Sans"/>
                  <a:sym typeface="Noto Sans"/>
                </a:rPr>
                <a:t>58.6</a:t>
              </a:r>
              <a:endParaRPr sz="1400" b="1">
                <a:solidFill>
                  <a:srgbClr val="3E8853"/>
                </a:solidFill>
                <a:latin typeface="Noto Sans"/>
                <a:ea typeface="Noto Sans"/>
                <a:cs typeface="Noto Sans"/>
                <a:sym typeface="Noto Sans"/>
              </a:endParaRPr>
            </a:p>
          </p:txBody>
        </p:sp>
        <p:sp>
          <p:nvSpPr>
            <p:cNvPr id="484" name="Google Shape;484;p12"/>
            <p:cNvSpPr txBox="1"/>
            <p:nvPr/>
          </p:nvSpPr>
          <p:spPr>
            <a:xfrm>
              <a:off x="1045671" y="1247755"/>
              <a:ext cx="2028942" cy="277067"/>
            </a:xfrm>
            <a:prstGeom prst="rect">
              <a:avLst/>
            </a:prstGeom>
            <a:solidFill>
              <a:srgbClr val="002060"/>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400"/>
                <a:buFont typeface="Noto Sans"/>
                <a:buNone/>
              </a:pPr>
              <a:r>
                <a:rPr lang="es-MX" sz="1400" b="1">
                  <a:solidFill>
                    <a:schemeClr val="lt1"/>
                  </a:solidFill>
                  <a:latin typeface="Noto Sans"/>
                  <a:ea typeface="Noto Sans"/>
                  <a:cs typeface="Noto Sans"/>
                  <a:sym typeface="Noto Sans"/>
                </a:rPr>
                <a:t>Consulta externa</a:t>
              </a:r>
              <a:endParaRPr sz="1400" b="1">
                <a:solidFill>
                  <a:schemeClr val="lt1"/>
                </a:solidFill>
                <a:latin typeface="Noto Sans"/>
                <a:ea typeface="Noto Sans"/>
                <a:cs typeface="Noto Sans"/>
                <a:sym typeface="Noto Sans"/>
              </a:endParaRPr>
            </a:p>
          </p:txBody>
        </p:sp>
      </p:grpSp>
      <p:grpSp>
        <p:nvGrpSpPr>
          <p:cNvPr id="485" name="Google Shape;485;p12"/>
          <p:cNvGrpSpPr/>
          <p:nvPr/>
        </p:nvGrpSpPr>
        <p:grpSpPr>
          <a:xfrm>
            <a:off x="2060335" y="2640014"/>
            <a:ext cx="5801654" cy="2441404"/>
            <a:chOff x="106392" y="1117255"/>
            <a:chExt cx="5225875" cy="2003378"/>
          </a:xfrm>
        </p:grpSpPr>
        <p:sp>
          <p:nvSpPr>
            <p:cNvPr id="486" name="Google Shape;486;p12"/>
            <p:cNvSpPr/>
            <p:nvPr/>
          </p:nvSpPr>
          <p:spPr>
            <a:xfrm>
              <a:off x="238328" y="1117255"/>
              <a:ext cx="5068887" cy="276856"/>
            </a:xfrm>
            <a:prstGeom prst="wedgeRectCallout">
              <a:avLst>
                <a:gd name="adj1" fmla="val -19491"/>
                <a:gd name="adj2" fmla="val 87621"/>
              </a:avLst>
            </a:prstGeom>
            <a:solidFill>
              <a:srgbClr val="002060"/>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s-MX" sz="1400" b="1">
                  <a:solidFill>
                    <a:schemeClr val="lt1"/>
                  </a:solidFill>
                  <a:latin typeface="Noto Sans"/>
                  <a:ea typeface="Noto Sans"/>
                  <a:cs typeface="Noto Sans"/>
                  <a:sym typeface="Noto Sans"/>
                </a:rPr>
                <a:t>Servicios de apoyo al diagnóstico y tratamiento</a:t>
              </a:r>
              <a:endParaRPr sz="1400" b="1">
                <a:solidFill>
                  <a:schemeClr val="lt1"/>
                </a:solidFill>
                <a:latin typeface="Noto Sans"/>
                <a:ea typeface="Noto Sans"/>
                <a:cs typeface="Noto Sans"/>
                <a:sym typeface="Noto Sans"/>
              </a:endParaRPr>
            </a:p>
          </p:txBody>
        </p:sp>
        <p:sp>
          <p:nvSpPr>
            <p:cNvPr id="487" name="Google Shape;487;p12"/>
            <p:cNvSpPr txBox="1"/>
            <p:nvPr/>
          </p:nvSpPr>
          <p:spPr>
            <a:xfrm>
              <a:off x="4063114" y="1482039"/>
              <a:ext cx="1269153" cy="47068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Estudios TAC</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(20.2) </a:t>
              </a:r>
              <a:r>
                <a:rPr lang="es-MX" sz="1400" b="1">
                  <a:solidFill>
                    <a:srgbClr val="3E8853"/>
                  </a:solidFill>
                  <a:latin typeface="Noto Sans"/>
                  <a:ea typeface="Noto Sans"/>
                  <a:cs typeface="Noto Sans"/>
                  <a:sym typeface="Noto Sans"/>
                </a:rPr>
                <a:t>22.3</a:t>
              </a:r>
              <a:endParaRPr sz="1400" b="1">
                <a:solidFill>
                  <a:srgbClr val="3E8853"/>
                </a:solidFill>
                <a:latin typeface="Noto Sans"/>
                <a:ea typeface="Noto Sans"/>
                <a:cs typeface="Noto Sans"/>
                <a:sym typeface="Noto Sans"/>
              </a:endParaRPr>
            </a:p>
          </p:txBody>
        </p:sp>
        <p:sp>
          <p:nvSpPr>
            <p:cNvPr id="488" name="Google Shape;488;p12"/>
            <p:cNvSpPr txBox="1"/>
            <p:nvPr/>
          </p:nvSpPr>
          <p:spPr>
            <a:xfrm>
              <a:off x="4029539" y="2649952"/>
              <a:ext cx="1277676" cy="47068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Ultrasonidos</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(48.2) </a:t>
              </a:r>
              <a:r>
                <a:rPr lang="es-MX" sz="1400" b="1">
                  <a:solidFill>
                    <a:srgbClr val="3E8853"/>
                  </a:solidFill>
                  <a:latin typeface="Noto Sans"/>
                  <a:ea typeface="Noto Sans"/>
                  <a:cs typeface="Noto Sans"/>
                  <a:sym typeface="Noto Sans"/>
                </a:rPr>
                <a:t>48.4</a:t>
              </a:r>
              <a:endParaRPr sz="1400" b="1">
                <a:solidFill>
                  <a:srgbClr val="3E8853"/>
                </a:solidFill>
                <a:latin typeface="Noto Sans"/>
                <a:ea typeface="Noto Sans"/>
                <a:cs typeface="Noto Sans"/>
                <a:sym typeface="Noto Sans"/>
              </a:endParaRPr>
            </a:p>
          </p:txBody>
        </p:sp>
        <p:sp>
          <p:nvSpPr>
            <p:cNvPr id="489" name="Google Shape;489;p12"/>
            <p:cNvSpPr txBox="1"/>
            <p:nvPr/>
          </p:nvSpPr>
          <p:spPr>
            <a:xfrm>
              <a:off x="106392" y="2504199"/>
              <a:ext cx="1293976" cy="47068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Transfusiones</a:t>
              </a:r>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(77.3) </a:t>
              </a:r>
              <a:r>
                <a:rPr lang="es-MX" sz="1400" b="1">
                  <a:solidFill>
                    <a:srgbClr val="3E8853"/>
                  </a:solidFill>
                  <a:latin typeface="Noto Sans"/>
                  <a:ea typeface="Noto Sans"/>
                  <a:cs typeface="Noto Sans"/>
                  <a:sym typeface="Noto Sans"/>
                </a:rPr>
                <a:t>76.9</a:t>
              </a:r>
              <a:endParaRPr sz="1400" b="1">
                <a:solidFill>
                  <a:srgbClr val="3E8853"/>
                </a:solidFill>
                <a:latin typeface="Noto Sans"/>
                <a:ea typeface="Noto Sans"/>
                <a:cs typeface="Noto Sans"/>
                <a:sym typeface="Noto Sans"/>
              </a:endParaRPr>
            </a:p>
          </p:txBody>
        </p:sp>
        <p:sp>
          <p:nvSpPr>
            <p:cNvPr id="490" name="Google Shape;490;p12"/>
            <p:cNvSpPr txBox="1"/>
            <p:nvPr/>
          </p:nvSpPr>
          <p:spPr>
            <a:xfrm>
              <a:off x="2649247" y="2588271"/>
              <a:ext cx="1310079" cy="404057"/>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200"/>
                <a:buFont typeface="Noto Sans"/>
                <a:buNone/>
              </a:pPr>
              <a:r>
                <a:rPr lang="es-MX" sz="1200" b="1">
                  <a:solidFill>
                    <a:srgbClr val="1F3864"/>
                  </a:solidFill>
                  <a:latin typeface="Noto Sans"/>
                  <a:ea typeface="Noto Sans"/>
                  <a:cs typeface="Noto Sans"/>
                  <a:sym typeface="Noto Sans"/>
                </a:rPr>
                <a:t>Neurofisiología </a:t>
              </a:r>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(9.9) </a:t>
              </a:r>
              <a:r>
                <a:rPr lang="es-MX" sz="1400" b="1">
                  <a:solidFill>
                    <a:srgbClr val="3E8853"/>
                  </a:solidFill>
                  <a:latin typeface="Noto Sans"/>
                  <a:ea typeface="Noto Sans"/>
                  <a:cs typeface="Noto Sans"/>
                  <a:sym typeface="Noto Sans"/>
                </a:rPr>
                <a:t>9.7</a:t>
              </a:r>
              <a:endParaRPr sz="1400" b="1">
                <a:solidFill>
                  <a:srgbClr val="3E8853"/>
                </a:solidFill>
                <a:latin typeface="Noto Sans"/>
                <a:ea typeface="Noto Sans"/>
                <a:cs typeface="Noto Sans"/>
                <a:sym typeface="Noto Sans"/>
              </a:endParaRPr>
            </a:p>
          </p:txBody>
        </p:sp>
        <p:sp>
          <p:nvSpPr>
            <p:cNvPr id="491" name="Google Shape;491;p12"/>
            <p:cNvSpPr txBox="1"/>
            <p:nvPr/>
          </p:nvSpPr>
          <p:spPr>
            <a:xfrm>
              <a:off x="208288" y="1484648"/>
              <a:ext cx="1311921" cy="858330"/>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Estudios Laboratorio</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(4,432.1) </a:t>
              </a:r>
              <a:r>
                <a:rPr lang="es-MX" sz="1400" b="1">
                  <a:solidFill>
                    <a:srgbClr val="3E8853"/>
                  </a:solidFill>
                  <a:latin typeface="Noto Sans"/>
                  <a:ea typeface="Noto Sans"/>
                  <a:cs typeface="Noto Sans"/>
                  <a:sym typeface="Noto Sans"/>
                </a:rPr>
                <a:t>4,471.3</a:t>
              </a:r>
              <a:endParaRPr sz="1400" b="1">
                <a:solidFill>
                  <a:srgbClr val="3E8853"/>
                </a:solidFill>
                <a:latin typeface="Noto Sans"/>
                <a:ea typeface="Noto Sans"/>
                <a:cs typeface="Noto Sans"/>
                <a:sym typeface="Noto Sans"/>
              </a:endParaRPr>
            </a:p>
          </p:txBody>
        </p:sp>
        <p:sp>
          <p:nvSpPr>
            <p:cNvPr id="492" name="Google Shape;492;p12"/>
            <p:cNvSpPr txBox="1"/>
            <p:nvPr/>
          </p:nvSpPr>
          <p:spPr>
            <a:xfrm>
              <a:off x="1589730" y="1550027"/>
              <a:ext cx="1243063" cy="47068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Radioterapia</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(16.2) </a:t>
              </a:r>
              <a:r>
                <a:rPr lang="es-MX" sz="1400" b="1">
                  <a:solidFill>
                    <a:srgbClr val="3E8853"/>
                  </a:solidFill>
                  <a:latin typeface="Noto Sans"/>
                  <a:ea typeface="Noto Sans"/>
                  <a:cs typeface="Noto Sans"/>
                  <a:sym typeface="Noto Sans"/>
                </a:rPr>
                <a:t>17.9</a:t>
              </a:r>
              <a:endParaRPr sz="1400" b="1">
                <a:solidFill>
                  <a:srgbClr val="3E8853"/>
                </a:solidFill>
                <a:latin typeface="Noto Sans"/>
                <a:ea typeface="Noto Sans"/>
                <a:cs typeface="Noto Sans"/>
                <a:sym typeface="Noto Sans"/>
              </a:endParaRPr>
            </a:p>
          </p:txBody>
        </p:sp>
        <p:sp>
          <p:nvSpPr>
            <p:cNvPr id="493" name="Google Shape;493;p12"/>
            <p:cNvSpPr txBox="1"/>
            <p:nvPr/>
          </p:nvSpPr>
          <p:spPr>
            <a:xfrm>
              <a:off x="4063114" y="2101331"/>
              <a:ext cx="1269153" cy="470681"/>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Estudios RX</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(216.5) </a:t>
              </a:r>
              <a:r>
                <a:rPr lang="es-MX" sz="1400" b="1">
                  <a:solidFill>
                    <a:srgbClr val="3E8853"/>
                  </a:solidFill>
                  <a:latin typeface="Noto Sans"/>
                  <a:ea typeface="Noto Sans"/>
                  <a:cs typeface="Noto Sans"/>
                  <a:sym typeface="Noto Sans"/>
                </a:rPr>
                <a:t>201.4</a:t>
              </a:r>
              <a:endParaRPr sz="1400" b="1">
                <a:solidFill>
                  <a:srgbClr val="3E8853"/>
                </a:solidFill>
                <a:latin typeface="Noto Sans"/>
                <a:ea typeface="Noto Sans"/>
                <a:cs typeface="Noto Sans"/>
                <a:sym typeface="Noto Sans"/>
              </a:endParaRPr>
            </a:p>
          </p:txBody>
        </p:sp>
        <p:sp>
          <p:nvSpPr>
            <p:cNvPr id="494" name="Google Shape;494;p12"/>
            <p:cNvSpPr txBox="1"/>
            <p:nvPr/>
          </p:nvSpPr>
          <p:spPr>
            <a:xfrm>
              <a:off x="1475110" y="2358506"/>
              <a:ext cx="1099394" cy="664505"/>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Resonancia magnética</a:t>
              </a:r>
              <a:endParaRPr sz="1400" b="1">
                <a:solidFill>
                  <a:srgbClr val="1F3864"/>
                </a:solidFill>
                <a:latin typeface="Noto Sans"/>
                <a:ea typeface="Noto Sans"/>
                <a:cs typeface="Noto Sans"/>
                <a:sym typeface="Noto Sans"/>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(12.2) </a:t>
              </a:r>
              <a:r>
                <a:rPr lang="es-MX" sz="1400" b="1">
                  <a:solidFill>
                    <a:srgbClr val="3E8853"/>
                  </a:solidFill>
                  <a:latin typeface="Noto Sans"/>
                  <a:ea typeface="Noto Sans"/>
                  <a:cs typeface="Noto Sans"/>
                  <a:sym typeface="Noto Sans"/>
                </a:rPr>
                <a:t>12.2</a:t>
              </a:r>
              <a:endParaRPr sz="1400" b="1">
                <a:solidFill>
                  <a:srgbClr val="3E8853"/>
                </a:solidFill>
                <a:latin typeface="Noto Sans"/>
                <a:ea typeface="Noto Sans"/>
                <a:cs typeface="Noto Sans"/>
                <a:sym typeface="Noto Sans"/>
              </a:endParaRPr>
            </a:p>
          </p:txBody>
        </p:sp>
        <p:sp>
          <p:nvSpPr>
            <p:cNvPr id="495" name="Google Shape;495;p12"/>
            <p:cNvSpPr txBox="1"/>
            <p:nvPr/>
          </p:nvSpPr>
          <p:spPr>
            <a:xfrm>
              <a:off x="2911366" y="1655855"/>
              <a:ext cx="1102525" cy="664505"/>
            </a:xfrm>
            <a:prstGeom prst="rect">
              <a:avLst/>
            </a:prstGeom>
            <a:solidFill>
              <a:srgbClr val="D8E2F3"/>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SPECT y PET-CT</a:t>
              </a:r>
              <a:endParaRPr/>
            </a:p>
            <a:p>
              <a:pPr marL="0" marR="0" lvl="0" indent="0" algn="ctr" rtl="0">
                <a:lnSpc>
                  <a:spcPct val="100000"/>
                </a:lnSpc>
                <a:spcBef>
                  <a:spcPts val="0"/>
                </a:spcBef>
                <a:spcAft>
                  <a:spcPts val="0"/>
                </a:spcAft>
                <a:buClr>
                  <a:srgbClr val="1F3864"/>
                </a:buClr>
                <a:buSzPts val="1400"/>
                <a:buFont typeface="Noto Sans"/>
                <a:buNone/>
              </a:pPr>
              <a:r>
                <a:rPr lang="es-MX" sz="1400" b="1">
                  <a:solidFill>
                    <a:srgbClr val="1F3864"/>
                  </a:solidFill>
                  <a:latin typeface="Noto Sans"/>
                  <a:ea typeface="Noto Sans"/>
                  <a:cs typeface="Noto Sans"/>
                  <a:sym typeface="Noto Sans"/>
                </a:rPr>
                <a:t>(4.6) </a:t>
              </a:r>
              <a:r>
                <a:rPr lang="es-MX" sz="1400" b="1">
                  <a:solidFill>
                    <a:srgbClr val="3E8853"/>
                  </a:solidFill>
                  <a:latin typeface="Noto Sans"/>
                  <a:ea typeface="Noto Sans"/>
                  <a:cs typeface="Noto Sans"/>
                  <a:sym typeface="Noto Sans"/>
                </a:rPr>
                <a:t>4.7</a:t>
              </a:r>
              <a:endParaRPr/>
            </a:p>
          </p:txBody>
        </p:sp>
      </p:grpSp>
      <p:sp>
        <p:nvSpPr>
          <p:cNvPr id="496" name="Google Shape;496;p12"/>
          <p:cNvSpPr txBox="1"/>
          <p:nvPr/>
        </p:nvSpPr>
        <p:spPr>
          <a:xfrm>
            <a:off x="2217642" y="85437"/>
            <a:ext cx="6991814"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002060"/>
                </a:solidFill>
                <a:latin typeface="Noto Sans"/>
                <a:ea typeface="Noto Sans"/>
                <a:cs typeface="Noto Sans"/>
                <a:sym typeface="Noto Sans"/>
              </a:rPr>
              <a:t>Asistencia Médica (24 </a:t>
            </a:r>
            <a:r>
              <a:rPr lang="es-MX" sz="2000" b="1" dirty="0" err="1">
                <a:solidFill>
                  <a:srgbClr val="002060"/>
                </a:solidFill>
                <a:latin typeface="Noto Sans"/>
                <a:ea typeface="Noto Sans"/>
                <a:cs typeface="Noto Sans"/>
                <a:sym typeface="Noto Sans"/>
              </a:rPr>
              <a:t>Hrs</a:t>
            </a:r>
            <a:r>
              <a:rPr lang="es-MX" sz="2000" b="1" dirty="0">
                <a:solidFill>
                  <a:srgbClr val="002060"/>
                </a:solidFill>
                <a:latin typeface="Noto Sans"/>
                <a:ea typeface="Noto Sans"/>
                <a:cs typeface="Noto Sans"/>
                <a:sym typeface="Noto Sans"/>
              </a:rPr>
              <a:t>.)</a:t>
            </a:r>
            <a:endParaRPr sz="2000" b="1" dirty="0">
              <a:solidFill>
                <a:srgbClr val="002060"/>
              </a:solidFill>
              <a:latin typeface="Noto Sans"/>
              <a:ea typeface="Noto Sans"/>
              <a:cs typeface="Noto Sans"/>
              <a:sym typeface="Noto Sans"/>
            </a:endParaRPr>
          </a:p>
          <a:p>
            <a:pPr marL="0" marR="0" lvl="0" indent="0" algn="ctr" rtl="0">
              <a:spcBef>
                <a:spcPts val="0"/>
              </a:spcBef>
              <a:spcAft>
                <a:spcPts val="0"/>
              </a:spcAft>
              <a:buNone/>
            </a:pPr>
            <a:r>
              <a:rPr lang="es-MX" sz="2000" b="1" dirty="0">
                <a:solidFill>
                  <a:srgbClr val="002060"/>
                </a:solidFill>
                <a:latin typeface="Noto Sans"/>
                <a:ea typeface="Noto Sans"/>
                <a:cs typeface="Noto Sans"/>
                <a:sym typeface="Noto Sans"/>
              </a:rPr>
              <a:t> (2024) - </a:t>
            </a:r>
            <a:r>
              <a:rPr lang="es-MX" sz="2000" b="1" dirty="0">
                <a:solidFill>
                  <a:srgbClr val="31B563"/>
                </a:solidFill>
                <a:latin typeface="Noto Sans"/>
                <a:ea typeface="Noto Sans"/>
                <a:cs typeface="Noto Sans"/>
                <a:sym typeface="Noto Sans"/>
              </a:rPr>
              <a:t>2025</a:t>
            </a:r>
            <a:endParaRPr sz="2000" b="1" dirty="0">
              <a:solidFill>
                <a:srgbClr val="31B563"/>
              </a:solidFill>
              <a:latin typeface="Noto Sans"/>
              <a:ea typeface="Noto Sans"/>
              <a:cs typeface="Noto Sans"/>
              <a:sym typeface="No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13"/>
          <p:cNvGrpSpPr/>
          <p:nvPr/>
        </p:nvGrpSpPr>
        <p:grpSpPr>
          <a:xfrm>
            <a:off x="70340" y="6643197"/>
            <a:ext cx="11996742" cy="95885"/>
            <a:chOff x="0" y="0"/>
            <a:chExt cx="5549939" cy="154305"/>
          </a:xfrm>
        </p:grpSpPr>
        <p:sp>
          <p:nvSpPr>
            <p:cNvPr id="502" name="Google Shape;502;p13"/>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13"/>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13"/>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5" name="Google Shape;505;p13"/>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6" name="Google Shape;506;p13"/>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507" name="Google Shape;507;p13"/>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sp>
        <p:nvSpPr>
          <p:cNvPr id="508" name="Google Shape;508;p13"/>
          <p:cNvSpPr txBox="1"/>
          <p:nvPr/>
        </p:nvSpPr>
        <p:spPr>
          <a:xfrm>
            <a:off x="3272608" y="468226"/>
            <a:ext cx="62491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002060"/>
                </a:solidFill>
                <a:latin typeface="Noto Sans"/>
                <a:ea typeface="Noto Sans"/>
                <a:cs typeface="Noto Sans"/>
                <a:sym typeface="Noto Sans"/>
              </a:rPr>
              <a:t>Consulta Externa y sus Principales causas de morbilidad  (2024 vs 2025)</a:t>
            </a:r>
            <a:endParaRPr dirty="0"/>
          </a:p>
        </p:txBody>
      </p:sp>
      <p:graphicFrame>
        <p:nvGraphicFramePr>
          <p:cNvPr id="509" name="Google Shape;509;p13"/>
          <p:cNvGraphicFramePr/>
          <p:nvPr/>
        </p:nvGraphicFramePr>
        <p:xfrm>
          <a:off x="5876600" y="1275006"/>
          <a:ext cx="6190475" cy="4940750"/>
        </p:xfrm>
        <a:graphic>
          <a:graphicData uri="http://schemas.openxmlformats.org/drawingml/2006/table">
            <a:tbl>
              <a:tblPr>
                <a:noFill/>
                <a:tableStyleId>{516874F5-46BB-4AD5-BCD0-59EBE15CA0B3}</a:tableStyleId>
              </a:tblPr>
              <a:tblGrid>
                <a:gridCol w="441700">
                  <a:extLst>
                    <a:ext uri="{9D8B030D-6E8A-4147-A177-3AD203B41FA5}">
                      <a16:colId xmlns:a16="http://schemas.microsoft.com/office/drawing/2014/main" val="20000"/>
                    </a:ext>
                  </a:extLst>
                </a:gridCol>
                <a:gridCol w="2551675">
                  <a:extLst>
                    <a:ext uri="{9D8B030D-6E8A-4147-A177-3AD203B41FA5}">
                      <a16:colId xmlns:a16="http://schemas.microsoft.com/office/drawing/2014/main" val="20001"/>
                    </a:ext>
                  </a:extLst>
                </a:gridCol>
                <a:gridCol w="892350">
                  <a:extLst>
                    <a:ext uri="{9D8B030D-6E8A-4147-A177-3AD203B41FA5}">
                      <a16:colId xmlns:a16="http://schemas.microsoft.com/office/drawing/2014/main" val="20002"/>
                    </a:ext>
                  </a:extLst>
                </a:gridCol>
                <a:gridCol w="662325">
                  <a:extLst>
                    <a:ext uri="{9D8B030D-6E8A-4147-A177-3AD203B41FA5}">
                      <a16:colId xmlns:a16="http://schemas.microsoft.com/office/drawing/2014/main" val="20003"/>
                    </a:ext>
                  </a:extLst>
                </a:gridCol>
                <a:gridCol w="874175">
                  <a:extLst>
                    <a:ext uri="{9D8B030D-6E8A-4147-A177-3AD203B41FA5}">
                      <a16:colId xmlns:a16="http://schemas.microsoft.com/office/drawing/2014/main" val="20004"/>
                    </a:ext>
                  </a:extLst>
                </a:gridCol>
                <a:gridCol w="768250">
                  <a:extLst>
                    <a:ext uri="{9D8B030D-6E8A-4147-A177-3AD203B41FA5}">
                      <a16:colId xmlns:a16="http://schemas.microsoft.com/office/drawing/2014/main" val="20005"/>
                    </a:ext>
                  </a:extLst>
                </a:gridCol>
              </a:tblGrid>
              <a:tr h="245275">
                <a:tc rowSpan="2" gridSpan="2">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lt1"/>
                          </a:solidFill>
                          <a:latin typeface="Noto Sans"/>
                          <a:ea typeface="Noto Sans"/>
                          <a:cs typeface="Noto Sans"/>
                          <a:sym typeface="Noto Sans"/>
                        </a:rPr>
                        <a:t>Causas</a:t>
                      </a:r>
                      <a:endParaRPr sz="1400" b="1" i="0" u="none" strike="noStrike" cap="none">
                        <a:solidFill>
                          <a:schemeClr val="lt1"/>
                        </a:solidFill>
                        <a:latin typeface="Noto Sans"/>
                        <a:ea typeface="Noto Sans"/>
                        <a:cs typeface="Noto Sans"/>
                        <a:sym typeface="Noto Sans"/>
                      </a:endParaRPr>
                    </a:p>
                  </a:txBody>
                  <a:tcPr marL="6350" marR="6350" marT="63500" marB="63500" anchor="ctr">
                    <a:solidFill>
                      <a:srgbClr val="002060"/>
                    </a:solidFill>
                  </a:tcPr>
                </a:tc>
                <a:tc rowSpan="2" hMerge="1">
                  <a:txBody>
                    <a:bodyPr/>
                    <a:lstStyle/>
                    <a:p>
                      <a:endParaRPr lang="es-MX"/>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lt1"/>
                          </a:solidFill>
                          <a:latin typeface="Noto Sans"/>
                          <a:ea typeface="Noto Sans"/>
                          <a:cs typeface="Noto Sans"/>
                          <a:sym typeface="Noto Sans"/>
                        </a:rPr>
                        <a:t>2024</a:t>
                      </a:r>
                      <a:endParaRPr sz="1400" b="1" i="0" u="none" strike="noStrike" cap="none">
                        <a:solidFill>
                          <a:schemeClr val="lt1"/>
                        </a:solidFill>
                        <a:latin typeface="Noto Sans"/>
                        <a:ea typeface="Noto Sans"/>
                        <a:cs typeface="Noto Sans"/>
                        <a:sym typeface="Noto Sans"/>
                      </a:endParaRPr>
                    </a:p>
                  </a:txBody>
                  <a:tcPr marL="6350" marR="6350" marT="6350" marB="0" anchor="ctr">
                    <a:solidFill>
                      <a:srgbClr val="002060"/>
                    </a:solidFill>
                  </a:tcPr>
                </a:tc>
                <a:tc hMerge="1">
                  <a:txBody>
                    <a:bodyPr/>
                    <a:lstStyle/>
                    <a:p>
                      <a:endParaRPr lang="es-MX"/>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lt1"/>
                          </a:solidFill>
                          <a:latin typeface="Noto Sans"/>
                          <a:ea typeface="Noto Sans"/>
                          <a:cs typeface="Noto Sans"/>
                          <a:sym typeface="Noto Sans"/>
                        </a:rPr>
                        <a:t>2025</a:t>
                      </a:r>
                      <a:endParaRPr sz="1400" b="1" i="0" u="none" strike="noStrike" cap="none">
                        <a:solidFill>
                          <a:schemeClr val="lt1"/>
                        </a:solidFill>
                        <a:latin typeface="Noto Sans"/>
                        <a:ea typeface="Noto Sans"/>
                        <a:cs typeface="Noto Sans"/>
                        <a:sym typeface="Noto Sans"/>
                      </a:endParaRPr>
                    </a:p>
                  </a:txBody>
                  <a:tcPr marL="6350" marR="6350" marT="6350" marB="0" anchor="ctr">
                    <a:solidFill>
                      <a:srgbClr val="002060"/>
                    </a:solidFill>
                  </a:tcPr>
                </a:tc>
                <a:tc hMerge="1">
                  <a:txBody>
                    <a:bodyPr/>
                    <a:lstStyle/>
                    <a:p>
                      <a:endParaRPr lang="es-MX"/>
                    </a:p>
                  </a:txBody>
                  <a:tcPr/>
                </a:tc>
                <a:extLst>
                  <a:ext uri="{0D108BD9-81ED-4DB2-BD59-A6C34878D82A}">
                    <a16:rowId xmlns:a16="http://schemas.microsoft.com/office/drawing/2014/main" val="10000"/>
                  </a:ext>
                </a:extLst>
              </a:tr>
              <a:tr h="270300">
                <a:tc gridSpan="2" vMerge="1">
                  <a:txBody>
                    <a:bodyPr/>
                    <a:lstStyle/>
                    <a:p>
                      <a:endParaRPr lang="es-MX"/>
                    </a:p>
                  </a:txBody>
                  <a:tcPr/>
                </a:tc>
                <a:tc hMerge="1" v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Casos</a:t>
                      </a:r>
                      <a:endParaRPr sz="1400" b="1" i="0" u="none" strike="noStrike" cap="none">
                        <a:solidFill>
                          <a:schemeClr val="dk1"/>
                        </a:solidFill>
                        <a:latin typeface="Noto Sans"/>
                        <a:ea typeface="Noto Sans"/>
                        <a:cs typeface="Noto Sans"/>
                        <a:sym typeface="Noto Sans"/>
                      </a:endParaRPr>
                    </a:p>
                  </a:txBody>
                  <a:tcPr marL="6350" marR="6350" marT="635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a:t>
                      </a:r>
                      <a:endParaRPr sz="1400" b="1" i="0" u="none" strike="noStrike" cap="none">
                        <a:solidFill>
                          <a:schemeClr val="dk1"/>
                        </a:solidFill>
                        <a:latin typeface="Noto Sans"/>
                        <a:ea typeface="Noto Sans"/>
                        <a:cs typeface="Noto Sans"/>
                        <a:sym typeface="Noto Sans"/>
                      </a:endParaRPr>
                    </a:p>
                  </a:txBody>
                  <a:tcPr marL="6350" marR="6350" marT="635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Casos</a:t>
                      </a:r>
                      <a:endParaRPr sz="1400" b="1" i="0" u="none" strike="noStrike" cap="none">
                        <a:solidFill>
                          <a:schemeClr val="dk1"/>
                        </a:solidFill>
                        <a:latin typeface="Noto Sans"/>
                        <a:ea typeface="Noto Sans"/>
                        <a:cs typeface="Noto Sans"/>
                        <a:sym typeface="Noto Sans"/>
                      </a:endParaRPr>
                    </a:p>
                  </a:txBody>
                  <a:tcPr marL="6350" marR="6350" marT="635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a:t>
                      </a:r>
                      <a:endParaRPr sz="1400" b="1" i="0" u="none" strike="noStrike" cap="none">
                        <a:solidFill>
                          <a:schemeClr val="dk1"/>
                        </a:solidFill>
                        <a:latin typeface="Noto Sans"/>
                        <a:ea typeface="Noto Sans"/>
                        <a:cs typeface="Noto Sans"/>
                        <a:sym typeface="Noto Sans"/>
                      </a:endParaRPr>
                    </a:p>
                  </a:txBody>
                  <a:tcPr marL="6350" marR="6350" marT="6350" marB="0" anchor="ctr">
                    <a:solidFill>
                      <a:srgbClr val="DAE3F3"/>
                    </a:solidFill>
                  </a:tcPr>
                </a:tc>
                <a:extLst>
                  <a:ext uri="{0D108BD9-81ED-4DB2-BD59-A6C34878D82A}">
                    <a16:rowId xmlns:a16="http://schemas.microsoft.com/office/drawing/2014/main" val="10001"/>
                  </a:ext>
                </a:extLst>
              </a:tr>
              <a:tr h="697275">
                <a:tc>
                  <a:txBody>
                    <a:bodyPr/>
                    <a:lstStyle/>
                    <a:p>
                      <a:pPr marL="0" marR="0" lvl="0" indent="0" algn="ctr" rtl="0">
                        <a:lnSpc>
                          <a:spcPct val="100000"/>
                        </a:lnSpc>
                        <a:spcBef>
                          <a:spcPts val="0"/>
                        </a:spcBef>
                        <a:spcAft>
                          <a:spcPts val="0"/>
                        </a:spcAft>
                        <a:buClr>
                          <a:srgbClr val="000000"/>
                        </a:buClr>
                        <a:buSzPts val="1200"/>
                        <a:buFont typeface="Arial"/>
                        <a:buNone/>
                      </a:pPr>
                      <a:r>
                        <a:rPr lang="es-MX" sz="1400" b="0" u="none" strike="noStrike" cap="none">
                          <a:latin typeface="Noto Sans"/>
                          <a:ea typeface="Noto Sans"/>
                          <a:cs typeface="Noto Sans"/>
                          <a:sym typeface="Noto Sans"/>
                        </a:rPr>
                        <a:t>1</a:t>
                      </a:r>
                      <a:endParaRPr sz="1400" b="0" i="0" u="none" strike="noStrike" cap="none">
                        <a:solidFill>
                          <a:srgbClr val="000000"/>
                        </a:solidFill>
                        <a:latin typeface="Noto Sans"/>
                        <a:ea typeface="Noto Sans"/>
                        <a:cs typeface="Noto Sans"/>
                        <a:sym typeface="Noto Sans"/>
                      </a:endParaRPr>
                    </a:p>
                  </a:txBody>
                  <a:tcPr marL="6350" marR="6350" marT="6350" marB="0" anchor="ctr"/>
                </a:tc>
                <a:tc>
                  <a:txBody>
                    <a:bodyPr/>
                    <a:lstStyle/>
                    <a:p>
                      <a:pPr marL="10160" marR="0" lvl="0" indent="8890" algn="ctr" rtl="0">
                        <a:lnSpc>
                          <a:spcPct val="100000"/>
                        </a:lnSpc>
                        <a:spcBef>
                          <a:spcPts val="0"/>
                        </a:spcBef>
                        <a:spcAft>
                          <a:spcPts val="0"/>
                        </a:spcAft>
                        <a:buNone/>
                      </a:pPr>
                      <a:r>
                        <a:rPr lang="es-MX" sz="1200" b="1" u="none" strike="noStrike" cap="none">
                          <a:solidFill>
                            <a:schemeClr val="dk1"/>
                          </a:solidFill>
                          <a:latin typeface="Noto Sans"/>
                          <a:ea typeface="Noto Sans"/>
                          <a:cs typeface="Noto Sans"/>
                          <a:sym typeface="Noto Sans"/>
                        </a:rPr>
                        <a:t>Malformaciones congénitas, deformidades y anomalías cromosómicas</a:t>
                      </a:r>
                      <a:endParaRPr sz="1200" b="1" u="none" strike="noStrike" cap="none">
                        <a:solidFill>
                          <a:schemeClr val="dk1"/>
                        </a:solidFill>
                        <a:latin typeface="Noto Sans"/>
                        <a:ea typeface="Noto Sans"/>
                        <a:cs typeface="Noto Sans"/>
                        <a:sym typeface="Noto Sans"/>
                      </a:endParaRPr>
                    </a:p>
                  </a:txBody>
                  <a:tcPr marL="73025" marR="7302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1,397</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12.64</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1,343</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12.31</a:t>
                      </a:r>
                      <a:endParaRPr sz="14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564450">
                <a:tc>
                  <a:txBody>
                    <a:bodyPr/>
                    <a:lstStyle/>
                    <a:p>
                      <a:pPr marL="0" marR="0" lvl="0" indent="0" algn="ctr" rtl="0">
                        <a:lnSpc>
                          <a:spcPct val="100000"/>
                        </a:lnSpc>
                        <a:spcBef>
                          <a:spcPts val="0"/>
                        </a:spcBef>
                        <a:spcAft>
                          <a:spcPts val="0"/>
                        </a:spcAft>
                        <a:buClr>
                          <a:srgbClr val="000000"/>
                        </a:buClr>
                        <a:buSzPts val="1200"/>
                        <a:buFont typeface="Arial"/>
                        <a:buNone/>
                      </a:pPr>
                      <a:r>
                        <a:rPr lang="es-MX" sz="1400" b="0" i="0" u="none" strike="noStrike" cap="none">
                          <a:solidFill>
                            <a:srgbClr val="000000"/>
                          </a:solidFill>
                          <a:latin typeface="Noto Sans"/>
                          <a:ea typeface="Noto Sans"/>
                          <a:cs typeface="Noto Sans"/>
                          <a:sym typeface="Noto Sans"/>
                        </a:rPr>
                        <a:t>2</a:t>
                      </a:r>
                      <a:endParaRPr sz="1400" b="0" i="0" u="none" strike="noStrike" cap="none">
                        <a:solidFill>
                          <a:srgbClr val="000000"/>
                        </a:solidFill>
                        <a:latin typeface="Noto Sans"/>
                        <a:ea typeface="Noto Sans"/>
                        <a:cs typeface="Noto Sans"/>
                        <a:sym typeface="Noto Sans"/>
                      </a:endParaRPr>
                    </a:p>
                  </a:txBody>
                  <a:tcPr marL="6350" marR="6350" marT="6350" marB="0" anchor="ctr"/>
                </a:tc>
                <a:tc>
                  <a:txBody>
                    <a:bodyPr/>
                    <a:lstStyle/>
                    <a:p>
                      <a:pPr marL="10160" marR="0" lvl="0" indent="0" algn="ctr" rtl="0">
                        <a:lnSpc>
                          <a:spcPct val="92500"/>
                        </a:lnSpc>
                        <a:spcBef>
                          <a:spcPts val="0"/>
                        </a:spcBef>
                        <a:spcAft>
                          <a:spcPts val="0"/>
                        </a:spcAft>
                        <a:buNone/>
                      </a:pPr>
                      <a:r>
                        <a:rPr lang="es-MX" sz="1200" b="1" u="none" strike="noStrike" cap="none">
                          <a:solidFill>
                            <a:schemeClr val="dk1"/>
                          </a:solidFill>
                          <a:latin typeface="Noto Sans"/>
                          <a:ea typeface="Noto Sans"/>
                          <a:cs typeface="Noto Sans"/>
                          <a:sym typeface="Noto Sans"/>
                        </a:rPr>
                        <a:t>Trastornos mentales y del comportamiento</a:t>
                      </a:r>
                      <a:endParaRPr sz="1200" b="1" u="none" strike="noStrike" cap="none">
                        <a:solidFill>
                          <a:schemeClr val="dk1"/>
                        </a:solidFill>
                        <a:latin typeface="Noto Sans"/>
                        <a:ea typeface="Noto Sans"/>
                        <a:cs typeface="Noto Sans"/>
                        <a:sym typeface="Noto Sans"/>
                      </a:endParaRPr>
                    </a:p>
                  </a:txBody>
                  <a:tcPr marL="73025" marR="7302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1,261</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11.41</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1.150</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10.54</a:t>
                      </a:r>
                      <a:endParaRPr sz="14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616075">
                <a:tc>
                  <a:txBody>
                    <a:bodyPr/>
                    <a:lstStyle/>
                    <a:p>
                      <a:pPr marL="0" marR="0" lvl="0" indent="0" algn="ctr" rtl="0">
                        <a:lnSpc>
                          <a:spcPct val="100000"/>
                        </a:lnSpc>
                        <a:spcBef>
                          <a:spcPts val="0"/>
                        </a:spcBef>
                        <a:spcAft>
                          <a:spcPts val="0"/>
                        </a:spcAft>
                        <a:buClr>
                          <a:srgbClr val="000000"/>
                        </a:buClr>
                        <a:buSzPts val="1200"/>
                        <a:buFont typeface="Arial"/>
                        <a:buNone/>
                      </a:pPr>
                      <a:r>
                        <a:rPr lang="es-MX" sz="1400" b="0" i="0" u="none" strike="noStrike" cap="none">
                          <a:solidFill>
                            <a:srgbClr val="000000"/>
                          </a:solidFill>
                          <a:latin typeface="Noto Sans"/>
                          <a:ea typeface="Noto Sans"/>
                          <a:cs typeface="Noto Sans"/>
                          <a:sym typeface="Noto Sans"/>
                        </a:rPr>
                        <a:t>3</a:t>
                      </a:r>
                      <a:endParaRPr sz="1400" b="0" i="0" u="none" strike="noStrike" cap="none">
                        <a:solidFill>
                          <a:srgbClr val="000000"/>
                        </a:solidFill>
                        <a:latin typeface="Noto Sans"/>
                        <a:ea typeface="Noto Sans"/>
                        <a:cs typeface="Noto Sans"/>
                        <a:sym typeface="Noto Sans"/>
                      </a:endParaRPr>
                    </a:p>
                  </a:txBody>
                  <a:tcPr marL="6350" marR="6350" marT="6350" marB="0" anchor="ctr"/>
                </a:tc>
                <a:tc>
                  <a:txBody>
                    <a:bodyPr/>
                    <a:lstStyle/>
                    <a:p>
                      <a:pPr marL="10160" marR="0" lvl="0" indent="0" algn="ctr" rtl="0">
                        <a:lnSpc>
                          <a:spcPct val="93333"/>
                        </a:lnSpc>
                        <a:spcBef>
                          <a:spcPts val="0"/>
                        </a:spcBef>
                        <a:spcAft>
                          <a:spcPts val="0"/>
                        </a:spcAft>
                        <a:buNone/>
                      </a:pPr>
                      <a:r>
                        <a:rPr lang="es-MX" sz="1200" b="1" u="none" strike="noStrike" cap="none">
                          <a:solidFill>
                            <a:schemeClr val="dk1"/>
                          </a:solidFill>
                          <a:latin typeface="Noto Sans"/>
                          <a:ea typeface="Noto Sans"/>
                          <a:cs typeface="Noto Sans"/>
                          <a:sym typeface="Noto Sans"/>
                        </a:rPr>
                        <a:t>Enfermedades endocrinas, nutricionales y metabólicas</a:t>
                      </a:r>
                      <a:endParaRPr sz="1200" b="1" u="none" strike="noStrike" cap="none">
                        <a:solidFill>
                          <a:schemeClr val="dk1"/>
                        </a:solidFill>
                        <a:latin typeface="Noto Sans"/>
                        <a:ea typeface="Noto Sans"/>
                        <a:cs typeface="Noto Sans"/>
                        <a:sym typeface="Noto Sans"/>
                      </a:endParaRPr>
                    </a:p>
                  </a:txBody>
                  <a:tcPr marL="73025" marR="7302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950</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8.59</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922</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8.45</a:t>
                      </a:r>
                      <a:endParaRPr sz="14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450975">
                <a:tc>
                  <a:txBody>
                    <a:bodyPr/>
                    <a:lstStyle/>
                    <a:p>
                      <a:pPr marL="0" marR="0" lvl="0" indent="0" algn="ctr" rtl="0">
                        <a:lnSpc>
                          <a:spcPct val="100000"/>
                        </a:lnSpc>
                        <a:spcBef>
                          <a:spcPts val="0"/>
                        </a:spcBef>
                        <a:spcAft>
                          <a:spcPts val="0"/>
                        </a:spcAft>
                        <a:buClr>
                          <a:srgbClr val="000000"/>
                        </a:buClr>
                        <a:buSzPts val="1200"/>
                        <a:buFont typeface="Arial"/>
                        <a:buNone/>
                      </a:pPr>
                      <a:r>
                        <a:rPr lang="es-MX" sz="1400" b="0" i="0" u="none" strike="noStrike" cap="none">
                          <a:solidFill>
                            <a:srgbClr val="000000"/>
                          </a:solidFill>
                          <a:latin typeface="Noto Sans"/>
                          <a:ea typeface="Noto Sans"/>
                          <a:cs typeface="Noto Sans"/>
                          <a:sym typeface="Noto Sans"/>
                        </a:rPr>
                        <a:t>4</a:t>
                      </a:r>
                      <a:endParaRPr sz="1400" b="0" i="0" u="none" strike="noStrike" cap="none">
                        <a:solidFill>
                          <a:srgbClr val="000000"/>
                        </a:solidFill>
                        <a:latin typeface="Noto Sans"/>
                        <a:ea typeface="Noto Sans"/>
                        <a:cs typeface="Noto Sans"/>
                        <a:sym typeface="Noto Sans"/>
                      </a:endParaRPr>
                    </a:p>
                  </a:txBody>
                  <a:tcPr marL="6350" marR="6350" marT="6350" marB="0" anchor="ctr"/>
                </a:tc>
                <a:tc>
                  <a:txBody>
                    <a:bodyPr/>
                    <a:lstStyle/>
                    <a:p>
                      <a:pPr marL="10160" marR="0" lvl="0" indent="0" algn="ctr" rtl="0">
                        <a:lnSpc>
                          <a:spcPct val="92500"/>
                        </a:lnSpc>
                        <a:spcBef>
                          <a:spcPts val="0"/>
                        </a:spcBef>
                        <a:spcAft>
                          <a:spcPts val="0"/>
                        </a:spcAft>
                        <a:buNone/>
                      </a:pPr>
                      <a:r>
                        <a:rPr lang="es-MX" sz="1200" b="1" u="none" strike="noStrike" cap="none">
                          <a:solidFill>
                            <a:schemeClr val="dk1"/>
                          </a:solidFill>
                          <a:latin typeface="Noto Sans"/>
                          <a:ea typeface="Noto Sans"/>
                          <a:cs typeface="Noto Sans"/>
                          <a:sym typeface="Noto Sans"/>
                        </a:rPr>
                        <a:t>Enfermedades del Sistema genitourinario</a:t>
                      </a:r>
                      <a:endParaRPr sz="1200" b="1" u="none" strike="noStrike" cap="none">
                        <a:solidFill>
                          <a:schemeClr val="dk1"/>
                        </a:solidFill>
                        <a:latin typeface="Noto Sans"/>
                        <a:ea typeface="Noto Sans"/>
                        <a:cs typeface="Noto Sans"/>
                        <a:sym typeface="Noto Sans"/>
                      </a:endParaRPr>
                    </a:p>
                  </a:txBody>
                  <a:tcPr marL="73025" marR="7302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629</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5.69</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613</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5.62</a:t>
                      </a:r>
                      <a:endParaRPr sz="14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450975">
                <a:tc>
                  <a:txBody>
                    <a:bodyPr/>
                    <a:lstStyle/>
                    <a:p>
                      <a:pPr marL="0" marR="0" lvl="0" indent="0" algn="ctr" rtl="0">
                        <a:lnSpc>
                          <a:spcPct val="100000"/>
                        </a:lnSpc>
                        <a:spcBef>
                          <a:spcPts val="0"/>
                        </a:spcBef>
                        <a:spcAft>
                          <a:spcPts val="0"/>
                        </a:spcAft>
                        <a:buClr>
                          <a:srgbClr val="000000"/>
                        </a:buClr>
                        <a:buSzPts val="1200"/>
                        <a:buFont typeface="Arial"/>
                        <a:buNone/>
                      </a:pPr>
                      <a:r>
                        <a:rPr lang="es-MX" sz="1400" b="0" i="0" u="none" strike="noStrike" cap="none">
                          <a:solidFill>
                            <a:srgbClr val="000000"/>
                          </a:solidFill>
                          <a:latin typeface="Noto Sans"/>
                          <a:ea typeface="Noto Sans"/>
                          <a:cs typeface="Noto Sans"/>
                          <a:sym typeface="Noto Sans"/>
                        </a:rPr>
                        <a:t>5</a:t>
                      </a:r>
                      <a:endParaRPr sz="1400" b="0" i="0" u="none" strike="noStrike" cap="none">
                        <a:solidFill>
                          <a:srgbClr val="000000"/>
                        </a:solidFill>
                        <a:latin typeface="Noto Sans"/>
                        <a:ea typeface="Noto Sans"/>
                        <a:cs typeface="Noto Sans"/>
                        <a:sym typeface="Noto Sans"/>
                      </a:endParaRPr>
                    </a:p>
                  </a:txBody>
                  <a:tcPr marL="6350" marR="6350" marT="6350" marB="0" anchor="ctr"/>
                </a:tc>
                <a:tc>
                  <a:txBody>
                    <a:bodyPr/>
                    <a:lstStyle/>
                    <a:p>
                      <a:pPr marL="10160" marR="0" lvl="0" indent="9525" algn="ctr" rtl="0">
                        <a:spcBef>
                          <a:spcPts val="0"/>
                        </a:spcBef>
                        <a:spcAft>
                          <a:spcPts val="0"/>
                        </a:spcAft>
                        <a:buNone/>
                      </a:pPr>
                      <a:r>
                        <a:rPr lang="es-MX" sz="1200" b="1" u="none" strike="noStrike" cap="none">
                          <a:solidFill>
                            <a:schemeClr val="dk1"/>
                          </a:solidFill>
                          <a:latin typeface="Noto Sans"/>
                          <a:ea typeface="Noto Sans"/>
                          <a:cs typeface="Noto Sans"/>
                          <a:sym typeface="Noto Sans"/>
                        </a:rPr>
                        <a:t>Tumores (Neoplasias)</a:t>
                      </a:r>
                      <a:endParaRPr sz="1200" b="1" u="none" strike="noStrike" cap="none">
                        <a:solidFill>
                          <a:schemeClr val="dk1"/>
                        </a:solidFill>
                        <a:latin typeface="Noto Sans"/>
                        <a:ea typeface="Noto Sans"/>
                        <a:cs typeface="Noto Sans"/>
                        <a:sym typeface="Noto Sans"/>
                      </a:endParaRPr>
                    </a:p>
                  </a:txBody>
                  <a:tcPr marL="73025" marR="7302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486</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4.40</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533</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4.89</a:t>
                      </a:r>
                      <a:endParaRPr sz="14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6"/>
                  </a:ext>
                </a:extLst>
              </a:tr>
              <a:tr h="548475">
                <a:tc>
                  <a:txBody>
                    <a:bodyPr/>
                    <a:lstStyle/>
                    <a:p>
                      <a:pPr marL="0" marR="0" lvl="0" indent="0" algn="ctr" rtl="0">
                        <a:lnSpc>
                          <a:spcPct val="100000"/>
                        </a:lnSpc>
                        <a:spcBef>
                          <a:spcPts val="0"/>
                        </a:spcBef>
                        <a:spcAft>
                          <a:spcPts val="0"/>
                        </a:spcAft>
                        <a:buClr>
                          <a:srgbClr val="000000"/>
                        </a:buClr>
                        <a:buSzPts val="1200"/>
                        <a:buFont typeface="Arial"/>
                        <a:buNone/>
                      </a:pPr>
                      <a:r>
                        <a:rPr lang="es-MX" sz="1400" b="0" i="0" u="none" strike="noStrike" cap="none">
                          <a:solidFill>
                            <a:srgbClr val="000000"/>
                          </a:solidFill>
                          <a:latin typeface="Noto Sans"/>
                          <a:ea typeface="Noto Sans"/>
                          <a:cs typeface="Noto Sans"/>
                          <a:sym typeface="Noto Sans"/>
                        </a:rPr>
                        <a:t>6</a:t>
                      </a:r>
                      <a:endParaRPr sz="1400" b="0" i="0" u="none" strike="noStrike" cap="none">
                        <a:solidFill>
                          <a:srgbClr val="000000"/>
                        </a:solidFill>
                        <a:latin typeface="Noto Sans"/>
                        <a:ea typeface="Noto Sans"/>
                        <a:cs typeface="Noto Sans"/>
                        <a:sym typeface="Noto Sans"/>
                      </a:endParaRPr>
                    </a:p>
                  </a:txBody>
                  <a:tcPr marL="6350" marR="6350" marT="6350" marB="0" anchor="ctr"/>
                </a:tc>
                <a:tc>
                  <a:txBody>
                    <a:bodyPr/>
                    <a:lstStyle/>
                    <a:p>
                      <a:pPr marL="10160" marR="0" lvl="0" indent="0" algn="ctr" rtl="0">
                        <a:lnSpc>
                          <a:spcPct val="93333"/>
                        </a:lnSpc>
                        <a:spcBef>
                          <a:spcPts val="0"/>
                        </a:spcBef>
                        <a:spcAft>
                          <a:spcPts val="0"/>
                        </a:spcAft>
                        <a:buNone/>
                      </a:pPr>
                      <a:r>
                        <a:rPr lang="es-MX" sz="1200" b="1" u="none" strike="noStrike" cap="none">
                          <a:solidFill>
                            <a:schemeClr val="dk1"/>
                          </a:solidFill>
                          <a:latin typeface="Noto Sans"/>
                          <a:ea typeface="Noto Sans"/>
                          <a:cs typeface="Noto Sans"/>
                          <a:sym typeface="Noto Sans"/>
                        </a:rPr>
                        <a:t>Enfermedades del sistema respiratorio</a:t>
                      </a:r>
                      <a:endParaRPr sz="1200" b="1" u="none" strike="noStrike" cap="none">
                        <a:solidFill>
                          <a:schemeClr val="dk1"/>
                        </a:solidFill>
                        <a:latin typeface="Noto Sans"/>
                        <a:ea typeface="Noto Sans"/>
                        <a:cs typeface="Noto Sans"/>
                        <a:sym typeface="Noto Sans"/>
                      </a:endParaRPr>
                    </a:p>
                  </a:txBody>
                  <a:tcPr marL="73025" marR="7302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704</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6.37</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498</a:t>
                      </a:r>
                      <a:endParaRPr sz="1400" b="0" u="none" strike="noStrike" cap="none">
                        <a:latin typeface="Calibri"/>
                        <a:ea typeface="Calibri"/>
                        <a:cs typeface="Calibri"/>
                        <a:sym typeface="Calibri"/>
                      </a:endParaRPr>
                    </a:p>
                  </a:txBody>
                  <a:tcPr marL="68575" marR="68575" marT="0" marB="0" anchor="ctr"/>
                </a:tc>
                <a:tc>
                  <a:txBody>
                    <a:bodyPr/>
                    <a:lstStyle/>
                    <a:p>
                      <a:pPr marL="0" marR="0" lvl="0" indent="10795" algn="ctr" rtl="0">
                        <a:lnSpc>
                          <a:spcPct val="107000"/>
                        </a:lnSpc>
                        <a:spcBef>
                          <a:spcPts val="0"/>
                        </a:spcBef>
                        <a:spcAft>
                          <a:spcPts val="0"/>
                        </a:spcAft>
                        <a:buNone/>
                      </a:pPr>
                      <a:r>
                        <a:rPr lang="es-MX" sz="1400" b="0" u="none" strike="noStrike" cap="none">
                          <a:latin typeface="Noto Sans"/>
                          <a:ea typeface="Noto Sans"/>
                          <a:cs typeface="Noto Sans"/>
                          <a:sym typeface="Noto Sans"/>
                        </a:rPr>
                        <a:t>4.57</a:t>
                      </a:r>
                      <a:endParaRPr sz="14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7"/>
                  </a:ext>
                </a:extLst>
              </a:tr>
              <a:tr h="548475">
                <a:tc gridSpan="2">
                  <a:txBody>
                    <a:bodyPr/>
                    <a:lstStyle/>
                    <a:p>
                      <a:pPr marL="10160" marR="0" lvl="0" indent="0" algn="ctr" rtl="0">
                        <a:lnSpc>
                          <a:spcPct val="93333"/>
                        </a:lnSpc>
                        <a:spcBef>
                          <a:spcPts val="0"/>
                        </a:spcBef>
                        <a:spcAft>
                          <a:spcPts val="0"/>
                        </a:spcAft>
                        <a:buNone/>
                      </a:pPr>
                      <a:r>
                        <a:rPr lang="es-MX" sz="1200" b="1" u="none" strike="noStrike" cap="none" dirty="0">
                          <a:solidFill>
                            <a:schemeClr val="dk1"/>
                          </a:solidFill>
                          <a:latin typeface="Noto Sans"/>
                          <a:ea typeface="Noto Sans"/>
                          <a:cs typeface="Noto Sans"/>
                          <a:sym typeface="Noto Sans"/>
                        </a:rPr>
                        <a:t>Todas las demás</a:t>
                      </a:r>
                      <a:endParaRPr dirty="0"/>
                    </a:p>
                  </a:txBody>
                  <a:tcPr marL="6350" marR="6350" marT="6350" marB="0" anchor="ctr"/>
                </a:tc>
                <a:tc h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0" u="none" strike="noStrike" cap="none">
                          <a:solidFill>
                            <a:schemeClr val="dk1"/>
                          </a:solidFill>
                          <a:latin typeface="Noto Sans"/>
                          <a:ea typeface="Noto Sans"/>
                          <a:cs typeface="Noto Sans"/>
                          <a:sym typeface="Noto Sans"/>
                        </a:rPr>
                        <a:t>5,628</a:t>
                      </a:r>
                      <a:endParaRPr/>
                    </a:p>
                  </a:txBody>
                  <a:tcPr marL="73025" marR="73025" marT="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0" u="none" strike="noStrike" cap="none">
                          <a:solidFill>
                            <a:schemeClr val="dk1"/>
                          </a:solidFill>
                          <a:latin typeface="Noto Sans"/>
                          <a:ea typeface="Noto Sans"/>
                          <a:cs typeface="Noto Sans"/>
                          <a:sym typeface="Noto Sans"/>
                        </a:rPr>
                        <a:t>50.90</a:t>
                      </a:r>
                      <a:endParaRPr/>
                    </a:p>
                  </a:txBody>
                  <a:tcPr marL="73025" marR="73025" marT="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0" u="none" strike="noStrike" cap="none">
                          <a:solidFill>
                            <a:schemeClr val="dk1"/>
                          </a:solidFill>
                          <a:latin typeface="Noto Sans"/>
                          <a:ea typeface="Noto Sans"/>
                          <a:cs typeface="Noto Sans"/>
                          <a:sym typeface="Noto Sans"/>
                        </a:rPr>
                        <a:t>5,848</a:t>
                      </a:r>
                      <a:endParaRPr sz="1400" b="0" u="none" strike="noStrike" cap="none">
                        <a:solidFill>
                          <a:schemeClr val="dk1"/>
                        </a:solidFill>
                        <a:latin typeface="Noto Sans"/>
                        <a:ea typeface="Noto Sans"/>
                        <a:cs typeface="Noto Sans"/>
                        <a:sym typeface="Noto Sans"/>
                      </a:endParaRPr>
                    </a:p>
                  </a:txBody>
                  <a:tcPr marL="73025" marR="73025" marT="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0" u="none" strike="noStrike" cap="none">
                          <a:solidFill>
                            <a:schemeClr val="dk1"/>
                          </a:solidFill>
                          <a:latin typeface="Noto Sans"/>
                          <a:ea typeface="Noto Sans"/>
                          <a:cs typeface="Noto Sans"/>
                          <a:sym typeface="Noto Sans"/>
                        </a:rPr>
                        <a:t>53.62</a:t>
                      </a:r>
                      <a:endParaRPr sz="1400" b="0" u="none" strike="noStrike" cap="none">
                        <a:solidFill>
                          <a:schemeClr val="dk1"/>
                        </a:solidFill>
                        <a:latin typeface="Noto Sans"/>
                        <a:ea typeface="Noto Sans"/>
                        <a:cs typeface="Noto Sans"/>
                        <a:sym typeface="Noto Sans"/>
                      </a:endParaRPr>
                    </a:p>
                  </a:txBody>
                  <a:tcPr marL="73025" marR="73025" marT="0" marB="0" anchor="ctr"/>
                </a:tc>
                <a:extLst>
                  <a:ext uri="{0D108BD9-81ED-4DB2-BD59-A6C34878D82A}">
                    <a16:rowId xmlns:a16="http://schemas.microsoft.com/office/drawing/2014/main" val="10008"/>
                  </a:ext>
                </a:extLst>
              </a:tr>
              <a:tr h="548475">
                <a:tc gridSpan="2">
                  <a:txBody>
                    <a:bodyPr/>
                    <a:lstStyle/>
                    <a:p>
                      <a:pPr marL="10160" marR="0" lvl="0" indent="0" algn="ctr" rtl="0">
                        <a:lnSpc>
                          <a:spcPct val="80000"/>
                        </a:lnSpc>
                        <a:spcBef>
                          <a:spcPts val="0"/>
                        </a:spcBef>
                        <a:spcAft>
                          <a:spcPts val="0"/>
                        </a:spcAft>
                        <a:buNone/>
                      </a:pPr>
                      <a:r>
                        <a:rPr lang="es-MX" sz="1400" b="1" u="none" strike="noStrike" cap="none">
                          <a:solidFill>
                            <a:schemeClr val="dk1"/>
                          </a:solidFill>
                          <a:latin typeface="Noto Sans"/>
                          <a:ea typeface="Noto Sans"/>
                          <a:cs typeface="Noto Sans"/>
                          <a:sym typeface="Noto Sans"/>
                        </a:rPr>
                        <a:t>Total</a:t>
                      </a:r>
                      <a:endParaRPr/>
                    </a:p>
                  </a:txBody>
                  <a:tcPr marL="6350" marR="6350" marT="6350" marB="0" anchor="ctr">
                    <a:solidFill>
                      <a:srgbClr val="DAE3F3"/>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11,055</a:t>
                      </a:r>
                      <a:endParaRPr/>
                    </a:p>
                  </a:txBody>
                  <a:tcPr marL="73025" marR="73025" marT="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100</a:t>
                      </a:r>
                      <a:endParaRPr/>
                    </a:p>
                  </a:txBody>
                  <a:tcPr marL="73025" marR="73025" marT="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10,907</a:t>
                      </a:r>
                      <a:endParaRPr sz="1400" b="1" u="none" strike="noStrike" cap="none">
                        <a:solidFill>
                          <a:schemeClr val="dk1"/>
                        </a:solidFill>
                        <a:latin typeface="Noto Sans"/>
                        <a:ea typeface="Noto Sans"/>
                        <a:cs typeface="Noto Sans"/>
                        <a:sym typeface="Noto Sans"/>
                      </a:endParaRPr>
                    </a:p>
                  </a:txBody>
                  <a:tcPr marL="73025" marR="73025" marT="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dirty="0">
                          <a:solidFill>
                            <a:schemeClr val="dk1"/>
                          </a:solidFill>
                          <a:latin typeface="Noto Sans"/>
                          <a:ea typeface="Noto Sans"/>
                          <a:cs typeface="Noto Sans"/>
                          <a:sym typeface="Noto Sans"/>
                        </a:rPr>
                        <a:t>100</a:t>
                      </a:r>
                      <a:endParaRPr sz="1400" b="1" u="none" strike="noStrike" cap="none" dirty="0">
                        <a:solidFill>
                          <a:schemeClr val="dk1"/>
                        </a:solidFill>
                        <a:latin typeface="Noto Sans"/>
                        <a:ea typeface="Noto Sans"/>
                        <a:cs typeface="Noto Sans"/>
                        <a:sym typeface="Noto Sans"/>
                      </a:endParaRPr>
                    </a:p>
                  </a:txBody>
                  <a:tcPr marL="73025" marR="73025" marT="0" marB="0" anchor="ctr">
                    <a:solidFill>
                      <a:srgbClr val="DAE3F3"/>
                    </a:solidFill>
                  </a:tcPr>
                </a:tc>
                <a:extLst>
                  <a:ext uri="{0D108BD9-81ED-4DB2-BD59-A6C34878D82A}">
                    <a16:rowId xmlns:a16="http://schemas.microsoft.com/office/drawing/2014/main" val="10009"/>
                  </a:ext>
                </a:extLst>
              </a:tr>
            </a:tbl>
          </a:graphicData>
        </a:graphic>
      </p:graphicFrame>
      <p:graphicFrame>
        <p:nvGraphicFramePr>
          <p:cNvPr id="510" name="Google Shape;510;p13"/>
          <p:cNvGraphicFramePr/>
          <p:nvPr>
            <p:extLst>
              <p:ext uri="{D42A27DB-BD31-4B8C-83A1-F6EECF244321}">
                <p14:modId xmlns:p14="http://schemas.microsoft.com/office/powerpoint/2010/main" val="3378965012"/>
              </p:ext>
            </p:extLst>
          </p:nvPr>
        </p:nvGraphicFramePr>
        <p:xfrm>
          <a:off x="370017" y="2141730"/>
          <a:ext cx="5148050" cy="2594635"/>
        </p:xfrm>
        <a:graphic>
          <a:graphicData uri="http://schemas.openxmlformats.org/drawingml/2006/table">
            <a:tbl>
              <a:tblPr>
                <a:noFill/>
                <a:tableStyleId>{516874F5-46BB-4AD5-BCD0-59EBE15CA0B3}</a:tableStyleId>
              </a:tblPr>
              <a:tblGrid>
                <a:gridCol w="1874825">
                  <a:extLst>
                    <a:ext uri="{9D8B030D-6E8A-4147-A177-3AD203B41FA5}">
                      <a16:colId xmlns:a16="http://schemas.microsoft.com/office/drawing/2014/main" val="20000"/>
                    </a:ext>
                  </a:extLst>
                </a:gridCol>
                <a:gridCol w="1170500">
                  <a:extLst>
                    <a:ext uri="{9D8B030D-6E8A-4147-A177-3AD203B41FA5}">
                      <a16:colId xmlns:a16="http://schemas.microsoft.com/office/drawing/2014/main" val="20001"/>
                    </a:ext>
                  </a:extLst>
                </a:gridCol>
                <a:gridCol w="1015100">
                  <a:extLst>
                    <a:ext uri="{9D8B030D-6E8A-4147-A177-3AD203B41FA5}">
                      <a16:colId xmlns:a16="http://schemas.microsoft.com/office/drawing/2014/main" val="20002"/>
                    </a:ext>
                  </a:extLst>
                </a:gridCol>
                <a:gridCol w="1087625">
                  <a:extLst>
                    <a:ext uri="{9D8B030D-6E8A-4147-A177-3AD203B41FA5}">
                      <a16:colId xmlns:a16="http://schemas.microsoft.com/office/drawing/2014/main" val="20003"/>
                    </a:ext>
                  </a:extLst>
                </a:gridCol>
              </a:tblGrid>
              <a:tr h="558550">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lt1"/>
                          </a:solidFill>
                          <a:latin typeface="Noto Sans"/>
                          <a:ea typeface="Noto Sans"/>
                          <a:cs typeface="Noto Sans"/>
                          <a:sym typeface="Noto Sans"/>
                        </a:rPr>
                        <a:t>Concepto</a:t>
                      </a:r>
                      <a:endParaRPr sz="1400" b="1" i="0" u="none" strike="noStrike" cap="none">
                        <a:solidFill>
                          <a:schemeClr val="lt1"/>
                        </a:solidFill>
                        <a:latin typeface="Noto Sans"/>
                        <a:ea typeface="Noto Sans"/>
                        <a:cs typeface="Noto Sans"/>
                        <a:sym typeface="Noto Sans"/>
                      </a:endParaRPr>
                    </a:p>
                  </a:txBody>
                  <a:tcPr marL="6350" marR="6350" marT="635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lt1"/>
                          </a:solidFill>
                          <a:latin typeface="Noto Sans"/>
                          <a:ea typeface="Noto Sans"/>
                          <a:cs typeface="Noto Sans"/>
                          <a:sym typeface="Noto Sans"/>
                        </a:rPr>
                        <a:t>2024</a:t>
                      </a:r>
                      <a:endParaRPr sz="1400" b="1" i="0" u="none" strike="noStrike" cap="none">
                        <a:solidFill>
                          <a:schemeClr val="lt1"/>
                        </a:solidFill>
                        <a:latin typeface="Noto Sans"/>
                        <a:ea typeface="Noto Sans"/>
                        <a:cs typeface="Noto Sans"/>
                        <a:sym typeface="Noto Sans"/>
                      </a:endParaRPr>
                    </a:p>
                  </a:txBody>
                  <a:tcPr marL="6350" marR="6350" marT="635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a:solidFill>
                            <a:schemeClr val="lt1"/>
                          </a:solidFill>
                          <a:latin typeface="Noto Sans"/>
                          <a:ea typeface="Noto Sans"/>
                          <a:cs typeface="Noto Sans"/>
                          <a:sym typeface="Noto Sans"/>
                        </a:rPr>
                        <a:t>2025</a:t>
                      </a:r>
                      <a:endParaRPr sz="1400" b="1" i="0" u="none" strike="noStrike" cap="none">
                        <a:solidFill>
                          <a:schemeClr val="lt1"/>
                        </a:solidFill>
                        <a:latin typeface="Noto Sans"/>
                        <a:ea typeface="Noto Sans"/>
                        <a:cs typeface="Noto Sans"/>
                        <a:sym typeface="Noto Sans"/>
                      </a:endParaRPr>
                    </a:p>
                  </a:txBody>
                  <a:tcPr marL="6350" marR="6350" marT="635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lt1"/>
                          </a:solidFill>
                          <a:latin typeface="Noto Sans"/>
                          <a:ea typeface="Noto Sans"/>
                          <a:cs typeface="Noto Sans"/>
                          <a:sym typeface="Noto Sans"/>
                        </a:rPr>
                        <a:t>% Var</a:t>
                      </a:r>
                      <a:endParaRPr sz="1400" b="1" i="0" u="none" strike="noStrike" cap="none">
                        <a:solidFill>
                          <a:schemeClr val="lt1"/>
                        </a:solidFill>
                        <a:latin typeface="Noto Sans"/>
                        <a:ea typeface="Noto Sans"/>
                        <a:cs typeface="Noto Sans"/>
                        <a:sym typeface="Noto Sans"/>
                      </a:endParaRPr>
                    </a:p>
                  </a:txBody>
                  <a:tcPr marL="6350" marR="6350" marT="6350" marB="0" anchor="ctr">
                    <a:solidFill>
                      <a:srgbClr val="002060"/>
                    </a:solidFill>
                  </a:tcPr>
                </a:tc>
                <a:extLst>
                  <a:ext uri="{0D108BD9-81ED-4DB2-BD59-A6C34878D82A}">
                    <a16:rowId xmlns:a16="http://schemas.microsoft.com/office/drawing/2014/main" val="10000"/>
                  </a:ext>
                </a:extLst>
              </a:tr>
              <a:tr h="528112">
                <a:tc>
                  <a:txBody>
                    <a:bodyPr/>
                    <a:lstStyle/>
                    <a:p>
                      <a:pPr marL="93663" marR="0" lvl="0" indent="0" algn="ctr" rtl="0">
                        <a:lnSpc>
                          <a:spcPct val="100000"/>
                        </a:lnSpc>
                        <a:spcBef>
                          <a:spcPts val="0"/>
                        </a:spcBef>
                        <a:spcAft>
                          <a:spcPts val="0"/>
                        </a:spcAft>
                        <a:buClr>
                          <a:srgbClr val="000000"/>
                        </a:buClr>
                        <a:buSzPts val="1200"/>
                        <a:buFont typeface="Arial"/>
                        <a:buNone/>
                      </a:pPr>
                      <a:r>
                        <a:rPr lang="es-MX" sz="1400" b="1" u="none" strike="noStrike" cap="none" dirty="0">
                          <a:latin typeface="Noto Sans"/>
                          <a:ea typeface="Noto Sans"/>
                          <a:cs typeface="Noto Sans"/>
                          <a:sym typeface="Noto Sans"/>
                        </a:rPr>
                        <a:t>Preconsulta </a:t>
                      </a:r>
                      <a:endParaRPr sz="1400" b="1" i="0" u="none" strike="noStrike" cap="none" dirty="0">
                        <a:solidFill>
                          <a:srgbClr val="000000"/>
                        </a:solidFill>
                        <a:latin typeface="Noto Sans"/>
                        <a:ea typeface="Noto Sans"/>
                        <a:cs typeface="Noto Sans"/>
                        <a:sym typeface="Noto Sans"/>
                      </a:endParaRPr>
                    </a:p>
                  </a:txBody>
                  <a:tcPr marL="6350" marR="6350" marT="6350" marB="0" anchor="ctr">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dirty="0">
                          <a:solidFill>
                            <a:schemeClr val="dk1"/>
                          </a:solidFill>
                          <a:latin typeface="Noto Sans"/>
                          <a:ea typeface="Noto Sans"/>
                          <a:cs typeface="Noto Sans"/>
                          <a:sym typeface="Noto Sans"/>
                        </a:rPr>
                        <a:t>18,851</a:t>
                      </a:r>
                      <a:endParaRPr dirty="0"/>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dirty="0">
                          <a:solidFill>
                            <a:schemeClr val="dk1"/>
                          </a:solidFill>
                          <a:latin typeface="Noto Sans"/>
                          <a:ea typeface="Noto Sans"/>
                          <a:cs typeface="Noto Sans"/>
                          <a:sym typeface="Noto Sans"/>
                        </a:rPr>
                        <a:t>19,598</a:t>
                      </a:r>
                      <a:endParaRPr sz="1400" u="none" strike="noStrike" cap="none" dirty="0">
                        <a:solidFill>
                          <a:schemeClr val="dk1"/>
                        </a:solidFill>
                        <a:latin typeface="Noto Sans"/>
                        <a:ea typeface="Noto Sans"/>
                        <a:cs typeface="Noto Sans"/>
                        <a:sym typeface="Noto Sans"/>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a:solidFill>
                            <a:srgbClr val="000000"/>
                          </a:solidFill>
                          <a:latin typeface="Noto Sans"/>
                          <a:ea typeface="Noto Sans"/>
                          <a:cs typeface="Noto Sans"/>
                          <a:sym typeface="Noto Sans"/>
                        </a:rPr>
                        <a:t>3.96</a:t>
                      </a:r>
                      <a:endParaRPr sz="1400" b="1" i="0" u="none" strike="noStrike" cap="none">
                        <a:solidFill>
                          <a:srgbClr val="000000"/>
                        </a:solidFill>
                        <a:latin typeface="Noto Sans"/>
                        <a:ea typeface="Noto Sans"/>
                        <a:cs typeface="Noto Sans"/>
                        <a:sym typeface="Noto Sans"/>
                      </a:endParaRPr>
                    </a:p>
                  </a:txBody>
                  <a:tcPr marL="6350" marR="6350" marT="6350" marB="0" anchor="ctr"/>
                </a:tc>
                <a:extLst>
                  <a:ext uri="{0D108BD9-81ED-4DB2-BD59-A6C34878D82A}">
                    <a16:rowId xmlns:a16="http://schemas.microsoft.com/office/drawing/2014/main" val="10001"/>
                  </a:ext>
                </a:extLst>
              </a:tr>
              <a:tr h="499973">
                <a:tc>
                  <a:txBody>
                    <a:bodyPr/>
                    <a:lstStyle/>
                    <a:p>
                      <a:pPr marL="93663" marR="0" lvl="0" indent="0" algn="ctr" rtl="0">
                        <a:lnSpc>
                          <a:spcPct val="100000"/>
                        </a:lnSpc>
                        <a:spcBef>
                          <a:spcPts val="0"/>
                        </a:spcBef>
                        <a:spcAft>
                          <a:spcPts val="0"/>
                        </a:spcAft>
                        <a:buClr>
                          <a:srgbClr val="000000"/>
                        </a:buClr>
                        <a:buSzPts val="1200"/>
                        <a:buFont typeface="Arial"/>
                        <a:buNone/>
                      </a:pPr>
                      <a:r>
                        <a:rPr lang="es-MX" sz="1400" b="1" i="0" u="none" strike="noStrike" cap="none" dirty="0">
                          <a:solidFill>
                            <a:schemeClr val="dk1"/>
                          </a:solidFill>
                          <a:latin typeface="Noto Sans"/>
                          <a:ea typeface="Noto Sans"/>
                          <a:cs typeface="Noto Sans"/>
                          <a:sym typeface="Noto Sans"/>
                        </a:rPr>
                        <a:t>1era. Vez</a:t>
                      </a:r>
                      <a:endParaRPr sz="1400" b="1" i="0" u="none" strike="noStrike" cap="none" dirty="0">
                        <a:solidFill>
                          <a:schemeClr val="dk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3663" marR="0" lvl="0" indent="0" algn="ctr" rtl="0">
                        <a:lnSpc>
                          <a:spcPct val="100000"/>
                        </a:lnSpc>
                        <a:spcBef>
                          <a:spcPts val="0"/>
                        </a:spcBef>
                        <a:spcAft>
                          <a:spcPts val="0"/>
                        </a:spcAft>
                        <a:buClr>
                          <a:srgbClr val="000000"/>
                        </a:buClr>
                        <a:buSzPts val="1200"/>
                        <a:buFont typeface="Arial"/>
                        <a:buNone/>
                      </a:pPr>
                      <a:r>
                        <a:rPr lang="es-MX" sz="1400" b="0" i="0" u="none" strike="noStrike" cap="none" dirty="0">
                          <a:solidFill>
                            <a:schemeClr val="dk1"/>
                          </a:solidFill>
                          <a:latin typeface="Noto Sans"/>
                          <a:ea typeface="Noto Sans"/>
                          <a:cs typeface="Noto Sans"/>
                          <a:sym typeface="Noto Sans"/>
                        </a:rPr>
                        <a:t>5,340</a:t>
                      </a:r>
                      <a:endParaRPr sz="1400" b="0" i="0" u="none" strike="noStrike" cap="none" dirty="0">
                        <a:solidFill>
                          <a:schemeClr val="dk1"/>
                        </a:solidFill>
                        <a:latin typeface="Noto Sans"/>
                        <a:ea typeface="Noto Sans"/>
                        <a:sym typeface="Arial"/>
                      </a:endParaRPr>
                    </a:p>
                  </a:txBody>
                  <a:tcPr marL="6350" marR="6350" marT="6350" marB="0" anchor="ctr">
                    <a:lnL w="9525" cap="flat" cmpd="sng">
                      <a:solidFill>
                        <a:srgbClr val="002060"/>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a:solidFill>
                            <a:schemeClr val="dk1"/>
                          </a:solidFill>
                          <a:latin typeface="Noto Sans"/>
                          <a:ea typeface="Noto Sans"/>
                          <a:cs typeface="Noto Sans"/>
                          <a:sym typeface="Noto Sans"/>
                        </a:rPr>
                        <a:t>5,183</a:t>
                      </a:r>
                      <a:endParaRPr sz="1400" u="none" strike="noStrike" cap="none">
                        <a:solidFill>
                          <a:schemeClr val="dk1"/>
                        </a:solidFill>
                        <a:latin typeface="Noto Sans"/>
                        <a:ea typeface="Noto Sans"/>
                        <a:cs typeface="Noto Sans"/>
                        <a:sym typeface="Noto Sans"/>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dirty="0">
                          <a:solidFill>
                            <a:srgbClr val="000000"/>
                          </a:solidFill>
                          <a:latin typeface="Noto Sans"/>
                          <a:ea typeface="Noto Sans"/>
                          <a:cs typeface="Noto Sans"/>
                          <a:sym typeface="Noto Sans"/>
                        </a:rPr>
                        <a:t>-2.94</a:t>
                      </a:r>
                      <a:endParaRPr sz="1400" b="1" i="0" u="none" strike="noStrike" cap="none" dirty="0">
                        <a:solidFill>
                          <a:srgbClr val="000000"/>
                        </a:solidFill>
                        <a:latin typeface="Noto Sans"/>
                        <a:ea typeface="Noto Sans"/>
                        <a:cs typeface="Noto Sans"/>
                        <a:sym typeface="Noto Sans"/>
                      </a:endParaRPr>
                    </a:p>
                  </a:txBody>
                  <a:tcPr marL="6350" marR="6350" marT="6350" marB="0" anchor="ctr"/>
                </a:tc>
                <a:extLst>
                  <a:ext uri="{0D108BD9-81ED-4DB2-BD59-A6C34878D82A}">
                    <a16:rowId xmlns:a16="http://schemas.microsoft.com/office/drawing/2014/main" val="10002"/>
                  </a:ext>
                </a:extLst>
              </a:tr>
              <a:tr h="504000">
                <a:tc>
                  <a:txBody>
                    <a:bodyPr/>
                    <a:lstStyle/>
                    <a:p>
                      <a:pPr marL="93663" marR="0" lvl="0" indent="0" algn="ctr" rtl="0">
                        <a:lnSpc>
                          <a:spcPct val="100000"/>
                        </a:lnSpc>
                        <a:spcBef>
                          <a:spcPts val="0"/>
                        </a:spcBef>
                        <a:spcAft>
                          <a:spcPts val="0"/>
                        </a:spcAft>
                        <a:buClr>
                          <a:srgbClr val="000000"/>
                        </a:buClr>
                        <a:buSzPts val="1200"/>
                        <a:buFont typeface="Arial"/>
                        <a:buNone/>
                      </a:pPr>
                      <a:r>
                        <a:rPr lang="es-MX" sz="1400" b="1" u="none" strike="noStrike" cap="none" dirty="0">
                          <a:latin typeface="Noto Sans"/>
                          <a:ea typeface="Noto Sans"/>
                          <a:cs typeface="Noto Sans"/>
                          <a:sym typeface="Noto Sans"/>
                        </a:rPr>
                        <a:t>Subsecuente</a:t>
                      </a:r>
                      <a:endParaRPr sz="1400" b="1" i="0" u="none" strike="noStrike" cap="none" dirty="0">
                        <a:solidFill>
                          <a:srgbClr val="000000"/>
                        </a:solidFill>
                        <a:latin typeface="Noto Sans"/>
                        <a:ea typeface="Noto Sans"/>
                        <a:cs typeface="Noto Sans"/>
                        <a:sym typeface="Noto Sans"/>
                      </a:endParaRPr>
                    </a:p>
                  </a:txBody>
                  <a:tcPr marL="6350" marR="6350" marT="6350" marB="0" anchor="ctr">
                    <a:lnT w="9525" cap="flat" cmpd="sng">
                      <a:solidFill>
                        <a:srgbClr val="00206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dirty="0">
                          <a:solidFill>
                            <a:schemeClr val="dk1"/>
                          </a:solidFill>
                          <a:latin typeface="Noto Sans"/>
                          <a:ea typeface="Noto Sans"/>
                          <a:cs typeface="Noto Sans"/>
                          <a:sym typeface="Noto Sans"/>
                        </a:rPr>
                        <a:t>117,160</a:t>
                      </a:r>
                      <a:endParaRPr dirty="0"/>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dirty="0">
                          <a:solidFill>
                            <a:schemeClr val="dk1"/>
                          </a:solidFill>
                          <a:latin typeface="Noto Sans"/>
                          <a:ea typeface="Noto Sans"/>
                          <a:cs typeface="Noto Sans"/>
                          <a:sym typeface="Noto Sans"/>
                        </a:rPr>
                        <a:t>118,910</a:t>
                      </a:r>
                      <a:endParaRPr sz="1400" u="none" strike="noStrike" cap="none" dirty="0">
                        <a:solidFill>
                          <a:schemeClr val="dk1"/>
                        </a:solidFill>
                        <a:latin typeface="Noto Sans"/>
                        <a:ea typeface="Noto Sans"/>
                        <a:cs typeface="Noto Sans"/>
                        <a:sym typeface="Noto Sans"/>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dirty="0">
                          <a:solidFill>
                            <a:srgbClr val="000000"/>
                          </a:solidFill>
                          <a:latin typeface="Noto Sans"/>
                          <a:ea typeface="Noto Sans"/>
                          <a:cs typeface="Noto Sans"/>
                          <a:sym typeface="Noto Sans"/>
                        </a:rPr>
                        <a:t>1.49</a:t>
                      </a:r>
                      <a:endParaRPr sz="1400" b="1" i="0" u="none" strike="noStrike" cap="none" dirty="0">
                        <a:solidFill>
                          <a:srgbClr val="000000"/>
                        </a:solidFill>
                        <a:latin typeface="Noto Sans"/>
                        <a:ea typeface="Noto Sans"/>
                        <a:cs typeface="Noto Sans"/>
                        <a:sym typeface="Noto Sans"/>
                      </a:endParaRPr>
                    </a:p>
                  </a:txBody>
                  <a:tcPr marL="6350" marR="6350" marT="6350" marB="0" anchor="ct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Total</a:t>
                      </a:r>
                      <a:endParaRPr sz="1400" b="1" i="0" u="none" strike="noStrike" cap="none">
                        <a:solidFill>
                          <a:schemeClr val="dk1"/>
                        </a:solidFill>
                        <a:latin typeface="Noto Sans"/>
                        <a:ea typeface="Noto Sans"/>
                        <a:cs typeface="Noto Sans"/>
                        <a:sym typeface="Noto Sans"/>
                      </a:endParaRPr>
                    </a:p>
                  </a:txBody>
                  <a:tcPr marL="6350" marR="6350" marT="635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141,351</a:t>
                      </a:r>
                      <a:endParaRPr/>
                    </a:p>
                  </a:txBody>
                  <a:tcPr marL="6350" marR="6350" marT="635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dk1"/>
                          </a:solidFill>
                          <a:latin typeface="Noto Sans"/>
                          <a:ea typeface="Noto Sans"/>
                          <a:cs typeface="Noto Sans"/>
                          <a:sym typeface="Noto Sans"/>
                        </a:rPr>
                        <a:t>143,691</a:t>
                      </a:r>
                      <a:endParaRPr sz="1400" b="1" u="none" strike="noStrike" cap="none">
                        <a:solidFill>
                          <a:schemeClr val="dk1"/>
                        </a:solidFill>
                        <a:latin typeface="Noto Sans"/>
                        <a:ea typeface="Noto Sans"/>
                        <a:cs typeface="Noto Sans"/>
                        <a:sym typeface="Noto Sans"/>
                      </a:endParaRPr>
                    </a:p>
                  </a:txBody>
                  <a:tcPr marL="6350" marR="6350" marT="6350"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dirty="0">
                          <a:solidFill>
                            <a:schemeClr val="dk1"/>
                          </a:solidFill>
                          <a:latin typeface="Noto Sans"/>
                          <a:ea typeface="Noto Sans"/>
                          <a:cs typeface="Noto Sans"/>
                          <a:sym typeface="Noto Sans"/>
                        </a:rPr>
                        <a:t>1.66</a:t>
                      </a:r>
                      <a:endParaRPr sz="1400" b="1" i="0" u="none" strike="noStrike" cap="none" dirty="0">
                        <a:solidFill>
                          <a:schemeClr val="dk1"/>
                        </a:solidFill>
                        <a:latin typeface="Noto Sans"/>
                        <a:ea typeface="Noto Sans"/>
                        <a:cs typeface="Noto Sans"/>
                        <a:sym typeface="Noto Sans"/>
                      </a:endParaRPr>
                    </a:p>
                  </a:txBody>
                  <a:tcPr marL="6350" marR="6350" marT="6350" marB="0" anchor="ctr">
                    <a:solidFill>
                      <a:srgbClr val="DAE3F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4"/>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sp>
        <p:nvSpPr>
          <p:cNvPr id="517" name="Google Shape;517;p14"/>
          <p:cNvSpPr txBox="1"/>
          <p:nvPr/>
        </p:nvSpPr>
        <p:spPr>
          <a:xfrm>
            <a:off x="3272608" y="468226"/>
            <a:ext cx="62491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002060"/>
                </a:solidFill>
                <a:latin typeface="Noto Sans"/>
                <a:ea typeface="Noto Sans"/>
                <a:cs typeface="Noto Sans"/>
                <a:sym typeface="Noto Sans"/>
              </a:rPr>
              <a:t>Urgencias en el INP (2024 vs 2025)</a:t>
            </a:r>
            <a:endParaRPr dirty="0"/>
          </a:p>
        </p:txBody>
      </p:sp>
      <p:graphicFrame>
        <p:nvGraphicFramePr>
          <p:cNvPr id="518" name="Google Shape;518;p14"/>
          <p:cNvGraphicFramePr/>
          <p:nvPr/>
        </p:nvGraphicFramePr>
        <p:xfrm>
          <a:off x="7215302" y="1432909"/>
          <a:ext cx="4802425" cy="947550"/>
        </p:xfrm>
        <a:graphic>
          <a:graphicData uri="http://schemas.openxmlformats.org/drawingml/2006/table">
            <a:tbl>
              <a:tblPr>
                <a:noFill/>
                <a:tableStyleId>{516874F5-46BB-4AD5-BCD0-59EBE15CA0B3}</a:tableStyleId>
              </a:tblPr>
              <a:tblGrid>
                <a:gridCol w="2102425">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900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3"/>
                    </a:ext>
                  </a:extLst>
                </a:gridCol>
              </a:tblGrid>
              <a:tr h="396000">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chemeClr val="lt1"/>
                          </a:solidFill>
                          <a:latin typeface="Noto Sans"/>
                          <a:ea typeface="Noto Sans"/>
                          <a:cs typeface="Noto Sans"/>
                          <a:sym typeface="Noto Sans"/>
                        </a:rPr>
                        <a:t>Tipo de Valoraciones</a:t>
                      </a:r>
                      <a:endParaRPr sz="1400" b="1" i="0" u="none" strike="noStrike" cap="none">
                        <a:solidFill>
                          <a:schemeClr val="lt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lt1"/>
                          </a:solidFill>
                          <a:latin typeface="Noto Sans"/>
                          <a:ea typeface="Noto Sans"/>
                          <a:cs typeface="Noto Sans"/>
                          <a:sym typeface="Noto Sans"/>
                        </a:rPr>
                        <a:t>2024</a:t>
                      </a:r>
                      <a:endParaRPr sz="1400" b="1" i="0" u="none" strike="noStrike" cap="none">
                        <a:solidFill>
                          <a:schemeClr val="lt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lt1"/>
                          </a:solidFill>
                          <a:latin typeface="Noto Sans"/>
                          <a:ea typeface="Noto Sans"/>
                          <a:cs typeface="Noto Sans"/>
                          <a:sym typeface="Noto Sans"/>
                        </a:rPr>
                        <a:t>2025</a:t>
                      </a:r>
                      <a:endParaRPr sz="1400" b="1" i="0" u="none" strike="noStrike" cap="none">
                        <a:solidFill>
                          <a:schemeClr val="lt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lt1"/>
                          </a:solidFill>
                          <a:latin typeface="Noto Sans"/>
                          <a:ea typeface="Noto Sans"/>
                          <a:cs typeface="Noto Sans"/>
                          <a:sym typeface="Noto Sans"/>
                        </a:rPr>
                        <a:t>% Var</a:t>
                      </a:r>
                      <a:endParaRPr sz="1400" b="1" i="0" u="none" strike="noStrike" cap="none">
                        <a:solidFill>
                          <a:schemeClr val="lt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51550">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dk1"/>
                          </a:solidFill>
                          <a:latin typeface="Noto Sans"/>
                          <a:ea typeface="Noto Sans"/>
                          <a:cs typeface="Noto Sans"/>
                          <a:sym typeface="Noto Sans"/>
                        </a:rPr>
                        <a:t>Valoración de Urgencias </a:t>
                      </a:r>
                      <a:endParaRPr sz="1400" b="1" i="0" u="none" strike="noStrike" cap="none">
                        <a:solidFill>
                          <a:schemeClr val="dk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u="none" strike="noStrike" cap="none">
                          <a:latin typeface="Noto Sans"/>
                          <a:ea typeface="Noto Sans"/>
                          <a:cs typeface="Noto Sans"/>
                          <a:sym typeface="Noto Sans"/>
                        </a:rPr>
                        <a:t>37,267</a:t>
                      </a:r>
                      <a:endParaRPr sz="1400" b="1" i="0" u="none" strike="noStrike" cap="none">
                        <a:solidFill>
                          <a:schemeClr val="dk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chemeClr val="dk1"/>
                          </a:solidFill>
                          <a:latin typeface="Noto Sans"/>
                          <a:ea typeface="Noto Sans"/>
                          <a:cs typeface="Noto Sans"/>
                          <a:sym typeface="Noto Sans"/>
                        </a:rPr>
                        <a:t>35,152</a:t>
                      </a:r>
                      <a:endParaRPr sz="1400" b="1" i="0" u="none" strike="noStrike" cap="none">
                        <a:solidFill>
                          <a:schemeClr val="dk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chemeClr val="dk1"/>
                          </a:solidFill>
                          <a:latin typeface="Noto Sans"/>
                          <a:ea typeface="Noto Sans"/>
                          <a:cs typeface="Noto Sans"/>
                          <a:sym typeface="Noto Sans"/>
                        </a:rPr>
                        <a:t>-5.68</a:t>
                      </a:r>
                      <a:endParaRPr sz="1400" b="1" i="0" u="none" strike="noStrike" cap="none">
                        <a:solidFill>
                          <a:schemeClr val="dk1"/>
                        </a:solidFill>
                        <a:latin typeface="Noto Sans"/>
                        <a:ea typeface="Noto Sans"/>
                        <a:cs typeface="Noto Sans"/>
                        <a:sym typeface="Noto Sans"/>
                      </a:endParaRPr>
                    </a:p>
                  </a:txBody>
                  <a:tcPr marL="6350" marR="6350" marT="63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9" name="Google Shape;519;p14"/>
          <p:cNvSpPr txBox="1"/>
          <p:nvPr/>
        </p:nvSpPr>
        <p:spPr>
          <a:xfrm>
            <a:off x="1400346" y="869389"/>
            <a:ext cx="46115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Principales Urgencias Calificadas</a:t>
            </a:r>
            <a:endParaRPr sz="1800" b="1" dirty="0">
              <a:solidFill>
                <a:srgbClr val="002060"/>
              </a:solidFill>
              <a:latin typeface="Noto Sans"/>
              <a:ea typeface="Noto Sans"/>
              <a:cs typeface="Noto Sans"/>
              <a:sym typeface="Noto Sans"/>
            </a:endParaRPr>
          </a:p>
        </p:txBody>
      </p:sp>
      <p:sp>
        <p:nvSpPr>
          <p:cNvPr id="520" name="Google Shape;520;p14"/>
          <p:cNvSpPr/>
          <p:nvPr/>
        </p:nvSpPr>
        <p:spPr>
          <a:xfrm>
            <a:off x="7325394" y="2730777"/>
            <a:ext cx="4692342" cy="3190104"/>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14000"/>
              </a:lnSpc>
              <a:spcBef>
                <a:spcPts val="0"/>
              </a:spcBef>
              <a:spcAft>
                <a:spcPts val="0"/>
              </a:spcAft>
              <a:buClr>
                <a:srgbClr val="000000"/>
              </a:buClr>
              <a:buSzPts val="1400"/>
              <a:buFont typeface="Noto Sans Symbols"/>
              <a:buChar char="▪"/>
            </a:pPr>
            <a:r>
              <a:rPr lang="es-MX" sz="1600">
                <a:solidFill>
                  <a:srgbClr val="000000"/>
                </a:solidFill>
                <a:latin typeface="Noto Sans"/>
                <a:ea typeface="Noto Sans"/>
                <a:cs typeface="Noto Sans"/>
                <a:sym typeface="Noto Sans"/>
              </a:rPr>
              <a:t>Por cada 10 </a:t>
            </a:r>
            <a:r>
              <a:rPr lang="es-MX" sz="1600">
                <a:solidFill>
                  <a:schemeClr val="dk1"/>
                </a:solidFill>
                <a:latin typeface="Noto Sans"/>
                <a:ea typeface="Noto Sans"/>
                <a:cs typeface="Noto Sans"/>
                <a:sym typeface="Noto Sans"/>
              </a:rPr>
              <a:t>atenciones</a:t>
            </a:r>
            <a:r>
              <a:rPr lang="es-MX" sz="1600">
                <a:solidFill>
                  <a:srgbClr val="000000"/>
                </a:solidFill>
                <a:latin typeface="Noto Sans"/>
                <a:ea typeface="Noto Sans"/>
                <a:cs typeface="Noto Sans"/>
                <a:sym typeface="Noto Sans"/>
              </a:rPr>
              <a:t>, </a:t>
            </a:r>
            <a:r>
              <a:rPr lang="es-MX" sz="1600" b="1">
                <a:solidFill>
                  <a:srgbClr val="000000"/>
                </a:solidFill>
                <a:latin typeface="Noto Sans"/>
                <a:ea typeface="Noto Sans"/>
                <a:cs typeface="Noto Sans"/>
                <a:sym typeface="Noto Sans"/>
              </a:rPr>
              <a:t>3.8 </a:t>
            </a:r>
            <a:r>
              <a:rPr lang="es-MX" sz="1600">
                <a:solidFill>
                  <a:srgbClr val="000000"/>
                </a:solidFill>
                <a:latin typeface="Noto Sans"/>
                <a:ea typeface="Noto Sans"/>
                <a:cs typeface="Noto Sans"/>
                <a:sym typeface="Noto Sans"/>
              </a:rPr>
              <a:t>son urgencias calificadas. </a:t>
            </a:r>
            <a:endParaRPr/>
          </a:p>
          <a:p>
            <a:pPr marL="285750" marR="0" lvl="0" indent="-285750" algn="just" rtl="0">
              <a:lnSpc>
                <a:spcPct val="114000"/>
              </a:lnSpc>
              <a:spcBef>
                <a:spcPts val="1200"/>
              </a:spcBef>
              <a:spcAft>
                <a:spcPts val="0"/>
              </a:spcAft>
              <a:buClr>
                <a:srgbClr val="000000"/>
              </a:buClr>
              <a:buSzPts val="1400"/>
              <a:buFont typeface="Noto Sans Symbols"/>
              <a:buChar char="▪"/>
            </a:pPr>
            <a:r>
              <a:rPr lang="es-MX" sz="1600">
                <a:solidFill>
                  <a:srgbClr val="000000"/>
                </a:solidFill>
                <a:latin typeface="Noto Sans"/>
                <a:ea typeface="Noto Sans"/>
                <a:cs typeface="Noto Sans"/>
                <a:sym typeface="Noto Sans"/>
              </a:rPr>
              <a:t>De </a:t>
            </a:r>
            <a:r>
              <a:rPr lang="es-MX" sz="1600">
                <a:solidFill>
                  <a:schemeClr val="dk1"/>
                </a:solidFill>
                <a:latin typeface="Noto Sans"/>
                <a:ea typeface="Noto Sans"/>
                <a:cs typeface="Noto Sans"/>
                <a:sym typeface="Noto Sans"/>
              </a:rPr>
              <a:t>las 35,152 atenciones, el 38.65% (13,586) requirió mantenerse en observación y </a:t>
            </a:r>
            <a:r>
              <a:rPr lang="es-MX" sz="1600" b="1">
                <a:solidFill>
                  <a:schemeClr val="dk1"/>
                </a:solidFill>
                <a:latin typeface="Noto Sans"/>
                <a:ea typeface="Noto Sans"/>
                <a:cs typeface="Noto Sans"/>
                <a:sym typeface="Noto Sans"/>
              </a:rPr>
              <a:t>del total, 22.52% (3,060) fueron hospitalizados.</a:t>
            </a:r>
            <a:endParaRPr/>
          </a:p>
          <a:p>
            <a:pPr marL="285750" marR="0" lvl="0" indent="-285750" algn="just" rtl="0">
              <a:lnSpc>
                <a:spcPct val="114000"/>
              </a:lnSpc>
              <a:spcBef>
                <a:spcPts val="1200"/>
              </a:spcBef>
              <a:spcAft>
                <a:spcPts val="0"/>
              </a:spcAft>
              <a:buClr>
                <a:srgbClr val="000000"/>
              </a:buClr>
              <a:buSzPts val="1400"/>
              <a:buFont typeface="Noto Sans Symbols"/>
              <a:buChar char="▪"/>
            </a:pPr>
            <a:r>
              <a:rPr lang="es-MX" sz="1600">
                <a:solidFill>
                  <a:schemeClr val="dk1"/>
                </a:solidFill>
                <a:latin typeface="Noto Sans"/>
                <a:ea typeface="Noto Sans"/>
                <a:cs typeface="Noto Sans"/>
                <a:sym typeface="Noto Sans"/>
              </a:rPr>
              <a:t>Los accidentes y violencias fueron la primera causa de atención de </a:t>
            </a:r>
            <a:r>
              <a:rPr lang="es-MX" sz="1600" b="1">
                <a:solidFill>
                  <a:schemeClr val="dk1"/>
                </a:solidFill>
                <a:latin typeface="Noto Sans"/>
                <a:ea typeface="Noto Sans"/>
                <a:cs typeface="Noto Sans"/>
                <a:sym typeface="Noto Sans"/>
              </a:rPr>
              <a:t>urgencias reales, con 4,676 casos (34.41</a:t>
            </a:r>
            <a:r>
              <a:rPr lang="es-MX" sz="1600">
                <a:solidFill>
                  <a:schemeClr val="dk1"/>
                </a:solidFill>
                <a:latin typeface="Noto Sans"/>
                <a:ea typeface="Noto Sans"/>
                <a:cs typeface="Noto Sans"/>
                <a:sym typeface="Noto Sans"/>
              </a:rPr>
              <a:t>%) similar a lo notificado en el 2024 (4,685 casos)</a:t>
            </a:r>
            <a:r>
              <a:rPr lang="es-MX" sz="1600">
                <a:solidFill>
                  <a:srgbClr val="000000"/>
                </a:solidFill>
                <a:latin typeface="Noto Sans"/>
                <a:ea typeface="Noto Sans"/>
                <a:cs typeface="Noto Sans"/>
                <a:sym typeface="Noto Sans"/>
              </a:rPr>
              <a:t>.</a:t>
            </a:r>
            <a:endParaRPr/>
          </a:p>
        </p:txBody>
      </p:sp>
      <p:grpSp>
        <p:nvGrpSpPr>
          <p:cNvPr id="521" name="Google Shape;521;p14"/>
          <p:cNvGrpSpPr/>
          <p:nvPr/>
        </p:nvGrpSpPr>
        <p:grpSpPr>
          <a:xfrm>
            <a:off x="70340" y="6643197"/>
            <a:ext cx="11996742" cy="95885"/>
            <a:chOff x="0" y="0"/>
            <a:chExt cx="5549939" cy="154305"/>
          </a:xfrm>
        </p:grpSpPr>
        <p:sp>
          <p:nvSpPr>
            <p:cNvPr id="522" name="Google Shape;522;p14"/>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14"/>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14"/>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14"/>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14"/>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aphicFrame>
        <p:nvGraphicFramePr>
          <p:cNvPr id="527" name="Google Shape;527;p14"/>
          <p:cNvGraphicFramePr/>
          <p:nvPr>
            <p:extLst>
              <p:ext uri="{D42A27DB-BD31-4B8C-83A1-F6EECF244321}">
                <p14:modId xmlns:p14="http://schemas.microsoft.com/office/powerpoint/2010/main" val="621449369"/>
              </p:ext>
            </p:extLst>
          </p:nvPr>
        </p:nvGraphicFramePr>
        <p:xfrm>
          <a:off x="259445" y="1166327"/>
          <a:ext cx="6816541" cy="510648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grpSp>
        <p:nvGrpSpPr>
          <p:cNvPr id="532" name="Google Shape;532;p15"/>
          <p:cNvGrpSpPr/>
          <p:nvPr/>
        </p:nvGrpSpPr>
        <p:grpSpPr>
          <a:xfrm>
            <a:off x="70340" y="6643197"/>
            <a:ext cx="11996742" cy="95885"/>
            <a:chOff x="0" y="0"/>
            <a:chExt cx="5549939" cy="154305"/>
          </a:xfrm>
        </p:grpSpPr>
        <p:sp>
          <p:nvSpPr>
            <p:cNvPr id="533" name="Google Shape;533;p15"/>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15"/>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15"/>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15"/>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15"/>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538" name="Google Shape;538;p15"/>
          <p:cNvSpPr txBox="1"/>
          <p:nvPr/>
        </p:nvSpPr>
        <p:spPr>
          <a:xfrm>
            <a:off x="1928615" y="512546"/>
            <a:ext cx="833476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002060"/>
                </a:solidFill>
                <a:latin typeface="Noto Sans"/>
                <a:ea typeface="Noto Sans"/>
                <a:cs typeface="Noto Sans"/>
                <a:sym typeface="Noto Sans"/>
              </a:rPr>
              <a:t>Número de atenciones en NNA con intento suicida</a:t>
            </a:r>
            <a:endParaRPr sz="2000" b="1" dirty="0">
              <a:solidFill>
                <a:srgbClr val="002060"/>
              </a:solidFill>
              <a:latin typeface="Noto Sans"/>
              <a:ea typeface="Noto Sans"/>
              <a:cs typeface="Noto Sans"/>
              <a:sym typeface="Noto Sans"/>
            </a:endParaRPr>
          </a:p>
        </p:txBody>
      </p:sp>
      <p:graphicFrame>
        <p:nvGraphicFramePr>
          <p:cNvPr id="539" name="Google Shape;539;p15"/>
          <p:cNvGraphicFramePr/>
          <p:nvPr/>
        </p:nvGraphicFramePr>
        <p:xfrm>
          <a:off x="0" y="1105469"/>
          <a:ext cx="12192000" cy="57525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6"/>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grpSp>
        <p:nvGrpSpPr>
          <p:cNvPr id="545" name="Google Shape;545;p16"/>
          <p:cNvGrpSpPr/>
          <p:nvPr/>
        </p:nvGrpSpPr>
        <p:grpSpPr>
          <a:xfrm>
            <a:off x="70340" y="6643197"/>
            <a:ext cx="11996742" cy="95885"/>
            <a:chOff x="0" y="0"/>
            <a:chExt cx="5549939" cy="154305"/>
          </a:xfrm>
        </p:grpSpPr>
        <p:sp>
          <p:nvSpPr>
            <p:cNvPr id="546" name="Google Shape;546;p16"/>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16"/>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16"/>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16"/>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16"/>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aphicFrame>
        <p:nvGraphicFramePr>
          <p:cNvPr id="551" name="Google Shape;551;p16"/>
          <p:cNvGraphicFramePr/>
          <p:nvPr>
            <p:extLst>
              <p:ext uri="{D42A27DB-BD31-4B8C-83A1-F6EECF244321}">
                <p14:modId xmlns:p14="http://schemas.microsoft.com/office/powerpoint/2010/main" val="843699258"/>
              </p:ext>
            </p:extLst>
          </p:nvPr>
        </p:nvGraphicFramePr>
        <p:xfrm>
          <a:off x="2256831" y="1176193"/>
          <a:ext cx="7678350" cy="4968000"/>
        </p:xfrm>
        <a:graphic>
          <a:graphicData uri="http://schemas.openxmlformats.org/drawingml/2006/table">
            <a:tbl>
              <a:tblPr>
                <a:noFill/>
                <a:tableStyleId>{516874F5-46BB-4AD5-BCD0-59EBE15CA0B3}</a:tableStyleId>
              </a:tblPr>
              <a:tblGrid>
                <a:gridCol w="335835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tblGrid>
              <a:tr h="648000">
                <a:tc>
                  <a:txBody>
                    <a:bodyPr/>
                    <a:lstStyle/>
                    <a:p>
                      <a:pPr marL="88900" marR="0" lvl="0" indent="0" algn="ctr" rtl="0">
                        <a:lnSpc>
                          <a:spcPct val="100000"/>
                        </a:lnSpc>
                        <a:spcBef>
                          <a:spcPts val="0"/>
                        </a:spcBef>
                        <a:spcAft>
                          <a:spcPts val="0"/>
                        </a:spcAft>
                        <a:buClr>
                          <a:srgbClr val="FFFFFF"/>
                        </a:buClr>
                        <a:buSzPts val="1400"/>
                        <a:buFont typeface="Montserrat"/>
                        <a:buNone/>
                      </a:pPr>
                      <a:r>
                        <a:rPr lang="es-MX" sz="1500" b="1" u="none" strike="noStrike" cap="none">
                          <a:solidFill>
                            <a:schemeClr val="lt1"/>
                          </a:solidFill>
                          <a:latin typeface="Noto Sans"/>
                          <a:ea typeface="Noto Sans"/>
                          <a:cs typeface="Noto Sans"/>
                          <a:sym typeface="Noto Sans"/>
                        </a:rPr>
                        <a:t>Variable Hospitalaria</a:t>
                      </a:r>
                      <a:endParaRPr sz="1500" b="1" i="0" u="none" strike="noStrike" cap="none">
                        <a:solidFill>
                          <a:schemeClr val="lt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500" b="1" u="none" strike="noStrike" cap="none">
                          <a:solidFill>
                            <a:schemeClr val="lt1"/>
                          </a:solidFill>
                          <a:latin typeface="Noto Sans"/>
                          <a:ea typeface="Noto Sans"/>
                          <a:cs typeface="Noto Sans"/>
                          <a:sym typeface="Noto Sans"/>
                        </a:rPr>
                        <a:t>2024</a:t>
                      </a:r>
                      <a:endParaRPr sz="1500" b="1" i="0" u="none" strike="noStrike" cap="none">
                        <a:solidFill>
                          <a:schemeClr val="lt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500" b="1" i="0" u="none" strike="noStrike" cap="none">
                          <a:solidFill>
                            <a:schemeClr val="lt1"/>
                          </a:solidFill>
                          <a:latin typeface="Noto Sans"/>
                          <a:ea typeface="Noto Sans"/>
                          <a:cs typeface="Noto Sans"/>
                          <a:sym typeface="Noto Sans"/>
                        </a:rPr>
                        <a:t>2025</a:t>
                      </a:r>
                      <a:endParaRPr sz="1500" b="1" i="0" u="none" strike="noStrike" cap="none">
                        <a:solidFill>
                          <a:schemeClr val="lt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500" b="1" u="none" strike="noStrike" cap="none">
                          <a:solidFill>
                            <a:schemeClr val="lt1"/>
                          </a:solidFill>
                          <a:latin typeface="Noto Sans"/>
                          <a:ea typeface="Noto Sans"/>
                          <a:cs typeface="Noto Sans"/>
                          <a:sym typeface="Noto Sans"/>
                        </a:rPr>
                        <a:t>% Var</a:t>
                      </a:r>
                      <a:endParaRPr sz="1500" b="1" i="0" u="none" strike="noStrike" cap="none">
                        <a:solidFill>
                          <a:schemeClr val="lt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Egresos</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0" i="0" u="none" strike="noStrike" cap="none">
                          <a:solidFill>
                            <a:schemeClr val="dk1"/>
                          </a:solidFill>
                          <a:latin typeface="Noto Sans"/>
                          <a:ea typeface="Noto Sans"/>
                          <a:cs typeface="Noto Sans"/>
                          <a:sym typeface="Noto Sans"/>
                        </a:rPr>
                        <a:t>6,314</a:t>
                      </a:r>
                      <a:endParaRPr sz="1500" b="0"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i="0" u="none" strike="noStrike" cap="none">
                          <a:solidFill>
                            <a:schemeClr val="dk1"/>
                          </a:solidFill>
                          <a:latin typeface="Noto Sans"/>
                          <a:ea typeface="Noto Sans"/>
                          <a:cs typeface="Noto Sans"/>
                          <a:sym typeface="Noto Sans"/>
                        </a:rPr>
                        <a:t>6,319</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0.0</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1"/>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Cirugías</a:t>
                      </a:r>
                      <a:endParaRPr sz="1500" b="1"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0" i="0" u="none" strike="noStrike" cap="none">
                          <a:latin typeface="Noto Sans"/>
                          <a:ea typeface="Noto Sans"/>
                          <a:cs typeface="Noto Sans"/>
                          <a:sym typeface="Noto Sans"/>
                        </a:rPr>
                        <a:t>5,772</a:t>
                      </a:r>
                      <a:endParaRPr sz="1500" b="0"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i="0" u="none" strike="noStrike" cap="none">
                          <a:latin typeface="Noto Sans"/>
                          <a:ea typeface="Noto Sans"/>
                          <a:cs typeface="Noto Sans"/>
                          <a:sym typeface="Noto Sans"/>
                        </a:rPr>
                        <a:t>5,217</a:t>
                      </a:r>
                      <a:endParaRPr sz="1500" b="1"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-9.6</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2"/>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Promedio días estancia</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0" i="0" u="none" strike="noStrike" cap="none">
                          <a:solidFill>
                            <a:schemeClr val="dk1"/>
                          </a:solidFill>
                          <a:latin typeface="Noto Sans"/>
                          <a:ea typeface="Noto Sans"/>
                          <a:cs typeface="Noto Sans"/>
                          <a:sym typeface="Noto Sans"/>
                        </a:rPr>
                        <a:t>11.25</a:t>
                      </a:r>
                      <a:endParaRPr sz="1500" b="0"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i="0" u="none" strike="noStrike" cap="none">
                          <a:solidFill>
                            <a:schemeClr val="dk1"/>
                          </a:solidFill>
                          <a:latin typeface="Noto Sans"/>
                          <a:ea typeface="Noto Sans"/>
                          <a:cs typeface="Noto Sans"/>
                          <a:sym typeface="Noto Sans"/>
                        </a:rPr>
                        <a:t>10.39</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-7.6</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3"/>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Autopsias</a:t>
                      </a:r>
                      <a:endParaRPr sz="1500" b="1"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u="none" strike="noStrike" cap="none" dirty="0">
                          <a:latin typeface="Noto Sans"/>
                          <a:ea typeface="Noto Sans"/>
                          <a:cs typeface="Noto Sans"/>
                          <a:sym typeface="Noto Sans"/>
                        </a:rPr>
                        <a:t>22</a:t>
                      </a:r>
                      <a:endParaRPr sz="1500" b="1" i="0" u="none" strike="noStrike" cap="none" dirty="0">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u="none" strike="noStrike" cap="none">
                          <a:latin typeface="Noto Sans"/>
                          <a:ea typeface="Noto Sans"/>
                          <a:cs typeface="Noto Sans"/>
                          <a:sym typeface="Noto Sans"/>
                        </a:rPr>
                        <a:t>14</a:t>
                      </a:r>
                      <a:endParaRPr sz="1500" b="1"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-36.4</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4"/>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Exámenes de Laboratorio</a:t>
                      </a:r>
                      <a:endParaRPr sz="1500" b="1"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i="0" u="none" strike="noStrike" cap="none">
                          <a:latin typeface="Noto Sans"/>
                          <a:ea typeface="Noto Sans"/>
                          <a:cs typeface="Noto Sans"/>
                          <a:sym typeface="Noto Sans"/>
                        </a:rPr>
                        <a:t>1,116,886</a:t>
                      </a:r>
                      <a:endParaRPr sz="1500" b="0"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u="none" strike="noStrike" cap="none">
                          <a:latin typeface="Noto Sans"/>
                          <a:ea typeface="Noto Sans"/>
                          <a:cs typeface="Noto Sans"/>
                          <a:sym typeface="Noto Sans"/>
                        </a:rPr>
                        <a:t>1,122,291</a:t>
                      </a:r>
                      <a:endParaRPr sz="1500" b="1"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0.4</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5"/>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Total de Consulta Externa</a:t>
                      </a:r>
                      <a:endParaRPr sz="1500" b="1"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i="0" u="none" strike="noStrike" cap="none">
                          <a:latin typeface="Noto Sans"/>
                          <a:ea typeface="Noto Sans"/>
                          <a:cs typeface="Noto Sans"/>
                          <a:sym typeface="Noto Sans"/>
                        </a:rPr>
                        <a:t>141,351</a:t>
                      </a:r>
                      <a:endParaRPr sz="1500" b="0"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u="none" strike="noStrike" cap="none">
                          <a:latin typeface="Noto Sans"/>
                          <a:ea typeface="Noto Sans"/>
                          <a:cs typeface="Noto Sans"/>
                          <a:sym typeface="Noto Sans"/>
                        </a:rPr>
                        <a:t>143,691</a:t>
                      </a:r>
                      <a:endParaRPr sz="1500" b="1"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1.6</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6"/>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Terapias de Rehabilitación</a:t>
                      </a:r>
                      <a:endParaRPr sz="1500" b="1"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i="0" u="none" strike="noStrike" cap="none">
                          <a:latin typeface="Noto Sans"/>
                          <a:ea typeface="Noto Sans"/>
                          <a:cs typeface="Noto Sans"/>
                          <a:sym typeface="Noto Sans"/>
                        </a:rPr>
                        <a:t>42,422</a:t>
                      </a:r>
                      <a:endParaRPr sz="1500" b="0"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u="none" strike="noStrike" cap="none">
                          <a:latin typeface="Noto Sans"/>
                          <a:ea typeface="Noto Sans"/>
                          <a:cs typeface="Noto Sans"/>
                          <a:sym typeface="Noto Sans"/>
                        </a:rPr>
                        <a:t>38,828</a:t>
                      </a:r>
                      <a:endParaRPr sz="1500" b="1"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-8.4</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7"/>
                  </a:ext>
                </a:extLst>
              </a:tr>
              <a:tr h="43200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a:ea typeface="Noto Sans"/>
                          <a:cs typeface="Noto Sans"/>
                          <a:sym typeface="Noto Sans"/>
                        </a:rPr>
                        <a:t>Valoraciones en Urgencias</a:t>
                      </a:r>
                      <a:endParaRPr sz="1500" b="1"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i="0" u="none" strike="noStrike" cap="none">
                          <a:latin typeface="Noto Sans"/>
                          <a:ea typeface="Noto Sans"/>
                          <a:cs typeface="Noto Sans"/>
                          <a:sym typeface="Noto Sans"/>
                        </a:rPr>
                        <a:t>37,267</a:t>
                      </a:r>
                      <a:endParaRPr sz="1500" b="0"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u="none" strike="noStrike" cap="none">
                          <a:latin typeface="Noto Sans"/>
                          <a:ea typeface="Noto Sans"/>
                          <a:cs typeface="Noto Sans"/>
                          <a:sym typeface="Noto Sans"/>
                        </a:rPr>
                        <a:t>35,152</a:t>
                      </a:r>
                      <a:endParaRPr sz="1500" b="1" i="0" u="none" strike="noStrike" cap="none">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-5.7</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8"/>
                  </a:ext>
                </a:extLst>
              </a:tr>
              <a:tr h="432000">
                <a:tc>
                  <a:txBody>
                    <a:bodyPr/>
                    <a:lstStyle/>
                    <a:p>
                      <a:pPr marL="88900" marR="0" lvl="0" indent="0" algn="l" rtl="0">
                        <a:lnSpc>
                          <a:spcPct val="100000"/>
                        </a:lnSpc>
                        <a:spcBef>
                          <a:spcPts val="0"/>
                        </a:spcBef>
                        <a:spcAft>
                          <a:spcPts val="0"/>
                        </a:spcAft>
                        <a:buClr>
                          <a:srgbClr val="000000"/>
                        </a:buClr>
                        <a:buSzPts val="1400"/>
                        <a:buFont typeface="Montserrat"/>
                        <a:buNone/>
                      </a:pPr>
                      <a:r>
                        <a:rPr lang="es-MX" sz="1500" b="1" u="none" strike="noStrike" cap="none">
                          <a:latin typeface="Noto Sans"/>
                          <a:ea typeface="Noto Sans"/>
                          <a:cs typeface="Noto Sans"/>
                          <a:sym typeface="Noto Sans"/>
                        </a:rPr>
                        <a:t>Trasplantes</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0" i="0" u="none" strike="noStrike" cap="none">
                          <a:solidFill>
                            <a:schemeClr val="dk1"/>
                          </a:solidFill>
                          <a:latin typeface="Noto Sans"/>
                          <a:ea typeface="Noto Sans"/>
                          <a:cs typeface="Noto Sans"/>
                          <a:sym typeface="Noto Sans"/>
                        </a:rPr>
                        <a:t>61</a:t>
                      </a:r>
                      <a:endParaRPr sz="1500" b="0"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1" i="0" u="none" strike="noStrike" cap="none">
                          <a:solidFill>
                            <a:schemeClr val="dk1"/>
                          </a:solidFill>
                          <a:latin typeface="Noto Sans"/>
                          <a:ea typeface="Noto Sans"/>
                          <a:cs typeface="Noto Sans"/>
                          <a:sym typeface="Noto Sans"/>
                        </a:rPr>
                        <a:t>59</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a:solidFill>
                            <a:schemeClr val="dk1"/>
                          </a:solidFill>
                          <a:latin typeface="Noto Sans"/>
                          <a:ea typeface="Noto Sans"/>
                          <a:cs typeface="Noto Sans"/>
                          <a:sym typeface="Noto Sans"/>
                        </a:rPr>
                        <a:t>-3.3</a:t>
                      </a:r>
                      <a:endParaRPr sz="15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09"/>
                  </a:ext>
                </a:extLst>
              </a:tr>
              <a:tr h="432000">
                <a:tc>
                  <a:txBody>
                    <a:bodyPr/>
                    <a:lstStyle/>
                    <a:p>
                      <a:pPr marL="88900" marR="0" lvl="0" indent="0" algn="l" rtl="0">
                        <a:lnSpc>
                          <a:spcPct val="100000"/>
                        </a:lnSpc>
                        <a:spcBef>
                          <a:spcPts val="0"/>
                        </a:spcBef>
                        <a:spcAft>
                          <a:spcPts val="0"/>
                        </a:spcAft>
                        <a:buClr>
                          <a:srgbClr val="000000"/>
                        </a:buClr>
                        <a:buSzPts val="1400"/>
                        <a:buFont typeface="Montserrat"/>
                        <a:buNone/>
                      </a:pPr>
                      <a:r>
                        <a:rPr lang="es-MX" sz="1500" b="1" u="none" strike="noStrike" cap="none">
                          <a:latin typeface="Noto Sans"/>
                          <a:ea typeface="Noto Sans"/>
                          <a:cs typeface="Noto Sans"/>
                          <a:sym typeface="Noto Sans"/>
                        </a:rPr>
                        <a:t>Quimioterapia ambulatoria</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0" i="0" u="none" strike="noStrike" cap="none">
                          <a:solidFill>
                            <a:schemeClr val="dk1"/>
                          </a:solidFill>
                          <a:latin typeface="Noto Sans"/>
                          <a:ea typeface="Noto Sans"/>
                          <a:cs typeface="Noto Sans"/>
                          <a:sym typeface="Noto Sans"/>
                        </a:rPr>
                        <a:t>7,213</a:t>
                      </a:r>
                      <a:endParaRPr sz="1500" b="0"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1" i="0" u="none" strike="noStrike" cap="none">
                          <a:solidFill>
                            <a:schemeClr val="dk1"/>
                          </a:solidFill>
                          <a:latin typeface="Noto Sans"/>
                          <a:ea typeface="Noto Sans"/>
                          <a:cs typeface="Noto Sans"/>
                          <a:sym typeface="Noto Sans"/>
                        </a:rPr>
                        <a:t>7,398</a:t>
                      </a:r>
                      <a:endParaRPr sz="1500" b="1" i="0" u="none" strike="noStrike" cap="none">
                        <a:solidFill>
                          <a:schemeClr val="dk1"/>
                        </a:solidFill>
                        <a:latin typeface="Noto Sans"/>
                        <a:ea typeface="Noto Sans"/>
                        <a:cs typeface="Noto Sans"/>
                        <a:sym typeface="Noto Sans"/>
                      </a:endParaRPr>
                    </a:p>
                  </a:txBody>
                  <a:tcPr marL="63500" marR="63500" marT="62425" marB="62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u="none" strike="noStrike" cap="none" dirty="0">
                          <a:solidFill>
                            <a:schemeClr val="dk1"/>
                          </a:solidFill>
                          <a:latin typeface="Noto Sans"/>
                          <a:ea typeface="Noto Sans"/>
                          <a:cs typeface="Noto Sans"/>
                          <a:sym typeface="Noto Sans"/>
                        </a:rPr>
                        <a:t>2.6</a:t>
                      </a:r>
                      <a:endParaRPr sz="1500" b="1"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DEAF6"/>
                    </a:solidFill>
                  </a:tcPr>
                </a:tc>
                <a:extLst>
                  <a:ext uri="{0D108BD9-81ED-4DB2-BD59-A6C34878D82A}">
                    <a16:rowId xmlns:a16="http://schemas.microsoft.com/office/drawing/2014/main" val="10010"/>
                  </a:ext>
                </a:extLst>
              </a:tr>
            </a:tbl>
          </a:graphicData>
        </a:graphic>
      </p:graphicFrame>
      <p:sp>
        <p:nvSpPr>
          <p:cNvPr id="552" name="Google Shape;552;p16"/>
          <p:cNvSpPr txBox="1"/>
          <p:nvPr/>
        </p:nvSpPr>
        <p:spPr>
          <a:xfrm>
            <a:off x="3272608" y="638768"/>
            <a:ext cx="62491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Aspectos Cuantitativos (2024 – 2025)</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7"/>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Noto Sans"/>
                <a:ea typeface="Noto Sans"/>
                <a:cs typeface="Noto Sans"/>
                <a:sym typeface="Noto Sans"/>
              </a:rPr>
              <a:t>MÉDICA</a:t>
            </a:r>
            <a:endParaRPr sz="1800" b="1" i="0" u="none" strike="noStrike" cap="none">
              <a:solidFill>
                <a:schemeClr val="lt1"/>
              </a:solidFill>
              <a:latin typeface="Noto Sans"/>
              <a:ea typeface="Noto Sans"/>
              <a:cs typeface="Noto Sans"/>
              <a:sym typeface="Noto Sans"/>
            </a:endParaRPr>
          </a:p>
        </p:txBody>
      </p:sp>
      <p:grpSp>
        <p:nvGrpSpPr>
          <p:cNvPr id="558" name="Google Shape;558;p17"/>
          <p:cNvGrpSpPr/>
          <p:nvPr/>
        </p:nvGrpSpPr>
        <p:grpSpPr>
          <a:xfrm>
            <a:off x="70340" y="6643197"/>
            <a:ext cx="11996742" cy="95885"/>
            <a:chOff x="0" y="0"/>
            <a:chExt cx="5549939" cy="154305"/>
          </a:xfrm>
        </p:grpSpPr>
        <p:sp>
          <p:nvSpPr>
            <p:cNvPr id="559" name="Google Shape;559;p17"/>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0" name="Google Shape;560;p17"/>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17"/>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17"/>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17"/>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64" name="Google Shape;564;p17"/>
          <p:cNvSpPr/>
          <p:nvPr/>
        </p:nvSpPr>
        <p:spPr>
          <a:xfrm>
            <a:off x="538250" y="1284400"/>
            <a:ext cx="3615900" cy="6255518"/>
          </a:xfrm>
          <a:prstGeom prst="rect">
            <a:avLst/>
          </a:prstGeom>
          <a:noFill/>
          <a:ln>
            <a:noFill/>
          </a:ln>
        </p:spPr>
        <p:txBody>
          <a:bodyPr spcFirstLastPara="1" wrap="square" lIns="91425" tIns="45700" rIns="91425" bIns="45700" anchor="t" anchorCtr="0">
            <a:spAutoFit/>
          </a:bodyPr>
          <a:lstStyle/>
          <a:p>
            <a:pPr marL="0" marR="12700" lvl="0" indent="0" algn="just" rtl="0">
              <a:lnSpc>
                <a:spcPct val="115000"/>
              </a:lnSpc>
              <a:spcBef>
                <a:spcPts val="0"/>
              </a:spcBef>
              <a:spcAft>
                <a:spcPts val="0"/>
              </a:spcAft>
              <a:buClr>
                <a:srgbClr val="000000"/>
              </a:buClr>
              <a:buSzPts val="1600"/>
              <a:buFont typeface="Arial"/>
              <a:buNone/>
            </a:pPr>
            <a:r>
              <a:rPr lang="es-MX" sz="1600" b="0" i="0" u="none" strike="noStrike" cap="none" dirty="0">
                <a:solidFill>
                  <a:schemeClr val="dk1"/>
                </a:solidFill>
                <a:latin typeface="Noto Sans"/>
                <a:ea typeface="Noto Sans"/>
                <a:cs typeface="Noto Sans"/>
                <a:sym typeface="Noto Sans"/>
              </a:rPr>
              <a:t>La </a:t>
            </a:r>
            <a:r>
              <a:rPr lang="es-MX" sz="1600" b="1" dirty="0">
                <a:solidFill>
                  <a:schemeClr val="dk1"/>
                </a:solidFill>
                <a:latin typeface="Noto Sans"/>
                <a:ea typeface="Noto Sans"/>
                <a:cs typeface="Noto Sans"/>
                <a:sym typeface="Noto Sans"/>
              </a:rPr>
              <a:t>“</a:t>
            </a:r>
            <a:r>
              <a:rPr lang="es-MX" sz="1600" b="1" i="0" u="none" strike="noStrike" cap="none" dirty="0">
                <a:solidFill>
                  <a:schemeClr val="dk1"/>
                </a:solidFill>
                <a:latin typeface="Noto Sans"/>
                <a:ea typeface="Noto Sans"/>
                <a:cs typeface="Noto Sans"/>
                <a:sym typeface="Noto Sans"/>
              </a:rPr>
              <a:t>Clínica D</a:t>
            </a:r>
            <a:r>
              <a:rPr lang="es-MX" sz="1600" b="1" dirty="0">
                <a:solidFill>
                  <a:schemeClr val="dk1"/>
                </a:solidFill>
                <a:latin typeface="Noto Sans"/>
                <a:ea typeface="Noto Sans"/>
                <a:cs typeface="Noto Sans"/>
                <a:sym typeface="Noto Sans"/>
              </a:rPr>
              <a:t>o</a:t>
            </a:r>
            <a:r>
              <a:rPr lang="es-MX" sz="1600" b="1" i="0" u="none" strike="noStrike" cap="none" dirty="0">
                <a:solidFill>
                  <a:schemeClr val="dk1"/>
                </a:solidFill>
                <a:latin typeface="Noto Sans"/>
                <a:ea typeface="Noto Sans"/>
                <a:cs typeface="Noto Sans"/>
                <a:sym typeface="Noto Sans"/>
              </a:rPr>
              <a:t>wn</a:t>
            </a:r>
            <a:r>
              <a:rPr lang="es-MX" sz="1600" b="1" dirty="0">
                <a:solidFill>
                  <a:schemeClr val="dk1"/>
                </a:solidFill>
                <a:latin typeface="Noto Sans"/>
                <a:ea typeface="Noto Sans"/>
                <a:cs typeface="Noto Sans"/>
                <a:sym typeface="Noto Sans"/>
              </a:rPr>
              <a:t>”</a:t>
            </a:r>
            <a:r>
              <a:rPr lang="es-MX" sz="1600" b="0" i="0" u="none" strike="noStrike" cap="none" dirty="0">
                <a:solidFill>
                  <a:schemeClr val="dk1"/>
                </a:solidFill>
                <a:latin typeface="Noto Sans"/>
                <a:ea typeface="Noto Sans"/>
                <a:cs typeface="Noto Sans"/>
                <a:sym typeface="Noto Sans"/>
              </a:rPr>
              <a:t> pertenece  al Down </a:t>
            </a:r>
            <a:r>
              <a:rPr lang="es-MX" sz="1600" b="0" i="0" u="none" strike="noStrike" cap="none" dirty="0" err="1">
                <a:solidFill>
                  <a:schemeClr val="dk1"/>
                </a:solidFill>
                <a:latin typeface="Noto Sans"/>
                <a:ea typeface="Noto Sans"/>
                <a:cs typeface="Noto Sans"/>
                <a:sym typeface="Noto Sans"/>
              </a:rPr>
              <a:t>Syndrome</a:t>
            </a:r>
            <a:r>
              <a:rPr lang="es-MX" sz="1600" b="0" i="0" u="none" strike="noStrike" cap="none" dirty="0">
                <a:solidFill>
                  <a:schemeClr val="dk1"/>
                </a:solidFill>
                <a:latin typeface="Noto Sans"/>
                <a:ea typeface="Noto Sans"/>
                <a:cs typeface="Noto Sans"/>
                <a:sym typeface="Noto Sans"/>
              </a:rPr>
              <a:t> </a:t>
            </a:r>
            <a:r>
              <a:rPr lang="es-MX" sz="1600" b="0" i="0" u="none" strike="noStrike" cap="none" dirty="0" err="1">
                <a:solidFill>
                  <a:schemeClr val="dk1"/>
                </a:solidFill>
                <a:latin typeface="Noto Sans"/>
                <a:ea typeface="Noto Sans"/>
                <a:cs typeface="Noto Sans"/>
                <a:sym typeface="Noto Sans"/>
              </a:rPr>
              <a:t>Cohort</a:t>
            </a:r>
            <a:r>
              <a:rPr lang="es-MX" sz="1600" b="0" i="0" u="none" strike="noStrike" cap="none" dirty="0">
                <a:solidFill>
                  <a:schemeClr val="dk1"/>
                </a:solidFill>
                <a:latin typeface="Noto Sans"/>
                <a:ea typeface="Noto Sans"/>
                <a:cs typeface="Noto Sans"/>
                <a:sym typeface="Noto Sans"/>
              </a:rPr>
              <a:t> </a:t>
            </a:r>
            <a:r>
              <a:rPr lang="es-MX" sz="1600" b="0" i="0" u="none" strike="noStrike" cap="none" dirty="0" err="1">
                <a:solidFill>
                  <a:schemeClr val="dk1"/>
                </a:solidFill>
                <a:latin typeface="Noto Sans"/>
                <a:ea typeface="Noto Sans"/>
                <a:cs typeface="Noto Sans"/>
                <a:sym typeface="Noto Sans"/>
              </a:rPr>
              <a:t>Development</a:t>
            </a:r>
            <a:r>
              <a:rPr lang="es-MX" sz="1600" b="0" i="0" u="none" strike="noStrike" cap="none" dirty="0">
                <a:solidFill>
                  <a:schemeClr val="dk1"/>
                </a:solidFill>
                <a:latin typeface="Noto Sans"/>
                <a:ea typeface="Noto Sans"/>
                <a:cs typeface="Noto Sans"/>
                <a:sym typeface="Noto Sans"/>
              </a:rPr>
              <a:t> </a:t>
            </a:r>
            <a:r>
              <a:rPr lang="es-MX" sz="1600" b="0" i="0" u="none" strike="noStrike" cap="none" dirty="0" err="1">
                <a:solidFill>
                  <a:schemeClr val="dk1"/>
                </a:solidFill>
                <a:latin typeface="Noto Sans"/>
                <a:ea typeface="Noto Sans"/>
                <a:cs typeface="Noto Sans"/>
                <a:sym typeface="Noto Sans"/>
              </a:rPr>
              <a:t>Program</a:t>
            </a:r>
            <a:r>
              <a:rPr lang="es-MX" sz="1600" b="0" i="0" u="none" strike="noStrike" cap="none" dirty="0">
                <a:solidFill>
                  <a:schemeClr val="dk1"/>
                </a:solidFill>
                <a:latin typeface="Noto Sans"/>
                <a:ea typeface="Noto Sans"/>
                <a:cs typeface="Noto Sans"/>
                <a:sym typeface="Noto Sans"/>
              </a:rPr>
              <a:t> (DS-CDP) and Down </a:t>
            </a:r>
            <a:r>
              <a:rPr lang="es-MX" sz="1600" b="0" i="0" u="none" strike="noStrike" cap="none" dirty="0" err="1">
                <a:solidFill>
                  <a:schemeClr val="dk1"/>
                </a:solidFill>
                <a:latin typeface="Noto Sans"/>
                <a:ea typeface="Noto Sans"/>
                <a:cs typeface="Noto Sans"/>
                <a:sym typeface="Noto Sans"/>
              </a:rPr>
              <a:t>Syndrome</a:t>
            </a:r>
            <a:r>
              <a:rPr lang="es-MX" sz="1600" b="0" i="0" u="none" strike="noStrike" cap="none" dirty="0">
                <a:solidFill>
                  <a:schemeClr val="dk1"/>
                </a:solidFill>
                <a:latin typeface="Noto Sans"/>
                <a:ea typeface="Noto Sans"/>
                <a:cs typeface="Noto Sans"/>
                <a:sym typeface="Noto Sans"/>
              </a:rPr>
              <a:t> </a:t>
            </a:r>
            <a:r>
              <a:rPr lang="es-MX" sz="1600" b="0" i="0" u="none" strike="noStrike" cap="none" dirty="0" err="1">
                <a:solidFill>
                  <a:schemeClr val="dk1"/>
                </a:solidFill>
                <a:latin typeface="Noto Sans"/>
                <a:ea typeface="Noto Sans"/>
                <a:cs typeface="Noto Sans"/>
                <a:sym typeface="Noto Sans"/>
              </a:rPr>
              <a:t>Federated</a:t>
            </a:r>
            <a:r>
              <a:rPr lang="es-MX" sz="1600" b="0" i="0" u="none" strike="noStrike" cap="none" dirty="0">
                <a:solidFill>
                  <a:schemeClr val="dk1"/>
                </a:solidFill>
                <a:latin typeface="Noto Sans"/>
                <a:ea typeface="Noto Sans"/>
                <a:cs typeface="Noto Sans"/>
                <a:sym typeface="Noto Sans"/>
              </a:rPr>
              <a:t> </a:t>
            </a:r>
            <a:r>
              <a:rPr lang="es-MX" sz="1600" b="0" i="0" u="none" strike="noStrike" cap="none" dirty="0" err="1">
                <a:solidFill>
                  <a:schemeClr val="dk1"/>
                </a:solidFill>
                <a:latin typeface="Noto Sans"/>
                <a:ea typeface="Noto Sans"/>
                <a:cs typeface="Noto Sans"/>
                <a:sym typeface="Noto Sans"/>
              </a:rPr>
              <a:t>Biobanking</a:t>
            </a:r>
            <a:r>
              <a:rPr lang="es-MX" sz="1600" b="0" i="0" u="none" strike="noStrike" cap="none" dirty="0">
                <a:solidFill>
                  <a:schemeClr val="dk1"/>
                </a:solidFill>
                <a:latin typeface="Noto Sans"/>
                <a:ea typeface="Noto Sans"/>
                <a:cs typeface="Noto Sans"/>
                <a:sym typeface="Noto Sans"/>
              </a:rPr>
              <a:t> </a:t>
            </a:r>
            <a:r>
              <a:rPr lang="es-MX" sz="1600" b="0" i="0" u="none" strike="noStrike" cap="none" dirty="0" err="1">
                <a:solidFill>
                  <a:schemeClr val="dk1"/>
                </a:solidFill>
                <a:latin typeface="Noto Sans"/>
                <a:ea typeface="Noto Sans"/>
                <a:cs typeface="Noto Sans"/>
                <a:sym typeface="Noto Sans"/>
              </a:rPr>
              <a:t>Resource</a:t>
            </a:r>
            <a:r>
              <a:rPr lang="es-MX" sz="1600" b="0" i="0" u="none" strike="noStrike" cap="none" dirty="0">
                <a:solidFill>
                  <a:schemeClr val="dk1"/>
                </a:solidFill>
                <a:latin typeface="Noto Sans"/>
                <a:ea typeface="Noto Sans"/>
                <a:cs typeface="Noto Sans"/>
                <a:sym typeface="Noto Sans"/>
              </a:rPr>
              <a:t> (DS-</a:t>
            </a:r>
            <a:r>
              <a:rPr lang="es-MX" sz="1600" b="0" i="0" u="none" strike="noStrike" cap="none" dirty="0" err="1">
                <a:solidFill>
                  <a:schemeClr val="dk1"/>
                </a:solidFill>
                <a:latin typeface="Noto Sans"/>
                <a:ea typeface="Noto Sans"/>
                <a:cs typeface="Noto Sans"/>
                <a:sym typeface="Noto Sans"/>
              </a:rPr>
              <a:t>Biorepository</a:t>
            </a:r>
            <a:r>
              <a:rPr lang="es-MX" sz="1600" b="0" i="0" u="none" strike="noStrike" cap="none" dirty="0">
                <a:solidFill>
                  <a:schemeClr val="dk1"/>
                </a:solidFill>
                <a:latin typeface="Noto Sans"/>
                <a:ea typeface="Noto Sans"/>
                <a:cs typeface="Noto Sans"/>
                <a:sym typeface="Noto Sans"/>
              </a:rPr>
              <a:t>) iniciativa de los NIH.</a:t>
            </a:r>
            <a:endParaRPr sz="1400" b="0" i="0" u="none" strike="noStrike" cap="none" dirty="0">
              <a:solidFill>
                <a:srgbClr val="000000"/>
              </a:solidFill>
              <a:latin typeface="Arial"/>
              <a:ea typeface="Arial"/>
              <a:cs typeface="Arial"/>
              <a:sym typeface="Arial"/>
            </a:endParaRPr>
          </a:p>
          <a:p>
            <a:pPr marL="0" marR="12700" lvl="0" indent="0" algn="just" rtl="0">
              <a:lnSpc>
                <a:spcPct val="115000"/>
              </a:lnSpc>
              <a:spcBef>
                <a:spcPts val="1200"/>
              </a:spcBef>
              <a:spcAft>
                <a:spcPts val="0"/>
              </a:spcAft>
              <a:buClr>
                <a:srgbClr val="000000"/>
              </a:buClr>
              <a:buSzPts val="1600"/>
              <a:buFont typeface="Arial"/>
              <a:buNone/>
            </a:pPr>
            <a:r>
              <a:rPr lang="es-MX" sz="1600" b="0" i="0" u="none" strike="noStrike" cap="none" dirty="0">
                <a:solidFill>
                  <a:schemeClr val="dk1"/>
                </a:solidFill>
                <a:latin typeface="Noto Sans"/>
                <a:ea typeface="Noto Sans"/>
                <a:cs typeface="Noto Sans"/>
                <a:sym typeface="Noto Sans"/>
              </a:rPr>
              <a:t>2024 Se anexaron al Proyecto 5 Centros lidereando la Red LA México, Colombia; Brasil, Argentina y Chile.</a:t>
            </a:r>
            <a:endParaRPr sz="1400" b="0" i="0" u="none" strike="noStrike" cap="none" dirty="0">
              <a:solidFill>
                <a:srgbClr val="000000"/>
              </a:solidFill>
              <a:latin typeface="Arial"/>
              <a:ea typeface="Arial"/>
              <a:cs typeface="Arial"/>
              <a:sym typeface="Arial"/>
            </a:endParaRPr>
          </a:p>
          <a:p>
            <a:pPr marL="0" marR="12700" lvl="0" indent="0" algn="just" rtl="0">
              <a:lnSpc>
                <a:spcPct val="115000"/>
              </a:lnSpc>
              <a:spcBef>
                <a:spcPts val="1200"/>
              </a:spcBef>
              <a:spcAft>
                <a:spcPts val="1200"/>
              </a:spcAft>
              <a:buClr>
                <a:srgbClr val="000000"/>
              </a:buClr>
              <a:buSzPts val="1600"/>
              <a:buFont typeface="Arial"/>
              <a:buNone/>
            </a:pPr>
            <a:r>
              <a:rPr lang="es-MX" sz="1600" b="0" i="0" u="none" strike="noStrike" cap="none" dirty="0">
                <a:solidFill>
                  <a:schemeClr val="dk1"/>
                </a:solidFill>
                <a:latin typeface="Noto Sans"/>
                <a:ea typeface="Noto Sans"/>
                <a:cs typeface="Noto Sans"/>
                <a:sym typeface="Noto Sans"/>
              </a:rPr>
              <a:t>Cuenta con 6 líneas de investigación (Neurodesarrollo, Estilo de vida, Datos Médicos y </a:t>
            </a:r>
            <a:r>
              <a:rPr lang="es-MX" sz="1600" b="0" i="0" u="none" strike="noStrike" cap="none" dirty="0" err="1">
                <a:solidFill>
                  <a:schemeClr val="dk1"/>
                </a:solidFill>
                <a:latin typeface="Noto Sans"/>
                <a:ea typeface="Noto Sans"/>
                <a:cs typeface="Noto Sans"/>
                <a:sym typeface="Noto Sans"/>
              </a:rPr>
              <a:t>Biológicos,Estudios</a:t>
            </a:r>
            <a:r>
              <a:rPr lang="es-MX" sz="1600" b="0" i="0" u="none" strike="noStrike" cap="none" dirty="0">
                <a:solidFill>
                  <a:schemeClr val="dk1"/>
                </a:solidFill>
                <a:latin typeface="Noto Sans"/>
                <a:ea typeface="Noto Sans"/>
                <a:cs typeface="Noto Sans"/>
                <a:sym typeface="Noto Sans"/>
              </a:rPr>
              <a:t> de </a:t>
            </a:r>
            <a:r>
              <a:rPr lang="es-MX" sz="1600" b="0" i="0" u="none" strike="noStrike" cap="none" dirty="0" err="1">
                <a:solidFill>
                  <a:schemeClr val="dk1"/>
                </a:solidFill>
                <a:latin typeface="Noto Sans"/>
                <a:ea typeface="Noto Sans"/>
                <a:cs typeface="Noto Sans"/>
                <a:sym typeface="Noto Sans"/>
              </a:rPr>
              <a:t>multiómica</a:t>
            </a:r>
            <a:r>
              <a:rPr lang="es-MX" sz="1600" b="0" i="0" u="none" strike="noStrike" cap="none" dirty="0">
                <a:solidFill>
                  <a:schemeClr val="dk1"/>
                </a:solidFill>
                <a:latin typeface="Noto Sans"/>
                <a:ea typeface="Noto Sans"/>
                <a:cs typeface="Noto Sans"/>
                <a:sym typeface="Noto Sans"/>
              </a:rPr>
              <a:t>)</a:t>
            </a:r>
          </a:p>
          <a:p>
            <a:pPr marR="12700" lvl="0" algn="just">
              <a:lnSpc>
                <a:spcPct val="115000"/>
              </a:lnSpc>
              <a:spcBef>
                <a:spcPts val="1200"/>
              </a:spcBef>
              <a:spcAft>
                <a:spcPts val="1200"/>
              </a:spcAft>
              <a:buSzPts val="1600"/>
            </a:pPr>
            <a:r>
              <a:rPr lang="fr-FR" dirty="0">
                <a:solidFill>
                  <a:schemeClr val="dk1"/>
                </a:solidFill>
                <a:latin typeface="Noto Sans"/>
                <a:ea typeface="Noto Sans"/>
                <a:sym typeface="Noto Sans"/>
              </a:rPr>
              <a:t>Unique </a:t>
            </a:r>
            <a:r>
              <a:rPr lang="fr-FR" dirty="0" err="1">
                <a:solidFill>
                  <a:schemeClr val="dk1"/>
                </a:solidFill>
                <a:latin typeface="Noto Sans"/>
                <a:ea typeface="Noto Sans"/>
                <a:sym typeface="Noto Sans"/>
              </a:rPr>
              <a:t>Entity</a:t>
            </a:r>
            <a:r>
              <a:rPr lang="fr-FR" dirty="0">
                <a:solidFill>
                  <a:schemeClr val="dk1"/>
                </a:solidFill>
                <a:latin typeface="Noto Sans"/>
                <a:ea typeface="Noto Sans"/>
                <a:sym typeface="Noto Sans"/>
              </a:rPr>
              <a:t> Identifier </a:t>
            </a:r>
            <a:r>
              <a:rPr lang="fr-FR" dirty="0" err="1">
                <a:solidFill>
                  <a:schemeClr val="dk1"/>
                </a:solidFill>
                <a:latin typeface="Noto Sans"/>
                <a:ea typeface="Noto Sans"/>
                <a:sym typeface="Noto Sans"/>
              </a:rPr>
              <a:t>SAM.gob</a:t>
            </a:r>
            <a:endParaRPr lang="fr-FR" dirty="0">
              <a:solidFill>
                <a:schemeClr val="dk1"/>
              </a:solidFill>
              <a:latin typeface="Noto Sans"/>
              <a:ea typeface="Noto Sans"/>
              <a:sym typeface="Noto Sans"/>
            </a:endParaRPr>
          </a:p>
          <a:p>
            <a:pPr marR="12700" lvl="0" algn="just">
              <a:lnSpc>
                <a:spcPct val="115000"/>
              </a:lnSpc>
              <a:spcBef>
                <a:spcPts val="1200"/>
              </a:spcBef>
              <a:spcAft>
                <a:spcPts val="1200"/>
              </a:spcAft>
              <a:buSzPts val="1600"/>
            </a:pPr>
            <a:r>
              <a:rPr lang="fr-FR" dirty="0" err="1">
                <a:solidFill>
                  <a:schemeClr val="dk1"/>
                </a:solidFill>
                <a:latin typeface="Noto Sans"/>
                <a:ea typeface="Noto Sans"/>
                <a:sym typeface="Noto Sans"/>
              </a:rPr>
              <a:t>eRA</a:t>
            </a:r>
            <a:r>
              <a:rPr lang="fr-FR" dirty="0">
                <a:solidFill>
                  <a:schemeClr val="dk1"/>
                </a:solidFill>
                <a:latin typeface="Noto Sans"/>
                <a:ea typeface="Noto Sans"/>
                <a:sym typeface="Noto Sans"/>
              </a:rPr>
              <a:t> Commons  (NIH)</a:t>
            </a:r>
            <a:endParaRPr lang="fr-FR" sz="1200" dirty="0"/>
          </a:p>
          <a:p>
            <a:pPr marL="0" marR="12700" lvl="0" indent="0" algn="just" rtl="0">
              <a:lnSpc>
                <a:spcPct val="115000"/>
              </a:lnSpc>
              <a:spcBef>
                <a:spcPts val="1200"/>
              </a:spcBef>
              <a:spcAft>
                <a:spcPts val="1200"/>
              </a:spcAft>
              <a:buClr>
                <a:srgbClr val="000000"/>
              </a:buClr>
              <a:buSzPts val="1600"/>
              <a:buFont typeface="Arial"/>
              <a:buNone/>
            </a:pPr>
            <a:endParaRPr sz="1400" b="0" i="0" u="none" strike="noStrike" cap="none" dirty="0">
              <a:solidFill>
                <a:srgbClr val="000000"/>
              </a:solidFill>
              <a:latin typeface="Arial"/>
              <a:ea typeface="Arial"/>
              <a:cs typeface="Arial"/>
              <a:sym typeface="Arial"/>
            </a:endParaRPr>
          </a:p>
        </p:txBody>
      </p:sp>
      <p:pic>
        <p:nvPicPr>
          <p:cNvPr id="565" name="Google Shape;565;p17" descr="The Crnic Institute Human Trisome Project"/>
          <p:cNvPicPr preferRelativeResize="0"/>
          <p:nvPr/>
        </p:nvPicPr>
        <p:blipFill rotWithShape="1">
          <a:blip r:embed="rId3">
            <a:alphaModFix/>
          </a:blip>
          <a:srcRect/>
          <a:stretch/>
        </p:blipFill>
        <p:spPr>
          <a:xfrm>
            <a:off x="4817710" y="4717404"/>
            <a:ext cx="4282515" cy="889769"/>
          </a:xfrm>
          <a:prstGeom prst="rect">
            <a:avLst/>
          </a:prstGeom>
          <a:noFill/>
          <a:ln>
            <a:noFill/>
          </a:ln>
        </p:spPr>
      </p:pic>
      <p:pic>
        <p:nvPicPr>
          <p:cNvPr id="566" name="Google Shape;566;p17" descr="Home | eRA"/>
          <p:cNvPicPr preferRelativeResize="0"/>
          <p:nvPr/>
        </p:nvPicPr>
        <p:blipFill rotWithShape="1">
          <a:blip r:embed="rId4">
            <a:alphaModFix/>
          </a:blip>
          <a:srcRect/>
          <a:stretch/>
        </p:blipFill>
        <p:spPr>
          <a:xfrm>
            <a:off x="9596150" y="4433706"/>
            <a:ext cx="1486062" cy="1368805"/>
          </a:xfrm>
          <a:prstGeom prst="rect">
            <a:avLst/>
          </a:prstGeom>
          <a:noFill/>
          <a:ln>
            <a:noFill/>
          </a:ln>
        </p:spPr>
      </p:pic>
      <p:sp>
        <p:nvSpPr>
          <p:cNvPr id="567" name="Google Shape;567;p17"/>
          <p:cNvSpPr/>
          <p:nvPr/>
        </p:nvSpPr>
        <p:spPr>
          <a:xfrm>
            <a:off x="3523628" y="753928"/>
            <a:ext cx="837786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Noto Sans"/>
              <a:buNone/>
            </a:pPr>
            <a:r>
              <a:rPr lang="es-MX" sz="2800" b="1" i="0" u="none" strike="noStrike" cap="none">
                <a:solidFill>
                  <a:srgbClr val="002060"/>
                </a:solidFill>
                <a:latin typeface="Noto Sans"/>
                <a:ea typeface="Noto Sans"/>
                <a:cs typeface="Noto Sans"/>
                <a:sym typeface="Noto Sans"/>
              </a:rPr>
              <a:t>Clínica Down 2025</a:t>
            </a:r>
            <a:endParaRPr sz="1400" b="0" i="0" u="none" strike="noStrike" cap="none">
              <a:solidFill>
                <a:srgbClr val="000000"/>
              </a:solidFill>
              <a:latin typeface="Arial"/>
              <a:ea typeface="Arial"/>
              <a:cs typeface="Arial"/>
              <a:sym typeface="Arial"/>
            </a:endParaRPr>
          </a:p>
        </p:txBody>
      </p:sp>
      <p:sp>
        <p:nvSpPr>
          <p:cNvPr id="568" name="Google Shape;568;p17"/>
          <p:cNvSpPr/>
          <p:nvPr/>
        </p:nvSpPr>
        <p:spPr>
          <a:xfrm>
            <a:off x="4437602" y="1525088"/>
            <a:ext cx="72260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rgbClr val="05405D"/>
                </a:solidFill>
                <a:latin typeface="Noto Sans"/>
                <a:ea typeface="Noto Sans"/>
                <a:cs typeface="Noto Sans"/>
                <a:sym typeface="Noto Sans"/>
              </a:rPr>
              <a:t>Número de consultas 2024 - 2025</a:t>
            </a:r>
            <a:endParaRPr sz="1800" b="1" i="0" u="none" strike="noStrike" cap="none">
              <a:solidFill>
                <a:srgbClr val="05405D"/>
              </a:solidFill>
              <a:latin typeface="Noto Sans"/>
              <a:ea typeface="Noto Sans"/>
              <a:cs typeface="Noto Sans"/>
              <a:sym typeface="Noto Sans"/>
            </a:endParaRPr>
          </a:p>
        </p:txBody>
      </p:sp>
      <p:graphicFrame>
        <p:nvGraphicFramePr>
          <p:cNvPr id="569" name="Google Shape;569;p17"/>
          <p:cNvGraphicFramePr/>
          <p:nvPr/>
        </p:nvGraphicFramePr>
        <p:xfrm>
          <a:off x="4862722" y="2023292"/>
          <a:ext cx="6083575" cy="2160000"/>
        </p:xfrm>
        <a:graphic>
          <a:graphicData uri="http://schemas.openxmlformats.org/drawingml/2006/table">
            <a:tbl>
              <a:tblPr>
                <a:noFill/>
              </a:tblPr>
              <a:tblGrid>
                <a:gridCol w="2931625">
                  <a:extLst>
                    <a:ext uri="{9D8B030D-6E8A-4147-A177-3AD203B41FA5}">
                      <a16:colId xmlns:a16="http://schemas.microsoft.com/office/drawing/2014/main" val="20000"/>
                    </a:ext>
                  </a:extLst>
                </a:gridCol>
                <a:gridCol w="1050650">
                  <a:extLst>
                    <a:ext uri="{9D8B030D-6E8A-4147-A177-3AD203B41FA5}">
                      <a16:colId xmlns:a16="http://schemas.microsoft.com/office/drawing/2014/main" val="20001"/>
                    </a:ext>
                  </a:extLst>
                </a:gridCol>
                <a:gridCol w="1050650">
                  <a:extLst>
                    <a:ext uri="{9D8B030D-6E8A-4147-A177-3AD203B41FA5}">
                      <a16:colId xmlns:a16="http://schemas.microsoft.com/office/drawing/2014/main" val="20002"/>
                    </a:ext>
                  </a:extLst>
                </a:gridCol>
                <a:gridCol w="1050650">
                  <a:extLst>
                    <a:ext uri="{9D8B030D-6E8A-4147-A177-3AD203B41FA5}">
                      <a16:colId xmlns:a16="http://schemas.microsoft.com/office/drawing/2014/main" val="20003"/>
                    </a:ext>
                  </a:extLst>
                </a:gridCol>
              </a:tblGrid>
              <a:tr h="468000">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FFFFFF"/>
                          </a:solidFill>
                          <a:latin typeface="Noto Sans"/>
                          <a:ea typeface="Noto Sans"/>
                          <a:cs typeface="Noto Sans"/>
                          <a:sym typeface="Noto Sans"/>
                        </a:rPr>
                        <a:t>Variables</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FFFFFF"/>
                          </a:solidFill>
                          <a:latin typeface="Noto Sans"/>
                          <a:ea typeface="Noto Sans"/>
                          <a:cs typeface="Noto Sans"/>
                          <a:sym typeface="Noto Sans"/>
                        </a:rPr>
                        <a:t>2024</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FFFFFF"/>
                          </a:solidFill>
                          <a:latin typeface="Noto Sans"/>
                          <a:ea typeface="Noto Sans"/>
                          <a:cs typeface="Noto Sans"/>
                          <a:sym typeface="Noto Sans"/>
                        </a:rPr>
                        <a:t>2025</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FFFFFF"/>
                          </a:solidFill>
                          <a:latin typeface="Noto Sans"/>
                          <a:ea typeface="Noto Sans"/>
                          <a:cs typeface="Noto Sans"/>
                          <a:sym typeface="Noto Sans"/>
                        </a:rPr>
                        <a:t>% Var</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32000">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Valoraciones</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70</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78</a:t>
                      </a:r>
                      <a:endParaRPr sz="16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11.4</a:t>
                      </a:r>
                      <a:endParaRPr sz="1600" b="1"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432000">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Consulta de 1a vez</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38</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63</a:t>
                      </a:r>
                      <a:endParaRPr sz="16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65.8</a:t>
                      </a:r>
                      <a:endParaRPr sz="1600" b="1"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432000">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Consulta Subsecuente</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1015</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880</a:t>
                      </a:r>
                      <a:endParaRPr sz="16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-13.3</a:t>
                      </a:r>
                      <a:endParaRPr sz="1600" b="1"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396000">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Total</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1,123</a:t>
                      </a:r>
                      <a:endParaRPr sz="1400" u="none" strike="noStrike" cap="none"/>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1,021</a:t>
                      </a:r>
                      <a:endParaRPr sz="1600" b="1" i="0" u="none" strike="noStrike" cap="none">
                        <a:solidFill>
                          <a:schemeClr val="dk1"/>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-9.1</a:t>
                      </a:r>
                      <a:endParaRPr sz="1600" b="1" i="0" u="none" strike="noStrike" cap="none">
                        <a:solidFill>
                          <a:schemeClr val="dk1"/>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4"/>
                  </a:ext>
                </a:extLst>
              </a:tr>
            </a:tbl>
          </a:graphicData>
        </a:graphic>
      </p:graphicFrame>
      <p:sp>
        <p:nvSpPr>
          <p:cNvPr id="570" name="Google Shape;570;p17"/>
          <p:cNvSpPr/>
          <p:nvPr/>
        </p:nvSpPr>
        <p:spPr>
          <a:xfrm>
            <a:off x="4257675" y="5938915"/>
            <a:ext cx="7405950" cy="390876"/>
          </a:xfrm>
          <a:prstGeom prst="rect">
            <a:avLst/>
          </a:prstGeom>
          <a:noFill/>
          <a:ln>
            <a:noFill/>
          </a:ln>
        </p:spPr>
        <p:txBody>
          <a:bodyPr spcFirstLastPara="1" wrap="square" lIns="91425" tIns="45700" rIns="91425" bIns="45700" anchor="t" anchorCtr="0">
            <a:spAutoFit/>
          </a:bodyPr>
          <a:lstStyle/>
          <a:p>
            <a:pPr marL="0" marR="12700" lvl="0" indent="0" algn="just" rtl="0">
              <a:lnSpc>
                <a:spcPct val="115000"/>
              </a:lnSpc>
              <a:spcBef>
                <a:spcPts val="0"/>
              </a:spcBef>
              <a:spcAft>
                <a:spcPts val="0"/>
              </a:spcAft>
              <a:buClr>
                <a:srgbClr val="000000"/>
              </a:buClr>
              <a:buSzPts val="1800"/>
              <a:buFont typeface="Arial"/>
              <a:buNone/>
            </a:pPr>
            <a:r>
              <a:rPr lang="es-MX" sz="1800" b="0" i="0" u="none" strike="noStrike" cap="none">
                <a:solidFill>
                  <a:schemeClr val="dk1"/>
                </a:solidFill>
                <a:latin typeface="Noto Sans"/>
                <a:ea typeface="Noto Sans"/>
                <a:cs typeface="Noto Sans"/>
                <a:sym typeface="Noto Sans"/>
              </a:rPr>
              <a:t>Esto le permite recibir fondos del GF de EEUU y Grants del NIH.</a:t>
            </a:r>
            <a:endParaRPr sz="1600" b="1" i="1" u="none" strike="noStrike" cap="none">
              <a:solidFill>
                <a:schemeClr val="dk1"/>
              </a:solidFill>
              <a:latin typeface="Noto Sans"/>
              <a:ea typeface="Noto Sans"/>
              <a:cs typeface="Noto Sans"/>
              <a:sym typeface="No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8"/>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grpSp>
        <p:nvGrpSpPr>
          <p:cNvPr id="577" name="Google Shape;577;p18"/>
          <p:cNvGrpSpPr/>
          <p:nvPr/>
        </p:nvGrpSpPr>
        <p:grpSpPr>
          <a:xfrm>
            <a:off x="70340" y="6643197"/>
            <a:ext cx="11996742" cy="95885"/>
            <a:chOff x="0" y="0"/>
            <a:chExt cx="5549939" cy="154305"/>
          </a:xfrm>
        </p:grpSpPr>
        <p:sp>
          <p:nvSpPr>
            <p:cNvPr id="578" name="Google Shape;578;p18"/>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18"/>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18"/>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18"/>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8"/>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583" name="Google Shape;583;p18"/>
          <p:cNvSpPr/>
          <p:nvPr/>
        </p:nvSpPr>
        <p:spPr>
          <a:xfrm>
            <a:off x="2538655" y="229368"/>
            <a:ext cx="7717005" cy="408623"/>
          </a:xfrm>
          <a:prstGeom prst="round2DiagRect">
            <a:avLst>
              <a:gd name="adj1" fmla="val 16667"/>
              <a:gd name="adj2" fmla="val 0"/>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Infecciones Asociadas a la Atención en Salud  </a:t>
            </a:r>
            <a:endParaRPr sz="1800" b="1" dirty="0">
              <a:solidFill>
                <a:srgbClr val="002060"/>
              </a:solidFill>
              <a:latin typeface="Noto Sans"/>
              <a:ea typeface="Noto Sans"/>
              <a:cs typeface="Noto Sans"/>
              <a:sym typeface="Noto Sans"/>
            </a:endParaRPr>
          </a:p>
        </p:txBody>
      </p:sp>
      <p:graphicFrame>
        <p:nvGraphicFramePr>
          <p:cNvPr id="585" name="Google Shape;585;p18"/>
          <p:cNvGraphicFramePr/>
          <p:nvPr>
            <p:extLst>
              <p:ext uri="{D42A27DB-BD31-4B8C-83A1-F6EECF244321}">
                <p14:modId xmlns:p14="http://schemas.microsoft.com/office/powerpoint/2010/main" val="344349493"/>
              </p:ext>
            </p:extLst>
          </p:nvPr>
        </p:nvGraphicFramePr>
        <p:xfrm>
          <a:off x="5413057" y="693177"/>
          <a:ext cx="6458356" cy="5678129"/>
        </p:xfrm>
        <a:graphic>
          <a:graphicData uri="http://schemas.openxmlformats.org/drawingml/2006/table">
            <a:tbl>
              <a:tblPr>
                <a:noFill/>
                <a:tableStyleId>{516874F5-46BB-4AD5-BCD0-59EBE15CA0B3}</a:tableStyleId>
              </a:tblPr>
              <a:tblGrid>
                <a:gridCol w="1093754">
                  <a:extLst>
                    <a:ext uri="{9D8B030D-6E8A-4147-A177-3AD203B41FA5}">
                      <a16:colId xmlns:a16="http://schemas.microsoft.com/office/drawing/2014/main" val="20000"/>
                    </a:ext>
                  </a:extLst>
                </a:gridCol>
                <a:gridCol w="2135424">
                  <a:extLst>
                    <a:ext uri="{9D8B030D-6E8A-4147-A177-3AD203B41FA5}">
                      <a16:colId xmlns:a16="http://schemas.microsoft.com/office/drawing/2014/main" val="20001"/>
                    </a:ext>
                  </a:extLst>
                </a:gridCol>
                <a:gridCol w="1093754">
                  <a:extLst>
                    <a:ext uri="{9D8B030D-6E8A-4147-A177-3AD203B41FA5}">
                      <a16:colId xmlns:a16="http://schemas.microsoft.com/office/drawing/2014/main" val="20002"/>
                    </a:ext>
                  </a:extLst>
                </a:gridCol>
                <a:gridCol w="2135424">
                  <a:extLst>
                    <a:ext uri="{9D8B030D-6E8A-4147-A177-3AD203B41FA5}">
                      <a16:colId xmlns:a16="http://schemas.microsoft.com/office/drawing/2014/main" val="20003"/>
                    </a:ext>
                  </a:extLst>
                </a:gridCol>
              </a:tblGrid>
              <a:tr h="255503">
                <a:tc gridSpan="4">
                  <a:txBody>
                    <a:bodyPr/>
                    <a:lstStyle/>
                    <a:p>
                      <a:pPr marL="0" marR="0" lvl="0" indent="0" algn="ctr" rtl="0">
                        <a:spcBef>
                          <a:spcPts val="0"/>
                        </a:spcBef>
                        <a:spcAft>
                          <a:spcPts val="0"/>
                        </a:spcAft>
                        <a:buNone/>
                      </a:pPr>
                      <a:r>
                        <a:rPr lang="es-MX" sz="1400" b="1" u="none" strike="noStrike" cap="none">
                          <a:solidFill>
                            <a:schemeClr val="lt1"/>
                          </a:solidFill>
                          <a:latin typeface="Noto Sans"/>
                          <a:ea typeface="Noto Sans"/>
                          <a:cs typeface="Noto Sans"/>
                          <a:sym typeface="Noto Sans"/>
                        </a:rPr>
                        <a:t>Agentes causales de IAAS*</a:t>
                      </a:r>
                      <a:endParaRPr sz="1400" b="1" i="0" u="none" strike="noStrike" cap="none">
                        <a:solidFill>
                          <a:schemeClr val="lt1"/>
                        </a:solidFill>
                        <a:latin typeface="Noto Sans"/>
                        <a:ea typeface="Noto Sans"/>
                        <a:cs typeface="Noto Sans"/>
                        <a:sym typeface="Noto Sans"/>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255503">
                <a:tc gridSpan="2">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2024</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gridSpan="2">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2025</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extLst>
                  <a:ext uri="{0D108BD9-81ED-4DB2-BD59-A6C34878D82A}">
                    <a16:rowId xmlns:a16="http://schemas.microsoft.com/office/drawing/2014/main" val="10001"/>
                  </a:ext>
                </a:extLst>
              </a:tr>
              <a:tr h="378113">
                <a:tc rowSpan="4">
                  <a:txBody>
                    <a:bodyPr/>
                    <a:lstStyle/>
                    <a:p>
                      <a:pPr marL="0" marR="0" lvl="0" indent="0" algn="ctr" rtl="0">
                        <a:spcBef>
                          <a:spcPts val="0"/>
                        </a:spcBef>
                        <a:spcAft>
                          <a:spcPts val="0"/>
                        </a:spcAft>
                        <a:buNone/>
                      </a:pPr>
                      <a:r>
                        <a:rPr lang="es-MX" sz="1100" b="1" u="none" strike="noStrike" cap="none">
                          <a:latin typeface="Noto Sans"/>
                          <a:ea typeface="Noto Sans"/>
                          <a:cs typeface="Noto Sans"/>
                          <a:sym typeface="Noto Sans"/>
                        </a:rPr>
                        <a:t>Gram negativos</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424</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(51.5%)</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E. coli</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109 (25.7%)</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rowSpan="4">
                  <a:txBody>
                    <a:bodyPr/>
                    <a:lstStyle/>
                    <a:p>
                      <a:pPr marL="0" marR="0" lvl="0" indent="0" algn="ctr" rtl="0">
                        <a:spcBef>
                          <a:spcPts val="0"/>
                        </a:spcBef>
                        <a:spcAft>
                          <a:spcPts val="0"/>
                        </a:spcAft>
                        <a:buNone/>
                      </a:pPr>
                      <a:r>
                        <a:rPr lang="es-MX" sz="1100" b="1" u="none" strike="noStrike" cap="none" dirty="0">
                          <a:latin typeface="Noto Sans"/>
                          <a:ea typeface="Noto Sans"/>
                          <a:cs typeface="Noto Sans"/>
                          <a:sym typeface="Noto Sans"/>
                        </a:rPr>
                        <a:t>Gram negativos</a:t>
                      </a:r>
                      <a:endParaRPr dirty="0"/>
                    </a:p>
                    <a:p>
                      <a:pPr marL="0" marR="0" lvl="0" indent="0" algn="ctr" rtl="0">
                        <a:spcBef>
                          <a:spcPts val="0"/>
                        </a:spcBef>
                        <a:spcAft>
                          <a:spcPts val="0"/>
                        </a:spcAft>
                        <a:buNone/>
                      </a:pPr>
                      <a:r>
                        <a:rPr lang="es-MX" sz="1100" b="0" u="none" strike="noStrike" cap="none" dirty="0">
                          <a:latin typeface="Noto Sans"/>
                          <a:ea typeface="Noto Sans"/>
                          <a:cs typeface="Noto Sans"/>
                          <a:sym typeface="Noto Sans"/>
                        </a:rPr>
                        <a:t>285</a:t>
                      </a:r>
                      <a:endParaRPr dirty="0"/>
                    </a:p>
                    <a:p>
                      <a:pPr marL="0" marR="0" lvl="0" indent="0" algn="ctr" rtl="0">
                        <a:spcBef>
                          <a:spcPts val="0"/>
                        </a:spcBef>
                        <a:spcAft>
                          <a:spcPts val="0"/>
                        </a:spcAft>
                        <a:buNone/>
                      </a:pPr>
                      <a:r>
                        <a:rPr lang="es-MX" sz="1100" b="0" u="none" strike="noStrike" cap="none" dirty="0">
                          <a:latin typeface="Noto Sans"/>
                          <a:ea typeface="Noto Sans"/>
                          <a:cs typeface="Noto Sans"/>
                          <a:sym typeface="Noto Sans"/>
                        </a:rPr>
                        <a:t>(45.4%)</a:t>
                      </a:r>
                      <a:endParaRPr dirty="0"/>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E. coli</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83 (29.1%)</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378113">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dirty="0">
                          <a:solidFill>
                            <a:schemeClr val="dk1"/>
                          </a:solidFill>
                          <a:latin typeface="Noto Sans"/>
                          <a:ea typeface="Noto Sans"/>
                          <a:cs typeface="Noto Sans"/>
                          <a:sym typeface="Noto Sans"/>
                        </a:rPr>
                        <a:t>K. </a:t>
                      </a:r>
                      <a:r>
                        <a:rPr lang="es-MX" sz="1100" b="1" i="1" u="none" strike="noStrike" cap="none" dirty="0" err="1">
                          <a:solidFill>
                            <a:schemeClr val="dk1"/>
                          </a:solidFill>
                          <a:latin typeface="Noto Sans"/>
                          <a:ea typeface="Noto Sans"/>
                          <a:cs typeface="Noto Sans"/>
                          <a:sym typeface="Noto Sans"/>
                        </a:rPr>
                        <a:t>pneumoniae</a:t>
                      </a:r>
                      <a:endParaRPr dirty="0"/>
                    </a:p>
                    <a:p>
                      <a:pPr marL="0" marR="0" lvl="0" indent="0" algn="ctr" rtl="0">
                        <a:spcBef>
                          <a:spcPts val="0"/>
                        </a:spcBef>
                        <a:spcAft>
                          <a:spcPts val="0"/>
                        </a:spcAft>
                        <a:buNone/>
                      </a:pPr>
                      <a:r>
                        <a:rPr lang="es-MX" sz="1100" b="0" i="0" u="none" strike="noStrike" cap="none" dirty="0">
                          <a:solidFill>
                            <a:schemeClr val="dk1"/>
                          </a:solidFill>
                          <a:latin typeface="Noto Sans"/>
                          <a:ea typeface="Noto Sans"/>
                          <a:cs typeface="Noto Sans"/>
                          <a:sym typeface="Noto Sans"/>
                        </a:rPr>
                        <a:t>97 (22.9%)</a:t>
                      </a:r>
                      <a:endParaRPr dirty="0"/>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K. pneumoniae</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62 (21.8%)</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378113">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P. aeruginosa </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71 (16.7%)</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P. aeruginosa </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53 (18.6%)</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317999">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0" u="none" strike="noStrike" cap="none">
                          <a:solidFill>
                            <a:schemeClr val="dk1"/>
                          </a:solidFill>
                          <a:latin typeface="Noto Sans"/>
                          <a:ea typeface="Noto Sans"/>
                          <a:cs typeface="Noto Sans"/>
                          <a:sym typeface="Noto Sans"/>
                        </a:rPr>
                        <a:t> 147 (34.7%)</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0" u="none" strike="noStrike" cap="none">
                          <a:solidFill>
                            <a:schemeClr val="dk1"/>
                          </a:solidFill>
                          <a:latin typeface="Noto Sans"/>
                          <a:ea typeface="Noto Sans"/>
                          <a:cs typeface="Noto Sans"/>
                          <a:sym typeface="Noto Sans"/>
                        </a:rPr>
                        <a:t> 87 (30.5%)</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562603">
                <a:tc rowSpan="4">
                  <a:txBody>
                    <a:bodyPr/>
                    <a:lstStyle/>
                    <a:p>
                      <a:pPr marL="0" marR="0" lvl="0" indent="0" algn="ctr" rtl="0">
                        <a:spcBef>
                          <a:spcPts val="0"/>
                        </a:spcBef>
                        <a:spcAft>
                          <a:spcPts val="0"/>
                        </a:spcAft>
                        <a:buNone/>
                      </a:pPr>
                      <a:r>
                        <a:rPr lang="es-MX" sz="1100" b="1" u="none" strike="noStrike" cap="none" dirty="0">
                          <a:latin typeface="Noto Sans"/>
                          <a:ea typeface="Noto Sans"/>
                          <a:cs typeface="Noto Sans"/>
                          <a:sym typeface="Noto Sans"/>
                        </a:rPr>
                        <a:t>Gram positivos</a:t>
                      </a:r>
                      <a:endParaRPr dirty="0"/>
                    </a:p>
                    <a:p>
                      <a:pPr marL="0" marR="0" lvl="0" indent="0" algn="ctr" rtl="0">
                        <a:spcBef>
                          <a:spcPts val="0"/>
                        </a:spcBef>
                        <a:spcAft>
                          <a:spcPts val="0"/>
                        </a:spcAft>
                        <a:buNone/>
                      </a:pPr>
                      <a:r>
                        <a:rPr lang="es-MX" sz="1100" b="0" u="none" strike="noStrike" cap="none" dirty="0">
                          <a:latin typeface="Noto Sans"/>
                          <a:ea typeface="Noto Sans"/>
                          <a:cs typeface="Noto Sans"/>
                          <a:sym typeface="Noto Sans"/>
                        </a:rPr>
                        <a:t>182</a:t>
                      </a:r>
                      <a:endParaRPr dirty="0"/>
                    </a:p>
                    <a:p>
                      <a:pPr marL="0" marR="0" lvl="0" indent="0" algn="ctr" rtl="0">
                        <a:spcBef>
                          <a:spcPts val="0"/>
                        </a:spcBef>
                        <a:spcAft>
                          <a:spcPts val="0"/>
                        </a:spcAft>
                        <a:buNone/>
                      </a:pPr>
                      <a:r>
                        <a:rPr lang="es-MX" sz="1100" b="0" u="none" strike="noStrike" cap="none" dirty="0">
                          <a:latin typeface="Noto Sans"/>
                          <a:ea typeface="Noto Sans"/>
                          <a:cs typeface="Noto Sans"/>
                          <a:sym typeface="Noto Sans"/>
                        </a:rPr>
                        <a:t>(22.1%)</a:t>
                      </a:r>
                      <a:endParaRPr sz="1100" b="0" i="0" u="none" strike="noStrike" cap="none" dirty="0">
                        <a:solidFill>
                          <a:srgbClr val="000000"/>
                        </a:solidFill>
                        <a:latin typeface="Noto Sans"/>
                        <a:ea typeface="Noto Sans"/>
                        <a:cs typeface="Noto Sans"/>
                        <a:sym typeface="Noto Sans"/>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Staphylococcus epidermidis </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66 (36.3%)</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rowSpan="4">
                  <a:txBody>
                    <a:bodyPr/>
                    <a:lstStyle/>
                    <a:p>
                      <a:pPr marL="0" marR="0" lvl="0" indent="0" algn="ctr" rtl="0">
                        <a:spcBef>
                          <a:spcPts val="0"/>
                        </a:spcBef>
                        <a:spcAft>
                          <a:spcPts val="0"/>
                        </a:spcAft>
                        <a:buNone/>
                      </a:pPr>
                      <a:r>
                        <a:rPr lang="es-MX" sz="1100" b="1" u="none" strike="noStrike" cap="none">
                          <a:latin typeface="Noto Sans"/>
                          <a:ea typeface="Noto Sans"/>
                          <a:cs typeface="Noto Sans"/>
                          <a:sym typeface="Noto Sans"/>
                        </a:rPr>
                        <a:t>Gram positivos</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161</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(25.6%) </a:t>
                      </a:r>
                      <a:endParaRPr sz="1100" b="0" i="0" u="none" strike="noStrike" cap="none">
                        <a:solidFill>
                          <a:srgbClr val="000000"/>
                        </a:solidFill>
                        <a:latin typeface="Noto Sans"/>
                        <a:ea typeface="Noto Sans"/>
                        <a:cs typeface="Noto Sans"/>
                        <a:sym typeface="Noto Sans"/>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Staphylococcus epidermidis </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57 (35.4%)</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6"/>
                  </a:ext>
                </a:extLst>
              </a:tr>
              <a:tr h="378113">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S. aureus </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46 (25.3%)</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S. aureus </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36 (22.4%)</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7"/>
                  </a:ext>
                </a:extLst>
              </a:tr>
              <a:tr h="378113">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Enterococcus faecalis</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14 (7.7%)</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Enterococcus faecalis</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14 (8.7%)</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8"/>
                  </a:ext>
                </a:extLst>
              </a:tr>
              <a:tr h="317999">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0" u="none" strike="noStrike" cap="none">
                          <a:solidFill>
                            <a:schemeClr val="dk1"/>
                          </a:solidFill>
                          <a:latin typeface="Noto Sans"/>
                          <a:ea typeface="Noto Sans"/>
                          <a:cs typeface="Noto Sans"/>
                          <a:sym typeface="Noto Sans"/>
                        </a:rPr>
                        <a:t> 56 (30.8%)</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0" u="none" strike="noStrike" cap="none">
                          <a:solidFill>
                            <a:schemeClr val="dk1"/>
                          </a:solidFill>
                          <a:latin typeface="Noto Sans"/>
                          <a:ea typeface="Noto Sans"/>
                          <a:cs typeface="Noto Sans"/>
                          <a:sym typeface="Noto Sans"/>
                        </a:rPr>
                        <a:t> 54 (33.5%)</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9"/>
                  </a:ext>
                </a:extLst>
              </a:tr>
              <a:tr h="378113">
                <a:tc rowSpan="3">
                  <a:txBody>
                    <a:bodyPr/>
                    <a:lstStyle/>
                    <a:p>
                      <a:pPr marL="0" marR="0" lvl="0" indent="0" algn="ctr" rtl="0">
                        <a:spcBef>
                          <a:spcPts val="0"/>
                        </a:spcBef>
                        <a:spcAft>
                          <a:spcPts val="0"/>
                        </a:spcAft>
                        <a:buNone/>
                      </a:pPr>
                      <a:r>
                        <a:rPr lang="es-MX" sz="1100" b="1" u="none" strike="noStrike" cap="none">
                          <a:latin typeface="Noto Sans"/>
                          <a:ea typeface="Noto Sans"/>
                          <a:cs typeface="Noto Sans"/>
                          <a:sym typeface="Noto Sans"/>
                        </a:rPr>
                        <a:t>Virus</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195</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(23.7%)</a:t>
                      </a:r>
                      <a:endParaRPr sz="1100" b="0" i="0" u="none" strike="noStrike" cap="none">
                        <a:solidFill>
                          <a:srgbClr val="000000"/>
                        </a:solidFill>
                        <a:latin typeface="Noto Sans"/>
                        <a:ea typeface="Noto Sans"/>
                        <a:cs typeface="Noto Sans"/>
                        <a:sym typeface="Noto Sans"/>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Norovirus</a:t>
                      </a:r>
                      <a:r>
                        <a:rPr lang="es-MX" sz="1100" b="0" i="0" u="none" strike="noStrike" cap="none">
                          <a:solidFill>
                            <a:schemeClr val="dk1"/>
                          </a:solidFill>
                          <a:latin typeface="Noto Sans"/>
                          <a:ea typeface="Noto Sans"/>
                          <a:cs typeface="Noto Sans"/>
                          <a:sym typeface="Noto Sans"/>
                        </a:rPr>
                        <a:t> 25 (12.9%)</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MX" sz="1100" b="1" u="none" strike="noStrike" cap="none">
                          <a:latin typeface="Noto Sans"/>
                          <a:ea typeface="Noto Sans"/>
                          <a:cs typeface="Noto Sans"/>
                          <a:sym typeface="Noto Sans"/>
                        </a:rPr>
                        <a:t>Virus</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160</a:t>
                      </a:r>
                      <a:endParaRPr/>
                    </a:p>
                    <a:p>
                      <a:pPr marL="0" marR="0" lvl="0" indent="0" algn="ctr" rtl="0">
                        <a:spcBef>
                          <a:spcPts val="0"/>
                        </a:spcBef>
                        <a:spcAft>
                          <a:spcPts val="0"/>
                        </a:spcAft>
                        <a:buNone/>
                      </a:pPr>
                      <a:r>
                        <a:rPr lang="es-MX" sz="1100" b="0" u="none" strike="noStrike" cap="none">
                          <a:latin typeface="Noto Sans"/>
                          <a:ea typeface="Noto Sans"/>
                          <a:cs typeface="Noto Sans"/>
                          <a:sym typeface="Noto Sans"/>
                        </a:rPr>
                        <a:t>(25.5%)</a:t>
                      </a:r>
                      <a:endParaRPr sz="1100" b="0" i="0" u="none" strike="noStrike" cap="none">
                        <a:solidFill>
                          <a:srgbClr val="000000"/>
                        </a:solidFill>
                        <a:latin typeface="Noto Sans"/>
                        <a:ea typeface="Noto Sans"/>
                        <a:cs typeface="Noto Sans"/>
                        <a:sym typeface="Noto Sans"/>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Influenza</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19 (11.9%)</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0"/>
                  </a:ext>
                </a:extLst>
              </a:tr>
              <a:tr h="378113">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Influenza</a:t>
                      </a:r>
                      <a:r>
                        <a:rPr lang="es-MX" sz="1100" b="0" i="0" u="none" strike="noStrike" cap="none">
                          <a:solidFill>
                            <a:schemeClr val="dk1"/>
                          </a:solidFill>
                          <a:latin typeface="Noto Sans"/>
                          <a:ea typeface="Noto Sans"/>
                          <a:cs typeface="Noto Sans"/>
                          <a:sym typeface="Noto Sans"/>
                        </a:rPr>
                        <a:t> 24 (12.3%)</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Norovirus</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16 (10%)</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1"/>
                  </a:ext>
                </a:extLst>
              </a:tr>
              <a:tr h="335322">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0" u="none" strike="noStrike" cap="none">
                          <a:solidFill>
                            <a:schemeClr val="dk1"/>
                          </a:solidFill>
                          <a:latin typeface="Noto Sans"/>
                          <a:ea typeface="Noto Sans"/>
                          <a:cs typeface="Noto Sans"/>
                          <a:sym typeface="Noto Sans"/>
                        </a:rPr>
                        <a:t> 146 (74.9%)</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1" u="none" strike="noStrike" cap="none">
                          <a:solidFill>
                            <a:schemeClr val="dk1"/>
                          </a:solidFill>
                          <a:latin typeface="Noto Sans"/>
                          <a:ea typeface="Noto Sans"/>
                          <a:cs typeface="Noto Sans"/>
                          <a:sym typeface="Noto Sans"/>
                        </a:rPr>
                        <a:t> </a:t>
                      </a:r>
                      <a:r>
                        <a:rPr lang="es-MX" sz="1100" b="0" i="0" u="none" strike="noStrike" cap="none">
                          <a:solidFill>
                            <a:schemeClr val="dk1"/>
                          </a:solidFill>
                          <a:latin typeface="Noto Sans"/>
                          <a:ea typeface="Noto Sans"/>
                          <a:cs typeface="Noto Sans"/>
                          <a:sym typeface="Noto Sans"/>
                        </a:rPr>
                        <a:t>125 (78%)</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2"/>
                  </a:ext>
                </a:extLst>
              </a:tr>
              <a:tr h="378113">
                <a:tc rowSpan="2">
                  <a:txBody>
                    <a:bodyPr/>
                    <a:lstStyle/>
                    <a:p>
                      <a:pPr marL="0" marR="0" lvl="0" indent="0" algn="ctr" rtl="0">
                        <a:spcBef>
                          <a:spcPts val="0"/>
                        </a:spcBef>
                        <a:spcAft>
                          <a:spcPts val="0"/>
                        </a:spcAft>
                        <a:buNone/>
                      </a:pPr>
                      <a:r>
                        <a:rPr lang="es-MX" sz="1100" b="1" i="0" u="none" strike="noStrike" cap="none">
                          <a:solidFill>
                            <a:srgbClr val="000000"/>
                          </a:solidFill>
                          <a:latin typeface="Noto Sans"/>
                          <a:ea typeface="Noto Sans"/>
                          <a:cs typeface="Noto Sans"/>
                          <a:sym typeface="Noto Sans"/>
                        </a:rPr>
                        <a:t>Hongos</a:t>
                      </a:r>
                      <a:endParaRPr/>
                    </a:p>
                    <a:p>
                      <a:pPr marL="0" marR="0" lvl="0" indent="0" algn="ctr" rtl="0">
                        <a:spcBef>
                          <a:spcPts val="0"/>
                        </a:spcBef>
                        <a:spcAft>
                          <a:spcPts val="0"/>
                        </a:spcAft>
                        <a:buNone/>
                      </a:pPr>
                      <a:r>
                        <a:rPr lang="es-MX" sz="1100" b="0" i="0" u="none" strike="noStrike" cap="none">
                          <a:solidFill>
                            <a:srgbClr val="000000"/>
                          </a:solidFill>
                          <a:latin typeface="Noto Sans"/>
                          <a:ea typeface="Noto Sans"/>
                          <a:cs typeface="Noto Sans"/>
                          <a:sym typeface="Noto Sans"/>
                        </a:rPr>
                        <a:t>21 (2.6%)</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Candida </a:t>
                      </a:r>
                      <a:r>
                        <a:rPr lang="es-MX" sz="1100" b="1" i="0" u="none" strike="noStrike" cap="none">
                          <a:solidFill>
                            <a:schemeClr val="dk1"/>
                          </a:solidFill>
                          <a:latin typeface="Noto Sans"/>
                          <a:ea typeface="Noto Sans"/>
                          <a:cs typeface="Noto Sans"/>
                          <a:sym typeface="Noto Sans"/>
                        </a:rPr>
                        <a:t>no</a:t>
                      </a:r>
                      <a:r>
                        <a:rPr lang="es-MX" sz="1100" b="1" i="1" u="none" strike="noStrike" cap="none">
                          <a:solidFill>
                            <a:schemeClr val="dk1"/>
                          </a:solidFill>
                          <a:latin typeface="Noto Sans"/>
                          <a:ea typeface="Noto Sans"/>
                          <a:cs typeface="Noto Sans"/>
                          <a:sym typeface="Noto Sans"/>
                        </a:rPr>
                        <a:t> albicans </a:t>
                      </a:r>
                      <a:r>
                        <a:rPr lang="es-MX" sz="1100" b="0" i="0" u="none" strike="noStrike" cap="none">
                          <a:solidFill>
                            <a:schemeClr val="dk1"/>
                          </a:solidFill>
                          <a:latin typeface="Noto Sans"/>
                          <a:ea typeface="Noto Sans"/>
                          <a:cs typeface="Noto Sans"/>
                          <a:sym typeface="Noto Sans"/>
                        </a:rPr>
                        <a:t>14 (66.7%)</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rowSpan="2">
                  <a:txBody>
                    <a:bodyPr/>
                    <a:lstStyle/>
                    <a:p>
                      <a:pPr marL="0" marR="0" lvl="0" indent="0" algn="ctr" rtl="0">
                        <a:spcBef>
                          <a:spcPts val="0"/>
                        </a:spcBef>
                        <a:spcAft>
                          <a:spcPts val="0"/>
                        </a:spcAft>
                        <a:buNone/>
                      </a:pPr>
                      <a:r>
                        <a:rPr lang="es-MX" sz="1100" b="1" i="0" u="none" strike="noStrike" cap="none">
                          <a:solidFill>
                            <a:srgbClr val="000000"/>
                          </a:solidFill>
                          <a:latin typeface="Noto Sans"/>
                          <a:ea typeface="Noto Sans"/>
                          <a:cs typeface="Noto Sans"/>
                          <a:sym typeface="Noto Sans"/>
                        </a:rPr>
                        <a:t>Hongos</a:t>
                      </a:r>
                      <a:endParaRPr/>
                    </a:p>
                    <a:p>
                      <a:pPr marL="0" marR="0" lvl="0" indent="0" algn="ctr" rtl="0">
                        <a:spcBef>
                          <a:spcPts val="0"/>
                        </a:spcBef>
                        <a:spcAft>
                          <a:spcPts val="0"/>
                        </a:spcAft>
                        <a:buNone/>
                      </a:pPr>
                      <a:r>
                        <a:rPr lang="es-MX" sz="1100" b="0" i="0" u="none" strike="noStrike" cap="none">
                          <a:solidFill>
                            <a:srgbClr val="000000"/>
                          </a:solidFill>
                          <a:latin typeface="Noto Sans"/>
                          <a:ea typeface="Noto Sans"/>
                          <a:cs typeface="Noto Sans"/>
                          <a:sym typeface="Noto Sans"/>
                        </a:rPr>
                        <a:t>18 (2.9%)</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b="1" i="1" u="none" strike="noStrike" cap="none">
                          <a:solidFill>
                            <a:schemeClr val="dk1"/>
                          </a:solidFill>
                          <a:latin typeface="Noto Sans"/>
                          <a:ea typeface="Noto Sans"/>
                          <a:cs typeface="Noto Sans"/>
                          <a:sym typeface="Noto Sans"/>
                        </a:rPr>
                        <a:t>Candida albicans</a:t>
                      </a:r>
                      <a:endParaRPr/>
                    </a:p>
                    <a:p>
                      <a:pPr marL="0" marR="0" lvl="0" indent="0" algn="ctr" rtl="0">
                        <a:spcBef>
                          <a:spcPts val="0"/>
                        </a:spcBef>
                        <a:spcAft>
                          <a:spcPts val="0"/>
                        </a:spcAft>
                        <a:buNone/>
                      </a:pPr>
                      <a:r>
                        <a:rPr lang="es-MX" sz="1100" b="0" i="0" u="none" strike="noStrike" cap="none">
                          <a:solidFill>
                            <a:schemeClr val="dk1"/>
                          </a:solidFill>
                          <a:latin typeface="Noto Sans"/>
                          <a:ea typeface="Noto Sans"/>
                          <a:cs typeface="Noto Sans"/>
                          <a:sym typeface="Noto Sans"/>
                        </a:rPr>
                        <a:t>8 (44.4%)</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3"/>
                  </a:ext>
                </a:extLst>
              </a:tr>
              <a:tr h="317999">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0" u="none" strike="noStrike" cap="none">
                          <a:solidFill>
                            <a:schemeClr val="dk1"/>
                          </a:solidFill>
                          <a:latin typeface="Noto Sans"/>
                          <a:ea typeface="Noto Sans"/>
                          <a:cs typeface="Noto Sans"/>
                          <a:sym typeface="Noto Sans"/>
                        </a:rPr>
                        <a:t> 7 (33.3%)</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a:solidFill>
                            <a:schemeClr val="dk1"/>
                          </a:solidFill>
                          <a:latin typeface="Noto Sans"/>
                          <a:ea typeface="Noto Sans"/>
                          <a:cs typeface="Noto Sans"/>
                          <a:sym typeface="Noto Sans"/>
                        </a:rPr>
                        <a:t>Otros</a:t>
                      </a:r>
                      <a:r>
                        <a:rPr lang="es-MX" sz="1100" b="0" i="1" u="none" strike="noStrike" cap="none">
                          <a:solidFill>
                            <a:schemeClr val="dk1"/>
                          </a:solidFill>
                          <a:latin typeface="Noto Sans"/>
                          <a:ea typeface="Noto Sans"/>
                          <a:cs typeface="Noto Sans"/>
                          <a:sym typeface="Noto Sans"/>
                        </a:rPr>
                        <a:t> </a:t>
                      </a:r>
                      <a:r>
                        <a:rPr lang="es-MX" sz="1100" b="0" i="0" u="none" strike="noStrike" cap="none">
                          <a:solidFill>
                            <a:schemeClr val="dk1"/>
                          </a:solidFill>
                          <a:latin typeface="Noto Sans"/>
                          <a:ea typeface="Noto Sans"/>
                          <a:cs typeface="Noto Sans"/>
                          <a:sym typeface="Noto Sans"/>
                        </a:rPr>
                        <a:t>10 (55.6%)</a:t>
                      </a:r>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4"/>
                  </a:ext>
                </a:extLst>
              </a:tr>
              <a:tr h="290297">
                <a:tc gridSpan="2">
                  <a:txBody>
                    <a:bodyPr/>
                    <a:lstStyle/>
                    <a:p>
                      <a:pPr marL="0" marR="0" lvl="0" indent="0" algn="ctr" rtl="0">
                        <a:spcBef>
                          <a:spcPts val="0"/>
                        </a:spcBef>
                        <a:spcAft>
                          <a:spcPts val="0"/>
                        </a:spcAft>
                        <a:buNone/>
                      </a:pPr>
                      <a:r>
                        <a:rPr lang="es-MX" sz="1100" b="1" i="0" u="none" strike="noStrike" cap="none">
                          <a:solidFill>
                            <a:schemeClr val="bg1"/>
                          </a:solidFill>
                          <a:latin typeface="Noto Sans"/>
                          <a:ea typeface="Noto Sans"/>
                          <a:cs typeface="Noto Sans"/>
                          <a:sym typeface="Noto Sans"/>
                        </a:rPr>
                        <a:t>Totales 823 (100%)</a:t>
                      </a:r>
                      <a:endParaRPr>
                        <a:solidFill>
                          <a:schemeClr val="bg1"/>
                        </a:solidFill>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accent1">
                        <a:lumMod val="50000"/>
                      </a:schemeClr>
                    </a:solidFill>
                  </a:tcPr>
                </a:tc>
                <a:tc hMerge="1">
                  <a:txBody>
                    <a:bodyPr/>
                    <a:lstStyle/>
                    <a:p>
                      <a:endParaRPr lang="es-MX"/>
                    </a:p>
                  </a:txBody>
                  <a:tcPr/>
                </a:tc>
                <a:tc gridSpan="2">
                  <a:txBody>
                    <a:bodyPr/>
                    <a:lstStyle/>
                    <a:p>
                      <a:pPr marL="0" marR="0" lvl="0" indent="0" algn="ctr" rtl="0">
                        <a:lnSpc>
                          <a:spcPct val="100000"/>
                        </a:lnSpc>
                        <a:spcBef>
                          <a:spcPts val="0"/>
                        </a:spcBef>
                        <a:spcAft>
                          <a:spcPts val="0"/>
                        </a:spcAft>
                        <a:buClr>
                          <a:schemeClr val="dk1"/>
                        </a:buClr>
                        <a:buSzPts val="1100"/>
                        <a:buFont typeface="Noto Sans"/>
                        <a:buNone/>
                      </a:pPr>
                      <a:r>
                        <a:rPr lang="es-MX" sz="1100" b="1" i="0" u="none" strike="noStrike" cap="none" dirty="0">
                          <a:solidFill>
                            <a:schemeClr val="bg1"/>
                          </a:solidFill>
                          <a:latin typeface="Noto Sans"/>
                          <a:ea typeface="Noto Sans"/>
                          <a:cs typeface="Noto Sans"/>
                          <a:sym typeface="Noto Sans"/>
                        </a:rPr>
                        <a:t>Totales  628 (100%)</a:t>
                      </a:r>
                      <a:endParaRPr dirty="0">
                        <a:solidFill>
                          <a:schemeClr val="bg1"/>
                        </a:solidFill>
                      </a:endParaRPr>
                    </a:p>
                  </a:txBody>
                  <a:tcPr marL="8300" marR="8300" marT="83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accent1">
                        <a:lumMod val="50000"/>
                      </a:schemeClr>
                    </a:solidFill>
                  </a:tcPr>
                </a:tc>
                <a:tc hMerge="1">
                  <a:txBody>
                    <a:bodyPr/>
                    <a:lstStyle/>
                    <a:p>
                      <a:endParaRPr lang="es-MX"/>
                    </a:p>
                  </a:txBody>
                  <a:tcPr/>
                </a:tc>
                <a:extLst>
                  <a:ext uri="{0D108BD9-81ED-4DB2-BD59-A6C34878D82A}">
                    <a16:rowId xmlns:a16="http://schemas.microsoft.com/office/drawing/2014/main" val="10015"/>
                  </a:ext>
                </a:extLst>
              </a:tr>
            </a:tbl>
          </a:graphicData>
        </a:graphic>
      </p:graphicFrame>
      <p:sp>
        <p:nvSpPr>
          <p:cNvPr id="587" name="Google Shape;587;p18"/>
          <p:cNvSpPr txBox="1"/>
          <p:nvPr/>
        </p:nvSpPr>
        <p:spPr>
          <a:xfrm>
            <a:off x="519056" y="5860334"/>
            <a:ext cx="429865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MX" sz="1200" b="1" dirty="0">
                <a:solidFill>
                  <a:schemeClr val="dk1"/>
                </a:solidFill>
                <a:latin typeface="Noto Sans"/>
                <a:ea typeface="Noto Sans"/>
                <a:cs typeface="Noto Sans"/>
                <a:sym typeface="Noto Sans"/>
              </a:rPr>
              <a:t>El apego a higiene de manos incrementó del 76% al 81%.</a:t>
            </a:r>
            <a:endParaRPr sz="1200" b="1" dirty="0">
              <a:solidFill>
                <a:schemeClr val="dk1"/>
              </a:solidFill>
              <a:latin typeface="Noto Sans"/>
              <a:ea typeface="Noto Sans"/>
              <a:cs typeface="Noto Sans"/>
              <a:sym typeface="Noto Sans"/>
            </a:endParaRPr>
          </a:p>
        </p:txBody>
      </p:sp>
      <p:graphicFrame>
        <p:nvGraphicFramePr>
          <p:cNvPr id="16" name="Google Shape;584;p18">
            <a:extLst>
              <a:ext uri="{FF2B5EF4-FFF2-40B4-BE49-F238E27FC236}">
                <a16:creationId xmlns:a16="http://schemas.microsoft.com/office/drawing/2014/main" id="{31FFBB80-598B-4C1B-9BDB-B242DE021A1C}"/>
              </a:ext>
            </a:extLst>
          </p:cNvPr>
          <p:cNvGraphicFramePr/>
          <p:nvPr>
            <p:extLst>
              <p:ext uri="{D42A27DB-BD31-4B8C-83A1-F6EECF244321}">
                <p14:modId xmlns:p14="http://schemas.microsoft.com/office/powerpoint/2010/main" val="554299560"/>
              </p:ext>
            </p:extLst>
          </p:nvPr>
        </p:nvGraphicFramePr>
        <p:xfrm>
          <a:off x="545690" y="707925"/>
          <a:ext cx="4072492" cy="4686111"/>
        </p:xfrm>
        <a:graphic>
          <a:graphicData uri="http://schemas.openxmlformats.org/drawingml/2006/table">
            <a:tbl>
              <a:tblPr bandRow="1">
                <a:noFill/>
                <a:tableStyleId>{516874F5-46BB-4AD5-BCD0-59EBE15CA0B3}</a:tableStyleId>
              </a:tblPr>
              <a:tblGrid>
                <a:gridCol w="2572244">
                  <a:extLst>
                    <a:ext uri="{9D8B030D-6E8A-4147-A177-3AD203B41FA5}">
                      <a16:colId xmlns:a16="http://schemas.microsoft.com/office/drawing/2014/main" val="20000"/>
                    </a:ext>
                  </a:extLst>
                </a:gridCol>
                <a:gridCol w="750124">
                  <a:extLst>
                    <a:ext uri="{9D8B030D-6E8A-4147-A177-3AD203B41FA5}">
                      <a16:colId xmlns:a16="http://schemas.microsoft.com/office/drawing/2014/main" val="20001"/>
                    </a:ext>
                  </a:extLst>
                </a:gridCol>
                <a:gridCol w="750124">
                  <a:extLst>
                    <a:ext uri="{9D8B030D-6E8A-4147-A177-3AD203B41FA5}">
                      <a16:colId xmlns:a16="http://schemas.microsoft.com/office/drawing/2014/main" val="20002"/>
                    </a:ext>
                  </a:extLst>
                </a:gridCol>
              </a:tblGrid>
              <a:tr h="618831">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dirty="0">
                          <a:solidFill>
                            <a:schemeClr val="lt1"/>
                          </a:solidFill>
                          <a:latin typeface="Noto Sans"/>
                          <a:ea typeface="Noto Sans"/>
                          <a:cs typeface="Noto Sans"/>
                          <a:sym typeface="Noto Sans"/>
                        </a:rPr>
                        <a:t>Evento</a:t>
                      </a:r>
                      <a:endParaRPr sz="1200" b="1" u="none" strike="noStrike" cap="none" dirty="0">
                        <a:solidFill>
                          <a:schemeClr val="lt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a:solidFill>
                            <a:schemeClr val="lt1"/>
                          </a:solidFill>
                          <a:latin typeface="Noto Sans"/>
                          <a:ea typeface="Noto Sans"/>
                          <a:cs typeface="Noto Sans"/>
                          <a:sym typeface="Noto Sans"/>
                        </a:rPr>
                        <a:t>2024</a:t>
                      </a:r>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a:solidFill>
                            <a:schemeClr val="lt1"/>
                          </a:solidFill>
                          <a:latin typeface="Noto Sans"/>
                          <a:ea typeface="Noto Sans"/>
                          <a:cs typeface="Noto Sans"/>
                          <a:sym typeface="Noto Sans"/>
                        </a:rPr>
                        <a:t>2025</a:t>
                      </a:r>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813456">
                <a:tc>
                  <a:txBody>
                    <a:bodyPr/>
                    <a:lstStyle/>
                    <a:p>
                      <a:pPr marL="0" marR="31115" lvl="0" indent="13970" algn="l" rtl="0">
                        <a:spcBef>
                          <a:spcPts val="0"/>
                        </a:spcBef>
                        <a:spcAft>
                          <a:spcPts val="0"/>
                        </a:spcAft>
                        <a:buNone/>
                      </a:pPr>
                      <a:r>
                        <a:rPr lang="es-MX" sz="1100" b="1" u="none" strike="noStrike" cap="none" dirty="0">
                          <a:solidFill>
                            <a:schemeClr val="dk1"/>
                          </a:solidFill>
                          <a:latin typeface="Noto Sans"/>
                          <a:ea typeface="Noto Sans"/>
                          <a:cs typeface="Noto Sans"/>
                          <a:sym typeface="Noto Sans"/>
                        </a:rPr>
                        <a:t>IAAS / 1,000 días-paciente</a:t>
                      </a:r>
                      <a:endParaRPr sz="1100" b="1" u="none" strike="noStrike" cap="none" dirty="0">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10.5</a:t>
                      </a:r>
                      <a:endParaRPr sz="1100"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dirty="0">
                          <a:solidFill>
                            <a:schemeClr val="dk1"/>
                          </a:solidFill>
                          <a:latin typeface="Noto Sans"/>
                          <a:ea typeface="Noto Sans"/>
                          <a:cs typeface="Noto Sans"/>
                          <a:sym typeface="Noto Sans"/>
                        </a:rPr>
                        <a:t>8.7</a:t>
                      </a:r>
                      <a:endParaRPr sz="1100" u="none" strike="noStrike" cap="none" dirty="0">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13456">
                <a:tc>
                  <a:txBody>
                    <a:bodyPr/>
                    <a:lstStyle/>
                    <a:p>
                      <a:pPr marL="0" marR="31115" lvl="0" indent="13970" algn="l" rtl="0">
                        <a:spcBef>
                          <a:spcPts val="0"/>
                        </a:spcBef>
                        <a:spcAft>
                          <a:spcPts val="0"/>
                        </a:spcAft>
                        <a:buClr>
                          <a:schemeClr val="dk1"/>
                        </a:buClr>
                        <a:buSzPts val="1100"/>
                        <a:buFont typeface="Noto Sans"/>
                        <a:buNone/>
                      </a:pPr>
                      <a:r>
                        <a:rPr lang="es-MX" sz="1100" b="1" u="none" strike="noStrike" cap="none">
                          <a:solidFill>
                            <a:schemeClr val="dk1"/>
                          </a:solidFill>
                          <a:latin typeface="Noto Sans"/>
                          <a:ea typeface="Noto Sans"/>
                          <a:cs typeface="Noto Sans"/>
                          <a:sym typeface="Noto Sans"/>
                        </a:rPr>
                        <a:t>Infección del torrente sanguíneo asociada a catéter / 1,000 días-catéter</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3.3</a:t>
                      </a:r>
                      <a:endParaRPr sz="1100"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3.7</a:t>
                      </a:r>
                      <a:endParaRPr sz="1100"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13456">
                <a:tc>
                  <a:txBody>
                    <a:bodyPr/>
                    <a:lstStyle/>
                    <a:p>
                      <a:pPr marL="0" marR="31115" lvl="0" indent="13970" algn="l" rtl="0">
                        <a:lnSpc>
                          <a:spcPct val="100000"/>
                        </a:lnSpc>
                        <a:spcBef>
                          <a:spcPts val="0"/>
                        </a:spcBef>
                        <a:spcAft>
                          <a:spcPts val="0"/>
                        </a:spcAft>
                        <a:buClr>
                          <a:schemeClr val="dk1"/>
                        </a:buClr>
                        <a:buSzPts val="1100"/>
                        <a:buFont typeface="Noto Sans"/>
                        <a:buNone/>
                      </a:pPr>
                      <a:r>
                        <a:rPr lang="es-MX" sz="1100" b="1" u="none" strike="noStrike" cap="none">
                          <a:solidFill>
                            <a:schemeClr val="dk1"/>
                          </a:solidFill>
                          <a:latin typeface="Noto Sans"/>
                          <a:ea typeface="Noto Sans"/>
                          <a:cs typeface="Noto Sans"/>
                          <a:sym typeface="Noto Sans"/>
                        </a:rPr>
                        <a:t>Neumonía asociada a ventilador / 1,000  días-ventilador</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7.4</a:t>
                      </a:r>
                      <a:endParaRPr sz="1100"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5.8</a:t>
                      </a:r>
                      <a:endParaRPr sz="1100"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13456">
                <a:tc>
                  <a:txBody>
                    <a:bodyPr/>
                    <a:lstStyle/>
                    <a:p>
                      <a:pPr marL="0" marR="31115" lvl="0" indent="13970" algn="l" rtl="0">
                        <a:spcBef>
                          <a:spcPts val="0"/>
                        </a:spcBef>
                        <a:spcAft>
                          <a:spcPts val="0"/>
                        </a:spcAft>
                        <a:buNone/>
                      </a:pPr>
                      <a:r>
                        <a:rPr lang="es-MX" sz="1100" b="1" u="none" strike="noStrike" cap="none">
                          <a:solidFill>
                            <a:schemeClr val="dk1"/>
                          </a:solidFill>
                          <a:latin typeface="Noto Sans"/>
                          <a:ea typeface="Noto Sans"/>
                          <a:cs typeface="Noto Sans"/>
                          <a:sym typeface="Noto Sans"/>
                        </a:rPr>
                        <a:t>Infección de vías urinarias asociada a catéter urinario / 1,000 días-catéter urinario</a:t>
                      </a:r>
                      <a:endParaRPr sz="11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2.3</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2.8</a:t>
                      </a:r>
                      <a:endParaRPr sz="1100"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13456">
                <a:tc>
                  <a:txBody>
                    <a:bodyPr/>
                    <a:lstStyle/>
                    <a:p>
                      <a:pPr marL="0" marR="31115" lvl="0" indent="13970" algn="l" rtl="0">
                        <a:spcBef>
                          <a:spcPts val="0"/>
                        </a:spcBef>
                        <a:spcAft>
                          <a:spcPts val="0"/>
                        </a:spcAft>
                        <a:buClr>
                          <a:schemeClr val="dk1"/>
                        </a:buClr>
                        <a:buSzPts val="1100"/>
                        <a:buFont typeface="Noto Sans"/>
                        <a:buNone/>
                      </a:pPr>
                      <a:r>
                        <a:rPr lang="es-MX" sz="1100" b="1" u="none" strike="noStrike" cap="none" dirty="0">
                          <a:solidFill>
                            <a:schemeClr val="dk1"/>
                          </a:solidFill>
                          <a:latin typeface="Noto Sans"/>
                          <a:ea typeface="Noto Sans"/>
                          <a:cs typeface="Noto Sans"/>
                          <a:sym typeface="Noto Sans"/>
                        </a:rPr>
                        <a:t>Infección de sitio quirúrgico / 100 cirugías</a:t>
                      </a:r>
                      <a:endParaRPr dirty="0"/>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2.3</a:t>
                      </a:r>
                      <a:endParaRPr sz="1100"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dirty="0">
                          <a:solidFill>
                            <a:schemeClr val="dk1"/>
                          </a:solidFill>
                          <a:latin typeface="Noto Sans"/>
                          <a:ea typeface="Noto Sans"/>
                          <a:cs typeface="Noto Sans"/>
                          <a:sym typeface="Noto Sans"/>
                        </a:rPr>
                        <a:t>2.6</a:t>
                      </a:r>
                      <a:endParaRPr sz="1100" u="none" strike="noStrike" cap="none" dirty="0">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2" name="Google Shape;592;p19"/>
          <p:cNvGrpSpPr/>
          <p:nvPr/>
        </p:nvGrpSpPr>
        <p:grpSpPr>
          <a:xfrm>
            <a:off x="147648" y="1751940"/>
            <a:ext cx="5821958" cy="1560885"/>
            <a:chOff x="3820" y="1124550"/>
            <a:chExt cx="5821958" cy="1560885"/>
          </a:xfrm>
        </p:grpSpPr>
        <p:sp>
          <p:nvSpPr>
            <p:cNvPr id="593" name="Google Shape;593;p19"/>
            <p:cNvSpPr/>
            <p:nvPr/>
          </p:nvSpPr>
          <p:spPr>
            <a:xfrm>
              <a:off x="3820" y="1699161"/>
              <a:ext cx="823327" cy="411663"/>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txBox="1"/>
            <p:nvPr/>
          </p:nvSpPr>
          <p:spPr>
            <a:xfrm>
              <a:off x="15877" y="1711218"/>
              <a:ext cx="799213" cy="387549"/>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chemeClr val="dk1"/>
                </a:buClr>
                <a:buSzPts val="1100"/>
                <a:buFont typeface="Noto Sans"/>
                <a:buNone/>
              </a:pPr>
              <a:r>
                <a:rPr lang="es-MX" sz="1100">
                  <a:solidFill>
                    <a:schemeClr val="dk1"/>
                  </a:solidFill>
                  <a:latin typeface="Noto Sans"/>
                  <a:ea typeface="Noto Sans"/>
                  <a:cs typeface="Noto Sans"/>
                  <a:sym typeface="Noto Sans"/>
                </a:rPr>
                <a:t>12 casos</a:t>
              </a:r>
              <a:endParaRPr/>
            </a:p>
          </p:txBody>
        </p:sp>
        <p:sp>
          <p:nvSpPr>
            <p:cNvPr id="595" name="Google Shape;595;p19"/>
            <p:cNvSpPr/>
            <p:nvPr/>
          </p:nvSpPr>
          <p:spPr>
            <a:xfrm rot="-2999142">
              <a:off x="735716" y="1699127"/>
              <a:ext cx="512196" cy="19448"/>
            </a:xfrm>
            <a:custGeom>
              <a:avLst/>
              <a:gdLst/>
              <a:ahLst/>
              <a:cxnLst/>
              <a:rect l="l" t="t" r="r" b="b"/>
              <a:pathLst>
                <a:path w="120000" h="120000" extrusionOk="0">
                  <a:moveTo>
                    <a:pt x="0" y="60000"/>
                  </a:moveTo>
                  <a:lnTo>
                    <a:pt x="120000" y="60000"/>
                  </a:lnTo>
                </a:path>
              </a:pathLst>
            </a:custGeom>
            <a:noFill/>
            <a:ln w="12700" cap="flat" cmpd="sng">
              <a:solidFill>
                <a:srgbClr val="3542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txBox="1"/>
            <p:nvPr/>
          </p:nvSpPr>
          <p:spPr>
            <a:xfrm rot="-2999142">
              <a:off x="979009" y="1696046"/>
              <a:ext cx="25609" cy="2560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
                <a:buFont typeface="Calibri"/>
                <a:buNone/>
              </a:pPr>
              <a:endParaRPr sz="300">
                <a:solidFill>
                  <a:schemeClr val="dk1"/>
                </a:solidFill>
                <a:latin typeface="Noto Sans"/>
                <a:ea typeface="Noto Sans"/>
                <a:cs typeface="Noto Sans"/>
                <a:sym typeface="Noto Sans"/>
              </a:endParaRPr>
            </a:p>
          </p:txBody>
        </p:sp>
        <p:sp>
          <p:nvSpPr>
            <p:cNvPr id="597" name="Google Shape;597;p19"/>
            <p:cNvSpPr/>
            <p:nvPr/>
          </p:nvSpPr>
          <p:spPr>
            <a:xfrm>
              <a:off x="1156479" y="1124550"/>
              <a:ext cx="835093" cy="776319"/>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txBox="1"/>
            <p:nvPr/>
          </p:nvSpPr>
          <p:spPr>
            <a:xfrm>
              <a:off x="1179217" y="1147288"/>
              <a:ext cx="789617" cy="73084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chemeClr val="dk1"/>
                </a:buClr>
                <a:buSzPts val="1100"/>
                <a:buFont typeface="Noto Sans"/>
                <a:buNone/>
              </a:pPr>
              <a:r>
                <a:rPr lang="es-MX" sz="1100" dirty="0">
                  <a:solidFill>
                    <a:schemeClr val="dk1"/>
                  </a:solidFill>
                  <a:latin typeface="Noto Sans"/>
                  <a:ea typeface="Noto Sans"/>
                  <a:cs typeface="Noto Sans"/>
                  <a:sym typeface="Noto Sans"/>
                </a:rPr>
                <a:t>1 personal de salud   (2 dosis de vacuna)</a:t>
              </a:r>
              <a:endParaRPr dirty="0"/>
            </a:p>
          </p:txBody>
        </p:sp>
        <p:sp>
          <p:nvSpPr>
            <p:cNvPr id="599" name="Google Shape;599;p19"/>
            <p:cNvSpPr/>
            <p:nvPr/>
          </p:nvSpPr>
          <p:spPr>
            <a:xfrm rot="3110112">
              <a:off x="725332" y="2104786"/>
              <a:ext cx="532962" cy="19448"/>
            </a:xfrm>
            <a:custGeom>
              <a:avLst/>
              <a:gdLst/>
              <a:ahLst/>
              <a:cxnLst/>
              <a:rect l="l" t="t" r="r" b="b"/>
              <a:pathLst>
                <a:path w="120000" h="120000" extrusionOk="0">
                  <a:moveTo>
                    <a:pt x="0" y="60000"/>
                  </a:moveTo>
                  <a:lnTo>
                    <a:pt x="120000" y="60000"/>
                  </a:lnTo>
                </a:path>
              </a:pathLst>
            </a:custGeom>
            <a:noFill/>
            <a:ln w="12700" cap="flat" cmpd="sng">
              <a:solidFill>
                <a:srgbClr val="3542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9"/>
            <p:cNvSpPr txBox="1"/>
            <p:nvPr/>
          </p:nvSpPr>
          <p:spPr>
            <a:xfrm rot="3110112">
              <a:off x="978490" y="2101186"/>
              <a:ext cx="26648" cy="26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
                <a:buFont typeface="Calibri"/>
                <a:buNone/>
              </a:pPr>
              <a:endParaRPr sz="300">
                <a:solidFill>
                  <a:schemeClr val="dk1"/>
                </a:solidFill>
                <a:latin typeface="Noto Sans"/>
                <a:ea typeface="Noto Sans"/>
                <a:cs typeface="Noto Sans"/>
                <a:sym typeface="Noto Sans"/>
              </a:endParaRPr>
            </a:p>
          </p:txBody>
        </p:sp>
        <p:sp>
          <p:nvSpPr>
            <p:cNvPr id="601" name="Google Shape;601;p19"/>
            <p:cNvSpPr/>
            <p:nvPr/>
          </p:nvSpPr>
          <p:spPr>
            <a:xfrm>
              <a:off x="1156479" y="1962619"/>
              <a:ext cx="823327" cy="722816"/>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9"/>
            <p:cNvSpPr txBox="1"/>
            <p:nvPr/>
          </p:nvSpPr>
          <p:spPr>
            <a:xfrm>
              <a:off x="1168777" y="1983790"/>
              <a:ext cx="840659" cy="680474"/>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chemeClr val="dk1"/>
                </a:buClr>
                <a:buSzPts val="1100"/>
                <a:buFont typeface="Noto Sans"/>
                <a:buNone/>
              </a:pPr>
              <a:r>
                <a:rPr lang="es-MX" sz="1100" dirty="0">
                  <a:solidFill>
                    <a:schemeClr val="dk1"/>
                  </a:solidFill>
                  <a:latin typeface="Noto Sans"/>
                  <a:ea typeface="Noto Sans"/>
                  <a:cs typeface="Noto Sans"/>
                  <a:sym typeface="Noto Sans"/>
                </a:rPr>
                <a:t>11 pacientes</a:t>
              </a:r>
            </a:p>
            <a:p>
              <a:pPr marL="0" marR="0" lvl="0" indent="0" algn="ctr" rtl="0">
                <a:lnSpc>
                  <a:spcPct val="90000"/>
                </a:lnSpc>
                <a:spcBef>
                  <a:spcPts val="0"/>
                </a:spcBef>
                <a:spcAft>
                  <a:spcPts val="0"/>
                </a:spcAft>
                <a:buClr>
                  <a:schemeClr val="dk1"/>
                </a:buClr>
                <a:buSzPts val="1100"/>
                <a:buFont typeface="Noto Sans"/>
                <a:buNone/>
              </a:pPr>
              <a:r>
                <a:rPr lang="es-MX" sz="1100" dirty="0">
                  <a:solidFill>
                    <a:schemeClr val="dk1"/>
                  </a:solidFill>
                  <a:latin typeface="Noto Sans"/>
                  <a:ea typeface="Noto Sans"/>
                  <a:sym typeface="Noto Sans"/>
                </a:rPr>
                <a:t>(sin vacuna)</a:t>
              </a:r>
              <a:endParaRPr dirty="0"/>
            </a:p>
          </p:txBody>
        </p:sp>
        <p:sp>
          <p:nvSpPr>
            <p:cNvPr id="603" name="Google Shape;603;p19"/>
            <p:cNvSpPr/>
            <p:nvPr/>
          </p:nvSpPr>
          <p:spPr>
            <a:xfrm>
              <a:off x="1979807" y="2314303"/>
              <a:ext cx="329331" cy="19448"/>
            </a:xfrm>
            <a:custGeom>
              <a:avLst/>
              <a:gdLst/>
              <a:ahLst/>
              <a:cxnLst/>
              <a:rect l="l" t="t" r="r" b="b"/>
              <a:pathLst>
                <a:path w="120000" h="120000" extrusionOk="0">
                  <a:moveTo>
                    <a:pt x="0" y="60000"/>
                  </a:moveTo>
                  <a:lnTo>
                    <a:pt x="120000" y="60000"/>
                  </a:lnTo>
                </a:path>
              </a:pathLst>
            </a:custGeom>
            <a:no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19"/>
            <p:cNvSpPr txBox="1"/>
            <p:nvPr/>
          </p:nvSpPr>
          <p:spPr>
            <a:xfrm>
              <a:off x="2136240" y="2315794"/>
              <a:ext cx="16466" cy="164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
                <a:buFont typeface="Calibri"/>
                <a:buNone/>
              </a:pPr>
              <a:endParaRPr sz="300" dirty="0">
                <a:solidFill>
                  <a:schemeClr val="dk1"/>
                </a:solidFill>
                <a:latin typeface="Noto Sans"/>
                <a:ea typeface="Noto Sans"/>
                <a:cs typeface="Noto Sans"/>
                <a:sym typeface="Noto Sans"/>
              </a:endParaRPr>
            </a:p>
          </p:txBody>
        </p:sp>
        <p:sp>
          <p:nvSpPr>
            <p:cNvPr id="605" name="Google Shape;605;p19"/>
            <p:cNvSpPr/>
            <p:nvPr/>
          </p:nvSpPr>
          <p:spPr>
            <a:xfrm>
              <a:off x="2309138" y="1962619"/>
              <a:ext cx="1022350" cy="722816"/>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txBox="1"/>
            <p:nvPr/>
          </p:nvSpPr>
          <p:spPr>
            <a:xfrm>
              <a:off x="2330309" y="1983790"/>
              <a:ext cx="980008" cy="680474"/>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chemeClr val="dk1"/>
                </a:buClr>
                <a:buSzPts val="1100"/>
                <a:buFont typeface="Noto Sans"/>
                <a:buNone/>
              </a:pPr>
              <a:r>
                <a:rPr lang="es-MX" sz="1100">
                  <a:solidFill>
                    <a:schemeClr val="dk1"/>
                  </a:solidFill>
                  <a:latin typeface="Noto Sans"/>
                  <a:ea typeface="Noto Sans"/>
                  <a:cs typeface="Noto Sans"/>
                  <a:sym typeface="Noto Sans"/>
                </a:rPr>
                <a:t>8 hospitalizados</a:t>
              </a:r>
              <a:endParaRPr/>
            </a:p>
          </p:txBody>
        </p:sp>
        <p:sp>
          <p:nvSpPr>
            <p:cNvPr id="607" name="Google Shape;607;p19"/>
            <p:cNvSpPr/>
            <p:nvPr/>
          </p:nvSpPr>
          <p:spPr>
            <a:xfrm>
              <a:off x="3331489" y="2314303"/>
              <a:ext cx="329331" cy="19448"/>
            </a:xfrm>
            <a:custGeom>
              <a:avLst/>
              <a:gdLst/>
              <a:ahLst/>
              <a:cxnLst/>
              <a:rect l="l" t="t" r="r" b="b"/>
              <a:pathLst>
                <a:path w="120000" h="120000" extrusionOk="0">
                  <a:moveTo>
                    <a:pt x="0" y="60000"/>
                  </a:moveTo>
                  <a:lnTo>
                    <a:pt x="120000" y="60000"/>
                  </a:lnTo>
                </a:path>
              </a:pathLst>
            </a:custGeom>
            <a:no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txBox="1"/>
            <p:nvPr/>
          </p:nvSpPr>
          <p:spPr>
            <a:xfrm>
              <a:off x="3487922" y="2315794"/>
              <a:ext cx="16466" cy="164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
                <a:buFont typeface="Calibri"/>
                <a:buNone/>
              </a:pPr>
              <a:endParaRPr sz="300">
                <a:solidFill>
                  <a:schemeClr val="dk1"/>
                </a:solidFill>
                <a:latin typeface="Noto Sans"/>
                <a:ea typeface="Noto Sans"/>
                <a:cs typeface="Noto Sans"/>
                <a:sym typeface="Noto Sans"/>
              </a:endParaRPr>
            </a:p>
          </p:txBody>
        </p:sp>
        <p:sp>
          <p:nvSpPr>
            <p:cNvPr id="609" name="Google Shape;609;p19"/>
            <p:cNvSpPr/>
            <p:nvPr/>
          </p:nvSpPr>
          <p:spPr>
            <a:xfrm>
              <a:off x="3660821" y="1962619"/>
              <a:ext cx="823327" cy="722816"/>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txBox="1"/>
            <p:nvPr/>
          </p:nvSpPr>
          <p:spPr>
            <a:xfrm>
              <a:off x="3681992" y="1983790"/>
              <a:ext cx="780985" cy="680474"/>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chemeClr val="dk1"/>
                </a:buClr>
                <a:buSzPts val="1100"/>
                <a:buFont typeface="Noto Sans"/>
                <a:buNone/>
              </a:pPr>
              <a:r>
                <a:rPr lang="es-MX" sz="1100">
                  <a:solidFill>
                    <a:schemeClr val="dk1"/>
                  </a:solidFill>
                  <a:latin typeface="Noto Sans"/>
                  <a:ea typeface="Noto Sans"/>
                  <a:cs typeface="Noto Sans"/>
                  <a:sym typeface="Noto Sans"/>
                </a:rPr>
                <a:t>4 UTIP</a:t>
              </a:r>
              <a:endParaRPr/>
            </a:p>
          </p:txBody>
        </p:sp>
        <p:sp>
          <p:nvSpPr>
            <p:cNvPr id="611" name="Google Shape;611;p19"/>
            <p:cNvSpPr/>
            <p:nvPr/>
          </p:nvSpPr>
          <p:spPr>
            <a:xfrm>
              <a:off x="4484148" y="2314303"/>
              <a:ext cx="329331" cy="19448"/>
            </a:xfrm>
            <a:custGeom>
              <a:avLst/>
              <a:gdLst/>
              <a:ahLst/>
              <a:cxnLst/>
              <a:rect l="l" t="t" r="r" b="b"/>
              <a:pathLst>
                <a:path w="120000" h="120000" extrusionOk="0">
                  <a:moveTo>
                    <a:pt x="0" y="60000"/>
                  </a:moveTo>
                  <a:lnTo>
                    <a:pt x="120000" y="60000"/>
                  </a:lnTo>
                </a:path>
              </a:pathLst>
            </a:custGeom>
            <a:no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9"/>
            <p:cNvSpPr txBox="1"/>
            <p:nvPr/>
          </p:nvSpPr>
          <p:spPr>
            <a:xfrm>
              <a:off x="4640581" y="2315794"/>
              <a:ext cx="16466" cy="164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
                <a:buFont typeface="Calibri"/>
                <a:buNone/>
              </a:pPr>
              <a:endParaRPr sz="300">
                <a:solidFill>
                  <a:schemeClr val="dk1"/>
                </a:solidFill>
                <a:latin typeface="Noto Sans"/>
                <a:ea typeface="Noto Sans"/>
                <a:cs typeface="Noto Sans"/>
                <a:sym typeface="Noto Sans"/>
              </a:endParaRPr>
            </a:p>
          </p:txBody>
        </p:sp>
        <p:sp>
          <p:nvSpPr>
            <p:cNvPr id="613" name="Google Shape;613;p19"/>
            <p:cNvSpPr/>
            <p:nvPr/>
          </p:nvSpPr>
          <p:spPr>
            <a:xfrm>
              <a:off x="4813480" y="1962619"/>
              <a:ext cx="1012298" cy="722816"/>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txBox="1"/>
            <p:nvPr/>
          </p:nvSpPr>
          <p:spPr>
            <a:xfrm>
              <a:off x="4834651" y="1983790"/>
              <a:ext cx="969956" cy="680474"/>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chemeClr val="dk1"/>
                </a:buClr>
                <a:buSzPts val="1100"/>
                <a:buFont typeface="Noto Sans"/>
                <a:buNone/>
              </a:pPr>
              <a:r>
                <a:rPr lang="es-MX" sz="1100">
                  <a:solidFill>
                    <a:schemeClr val="dk1"/>
                  </a:solidFill>
                  <a:latin typeface="Noto Sans"/>
                  <a:ea typeface="Noto Sans"/>
                  <a:cs typeface="Noto Sans"/>
                  <a:sym typeface="Noto Sans"/>
                </a:rPr>
                <a:t>1 ventilación mecánica invasiva</a:t>
              </a:r>
              <a:endParaRPr/>
            </a:p>
          </p:txBody>
        </p:sp>
      </p:grpSp>
      <p:sp>
        <p:nvSpPr>
          <p:cNvPr id="615" name="Google Shape;615;p19"/>
          <p:cNvSpPr txBox="1"/>
          <p:nvPr/>
        </p:nvSpPr>
        <p:spPr>
          <a:xfrm>
            <a:off x="1278193" y="5888553"/>
            <a:ext cx="445892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chemeClr val="dk1"/>
                </a:solidFill>
                <a:latin typeface="Noto Sans"/>
                <a:ea typeface="Noto Sans"/>
                <a:cs typeface="Noto Sans"/>
                <a:sym typeface="Noto Sans"/>
              </a:rPr>
              <a:t>0 defunciones</a:t>
            </a:r>
            <a:endParaRPr dirty="0"/>
          </a:p>
          <a:p>
            <a:pPr marL="0" marR="0" lvl="0" indent="0" algn="l" rtl="0">
              <a:spcBef>
                <a:spcPts val="0"/>
              </a:spcBef>
              <a:spcAft>
                <a:spcPts val="0"/>
              </a:spcAft>
              <a:buNone/>
            </a:pPr>
            <a:r>
              <a:rPr lang="es-MX" sz="1200" dirty="0">
                <a:solidFill>
                  <a:schemeClr val="dk1"/>
                </a:solidFill>
                <a:latin typeface="Noto Sans"/>
                <a:ea typeface="Noto Sans"/>
                <a:cs typeface="Noto Sans"/>
                <a:sym typeface="Noto Sans"/>
              </a:rPr>
              <a:t>0 casos secundarios intrahospitalarios</a:t>
            </a:r>
          </a:p>
          <a:p>
            <a:r>
              <a:rPr lang="es-MX" sz="1200" dirty="0">
                <a:solidFill>
                  <a:schemeClr val="dk1"/>
                </a:solidFill>
                <a:latin typeface="Noto Sans"/>
                <a:ea typeface="Noto Sans"/>
                <a:sym typeface="Noto Sans"/>
              </a:rPr>
              <a:t>Mediana de edad: 4 años  (</a:t>
            </a:r>
            <a:r>
              <a:rPr lang="es-MX" sz="1200" dirty="0">
                <a:solidFill>
                  <a:schemeClr val="dk1"/>
                </a:solidFill>
                <a:latin typeface="Noto Sans"/>
                <a:ea typeface="Noto Sans"/>
                <a:cs typeface="Noto Sans"/>
                <a:sym typeface="Noto Sans"/>
              </a:rPr>
              <a:t>5 meses-11 años)</a:t>
            </a:r>
            <a:endParaRPr dirty="0"/>
          </a:p>
        </p:txBody>
      </p:sp>
      <p:sp>
        <p:nvSpPr>
          <p:cNvPr id="616" name="Google Shape;616;p19"/>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sp>
        <p:nvSpPr>
          <p:cNvPr id="617" name="Google Shape;617;p19"/>
          <p:cNvSpPr/>
          <p:nvPr/>
        </p:nvSpPr>
        <p:spPr>
          <a:xfrm>
            <a:off x="-921841" y="854253"/>
            <a:ext cx="7717005" cy="783193"/>
          </a:xfrm>
          <a:prstGeom prst="round2DiagRect">
            <a:avLst>
              <a:gd name="adj1" fmla="val 16667"/>
              <a:gd name="adj2" fmla="val 0"/>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a:solidFill>
                  <a:srgbClr val="002060"/>
                </a:solidFill>
                <a:latin typeface="Montserrat"/>
                <a:ea typeface="Montserrat"/>
                <a:cs typeface="Montserrat"/>
                <a:sym typeface="Montserrat"/>
              </a:rPr>
              <a:t>Casos confirmados de sarampión</a:t>
            </a:r>
            <a:endParaRPr/>
          </a:p>
          <a:p>
            <a:pPr marL="0" marR="0" lvl="0" indent="0" algn="ctr" rtl="0">
              <a:spcBef>
                <a:spcPts val="0"/>
              </a:spcBef>
              <a:spcAft>
                <a:spcPts val="0"/>
              </a:spcAft>
              <a:buNone/>
            </a:pPr>
            <a:r>
              <a:rPr lang="es-MX" sz="2000" b="1">
                <a:solidFill>
                  <a:srgbClr val="002060"/>
                </a:solidFill>
                <a:latin typeface="Montserrat"/>
                <a:ea typeface="Montserrat"/>
                <a:cs typeface="Montserrat"/>
                <a:sym typeface="Montserrat"/>
              </a:rPr>
              <a:t>por semana epidemiológica (actual SE 17)</a:t>
            </a:r>
            <a:endParaRPr sz="2000" b="1">
              <a:solidFill>
                <a:srgbClr val="002060"/>
              </a:solidFill>
              <a:latin typeface="Montserrat"/>
              <a:ea typeface="Montserrat"/>
              <a:cs typeface="Montserrat"/>
              <a:sym typeface="Montserrat"/>
            </a:endParaRPr>
          </a:p>
        </p:txBody>
      </p:sp>
      <p:grpSp>
        <p:nvGrpSpPr>
          <p:cNvPr id="618" name="Google Shape;618;p19"/>
          <p:cNvGrpSpPr/>
          <p:nvPr/>
        </p:nvGrpSpPr>
        <p:grpSpPr>
          <a:xfrm>
            <a:off x="195258" y="6643197"/>
            <a:ext cx="11996742" cy="95885"/>
            <a:chOff x="0" y="0"/>
            <a:chExt cx="5549939" cy="154305"/>
          </a:xfrm>
        </p:grpSpPr>
        <p:sp>
          <p:nvSpPr>
            <p:cNvPr id="619" name="Google Shape;619;p19"/>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19"/>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19"/>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19"/>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19"/>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624" name="Google Shape;624;p19"/>
          <p:cNvSpPr txBox="1"/>
          <p:nvPr/>
        </p:nvSpPr>
        <p:spPr>
          <a:xfrm>
            <a:off x="607054" y="3551971"/>
            <a:ext cx="193995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chemeClr val="dk1"/>
                </a:solidFill>
                <a:latin typeface="Noto Sans"/>
                <a:ea typeface="Noto Sans"/>
                <a:cs typeface="Noto Sans"/>
                <a:sym typeface="Noto Sans"/>
              </a:rPr>
              <a:t>Primer caso: 13/01/2026</a:t>
            </a:r>
            <a:endParaRPr dirty="0"/>
          </a:p>
        </p:txBody>
      </p:sp>
      <p:sp>
        <p:nvSpPr>
          <p:cNvPr id="625" name="Google Shape;625;p19"/>
          <p:cNvSpPr/>
          <p:nvPr/>
        </p:nvSpPr>
        <p:spPr>
          <a:xfrm>
            <a:off x="6451881" y="947418"/>
            <a:ext cx="5459978" cy="442674"/>
          </a:xfrm>
          <a:prstGeom prst="round2DiagRect">
            <a:avLst>
              <a:gd name="adj1" fmla="val 16667"/>
              <a:gd name="adj2" fmla="val 0"/>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a:solidFill>
                  <a:srgbClr val="002060"/>
                </a:solidFill>
                <a:latin typeface="Montserrat"/>
                <a:ea typeface="Montserrat"/>
                <a:cs typeface="Montserrat"/>
                <a:sym typeface="Montserrat"/>
              </a:rPr>
              <a:t>Infecciones por </a:t>
            </a:r>
            <a:r>
              <a:rPr lang="es-MX" sz="2000" b="1" i="1">
                <a:solidFill>
                  <a:srgbClr val="002060"/>
                </a:solidFill>
                <a:latin typeface="Montserrat"/>
                <a:ea typeface="Montserrat"/>
                <a:cs typeface="Montserrat"/>
                <a:sym typeface="Montserrat"/>
              </a:rPr>
              <a:t>C. difficile</a:t>
            </a:r>
            <a:endParaRPr sz="2000" b="1">
              <a:solidFill>
                <a:srgbClr val="002060"/>
              </a:solidFill>
              <a:latin typeface="Montserrat"/>
              <a:ea typeface="Montserrat"/>
              <a:cs typeface="Montserrat"/>
              <a:sym typeface="Montserrat"/>
            </a:endParaRPr>
          </a:p>
        </p:txBody>
      </p:sp>
      <p:cxnSp>
        <p:nvCxnSpPr>
          <p:cNvPr id="626" name="Google Shape;626;p19"/>
          <p:cNvCxnSpPr/>
          <p:nvPr/>
        </p:nvCxnSpPr>
        <p:spPr>
          <a:xfrm>
            <a:off x="6134100" y="1088741"/>
            <a:ext cx="0" cy="5320488"/>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627" name="Google Shape;627;p19"/>
          <p:cNvGraphicFramePr/>
          <p:nvPr/>
        </p:nvGraphicFramePr>
        <p:xfrm>
          <a:off x="6459105" y="1669963"/>
          <a:ext cx="5477650" cy="3381475"/>
        </p:xfrm>
        <a:graphic>
          <a:graphicData uri="http://schemas.openxmlformats.org/drawingml/2006/table">
            <a:tbl>
              <a:tblPr bandRow="1">
                <a:noFill/>
                <a:tableStyleId>{516874F5-46BB-4AD5-BCD0-59EBE15CA0B3}</a:tableStyleId>
              </a:tblPr>
              <a:tblGrid>
                <a:gridCol w="2741650">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684000">
                  <a:extLst>
                    <a:ext uri="{9D8B030D-6E8A-4147-A177-3AD203B41FA5}">
                      <a16:colId xmlns:a16="http://schemas.microsoft.com/office/drawing/2014/main" val="20002"/>
                    </a:ext>
                  </a:extLst>
                </a:gridCol>
                <a:gridCol w="684000">
                  <a:extLst>
                    <a:ext uri="{9D8B030D-6E8A-4147-A177-3AD203B41FA5}">
                      <a16:colId xmlns:a16="http://schemas.microsoft.com/office/drawing/2014/main" val="20003"/>
                    </a:ext>
                  </a:extLst>
                </a:gridCol>
                <a:gridCol w="684000">
                  <a:extLst>
                    <a:ext uri="{9D8B030D-6E8A-4147-A177-3AD203B41FA5}">
                      <a16:colId xmlns:a16="http://schemas.microsoft.com/office/drawing/2014/main" val="20004"/>
                    </a:ext>
                  </a:extLst>
                </a:gridCol>
              </a:tblGrid>
              <a:tr h="501475">
                <a:tc>
                  <a:txBody>
                    <a:bodyPr/>
                    <a:lstStyle/>
                    <a:p>
                      <a:pPr marL="0" marR="0" lvl="0" indent="0" algn="ctr" rtl="0">
                        <a:lnSpc>
                          <a:spcPct val="100000"/>
                        </a:lnSpc>
                        <a:spcBef>
                          <a:spcPts val="0"/>
                        </a:spcBef>
                        <a:spcAft>
                          <a:spcPts val="0"/>
                        </a:spcAft>
                        <a:buClr>
                          <a:schemeClr val="lt1"/>
                        </a:buClr>
                        <a:buSzPts val="1200"/>
                        <a:buFont typeface="Montserrat"/>
                        <a:buNone/>
                      </a:pPr>
                      <a:endParaRPr sz="1200" b="1" u="none" strike="noStrike" cap="none">
                        <a:solidFill>
                          <a:schemeClr val="lt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a:solidFill>
                            <a:schemeClr val="lt1"/>
                          </a:solidFill>
                          <a:latin typeface="Noto Sans"/>
                          <a:ea typeface="Noto Sans"/>
                          <a:cs typeface="Noto Sans"/>
                          <a:sym typeface="Noto Sans"/>
                        </a:rPr>
                        <a:t>2022</a:t>
                      </a:r>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a:solidFill>
                            <a:schemeClr val="lt1"/>
                          </a:solidFill>
                          <a:latin typeface="Noto Sans"/>
                          <a:ea typeface="Noto Sans"/>
                          <a:cs typeface="Noto Sans"/>
                          <a:sym typeface="Noto Sans"/>
                        </a:rPr>
                        <a:t>2023</a:t>
                      </a:r>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a:solidFill>
                            <a:schemeClr val="lt1"/>
                          </a:solidFill>
                          <a:latin typeface="Noto Sans"/>
                          <a:ea typeface="Noto Sans"/>
                          <a:cs typeface="Noto Sans"/>
                          <a:sym typeface="Noto Sans"/>
                        </a:rPr>
                        <a:t>2024</a:t>
                      </a:r>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a:solidFill>
                            <a:schemeClr val="lt1"/>
                          </a:solidFill>
                          <a:latin typeface="Noto Sans"/>
                          <a:ea typeface="Noto Sans"/>
                          <a:cs typeface="Noto Sans"/>
                          <a:sym typeface="Noto Sans"/>
                        </a:rPr>
                        <a:t>2025</a:t>
                      </a:r>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720000">
                <a:tc>
                  <a:txBody>
                    <a:bodyPr/>
                    <a:lstStyle/>
                    <a:p>
                      <a:pPr marL="0" marR="0" lvl="0" indent="0" algn="l" rtl="0">
                        <a:spcBef>
                          <a:spcPts val="0"/>
                        </a:spcBef>
                        <a:spcAft>
                          <a:spcPts val="0"/>
                        </a:spcAft>
                        <a:buNone/>
                      </a:pPr>
                      <a:r>
                        <a:rPr lang="es-MX" sz="1100" b="0" i="0" u="none" strike="noStrike" cap="none">
                          <a:solidFill>
                            <a:srgbClr val="000000"/>
                          </a:solidFill>
                          <a:latin typeface="Noto Sans"/>
                          <a:ea typeface="Noto Sans"/>
                          <a:cs typeface="Noto Sans"/>
                          <a:sym typeface="Noto Sans"/>
                        </a:rPr>
                        <a:t>Casos de infección por </a:t>
                      </a:r>
                      <a:r>
                        <a:rPr lang="es-MX" sz="1100" b="0" i="1" u="none" strike="noStrike" cap="none">
                          <a:solidFill>
                            <a:srgbClr val="000000"/>
                          </a:solidFill>
                          <a:latin typeface="Noto Sans"/>
                          <a:ea typeface="Noto Sans"/>
                          <a:cs typeface="Noto Sans"/>
                          <a:sym typeface="Noto Sans"/>
                        </a:rPr>
                        <a:t>C. difficile</a:t>
                      </a:r>
                      <a:endParaRPr sz="1800" u="none" strike="noStrike" cap="none"/>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18</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11</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6</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8</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20000">
                <a:tc>
                  <a:txBody>
                    <a:bodyPr/>
                    <a:lstStyle/>
                    <a:p>
                      <a:pPr marL="0" marR="0" lvl="0" indent="0" algn="l" rtl="0">
                        <a:spcBef>
                          <a:spcPts val="0"/>
                        </a:spcBef>
                        <a:spcAft>
                          <a:spcPts val="0"/>
                        </a:spcAft>
                        <a:buNone/>
                      </a:pPr>
                      <a:r>
                        <a:rPr lang="es-MX" sz="1100" b="0" i="0" u="none" strike="noStrike" cap="none">
                          <a:solidFill>
                            <a:srgbClr val="000000"/>
                          </a:solidFill>
                          <a:latin typeface="Noto Sans"/>
                          <a:ea typeface="Noto Sans"/>
                          <a:cs typeface="Noto Sans"/>
                          <a:sym typeface="Noto Sans"/>
                        </a:rPr>
                        <a:t>Casos totales de gastroenteritis infecciosa</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83</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69</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77</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42</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20000">
                <a:tc>
                  <a:txBody>
                    <a:bodyPr/>
                    <a:lstStyle/>
                    <a:p>
                      <a:pPr marL="0" marR="0" lvl="0" indent="0" algn="l" rtl="0">
                        <a:spcBef>
                          <a:spcPts val="0"/>
                        </a:spcBef>
                        <a:spcAft>
                          <a:spcPts val="0"/>
                        </a:spcAft>
                        <a:buNone/>
                      </a:pPr>
                      <a:r>
                        <a:rPr lang="es-MX" sz="1100" b="1" i="0" u="none" strike="noStrike" cap="none">
                          <a:solidFill>
                            <a:srgbClr val="000000"/>
                          </a:solidFill>
                          <a:latin typeface="Noto Sans"/>
                          <a:ea typeface="Noto Sans"/>
                          <a:cs typeface="Noto Sans"/>
                          <a:sym typeface="Noto Sans"/>
                        </a:rPr>
                        <a:t>Indicador internacional:</a:t>
                      </a:r>
                      <a:endParaRPr/>
                    </a:p>
                    <a:p>
                      <a:pPr marL="0" marR="0" lvl="0" indent="0" algn="l" rtl="0">
                        <a:spcBef>
                          <a:spcPts val="0"/>
                        </a:spcBef>
                        <a:spcAft>
                          <a:spcPts val="0"/>
                        </a:spcAft>
                        <a:buNone/>
                      </a:pPr>
                      <a:r>
                        <a:rPr lang="es-MX" sz="1100" b="0" i="0" u="none" strike="noStrike" cap="none">
                          <a:solidFill>
                            <a:srgbClr val="000000"/>
                          </a:solidFill>
                          <a:latin typeface="Noto Sans"/>
                          <a:ea typeface="Noto Sans"/>
                          <a:cs typeface="Noto Sans"/>
                          <a:sym typeface="Noto Sans"/>
                        </a:rPr>
                        <a:t>Casos de infección por </a:t>
                      </a:r>
                      <a:r>
                        <a:rPr lang="es-MX" sz="1100" b="0" i="1" u="none" strike="noStrike" cap="none">
                          <a:solidFill>
                            <a:srgbClr val="000000"/>
                          </a:solidFill>
                          <a:latin typeface="Noto Sans"/>
                          <a:ea typeface="Noto Sans"/>
                          <a:cs typeface="Noto Sans"/>
                          <a:sym typeface="Noto Sans"/>
                        </a:rPr>
                        <a:t>C. difficile</a:t>
                      </a:r>
                      <a:r>
                        <a:rPr lang="es-MX" sz="1100" b="0" i="0" u="none" strike="noStrike" cap="none">
                          <a:solidFill>
                            <a:srgbClr val="000000"/>
                          </a:solidFill>
                          <a:latin typeface="Noto Sans"/>
                          <a:ea typeface="Noto Sans"/>
                          <a:cs typeface="Noto Sans"/>
                          <a:sym typeface="Noto Sans"/>
                        </a:rPr>
                        <a:t> / 10,000 días-paciente</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2.5</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1.4</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100" u="none" strike="noStrike" cap="none">
                          <a:solidFill>
                            <a:schemeClr val="dk1"/>
                          </a:solidFill>
                          <a:latin typeface="Noto Sans"/>
                          <a:ea typeface="Noto Sans"/>
                          <a:cs typeface="Noto Sans"/>
                          <a:sym typeface="Noto Sans"/>
                        </a:rPr>
                        <a:t>0.8</a:t>
                      </a:r>
                      <a:endParaRPr/>
                    </a:p>
                  </a:txBody>
                  <a:tcPr marL="63500" marR="63500" marT="63500" marB="635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1.1</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20000">
                <a:tc>
                  <a:txBody>
                    <a:bodyPr/>
                    <a:lstStyle/>
                    <a:p>
                      <a:pPr marL="0" marR="31115" lvl="0" indent="13970" algn="l" rtl="0">
                        <a:lnSpc>
                          <a:spcPct val="100000"/>
                        </a:lnSpc>
                        <a:spcBef>
                          <a:spcPts val="0"/>
                        </a:spcBef>
                        <a:spcAft>
                          <a:spcPts val="0"/>
                        </a:spcAft>
                        <a:buClr>
                          <a:srgbClr val="000000"/>
                        </a:buClr>
                        <a:buSzPts val="1100"/>
                        <a:buFont typeface="Noto Sans"/>
                        <a:buNone/>
                      </a:pPr>
                      <a:r>
                        <a:rPr lang="es-MX" sz="1100" b="1" i="0" u="none" strike="noStrike" cap="none">
                          <a:solidFill>
                            <a:srgbClr val="000000"/>
                          </a:solidFill>
                          <a:latin typeface="Noto Sans"/>
                          <a:ea typeface="Noto Sans"/>
                          <a:cs typeface="Noto Sans"/>
                          <a:sym typeface="Noto Sans"/>
                        </a:rPr>
                        <a:t>Indicador nacional:</a:t>
                      </a:r>
                      <a:endParaRPr/>
                    </a:p>
                    <a:p>
                      <a:pPr marL="0" marR="31115" lvl="0" indent="13970" algn="l" rtl="0">
                        <a:lnSpc>
                          <a:spcPct val="100000"/>
                        </a:lnSpc>
                        <a:spcBef>
                          <a:spcPts val="0"/>
                        </a:spcBef>
                        <a:spcAft>
                          <a:spcPts val="0"/>
                        </a:spcAft>
                        <a:buClr>
                          <a:srgbClr val="000000"/>
                        </a:buClr>
                        <a:buSzPts val="1100"/>
                        <a:buFont typeface="Noto Sans"/>
                        <a:buNone/>
                      </a:pPr>
                      <a:r>
                        <a:rPr lang="es-MX" sz="1100" b="0" i="0" u="none" strike="noStrike" cap="none">
                          <a:solidFill>
                            <a:srgbClr val="000000"/>
                          </a:solidFill>
                          <a:latin typeface="Noto Sans"/>
                          <a:ea typeface="Noto Sans"/>
                          <a:cs typeface="Noto Sans"/>
                          <a:sym typeface="Noto Sans"/>
                        </a:rPr>
                        <a:t>Casos de infección por </a:t>
                      </a:r>
                      <a:r>
                        <a:rPr lang="es-MX" sz="1100" b="0" i="1" u="none" strike="noStrike" cap="none">
                          <a:solidFill>
                            <a:srgbClr val="000000"/>
                          </a:solidFill>
                          <a:latin typeface="Noto Sans"/>
                          <a:ea typeface="Noto Sans"/>
                          <a:cs typeface="Noto Sans"/>
                          <a:sym typeface="Noto Sans"/>
                        </a:rPr>
                        <a:t>C. difficile</a:t>
                      </a:r>
                      <a:r>
                        <a:rPr lang="es-MX" sz="1100" b="0" i="0" u="none" strike="noStrike" cap="none">
                          <a:solidFill>
                            <a:srgbClr val="000000"/>
                          </a:solidFill>
                          <a:latin typeface="Noto Sans"/>
                          <a:ea typeface="Noto Sans"/>
                          <a:cs typeface="Noto Sans"/>
                          <a:sym typeface="Noto Sans"/>
                        </a:rPr>
                        <a:t> / casos totales de gastroenteritis infecciosa (%)</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22</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16</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8</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31115" lvl="0" indent="13970" algn="ctr" rtl="0">
                        <a:spcBef>
                          <a:spcPts val="0"/>
                        </a:spcBef>
                        <a:spcAft>
                          <a:spcPts val="0"/>
                        </a:spcAft>
                        <a:buNone/>
                      </a:pPr>
                      <a:r>
                        <a:rPr lang="es-MX" sz="1100" u="none" strike="noStrike" cap="none">
                          <a:solidFill>
                            <a:schemeClr val="dk1"/>
                          </a:solidFill>
                          <a:latin typeface="Noto Sans"/>
                          <a:ea typeface="Noto Sans"/>
                          <a:cs typeface="Noto Sans"/>
                          <a:sym typeface="Noto Sans"/>
                        </a:rPr>
                        <a:t>19</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graphicFrame>
        <p:nvGraphicFramePr>
          <p:cNvPr id="628" name="Google Shape;628;p19"/>
          <p:cNvGraphicFramePr/>
          <p:nvPr>
            <p:extLst>
              <p:ext uri="{D42A27DB-BD31-4B8C-83A1-F6EECF244321}">
                <p14:modId xmlns:p14="http://schemas.microsoft.com/office/powerpoint/2010/main" val="1086366611"/>
              </p:ext>
            </p:extLst>
          </p:nvPr>
        </p:nvGraphicFramePr>
        <p:xfrm>
          <a:off x="468835" y="3810597"/>
          <a:ext cx="5179587" cy="1985519"/>
        </p:xfrm>
        <a:graphic>
          <a:graphicData uri="http://schemas.openxmlformats.org/drawingml/2006/chart">
            <c:chart xmlns:c="http://schemas.openxmlformats.org/drawingml/2006/chart" xmlns:r="http://schemas.openxmlformats.org/officeDocument/2006/relationships" r:id="rId3"/>
          </a:graphicData>
        </a:graphic>
      </p:graphicFrame>
      <p:sp>
        <p:nvSpPr>
          <p:cNvPr id="629" name="Google Shape;629;p19"/>
          <p:cNvSpPr txBox="1"/>
          <p:nvPr/>
        </p:nvSpPr>
        <p:spPr>
          <a:xfrm>
            <a:off x="3562879" y="3507726"/>
            <a:ext cx="193354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chemeClr val="dk1"/>
                </a:solidFill>
                <a:latin typeface="Noto Sans"/>
                <a:ea typeface="Noto Sans"/>
                <a:cs typeface="Noto Sans"/>
                <a:sym typeface="Noto Sans"/>
              </a:rPr>
              <a:t>Último caso: 22/04/2026</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20"/>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grpSp>
        <p:nvGrpSpPr>
          <p:cNvPr id="635" name="Google Shape;635;p20"/>
          <p:cNvGrpSpPr/>
          <p:nvPr/>
        </p:nvGrpSpPr>
        <p:grpSpPr>
          <a:xfrm>
            <a:off x="70340" y="6643197"/>
            <a:ext cx="11996742" cy="95885"/>
            <a:chOff x="0" y="0"/>
            <a:chExt cx="5549939" cy="154305"/>
          </a:xfrm>
        </p:grpSpPr>
        <p:sp>
          <p:nvSpPr>
            <p:cNvPr id="636" name="Google Shape;636;p20"/>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20"/>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20"/>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20"/>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20"/>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641" name="Google Shape;641;p20"/>
          <p:cNvSpPr/>
          <p:nvPr/>
        </p:nvSpPr>
        <p:spPr>
          <a:xfrm>
            <a:off x="2435996" y="339199"/>
            <a:ext cx="6859800" cy="790099"/>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rgbClr val="002060"/>
                </a:solidFill>
                <a:latin typeface="Noto Sans"/>
                <a:ea typeface="Noto Sans"/>
                <a:cs typeface="Noto Sans"/>
                <a:sym typeface="Noto Sans"/>
              </a:rPr>
              <a:t>Morbi-Mortalidad Hospitalaria</a:t>
            </a:r>
            <a:endParaRPr sz="1800" b="1">
              <a:solidFill>
                <a:srgbClr val="002060"/>
              </a:solidFill>
              <a:latin typeface="Noto Sans"/>
              <a:ea typeface="Noto Sans"/>
              <a:cs typeface="Noto Sans"/>
              <a:sym typeface="Noto Sans"/>
            </a:endParaRPr>
          </a:p>
          <a:p>
            <a:pPr marL="0" marR="0" lvl="0" indent="0" algn="ctr" rtl="0">
              <a:spcBef>
                <a:spcPts val="0"/>
              </a:spcBef>
              <a:spcAft>
                <a:spcPts val="0"/>
              </a:spcAft>
              <a:buNone/>
            </a:pPr>
            <a:r>
              <a:rPr lang="es-MX" sz="1800" b="1">
                <a:solidFill>
                  <a:srgbClr val="002060"/>
                </a:solidFill>
                <a:latin typeface="Noto Sans"/>
                <a:ea typeface="Noto Sans"/>
                <a:cs typeface="Noto Sans"/>
                <a:sym typeface="Noto Sans"/>
              </a:rPr>
              <a:t>2024 - 2025</a:t>
            </a:r>
            <a:endParaRPr sz="1800" b="1">
              <a:solidFill>
                <a:srgbClr val="002060"/>
              </a:solidFill>
              <a:latin typeface="Noto Sans"/>
              <a:ea typeface="Noto Sans"/>
              <a:cs typeface="Noto Sans"/>
              <a:sym typeface="Noto Sans"/>
            </a:endParaRPr>
          </a:p>
        </p:txBody>
      </p:sp>
      <p:graphicFrame>
        <p:nvGraphicFramePr>
          <p:cNvPr id="642" name="Google Shape;642;p20"/>
          <p:cNvGraphicFramePr/>
          <p:nvPr/>
        </p:nvGraphicFramePr>
        <p:xfrm>
          <a:off x="211494" y="1143621"/>
          <a:ext cx="5491725" cy="4748666"/>
        </p:xfrm>
        <a:graphic>
          <a:graphicData uri="http://schemas.openxmlformats.org/drawingml/2006/table">
            <a:tbl>
              <a:tblPr>
                <a:noFill/>
                <a:tableStyleId>{516874F5-46BB-4AD5-BCD0-59EBE15CA0B3}</a:tableStyleId>
              </a:tblPr>
              <a:tblGrid>
                <a:gridCol w="536900">
                  <a:extLst>
                    <a:ext uri="{9D8B030D-6E8A-4147-A177-3AD203B41FA5}">
                      <a16:colId xmlns:a16="http://schemas.microsoft.com/office/drawing/2014/main" val="20000"/>
                    </a:ext>
                  </a:extLst>
                </a:gridCol>
                <a:gridCol w="2394850">
                  <a:extLst>
                    <a:ext uri="{9D8B030D-6E8A-4147-A177-3AD203B41FA5}">
                      <a16:colId xmlns:a16="http://schemas.microsoft.com/office/drawing/2014/main" val="20001"/>
                    </a:ext>
                  </a:extLst>
                </a:gridCol>
                <a:gridCol w="1280475">
                  <a:extLst>
                    <a:ext uri="{9D8B030D-6E8A-4147-A177-3AD203B41FA5}">
                      <a16:colId xmlns:a16="http://schemas.microsoft.com/office/drawing/2014/main" val="20002"/>
                    </a:ext>
                  </a:extLst>
                </a:gridCol>
                <a:gridCol w="1279500">
                  <a:extLst>
                    <a:ext uri="{9D8B030D-6E8A-4147-A177-3AD203B41FA5}">
                      <a16:colId xmlns:a16="http://schemas.microsoft.com/office/drawing/2014/main" val="20003"/>
                    </a:ext>
                  </a:extLst>
                </a:gridCol>
              </a:tblGrid>
              <a:tr h="323525">
                <a:tc gridSpan="4">
                  <a:txBody>
                    <a:bodyPr/>
                    <a:lstStyle/>
                    <a:p>
                      <a:pPr marL="0" marR="0" lvl="0" indent="0" algn="ctr" rtl="0">
                        <a:lnSpc>
                          <a:spcPct val="100000"/>
                        </a:lnSpc>
                        <a:spcBef>
                          <a:spcPts val="0"/>
                        </a:spcBef>
                        <a:spcAft>
                          <a:spcPts val="0"/>
                        </a:spcAft>
                        <a:buClr>
                          <a:srgbClr val="000000"/>
                        </a:buClr>
                        <a:buSzPts val="1400"/>
                        <a:buFont typeface="Arial"/>
                        <a:buNone/>
                      </a:pPr>
                      <a:r>
                        <a:rPr lang="es-MX" sz="1300" b="1" u="none" strike="noStrike" cap="none">
                          <a:solidFill>
                            <a:schemeClr val="lt1"/>
                          </a:solidFill>
                          <a:latin typeface="Noto Sans"/>
                          <a:ea typeface="Noto Sans"/>
                          <a:cs typeface="Noto Sans"/>
                          <a:sym typeface="Noto Sans"/>
                        </a:rPr>
                        <a:t>Principales Causas de Morbilidad Hospitalaria</a:t>
                      </a:r>
                      <a:endParaRPr sz="1300" b="1" i="0"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05375">
                <a:tc gridSpan="2">
                  <a:txBody>
                    <a:bodyPr/>
                    <a:lstStyle/>
                    <a:p>
                      <a:pPr marL="0" marR="0" lvl="0" indent="0" algn="ctr" rtl="0">
                        <a:lnSpc>
                          <a:spcPct val="100000"/>
                        </a:lnSpc>
                        <a:spcBef>
                          <a:spcPts val="0"/>
                        </a:spcBef>
                        <a:spcAft>
                          <a:spcPts val="0"/>
                        </a:spcAft>
                        <a:buClr>
                          <a:schemeClr val="lt1"/>
                        </a:buClr>
                        <a:buSzPts val="1400"/>
                        <a:buFont typeface="Calibri"/>
                        <a:buNone/>
                      </a:pPr>
                      <a:r>
                        <a:rPr lang="es-MX" sz="1300" b="1" u="none" strike="noStrike" cap="none">
                          <a:solidFill>
                            <a:schemeClr val="lt1"/>
                          </a:solidFill>
                          <a:latin typeface="Noto Sans"/>
                          <a:ea typeface="Noto Sans"/>
                          <a:cs typeface="Noto Sans"/>
                          <a:sym typeface="Noto Sans"/>
                        </a:rPr>
                        <a:t>Causas</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lt1"/>
                        </a:buClr>
                        <a:buSzPts val="1400"/>
                        <a:buFont typeface="Arial"/>
                        <a:buNone/>
                      </a:pPr>
                      <a:r>
                        <a:rPr lang="es-MX" sz="1300" b="1" u="none" strike="noStrike" cap="none">
                          <a:solidFill>
                            <a:schemeClr val="lt1"/>
                          </a:solidFill>
                          <a:latin typeface="Noto Sans"/>
                          <a:ea typeface="Noto Sans"/>
                          <a:cs typeface="Noto Sans"/>
                          <a:sym typeface="Noto Sans"/>
                        </a:rPr>
                        <a:t>2024</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s-MX" sz="1300" b="1" u="none" strike="noStrike" cap="none">
                          <a:solidFill>
                            <a:schemeClr val="lt1"/>
                          </a:solidFill>
                          <a:latin typeface="Noto Sans"/>
                          <a:ea typeface="Noto Sans"/>
                          <a:cs typeface="Noto Sans"/>
                          <a:sym typeface="Noto Sans"/>
                        </a:rPr>
                        <a:t>2025</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1"/>
                  </a:ext>
                </a:extLst>
              </a:tr>
              <a:tr h="576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1</a:t>
                      </a:r>
                      <a:endParaRPr sz="1300" b="1" u="none" strike="noStrike" cap="none">
                        <a:solidFill>
                          <a:srgbClr val="595959"/>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14000"/>
                        </a:lnSpc>
                        <a:spcBef>
                          <a:spcPts val="0"/>
                        </a:spcBef>
                        <a:spcAft>
                          <a:spcPts val="0"/>
                        </a:spcAft>
                        <a:buNone/>
                      </a:pPr>
                      <a:r>
                        <a:rPr lang="es-MX" sz="1300" b="1" u="none" strike="noStrike" cap="none">
                          <a:latin typeface="Noto Sans"/>
                          <a:ea typeface="Noto Sans"/>
                          <a:cs typeface="Noto Sans"/>
                          <a:sym typeface="Noto Sans"/>
                        </a:rPr>
                        <a:t>Tumores (Neoplasias)</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Arial"/>
                        <a:buNone/>
                      </a:pPr>
                      <a:r>
                        <a:rPr lang="es-MX" sz="1300" u="none" strike="noStrike" cap="none">
                          <a:latin typeface="Noto Sans"/>
                          <a:ea typeface="Noto Sans"/>
                          <a:cs typeface="Noto Sans"/>
                          <a:sym typeface="Noto Sans"/>
                        </a:rPr>
                        <a:t>1,308</a:t>
                      </a:r>
                      <a:endParaRPr sz="1300" u="none" strike="noStrike" cap="none">
                        <a:latin typeface="Noto Sans"/>
                        <a:ea typeface="Noto Sans"/>
                        <a:cs typeface="Noto Sans"/>
                        <a:sym typeface="Noto Sans"/>
                      </a:endParaRPr>
                    </a:p>
                    <a:p>
                      <a:pPr marL="0" marR="0" lvl="0" indent="0" algn="ctr" rtl="0">
                        <a:lnSpc>
                          <a:spcPct val="114000"/>
                        </a:lnSpc>
                        <a:spcBef>
                          <a:spcPts val="0"/>
                        </a:spcBef>
                        <a:spcAft>
                          <a:spcPts val="0"/>
                        </a:spcAft>
                        <a:buClr>
                          <a:schemeClr val="dk1"/>
                        </a:buClr>
                        <a:buSzPts val="1000"/>
                        <a:buFont typeface="Arial"/>
                        <a:buNone/>
                      </a:pPr>
                      <a:r>
                        <a:rPr lang="es-MX" sz="1300" u="none" strike="noStrike" cap="none">
                          <a:latin typeface="Noto Sans"/>
                          <a:ea typeface="Noto Sans"/>
                          <a:cs typeface="Noto Sans"/>
                          <a:sym typeface="Noto Sans"/>
                        </a:rPr>
                        <a:t>(20.7%)</a:t>
                      </a:r>
                      <a:endParaRPr sz="1300" b="1"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Arial"/>
                        <a:buNone/>
                      </a:pPr>
                      <a:r>
                        <a:rPr lang="es-MX" sz="1300" b="1" u="none" strike="noStrike" cap="none">
                          <a:latin typeface="Noto Sans"/>
                          <a:ea typeface="Noto Sans"/>
                          <a:cs typeface="Noto Sans"/>
                          <a:sym typeface="Noto Sans"/>
                        </a:rPr>
                        <a:t>1,380</a:t>
                      </a:r>
                      <a:endParaRPr/>
                    </a:p>
                    <a:p>
                      <a:pPr marL="0" marR="0" lvl="0" indent="0" algn="ctr" rtl="0">
                        <a:lnSpc>
                          <a:spcPct val="114000"/>
                        </a:lnSpc>
                        <a:spcBef>
                          <a:spcPts val="0"/>
                        </a:spcBef>
                        <a:spcAft>
                          <a:spcPts val="0"/>
                        </a:spcAft>
                        <a:buClr>
                          <a:schemeClr val="dk1"/>
                        </a:buClr>
                        <a:buSzPts val="1000"/>
                        <a:buFont typeface="Arial"/>
                        <a:buNone/>
                      </a:pPr>
                      <a:r>
                        <a:rPr lang="es-MX" sz="1300" b="1" u="none" strike="noStrike" cap="none">
                          <a:latin typeface="Noto Sans"/>
                          <a:ea typeface="Noto Sans"/>
                          <a:cs typeface="Noto Sans"/>
                          <a:sym typeface="Noto Sans"/>
                        </a:rPr>
                        <a:t>(21.8)</a:t>
                      </a:r>
                      <a:endParaRPr sz="1300" b="1"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576000">
                <a:tc>
                  <a:txBody>
                    <a:bodyPr/>
                    <a:lstStyle/>
                    <a:p>
                      <a:pPr marL="0" marR="0" lvl="0" indent="0" algn="ctr" rtl="0">
                        <a:lnSpc>
                          <a:spcPct val="114000"/>
                        </a:lnSpc>
                        <a:spcBef>
                          <a:spcPts val="0"/>
                        </a:spcBef>
                        <a:spcAft>
                          <a:spcPts val="0"/>
                        </a:spcAft>
                        <a:buClr>
                          <a:schemeClr val="lt1"/>
                        </a:buClr>
                        <a:buSzPts val="1400"/>
                        <a:buFont typeface="Calibri"/>
                        <a:buNone/>
                      </a:pPr>
                      <a:r>
                        <a:rPr lang="es-MX" sz="1300" b="1" u="none" strike="noStrike" cap="none">
                          <a:latin typeface="Noto Sans"/>
                          <a:ea typeface="Noto Sans"/>
                          <a:cs typeface="Noto Sans"/>
                          <a:sym typeface="Noto Sans"/>
                        </a:rPr>
                        <a:t>2</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14000"/>
                        </a:lnSpc>
                        <a:spcBef>
                          <a:spcPts val="0"/>
                        </a:spcBef>
                        <a:spcAft>
                          <a:spcPts val="0"/>
                        </a:spcAft>
                        <a:buNone/>
                      </a:pPr>
                      <a:r>
                        <a:rPr lang="es-MX" sz="1300" b="1" u="none" strike="noStrike" cap="none">
                          <a:latin typeface="Noto Sans"/>
                          <a:ea typeface="Noto Sans"/>
                          <a:cs typeface="Noto Sans"/>
                          <a:sym typeface="Noto Sans"/>
                        </a:rPr>
                        <a:t>Malformaciones congénitas, deformidades y anomalías cromosómicas</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lt1"/>
                        </a:buClr>
                        <a:buSzPts val="1000"/>
                        <a:buFont typeface="Arial"/>
                        <a:buNone/>
                      </a:pPr>
                      <a:r>
                        <a:rPr lang="es-MX" sz="1300" u="none" strike="noStrike" cap="none">
                          <a:latin typeface="Noto Sans"/>
                          <a:ea typeface="Noto Sans"/>
                          <a:cs typeface="Noto Sans"/>
                          <a:sym typeface="Noto Sans"/>
                        </a:rPr>
                        <a:t>1,007</a:t>
                      </a:r>
                      <a:endParaRPr sz="1300" u="none" strike="noStrike" cap="none">
                        <a:latin typeface="Noto Sans"/>
                        <a:ea typeface="Noto Sans"/>
                        <a:cs typeface="Noto Sans"/>
                        <a:sym typeface="Noto Sans"/>
                      </a:endParaRPr>
                    </a:p>
                    <a:p>
                      <a:pPr marL="0" marR="0" lvl="0" indent="0" algn="ctr" rtl="0">
                        <a:lnSpc>
                          <a:spcPct val="114000"/>
                        </a:lnSpc>
                        <a:spcBef>
                          <a:spcPts val="0"/>
                        </a:spcBef>
                        <a:spcAft>
                          <a:spcPts val="0"/>
                        </a:spcAft>
                        <a:buClr>
                          <a:schemeClr val="lt1"/>
                        </a:buClr>
                        <a:buSzPts val="1000"/>
                        <a:buFont typeface="Arial"/>
                        <a:buNone/>
                      </a:pPr>
                      <a:r>
                        <a:rPr lang="es-MX" sz="1300" u="none" strike="noStrike" cap="none">
                          <a:latin typeface="Noto Sans"/>
                          <a:ea typeface="Noto Sans"/>
                          <a:cs typeface="Noto Sans"/>
                          <a:sym typeface="Noto Sans"/>
                        </a:rPr>
                        <a:t>(15.9%)</a:t>
                      </a:r>
                      <a:endParaRPr sz="1300" b="1"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lt1"/>
                        </a:buClr>
                        <a:buSzPts val="1000"/>
                        <a:buFont typeface="Arial"/>
                        <a:buNone/>
                      </a:pPr>
                      <a:r>
                        <a:rPr lang="es-MX" sz="1300" b="1" u="none" strike="noStrike" cap="none">
                          <a:latin typeface="Noto Sans"/>
                          <a:ea typeface="Noto Sans"/>
                          <a:cs typeface="Noto Sans"/>
                          <a:sym typeface="Noto Sans"/>
                        </a:rPr>
                        <a:t>892</a:t>
                      </a:r>
                      <a:endParaRPr/>
                    </a:p>
                    <a:p>
                      <a:pPr marL="0" marR="0" lvl="0" indent="0" algn="ctr" rtl="0">
                        <a:lnSpc>
                          <a:spcPct val="114000"/>
                        </a:lnSpc>
                        <a:spcBef>
                          <a:spcPts val="0"/>
                        </a:spcBef>
                        <a:spcAft>
                          <a:spcPts val="0"/>
                        </a:spcAft>
                        <a:buClr>
                          <a:schemeClr val="lt1"/>
                        </a:buClr>
                        <a:buSzPts val="1000"/>
                        <a:buFont typeface="Arial"/>
                        <a:buNone/>
                      </a:pPr>
                      <a:r>
                        <a:rPr lang="es-MX" sz="1300" b="1" u="none" strike="noStrike" cap="none">
                          <a:latin typeface="Noto Sans"/>
                          <a:ea typeface="Noto Sans"/>
                          <a:cs typeface="Noto Sans"/>
                          <a:sym typeface="Noto Sans"/>
                        </a:rPr>
                        <a:t>(14.1)</a:t>
                      </a:r>
                      <a:endParaRPr sz="1300" b="1"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576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3</a:t>
                      </a:r>
                      <a:endParaRPr sz="1300" b="1" u="none" strike="noStrike" cap="none">
                        <a:solidFill>
                          <a:srgbClr val="595959"/>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14000"/>
                        </a:lnSpc>
                        <a:spcBef>
                          <a:spcPts val="0"/>
                        </a:spcBef>
                        <a:spcAft>
                          <a:spcPts val="0"/>
                        </a:spcAft>
                        <a:buNone/>
                      </a:pPr>
                      <a:r>
                        <a:rPr lang="es-MX" sz="1300" b="1" u="none" strike="noStrike" cap="none">
                          <a:latin typeface="Noto Sans"/>
                          <a:ea typeface="Noto Sans"/>
                          <a:cs typeface="Noto Sans"/>
                          <a:sym typeface="Noto Sans"/>
                        </a:rPr>
                        <a:t>Enfermedades del sistema respiratorio</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Arial"/>
                        <a:buNone/>
                      </a:pPr>
                      <a:r>
                        <a:rPr lang="es-MX" sz="1300" u="none" strike="noStrike" cap="none">
                          <a:latin typeface="Noto Sans"/>
                          <a:ea typeface="Noto Sans"/>
                          <a:cs typeface="Noto Sans"/>
                          <a:sym typeface="Noto Sans"/>
                        </a:rPr>
                        <a:t>736</a:t>
                      </a:r>
                      <a:endParaRPr sz="1300" u="none" strike="noStrike" cap="none">
                        <a:latin typeface="Noto Sans"/>
                        <a:ea typeface="Noto Sans"/>
                        <a:cs typeface="Noto Sans"/>
                        <a:sym typeface="Noto Sans"/>
                      </a:endParaRPr>
                    </a:p>
                    <a:p>
                      <a:pPr marL="0" marR="0" lvl="0" indent="0" algn="ctr" rtl="0">
                        <a:lnSpc>
                          <a:spcPct val="114000"/>
                        </a:lnSpc>
                        <a:spcBef>
                          <a:spcPts val="0"/>
                        </a:spcBef>
                        <a:spcAft>
                          <a:spcPts val="0"/>
                        </a:spcAft>
                        <a:buClr>
                          <a:schemeClr val="dk1"/>
                        </a:buClr>
                        <a:buSzPts val="1000"/>
                        <a:buFont typeface="Arial"/>
                        <a:buNone/>
                      </a:pPr>
                      <a:r>
                        <a:rPr lang="es-MX" sz="1300" u="none" strike="noStrike" cap="none">
                          <a:latin typeface="Noto Sans"/>
                          <a:ea typeface="Noto Sans"/>
                          <a:cs typeface="Noto Sans"/>
                          <a:sym typeface="Noto Sans"/>
                        </a:rPr>
                        <a:t>(11.7%)</a:t>
                      </a:r>
                      <a:endParaRPr sz="1300" b="1"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Arial"/>
                        <a:buNone/>
                      </a:pPr>
                      <a:r>
                        <a:rPr lang="es-MX" sz="1300" b="1" u="none" strike="noStrike" cap="none">
                          <a:latin typeface="Noto Sans"/>
                          <a:ea typeface="Noto Sans"/>
                          <a:cs typeface="Noto Sans"/>
                          <a:sym typeface="Noto Sans"/>
                        </a:rPr>
                        <a:t>822</a:t>
                      </a:r>
                      <a:endParaRPr/>
                    </a:p>
                    <a:p>
                      <a:pPr marL="0" marR="0" lvl="0" indent="0" algn="ctr" rtl="0">
                        <a:lnSpc>
                          <a:spcPct val="114000"/>
                        </a:lnSpc>
                        <a:spcBef>
                          <a:spcPts val="0"/>
                        </a:spcBef>
                        <a:spcAft>
                          <a:spcPts val="0"/>
                        </a:spcAft>
                        <a:buClr>
                          <a:schemeClr val="dk1"/>
                        </a:buClr>
                        <a:buSzPts val="1000"/>
                        <a:buFont typeface="Arial"/>
                        <a:buNone/>
                      </a:pPr>
                      <a:r>
                        <a:rPr lang="es-MX" sz="1300" b="1" u="none" strike="noStrike" cap="none">
                          <a:latin typeface="Noto Sans"/>
                          <a:ea typeface="Noto Sans"/>
                          <a:cs typeface="Noto Sans"/>
                          <a:sym typeface="Noto Sans"/>
                        </a:rPr>
                        <a:t>(13.0)</a:t>
                      </a:r>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576000">
                <a:tc>
                  <a:txBody>
                    <a:bodyPr/>
                    <a:lstStyle/>
                    <a:p>
                      <a:pPr marL="0" marR="0" lvl="0" indent="0" algn="ctr" rtl="0">
                        <a:lnSpc>
                          <a:spcPct val="114000"/>
                        </a:lnSpc>
                        <a:spcBef>
                          <a:spcPts val="0"/>
                        </a:spcBef>
                        <a:spcAft>
                          <a:spcPts val="0"/>
                        </a:spcAft>
                        <a:buClr>
                          <a:schemeClr val="lt1"/>
                        </a:buClr>
                        <a:buSzPts val="1400"/>
                        <a:buFont typeface="Calibri"/>
                        <a:buNone/>
                      </a:pPr>
                      <a:r>
                        <a:rPr lang="es-MX" sz="1300" b="1" u="none" strike="noStrike" cap="none">
                          <a:latin typeface="Noto Sans"/>
                          <a:ea typeface="Noto Sans"/>
                          <a:cs typeface="Noto Sans"/>
                          <a:sym typeface="Noto Sans"/>
                        </a:rPr>
                        <a:t>4</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14000"/>
                        </a:lnSpc>
                        <a:spcBef>
                          <a:spcPts val="0"/>
                        </a:spcBef>
                        <a:spcAft>
                          <a:spcPts val="0"/>
                        </a:spcAft>
                        <a:buNone/>
                      </a:pPr>
                      <a:r>
                        <a:rPr lang="es-MX" sz="1300" b="1" u="none" strike="noStrike" cap="none">
                          <a:latin typeface="Noto Sans"/>
                          <a:ea typeface="Noto Sans"/>
                          <a:cs typeface="Noto Sans"/>
                          <a:sym typeface="Noto Sans"/>
                        </a:rPr>
                        <a:t>Enfermedades del sistema digestivo</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Arial"/>
                        <a:buNone/>
                      </a:pPr>
                      <a:r>
                        <a:rPr lang="es-MX" sz="1300" u="none" strike="noStrike" cap="none">
                          <a:latin typeface="Noto Sans"/>
                          <a:ea typeface="Noto Sans"/>
                          <a:cs typeface="Noto Sans"/>
                          <a:sym typeface="Noto Sans"/>
                        </a:rPr>
                        <a:t>624</a:t>
                      </a:r>
                      <a:endParaRPr sz="1300" u="none" strike="noStrike" cap="none">
                        <a:latin typeface="Noto Sans"/>
                        <a:ea typeface="Noto Sans"/>
                        <a:cs typeface="Noto Sans"/>
                        <a:sym typeface="Noto Sans"/>
                      </a:endParaRPr>
                    </a:p>
                    <a:p>
                      <a:pPr marL="0" marR="0" lvl="0" indent="0" algn="ctr" rtl="0">
                        <a:lnSpc>
                          <a:spcPct val="114000"/>
                        </a:lnSpc>
                        <a:spcBef>
                          <a:spcPts val="0"/>
                        </a:spcBef>
                        <a:spcAft>
                          <a:spcPts val="0"/>
                        </a:spcAft>
                        <a:buClr>
                          <a:schemeClr val="dk1"/>
                        </a:buClr>
                        <a:buSzPts val="1000"/>
                        <a:buFont typeface="Arial"/>
                        <a:buNone/>
                      </a:pPr>
                      <a:r>
                        <a:rPr lang="es-MX" sz="1300" u="none" strike="noStrike" cap="none">
                          <a:latin typeface="Noto Sans"/>
                          <a:ea typeface="Noto Sans"/>
                          <a:cs typeface="Noto Sans"/>
                          <a:sym typeface="Noto Sans"/>
                        </a:rPr>
                        <a:t>(9.9%)</a:t>
                      </a:r>
                      <a:endParaRPr sz="1300" b="1"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Arial"/>
                        <a:buNone/>
                      </a:pPr>
                      <a:r>
                        <a:rPr lang="es-MX" sz="1300" b="1" u="none" strike="noStrike" cap="none">
                          <a:latin typeface="Noto Sans"/>
                          <a:ea typeface="Noto Sans"/>
                          <a:cs typeface="Noto Sans"/>
                          <a:sym typeface="Noto Sans"/>
                        </a:rPr>
                        <a:t>656</a:t>
                      </a:r>
                      <a:endParaRPr/>
                    </a:p>
                    <a:p>
                      <a:pPr marL="0" marR="0" lvl="0" indent="0" algn="ctr" rtl="0">
                        <a:lnSpc>
                          <a:spcPct val="114000"/>
                        </a:lnSpc>
                        <a:spcBef>
                          <a:spcPts val="0"/>
                        </a:spcBef>
                        <a:spcAft>
                          <a:spcPts val="0"/>
                        </a:spcAft>
                        <a:buClr>
                          <a:schemeClr val="dk1"/>
                        </a:buClr>
                        <a:buSzPts val="1000"/>
                        <a:buFont typeface="Arial"/>
                        <a:buNone/>
                      </a:pPr>
                      <a:r>
                        <a:rPr lang="es-MX" sz="1300" b="1" u="none" strike="noStrike" cap="none">
                          <a:latin typeface="Noto Sans"/>
                          <a:ea typeface="Noto Sans"/>
                          <a:cs typeface="Noto Sans"/>
                          <a:sym typeface="Noto Sans"/>
                        </a:rPr>
                        <a:t>(10.4)</a:t>
                      </a:r>
                      <a:endParaRPr sz="1300" b="1"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576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5</a:t>
                      </a:r>
                      <a:endParaRPr sz="1300" b="1" u="none" strike="noStrike" cap="none">
                        <a:solidFill>
                          <a:srgbClr val="595959"/>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14000"/>
                        </a:lnSpc>
                        <a:spcBef>
                          <a:spcPts val="0"/>
                        </a:spcBef>
                        <a:spcAft>
                          <a:spcPts val="0"/>
                        </a:spcAft>
                        <a:buNone/>
                      </a:pPr>
                      <a:r>
                        <a:rPr lang="es-MX" sz="1300" b="1" u="none" strike="noStrike" cap="none">
                          <a:latin typeface="Noto Sans"/>
                          <a:ea typeface="Noto Sans"/>
                          <a:cs typeface="Noto Sans"/>
                          <a:sym typeface="Noto Sans"/>
                        </a:rPr>
                        <a:t>Traumatismos, envenenamientos y otras </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400"/>
                        <a:buFont typeface="Calibri"/>
                        <a:buNone/>
                      </a:pPr>
                      <a:r>
                        <a:rPr lang="es-MX" sz="1300" u="none" strike="noStrike" cap="none">
                          <a:latin typeface="Noto Sans"/>
                          <a:ea typeface="Noto Sans"/>
                          <a:cs typeface="Noto Sans"/>
                          <a:sym typeface="Noto Sans"/>
                        </a:rPr>
                        <a:t>452</a:t>
                      </a:r>
                      <a:endParaRPr sz="1300" u="none" strike="noStrike" cap="none">
                        <a:latin typeface="Noto Sans"/>
                        <a:ea typeface="Noto Sans"/>
                        <a:cs typeface="Noto Sans"/>
                        <a:sym typeface="Noto Sans"/>
                      </a:endParaRPr>
                    </a:p>
                    <a:p>
                      <a:pPr marL="0" marR="0" lvl="0" indent="0" algn="ctr" rtl="0">
                        <a:lnSpc>
                          <a:spcPct val="114000"/>
                        </a:lnSpc>
                        <a:spcBef>
                          <a:spcPts val="0"/>
                        </a:spcBef>
                        <a:spcAft>
                          <a:spcPts val="0"/>
                        </a:spcAft>
                        <a:buClr>
                          <a:schemeClr val="dk1"/>
                        </a:buClr>
                        <a:buSzPts val="1000"/>
                        <a:buFont typeface="Calibri"/>
                        <a:buNone/>
                      </a:pPr>
                      <a:r>
                        <a:rPr lang="es-MX" sz="1300" u="none" strike="noStrike" cap="none">
                          <a:latin typeface="Noto Sans"/>
                          <a:ea typeface="Noto Sans"/>
                          <a:cs typeface="Noto Sans"/>
                          <a:sym typeface="Noto Sans"/>
                        </a:rPr>
                        <a:t>(7.2%)</a:t>
                      </a:r>
                      <a:endParaRPr sz="1300"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400"/>
                        <a:buFont typeface="Calibri"/>
                        <a:buNone/>
                      </a:pPr>
                      <a:r>
                        <a:rPr lang="es-MX" sz="1300" u="none" strike="noStrike" cap="none">
                          <a:latin typeface="Noto Sans"/>
                          <a:ea typeface="Noto Sans"/>
                          <a:cs typeface="Noto Sans"/>
                          <a:sym typeface="Noto Sans"/>
                        </a:rPr>
                        <a:t>457</a:t>
                      </a:r>
                      <a:endParaRPr/>
                    </a:p>
                    <a:p>
                      <a:pPr marL="0" marR="0" lvl="0" indent="0" algn="ctr" rtl="0">
                        <a:lnSpc>
                          <a:spcPct val="114000"/>
                        </a:lnSpc>
                        <a:spcBef>
                          <a:spcPts val="0"/>
                        </a:spcBef>
                        <a:spcAft>
                          <a:spcPts val="0"/>
                        </a:spcAft>
                        <a:buClr>
                          <a:schemeClr val="dk1"/>
                        </a:buClr>
                        <a:buSzPts val="1400"/>
                        <a:buFont typeface="Calibri"/>
                        <a:buNone/>
                      </a:pPr>
                      <a:r>
                        <a:rPr lang="es-MX" sz="1300" u="none" strike="noStrike" cap="none">
                          <a:latin typeface="Noto Sans"/>
                          <a:ea typeface="Noto Sans"/>
                          <a:cs typeface="Noto Sans"/>
                          <a:sym typeface="Noto Sans"/>
                        </a:rPr>
                        <a:t>(7.2)</a:t>
                      </a:r>
                      <a:endParaRPr sz="1300" u="none" strike="noStrike" cap="none">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6"/>
                  </a:ext>
                </a:extLst>
              </a:tr>
              <a:tr h="576000">
                <a:tc>
                  <a:txBody>
                    <a:bodyPr/>
                    <a:lstStyle/>
                    <a:p>
                      <a:pPr marL="0" marR="0" lvl="0" indent="0" algn="ctr" rtl="0">
                        <a:lnSpc>
                          <a:spcPct val="114000"/>
                        </a:lnSpc>
                        <a:spcBef>
                          <a:spcPts val="0"/>
                        </a:spcBef>
                        <a:spcAft>
                          <a:spcPts val="0"/>
                        </a:spcAft>
                        <a:buClr>
                          <a:schemeClr val="dk1"/>
                        </a:buClr>
                        <a:buSzPts val="1400"/>
                        <a:buFont typeface="Calibri"/>
                        <a:buNone/>
                      </a:pPr>
                      <a:endParaRPr sz="1300" b="1" u="none" strike="noStrike" cap="none">
                        <a:solidFill>
                          <a:srgbClr val="595959"/>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14000"/>
                        </a:lnSpc>
                        <a:spcBef>
                          <a:spcPts val="0"/>
                        </a:spcBef>
                        <a:spcAft>
                          <a:spcPts val="0"/>
                        </a:spcAft>
                        <a:buClr>
                          <a:schemeClr val="dk1"/>
                        </a:buClr>
                        <a:buSzPts val="1300"/>
                        <a:buFont typeface="Noto Sans"/>
                        <a:buNone/>
                      </a:pPr>
                      <a:r>
                        <a:rPr lang="es-MX" sz="1300" b="1" u="none" strike="noStrike" cap="none">
                          <a:solidFill>
                            <a:schemeClr val="dk1"/>
                          </a:solidFill>
                          <a:latin typeface="Noto Sans"/>
                          <a:ea typeface="Noto Sans"/>
                          <a:cs typeface="Noto Sans"/>
                          <a:sym typeface="Noto Sans"/>
                        </a:rPr>
                        <a:t>Todas las demás</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Calibri"/>
                        <a:buNone/>
                      </a:pPr>
                      <a:r>
                        <a:rPr lang="es-MX" sz="1300" u="none" strike="noStrike" cap="none">
                          <a:latin typeface="Noto Sans"/>
                          <a:ea typeface="Noto Sans"/>
                          <a:cs typeface="Noto Sans"/>
                          <a:sym typeface="Noto Sans"/>
                        </a:rPr>
                        <a:t>2,187</a:t>
                      </a:r>
                      <a:endParaRPr/>
                    </a:p>
                    <a:p>
                      <a:pPr marL="0" marR="0" lvl="0" indent="0" algn="ctr" rtl="0">
                        <a:lnSpc>
                          <a:spcPct val="114000"/>
                        </a:lnSpc>
                        <a:spcBef>
                          <a:spcPts val="0"/>
                        </a:spcBef>
                        <a:spcAft>
                          <a:spcPts val="0"/>
                        </a:spcAft>
                        <a:buClr>
                          <a:schemeClr val="dk1"/>
                        </a:buClr>
                        <a:buSzPts val="1000"/>
                        <a:buFont typeface="Calibri"/>
                        <a:buNone/>
                      </a:pPr>
                      <a:r>
                        <a:rPr lang="es-MX" sz="1300" u="none" strike="noStrike" cap="none">
                          <a:latin typeface="Noto Sans"/>
                          <a:ea typeface="Noto Sans"/>
                          <a:cs typeface="Noto Sans"/>
                          <a:sym typeface="Noto Sans"/>
                        </a:rPr>
                        <a:t>(34.6%)</a:t>
                      </a:r>
                      <a:endParaRPr sz="1300" u="none" strike="noStrike" cap="none">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chemeClr val="dk1"/>
                        </a:buClr>
                        <a:buSzPts val="1000"/>
                        <a:buFont typeface="Calibri"/>
                        <a:buNone/>
                      </a:pPr>
                      <a:r>
                        <a:rPr lang="es-MX" sz="1300" u="none" strike="noStrike" cap="none">
                          <a:latin typeface="Noto Sans"/>
                          <a:ea typeface="Noto Sans"/>
                          <a:cs typeface="Noto Sans"/>
                          <a:sym typeface="Noto Sans"/>
                        </a:rPr>
                        <a:t>2,112</a:t>
                      </a:r>
                      <a:endParaRPr/>
                    </a:p>
                    <a:p>
                      <a:pPr marL="0" marR="0" lvl="0" indent="0" algn="ctr" rtl="0">
                        <a:lnSpc>
                          <a:spcPct val="114000"/>
                        </a:lnSpc>
                        <a:spcBef>
                          <a:spcPts val="0"/>
                        </a:spcBef>
                        <a:spcAft>
                          <a:spcPts val="0"/>
                        </a:spcAft>
                        <a:buClr>
                          <a:schemeClr val="dk1"/>
                        </a:buClr>
                        <a:buSzPts val="1000"/>
                        <a:buFont typeface="Calibri"/>
                        <a:buNone/>
                      </a:pPr>
                      <a:r>
                        <a:rPr lang="es-MX" sz="1300" u="none" strike="noStrike" cap="none">
                          <a:latin typeface="Noto Sans"/>
                          <a:ea typeface="Noto Sans"/>
                          <a:cs typeface="Noto Sans"/>
                          <a:sym typeface="Noto Sans"/>
                        </a:rPr>
                        <a:t>(33.4)</a:t>
                      </a:r>
                      <a:endParaRPr sz="1300" u="none" strike="noStrike" cap="none">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7"/>
                  </a:ext>
                </a:extLst>
              </a:tr>
              <a:tr h="576000">
                <a:tc gridSpan="2">
                  <a:txBody>
                    <a:bodyPr/>
                    <a:lstStyle/>
                    <a:p>
                      <a:pPr marL="0" marR="0" lvl="0" indent="0" algn="ctr" rtl="0">
                        <a:lnSpc>
                          <a:spcPct val="90000"/>
                        </a:lnSpc>
                        <a:spcBef>
                          <a:spcPts val="0"/>
                        </a:spcBef>
                        <a:spcAft>
                          <a:spcPts val="0"/>
                        </a:spcAft>
                        <a:buClr>
                          <a:schemeClr val="dk1"/>
                        </a:buClr>
                        <a:buSzPts val="1600"/>
                        <a:buFont typeface="Calibri"/>
                        <a:buNone/>
                      </a:pPr>
                      <a:r>
                        <a:rPr lang="es-MX" sz="1300" b="1" u="none" strike="noStrike" cap="none">
                          <a:solidFill>
                            <a:schemeClr val="dk1"/>
                          </a:solidFill>
                          <a:latin typeface="Noto Sans"/>
                          <a:ea typeface="Noto Sans"/>
                          <a:cs typeface="Noto Sans"/>
                          <a:sym typeface="Noto Sans"/>
                        </a:rPr>
                        <a:t> Total</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600"/>
                        <a:buFont typeface="Arial"/>
                        <a:buNone/>
                      </a:pPr>
                      <a:r>
                        <a:rPr lang="es-MX" sz="1300" b="1" u="none" strike="noStrike" cap="none">
                          <a:solidFill>
                            <a:schemeClr val="dk1"/>
                          </a:solidFill>
                          <a:latin typeface="Noto Sans"/>
                          <a:ea typeface="Noto Sans"/>
                          <a:cs typeface="Noto Sans"/>
                          <a:sym typeface="Noto Sans"/>
                        </a:rPr>
                        <a:t>6,314</a:t>
                      </a:r>
                      <a:endParaRPr/>
                    </a:p>
                    <a:p>
                      <a:pPr marL="0" marR="0" lvl="0" indent="0" algn="ctr" rtl="0">
                        <a:lnSpc>
                          <a:spcPct val="100000"/>
                        </a:lnSpc>
                        <a:spcBef>
                          <a:spcPts val="0"/>
                        </a:spcBef>
                        <a:spcAft>
                          <a:spcPts val="0"/>
                        </a:spcAft>
                        <a:buClr>
                          <a:schemeClr val="dk1"/>
                        </a:buClr>
                        <a:buSzPts val="1600"/>
                        <a:buFont typeface="Arial"/>
                        <a:buNone/>
                      </a:pPr>
                      <a:r>
                        <a:rPr lang="es-MX" sz="1300" b="1" u="none" strike="noStrike" cap="none">
                          <a:solidFill>
                            <a:schemeClr val="dk1"/>
                          </a:solidFill>
                          <a:latin typeface="Noto Sans"/>
                          <a:ea typeface="Noto Sans"/>
                          <a:cs typeface="Noto Sans"/>
                          <a:sym typeface="Noto Sans"/>
                        </a:rPr>
                        <a:t>100%</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s-MX" sz="1300" b="1" u="none" strike="noStrike" cap="none">
                          <a:solidFill>
                            <a:schemeClr val="dk1"/>
                          </a:solidFill>
                          <a:latin typeface="Noto Sans"/>
                          <a:ea typeface="Noto Sans"/>
                          <a:cs typeface="Noto Sans"/>
                          <a:sym typeface="Noto Sans"/>
                        </a:rPr>
                        <a:t>6,319</a:t>
                      </a:r>
                      <a:endParaRPr/>
                    </a:p>
                    <a:p>
                      <a:pPr marL="0" marR="0" lvl="0" indent="0" algn="ctr" rtl="0">
                        <a:lnSpc>
                          <a:spcPct val="100000"/>
                        </a:lnSpc>
                        <a:spcBef>
                          <a:spcPts val="0"/>
                        </a:spcBef>
                        <a:spcAft>
                          <a:spcPts val="0"/>
                        </a:spcAft>
                        <a:buClr>
                          <a:schemeClr val="dk1"/>
                        </a:buClr>
                        <a:buSzPts val="1600"/>
                        <a:buFont typeface="Arial"/>
                        <a:buNone/>
                      </a:pPr>
                      <a:r>
                        <a:rPr lang="es-MX" sz="1300" b="1" u="none" strike="noStrike" cap="none">
                          <a:solidFill>
                            <a:schemeClr val="dk1"/>
                          </a:solidFill>
                          <a:latin typeface="Noto Sans"/>
                          <a:ea typeface="Noto Sans"/>
                          <a:cs typeface="Noto Sans"/>
                          <a:sym typeface="Noto Sans"/>
                        </a:rPr>
                        <a:t>(100%)</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8"/>
                  </a:ext>
                </a:extLst>
              </a:tr>
            </a:tbl>
          </a:graphicData>
        </a:graphic>
      </p:graphicFrame>
      <p:graphicFrame>
        <p:nvGraphicFramePr>
          <p:cNvPr id="643" name="Google Shape;643;p20"/>
          <p:cNvGraphicFramePr/>
          <p:nvPr/>
        </p:nvGraphicFramePr>
        <p:xfrm>
          <a:off x="5865896" y="1143620"/>
          <a:ext cx="5970250" cy="4497416"/>
        </p:xfrm>
        <a:graphic>
          <a:graphicData uri="http://schemas.openxmlformats.org/drawingml/2006/table">
            <a:tbl>
              <a:tblPr>
                <a:noFill/>
                <a:tableStyleId>{516874F5-46BB-4AD5-BCD0-59EBE15CA0B3}</a:tableStyleId>
              </a:tblPr>
              <a:tblGrid>
                <a:gridCol w="517675">
                  <a:extLst>
                    <a:ext uri="{9D8B030D-6E8A-4147-A177-3AD203B41FA5}">
                      <a16:colId xmlns:a16="http://schemas.microsoft.com/office/drawing/2014/main" val="20000"/>
                    </a:ext>
                  </a:extLst>
                </a:gridCol>
                <a:gridCol w="2775075">
                  <a:extLst>
                    <a:ext uri="{9D8B030D-6E8A-4147-A177-3AD203B41FA5}">
                      <a16:colId xmlns:a16="http://schemas.microsoft.com/office/drawing/2014/main" val="20001"/>
                    </a:ext>
                  </a:extLst>
                </a:gridCol>
                <a:gridCol w="892500">
                  <a:extLst>
                    <a:ext uri="{9D8B030D-6E8A-4147-A177-3AD203B41FA5}">
                      <a16:colId xmlns:a16="http://schemas.microsoft.com/office/drawing/2014/main" val="20002"/>
                    </a:ext>
                  </a:extLst>
                </a:gridCol>
                <a:gridCol w="892500">
                  <a:extLst>
                    <a:ext uri="{9D8B030D-6E8A-4147-A177-3AD203B41FA5}">
                      <a16:colId xmlns:a16="http://schemas.microsoft.com/office/drawing/2014/main" val="20003"/>
                    </a:ext>
                  </a:extLst>
                </a:gridCol>
                <a:gridCol w="892500">
                  <a:extLst>
                    <a:ext uri="{9D8B030D-6E8A-4147-A177-3AD203B41FA5}">
                      <a16:colId xmlns:a16="http://schemas.microsoft.com/office/drawing/2014/main" val="20004"/>
                    </a:ext>
                  </a:extLst>
                </a:gridCol>
              </a:tblGrid>
              <a:tr h="328925">
                <a:tc gridSpan="5">
                  <a:txBody>
                    <a:bodyPr/>
                    <a:lstStyle/>
                    <a:p>
                      <a:pPr marL="0" marR="0" lvl="0" indent="0" algn="ctr" rtl="0">
                        <a:lnSpc>
                          <a:spcPct val="100000"/>
                        </a:lnSpc>
                        <a:spcBef>
                          <a:spcPts val="0"/>
                        </a:spcBef>
                        <a:spcAft>
                          <a:spcPts val="0"/>
                        </a:spcAft>
                        <a:buClr>
                          <a:srgbClr val="000000"/>
                        </a:buClr>
                        <a:buSzPts val="1400"/>
                        <a:buFont typeface="Arial"/>
                        <a:buNone/>
                      </a:pPr>
                      <a:r>
                        <a:rPr lang="es-MX" sz="1300" b="1" u="none" strike="noStrike" cap="none">
                          <a:solidFill>
                            <a:schemeClr val="lt1"/>
                          </a:solidFill>
                          <a:latin typeface="Noto Sans"/>
                          <a:ea typeface="Noto Sans"/>
                          <a:cs typeface="Noto Sans"/>
                          <a:sym typeface="Noto Sans"/>
                        </a:rPr>
                        <a:t>Principales Causas de Mortalidad Hospitalaria</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28925">
                <a:tc gridSpan="2">
                  <a:txBody>
                    <a:bodyPr/>
                    <a:lstStyle/>
                    <a:p>
                      <a:pPr marL="0" marR="0" lvl="0" indent="0" algn="ctr" rtl="0">
                        <a:lnSpc>
                          <a:spcPct val="100000"/>
                        </a:lnSpc>
                        <a:spcBef>
                          <a:spcPts val="0"/>
                        </a:spcBef>
                        <a:spcAft>
                          <a:spcPts val="0"/>
                        </a:spcAft>
                        <a:buClr>
                          <a:srgbClr val="000000"/>
                        </a:buClr>
                        <a:buSzPts val="1400"/>
                        <a:buFont typeface="Arial"/>
                        <a:buNone/>
                      </a:pPr>
                      <a:r>
                        <a:rPr lang="es-MX" sz="1300" b="1" u="none" strike="noStrike" cap="none">
                          <a:solidFill>
                            <a:schemeClr val="lt1"/>
                          </a:solidFill>
                          <a:latin typeface="Noto Sans"/>
                          <a:ea typeface="Noto Sans"/>
                          <a:cs typeface="Noto Sans"/>
                          <a:sym typeface="Noto Sans"/>
                        </a:rPr>
                        <a:t>Causas</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300" b="1" u="none" strike="noStrike" cap="none">
                          <a:solidFill>
                            <a:schemeClr val="lt1"/>
                          </a:solidFill>
                          <a:latin typeface="Noto Sans"/>
                          <a:ea typeface="Noto Sans"/>
                          <a:cs typeface="Noto Sans"/>
                          <a:sym typeface="Noto Sans"/>
                        </a:rPr>
                        <a:t>2024</a:t>
                      </a:r>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300" b="1" u="none" strike="noStrike" cap="none">
                          <a:solidFill>
                            <a:schemeClr val="lt1"/>
                          </a:solidFill>
                          <a:latin typeface="Noto Sans"/>
                          <a:ea typeface="Noto Sans"/>
                          <a:cs typeface="Noto Sans"/>
                          <a:sym typeface="Noto Sans"/>
                        </a:rPr>
                        <a:t>2025</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300" b="1" u="none" strike="noStrike" cap="none">
                          <a:solidFill>
                            <a:schemeClr val="lt1"/>
                          </a:solidFill>
                          <a:latin typeface="Noto Sans"/>
                          <a:ea typeface="Noto Sans"/>
                          <a:cs typeface="Noto Sans"/>
                          <a:sym typeface="Noto Sans"/>
                        </a:rPr>
                        <a:t>% Var</a:t>
                      </a:r>
                      <a:endParaRPr sz="1300" b="1" u="none" strike="noStrike" cap="none">
                        <a:solidFill>
                          <a:schemeClr val="lt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1"/>
                  </a:ext>
                </a:extLst>
              </a:tr>
              <a:tr h="540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1</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Malformaciones congénitas, deformidades y anomalías cromosómicas</a:t>
                      </a:r>
                      <a:endParaRPr sz="1300" b="1" u="none" strike="noStrike" cap="none">
                        <a:solidFill>
                          <a:schemeClr val="dk1"/>
                        </a:solidFill>
                        <a:latin typeface="Noto Sans"/>
                        <a:ea typeface="Noto Sans"/>
                        <a:cs typeface="Noto Sans"/>
                        <a:sym typeface="Noto Sans"/>
                      </a:endParaRPr>
                    </a:p>
                  </a:txBody>
                  <a:tcPr marL="36000" marR="360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34</a:t>
                      </a:r>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37</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8.8</a:t>
                      </a:r>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540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2</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spcBef>
                          <a:spcPts val="0"/>
                        </a:spcBef>
                        <a:spcAft>
                          <a:spcPts val="0"/>
                        </a:spcAft>
                        <a:buNone/>
                      </a:pPr>
                      <a:r>
                        <a:rPr lang="es-MX" sz="1300" b="1" u="none" strike="noStrike" cap="none">
                          <a:solidFill>
                            <a:schemeClr val="dk1"/>
                          </a:solidFill>
                          <a:latin typeface="Noto Sans"/>
                          <a:ea typeface="Noto Sans"/>
                          <a:cs typeface="Noto Sans"/>
                          <a:sym typeface="Noto Sans"/>
                        </a:rPr>
                        <a:t>Tumores (Neoplasias)</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26</a:t>
                      </a:r>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31</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19.2</a:t>
                      </a:r>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540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3</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s-MX" sz="1300" b="1" u="none" strike="noStrike" cap="none">
                          <a:solidFill>
                            <a:schemeClr val="dk1"/>
                          </a:solidFill>
                          <a:latin typeface="Noto Sans"/>
                          <a:ea typeface="Noto Sans"/>
                          <a:cs typeface="Noto Sans"/>
                          <a:sym typeface="Noto Sans"/>
                        </a:rPr>
                        <a:t>Enfermedades del sistema digestivo</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6</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13</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116.7</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540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4</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s-MX" sz="1300" b="1" u="none" strike="noStrike" cap="none">
                          <a:solidFill>
                            <a:schemeClr val="dk1"/>
                          </a:solidFill>
                          <a:latin typeface="Noto Sans"/>
                          <a:ea typeface="Noto Sans"/>
                          <a:cs typeface="Noto Sans"/>
                          <a:sym typeface="Noto Sans"/>
                        </a:rPr>
                        <a:t>Enfermedades del sistema circulatorio</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13</a:t>
                      </a:r>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12</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-7.7</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540000">
                <a:tc>
                  <a:txBody>
                    <a:bodyPr/>
                    <a:lstStyle/>
                    <a:p>
                      <a:pPr marL="0" marR="0" lvl="0" indent="0" algn="ctr" rtl="0">
                        <a:lnSpc>
                          <a:spcPct val="114000"/>
                        </a:lnSpc>
                        <a:spcBef>
                          <a:spcPts val="0"/>
                        </a:spcBef>
                        <a:spcAft>
                          <a:spcPts val="0"/>
                        </a:spcAft>
                        <a:buClr>
                          <a:schemeClr val="dk1"/>
                        </a:buClr>
                        <a:buSzPts val="1400"/>
                        <a:buFont typeface="Calibri"/>
                        <a:buNone/>
                      </a:pPr>
                      <a:r>
                        <a:rPr lang="es-MX" sz="1300" b="1" u="none" strike="noStrike" cap="none">
                          <a:latin typeface="Noto Sans"/>
                          <a:ea typeface="Noto Sans"/>
                          <a:cs typeface="Noto Sans"/>
                          <a:sym typeface="Noto Sans"/>
                        </a:rPr>
                        <a:t>5</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Noto Sans"/>
                        <a:buNone/>
                      </a:pPr>
                      <a:r>
                        <a:rPr lang="es-MX" sz="1300" b="1" u="none" strike="noStrike" cap="none">
                          <a:solidFill>
                            <a:schemeClr val="dk1"/>
                          </a:solidFill>
                          <a:latin typeface="Noto Sans"/>
                          <a:ea typeface="Noto Sans"/>
                          <a:cs typeface="Noto Sans"/>
                          <a:sym typeface="Noto Sans"/>
                        </a:rPr>
                        <a:t>Ciertas afecciones originadas en el período perinatal</a:t>
                      </a:r>
                      <a:endParaRPr sz="1300" b="1" u="none" strike="noStrike" cap="none">
                        <a:solidFill>
                          <a:schemeClr val="dk1"/>
                        </a:solidFill>
                        <a:latin typeface="Noto Sans"/>
                        <a:ea typeface="Noto Sans"/>
                        <a:cs typeface="Noto Sans"/>
                        <a:sym typeface="Noto Sans"/>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5</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9</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80.0</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6"/>
                  </a:ext>
                </a:extLst>
              </a:tr>
              <a:tr h="540000">
                <a:tc>
                  <a:txBody>
                    <a:bodyPr/>
                    <a:lstStyle/>
                    <a:p>
                      <a:pPr marL="0" marR="0" lvl="0" indent="0" algn="ctr" rtl="0">
                        <a:lnSpc>
                          <a:spcPct val="114000"/>
                        </a:lnSpc>
                        <a:spcBef>
                          <a:spcPts val="0"/>
                        </a:spcBef>
                        <a:spcAft>
                          <a:spcPts val="0"/>
                        </a:spcAft>
                        <a:buClr>
                          <a:schemeClr val="dk1"/>
                        </a:buClr>
                        <a:buSzPts val="1400"/>
                        <a:buFont typeface="Calibri"/>
                        <a:buNone/>
                      </a:pP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spcBef>
                          <a:spcPts val="0"/>
                        </a:spcBef>
                        <a:spcAft>
                          <a:spcPts val="0"/>
                        </a:spcAft>
                        <a:buNone/>
                      </a:pPr>
                      <a:r>
                        <a:rPr lang="es-MX" sz="1300" b="1" u="none" strike="noStrike" cap="none">
                          <a:solidFill>
                            <a:schemeClr val="dk1"/>
                          </a:solidFill>
                          <a:latin typeface="Noto Sans"/>
                          <a:ea typeface="Noto Sans"/>
                          <a:cs typeface="Noto Sans"/>
                          <a:sym typeface="Noto Sans"/>
                        </a:rPr>
                        <a:t>Todas las demás</a:t>
                      </a:r>
                      <a:endParaRPr/>
                    </a:p>
                  </a:txBody>
                  <a:tcPr marL="73025" marR="7302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53</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37</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300" b="0" i="0" u="none" strike="noStrike" cap="none">
                          <a:solidFill>
                            <a:srgbClr val="000000"/>
                          </a:solidFill>
                          <a:latin typeface="Noto Sans"/>
                          <a:ea typeface="Noto Sans"/>
                          <a:cs typeface="Noto Sans"/>
                          <a:sym typeface="Noto Sans"/>
                        </a:rPr>
                        <a:t>-30.2</a:t>
                      </a:r>
                      <a:endParaRPr sz="1300" b="0" i="0" u="none" strike="noStrike" cap="none">
                        <a:solidFill>
                          <a:srgbClr val="000000"/>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7"/>
                  </a:ext>
                </a:extLst>
              </a:tr>
              <a:tr h="468000">
                <a:tc gridSpan="2">
                  <a:txBody>
                    <a:bodyPr/>
                    <a:lstStyle/>
                    <a:p>
                      <a:pPr marL="0" marR="0" lvl="0" indent="0" algn="ctr" rtl="0">
                        <a:lnSpc>
                          <a:spcPct val="90000"/>
                        </a:lnSpc>
                        <a:spcBef>
                          <a:spcPts val="0"/>
                        </a:spcBef>
                        <a:spcAft>
                          <a:spcPts val="0"/>
                        </a:spcAft>
                        <a:buClr>
                          <a:schemeClr val="dk1"/>
                        </a:buClr>
                        <a:buSzPts val="1600"/>
                        <a:buFont typeface="Calibri"/>
                        <a:buNone/>
                      </a:pPr>
                      <a:r>
                        <a:rPr lang="es-MX" sz="1300" b="1" u="none" strike="noStrike" cap="none">
                          <a:solidFill>
                            <a:schemeClr val="dk1"/>
                          </a:solidFill>
                          <a:latin typeface="Noto Sans"/>
                          <a:ea typeface="Noto Sans"/>
                          <a:cs typeface="Noto Sans"/>
                          <a:sym typeface="Noto Sans"/>
                        </a:rPr>
                        <a:t>Total</a:t>
                      </a:r>
                      <a:endParaRPr sz="1300" b="1" u="none" strike="noStrike" cap="none">
                        <a:solidFill>
                          <a:schemeClr val="dk1"/>
                        </a:solidFill>
                        <a:latin typeface="Noto Sans"/>
                        <a:ea typeface="Noto Sans"/>
                        <a:cs typeface="Noto Sans"/>
                        <a:sym typeface="Noto Sans"/>
                      </a:endParaRPr>
                    </a:p>
                  </a:txBody>
                  <a:tcPr marL="7800" marR="7800" marT="78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hMerge="1">
                  <a:txBody>
                    <a:bodyPr/>
                    <a:lstStyle/>
                    <a:p>
                      <a:endParaRPr lang="es-MX"/>
                    </a:p>
                  </a:txBody>
                  <a:tcPr/>
                </a:tc>
                <a:tc>
                  <a:txBody>
                    <a:bodyPr/>
                    <a:lstStyle/>
                    <a:p>
                      <a:pPr marL="0" marR="0" lvl="0" indent="0" algn="ctr" rtl="0">
                        <a:spcBef>
                          <a:spcPts val="0"/>
                        </a:spcBef>
                        <a:spcAft>
                          <a:spcPts val="0"/>
                        </a:spcAft>
                        <a:buNone/>
                      </a:pPr>
                      <a:r>
                        <a:rPr lang="es-MX" sz="1300" b="1" i="0" u="none" strike="noStrike" cap="none">
                          <a:solidFill>
                            <a:schemeClr val="dk1"/>
                          </a:solidFill>
                          <a:latin typeface="Noto Sans"/>
                          <a:ea typeface="Noto Sans"/>
                          <a:cs typeface="Noto Sans"/>
                          <a:sym typeface="Noto Sans"/>
                        </a:rPr>
                        <a:t>137</a:t>
                      </a:r>
                      <a:endParaRPr sz="1300" b="1" i="0" u="none" strike="noStrike" cap="none">
                        <a:solidFill>
                          <a:schemeClr val="dk1"/>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300" b="1" i="0" u="none" strike="noStrike" cap="none">
                          <a:solidFill>
                            <a:schemeClr val="dk1"/>
                          </a:solidFill>
                          <a:latin typeface="Noto Sans"/>
                          <a:ea typeface="Noto Sans"/>
                          <a:cs typeface="Noto Sans"/>
                          <a:sym typeface="Noto Sans"/>
                        </a:rPr>
                        <a:t>139</a:t>
                      </a:r>
                      <a:endParaRPr sz="1300" b="1" i="0" u="none" strike="noStrike" cap="none">
                        <a:solidFill>
                          <a:schemeClr val="dk1"/>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300" b="1" i="0" u="none" strike="noStrike" cap="none">
                          <a:solidFill>
                            <a:schemeClr val="dk1"/>
                          </a:solidFill>
                          <a:latin typeface="Noto Sans"/>
                          <a:ea typeface="Noto Sans"/>
                          <a:cs typeface="Noto Sans"/>
                          <a:sym typeface="Noto Sans"/>
                        </a:rPr>
                        <a:t>1.5</a:t>
                      </a:r>
                      <a:endParaRPr sz="1300" b="1" i="0" u="none" strike="noStrike" cap="none">
                        <a:solidFill>
                          <a:schemeClr val="dk1"/>
                        </a:solidFill>
                        <a:latin typeface="Noto Sans"/>
                        <a:ea typeface="Noto Sans"/>
                        <a:cs typeface="Noto Sans"/>
                        <a:sym typeface="Noto Sans"/>
                      </a:endParaRPr>
                    </a:p>
                  </a:txBody>
                  <a:tcPr marL="7625" marR="7625" marT="76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8"/>
                  </a:ext>
                </a:extLst>
              </a:tr>
            </a:tbl>
          </a:graphicData>
        </a:graphic>
      </p:graphicFrame>
      <p:sp>
        <p:nvSpPr>
          <p:cNvPr id="644" name="Google Shape;644;p20"/>
          <p:cNvSpPr txBox="1"/>
          <p:nvPr/>
        </p:nvSpPr>
        <p:spPr>
          <a:xfrm>
            <a:off x="211494" y="6115511"/>
            <a:ext cx="10710506" cy="408085"/>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None/>
            </a:pPr>
            <a:r>
              <a:rPr lang="es-MX" sz="1800" dirty="0">
                <a:solidFill>
                  <a:schemeClr val="lt1"/>
                </a:solidFill>
                <a:latin typeface="Noto Sans"/>
                <a:ea typeface="Noto Sans"/>
                <a:cs typeface="Noto Sans"/>
                <a:sym typeface="Noto Sans"/>
              </a:rPr>
              <a:t>El INP funciona como Centro de Referencia en Trauma de Cráneo  en Pediatría a nivel Nacional.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2"/>
          <p:cNvGrpSpPr/>
          <p:nvPr/>
        </p:nvGrpSpPr>
        <p:grpSpPr>
          <a:xfrm>
            <a:off x="70340" y="6643197"/>
            <a:ext cx="11996742" cy="95885"/>
            <a:chOff x="0" y="0"/>
            <a:chExt cx="5549939" cy="154305"/>
          </a:xfrm>
        </p:grpSpPr>
        <p:sp>
          <p:nvSpPr>
            <p:cNvPr id="185" name="Google Shape;185;p2"/>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2"/>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2"/>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2"/>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2"/>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90" name="Google Shape;190;p2"/>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INVESTIGACIÓN</a:t>
            </a:r>
            <a:endParaRPr sz="1800" b="1">
              <a:solidFill>
                <a:schemeClr val="lt1"/>
              </a:solidFill>
              <a:latin typeface="Noto Sans"/>
              <a:ea typeface="Noto Sans"/>
              <a:cs typeface="Noto Sans"/>
              <a:sym typeface="Noto Sans"/>
            </a:endParaRPr>
          </a:p>
        </p:txBody>
      </p:sp>
      <p:sp>
        <p:nvSpPr>
          <p:cNvPr id="191" name="Google Shape;191;p2"/>
          <p:cNvSpPr/>
          <p:nvPr/>
        </p:nvSpPr>
        <p:spPr>
          <a:xfrm>
            <a:off x="309632" y="639477"/>
            <a:ext cx="569318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i="0" u="none" strike="noStrike">
                <a:solidFill>
                  <a:srgbClr val="002060"/>
                </a:solidFill>
                <a:latin typeface="Noto Sans"/>
                <a:ea typeface="Noto Sans"/>
                <a:cs typeface="Noto Sans"/>
                <a:sym typeface="Noto Sans"/>
              </a:rPr>
              <a:t>Investigadores en Ciencias Médicas (I.C.M) </a:t>
            </a:r>
            <a:endParaRPr sz="1800" b="0">
              <a:solidFill>
                <a:srgbClr val="002060"/>
              </a:solidFill>
              <a:latin typeface="Noto Sans"/>
              <a:ea typeface="Noto Sans"/>
              <a:cs typeface="Noto Sans"/>
              <a:sym typeface="Noto Sans"/>
            </a:endParaRPr>
          </a:p>
        </p:txBody>
      </p:sp>
      <p:sp>
        <p:nvSpPr>
          <p:cNvPr id="192" name="Google Shape;192;p2"/>
          <p:cNvSpPr/>
          <p:nvPr/>
        </p:nvSpPr>
        <p:spPr>
          <a:xfrm>
            <a:off x="6242109" y="506712"/>
            <a:ext cx="57762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Miembros del Sistema Nacional de Investigadoras e Investigadores (S.N.I.I.)</a:t>
            </a:r>
            <a:endParaRPr dirty="0"/>
          </a:p>
        </p:txBody>
      </p:sp>
      <p:graphicFrame>
        <p:nvGraphicFramePr>
          <p:cNvPr id="193" name="Google Shape;193;p2"/>
          <p:cNvGraphicFramePr/>
          <p:nvPr>
            <p:extLst>
              <p:ext uri="{D42A27DB-BD31-4B8C-83A1-F6EECF244321}">
                <p14:modId xmlns:p14="http://schemas.microsoft.com/office/powerpoint/2010/main" val="2897647678"/>
              </p:ext>
            </p:extLst>
          </p:nvPr>
        </p:nvGraphicFramePr>
        <p:xfrm>
          <a:off x="70340" y="1214598"/>
          <a:ext cx="6171769" cy="5136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4" name="Google Shape;194;p2"/>
          <p:cNvGraphicFramePr/>
          <p:nvPr>
            <p:extLst>
              <p:ext uri="{D42A27DB-BD31-4B8C-83A1-F6EECF244321}">
                <p14:modId xmlns:p14="http://schemas.microsoft.com/office/powerpoint/2010/main" val="3932839035"/>
              </p:ext>
            </p:extLst>
          </p:nvPr>
        </p:nvGraphicFramePr>
        <p:xfrm>
          <a:off x="6189640" y="1164993"/>
          <a:ext cx="5877442" cy="5200149"/>
        </p:xfrm>
        <a:graphic>
          <a:graphicData uri="http://schemas.openxmlformats.org/drawingml/2006/chart">
            <c:chart xmlns:c="http://schemas.openxmlformats.org/drawingml/2006/chart" xmlns:r="http://schemas.openxmlformats.org/officeDocument/2006/relationships" r:id="rId4"/>
          </a:graphicData>
        </a:graphic>
      </p:graphicFrame>
      <p:sp>
        <p:nvSpPr>
          <p:cNvPr id="195" name="Google Shape;195;p2"/>
          <p:cNvSpPr txBox="1"/>
          <p:nvPr/>
        </p:nvSpPr>
        <p:spPr>
          <a:xfrm>
            <a:off x="10764739" y="1785284"/>
            <a:ext cx="125358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b="0" i="0" u="none" strike="noStrike">
                <a:solidFill>
                  <a:srgbClr val="000000"/>
                </a:solidFill>
                <a:latin typeface="Noto Sans"/>
                <a:ea typeface="Noto Sans"/>
                <a:cs typeface="Noto Sans"/>
                <a:sym typeface="Noto Sans"/>
              </a:rPr>
              <a:t>2024= 116</a:t>
            </a:r>
            <a:endParaRPr/>
          </a:p>
          <a:p>
            <a:pPr marL="0" marR="0" lvl="0" indent="0" algn="ctr" rtl="0">
              <a:spcBef>
                <a:spcPts val="0"/>
              </a:spcBef>
              <a:spcAft>
                <a:spcPts val="0"/>
              </a:spcAft>
              <a:buNone/>
            </a:pPr>
            <a:r>
              <a:rPr lang="es-MX" sz="1400" b="1" i="0" u="none" strike="noStrike">
                <a:solidFill>
                  <a:srgbClr val="000000"/>
                </a:solidFill>
                <a:latin typeface="Noto Sans"/>
                <a:ea typeface="Noto Sans"/>
                <a:cs typeface="Noto Sans"/>
                <a:sym typeface="Noto Sans"/>
              </a:rPr>
              <a:t>2025= 118</a:t>
            </a:r>
            <a:endParaRPr/>
          </a:p>
        </p:txBody>
      </p:sp>
      <p:sp>
        <p:nvSpPr>
          <p:cNvPr id="196" name="Google Shape;196;p2"/>
          <p:cNvSpPr/>
          <p:nvPr/>
        </p:nvSpPr>
        <p:spPr>
          <a:xfrm>
            <a:off x="10604094" y="2123764"/>
            <a:ext cx="116402" cy="93136"/>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2"/>
          <p:cNvSpPr/>
          <p:nvPr/>
        </p:nvSpPr>
        <p:spPr>
          <a:xfrm>
            <a:off x="10587764" y="1903268"/>
            <a:ext cx="132732" cy="93136"/>
          </a:xfrm>
          <a:prstGeom prst="rect">
            <a:avLst/>
          </a:prstGeom>
          <a:solidFill>
            <a:srgbClr val="9DC3E6"/>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21"/>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grpSp>
        <p:nvGrpSpPr>
          <p:cNvPr id="650" name="Google Shape;650;p21"/>
          <p:cNvGrpSpPr/>
          <p:nvPr/>
        </p:nvGrpSpPr>
        <p:grpSpPr>
          <a:xfrm>
            <a:off x="47883" y="6762115"/>
            <a:ext cx="11996742" cy="95885"/>
            <a:chOff x="0" y="0"/>
            <a:chExt cx="5549939" cy="154305"/>
          </a:xfrm>
        </p:grpSpPr>
        <p:sp>
          <p:nvSpPr>
            <p:cNvPr id="651" name="Google Shape;651;p21"/>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21"/>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21"/>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21"/>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21"/>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656" name="Google Shape;656;p21"/>
          <p:cNvSpPr/>
          <p:nvPr/>
        </p:nvSpPr>
        <p:spPr>
          <a:xfrm>
            <a:off x="2703678" y="272986"/>
            <a:ext cx="6784644" cy="865297"/>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a:solidFill>
                  <a:srgbClr val="002060"/>
                </a:solidFill>
                <a:latin typeface="Noto Sans"/>
                <a:ea typeface="Noto Sans"/>
                <a:cs typeface="Noto Sans"/>
                <a:sym typeface="Noto Sans"/>
              </a:rPr>
              <a:t>Cardiología Intervencionista</a:t>
            </a:r>
            <a:endParaRPr sz="2000" b="1">
              <a:solidFill>
                <a:srgbClr val="002060"/>
              </a:solidFill>
              <a:latin typeface="Noto Sans"/>
              <a:ea typeface="Noto Sans"/>
              <a:cs typeface="Noto Sans"/>
              <a:sym typeface="Noto Sans"/>
            </a:endParaRPr>
          </a:p>
          <a:p>
            <a:pPr marL="0" marR="0" lvl="0" indent="0" algn="ctr" rtl="0">
              <a:spcBef>
                <a:spcPts val="0"/>
              </a:spcBef>
              <a:spcAft>
                <a:spcPts val="0"/>
              </a:spcAft>
              <a:buClr>
                <a:schemeClr val="dk1"/>
              </a:buClr>
              <a:buSzPts val="2000"/>
              <a:buFont typeface="Arial"/>
              <a:buNone/>
            </a:pPr>
            <a:r>
              <a:rPr lang="es-MX" sz="2000" b="1">
                <a:solidFill>
                  <a:srgbClr val="002060"/>
                </a:solidFill>
                <a:latin typeface="Noto Sans"/>
                <a:ea typeface="Noto Sans"/>
                <a:cs typeface="Noto Sans"/>
                <a:sym typeface="Noto Sans"/>
              </a:rPr>
              <a:t>2024 - 2025 </a:t>
            </a:r>
            <a:endParaRPr sz="2000" b="1">
              <a:solidFill>
                <a:srgbClr val="002060"/>
              </a:solidFill>
              <a:latin typeface="Noto Sans"/>
              <a:ea typeface="Noto Sans"/>
              <a:cs typeface="Noto Sans"/>
              <a:sym typeface="Noto Sans"/>
            </a:endParaRPr>
          </a:p>
        </p:txBody>
      </p:sp>
      <p:graphicFrame>
        <p:nvGraphicFramePr>
          <p:cNvPr id="657" name="Google Shape;657;p21"/>
          <p:cNvGraphicFramePr/>
          <p:nvPr/>
        </p:nvGraphicFramePr>
        <p:xfrm>
          <a:off x="7533560" y="3043238"/>
          <a:ext cx="4560800" cy="1163540"/>
        </p:xfrm>
        <a:graphic>
          <a:graphicData uri="http://schemas.openxmlformats.org/drawingml/2006/table">
            <a:tbl>
              <a:tblPr firstRow="1" bandRow="1">
                <a:noFill/>
                <a:tableStyleId>{516874F5-46BB-4AD5-BCD0-59EBE15CA0B3}</a:tableStyleId>
              </a:tblPr>
              <a:tblGrid>
                <a:gridCol w="1301625">
                  <a:extLst>
                    <a:ext uri="{9D8B030D-6E8A-4147-A177-3AD203B41FA5}">
                      <a16:colId xmlns:a16="http://schemas.microsoft.com/office/drawing/2014/main" val="20000"/>
                    </a:ext>
                  </a:extLst>
                </a:gridCol>
                <a:gridCol w="1548275">
                  <a:extLst>
                    <a:ext uri="{9D8B030D-6E8A-4147-A177-3AD203B41FA5}">
                      <a16:colId xmlns:a16="http://schemas.microsoft.com/office/drawing/2014/main" val="20001"/>
                    </a:ext>
                  </a:extLst>
                </a:gridCol>
                <a:gridCol w="937925">
                  <a:extLst>
                    <a:ext uri="{9D8B030D-6E8A-4147-A177-3AD203B41FA5}">
                      <a16:colId xmlns:a16="http://schemas.microsoft.com/office/drawing/2014/main" val="20002"/>
                    </a:ext>
                  </a:extLst>
                </a:gridCol>
                <a:gridCol w="772975">
                  <a:extLst>
                    <a:ext uri="{9D8B030D-6E8A-4147-A177-3AD203B41FA5}">
                      <a16:colId xmlns:a16="http://schemas.microsoft.com/office/drawing/2014/main" val="20003"/>
                    </a:ext>
                  </a:extLst>
                </a:gridCol>
              </a:tblGrid>
              <a:tr h="432000">
                <a:tc gridSpan="4">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a:solidFill>
                            <a:schemeClr val="lt1"/>
                          </a:solidFill>
                          <a:latin typeface="Noto Sans"/>
                          <a:ea typeface="Noto Sans"/>
                          <a:cs typeface="Noto Sans"/>
                          <a:sym typeface="Noto Sans"/>
                        </a:rPr>
                        <a:t>Estadística de Corrección de PCA y CIA </a:t>
                      </a:r>
                      <a:endParaRPr sz="1400" b="1" u="none" strike="noStrike" cap="none">
                        <a:solidFill>
                          <a:schemeClr val="lt1"/>
                        </a:solidFill>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192575">
                <a:tc>
                  <a:txBody>
                    <a:bodyPr/>
                    <a:lstStyle/>
                    <a:p>
                      <a:pPr marL="0" marR="0" lvl="0" indent="0" algn="ctr" rtl="0">
                        <a:lnSpc>
                          <a:spcPct val="100000"/>
                        </a:lnSpc>
                        <a:spcBef>
                          <a:spcPts val="0"/>
                        </a:spcBef>
                        <a:spcAft>
                          <a:spcPts val="0"/>
                        </a:spcAft>
                        <a:buClr>
                          <a:srgbClr val="000000"/>
                        </a:buClr>
                        <a:buSzPts val="1300"/>
                        <a:buFont typeface="Arial"/>
                        <a:buNone/>
                      </a:pPr>
                      <a:r>
                        <a:rPr lang="es-MX" sz="1050" b="1" u="none" strike="noStrike" cap="none">
                          <a:solidFill>
                            <a:schemeClr val="dk1"/>
                          </a:solidFill>
                          <a:latin typeface="Noto Sans"/>
                          <a:ea typeface="Noto Sans"/>
                          <a:cs typeface="Noto Sans"/>
                          <a:sym typeface="Noto Sans"/>
                        </a:rPr>
                        <a:t>Cardiología Intervencionista</a:t>
                      </a:r>
                      <a:endParaRPr sz="1050" b="1" u="none" strike="noStrike" cap="none">
                        <a:solidFill>
                          <a:schemeClr val="dk1"/>
                        </a:solidFill>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100" b="1" u="none" strike="noStrike" cap="none">
                          <a:solidFill>
                            <a:schemeClr val="dk1"/>
                          </a:solidFill>
                          <a:latin typeface="Noto Sans"/>
                          <a:ea typeface="Noto Sans"/>
                          <a:cs typeface="Noto Sans"/>
                          <a:sym typeface="Noto Sans"/>
                        </a:rPr>
                        <a:t>Tiempo promedio de hospitalización</a:t>
                      </a:r>
                      <a:endParaRPr sz="1100" b="1" u="none" strike="noStrike" cap="none">
                        <a:solidFill>
                          <a:schemeClr val="dk1"/>
                        </a:solidFill>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050" b="1" u="none" strike="noStrike" cap="none">
                          <a:solidFill>
                            <a:schemeClr val="dk1"/>
                          </a:solidFill>
                          <a:latin typeface="Noto Sans"/>
                          <a:ea typeface="Noto Sans"/>
                          <a:cs typeface="Noto Sans"/>
                          <a:sym typeface="Noto Sans"/>
                        </a:rPr>
                        <a:t>Mortalidad</a:t>
                      </a:r>
                      <a:endParaRPr sz="1050" b="1" u="none" strike="noStrike" cap="none">
                        <a:solidFill>
                          <a:schemeClr val="dk1"/>
                        </a:solidFill>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050" b="1" u="none" strike="noStrike" cap="none">
                          <a:solidFill>
                            <a:schemeClr val="dk1"/>
                          </a:solidFill>
                          <a:latin typeface="Noto Sans"/>
                          <a:ea typeface="Noto Sans"/>
                          <a:cs typeface="Noto Sans"/>
                          <a:sym typeface="Noto Sans"/>
                        </a:rPr>
                        <a:t>Tasa de éxito</a:t>
                      </a:r>
                      <a:endParaRPr sz="1050" b="1" u="none" strike="noStrike" cap="none">
                        <a:solidFill>
                          <a:schemeClr val="dk1"/>
                        </a:solidFill>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1"/>
                  </a:ext>
                </a:extLst>
              </a:tr>
              <a:tr h="137550">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latin typeface="Noto Sans"/>
                          <a:ea typeface="Noto Sans"/>
                          <a:cs typeface="Noto Sans"/>
                          <a:sym typeface="Noto Sans"/>
                        </a:rPr>
                        <a:t>PCA y CIA</a:t>
                      </a:r>
                      <a:endParaRPr sz="1400" b="1" u="none" strike="noStrike" cap="none">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a:latin typeface="Noto Sans"/>
                          <a:ea typeface="Noto Sans"/>
                          <a:cs typeface="Noto Sans"/>
                          <a:sym typeface="Noto Sans"/>
                        </a:rPr>
                        <a:t>4.25 días </a:t>
                      </a:r>
                      <a:endParaRPr sz="1400" b="1" u="none" strike="noStrike" cap="none">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a:latin typeface="Noto Sans"/>
                          <a:ea typeface="Noto Sans"/>
                          <a:cs typeface="Noto Sans"/>
                          <a:sym typeface="Noto Sans"/>
                        </a:rPr>
                        <a:t>94%</a:t>
                      </a:r>
                      <a:endParaRPr sz="1400" b="1" u="none" strike="noStrike" cap="none">
                        <a:latin typeface="Noto Sans"/>
                        <a:ea typeface="Noto Sans"/>
                        <a:cs typeface="Noto Sans"/>
                        <a:sym typeface="Noto Sans"/>
                      </a:endParaRPr>
                    </a:p>
                  </a:txBody>
                  <a:tcPr marL="91450" marR="91450" marT="45725" marB="457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graphicFrame>
        <p:nvGraphicFramePr>
          <p:cNvPr id="658" name="Google Shape;658;p21"/>
          <p:cNvGraphicFramePr/>
          <p:nvPr/>
        </p:nvGraphicFramePr>
        <p:xfrm>
          <a:off x="7931692" y="957263"/>
          <a:ext cx="3754650" cy="1700225"/>
        </p:xfrm>
        <a:graphic>
          <a:graphicData uri="http://schemas.openxmlformats.org/drawingml/2006/table">
            <a:tbl>
              <a:tblPr firstRow="1" bandRow="1">
                <a:noFill/>
                <a:tableStyleId>{516874F5-46BB-4AD5-BCD0-59EBE15CA0B3}</a:tableStyleId>
              </a:tblPr>
              <a:tblGrid>
                <a:gridCol w="1270650">
                  <a:extLst>
                    <a:ext uri="{9D8B030D-6E8A-4147-A177-3AD203B41FA5}">
                      <a16:colId xmlns:a16="http://schemas.microsoft.com/office/drawing/2014/main" val="20000"/>
                    </a:ext>
                  </a:extLst>
                </a:gridCol>
                <a:gridCol w="828000">
                  <a:extLst>
                    <a:ext uri="{9D8B030D-6E8A-4147-A177-3AD203B41FA5}">
                      <a16:colId xmlns:a16="http://schemas.microsoft.com/office/drawing/2014/main" val="20001"/>
                    </a:ext>
                  </a:extLst>
                </a:gridCol>
                <a:gridCol w="828000">
                  <a:extLst>
                    <a:ext uri="{9D8B030D-6E8A-4147-A177-3AD203B41FA5}">
                      <a16:colId xmlns:a16="http://schemas.microsoft.com/office/drawing/2014/main" val="20002"/>
                    </a:ext>
                  </a:extLst>
                </a:gridCol>
                <a:gridCol w="828000">
                  <a:extLst>
                    <a:ext uri="{9D8B030D-6E8A-4147-A177-3AD203B41FA5}">
                      <a16:colId xmlns:a16="http://schemas.microsoft.com/office/drawing/2014/main" val="20003"/>
                    </a:ext>
                  </a:extLst>
                </a:gridCol>
              </a:tblGrid>
              <a:tr h="458850">
                <a:tc>
                  <a:txBody>
                    <a:bodyPr/>
                    <a:lstStyle/>
                    <a:p>
                      <a:pPr marL="0" marR="0" lvl="0" indent="0" algn="ctr" rtl="0">
                        <a:lnSpc>
                          <a:spcPct val="100000"/>
                        </a:lnSpc>
                        <a:spcBef>
                          <a:spcPts val="0"/>
                        </a:spcBef>
                        <a:spcAft>
                          <a:spcPts val="0"/>
                        </a:spcAft>
                        <a:buClr>
                          <a:srgbClr val="000000"/>
                        </a:buClr>
                        <a:buSzPts val="1300"/>
                        <a:buFont typeface="Arial"/>
                        <a:buNone/>
                      </a:pPr>
                      <a:r>
                        <a:rPr lang="es-MX" sz="1200" u="none" strike="noStrike" cap="none">
                          <a:solidFill>
                            <a:schemeClr val="lt1"/>
                          </a:solidFill>
                          <a:latin typeface="Noto Sans"/>
                          <a:ea typeface="Noto Sans"/>
                          <a:cs typeface="Noto Sans"/>
                          <a:sym typeface="Noto Sans"/>
                        </a:rPr>
                        <a:t>Cateterismos</a:t>
                      </a:r>
                      <a:endParaRPr sz="1200" b="1" u="none" strike="noStrike" cap="none">
                        <a:solidFill>
                          <a:schemeClr val="lt1"/>
                        </a:solidFill>
                        <a:latin typeface="Noto Sans"/>
                        <a:ea typeface="Noto Sans"/>
                        <a:cs typeface="Noto Sans"/>
                        <a:sym typeface="Noto Sans"/>
                      </a:endParaRPr>
                    </a:p>
                  </a:txBody>
                  <a:tcPr marL="84700" marR="84700" marT="42350" marB="42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200" u="none" strike="noStrike" cap="none">
                          <a:solidFill>
                            <a:schemeClr val="lt1"/>
                          </a:solidFill>
                          <a:latin typeface="Noto Sans"/>
                          <a:ea typeface="Noto Sans"/>
                          <a:cs typeface="Noto Sans"/>
                          <a:sym typeface="Noto Sans"/>
                        </a:rPr>
                        <a:t>2024</a:t>
                      </a:r>
                      <a:endParaRPr sz="1200" b="1" i="1" u="none" strike="noStrike" cap="none">
                        <a:solidFill>
                          <a:schemeClr val="lt1"/>
                        </a:solidFill>
                        <a:latin typeface="Noto Sans"/>
                        <a:ea typeface="Noto Sans"/>
                        <a:cs typeface="Noto Sans"/>
                        <a:sym typeface="Noto Sans"/>
                      </a:endParaRPr>
                    </a:p>
                  </a:txBody>
                  <a:tcPr marL="84700" marR="84700" marT="42350" marB="42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200" b="1" i="0" u="none" strike="noStrike" cap="none">
                          <a:solidFill>
                            <a:schemeClr val="lt1"/>
                          </a:solidFill>
                          <a:latin typeface="Noto Sans"/>
                          <a:ea typeface="Noto Sans"/>
                          <a:cs typeface="Noto Sans"/>
                          <a:sym typeface="Noto Sans"/>
                        </a:rPr>
                        <a:t>2025</a:t>
                      </a:r>
                      <a:endParaRPr sz="1200" b="1" i="0" u="none" strike="noStrike" cap="none">
                        <a:solidFill>
                          <a:schemeClr val="lt1"/>
                        </a:solidFill>
                        <a:latin typeface="Noto Sans"/>
                        <a:ea typeface="Noto Sans"/>
                        <a:cs typeface="Noto Sans"/>
                        <a:sym typeface="Noto Sans"/>
                      </a:endParaRPr>
                    </a:p>
                  </a:txBody>
                  <a:tcPr marL="84700" marR="84700" marT="42350" marB="42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200" u="none" strike="noStrike" cap="none">
                          <a:solidFill>
                            <a:schemeClr val="lt1"/>
                          </a:solidFill>
                          <a:latin typeface="Noto Sans"/>
                          <a:ea typeface="Noto Sans"/>
                          <a:cs typeface="Noto Sans"/>
                          <a:sym typeface="Noto Sans"/>
                        </a:rPr>
                        <a:t>% Var</a:t>
                      </a:r>
                      <a:endParaRPr sz="1200" b="1" i="1" u="none" strike="noStrike" cap="none">
                        <a:solidFill>
                          <a:schemeClr val="lt1"/>
                        </a:solidFill>
                        <a:latin typeface="Noto Sans"/>
                        <a:ea typeface="Noto Sans"/>
                        <a:cs typeface="Noto Sans"/>
                        <a:sym typeface="Noto Sans"/>
                      </a:endParaRPr>
                    </a:p>
                  </a:txBody>
                  <a:tcPr marL="84700" marR="84700" marT="42350" marB="42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58850">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a:ea typeface="Noto Sans"/>
                          <a:cs typeface="Noto Sans"/>
                          <a:sym typeface="Noto Sans"/>
                        </a:rPr>
                        <a:t> Terapéuticos</a:t>
                      </a:r>
                      <a:endParaRPr sz="1200" b="1" i="0" u="none" strike="noStrike" cap="none">
                        <a:solidFill>
                          <a:srgbClr val="1D2228"/>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0" i="0" u="none" strike="noStrike" cap="none">
                          <a:solidFill>
                            <a:srgbClr val="1D2228"/>
                          </a:solidFill>
                          <a:latin typeface="Noto Sans"/>
                          <a:ea typeface="Noto Sans"/>
                          <a:cs typeface="Noto Sans"/>
                          <a:sym typeface="Noto Sans"/>
                        </a:rPr>
                        <a:t>112</a:t>
                      </a:r>
                      <a:endParaRPr sz="1200" b="0" i="0" u="none" strike="noStrike" cap="none">
                        <a:solidFill>
                          <a:srgbClr val="1D2228"/>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0" i="0" u="none" strike="noStrike" cap="none">
                          <a:solidFill>
                            <a:srgbClr val="1D2228"/>
                          </a:solidFill>
                          <a:latin typeface="Noto Sans"/>
                          <a:ea typeface="Noto Sans"/>
                          <a:cs typeface="Noto Sans"/>
                          <a:sym typeface="Noto Sans"/>
                        </a:rPr>
                        <a:t>113</a:t>
                      </a:r>
                      <a:endParaRPr sz="1200" b="0" i="0" u="none" strike="noStrike" cap="none">
                        <a:solidFill>
                          <a:srgbClr val="1D2228"/>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i="0" u="none" strike="noStrike" cap="none">
                          <a:solidFill>
                            <a:srgbClr val="1D2228"/>
                          </a:solidFill>
                          <a:latin typeface="Noto Sans"/>
                          <a:ea typeface="Noto Sans"/>
                          <a:cs typeface="Noto Sans"/>
                          <a:sym typeface="Noto Sans"/>
                        </a:rPr>
                        <a:t>0.89</a:t>
                      </a:r>
                      <a:endParaRPr sz="1200" b="1" i="0" u="none" strike="noStrike" cap="none">
                        <a:solidFill>
                          <a:srgbClr val="1D2228"/>
                        </a:solidFill>
                        <a:latin typeface="Noto Sans"/>
                        <a:ea typeface="Noto Sans"/>
                        <a:cs typeface="Noto Sans"/>
                        <a:sym typeface="Noto Sans"/>
                      </a:endParaRPr>
                    </a:p>
                  </a:txBody>
                  <a:tcPr marL="84700" marR="84700" marT="42350" marB="42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3675">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a:ea typeface="Noto Sans"/>
                          <a:cs typeface="Noto Sans"/>
                          <a:sym typeface="Noto Sans"/>
                        </a:rPr>
                        <a:t>Diagnósticos</a:t>
                      </a:r>
                      <a:endParaRPr sz="1200" b="1" i="0" u="none" strike="noStrike" cap="none">
                        <a:solidFill>
                          <a:srgbClr val="1D2228"/>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0" i="0" u="none" strike="noStrike" cap="none">
                          <a:solidFill>
                            <a:srgbClr val="1D2228"/>
                          </a:solidFill>
                          <a:latin typeface="Noto Sans"/>
                          <a:ea typeface="Noto Sans"/>
                          <a:cs typeface="Noto Sans"/>
                          <a:sym typeface="Noto Sans"/>
                        </a:rPr>
                        <a:t>63</a:t>
                      </a:r>
                      <a:endParaRPr sz="1200" b="0" i="0" u="none" strike="noStrike" cap="none">
                        <a:solidFill>
                          <a:srgbClr val="1D2228"/>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0" i="0" u="none" strike="noStrike" cap="none">
                          <a:solidFill>
                            <a:srgbClr val="1D2228"/>
                          </a:solidFill>
                          <a:latin typeface="Noto Sans"/>
                          <a:ea typeface="Noto Sans"/>
                          <a:cs typeface="Noto Sans"/>
                          <a:sym typeface="Noto Sans"/>
                        </a:rPr>
                        <a:t>50</a:t>
                      </a:r>
                      <a:endParaRPr sz="1200" b="0" i="0" u="none" strike="noStrike" cap="none">
                        <a:solidFill>
                          <a:srgbClr val="1D2228"/>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i="0" u="none" strike="noStrike" cap="none">
                          <a:solidFill>
                            <a:srgbClr val="1D2228"/>
                          </a:solidFill>
                          <a:latin typeface="Noto Sans"/>
                          <a:ea typeface="Noto Sans"/>
                          <a:cs typeface="Noto Sans"/>
                          <a:sym typeface="Noto Sans"/>
                        </a:rPr>
                        <a:t>-20.63</a:t>
                      </a:r>
                      <a:endParaRPr sz="1200" b="1" i="0" u="none" strike="noStrike" cap="none">
                        <a:solidFill>
                          <a:srgbClr val="1D2228"/>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58850">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dk1"/>
                          </a:solidFill>
                          <a:latin typeface="Noto Sans"/>
                          <a:ea typeface="Noto Sans"/>
                          <a:cs typeface="Noto Sans"/>
                          <a:sym typeface="Noto Sans"/>
                        </a:rPr>
                        <a:t>Total</a:t>
                      </a:r>
                      <a:endParaRPr sz="1200" b="1" i="0" u="none" strike="noStrike" cap="none">
                        <a:solidFill>
                          <a:schemeClr val="dk1"/>
                        </a:solidFill>
                        <a:latin typeface="Noto Sans"/>
                        <a:ea typeface="Noto Sans"/>
                        <a:cs typeface="Noto Sans"/>
                        <a:sym typeface="Noto Sans"/>
                      </a:endParaRPr>
                    </a:p>
                  </a:txBody>
                  <a:tcPr marL="84700" marR="84700" marT="42350" marB="42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Noto Sans"/>
                          <a:ea typeface="Noto Sans"/>
                          <a:cs typeface="Noto Sans"/>
                          <a:sym typeface="Noto Sans"/>
                        </a:rPr>
                        <a:t>175</a:t>
                      </a:r>
                      <a:endParaRPr sz="1200" b="1" i="0" u="none" strike="noStrike" cap="none">
                        <a:solidFill>
                          <a:schemeClr val="dk1"/>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Noto Sans"/>
                          <a:ea typeface="Noto Sans"/>
                          <a:cs typeface="Noto Sans"/>
                          <a:sym typeface="Noto Sans"/>
                        </a:rPr>
                        <a:t>163</a:t>
                      </a:r>
                      <a:endParaRPr sz="1200" b="1" i="0" u="none" strike="noStrike" cap="none">
                        <a:solidFill>
                          <a:schemeClr val="dk1"/>
                        </a:solidFill>
                        <a:latin typeface="Noto Sans"/>
                        <a:ea typeface="Noto Sans"/>
                        <a:cs typeface="Noto Sans"/>
                        <a:sym typeface="Noto Sans"/>
                      </a:endParaRPr>
                    </a:p>
                  </a:txBody>
                  <a:tcPr marL="5875" marR="5875" marT="587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chemeClr val="dk1"/>
                        </a:buClr>
                        <a:buSzPts val="1100"/>
                        <a:buFont typeface="Montserrat"/>
                        <a:buNone/>
                      </a:pPr>
                      <a:r>
                        <a:rPr lang="es-MX" sz="1200" b="1" i="0" u="none" strike="noStrike" cap="none">
                          <a:solidFill>
                            <a:schemeClr val="dk1"/>
                          </a:solidFill>
                          <a:latin typeface="Noto Sans"/>
                          <a:ea typeface="Noto Sans"/>
                          <a:cs typeface="Noto Sans"/>
                          <a:sym typeface="Noto Sans"/>
                        </a:rPr>
                        <a:t>-6.86</a:t>
                      </a:r>
                      <a:endParaRPr sz="1200" b="1" i="0" u="none" strike="noStrike" cap="none">
                        <a:solidFill>
                          <a:schemeClr val="dk1"/>
                        </a:solidFill>
                        <a:latin typeface="Noto Sans"/>
                        <a:ea typeface="Noto Sans"/>
                        <a:cs typeface="Noto Sans"/>
                        <a:sym typeface="Noto Sans"/>
                      </a:endParaRPr>
                    </a:p>
                  </a:txBody>
                  <a:tcPr marL="84700" marR="84700" marT="42350" marB="42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3"/>
                  </a:ext>
                </a:extLst>
              </a:tr>
            </a:tbl>
          </a:graphicData>
        </a:graphic>
      </p:graphicFrame>
      <p:graphicFrame>
        <p:nvGraphicFramePr>
          <p:cNvPr id="659" name="Google Shape;659;p21"/>
          <p:cNvGraphicFramePr/>
          <p:nvPr>
            <p:extLst>
              <p:ext uri="{D42A27DB-BD31-4B8C-83A1-F6EECF244321}">
                <p14:modId xmlns:p14="http://schemas.microsoft.com/office/powerpoint/2010/main" val="4166375303"/>
              </p:ext>
            </p:extLst>
          </p:nvPr>
        </p:nvGraphicFramePr>
        <p:xfrm>
          <a:off x="0" y="1077318"/>
          <a:ext cx="7533560" cy="5507695"/>
        </p:xfrm>
        <a:graphic>
          <a:graphicData uri="http://schemas.openxmlformats.org/drawingml/2006/chart">
            <c:chart xmlns:c="http://schemas.openxmlformats.org/drawingml/2006/chart" xmlns:r="http://schemas.openxmlformats.org/officeDocument/2006/relationships" r:id="rId3"/>
          </a:graphicData>
        </a:graphic>
      </p:graphicFrame>
      <p:sp>
        <p:nvSpPr>
          <p:cNvPr id="15" name="Google Shape;660;p21">
            <a:extLst>
              <a:ext uri="{FF2B5EF4-FFF2-40B4-BE49-F238E27FC236}">
                <a16:creationId xmlns:a16="http://schemas.microsoft.com/office/drawing/2014/main" id="{7DE8049E-8A52-4784-8E0C-9F805DCD65C3}"/>
              </a:ext>
            </a:extLst>
          </p:cNvPr>
          <p:cNvSpPr/>
          <p:nvPr/>
        </p:nvSpPr>
        <p:spPr>
          <a:xfrm>
            <a:off x="7590975" y="4413675"/>
            <a:ext cx="4560900" cy="20774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MX" b="1" i="0" u="none" strike="noStrike" cap="none" dirty="0">
                <a:solidFill>
                  <a:schemeClr val="dk1"/>
                </a:solidFill>
                <a:latin typeface="Noto Sans"/>
                <a:ea typeface="Noto Sans"/>
                <a:cs typeface="Noto Sans"/>
                <a:sym typeface="Noto Sans"/>
              </a:rPr>
              <a:t>Colocación de Prótesis pulmonar, ablación sin radiaci</a:t>
            </a:r>
            <a:r>
              <a:rPr lang="es-MX" b="1" dirty="0">
                <a:solidFill>
                  <a:schemeClr val="dk1"/>
                </a:solidFill>
                <a:latin typeface="Noto Sans"/>
                <a:ea typeface="Noto Sans"/>
                <a:cs typeface="Noto Sans"/>
                <a:sym typeface="Noto Sans"/>
              </a:rPr>
              <a:t>ón</a:t>
            </a:r>
            <a:r>
              <a:rPr lang="es-MX" b="1" i="0" u="none" strike="noStrike" cap="none" dirty="0">
                <a:solidFill>
                  <a:schemeClr val="dk1"/>
                </a:solidFill>
                <a:latin typeface="Noto Sans"/>
                <a:ea typeface="Noto Sans"/>
                <a:cs typeface="Noto Sans"/>
                <a:sym typeface="Noto Sans"/>
              </a:rPr>
              <a:t> en pacientes</a:t>
            </a:r>
            <a:r>
              <a:rPr lang="es-MX" b="1" dirty="0">
                <a:solidFill>
                  <a:schemeClr val="dk1"/>
                </a:solidFill>
                <a:latin typeface="Noto Sans"/>
                <a:ea typeface="Noto Sans"/>
                <a:cs typeface="Noto Sans"/>
                <a:sym typeface="Noto Sans"/>
              </a:rPr>
              <a:t>  de 15 kg</a:t>
            </a:r>
            <a:r>
              <a:rPr lang="es-MX" dirty="0">
                <a:solidFill>
                  <a:schemeClr val="dk1"/>
                </a:solidFill>
                <a:latin typeface="Noto Sans"/>
                <a:ea typeface="Noto Sans"/>
                <a:cs typeface="Noto Sans"/>
                <a:sym typeface="Noto Sans"/>
              </a:rPr>
              <a:t>  </a:t>
            </a:r>
            <a:r>
              <a:rPr lang="es-MX" sz="1300" b="0" i="0" u="none" strike="noStrike" cap="none" dirty="0">
                <a:solidFill>
                  <a:schemeClr val="dk1"/>
                </a:solidFill>
                <a:latin typeface="Noto Sans"/>
                <a:ea typeface="Noto Sans"/>
                <a:cs typeface="Noto Sans"/>
                <a:sym typeface="Noto Sans"/>
              </a:rPr>
              <a:t>Adecuación de la sala de hemodinamia (cicloergómetro) ecocardiografía </a:t>
            </a:r>
            <a:r>
              <a:rPr lang="es-MX" sz="1300" b="0" i="0" u="none" strike="noStrike" cap="none" dirty="0" err="1">
                <a:solidFill>
                  <a:schemeClr val="dk1"/>
                </a:solidFill>
                <a:latin typeface="Noto Sans"/>
                <a:ea typeface="Noto Sans"/>
                <a:cs typeface="Noto Sans"/>
                <a:sym typeface="Noto Sans"/>
              </a:rPr>
              <a:t>interspace</a:t>
            </a:r>
            <a:r>
              <a:rPr lang="es-MX" sz="1300" b="0" i="0" u="none" strike="noStrike" cap="none" dirty="0">
                <a:solidFill>
                  <a:schemeClr val="dk1"/>
                </a:solidFill>
                <a:latin typeface="Noto Sans"/>
                <a:ea typeface="Noto Sans"/>
                <a:cs typeface="Noto Sans"/>
                <a:sym typeface="Noto Sans"/>
              </a:rPr>
              <a:t> (Función de VI avanzado, VD en 3D, detección de falla cardiaca pre sintomática y eco transesofágico con 3D.</a:t>
            </a:r>
            <a:endParaRPr sz="1300" b="0" i="0" u="none" strike="noStrike" cap="none" dirty="0">
              <a:solidFill>
                <a:schemeClr val="dk1"/>
              </a:solidFill>
              <a:latin typeface="Noto Sans"/>
              <a:ea typeface="Noto Sans"/>
              <a:cs typeface="Noto Sans"/>
              <a:sym typeface="Noto Sans"/>
            </a:endParaRPr>
          </a:p>
          <a:p>
            <a:pPr marL="0" marR="0" lvl="0" indent="0" algn="l" rtl="0">
              <a:lnSpc>
                <a:spcPct val="100000"/>
              </a:lnSpc>
              <a:spcBef>
                <a:spcPts val="0"/>
              </a:spcBef>
              <a:spcAft>
                <a:spcPts val="0"/>
              </a:spcAft>
              <a:buNone/>
            </a:pPr>
            <a:endParaRPr sz="1300" dirty="0">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400"/>
              <a:buFont typeface="Arial"/>
              <a:buNone/>
            </a:pPr>
            <a:r>
              <a:rPr lang="es-MX" sz="1800" b="1" i="0" u="none" strike="noStrike" cap="none" dirty="0">
                <a:solidFill>
                  <a:schemeClr val="dk1"/>
                </a:solidFill>
                <a:latin typeface="Noto Sans"/>
                <a:ea typeface="Noto Sans"/>
                <a:cs typeface="Noto Sans"/>
                <a:sym typeface="Noto Sans"/>
              </a:rPr>
              <a:t>1ª Clínica en el país de Rehabilitación Cardiaca Pediátrica</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22"/>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MÉDICA</a:t>
            </a:r>
            <a:endParaRPr sz="1800" b="1">
              <a:solidFill>
                <a:schemeClr val="lt1"/>
              </a:solidFill>
              <a:latin typeface="Noto Sans"/>
              <a:ea typeface="Noto Sans"/>
              <a:cs typeface="Noto Sans"/>
              <a:sym typeface="Noto Sans"/>
            </a:endParaRPr>
          </a:p>
        </p:txBody>
      </p:sp>
      <p:grpSp>
        <p:nvGrpSpPr>
          <p:cNvPr id="666" name="Google Shape;666;p22"/>
          <p:cNvGrpSpPr/>
          <p:nvPr/>
        </p:nvGrpSpPr>
        <p:grpSpPr>
          <a:xfrm>
            <a:off x="70340" y="6643197"/>
            <a:ext cx="11996742" cy="95885"/>
            <a:chOff x="0" y="0"/>
            <a:chExt cx="5549939" cy="154305"/>
          </a:xfrm>
        </p:grpSpPr>
        <p:sp>
          <p:nvSpPr>
            <p:cNvPr id="667" name="Google Shape;667;p22"/>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22"/>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22"/>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22"/>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22"/>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672" name="Google Shape;672;p22"/>
          <p:cNvSpPr/>
          <p:nvPr/>
        </p:nvSpPr>
        <p:spPr>
          <a:xfrm>
            <a:off x="3461458" y="532453"/>
            <a:ext cx="60960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a:solidFill>
                  <a:srgbClr val="002060"/>
                </a:solidFill>
                <a:latin typeface="Noto Sans"/>
                <a:ea typeface="Noto Sans"/>
                <a:cs typeface="Noto Sans"/>
                <a:sym typeface="Noto Sans"/>
              </a:rPr>
              <a:t>Cirugía Cardiovascular</a:t>
            </a:r>
            <a:endParaRPr/>
          </a:p>
          <a:p>
            <a:pPr marL="0" marR="0" lvl="0" indent="0" algn="ctr" rtl="0">
              <a:spcBef>
                <a:spcPts val="0"/>
              </a:spcBef>
              <a:spcAft>
                <a:spcPts val="0"/>
              </a:spcAft>
              <a:buNone/>
            </a:pPr>
            <a:r>
              <a:rPr lang="es-MX" sz="2000" b="1">
                <a:solidFill>
                  <a:srgbClr val="002060"/>
                </a:solidFill>
                <a:latin typeface="Noto Sans"/>
                <a:ea typeface="Noto Sans"/>
                <a:cs typeface="Noto Sans"/>
                <a:sym typeface="Noto Sans"/>
              </a:rPr>
              <a:t>2024 - 2025 </a:t>
            </a:r>
            <a:endParaRPr/>
          </a:p>
        </p:txBody>
      </p:sp>
      <p:graphicFrame>
        <p:nvGraphicFramePr>
          <p:cNvPr id="673" name="Google Shape;673;p22"/>
          <p:cNvGraphicFramePr/>
          <p:nvPr/>
        </p:nvGraphicFramePr>
        <p:xfrm>
          <a:off x="2359591" y="1403761"/>
          <a:ext cx="7420000" cy="2599500"/>
        </p:xfrm>
        <a:graphic>
          <a:graphicData uri="http://schemas.openxmlformats.org/drawingml/2006/table">
            <a:tbl>
              <a:tblPr firstRow="1" bandRow="1">
                <a:noFill/>
                <a:tableStyleId>{516874F5-46BB-4AD5-BCD0-59EBE15CA0B3}</a:tableStyleId>
              </a:tblPr>
              <a:tblGrid>
                <a:gridCol w="2507525">
                  <a:extLst>
                    <a:ext uri="{9D8B030D-6E8A-4147-A177-3AD203B41FA5}">
                      <a16:colId xmlns:a16="http://schemas.microsoft.com/office/drawing/2014/main" val="20000"/>
                    </a:ext>
                  </a:extLst>
                </a:gridCol>
                <a:gridCol w="1503950">
                  <a:extLst>
                    <a:ext uri="{9D8B030D-6E8A-4147-A177-3AD203B41FA5}">
                      <a16:colId xmlns:a16="http://schemas.microsoft.com/office/drawing/2014/main" val="20001"/>
                    </a:ext>
                  </a:extLst>
                </a:gridCol>
                <a:gridCol w="1503950">
                  <a:extLst>
                    <a:ext uri="{9D8B030D-6E8A-4147-A177-3AD203B41FA5}">
                      <a16:colId xmlns:a16="http://schemas.microsoft.com/office/drawing/2014/main" val="20002"/>
                    </a:ext>
                  </a:extLst>
                </a:gridCol>
                <a:gridCol w="1904575">
                  <a:extLst>
                    <a:ext uri="{9D8B030D-6E8A-4147-A177-3AD203B41FA5}">
                      <a16:colId xmlns:a16="http://schemas.microsoft.com/office/drawing/2014/main" val="20003"/>
                    </a:ext>
                  </a:extLst>
                </a:gridCol>
              </a:tblGrid>
              <a:tr h="427425">
                <a:tc>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solidFill>
                            <a:schemeClr val="lt1"/>
                          </a:solidFill>
                          <a:latin typeface="Noto Sans"/>
                          <a:ea typeface="Noto Sans"/>
                          <a:cs typeface="Noto Sans"/>
                          <a:sym typeface="Noto Sans"/>
                        </a:rPr>
                        <a:t>Hospital</a:t>
                      </a:r>
                      <a:endParaRPr sz="1600" b="1" i="1" u="none" strike="noStrike" cap="none">
                        <a:solidFill>
                          <a:schemeClr val="lt1"/>
                        </a:solidFill>
                        <a:latin typeface="Noto Sans"/>
                        <a:ea typeface="Noto Sans"/>
                        <a:cs typeface="Noto Sans"/>
                        <a:sym typeface="Noto Sans"/>
                      </a:endParaRPr>
                    </a:p>
                  </a:txBody>
                  <a:tcPr marL="91425" marR="91425" marT="45700" marB="45700" anchor="ctr">
                    <a:solidFill>
                      <a:srgbClr val="002060"/>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solidFill>
                            <a:schemeClr val="lt1"/>
                          </a:solidFill>
                          <a:latin typeface="Noto Sans"/>
                          <a:ea typeface="Noto Sans"/>
                          <a:cs typeface="Noto Sans"/>
                          <a:sym typeface="Noto Sans"/>
                        </a:rPr>
                        <a:t>2024</a:t>
                      </a:r>
                      <a:endParaRPr sz="1600" b="1" i="1" u="none" strike="noStrike" cap="none">
                        <a:solidFill>
                          <a:schemeClr val="lt1"/>
                        </a:solidFill>
                        <a:latin typeface="Noto Sans"/>
                        <a:ea typeface="Noto Sans"/>
                        <a:cs typeface="Noto Sans"/>
                        <a:sym typeface="Noto Sans"/>
                      </a:endParaRPr>
                    </a:p>
                  </a:txBody>
                  <a:tcPr marL="91425" marR="91425" marT="45700" marB="45700" anchor="ctr">
                    <a:solidFill>
                      <a:srgbClr val="002060"/>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b="1" i="0" u="none" strike="noStrike" cap="none">
                          <a:solidFill>
                            <a:schemeClr val="lt1"/>
                          </a:solidFill>
                          <a:latin typeface="Noto Sans"/>
                          <a:ea typeface="Noto Sans"/>
                          <a:cs typeface="Noto Sans"/>
                          <a:sym typeface="Noto Sans"/>
                        </a:rPr>
                        <a:t>2025</a:t>
                      </a:r>
                      <a:endParaRPr/>
                    </a:p>
                  </a:txBody>
                  <a:tcPr marL="91425" marR="91425" marT="45700" marB="45700" anchor="ctr">
                    <a:solidFill>
                      <a:srgbClr val="002060"/>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solidFill>
                            <a:schemeClr val="lt1"/>
                          </a:solidFill>
                          <a:latin typeface="Noto Sans"/>
                          <a:ea typeface="Noto Sans"/>
                          <a:cs typeface="Noto Sans"/>
                          <a:sym typeface="Noto Sans"/>
                        </a:rPr>
                        <a:t>% Var</a:t>
                      </a:r>
                      <a:endParaRPr sz="1600" b="1" i="1" u="none" strike="noStrike" cap="none">
                        <a:solidFill>
                          <a:schemeClr val="lt1"/>
                        </a:solidFill>
                        <a:latin typeface="Noto Sans"/>
                        <a:ea typeface="Noto Sans"/>
                        <a:cs typeface="Noto Sans"/>
                        <a:sym typeface="Noto Sans"/>
                      </a:endParaRPr>
                    </a:p>
                  </a:txBody>
                  <a:tcPr marL="91425" marR="91425" marT="45700" marB="45700" anchor="ctr">
                    <a:solidFill>
                      <a:srgbClr val="002060"/>
                    </a:solidFill>
                  </a:tcPr>
                </a:tc>
                <a:extLst>
                  <a:ext uri="{0D108BD9-81ED-4DB2-BD59-A6C34878D82A}">
                    <a16:rowId xmlns:a16="http://schemas.microsoft.com/office/drawing/2014/main" val="10000"/>
                  </a:ext>
                </a:extLst>
              </a:tr>
              <a:tr h="427425">
                <a:tc>
                  <a:txBody>
                    <a:bodyPr/>
                    <a:lstStyle/>
                    <a:p>
                      <a:pPr marL="93663" marR="0" lvl="0" indent="0" algn="ctr" rtl="0">
                        <a:lnSpc>
                          <a:spcPct val="100000"/>
                        </a:lnSpc>
                        <a:spcBef>
                          <a:spcPts val="0"/>
                        </a:spcBef>
                        <a:spcAft>
                          <a:spcPts val="0"/>
                        </a:spcAft>
                        <a:buClr>
                          <a:srgbClr val="000000"/>
                        </a:buClr>
                        <a:buSzPts val="1500"/>
                        <a:buFont typeface="Arial"/>
                        <a:buNone/>
                      </a:pPr>
                      <a:r>
                        <a:rPr lang="es-MX" sz="1600" b="1" u="none" strike="noStrike" cap="none">
                          <a:latin typeface="Noto Sans"/>
                          <a:ea typeface="Noto Sans"/>
                          <a:cs typeface="Noto Sans"/>
                          <a:sym typeface="Noto Sans"/>
                        </a:rPr>
                        <a:t>INP</a:t>
                      </a:r>
                      <a:endParaRPr sz="1600" b="1" i="0" u="none" strike="noStrike" cap="none">
                        <a:solidFill>
                          <a:schemeClr val="dk1"/>
                        </a:solidFill>
                        <a:latin typeface="Noto Sans"/>
                        <a:ea typeface="Noto Sans"/>
                        <a:cs typeface="Noto Sans"/>
                        <a:sym typeface="Noto Sans"/>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latin typeface="Noto Sans"/>
                          <a:ea typeface="Noto Sans"/>
                          <a:cs typeface="Noto Sans"/>
                          <a:sym typeface="Noto Sans"/>
                        </a:rPr>
                        <a:t>139</a:t>
                      </a:r>
                      <a:endParaRPr sz="1600" u="none" strike="noStrike" cap="none">
                        <a:latin typeface="Noto Sans"/>
                        <a:ea typeface="Noto Sans"/>
                        <a:cs typeface="Noto Sans"/>
                        <a:sym typeface="Noto Sans"/>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latin typeface="Noto Sans"/>
                          <a:ea typeface="Noto Sans"/>
                          <a:cs typeface="Noto Sans"/>
                          <a:sym typeface="Noto Sans"/>
                        </a:rPr>
                        <a:t>152</a:t>
                      </a:r>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solidFill>
                            <a:schemeClr val="dk1"/>
                          </a:solidFill>
                          <a:latin typeface="Noto Sans"/>
                          <a:ea typeface="Noto Sans"/>
                          <a:cs typeface="Noto Sans"/>
                          <a:sym typeface="Noto Sans"/>
                        </a:rPr>
                        <a:t>9.3</a:t>
                      </a:r>
                      <a:endParaRPr sz="1600" b="1" u="none" strike="noStrike" cap="none">
                        <a:solidFill>
                          <a:schemeClr val="dk1"/>
                        </a:solidFill>
                        <a:latin typeface="Noto Sans"/>
                        <a:ea typeface="Noto Sans"/>
                        <a:cs typeface="Noto Sans"/>
                        <a:sym typeface="Noto Sans"/>
                      </a:endParaRPr>
                    </a:p>
                  </a:txBody>
                  <a:tcPr marL="9525" marR="9525" marT="9525" marB="0" anchor="ctr">
                    <a:solidFill>
                      <a:schemeClr val="lt1"/>
                    </a:solidFill>
                  </a:tcPr>
                </a:tc>
                <a:extLst>
                  <a:ext uri="{0D108BD9-81ED-4DB2-BD59-A6C34878D82A}">
                    <a16:rowId xmlns:a16="http://schemas.microsoft.com/office/drawing/2014/main" val="10001"/>
                  </a:ext>
                </a:extLst>
              </a:tr>
              <a:tr h="427425">
                <a:tc>
                  <a:txBody>
                    <a:bodyPr/>
                    <a:lstStyle/>
                    <a:p>
                      <a:pPr marL="93663" marR="0" lvl="0" indent="0" algn="ctr" rtl="0">
                        <a:lnSpc>
                          <a:spcPct val="100000"/>
                        </a:lnSpc>
                        <a:spcBef>
                          <a:spcPts val="0"/>
                        </a:spcBef>
                        <a:spcAft>
                          <a:spcPts val="0"/>
                        </a:spcAft>
                        <a:buClr>
                          <a:srgbClr val="000000"/>
                        </a:buClr>
                        <a:buSzPts val="1500"/>
                        <a:buFont typeface="Arial"/>
                        <a:buNone/>
                      </a:pPr>
                      <a:r>
                        <a:rPr lang="es-MX" sz="1600" b="1" u="none" strike="noStrike" cap="none">
                          <a:latin typeface="Noto Sans"/>
                          <a:ea typeface="Noto Sans"/>
                          <a:cs typeface="Noto Sans"/>
                          <a:sym typeface="Noto Sans"/>
                        </a:rPr>
                        <a:t>ABC</a:t>
                      </a:r>
                      <a:endParaRPr sz="1600" b="1" i="0" u="none" strike="noStrike" cap="none">
                        <a:solidFill>
                          <a:schemeClr val="dk1"/>
                        </a:solidFill>
                        <a:latin typeface="Noto Sans"/>
                        <a:ea typeface="Noto Sans"/>
                        <a:cs typeface="Noto Sans"/>
                        <a:sym typeface="Noto Sans"/>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latin typeface="Noto Sans"/>
                          <a:ea typeface="Noto Sans"/>
                          <a:cs typeface="Noto Sans"/>
                          <a:sym typeface="Noto Sans"/>
                        </a:rPr>
                        <a:t>158</a:t>
                      </a:r>
                      <a:endParaRPr sz="1600" u="none" strike="noStrike" cap="none">
                        <a:latin typeface="Noto Sans"/>
                        <a:ea typeface="Noto Sans"/>
                        <a:cs typeface="Noto Sans"/>
                        <a:sym typeface="Noto Sans"/>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latin typeface="Noto Sans"/>
                          <a:ea typeface="Noto Sans"/>
                          <a:cs typeface="Noto Sans"/>
                          <a:sym typeface="Noto Sans"/>
                        </a:rPr>
                        <a:t>157</a:t>
                      </a:r>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solidFill>
                            <a:schemeClr val="dk1"/>
                          </a:solidFill>
                          <a:latin typeface="Noto Sans"/>
                          <a:ea typeface="Noto Sans"/>
                          <a:cs typeface="Noto Sans"/>
                          <a:sym typeface="Noto Sans"/>
                        </a:rPr>
                        <a:t>-0.6</a:t>
                      </a:r>
                      <a:endParaRPr sz="1600" b="1" u="none" strike="noStrike" cap="none">
                        <a:solidFill>
                          <a:schemeClr val="dk1"/>
                        </a:solidFill>
                        <a:latin typeface="Noto Sans"/>
                        <a:ea typeface="Noto Sans"/>
                        <a:cs typeface="Noto Sans"/>
                        <a:sym typeface="Noto Sans"/>
                      </a:endParaRPr>
                    </a:p>
                  </a:txBody>
                  <a:tcPr marL="9525" marR="9525" marT="9525" marB="0" anchor="ctr">
                    <a:solidFill>
                      <a:schemeClr val="lt1"/>
                    </a:solidFill>
                  </a:tcPr>
                </a:tc>
                <a:extLst>
                  <a:ext uri="{0D108BD9-81ED-4DB2-BD59-A6C34878D82A}">
                    <a16:rowId xmlns:a16="http://schemas.microsoft.com/office/drawing/2014/main" val="10002"/>
                  </a:ext>
                </a:extLst>
              </a:tr>
              <a:tr h="427425">
                <a:tc>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latin typeface="Noto Sans"/>
                          <a:ea typeface="Noto Sans"/>
                          <a:cs typeface="Noto Sans"/>
                          <a:sym typeface="Noto Sans"/>
                        </a:rPr>
                        <a:t>Total</a:t>
                      </a:r>
                      <a:endParaRPr sz="1600" b="1" i="0" u="none" strike="noStrike" cap="none">
                        <a:latin typeface="Noto Sans"/>
                        <a:ea typeface="Noto Sans"/>
                        <a:cs typeface="Noto Sans"/>
                        <a:sym typeface="Noto Sans"/>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latin typeface="Noto Sans"/>
                          <a:ea typeface="Noto Sans"/>
                          <a:cs typeface="Noto Sans"/>
                          <a:sym typeface="Noto Sans"/>
                        </a:rPr>
                        <a:t>297</a:t>
                      </a:r>
                      <a:endParaRPr sz="1600" b="1" u="none" strike="noStrike" cap="none">
                        <a:latin typeface="Noto Sans"/>
                        <a:ea typeface="Noto Sans"/>
                        <a:cs typeface="Noto Sans"/>
                        <a:sym typeface="Noto Sans"/>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b="0" u="none" strike="noStrike" cap="none">
                          <a:latin typeface="Noto Sans"/>
                          <a:ea typeface="Noto Sans"/>
                          <a:cs typeface="Noto Sans"/>
                          <a:sym typeface="Noto Sans"/>
                        </a:rPr>
                        <a:t>309</a:t>
                      </a:r>
                      <a:endParaRPr/>
                    </a:p>
                  </a:txBody>
                  <a:tcPr marL="91425" marR="91425" marT="45700" marB="45700" anchor="ctr">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dirty="0">
                          <a:solidFill>
                            <a:schemeClr val="dk1"/>
                          </a:solidFill>
                          <a:latin typeface="Noto Sans"/>
                          <a:ea typeface="Noto Sans"/>
                          <a:cs typeface="Noto Sans"/>
                          <a:sym typeface="Noto Sans"/>
                        </a:rPr>
                        <a:t>4.0</a:t>
                      </a:r>
                      <a:endParaRPr sz="1600" b="1" u="none" strike="noStrike" cap="none" dirty="0">
                        <a:solidFill>
                          <a:schemeClr val="dk1"/>
                        </a:solidFill>
                        <a:latin typeface="Noto Sans"/>
                        <a:ea typeface="Noto Sans"/>
                        <a:cs typeface="Noto Sans"/>
                        <a:sym typeface="Noto Sans"/>
                      </a:endParaRPr>
                    </a:p>
                  </a:txBody>
                  <a:tcPr marL="9525" marR="9525" marT="9525" marB="0" anchor="ctr">
                    <a:solidFill>
                      <a:schemeClr val="lt1"/>
                    </a:solidFill>
                  </a:tcPr>
                </a:tc>
                <a:extLst>
                  <a:ext uri="{0D108BD9-81ED-4DB2-BD59-A6C34878D82A}">
                    <a16:rowId xmlns:a16="http://schemas.microsoft.com/office/drawing/2014/main" val="10003"/>
                  </a:ext>
                </a:extLst>
              </a:tr>
              <a:tr h="427425">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solidFill>
                            <a:schemeClr val="dk1"/>
                          </a:solidFill>
                          <a:latin typeface="Noto Sans"/>
                          <a:ea typeface="Noto Sans"/>
                          <a:cs typeface="Noto Sans"/>
                          <a:sym typeface="Noto Sans"/>
                        </a:rPr>
                        <a:t>Mortalidad Global</a:t>
                      </a:r>
                      <a:endParaRPr sz="1600" b="1" u="none" strike="noStrike" cap="none">
                        <a:solidFill>
                          <a:schemeClr val="dk1"/>
                        </a:solidFill>
                        <a:latin typeface="Noto Sans"/>
                        <a:ea typeface="Noto Sans"/>
                        <a:cs typeface="Noto Sans"/>
                        <a:sym typeface="Noto Sans"/>
                      </a:endParaRPr>
                    </a:p>
                  </a:txBody>
                  <a:tcPr marL="91425" marR="91425" marT="45700" marB="45700" anchor="ctr">
                    <a:solidFill>
                      <a:srgbClr val="DAE3F3"/>
                    </a:solidFill>
                  </a:tcPr>
                </a:tc>
                <a:tc hMerge="1">
                  <a:txBody>
                    <a:bodyPr/>
                    <a:lstStyle/>
                    <a:p>
                      <a:endParaRPr lang="es-MX"/>
                    </a:p>
                  </a:txBody>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solidFill>
                            <a:schemeClr val="dk1"/>
                          </a:solidFill>
                          <a:latin typeface="Montserrat"/>
                          <a:ea typeface="Montserrat"/>
                          <a:cs typeface="Montserrat"/>
                          <a:sym typeface="Montserrat"/>
                        </a:rPr>
                        <a:t>6.14%</a:t>
                      </a:r>
                      <a:endParaRPr sz="1600" b="1" u="none" strike="noStrike" cap="none">
                        <a:solidFill>
                          <a:schemeClr val="dk1"/>
                        </a:solidFill>
                        <a:latin typeface="Montserrat"/>
                        <a:ea typeface="Montserrat"/>
                        <a:cs typeface="Montserrat"/>
                        <a:sym typeface="Montserrat"/>
                      </a:endParaRPr>
                    </a:p>
                  </a:txBody>
                  <a:tcPr marL="91425" marR="91425" marT="45700" marB="45700" anchor="ctr">
                    <a:solidFill>
                      <a:srgbClr val="DAE3F3"/>
                    </a:solidFill>
                  </a:tcPr>
                </a:tc>
                <a:tc hMerge="1">
                  <a:txBody>
                    <a:bodyPr/>
                    <a:lstStyle/>
                    <a:p>
                      <a:endParaRPr lang="es-MX"/>
                    </a:p>
                  </a:txBody>
                  <a:tcPr/>
                </a:tc>
                <a:extLst>
                  <a:ext uri="{0D108BD9-81ED-4DB2-BD59-A6C34878D82A}">
                    <a16:rowId xmlns:a16="http://schemas.microsoft.com/office/drawing/2014/main" val="10004"/>
                  </a:ext>
                </a:extLst>
              </a:tr>
              <a:tr h="462375">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solidFill>
                            <a:schemeClr val="dk1"/>
                          </a:solidFill>
                          <a:latin typeface="Noto Sans"/>
                          <a:ea typeface="Noto Sans"/>
                          <a:cs typeface="Noto Sans"/>
                          <a:sym typeface="Noto Sans"/>
                        </a:rPr>
                        <a:t>Mortalidad Internacional</a:t>
                      </a:r>
                      <a:endParaRPr sz="1600" b="1" u="none" strike="noStrike" cap="none">
                        <a:solidFill>
                          <a:schemeClr val="dk1"/>
                        </a:solidFill>
                        <a:latin typeface="Noto Sans"/>
                        <a:ea typeface="Noto Sans"/>
                        <a:cs typeface="Noto Sans"/>
                        <a:sym typeface="Noto Sans"/>
                      </a:endParaRPr>
                    </a:p>
                  </a:txBody>
                  <a:tcPr marL="91425" marR="91425" marT="45700" marB="45700" anchor="ctr">
                    <a:solidFill>
                      <a:srgbClr val="DAE3F3"/>
                    </a:solidFill>
                  </a:tcPr>
                </a:tc>
                <a:tc hMerge="1">
                  <a:txBody>
                    <a:bodyPr/>
                    <a:lstStyle/>
                    <a:p>
                      <a:endParaRPr lang="es-MX"/>
                    </a:p>
                  </a:txBody>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dirty="0">
                          <a:solidFill>
                            <a:schemeClr val="dk1"/>
                          </a:solidFill>
                          <a:latin typeface="Montserrat"/>
                          <a:ea typeface="Montserrat"/>
                          <a:cs typeface="Montserrat"/>
                          <a:sym typeface="Montserrat"/>
                        </a:rPr>
                        <a:t>2.8%</a:t>
                      </a:r>
                      <a:endParaRPr sz="1600" b="1" u="none" strike="noStrike" cap="none" dirty="0">
                        <a:solidFill>
                          <a:schemeClr val="dk1"/>
                        </a:solidFill>
                        <a:latin typeface="Montserrat"/>
                        <a:ea typeface="Montserrat"/>
                        <a:cs typeface="Montserrat"/>
                        <a:sym typeface="Montserrat"/>
                      </a:endParaRPr>
                    </a:p>
                  </a:txBody>
                  <a:tcPr marL="91425" marR="91425" marT="45700" marB="45700" anchor="ctr">
                    <a:solidFill>
                      <a:srgbClr val="DAE3F3"/>
                    </a:solidFill>
                  </a:tcPr>
                </a:tc>
                <a:tc hMerge="1">
                  <a:txBody>
                    <a:bodyPr/>
                    <a:lstStyle/>
                    <a:p>
                      <a:endParaRPr lang="es-MX"/>
                    </a:p>
                  </a:txBody>
                  <a:tcPr/>
                </a:tc>
                <a:extLst>
                  <a:ext uri="{0D108BD9-81ED-4DB2-BD59-A6C34878D82A}">
                    <a16:rowId xmlns:a16="http://schemas.microsoft.com/office/drawing/2014/main" val="10005"/>
                  </a:ext>
                </a:extLst>
              </a:tr>
            </a:tbl>
          </a:graphicData>
        </a:graphic>
      </p:graphicFrame>
      <p:sp>
        <p:nvSpPr>
          <p:cNvPr id="674" name="Google Shape;674;p22"/>
          <p:cNvSpPr txBox="1"/>
          <p:nvPr/>
        </p:nvSpPr>
        <p:spPr>
          <a:xfrm flipH="1">
            <a:off x="3866260" y="4801749"/>
            <a:ext cx="4658313"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Calibri"/>
                <a:ea typeface="Calibri"/>
                <a:cs typeface="Calibri"/>
                <a:sym typeface="Calibri"/>
              </a:rPr>
              <a:t>Oxigenación  por  Membrana </a:t>
            </a:r>
            <a:r>
              <a:rPr lang="es-MX" sz="1600" b="1">
                <a:solidFill>
                  <a:schemeClr val="dk1"/>
                </a:solidFill>
                <a:latin typeface="Noto Sans"/>
                <a:ea typeface="Noto Sans"/>
                <a:cs typeface="Noto Sans"/>
                <a:sym typeface="Noto Sans"/>
              </a:rPr>
              <a:t>Extracorpórea</a:t>
            </a:r>
            <a:endParaRPr/>
          </a:p>
          <a:p>
            <a:pPr marL="0" marR="0" lvl="0" indent="0" algn="ctr" rtl="0">
              <a:spcBef>
                <a:spcPts val="0"/>
              </a:spcBef>
              <a:spcAft>
                <a:spcPts val="0"/>
              </a:spcAft>
              <a:buNone/>
            </a:pPr>
            <a:r>
              <a:rPr lang="es-MX" sz="1600" b="1">
                <a:solidFill>
                  <a:schemeClr val="dk1"/>
                </a:solidFill>
                <a:latin typeface="Noto Sans"/>
                <a:ea typeface="Noto Sans"/>
                <a:cs typeface="Noto Sans"/>
                <a:sym typeface="Noto Sans"/>
              </a:rPr>
              <a:t>(ECMO)</a:t>
            </a:r>
            <a:endParaRPr sz="1600" b="1">
              <a:solidFill>
                <a:schemeClr val="dk1"/>
              </a:solidFill>
              <a:latin typeface="Noto Sans"/>
              <a:ea typeface="Noto Sans"/>
              <a:cs typeface="Noto Sans"/>
              <a:sym typeface="Noto Sans"/>
            </a:endParaRPr>
          </a:p>
        </p:txBody>
      </p:sp>
      <p:graphicFrame>
        <p:nvGraphicFramePr>
          <p:cNvPr id="675" name="Google Shape;675;p22"/>
          <p:cNvGraphicFramePr/>
          <p:nvPr/>
        </p:nvGraphicFramePr>
        <p:xfrm>
          <a:off x="4146411" y="5336988"/>
          <a:ext cx="4052400" cy="711050"/>
        </p:xfrm>
        <a:graphic>
          <a:graphicData uri="http://schemas.openxmlformats.org/drawingml/2006/table">
            <a:tbl>
              <a:tblPr firstRow="1" bandRow="1">
                <a:noFill/>
                <a:tableStyleId>{516874F5-46BB-4AD5-BCD0-59EBE15CA0B3}</a:tableStyleId>
              </a:tblPr>
              <a:tblGrid>
                <a:gridCol w="2026200">
                  <a:extLst>
                    <a:ext uri="{9D8B030D-6E8A-4147-A177-3AD203B41FA5}">
                      <a16:colId xmlns:a16="http://schemas.microsoft.com/office/drawing/2014/main" val="20000"/>
                    </a:ext>
                  </a:extLst>
                </a:gridCol>
                <a:gridCol w="2026200">
                  <a:extLst>
                    <a:ext uri="{9D8B030D-6E8A-4147-A177-3AD203B41FA5}">
                      <a16:colId xmlns:a16="http://schemas.microsoft.com/office/drawing/2014/main" val="20001"/>
                    </a:ext>
                  </a:extLst>
                </a:gridCol>
              </a:tblGrid>
              <a:tr h="355525">
                <a:tc>
                  <a:txBody>
                    <a:bodyPr/>
                    <a:lstStyle/>
                    <a:p>
                      <a:pPr marL="0" marR="0" lvl="0" indent="0" algn="ctr" rtl="0">
                        <a:spcBef>
                          <a:spcPts val="0"/>
                        </a:spcBef>
                        <a:spcAft>
                          <a:spcPts val="0"/>
                        </a:spcAft>
                        <a:buNone/>
                      </a:pPr>
                      <a:r>
                        <a:rPr lang="es-MX" sz="1600" u="none" strike="noStrike" cap="none">
                          <a:latin typeface="Noto Sans"/>
                          <a:ea typeface="Noto Sans"/>
                          <a:cs typeface="Noto Sans"/>
                          <a:sym typeface="Noto Sans"/>
                        </a:rPr>
                        <a:t>2024</a:t>
                      </a:r>
                      <a:endParaRPr sz="1600" u="none" strike="noStrike" cap="none">
                        <a:latin typeface="Noto Sans"/>
                        <a:ea typeface="Noto Sans"/>
                        <a:cs typeface="Noto Sans"/>
                        <a:sym typeface="Noto Sans"/>
                      </a:endParaRPr>
                    </a:p>
                  </a:txBody>
                  <a:tcPr marL="91450" marR="91450" marT="45725" marB="45725">
                    <a:solidFill>
                      <a:srgbClr val="002060"/>
                    </a:solidFill>
                  </a:tcPr>
                </a:tc>
                <a:tc>
                  <a:txBody>
                    <a:bodyPr/>
                    <a:lstStyle/>
                    <a:p>
                      <a:pPr marL="0" marR="0" lvl="0" indent="0" algn="ctr" rtl="0">
                        <a:spcBef>
                          <a:spcPts val="0"/>
                        </a:spcBef>
                        <a:spcAft>
                          <a:spcPts val="0"/>
                        </a:spcAft>
                        <a:buNone/>
                      </a:pPr>
                      <a:r>
                        <a:rPr lang="es-MX" sz="1600" u="none" strike="noStrike" cap="none">
                          <a:latin typeface="Noto Sans"/>
                          <a:ea typeface="Noto Sans"/>
                          <a:cs typeface="Noto Sans"/>
                          <a:sym typeface="Noto Sans"/>
                        </a:rPr>
                        <a:t>2025</a:t>
                      </a:r>
                      <a:endParaRPr sz="1600" u="none" strike="noStrike" cap="none">
                        <a:latin typeface="Noto Sans"/>
                        <a:ea typeface="Noto Sans"/>
                        <a:cs typeface="Noto Sans"/>
                        <a:sym typeface="Noto Sans"/>
                      </a:endParaRPr>
                    </a:p>
                  </a:txBody>
                  <a:tcPr marL="91450" marR="91450" marT="45725" marB="45725">
                    <a:solidFill>
                      <a:srgbClr val="002060"/>
                    </a:solidFill>
                  </a:tcPr>
                </a:tc>
                <a:extLst>
                  <a:ext uri="{0D108BD9-81ED-4DB2-BD59-A6C34878D82A}">
                    <a16:rowId xmlns:a16="http://schemas.microsoft.com/office/drawing/2014/main" val="10000"/>
                  </a:ext>
                </a:extLst>
              </a:tr>
              <a:tr h="355525">
                <a:tc>
                  <a:txBody>
                    <a:bodyPr/>
                    <a:lstStyle/>
                    <a:p>
                      <a:pPr marL="0" marR="0" lvl="0" indent="0" algn="ctr" rtl="0">
                        <a:spcBef>
                          <a:spcPts val="0"/>
                        </a:spcBef>
                        <a:spcAft>
                          <a:spcPts val="0"/>
                        </a:spcAft>
                        <a:buNone/>
                      </a:pPr>
                      <a:r>
                        <a:rPr lang="es-MX" sz="1600" u="none" strike="noStrike" cap="none">
                          <a:latin typeface="Noto Sans"/>
                          <a:ea typeface="Noto Sans"/>
                          <a:cs typeface="Noto Sans"/>
                          <a:sym typeface="Noto Sans"/>
                        </a:rPr>
                        <a:t>5</a:t>
                      </a:r>
                      <a:endParaRPr sz="1600" u="none" strike="noStrike" cap="none">
                        <a:latin typeface="Noto Sans"/>
                        <a:ea typeface="Noto Sans"/>
                        <a:cs typeface="Noto Sans"/>
                        <a:sym typeface="Noto Sans"/>
                      </a:endParaRPr>
                    </a:p>
                  </a:txBody>
                  <a:tcPr marL="91450" marR="91450" marT="45725" marB="45725"/>
                </a:tc>
                <a:tc>
                  <a:txBody>
                    <a:bodyPr/>
                    <a:lstStyle/>
                    <a:p>
                      <a:pPr marL="0" marR="0" lvl="0" indent="0" algn="ctr" rtl="0">
                        <a:spcBef>
                          <a:spcPts val="0"/>
                        </a:spcBef>
                        <a:spcAft>
                          <a:spcPts val="0"/>
                        </a:spcAft>
                        <a:buNone/>
                      </a:pPr>
                      <a:r>
                        <a:rPr lang="es-MX" sz="1600" u="none" strike="noStrike" cap="none">
                          <a:latin typeface="Noto Sans"/>
                          <a:ea typeface="Noto Sans"/>
                          <a:cs typeface="Noto Sans"/>
                          <a:sym typeface="Noto Sans"/>
                        </a:rPr>
                        <a:t>4</a:t>
                      </a:r>
                      <a:endParaRPr sz="1600" u="none" strike="noStrike" cap="none">
                        <a:latin typeface="Noto Sans"/>
                        <a:ea typeface="Noto Sans"/>
                        <a:cs typeface="Noto Sans"/>
                        <a:sym typeface="Noto Sans"/>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 name="Rectángulo 1">
            <a:extLst>
              <a:ext uri="{FF2B5EF4-FFF2-40B4-BE49-F238E27FC236}">
                <a16:creationId xmlns:a16="http://schemas.microsoft.com/office/drawing/2014/main" id="{082A4B3E-BBDF-41EE-84C6-099656715CC7}"/>
              </a:ext>
            </a:extLst>
          </p:cNvPr>
          <p:cNvSpPr/>
          <p:nvPr/>
        </p:nvSpPr>
        <p:spPr>
          <a:xfrm>
            <a:off x="8901113" y="1714484"/>
            <a:ext cx="3208833" cy="10144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680" name="Google Shape;680;p23"/>
          <p:cNvGrpSpPr/>
          <p:nvPr/>
        </p:nvGrpSpPr>
        <p:grpSpPr>
          <a:xfrm>
            <a:off x="70340" y="6643197"/>
            <a:ext cx="11996742" cy="95885"/>
            <a:chOff x="0" y="0"/>
            <a:chExt cx="5549939" cy="154305"/>
          </a:xfrm>
        </p:grpSpPr>
        <p:sp>
          <p:nvSpPr>
            <p:cNvPr id="681" name="Google Shape;681;p23"/>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23"/>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3" name="Google Shape;683;p23"/>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4" name="Google Shape;684;p23"/>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5" name="Google Shape;685;p23"/>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86" name="Google Shape;686;p23"/>
          <p:cNvSpPr/>
          <p:nvPr/>
        </p:nvSpPr>
        <p:spPr>
          <a:xfrm>
            <a:off x="3534578" y="408842"/>
            <a:ext cx="5122843" cy="489059"/>
          </a:xfrm>
          <a:prstGeom prst="roundRect">
            <a:avLst>
              <a:gd name="adj" fmla="val 31556"/>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002060"/>
                </a:solidFill>
                <a:latin typeface="Noto Sans"/>
                <a:ea typeface="Noto Sans"/>
                <a:cs typeface="Noto Sans"/>
                <a:sym typeface="Noto Sans"/>
              </a:rPr>
              <a:t>Trasplantes 2024 - 2025</a:t>
            </a:r>
            <a:endParaRPr sz="2000" b="1" i="0" u="none" strike="noStrike" cap="none">
              <a:solidFill>
                <a:srgbClr val="002060"/>
              </a:solidFill>
              <a:highlight>
                <a:srgbClr val="FFFF00"/>
              </a:highlight>
              <a:latin typeface="Noto Sans"/>
              <a:ea typeface="Noto Sans"/>
              <a:cs typeface="Noto Sans"/>
              <a:sym typeface="Noto Sans"/>
            </a:endParaRPr>
          </a:p>
        </p:txBody>
      </p:sp>
      <p:graphicFrame>
        <p:nvGraphicFramePr>
          <p:cNvPr id="687" name="Google Shape;687;p23"/>
          <p:cNvGraphicFramePr/>
          <p:nvPr/>
        </p:nvGraphicFramePr>
        <p:xfrm>
          <a:off x="702145" y="1127272"/>
          <a:ext cx="7337600" cy="5150730"/>
        </p:xfrm>
        <a:graphic>
          <a:graphicData uri="http://schemas.openxmlformats.org/drawingml/2006/table">
            <a:tbl>
              <a:tblPr>
                <a:noFill/>
              </a:tblPr>
              <a:tblGrid>
                <a:gridCol w="1457400">
                  <a:extLst>
                    <a:ext uri="{9D8B030D-6E8A-4147-A177-3AD203B41FA5}">
                      <a16:colId xmlns:a16="http://schemas.microsoft.com/office/drawing/2014/main" val="20000"/>
                    </a:ext>
                  </a:extLst>
                </a:gridCol>
                <a:gridCol w="2235075">
                  <a:extLst>
                    <a:ext uri="{9D8B030D-6E8A-4147-A177-3AD203B41FA5}">
                      <a16:colId xmlns:a16="http://schemas.microsoft.com/office/drawing/2014/main" val="20001"/>
                    </a:ext>
                  </a:extLst>
                </a:gridCol>
                <a:gridCol w="1324400">
                  <a:extLst>
                    <a:ext uri="{9D8B030D-6E8A-4147-A177-3AD203B41FA5}">
                      <a16:colId xmlns:a16="http://schemas.microsoft.com/office/drawing/2014/main" val="20002"/>
                    </a:ext>
                  </a:extLst>
                </a:gridCol>
                <a:gridCol w="1022800">
                  <a:extLst>
                    <a:ext uri="{9D8B030D-6E8A-4147-A177-3AD203B41FA5}">
                      <a16:colId xmlns:a16="http://schemas.microsoft.com/office/drawing/2014/main" val="20003"/>
                    </a:ext>
                  </a:extLst>
                </a:gridCol>
                <a:gridCol w="1297925">
                  <a:extLst>
                    <a:ext uri="{9D8B030D-6E8A-4147-A177-3AD203B41FA5}">
                      <a16:colId xmlns:a16="http://schemas.microsoft.com/office/drawing/2014/main" val="20004"/>
                    </a:ext>
                  </a:extLst>
                </a:gridCol>
              </a:tblGrid>
              <a:tr h="367225">
                <a:tc gridSpan="2">
                  <a:txBody>
                    <a:bodyPr/>
                    <a:lstStyle/>
                    <a:p>
                      <a:pPr marL="0" marR="0" lvl="0" indent="0" algn="ctr" rtl="0">
                        <a:lnSpc>
                          <a:spcPct val="100000"/>
                        </a:lnSpc>
                        <a:spcBef>
                          <a:spcPts val="0"/>
                        </a:spcBef>
                        <a:spcAft>
                          <a:spcPts val="0"/>
                        </a:spcAft>
                        <a:buClr>
                          <a:schemeClr val="lt1"/>
                        </a:buClr>
                        <a:buSzPts val="1400"/>
                        <a:buFont typeface="Noto Sans"/>
                        <a:buNone/>
                      </a:pPr>
                      <a:r>
                        <a:rPr lang="es-MX" sz="1400" b="1" u="none" strike="noStrike" cap="none">
                          <a:solidFill>
                            <a:schemeClr val="lt1"/>
                          </a:solidFill>
                          <a:latin typeface="Noto Sans"/>
                          <a:ea typeface="Noto Sans"/>
                          <a:cs typeface="Noto Sans"/>
                          <a:sym typeface="Noto Sans"/>
                        </a:rPr>
                        <a:t>Tipo de trasplante</a:t>
                      </a:r>
                      <a:endParaRPr sz="1400" b="1" u="none" strike="noStrike" cap="none">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lt1"/>
                        </a:buClr>
                        <a:buSzPts val="1400"/>
                        <a:buFont typeface="Noto Sans"/>
                        <a:buNone/>
                      </a:pPr>
                      <a:r>
                        <a:rPr lang="es-MX" sz="1400" b="1" u="none" strike="noStrike" cap="none">
                          <a:solidFill>
                            <a:schemeClr val="lt1"/>
                          </a:solidFill>
                          <a:latin typeface="Noto Sans"/>
                          <a:ea typeface="Noto Sans"/>
                          <a:cs typeface="Noto Sans"/>
                          <a:sym typeface="Noto Sans"/>
                        </a:rPr>
                        <a:t>2024</a:t>
                      </a:r>
                      <a:endParaRPr sz="1400" b="1" u="none" strike="noStrike" cap="none">
                        <a:solidFill>
                          <a:schemeClr val="lt1"/>
                        </a:solidFill>
                        <a:latin typeface="Noto Sans"/>
                        <a:ea typeface="Noto Sans"/>
                        <a:cs typeface="Noto Sans"/>
                        <a:sym typeface="Noto Sans"/>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lt1"/>
                          </a:solidFill>
                          <a:latin typeface="Noto Sans"/>
                          <a:ea typeface="Noto Sans"/>
                          <a:cs typeface="Noto Sans"/>
                          <a:sym typeface="Noto Sans"/>
                        </a:rPr>
                        <a:t>2025</a:t>
                      </a:r>
                      <a:endParaRPr sz="1400" u="none" strike="noStrike" cap="none"/>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400"/>
                        <a:buFont typeface="Noto Sans"/>
                        <a:buNone/>
                      </a:pPr>
                      <a:r>
                        <a:rPr lang="es-MX" sz="1400" b="1" i="0" u="none" strike="noStrike" cap="none">
                          <a:solidFill>
                            <a:schemeClr val="lt1"/>
                          </a:solidFill>
                          <a:latin typeface="Noto Sans"/>
                          <a:ea typeface="Noto Sans"/>
                          <a:cs typeface="Noto Sans"/>
                          <a:sym typeface="Noto Sans"/>
                        </a:rPr>
                        <a:t>% Var</a:t>
                      </a:r>
                      <a:endParaRPr sz="1400" b="1" i="0" u="none" strike="noStrike" cap="none">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367225">
                <a:tc gridSpan="2">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Renal*</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12</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dk1"/>
                          </a:solidFill>
                          <a:latin typeface="Noto Sans"/>
                          <a:ea typeface="Noto Sans"/>
                          <a:cs typeface="Noto Sans"/>
                          <a:sym typeface="Noto Sans"/>
                        </a:rPr>
                        <a:t>7</a:t>
                      </a:r>
                      <a:endParaRPr sz="1400" u="none" strike="noStrike" cap="none"/>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-41.7</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367225">
                <a:tc gridSpan="2">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Hígado</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3</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dk1"/>
                          </a:solidFill>
                          <a:latin typeface="Noto Sans"/>
                          <a:ea typeface="Noto Sans"/>
                          <a:cs typeface="Noto Sans"/>
                          <a:sym typeface="Noto Sans"/>
                        </a:rPr>
                        <a:t>8</a:t>
                      </a:r>
                      <a:endParaRPr sz="1400" u="none" strike="noStrike" cap="none"/>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166.7</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367225">
                <a:tc gridSpan="2">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Córnea</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6</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dk1"/>
                          </a:solidFill>
                          <a:latin typeface="Noto Sans"/>
                          <a:ea typeface="Noto Sans"/>
                          <a:cs typeface="Noto Sans"/>
                          <a:sym typeface="Noto Sans"/>
                        </a:rPr>
                        <a:t>4</a:t>
                      </a:r>
                      <a:endParaRPr sz="1400" u="none" strike="noStrike" cap="none"/>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-33.3</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367225">
                <a:tc gridSpan="2">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Subtotal</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21</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dk1"/>
                          </a:solidFill>
                          <a:latin typeface="Noto Sans"/>
                          <a:ea typeface="Noto Sans"/>
                          <a:cs typeface="Noto Sans"/>
                          <a:sym typeface="Noto Sans"/>
                        </a:rPr>
                        <a:t>19</a:t>
                      </a:r>
                      <a:endParaRPr sz="1400" u="none" strike="noStrike" cap="none"/>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-9.5</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4"/>
                  </a:ext>
                </a:extLst>
              </a:tr>
              <a:tr h="367225">
                <a:tc gridSpan="5">
                  <a:txBody>
                    <a:bodyPr/>
                    <a:lstStyle/>
                    <a:p>
                      <a:pPr marL="0" marR="0" lvl="0" indent="0" algn="l" rtl="0">
                        <a:lnSpc>
                          <a:spcPct val="100000"/>
                        </a:lnSpc>
                        <a:spcBef>
                          <a:spcPts val="0"/>
                        </a:spcBef>
                        <a:spcAft>
                          <a:spcPts val="0"/>
                        </a:spcAft>
                        <a:buClr>
                          <a:schemeClr val="dk1"/>
                        </a:buClr>
                        <a:buSzPts val="1400"/>
                        <a:buFont typeface="Noto Sans"/>
                        <a:buNone/>
                      </a:pPr>
                      <a:r>
                        <a:rPr lang="es-MX" sz="1400" b="1" i="1" u="none" strike="noStrike" cap="none">
                          <a:solidFill>
                            <a:schemeClr val="dk1"/>
                          </a:solidFill>
                          <a:latin typeface="Noto Sans"/>
                          <a:ea typeface="Noto Sans"/>
                          <a:cs typeface="Noto Sans"/>
                          <a:sym typeface="Noto Sans"/>
                        </a:rPr>
                        <a:t>* En el 2025, la sobrevida a 5 años del receptor es del 96% y del injerto 92%.</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367225">
                <a:tc gridSpan="2">
                  <a:txBody>
                    <a:bodyPr/>
                    <a:lstStyle/>
                    <a:p>
                      <a:pPr marL="0" marR="0" lvl="0" indent="0" algn="ctr" rtl="0">
                        <a:lnSpc>
                          <a:spcPct val="100000"/>
                        </a:lnSpc>
                        <a:spcBef>
                          <a:spcPts val="0"/>
                        </a:spcBef>
                        <a:spcAft>
                          <a:spcPts val="0"/>
                        </a:spcAft>
                        <a:buClr>
                          <a:schemeClr val="lt1"/>
                        </a:buClr>
                        <a:buSzPts val="1400"/>
                        <a:buFont typeface="Noto Sans"/>
                        <a:buNone/>
                      </a:pPr>
                      <a:r>
                        <a:rPr lang="es-MX" sz="1400" b="1" u="none" strike="noStrike" cap="none">
                          <a:solidFill>
                            <a:schemeClr val="lt1"/>
                          </a:solidFill>
                          <a:latin typeface="Noto Sans"/>
                          <a:ea typeface="Noto Sans"/>
                          <a:cs typeface="Noto Sans"/>
                          <a:sym typeface="Noto Sans"/>
                        </a:rPr>
                        <a:t>Tipo de trasplante</a:t>
                      </a:r>
                      <a:endParaRPr sz="1400" b="1" u="none" strike="noStrike" cap="none">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lt1"/>
                        </a:buClr>
                        <a:buSzPts val="1400"/>
                        <a:buFont typeface="Noto Sans"/>
                        <a:buNone/>
                      </a:pPr>
                      <a:r>
                        <a:rPr lang="es-MX" sz="1400" b="1" u="none" strike="noStrike" cap="none">
                          <a:solidFill>
                            <a:schemeClr val="lt1"/>
                          </a:solidFill>
                          <a:latin typeface="Noto Sans"/>
                          <a:ea typeface="Noto Sans"/>
                          <a:cs typeface="Noto Sans"/>
                          <a:sym typeface="Noto Sans"/>
                        </a:rPr>
                        <a:t>2024</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400"/>
                        <a:buFont typeface="Noto Sans"/>
                        <a:buNone/>
                      </a:pPr>
                      <a:r>
                        <a:rPr lang="es-MX" sz="1400" b="1" u="none" strike="noStrike" cap="none">
                          <a:solidFill>
                            <a:schemeClr val="lt1"/>
                          </a:solidFill>
                          <a:latin typeface="Noto Sans"/>
                          <a:ea typeface="Noto Sans"/>
                          <a:cs typeface="Noto Sans"/>
                          <a:sym typeface="Noto Sans"/>
                        </a:rPr>
                        <a:t>2025</a:t>
                      </a:r>
                      <a:endParaRPr sz="1400" b="1" u="none" strike="noStrike" cap="none">
                        <a:solidFill>
                          <a:schemeClr val="lt1"/>
                        </a:solidFill>
                        <a:latin typeface="Noto Sans"/>
                        <a:ea typeface="Noto Sans"/>
                        <a:cs typeface="Noto Sans"/>
                        <a:sym typeface="Noto Sans"/>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400"/>
                        <a:buFont typeface="Noto Sans"/>
                        <a:buNone/>
                      </a:pPr>
                      <a:r>
                        <a:rPr lang="es-MX" sz="1400" b="1" u="none" strike="noStrike" cap="none">
                          <a:solidFill>
                            <a:schemeClr val="lt1"/>
                          </a:solidFill>
                          <a:latin typeface="Noto Sans"/>
                          <a:ea typeface="Noto Sans"/>
                          <a:cs typeface="Noto Sans"/>
                          <a:sym typeface="Noto Sans"/>
                        </a:rPr>
                        <a:t>% Var</a:t>
                      </a:r>
                      <a:endParaRPr sz="1400" b="1" u="none" strike="noStrike" cap="none">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6"/>
                  </a:ext>
                </a:extLst>
              </a:tr>
              <a:tr h="367225">
                <a:tc rowSpan="4">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Médula </a:t>
                      </a:r>
                      <a:endParaRPr sz="1400" u="none" strike="noStrike" cap="none"/>
                    </a:p>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Ósea</a:t>
                      </a:r>
                      <a:endParaRPr sz="14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Autólogo</a:t>
                      </a:r>
                      <a:endParaRPr sz="14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6</a:t>
                      </a:r>
                      <a:endParaRPr sz="14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rgbClr val="000000"/>
                          </a:solidFill>
                          <a:latin typeface="Noto Sans"/>
                          <a:ea typeface="Noto Sans"/>
                          <a:cs typeface="Noto Sans"/>
                          <a:sym typeface="Noto Sans"/>
                        </a:rPr>
                        <a:t>6</a:t>
                      </a:r>
                      <a:endParaRPr sz="1400" b="1"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0.0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7"/>
                  </a:ext>
                </a:extLst>
              </a:tr>
              <a:tr h="367225">
                <a:tc vMerge="1">
                  <a:txBody>
                    <a:bodyPr/>
                    <a:lstStyle/>
                    <a:p>
                      <a:endParaRPr lang="es-MX"/>
                    </a:p>
                  </a:txBody>
                  <a:tcPr/>
                </a:tc>
                <a:tc>
                  <a:txBody>
                    <a:bodyPr/>
                    <a:lstStyle/>
                    <a:p>
                      <a:pPr marL="0" marR="0" lvl="0" indent="0" algn="l"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Alogénico</a:t>
                      </a:r>
                      <a:endParaRPr sz="14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5</a:t>
                      </a:r>
                      <a:endParaRPr sz="14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rgbClr val="000000"/>
                          </a:solidFill>
                          <a:latin typeface="Noto Sans"/>
                          <a:ea typeface="Noto Sans"/>
                          <a:cs typeface="Noto Sans"/>
                          <a:sym typeface="Noto Sans"/>
                        </a:rPr>
                        <a:t>5</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8"/>
                  </a:ext>
                </a:extLst>
              </a:tr>
              <a:tr h="367225">
                <a:tc vMerge="1">
                  <a:txBody>
                    <a:bodyPr/>
                    <a:lstStyle/>
                    <a:p>
                      <a:endParaRPr lang="es-MX"/>
                    </a:p>
                  </a:txBody>
                  <a:tcPr/>
                </a:tc>
                <a:tc>
                  <a:txBody>
                    <a:bodyPr/>
                    <a:lstStyle/>
                    <a:p>
                      <a:pPr marL="0" marR="0" lvl="0" indent="0" algn="l"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Haploidéntico</a:t>
                      </a:r>
                      <a:endParaRPr sz="14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29</a:t>
                      </a:r>
                      <a:endParaRPr sz="14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rgbClr val="000000"/>
                          </a:solidFill>
                          <a:latin typeface="Noto Sans"/>
                          <a:ea typeface="Noto Sans"/>
                          <a:cs typeface="Noto Sans"/>
                          <a:sym typeface="Noto Sans"/>
                        </a:rPr>
                        <a:t>29</a:t>
                      </a:r>
                      <a:endParaRPr sz="1400" b="1"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9"/>
                  </a:ext>
                </a:extLst>
              </a:tr>
              <a:tr h="367225">
                <a:tc vMerge="1">
                  <a:txBody>
                    <a:bodyPr/>
                    <a:lstStyle/>
                    <a:p>
                      <a:endParaRPr lang="es-MX"/>
                    </a:p>
                  </a:txBody>
                  <a:tcPr/>
                </a:tc>
                <a:tc>
                  <a:txBody>
                    <a:bodyPr/>
                    <a:lstStyle/>
                    <a:p>
                      <a:pPr marL="0" marR="0" lvl="0" indent="0" algn="l"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S</a:t>
                      </a:r>
                      <a:r>
                        <a:rPr lang="es-MX" sz="1400" b="1" u="none" strike="noStrike" cap="none">
                          <a:solidFill>
                            <a:schemeClr val="dk1"/>
                          </a:solidFill>
                          <a:latin typeface="Noto Sans"/>
                          <a:ea typeface="Noto Sans"/>
                          <a:cs typeface="Noto Sans"/>
                          <a:sym typeface="Noto Sans"/>
                        </a:rPr>
                        <a:t>ubtotales</a:t>
                      </a:r>
                      <a:endParaRPr sz="1400" u="none" strike="noStrike" cap="none"/>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latin typeface="Noto Sans"/>
                          <a:ea typeface="Noto Sans"/>
                          <a:cs typeface="Noto Sans"/>
                          <a:sym typeface="Noto Sans"/>
                        </a:rPr>
                        <a:t>40</a:t>
                      </a:r>
                      <a:endParaRPr sz="1400" u="none" strike="noStrike" cap="none"/>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rgbClr val="000000"/>
                          </a:solidFill>
                          <a:latin typeface="Noto Sans"/>
                          <a:ea typeface="Noto Sans"/>
                          <a:cs typeface="Noto Sans"/>
                          <a:sym typeface="Noto Sans"/>
                        </a:rPr>
                        <a:t>40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0.0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10"/>
                  </a:ext>
                </a:extLst>
              </a:tr>
              <a:tr h="367225">
                <a:tc gridSpan="5">
                  <a:txBody>
                    <a:bodyPr/>
                    <a:lstStyle/>
                    <a:p>
                      <a:pPr marL="0" marR="0" lvl="0" indent="0" algn="l" rtl="0">
                        <a:lnSpc>
                          <a:spcPct val="100000"/>
                        </a:lnSpc>
                        <a:spcBef>
                          <a:spcPts val="0"/>
                        </a:spcBef>
                        <a:spcAft>
                          <a:spcPts val="0"/>
                        </a:spcAft>
                        <a:buClr>
                          <a:schemeClr val="dk1"/>
                        </a:buClr>
                        <a:buSzPts val="1400"/>
                        <a:buFont typeface="Noto Sans"/>
                        <a:buNone/>
                      </a:pPr>
                      <a:r>
                        <a:rPr lang="es-MX" sz="1400" b="1" i="1" u="none" strike="noStrike" cap="none">
                          <a:solidFill>
                            <a:schemeClr val="dk1"/>
                          </a:solidFill>
                          <a:latin typeface="Noto Sans"/>
                          <a:ea typeface="Noto Sans"/>
                          <a:cs typeface="Noto Sans"/>
                          <a:sym typeface="Noto Sans"/>
                        </a:rPr>
                        <a:t>Sobrevida Mundial: 60-80, Nacional: 60, INP: 83%.</a:t>
                      </a:r>
                      <a:endParaRPr sz="1400" u="none" strike="noStrike" cap="none"/>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11"/>
                  </a:ext>
                </a:extLst>
              </a:tr>
              <a:tr h="367225">
                <a:tc gridSpan="2">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 Total</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61</a:t>
                      </a:r>
                      <a:endParaRPr sz="14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59</a:t>
                      </a:r>
                      <a:endParaRPr sz="1400" b="1" u="none" strike="noStrike" cap="none">
                        <a:solidFill>
                          <a:schemeClr val="dk1"/>
                        </a:solidFill>
                        <a:latin typeface="Noto Sans"/>
                        <a:ea typeface="Noto Sans"/>
                        <a:cs typeface="Noto Sans"/>
                        <a:sym typeface="Noto Sans"/>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chemeClr val="dk1"/>
                        </a:buClr>
                        <a:buSzPts val="1400"/>
                        <a:buFont typeface="Noto Sans"/>
                        <a:buNone/>
                      </a:pPr>
                      <a:r>
                        <a:rPr lang="es-MX" sz="1400" b="1" u="none" strike="noStrike" cap="none">
                          <a:solidFill>
                            <a:schemeClr val="dk1"/>
                          </a:solidFill>
                          <a:latin typeface="Noto Sans"/>
                          <a:ea typeface="Noto Sans"/>
                          <a:cs typeface="Noto Sans"/>
                          <a:sym typeface="Noto Sans"/>
                        </a:rPr>
                        <a:t>-3.3</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12"/>
                  </a:ext>
                </a:extLst>
              </a:tr>
            </a:tbl>
          </a:graphicData>
        </a:graphic>
      </p:graphicFrame>
      <p:sp>
        <p:nvSpPr>
          <p:cNvPr id="688" name="Google Shape;688;p23"/>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Noto Sans"/>
                <a:ea typeface="Noto Sans"/>
                <a:cs typeface="Noto Sans"/>
                <a:sym typeface="Noto Sans"/>
              </a:rPr>
              <a:t>MÉDICA</a:t>
            </a:r>
            <a:endParaRPr sz="1800" b="1" i="0" u="none" strike="noStrike" cap="none">
              <a:solidFill>
                <a:schemeClr val="lt1"/>
              </a:solidFill>
              <a:latin typeface="Noto Sans"/>
              <a:ea typeface="Noto Sans"/>
              <a:cs typeface="Noto Sans"/>
              <a:sym typeface="Noto Sans"/>
            </a:endParaRPr>
          </a:p>
        </p:txBody>
      </p:sp>
      <p:grpSp>
        <p:nvGrpSpPr>
          <p:cNvPr id="689" name="Google Shape;689;p23"/>
          <p:cNvGrpSpPr/>
          <p:nvPr/>
        </p:nvGrpSpPr>
        <p:grpSpPr>
          <a:xfrm>
            <a:off x="8901113" y="1316458"/>
            <a:ext cx="3225102" cy="2205755"/>
            <a:chOff x="194926" y="2559800"/>
            <a:chExt cx="3225102" cy="1861453"/>
          </a:xfrm>
        </p:grpSpPr>
        <p:sp>
          <p:nvSpPr>
            <p:cNvPr id="692" name="Google Shape;692;p23"/>
            <p:cNvSpPr txBox="1"/>
            <p:nvPr/>
          </p:nvSpPr>
          <p:spPr>
            <a:xfrm>
              <a:off x="196907" y="2559800"/>
              <a:ext cx="3223121" cy="344688"/>
            </a:xfrm>
            <a:prstGeom prst="rect">
              <a:avLst/>
            </a:prstGeom>
            <a:solidFill>
              <a:srgbClr val="2F5496"/>
            </a:solidFill>
            <a:ln w="9525" cap="flat" cmpd="sng">
              <a:noFill/>
              <a:prstDash val="solid"/>
              <a:round/>
              <a:headEnd type="none" w="sm" len="sm"/>
              <a:tailEnd type="none" w="sm" len="sm"/>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rgbClr val="FFFFFF"/>
                </a:buClr>
                <a:buSzPts val="1400"/>
                <a:buFont typeface="Noto Sans"/>
                <a:buNone/>
              </a:pPr>
              <a:r>
                <a:rPr lang="es-MX" sz="1400" b="1" i="0" u="none" strike="noStrike" cap="none" dirty="0">
                  <a:solidFill>
                    <a:srgbClr val="FFFFFF"/>
                  </a:solidFill>
                  <a:latin typeface="Noto Sans"/>
                  <a:ea typeface="Noto Sans"/>
                  <a:cs typeface="Noto Sans"/>
                  <a:sym typeface="Noto Sans"/>
                </a:rPr>
                <a:t>Programa de Trasplante Hepático </a:t>
              </a:r>
              <a:endParaRPr sz="1400" b="0" i="0" u="none" strike="noStrike" cap="none" dirty="0">
                <a:solidFill>
                  <a:srgbClr val="000000"/>
                </a:solidFill>
                <a:latin typeface="Arial"/>
                <a:ea typeface="Arial"/>
                <a:cs typeface="Arial"/>
                <a:sym typeface="Arial"/>
              </a:endParaRPr>
            </a:p>
          </p:txBody>
        </p:sp>
        <p:sp>
          <p:nvSpPr>
            <p:cNvPr id="701" name="Google Shape;701;p23"/>
            <p:cNvSpPr txBox="1"/>
            <p:nvPr/>
          </p:nvSpPr>
          <p:spPr>
            <a:xfrm>
              <a:off x="351626" y="4014615"/>
              <a:ext cx="2939808" cy="406638"/>
            </a:xfrm>
            <a:prstGeom prst="rect">
              <a:avLst/>
            </a:prstGeom>
            <a:solidFill>
              <a:srgbClr val="2F5496"/>
            </a:solidFill>
            <a:ln w="9525" cap="flat" cmpd="sng">
              <a:noFill/>
              <a:prstDash val="solid"/>
              <a:round/>
              <a:headEnd type="none" w="sm" len="sm"/>
              <a:tailEnd type="none" w="sm" len="sm"/>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FFFFFF"/>
                </a:buClr>
                <a:buSzPts val="1200"/>
                <a:buFont typeface="Noto Sans"/>
                <a:buNone/>
              </a:pPr>
              <a:r>
                <a:rPr lang="es-MX" sz="1200" b="1" i="0" u="none" strike="noStrike" cap="none" dirty="0">
                  <a:solidFill>
                    <a:srgbClr val="FFFFFF"/>
                  </a:solidFill>
                  <a:latin typeface="Noto Sans"/>
                  <a:ea typeface="Noto Sans"/>
                  <a:cs typeface="Noto Sans"/>
                  <a:sym typeface="Noto Sans"/>
                </a:rPr>
                <a:t>Primer trasplante de donador vivo 04/feb/2025</a:t>
              </a:r>
              <a:endParaRPr b="0" i="0" u="none" strike="noStrike" cap="none" dirty="0">
                <a:solidFill>
                  <a:srgbClr val="000000"/>
                </a:solidFill>
                <a:latin typeface="Arial"/>
                <a:ea typeface="Arial"/>
                <a:cs typeface="Arial"/>
                <a:sym typeface="Arial"/>
              </a:endParaRPr>
            </a:p>
          </p:txBody>
        </p:sp>
        <p:sp>
          <p:nvSpPr>
            <p:cNvPr id="695" name="Google Shape;695;p23"/>
            <p:cNvSpPr txBox="1"/>
            <p:nvPr/>
          </p:nvSpPr>
          <p:spPr>
            <a:xfrm>
              <a:off x="194926" y="2898326"/>
              <a:ext cx="3225102" cy="979459"/>
            </a:xfrm>
            <a:prstGeom prst="rect">
              <a:avLst/>
            </a:prstGeom>
            <a:noFill/>
            <a:ln w="9525" cap="flat" cmpd="sng">
              <a:noFill/>
              <a:prstDash val="solid"/>
              <a:round/>
              <a:headEnd type="none" w="sm" len="sm"/>
              <a:tailEnd type="none" w="sm" len="sm"/>
            </a:ln>
          </p:spPr>
          <p:txBody>
            <a:bodyPr spcFirstLastPara="1" wrap="square" lIns="99550" tIns="99550" rIns="99550" bIns="99550" anchor="ctr" anchorCtr="0">
              <a:noAutofit/>
            </a:bodyPr>
            <a:lstStyle/>
            <a:p>
              <a:pPr marL="171450" marR="0" lvl="0" indent="-171450" algn="ctr" rtl="0">
                <a:lnSpc>
                  <a:spcPct val="90000"/>
                </a:lnSpc>
                <a:spcBef>
                  <a:spcPts val="0"/>
                </a:spcBef>
                <a:spcAft>
                  <a:spcPts val="0"/>
                </a:spcAft>
                <a:buClr>
                  <a:srgbClr val="FFFFFF"/>
                </a:buClr>
                <a:buSzPts val="1200"/>
                <a:buFont typeface="Wingdings" panose="05000000000000000000" pitchFamily="2" charset="2"/>
                <a:buChar char="ü"/>
              </a:pPr>
              <a:endParaRPr lang="es-MX" sz="1200" b="1" i="0" u="none" strike="noStrike" cap="none" dirty="0">
                <a:solidFill>
                  <a:srgbClr val="FFFFFF"/>
                </a:solidFill>
                <a:latin typeface="Noto Sans"/>
                <a:ea typeface="Noto Sans"/>
                <a:cs typeface="Noto Sans"/>
                <a:sym typeface="Noto Sans"/>
              </a:endParaRPr>
            </a:p>
            <a:p>
              <a:pPr marL="171450" marR="0" lvl="0" indent="-171450" algn="ctr" rtl="0">
                <a:lnSpc>
                  <a:spcPct val="90000"/>
                </a:lnSpc>
                <a:spcBef>
                  <a:spcPts val="0"/>
                </a:spcBef>
                <a:spcAft>
                  <a:spcPts val="0"/>
                </a:spcAft>
                <a:buClr>
                  <a:srgbClr val="FFFFFF"/>
                </a:buClr>
                <a:buSzPts val="1200"/>
                <a:buFont typeface="Wingdings" panose="05000000000000000000" pitchFamily="2" charset="2"/>
                <a:buChar char="ü"/>
              </a:pPr>
              <a:r>
                <a:rPr lang="es-MX" sz="1200" b="1" i="0" u="none" strike="noStrike" cap="none" dirty="0">
                  <a:solidFill>
                    <a:srgbClr val="FFFFFF"/>
                  </a:solidFill>
                  <a:latin typeface="Noto Sans"/>
                  <a:ea typeface="Noto Sans"/>
                  <a:cs typeface="Noto Sans"/>
                  <a:sym typeface="Noto Sans"/>
                </a:rPr>
                <a:t>1er lugar Nacional 2025, Donante Vivo</a:t>
              </a:r>
            </a:p>
            <a:p>
              <a:pPr marL="171450" indent="-171450" algn="ctr">
                <a:lnSpc>
                  <a:spcPct val="90000"/>
                </a:lnSpc>
                <a:buClr>
                  <a:srgbClr val="FFFFFF"/>
                </a:buClr>
                <a:buSzPts val="1200"/>
                <a:buFont typeface="Wingdings" panose="05000000000000000000" pitchFamily="2" charset="2"/>
                <a:buChar char="ü"/>
              </a:pPr>
              <a:r>
                <a:rPr lang="es-MX" sz="1200" b="1" dirty="0">
                  <a:solidFill>
                    <a:srgbClr val="FFFFFF"/>
                  </a:solidFill>
                  <a:latin typeface="Noto Sans"/>
                  <a:ea typeface="Noto Sans"/>
                  <a:cs typeface="Noto Sans"/>
                  <a:sym typeface="Noto Sans"/>
                </a:rPr>
                <a:t>1er lugar Nacional al 1er Trimestre 2026, Donante Vivo</a:t>
              </a:r>
              <a:endParaRPr lang="es-MX" sz="1200" dirty="0"/>
            </a:p>
            <a:p>
              <a:pPr marL="0" marR="0" lvl="0" indent="0" algn="ctr" rtl="0">
                <a:lnSpc>
                  <a:spcPct val="90000"/>
                </a:lnSpc>
                <a:spcBef>
                  <a:spcPts val="0"/>
                </a:spcBef>
                <a:spcAft>
                  <a:spcPts val="0"/>
                </a:spcAft>
                <a:buClr>
                  <a:srgbClr val="FFFFFF"/>
                </a:buClr>
                <a:buSzPts val="1200"/>
                <a:buFont typeface="Noto Sans"/>
                <a:buNone/>
              </a:pPr>
              <a:endParaRPr sz="1400" b="0" i="0" u="none" strike="noStrike" cap="none" dirty="0">
                <a:solidFill>
                  <a:srgbClr val="000000"/>
                </a:solidFill>
                <a:latin typeface="Arial"/>
                <a:ea typeface="Arial"/>
                <a:cs typeface="Arial"/>
                <a:sym typeface="Arial"/>
              </a:endParaRPr>
            </a:p>
          </p:txBody>
        </p:sp>
      </p:grpSp>
      <p:sp>
        <p:nvSpPr>
          <p:cNvPr id="704" name="Google Shape;704;p23"/>
          <p:cNvSpPr txBox="1"/>
          <p:nvPr/>
        </p:nvSpPr>
        <p:spPr>
          <a:xfrm>
            <a:off x="8872866" y="4142511"/>
            <a:ext cx="3165969" cy="481849"/>
          </a:xfrm>
          <a:prstGeom prst="rect">
            <a:avLst/>
          </a:prstGeom>
          <a:solidFill>
            <a:schemeClr val="accent1">
              <a:lumMod val="75000"/>
            </a:schemeClr>
          </a:solidFill>
          <a:ln w="9525" cap="flat" cmpd="sng">
            <a:noFill/>
            <a:prstDash val="solid"/>
            <a:miter lim="800000"/>
            <a:headEnd type="none" w="sm" len="sm"/>
            <a:tailEnd type="none" w="sm" len="sm"/>
          </a:ln>
        </p:spPr>
        <p:txBody>
          <a:bodyPr spcFirstLastPara="1" wrap="square" lIns="34275" tIns="22850" rIns="34275" bIns="22850" anchor="ctr" anchorCtr="0">
            <a:noAutofit/>
          </a:bodyPr>
          <a:lstStyle/>
          <a:p>
            <a:pPr marL="0" marR="0" lvl="0" indent="0" rtl="0">
              <a:lnSpc>
                <a:spcPct val="90000"/>
              </a:lnSpc>
              <a:spcBef>
                <a:spcPts val="0"/>
              </a:spcBef>
              <a:spcAft>
                <a:spcPts val="0"/>
              </a:spcAft>
              <a:buClr>
                <a:srgbClr val="FFFFFF"/>
              </a:buClr>
              <a:buSzPts val="1400"/>
              <a:buFont typeface="Noto Sans"/>
              <a:buNone/>
            </a:pPr>
            <a:r>
              <a:rPr lang="es-MX" sz="1400" b="1" i="0" u="none" strike="noStrike" cap="none" dirty="0">
                <a:solidFill>
                  <a:srgbClr val="FFFFFF"/>
                </a:solidFill>
                <a:latin typeface="Noto Sans"/>
                <a:ea typeface="Noto Sans"/>
                <a:cs typeface="Noto Sans"/>
                <a:sym typeface="Noto Sans"/>
              </a:rPr>
              <a:t>Células Progenitoras Hematopoyéticas</a:t>
            </a:r>
            <a:endParaRPr sz="1400" b="0" i="0" u="none" strike="noStrike" cap="none" dirty="0">
              <a:solidFill>
                <a:srgbClr val="000000"/>
              </a:solidFill>
              <a:latin typeface="Arial"/>
              <a:ea typeface="Arial"/>
              <a:cs typeface="Arial"/>
              <a:sym typeface="Arial"/>
            </a:endParaRPr>
          </a:p>
        </p:txBody>
      </p:sp>
      <p:sp>
        <p:nvSpPr>
          <p:cNvPr id="707" name="Google Shape;707;p23"/>
          <p:cNvSpPr txBox="1"/>
          <p:nvPr/>
        </p:nvSpPr>
        <p:spPr>
          <a:xfrm>
            <a:off x="8865487" y="4625820"/>
            <a:ext cx="3165969" cy="839587"/>
          </a:xfrm>
          <a:prstGeom prst="rect">
            <a:avLst/>
          </a:prstGeom>
          <a:solidFill>
            <a:srgbClr val="0070C0"/>
          </a:solidFill>
          <a:ln>
            <a:noFill/>
          </a:ln>
        </p:spPr>
        <p:txBody>
          <a:bodyPr spcFirstLastPara="1" wrap="square" lIns="99550" tIns="99550" rIns="99550" bIns="99550" anchor="ctr" anchorCtr="0">
            <a:noAutofit/>
          </a:bodyPr>
          <a:lstStyle/>
          <a:p>
            <a:pPr marL="171450" marR="0" lvl="0" indent="-171450" algn="just" rtl="0">
              <a:lnSpc>
                <a:spcPct val="90000"/>
              </a:lnSpc>
              <a:spcBef>
                <a:spcPts val="0"/>
              </a:spcBef>
              <a:spcAft>
                <a:spcPts val="0"/>
              </a:spcAft>
              <a:buClr>
                <a:srgbClr val="FFFFFF"/>
              </a:buClr>
              <a:buSzPts val="1200"/>
              <a:buFont typeface="Wingdings" panose="05000000000000000000" pitchFamily="2" charset="2"/>
              <a:buChar char="ü"/>
            </a:pPr>
            <a:r>
              <a:rPr lang="es-MX" sz="1200" b="1" i="0" u="none" strike="noStrike" cap="none" dirty="0">
                <a:solidFill>
                  <a:srgbClr val="FFFFFF"/>
                </a:solidFill>
                <a:latin typeface="Noto Sans"/>
                <a:ea typeface="Noto Sans"/>
                <a:cs typeface="Noto Sans"/>
                <a:sym typeface="Noto Sans"/>
              </a:rPr>
              <a:t>Continuidad operativa ininterrumpida, liderazgo nacional, con enfoque en procedimientos </a:t>
            </a:r>
            <a:r>
              <a:rPr lang="es-MX" sz="1200" b="1" i="0" u="none" strike="noStrike" cap="none" dirty="0" err="1">
                <a:solidFill>
                  <a:srgbClr val="FFFFFF"/>
                </a:solidFill>
                <a:latin typeface="Noto Sans"/>
                <a:ea typeface="Noto Sans"/>
                <a:cs typeface="Noto Sans"/>
                <a:sym typeface="Noto Sans"/>
              </a:rPr>
              <a:t>haploidéntico</a:t>
            </a:r>
            <a:r>
              <a:rPr lang="es-MX" sz="1200" b="1" i="0" u="none" strike="noStrike" cap="none" dirty="0">
                <a:solidFill>
                  <a:srgbClr val="FFFFFF"/>
                </a:solidFill>
                <a:latin typeface="Noto Sans"/>
                <a:ea typeface="Noto Sans"/>
                <a:cs typeface="Noto Sans"/>
                <a:sym typeface="Noto Sans"/>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grpSp>
        <p:nvGrpSpPr>
          <p:cNvPr id="713" name="Google Shape;713;p24"/>
          <p:cNvGrpSpPr/>
          <p:nvPr/>
        </p:nvGrpSpPr>
        <p:grpSpPr>
          <a:xfrm>
            <a:off x="70340" y="6656260"/>
            <a:ext cx="11996742" cy="95885"/>
            <a:chOff x="0" y="0"/>
            <a:chExt cx="5549939" cy="154305"/>
          </a:xfrm>
        </p:grpSpPr>
        <p:sp>
          <p:nvSpPr>
            <p:cNvPr id="714" name="Google Shape;714;p24"/>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5" name="Google Shape;715;p24"/>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6" name="Google Shape;716;p24"/>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7" name="Google Shape;717;p24"/>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8" name="Google Shape;718;p24"/>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19" name="Google Shape;719;p24"/>
          <p:cNvSpPr/>
          <p:nvPr/>
        </p:nvSpPr>
        <p:spPr>
          <a:xfrm>
            <a:off x="2406900" y="313776"/>
            <a:ext cx="7378200" cy="759600"/>
          </a:xfrm>
          <a:prstGeom prst="roundRect">
            <a:avLst>
              <a:gd name="adj" fmla="val 28039"/>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002060"/>
                </a:solidFill>
                <a:latin typeface="Noto Sans"/>
                <a:ea typeface="Noto Sans"/>
                <a:cs typeface="Noto Sans"/>
                <a:sym typeface="Noto Sans"/>
              </a:rPr>
              <a:t> Banco de Sangre 2024 - 2025 </a:t>
            </a:r>
            <a:endParaRPr sz="2000" b="1" i="0" u="none" strike="noStrike" cap="none">
              <a:solidFill>
                <a:srgbClr val="002060"/>
              </a:solidFill>
              <a:latin typeface="Noto Sans"/>
              <a:ea typeface="Noto Sans"/>
              <a:cs typeface="Noto Sans"/>
              <a:sym typeface="Noto Sans"/>
            </a:endParaRPr>
          </a:p>
        </p:txBody>
      </p:sp>
      <p:sp>
        <p:nvSpPr>
          <p:cNvPr id="720" name="Google Shape;720;p24"/>
          <p:cNvSpPr/>
          <p:nvPr/>
        </p:nvSpPr>
        <p:spPr>
          <a:xfrm>
            <a:off x="7813419" y="1120879"/>
            <a:ext cx="4295006" cy="5084428"/>
          </a:xfrm>
          <a:prstGeom prst="rect">
            <a:avLst/>
          </a:prstGeom>
          <a:noFill/>
          <a:ln>
            <a:noFill/>
          </a:ln>
        </p:spPr>
        <p:txBody>
          <a:bodyPr spcFirstLastPara="1" wrap="square" lIns="91425" tIns="45700" rIns="91425" bIns="45700" anchor="t" anchorCtr="0">
            <a:spAutoFit/>
          </a:bodyPr>
          <a:lstStyle/>
          <a:p>
            <a:pPr marL="0" marR="12700" lvl="0" indent="0" algn="just" rtl="0">
              <a:lnSpc>
                <a:spcPct val="115000"/>
              </a:lnSpc>
              <a:spcBef>
                <a:spcPts val="0"/>
              </a:spcBef>
              <a:spcAft>
                <a:spcPts val="0"/>
              </a:spcAft>
              <a:buNone/>
            </a:pPr>
            <a:r>
              <a:rPr lang="es-MX" sz="1600" b="1" i="0" u="none" strike="noStrike" cap="none" dirty="0">
                <a:solidFill>
                  <a:schemeClr val="dk1"/>
                </a:solidFill>
                <a:latin typeface="Noto Sans"/>
                <a:ea typeface="Noto Sans"/>
                <a:cs typeface="Noto Sans"/>
                <a:sym typeface="Noto Sans"/>
              </a:rPr>
              <a:t>Se recibieron 8,764 candidatos a donación</a:t>
            </a:r>
            <a:r>
              <a:rPr lang="es-MX" sz="1600" b="0" i="0" u="none" strike="noStrike" cap="none" dirty="0">
                <a:solidFill>
                  <a:schemeClr val="dk1"/>
                </a:solidFill>
                <a:latin typeface="Noto Sans"/>
                <a:ea typeface="Noto Sans"/>
                <a:cs typeface="Noto Sans"/>
                <a:sym typeface="Noto Sans"/>
              </a:rPr>
              <a:t>, de los cuales 5,851(66.7%) fueron aceptados a donaci</a:t>
            </a:r>
            <a:r>
              <a:rPr lang="es-MX" sz="1600" dirty="0">
                <a:solidFill>
                  <a:schemeClr val="dk1"/>
                </a:solidFill>
                <a:latin typeface="Noto Sans"/>
                <a:ea typeface="Noto Sans"/>
                <a:cs typeface="Noto Sans"/>
                <a:sym typeface="Noto Sans"/>
              </a:rPr>
              <a:t>ón voluntaria.</a:t>
            </a:r>
            <a:endParaRPr sz="1600" dirty="0">
              <a:solidFill>
                <a:schemeClr val="dk1"/>
              </a:solidFill>
              <a:latin typeface="Noto Sans"/>
              <a:ea typeface="Noto Sans"/>
              <a:cs typeface="Noto Sans"/>
              <a:sym typeface="Noto Sans"/>
            </a:endParaRPr>
          </a:p>
          <a:p>
            <a:pPr marL="0" marR="12700" lvl="0" indent="0" algn="just" rtl="0">
              <a:lnSpc>
                <a:spcPct val="115000"/>
              </a:lnSpc>
              <a:spcBef>
                <a:spcPts val="0"/>
              </a:spcBef>
              <a:spcAft>
                <a:spcPts val="0"/>
              </a:spcAft>
              <a:buNone/>
            </a:pPr>
            <a:r>
              <a:rPr lang="es-MX" sz="1600" b="1" i="0" u="none" strike="noStrike" cap="none" dirty="0">
                <a:solidFill>
                  <a:schemeClr val="dk1"/>
                </a:solidFill>
                <a:latin typeface="Noto Sans"/>
                <a:ea typeface="Noto Sans"/>
                <a:cs typeface="Noto Sans"/>
                <a:sym typeface="Noto Sans"/>
              </a:rPr>
              <a:t>12.9% de donación</a:t>
            </a:r>
            <a:r>
              <a:rPr lang="es-MX" sz="1600" b="1" dirty="0">
                <a:solidFill>
                  <a:schemeClr val="dk1"/>
                </a:solidFill>
                <a:latin typeface="Noto Sans"/>
                <a:ea typeface="Noto Sans"/>
                <a:cs typeface="Noto Sans"/>
                <a:sym typeface="Noto Sans"/>
              </a:rPr>
              <a:t> altruista </a:t>
            </a:r>
            <a:r>
              <a:rPr lang="es-MX" sz="1600" b="1" i="0" u="none" strike="noStrike" cap="none" dirty="0">
                <a:solidFill>
                  <a:schemeClr val="dk1"/>
                </a:solidFill>
                <a:latin typeface="Noto Sans"/>
                <a:ea typeface="Noto Sans"/>
                <a:cs typeface="Noto Sans"/>
                <a:sym typeface="Noto Sans"/>
              </a:rPr>
              <a:t>mayor al 8.3%</a:t>
            </a:r>
            <a:r>
              <a:rPr lang="es-MX" sz="1600" b="0" i="0" u="none" strike="noStrike" cap="none" dirty="0">
                <a:solidFill>
                  <a:schemeClr val="dk1"/>
                </a:solidFill>
                <a:latin typeface="Noto Sans"/>
                <a:ea typeface="Noto Sans"/>
                <a:cs typeface="Noto Sans"/>
                <a:sym typeface="Noto Sans"/>
              </a:rPr>
              <a:t> de la media nacional.</a:t>
            </a:r>
            <a:endParaRPr sz="1300" b="0" i="0" u="none" strike="noStrike" cap="none" dirty="0">
              <a:solidFill>
                <a:srgbClr val="000000"/>
              </a:solidFill>
              <a:latin typeface="Arial"/>
              <a:ea typeface="Arial"/>
              <a:cs typeface="Arial"/>
              <a:sym typeface="Arial"/>
            </a:endParaRPr>
          </a:p>
          <a:p>
            <a:pPr marL="0" marR="12700" lvl="0" indent="0" algn="just" rtl="0">
              <a:lnSpc>
                <a:spcPct val="115000"/>
              </a:lnSpc>
              <a:spcBef>
                <a:spcPts val="1200"/>
              </a:spcBef>
              <a:spcAft>
                <a:spcPts val="0"/>
              </a:spcAft>
              <a:buNone/>
            </a:pPr>
            <a:r>
              <a:rPr lang="es-MX" sz="1600" dirty="0">
                <a:solidFill>
                  <a:schemeClr val="dk1"/>
                </a:solidFill>
                <a:latin typeface="Noto Sans"/>
                <a:ea typeface="Noto Sans"/>
                <a:cs typeface="Noto Sans"/>
                <a:sym typeface="Noto Sans"/>
              </a:rPr>
              <a:t>Cuenta con las siguientes acreditaciones </a:t>
            </a:r>
            <a:r>
              <a:rPr lang="es-MX" sz="1600" b="1" i="0" u="none" strike="noStrike" cap="none" dirty="0">
                <a:solidFill>
                  <a:schemeClr val="dk1"/>
                </a:solidFill>
                <a:latin typeface="Noto Sans"/>
                <a:ea typeface="Noto Sans"/>
                <a:cs typeface="Noto Sans"/>
                <a:sym typeface="Noto Sans"/>
              </a:rPr>
              <a:t>NMX-EC-15189-IMC-2015/ISO15189, </a:t>
            </a:r>
            <a:r>
              <a:rPr lang="es-MX" sz="1600" i="0" u="none" strike="noStrike" cap="none" dirty="0">
                <a:solidFill>
                  <a:schemeClr val="dk1"/>
                </a:solidFill>
                <a:latin typeface="Noto Sans"/>
                <a:ea typeface="Noto Sans"/>
                <a:cs typeface="Noto Sans"/>
                <a:sym typeface="Noto Sans"/>
              </a:rPr>
              <a:t>otorgada</a:t>
            </a:r>
            <a:r>
              <a:rPr lang="es-MX" sz="1600" b="1" i="0" u="none" strike="noStrike" cap="none" dirty="0">
                <a:solidFill>
                  <a:schemeClr val="dk1"/>
                </a:solidFill>
                <a:latin typeface="Noto Sans"/>
                <a:ea typeface="Noto Sans"/>
                <a:cs typeface="Noto Sans"/>
                <a:sym typeface="Noto Sans"/>
              </a:rPr>
              <a:t> por la Entidad Mexicana de Acreditaci</a:t>
            </a:r>
            <a:r>
              <a:rPr lang="es-MX" sz="1600" b="1" dirty="0">
                <a:solidFill>
                  <a:schemeClr val="dk1"/>
                </a:solidFill>
                <a:latin typeface="Noto Sans"/>
                <a:ea typeface="Noto Sans"/>
                <a:cs typeface="Noto Sans"/>
                <a:sym typeface="Noto Sans"/>
              </a:rPr>
              <a:t>ón (</a:t>
            </a:r>
            <a:r>
              <a:rPr lang="es-MX" sz="1600" b="1" dirty="0" err="1">
                <a:solidFill>
                  <a:schemeClr val="dk1"/>
                </a:solidFill>
                <a:latin typeface="Noto Sans"/>
                <a:ea typeface="Noto Sans"/>
                <a:cs typeface="Noto Sans"/>
                <a:sym typeface="Noto Sans"/>
              </a:rPr>
              <a:t>ema</a:t>
            </a:r>
            <a:r>
              <a:rPr lang="es-MX" sz="1600" b="1" dirty="0">
                <a:solidFill>
                  <a:schemeClr val="dk1"/>
                </a:solidFill>
                <a:latin typeface="Noto Sans"/>
                <a:ea typeface="Noto Sans"/>
                <a:cs typeface="Noto Sans"/>
                <a:sym typeface="Noto Sans"/>
              </a:rPr>
              <a:t>) </a:t>
            </a:r>
            <a:r>
              <a:rPr lang="es-MX" sz="1600" b="1" i="0" u="none" strike="noStrike" cap="none" dirty="0">
                <a:solidFill>
                  <a:schemeClr val="dk1"/>
                </a:solidFill>
                <a:latin typeface="Noto Sans"/>
                <a:ea typeface="Noto Sans"/>
                <a:cs typeface="Noto Sans"/>
                <a:sym typeface="Noto Sans"/>
              </a:rPr>
              <a:t>(</a:t>
            </a:r>
            <a:r>
              <a:rPr lang="es-MX" sz="1600" b="0" i="0" u="none" strike="noStrike" cap="none" dirty="0">
                <a:solidFill>
                  <a:schemeClr val="dk1"/>
                </a:solidFill>
                <a:latin typeface="Noto Sans"/>
                <a:ea typeface="Noto Sans"/>
                <a:cs typeface="Noto Sans"/>
                <a:sym typeface="Noto Sans"/>
              </a:rPr>
              <a:t>calidad y competencias técnicas)</a:t>
            </a:r>
            <a:r>
              <a:rPr lang="es-MX" sz="1600" b="1" i="0" u="none" strike="noStrike" cap="none" dirty="0">
                <a:solidFill>
                  <a:schemeClr val="dk1"/>
                </a:solidFill>
                <a:latin typeface="Noto Sans"/>
                <a:ea typeface="Noto Sans"/>
                <a:cs typeface="Noto Sans"/>
                <a:sym typeface="Noto Sans"/>
              </a:rPr>
              <a:t>,</a:t>
            </a:r>
            <a:r>
              <a:rPr lang="es-MX" sz="1600" b="1" dirty="0">
                <a:solidFill>
                  <a:schemeClr val="dk1"/>
                </a:solidFill>
                <a:latin typeface="Noto Sans"/>
                <a:ea typeface="Noto Sans"/>
                <a:cs typeface="Noto Sans"/>
                <a:sym typeface="Noto Sans"/>
              </a:rPr>
              <a:t>  y la </a:t>
            </a:r>
            <a:r>
              <a:rPr lang="es-MX" sz="1600" b="1" i="0" u="none" strike="noStrike" cap="none" dirty="0">
                <a:solidFill>
                  <a:schemeClr val="dk1"/>
                </a:solidFill>
                <a:latin typeface="Noto Sans"/>
                <a:ea typeface="Noto Sans"/>
                <a:cs typeface="Noto Sans"/>
                <a:sym typeface="Noto Sans"/>
              </a:rPr>
              <a:t>Certificación AABB </a:t>
            </a:r>
            <a:r>
              <a:rPr lang="es-MX" sz="1600" b="0" i="0" u="none" strike="noStrike" cap="none" dirty="0">
                <a:solidFill>
                  <a:schemeClr val="dk1"/>
                </a:solidFill>
                <a:latin typeface="Noto Sans"/>
                <a:ea typeface="Noto Sans"/>
                <a:cs typeface="Noto Sans"/>
                <a:sym typeface="Noto Sans"/>
              </a:rPr>
              <a:t>(Prácticas globales en medicina transfusional y terapias celulares</a:t>
            </a:r>
            <a:r>
              <a:rPr lang="es-MX" sz="1600" b="1" i="0" u="none" strike="noStrike" cap="none" dirty="0">
                <a:solidFill>
                  <a:schemeClr val="dk1"/>
                </a:solidFill>
                <a:latin typeface="Noto Sans"/>
                <a:ea typeface="Noto Sans"/>
                <a:cs typeface="Noto Sans"/>
                <a:sym typeface="Noto Sans"/>
              </a:rPr>
              <a:t>)</a:t>
            </a:r>
            <a:r>
              <a:rPr lang="es-MX" sz="1600" b="1" dirty="0">
                <a:solidFill>
                  <a:schemeClr val="dk1"/>
                </a:solidFill>
                <a:latin typeface="Noto Sans"/>
                <a:ea typeface="Noto Sans"/>
                <a:cs typeface="Noto Sans"/>
                <a:sym typeface="Noto Sans"/>
              </a:rPr>
              <a:t>.</a:t>
            </a:r>
            <a:r>
              <a:rPr lang="es-MX" sz="1600" b="0" i="0" u="none" strike="noStrike" cap="none" dirty="0">
                <a:solidFill>
                  <a:schemeClr val="dk1"/>
                </a:solidFill>
                <a:latin typeface="Noto Sans"/>
                <a:ea typeface="Noto Sans"/>
                <a:cs typeface="Noto Sans"/>
                <a:sym typeface="Noto Sans"/>
              </a:rPr>
              <a:t> </a:t>
            </a:r>
            <a:endParaRPr sz="1600" b="0" i="0" u="none" strike="noStrike" cap="none" dirty="0">
              <a:solidFill>
                <a:schemeClr val="dk1"/>
              </a:solidFill>
              <a:latin typeface="Noto Sans"/>
              <a:ea typeface="Noto Sans"/>
              <a:cs typeface="Noto Sans"/>
              <a:sym typeface="Noto Sans"/>
            </a:endParaRPr>
          </a:p>
          <a:p>
            <a:pPr marL="0" marR="12700" lvl="0" indent="0" algn="just" rtl="0">
              <a:lnSpc>
                <a:spcPct val="115000"/>
              </a:lnSpc>
              <a:spcBef>
                <a:spcPts val="1200"/>
              </a:spcBef>
              <a:spcAft>
                <a:spcPts val="1200"/>
              </a:spcAft>
              <a:buNone/>
            </a:pPr>
            <a:r>
              <a:rPr lang="es-MX" sz="1600" b="1" dirty="0">
                <a:solidFill>
                  <a:schemeClr val="dk1"/>
                </a:solidFill>
                <a:latin typeface="Noto Sans"/>
                <a:ea typeface="Noto Sans"/>
                <a:cs typeface="Noto Sans"/>
                <a:sym typeface="Noto Sans"/>
              </a:rPr>
              <a:t>Del p</a:t>
            </a:r>
            <a:r>
              <a:rPr lang="es-MX" sz="1600" b="1" i="0" u="none" strike="noStrike" cap="none" dirty="0">
                <a:solidFill>
                  <a:schemeClr val="dk1"/>
                </a:solidFill>
                <a:latin typeface="Noto Sans"/>
                <a:ea typeface="Noto Sans"/>
                <a:cs typeface="Noto Sans"/>
                <a:sym typeface="Noto Sans"/>
              </a:rPr>
              <a:t>rograma de aprovechamiento de plasma, se </a:t>
            </a:r>
            <a:r>
              <a:rPr lang="es-MX" sz="1600" b="1" dirty="0">
                <a:solidFill>
                  <a:schemeClr val="dk1"/>
                </a:solidFill>
                <a:latin typeface="Noto Sans"/>
                <a:ea typeface="Noto Sans"/>
                <a:cs typeface="Noto Sans"/>
                <a:sym typeface="Noto Sans"/>
              </a:rPr>
              <a:t>intercambiaron </a:t>
            </a:r>
            <a:r>
              <a:rPr lang="es-MX" sz="1600" b="1" i="0" u="none" strike="noStrike" cap="none" dirty="0">
                <a:solidFill>
                  <a:schemeClr val="dk1"/>
                </a:solidFill>
                <a:latin typeface="Noto Sans"/>
                <a:ea typeface="Noto Sans"/>
                <a:cs typeface="Noto Sans"/>
                <a:sym typeface="Noto Sans"/>
              </a:rPr>
              <a:t> en el 2025, 2,671 unidades de plasma excedente</a:t>
            </a:r>
            <a:r>
              <a:rPr lang="es-MX" sz="1600" b="0" i="0" u="none" strike="noStrike" cap="none" dirty="0">
                <a:solidFill>
                  <a:schemeClr val="dk1"/>
                </a:solidFill>
                <a:latin typeface="Noto Sans"/>
                <a:ea typeface="Noto Sans"/>
                <a:cs typeface="Noto Sans"/>
                <a:sym typeface="Noto Sans"/>
              </a:rPr>
              <a:t>, por albúmina y factores de coagulación.</a:t>
            </a:r>
            <a:endParaRPr sz="1600" b="0" i="0" u="none" strike="noStrike" cap="none" dirty="0">
              <a:solidFill>
                <a:srgbClr val="000000"/>
              </a:solidFill>
              <a:latin typeface="Arial"/>
              <a:ea typeface="Arial"/>
              <a:cs typeface="Arial"/>
              <a:sym typeface="Arial"/>
            </a:endParaRPr>
          </a:p>
        </p:txBody>
      </p:sp>
      <p:graphicFrame>
        <p:nvGraphicFramePr>
          <p:cNvPr id="721" name="Google Shape;721;p24"/>
          <p:cNvGraphicFramePr/>
          <p:nvPr/>
        </p:nvGraphicFramePr>
        <p:xfrm>
          <a:off x="347232" y="1158398"/>
          <a:ext cx="7246850" cy="4968000"/>
        </p:xfrm>
        <a:graphic>
          <a:graphicData uri="http://schemas.openxmlformats.org/drawingml/2006/table">
            <a:tbl>
              <a:tblPr>
                <a:noFill/>
              </a:tblPr>
              <a:tblGrid>
                <a:gridCol w="292685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tblGrid>
              <a:tr h="720000">
                <a:tc>
                  <a:txBody>
                    <a:bodyPr/>
                    <a:lstStyle/>
                    <a:p>
                      <a:pPr marL="0" marR="0" lvl="0" indent="0" algn="ctr" rtl="0">
                        <a:lnSpc>
                          <a:spcPct val="100000"/>
                        </a:lnSpc>
                        <a:spcBef>
                          <a:spcPts val="0"/>
                        </a:spcBef>
                        <a:spcAft>
                          <a:spcPts val="0"/>
                        </a:spcAft>
                        <a:buClr>
                          <a:schemeClr val="lt1"/>
                        </a:buClr>
                        <a:buSzPts val="1500"/>
                        <a:buFont typeface="Noto Sans"/>
                        <a:buNone/>
                      </a:pPr>
                      <a:r>
                        <a:rPr lang="es-MX" sz="1500" b="1" u="none" strike="noStrike" cap="none">
                          <a:solidFill>
                            <a:schemeClr val="lt1"/>
                          </a:solidFill>
                          <a:latin typeface="Noto Sans"/>
                          <a:ea typeface="Noto Sans"/>
                          <a:cs typeface="Noto Sans"/>
                          <a:sym typeface="Noto Sans"/>
                        </a:rPr>
                        <a:t>Productos Transfundidos Hemocomponentes</a:t>
                      </a:r>
                      <a:endParaRPr sz="1500" b="1" u="none" strike="noStrike" cap="none">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500"/>
                        <a:buFont typeface="Noto Sans"/>
                        <a:buNone/>
                      </a:pPr>
                      <a:r>
                        <a:rPr lang="es-MX" sz="1500" b="1" u="none" strike="noStrike" cap="none">
                          <a:solidFill>
                            <a:schemeClr val="lt1"/>
                          </a:solidFill>
                          <a:latin typeface="Noto Sans"/>
                          <a:ea typeface="Noto Sans"/>
                          <a:cs typeface="Noto Sans"/>
                          <a:sym typeface="Noto Sans"/>
                        </a:rPr>
                        <a:t>2024</a:t>
                      </a:r>
                      <a:endParaRPr sz="1500" b="1" u="none" strike="noStrike" cap="none">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500"/>
                        <a:buFont typeface="Noto Sans"/>
                        <a:buNone/>
                      </a:pPr>
                      <a:r>
                        <a:rPr lang="es-MX" sz="1500" b="1" u="none" strike="noStrike" cap="none">
                          <a:solidFill>
                            <a:schemeClr val="lt1"/>
                          </a:solidFill>
                          <a:latin typeface="Noto Sans"/>
                          <a:ea typeface="Noto Sans"/>
                          <a:cs typeface="Noto Sans"/>
                          <a:sym typeface="Noto Sans"/>
                        </a:rPr>
                        <a:t>2025</a:t>
                      </a:r>
                      <a:endParaRPr sz="1500" b="1" u="none" strike="noStrike" cap="none">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500"/>
                        <a:buFont typeface="Noto Sans"/>
                        <a:buNone/>
                      </a:pPr>
                      <a:r>
                        <a:rPr lang="es-MX" sz="1500" b="1" u="none" strike="noStrike" cap="none" dirty="0">
                          <a:solidFill>
                            <a:schemeClr val="lt1"/>
                          </a:solidFill>
                          <a:latin typeface="Noto Sans"/>
                          <a:ea typeface="Noto Sans"/>
                          <a:cs typeface="Noto Sans"/>
                          <a:sym typeface="Noto Sans"/>
                        </a:rPr>
                        <a:t>% Var</a:t>
                      </a:r>
                      <a:endParaRPr sz="1500" b="1" u="none" strike="noStrike" cap="none" dirty="0">
                        <a:solidFill>
                          <a:schemeClr val="lt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dirty="0" err="1">
                          <a:latin typeface="Noto Sans"/>
                          <a:ea typeface="Noto Sans"/>
                          <a:cs typeface="Noto Sans"/>
                          <a:sym typeface="Noto Sans"/>
                        </a:rPr>
                        <a:t>Eritro</a:t>
                      </a:r>
                      <a:r>
                        <a:rPr lang="es-MX" sz="1500" b="1" u="none" strike="noStrike" cap="none" dirty="0">
                          <a:latin typeface="Noto Sans"/>
                          <a:ea typeface="Noto Sans"/>
                          <a:cs typeface="Noto Sans"/>
                          <a:sym typeface="Noto Sans"/>
                        </a:rPr>
                        <a:t>-aféresis</a:t>
                      </a:r>
                      <a:endParaRPr sz="1500" b="1" u="none" strike="noStrike" cap="none" dirty="0">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4,950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4,381</a:t>
                      </a:r>
                      <a:endParaRPr sz="1500" b="0"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0" u="none" strike="noStrike" cap="none">
                          <a:latin typeface="Noto Sans"/>
                          <a:ea typeface="Noto Sans"/>
                          <a:cs typeface="Noto Sans"/>
                          <a:sym typeface="Noto Sans"/>
                        </a:rPr>
                        <a:t>-11.49</a:t>
                      </a:r>
                      <a:endParaRPr sz="1500" b="0"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dirty="0">
                          <a:latin typeface="Noto Sans"/>
                          <a:ea typeface="Noto Sans"/>
                          <a:cs typeface="Noto Sans"/>
                          <a:sym typeface="Noto Sans"/>
                        </a:rPr>
                        <a:t>Plasma fresco</a:t>
                      </a:r>
                      <a:endParaRPr sz="1500" b="1" u="none" strike="noStrike" cap="none" dirty="0">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814</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622</a:t>
                      </a:r>
                      <a:endParaRPr sz="1500" b="0"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0" u="none" strike="noStrike" cap="none">
                          <a:latin typeface="Noto Sans"/>
                          <a:ea typeface="Noto Sans"/>
                          <a:cs typeface="Noto Sans"/>
                          <a:sym typeface="Noto Sans"/>
                        </a:rPr>
                        <a:t>-23.59</a:t>
                      </a:r>
                      <a:endParaRPr sz="1500" b="0"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Concentrado plaquetario</a:t>
                      </a:r>
                      <a:endParaRPr sz="15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2,812</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2,575</a:t>
                      </a:r>
                      <a:endParaRPr sz="1500" b="0"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0" u="none" strike="noStrike" cap="none">
                          <a:latin typeface="Noto Sans"/>
                          <a:ea typeface="Noto Sans"/>
                          <a:cs typeface="Noto Sans"/>
                          <a:sym typeface="Noto Sans"/>
                        </a:rPr>
                        <a:t>-8.43</a:t>
                      </a:r>
                      <a:endParaRPr sz="1500" b="0"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Crioprecipitado</a:t>
                      </a:r>
                      <a:endParaRPr sz="15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292</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427</a:t>
                      </a:r>
                      <a:endParaRPr sz="1500" b="0"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0" u="none" strike="noStrike" cap="none">
                          <a:latin typeface="Noto Sans"/>
                          <a:ea typeface="Noto Sans"/>
                          <a:cs typeface="Noto Sans"/>
                          <a:sym typeface="Noto Sans"/>
                        </a:rPr>
                        <a:t>46.23</a:t>
                      </a:r>
                      <a:endParaRPr sz="1500" b="0"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Linfocitos/granulocitos</a:t>
                      </a:r>
                      <a:endParaRPr sz="15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1</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4</a:t>
                      </a:r>
                      <a:endParaRPr sz="1500" b="0"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0" u="none" strike="noStrike" cap="none">
                          <a:latin typeface="Noto Sans"/>
                          <a:ea typeface="Noto Sans"/>
                          <a:cs typeface="Noto Sans"/>
                          <a:sym typeface="Noto Sans"/>
                        </a:rPr>
                        <a:t>300.0</a:t>
                      </a:r>
                      <a:endParaRPr sz="1500" b="0"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Células tallo</a:t>
                      </a:r>
                      <a:endParaRPr sz="15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dirty="0">
                          <a:solidFill>
                            <a:srgbClr val="000000"/>
                          </a:solidFill>
                          <a:latin typeface="Noto Sans"/>
                          <a:ea typeface="Noto Sans"/>
                          <a:cs typeface="Noto Sans"/>
                          <a:sym typeface="Noto Sans"/>
                        </a:rPr>
                        <a:t>26</a:t>
                      </a:r>
                      <a:endParaRPr sz="1400" u="none" strike="noStrike" cap="none"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23</a:t>
                      </a:r>
                      <a:endParaRPr sz="1500" b="0"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0" u="none" strike="noStrike" cap="none">
                          <a:latin typeface="Noto Sans"/>
                          <a:ea typeface="Noto Sans"/>
                          <a:cs typeface="Noto Sans"/>
                          <a:sym typeface="Noto Sans"/>
                        </a:rPr>
                        <a:t>-11.54</a:t>
                      </a:r>
                      <a:endParaRPr sz="1500" b="0"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6"/>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Subtotal</a:t>
                      </a:r>
                      <a:endParaRPr sz="15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rgbClr val="000000"/>
                          </a:solidFill>
                          <a:latin typeface="Noto Sans"/>
                          <a:ea typeface="Noto Sans"/>
                          <a:cs typeface="Noto Sans"/>
                          <a:sym typeface="Noto Sans"/>
                        </a:rPr>
                        <a:t>8,895</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rgbClr val="000000"/>
                          </a:solidFill>
                          <a:latin typeface="Noto Sans"/>
                          <a:ea typeface="Noto Sans"/>
                          <a:cs typeface="Noto Sans"/>
                          <a:sym typeface="Noto Sans"/>
                        </a:rPr>
                        <a:t>8,032</a:t>
                      </a:r>
                      <a:endParaRPr sz="1500" b="1"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-9.70</a:t>
                      </a:r>
                      <a:endParaRPr sz="1500" b="1"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7"/>
                  </a:ext>
                </a:extLst>
              </a:tr>
              <a:tr h="468000">
                <a:tc>
                  <a:txBody>
                    <a:bodyPr/>
                    <a:lstStyle/>
                    <a:p>
                      <a:pPr marL="0" marR="0" lvl="0" indent="0" algn="l" rtl="0">
                        <a:lnSpc>
                          <a:spcPct val="100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Fármacos suministrados</a:t>
                      </a:r>
                      <a:endParaRPr sz="1500" b="1" u="none" strike="noStrike" cap="none">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10,592</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0" i="0" u="none" strike="noStrike" cap="none">
                          <a:solidFill>
                            <a:srgbClr val="000000"/>
                          </a:solidFill>
                          <a:latin typeface="Noto Sans"/>
                          <a:ea typeface="Noto Sans"/>
                          <a:cs typeface="Noto Sans"/>
                          <a:sym typeface="Noto Sans"/>
                        </a:rPr>
                        <a:t>11,265</a:t>
                      </a:r>
                      <a:endParaRPr sz="1500" b="0" i="0" u="none" strike="noStrike" cap="none">
                        <a:solidFill>
                          <a:srgbClr val="000000"/>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1" u="none" strike="noStrike" cap="none">
                          <a:latin typeface="Noto Sans"/>
                          <a:ea typeface="Noto Sans"/>
                          <a:cs typeface="Noto Sans"/>
                          <a:sym typeface="Noto Sans"/>
                        </a:rPr>
                        <a:t>6.35</a:t>
                      </a:r>
                      <a:endParaRPr sz="1500" b="1" u="none" strike="noStrike" cap="none">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8"/>
                  </a:ext>
                </a:extLst>
              </a:tr>
              <a:tr h="504000">
                <a:tc>
                  <a:txBody>
                    <a:bodyPr/>
                    <a:lstStyle/>
                    <a:p>
                      <a:pPr marL="0" marR="0" lvl="0" indent="0" algn="ctr" rtl="0">
                        <a:lnSpc>
                          <a:spcPct val="100000"/>
                        </a:lnSpc>
                        <a:spcBef>
                          <a:spcPts val="0"/>
                        </a:spcBef>
                        <a:spcAft>
                          <a:spcPts val="0"/>
                        </a:spcAft>
                        <a:buClr>
                          <a:schemeClr val="dk1"/>
                        </a:buClr>
                        <a:buSzPts val="1500"/>
                        <a:buFont typeface="Noto Sans"/>
                        <a:buNone/>
                      </a:pPr>
                      <a:r>
                        <a:rPr lang="es-MX" sz="1500" b="1" u="none" strike="noStrike" cap="none">
                          <a:solidFill>
                            <a:schemeClr val="dk1"/>
                          </a:solidFill>
                          <a:latin typeface="Noto Sans"/>
                          <a:ea typeface="Noto Sans"/>
                          <a:cs typeface="Noto Sans"/>
                          <a:sym typeface="Noto Sans"/>
                        </a:rPr>
                        <a:t>Total</a:t>
                      </a:r>
                      <a:endParaRPr sz="1500" b="1" u="none" strike="noStrike" cap="none">
                        <a:solidFill>
                          <a:schemeClr val="dk1"/>
                        </a:solidFill>
                        <a:latin typeface="Noto Sans"/>
                        <a:ea typeface="Noto Sans"/>
                        <a:cs typeface="Noto Sans"/>
                        <a:sym typeface="Noto Sans"/>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chemeClr val="dk1"/>
                          </a:solidFill>
                          <a:latin typeface="Noto Sans"/>
                          <a:ea typeface="Noto Sans"/>
                          <a:cs typeface="Noto Sans"/>
                          <a:sym typeface="Noto Sans"/>
                        </a:rPr>
                        <a:t>19,487</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chemeClr val="dk1"/>
                          </a:solidFill>
                          <a:latin typeface="Noto Sans"/>
                          <a:ea typeface="Noto Sans"/>
                          <a:cs typeface="Noto Sans"/>
                          <a:sym typeface="Noto Sans"/>
                        </a:rPr>
                        <a:t>19,297</a:t>
                      </a:r>
                      <a:endParaRPr sz="1500" b="1" i="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15000"/>
                        </a:lnSpc>
                        <a:spcBef>
                          <a:spcPts val="0"/>
                        </a:spcBef>
                        <a:spcAft>
                          <a:spcPts val="0"/>
                        </a:spcAft>
                        <a:buClr>
                          <a:schemeClr val="dk1"/>
                        </a:buClr>
                        <a:buSzPts val="1500"/>
                        <a:buFont typeface="Noto Sans"/>
                        <a:buNone/>
                      </a:pPr>
                      <a:r>
                        <a:rPr lang="es-MX" sz="1500" b="1" u="none" strike="noStrike" cap="none" dirty="0">
                          <a:solidFill>
                            <a:schemeClr val="dk1"/>
                          </a:solidFill>
                          <a:latin typeface="Noto Sans"/>
                          <a:ea typeface="Noto Sans"/>
                          <a:cs typeface="Noto Sans"/>
                          <a:sym typeface="Noto Sans"/>
                        </a:rPr>
                        <a:t>-0.98</a:t>
                      </a:r>
                      <a:endParaRPr sz="1500" b="1" u="none" strike="noStrike" cap="none" dirty="0">
                        <a:solidFill>
                          <a:schemeClr val="dk1"/>
                        </a:solidFill>
                        <a:latin typeface="Noto Sans"/>
                        <a:ea typeface="Noto Sans"/>
                        <a:cs typeface="Noto Sans"/>
                        <a:sym typeface="Noto Sans"/>
                      </a:endParaRPr>
                    </a:p>
                  </a:txBody>
                  <a:tcPr marL="68575" marR="6857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9"/>
                  </a:ext>
                </a:extLst>
              </a:tr>
            </a:tbl>
          </a:graphicData>
        </a:graphic>
      </p:graphicFrame>
      <p:sp>
        <p:nvSpPr>
          <p:cNvPr id="722" name="Google Shape;722;p24"/>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Noto Sans"/>
                <a:ea typeface="Noto Sans"/>
                <a:cs typeface="Noto Sans"/>
                <a:sym typeface="Noto Sans"/>
              </a:rPr>
              <a:t>MÉDICA</a:t>
            </a:r>
            <a:endParaRPr sz="1800" b="1" i="0" u="none" strike="noStrike" cap="none">
              <a:solidFill>
                <a:schemeClr val="lt1"/>
              </a:solidFill>
              <a:latin typeface="Noto Sans"/>
              <a:ea typeface="Noto Sans"/>
              <a:cs typeface="Noto Sans"/>
              <a:sym typeface="No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p25"/>
          <p:cNvGrpSpPr/>
          <p:nvPr/>
        </p:nvGrpSpPr>
        <p:grpSpPr>
          <a:xfrm>
            <a:off x="70340" y="6643197"/>
            <a:ext cx="11996742" cy="95885"/>
            <a:chOff x="0" y="0"/>
            <a:chExt cx="5549939" cy="154305"/>
          </a:xfrm>
        </p:grpSpPr>
        <p:sp>
          <p:nvSpPr>
            <p:cNvPr id="729" name="Google Shape;729;p25"/>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p25"/>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1" name="Google Shape;731;p25"/>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2" name="Google Shape;732;p25"/>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3" name="Google Shape;733;p25"/>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34" name="Google Shape;734;p25"/>
          <p:cNvSpPr txBox="1"/>
          <p:nvPr/>
        </p:nvSpPr>
        <p:spPr>
          <a:xfrm>
            <a:off x="544450" y="5635650"/>
            <a:ext cx="104265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100" b="1" i="1" u="none" strike="noStrike" cap="none">
                <a:solidFill>
                  <a:schemeClr val="dk1"/>
                </a:solidFill>
                <a:latin typeface="Noto Sans"/>
                <a:ea typeface="Noto Sans"/>
                <a:cs typeface="Noto Sans"/>
                <a:sym typeface="Noto Sans"/>
              </a:rPr>
              <a:t>*</a:t>
            </a:r>
            <a:r>
              <a:rPr lang="es-MX" sz="1200" b="1" i="0" u="none" strike="noStrike" cap="none">
                <a:solidFill>
                  <a:schemeClr val="dk1"/>
                </a:solidFill>
                <a:latin typeface="Noto Sans"/>
                <a:ea typeface="Noto Sans"/>
                <a:cs typeface="Noto Sans"/>
                <a:sym typeface="Noto Sans"/>
              </a:rPr>
              <a:t>PEP = </a:t>
            </a:r>
            <a:r>
              <a:rPr lang="es-MX" sz="1400" b="1" i="0" u="none" strike="noStrike" cap="none">
                <a:solidFill>
                  <a:schemeClr val="dk1"/>
                </a:solidFill>
                <a:latin typeface="Noto Sans"/>
                <a:ea typeface="Noto Sans"/>
                <a:cs typeface="Noto Sans"/>
                <a:sym typeface="Noto Sans"/>
              </a:rPr>
              <a:t>Promedio</a:t>
            </a:r>
            <a:r>
              <a:rPr lang="es-MX" sz="1200" b="1" i="0" u="none" strike="noStrike" cap="none">
                <a:solidFill>
                  <a:schemeClr val="dk1"/>
                </a:solidFill>
                <a:latin typeface="Noto Sans"/>
                <a:ea typeface="Noto Sans"/>
                <a:cs typeface="Noto Sans"/>
                <a:sym typeface="Noto Sans"/>
              </a:rPr>
              <a:t> de Estudios por Paciente </a:t>
            </a:r>
            <a:r>
              <a:rPr lang="es-MX" sz="1200" b="1">
                <a:solidFill>
                  <a:schemeClr val="dk1"/>
                </a:solidFill>
                <a:latin typeface="Noto Sans"/>
                <a:ea typeface="Noto Sans"/>
                <a:cs typeface="Noto Sans"/>
                <a:sym typeface="Noto Sans"/>
              </a:rPr>
              <a:t>.</a:t>
            </a:r>
            <a:endParaRPr sz="1200" b="1">
              <a:solidFill>
                <a:schemeClr val="dk1"/>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1400"/>
              <a:buFont typeface="Arial"/>
              <a:buNone/>
            </a:pPr>
            <a:r>
              <a:rPr lang="es-MX" sz="1200" b="1">
                <a:solidFill>
                  <a:schemeClr val="dk1"/>
                </a:solidFill>
                <a:latin typeface="Noto Sans"/>
                <a:ea typeface="Noto Sans"/>
                <a:cs typeface="Noto Sans"/>
                <a:sym typeface="Noto Sans"/>
              </a:rPr>
              <a:t>Acreditación de excelencia en imagen oncológica y funcional por la Asociación Europea de Medicina Nuclear.EANM FDG-PET/CT</a:t>
            </a:r>
            <a:endParaRPr sz="1200" b="1">
              <a:solidFill>
                <a:schemeClr val="dk1"/>
              </a:solidFill>
              <a:latin typeface="Noto Sans"/>
              <a:ea typeface="Noto Sans"/>
              <a:cs typeface="Noto Sans"/>
              <a:sym typeface="Noto Sans"/>
            </a:endParaRPr>
          </a:p>
        </p:txBody>
      </p:sp>
      <p:sp>
        <p:nvSpPr>
          <p:cNvPr id="735" name="Google Shape;735;p25"/>
          <p:cNvSpPr/>
          <p:nvPr/>
        </p:nvSpPr>
        <p:spPr>
          <a:xfrm>
            <a:off x="3100765" y="490891"/>
            <a:ext cx="5784001" cy="759600"/>
          </a:xfrm>
          <a:prstGeom prst="roundRect">
            <a:avLst>
              <a:gd name="adj" fmla="val 43688"/>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MX" sz="2000" b="1" i="1" u="none" strike="noStrike" cap="none">
                <a:solidFill>
                  <a:srgbClr val="002060"/>
                </a:solidFill>
                <a:latin typeface="Noto Sans"/>
                <a:ea typeface="Noto Sans"/>
                <a:cs typeface="Noto Sans"/>
                <a:sym typeface="Noto Sans"/>
              </a:rPr>
              <a:t> </a:t>
            </a:r>
            <a:r>
              <a:rPr lang="es-MX" sz="2000" b="1" i="0" u="none" strike="noStrike" cap="none">
                <a:solidFill>
                  <a:srgbClr val="002060"/>
                </a:solidFill>
                <a:latin typeface="Noto Sans"/>
                <a:ea typeface="Noto Sans"/>
                <a:cs typeface="Noto Sans"/>
                <a:sym typeface="Noto Sans"/>
              </a:rPr>
              <a:t>Radiología e Imagen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002060"/>
                </a:solidFill>
                <a:latin typeface="Noto Sans"/>
                <a:ea typeface="Noto Sans"/>
                <a:cs typeface="Noto Sans"/>
                <a:sym typeface="Noto Sans"/>
              </a:rPr>
              <a:t>2024 - 2025 </a:t>
            </a:r>
            <a:endParaRPr sz="2000" b="0" i="0" u="none" strike="noStrike" cap="none">
              <a:solidFill>
                <a:srgbClr val="002060"/>
              </a:solidFill>
              <a:latin typeface="Noto Sans"/>
              <a:ea typeface="Noto Sans"/>
              <a:cs typeface="Noto Sans"/>
              <a:sym typeface="Noto Sans"/>
            </a:endParaRPr>
          </a:p>
        </p:txBody>
      </p:sp>
      <p:graphicFrame>
        <p:nvGraphicFramePr>
          <p:cNvPr id="736" name="Google Shape;736;p25"/>
          <p:cNvGraphicFramePr/>
          <p:nvPr>
            <p:extLst>
              <p:ext uri="{D42A27DB-BD31-4B8C-83A1-F6EECF244321}">
                <p14:modId xmlns:p14="http://schemas.microsoft.com/office/powerpoint/2010/main" val="869249253"/>
              </p:ext>
            </p:extLst>
          </p:nvPr>
        </p:nvGraphicFramePr>
        <p:xfrm>
          <a:off x="607316" y="1284369"/>
          <a:ext cx="11304550" cy="3928725"/>
        </p:xfrm>
        <a:graphic>
          <a:graphicData uri="http://schemas.openxmlformats.org/drawingml/2006/table">
            <a:tbl>
              <a:tblPr>
                <a:noFill/>
              </a:tblPr>
              <a:tblGrid>
                <a:gridCol w="338455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440000">
                  <a:extLst>
                    <a:ext uri="{9D8B030D-6E8A-4147-A177-3AD203B41FA5}">
                      <a16:colId xmlns:a16="http://schemas.microsoft.com/office/drawing/2014/main" val="20004"/>
                    </a:ext>
                  </a:extLst>
                </a:gridCol>
                <a:gridCol w="1440000">
                  <a:extLst>
                    <a:ext uri="{9D8B030D-6E8A-4147-A177-3AD203B41FA5}">
                      <a16:colId xmlns:a16="http://schemas.microsoft.com/office/drawing/2014/main" val="20005"/>
                    </a:ext>
                  </a:extLst>
                </a:gridCol>
                <a:gridCol w="1080000">
                  <a:extLst>
                    <a:ext uri="{9D8B030D-6E8A-4147-A177-3AD203B41FA5}">
                      <a16:colId xmlns:a16="http://schemas.microsoft.com/office/drawing/2014/main" val="20006"/>
                    </a:ext>
                  </a:extLst>
                </a:gridCol>
              </a:tblGrid>
              <a:tr h="384800">
                <a:tc rowSpan="2">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Imagenología</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2024</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2025</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54000">
                <a:tc v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Estudios</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Pacientes</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PEP*</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Estudios</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Pacientes</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lt1"/>
                          </a:solidFill>
                          <a:latin typeface="Noto Sans"/>
                          <a:ea typeface="Noto Sans"/>
                          <a:cs typeface="Noto Sans"/>
                          <a:sym typeface="Noto Sans"/>
                        </a:rPr>
                        <a:t>PEP*</a:t>
                      </a:r>
                      <a:endParaRPr sz="1500" b="1" u="none" strike="noStrike" cap="none">
                        <a:solidFill>
                          <a:schemeClr val="lt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1"/>
                  </a:ext>
                </a:extLst>
              </a:tr>
              <a:tr h="354000">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Estudios Radiológicos</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54,559</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27,407</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1.99</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50,549</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26,840</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1.88</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354000">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Tomografías</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5,090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3,507</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1.45</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5,607</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3,831</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1.46</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354000">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Ultrasonidos</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12,139</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7,830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1.55</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12,148</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7,547</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1.61</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354000">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Resonancia Magnética</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3,078</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2,450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1.26</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3,071</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2,464</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1.25</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354000">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Densitometría</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135</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135</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1.00</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75</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73</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u="none" strike="noStrike" cap="none">
                          <a:solidFill>
                            <a:schemeClr val="dk1"/>
                          </a:solidFill>
                          <a:latin typeface="Noto Sans"/>
                          <a:ea typeface="Noto Sans"/>
                          <a:cs typeface="Noto Sans"/>
                          <a:sym typeface="Noto Sans"/>
                        </a:rPr>
                        <a:t>1.03</a:t>
                      </a:r>
                      <a:endParaRPr sz="1400" u="none" strike="noStrike" cap="none"/>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6"/>
                  </a:ext>
                </a:extLst>
              </a:tr>
              <a:tr h="354000">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Estudios de intervención</a:t>
                      </a:r>
                      <a:endParaRPr sz="1400" b="1" u="none" strike="noStrike" cap="none"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364</a:t>
                      </a:r>
                      <a:endParaRPr sz="1400" b="1" u="none" strike="noStrike" cap="none"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198</a:t>
                      </a:r>
                      <a:endParaRPr sz="1400" b="1" u="none" strike="noStrike" cap="none"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1.84</a:t>
                      </a:r>
                      <a:endParaRPr sz="1400" b="1" u="none" strike="noStrike" cap="none"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474</a:t>
                      </a:r>
                      <a:endParaRPr sz="1400" b="1" u="none" strike="noStrike" cap="none" dirty="0"/>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285</a:t>
                      </a:r>
                      <a:endParaRPr sz="1400" b="1" u="none" strike="noStrike" cap="none" dirty="0"/>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1.66</a:t>
                      </a:r>
                      <a:endParaRPr sz="1400" b="1" u="none" strike="noStrike" cap="none" dirty="0"/>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7"/>
                  </a:ext>
                </a:extLst>
              </a:tr>
              <a:tr h="354000">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Total</a:t>
                      </a:r>
                      <a:endParaRPr sz="1500" b="1" u="none" strike="noStrike" cap="none">
                        <a:solidFill>
                          <a:schemeClr val="dk1"/>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chemeClr val="dk1"/>
                          </a:solidFill>
                          <a:latin typeface="Noto Sans"/>
                          <a:ea typeface="Noto Sans"/>
                          <a:cs typeface="Noto Sans"/>
                          <a:sym typeface="Noto Sans"/>
                        </a:rPr>
                        <a:t>75,365</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chemeClr val="dk1"/>
                          </a:solidFill>
                          <a:latin typeface="Noto Sans"/>
                          <a:ea typeface="Noto Sans"/>
                          <a:cs typeface="Noto Sans"/>
                          <a:sym typeface="Noto Sans"/>
                        </a:rPr>
                        <a:t>41,527</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chemeClr val="dk1"/>
                          </a:solidFill>
                          <a:latin typeface="Noto Sans"/>
                          <a:ea typeface="Noto Sans"/>
                          <a:cs typeface="Noto Sans"/>
                          <a:sym typeface="Noto Sans"/>
                        </a:rPr>
                        <a:t>1.81</a:t>
                      </a:r>
                      <a:endParaRPr sz="1400" u="none" strike="noStrike" cap="none"/>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71,924</a:t>
                      </a:r>
                      <a:endParaRPr sz="1500" b="1" u="none" strike="noStrike" cap="none">
                        <a:solidFill>
                          <a:schemeClr val="dk1"/>
                        </a:solidFill>
                        <a:latin typeface="Noto Sans"/>
                        <a:ea typeface="Noto Sans"/>
                        <a:cs typeface="Noto Sans"/>
                        <a:sym typeface="Noto Sans"/>
                      </a:endParaRPr>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41,040</a:t>
                      </a:r>
                      <a:endParaRPr sz="1500" b="1" u="none" strike="noStrike" cap="none">
                        <a:solidFill>
                          <a:schemeClr val="dk1"/>
                        </a:solidFill>
                        <a:latin typeface="Noto Sans"/>
                        <a:ea typeface="Noto Sans"/>
                        <a:cs typeface="Noto Sans"/>
                        <a:sym typeface="Noto Sans"/>
                      </a:endParaRPr>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a:solidFill>
                            <a:schemeClr val="dk1"/>
                          </a:solidFill>
                          <a:latin typeface="Noto Sans"/>
                          <a:ea typeface="Noto Sans"/>
                          <a:cs typeface="Noto Sans"/>
                          <a:sym typeface="Noto Sans"/>
                        </a:rPr>
                        <a:t>1.75</a:t>
                      </a:r>
                      <a:endParaRPr sz="1500" b="1" u="none" strike="noStrike" cap="none">
                        <a:solidFill>
                          <a:schemeClr val="dk1"/>
                        </a:solidFill>
                        <a:latin typeface="Noto Sans"/>
                        <a:ea typeface="Noto Sans"/>
                        <a:cs typeface="Noto Sans"/>
                        <a:sym typeface="Noto Sans"/>
                      </a:endParaRPr>
                    </a:p>
                  </a:txBody>
                  <a:tcPr marL="68575" marR="685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8"/>
                  </a:ext>
                </a:extLst>
              </a:tr>
              <a:tr h="357925">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dirty="0">
                          <a:latin typeface="Noto Sans"/>
                          <a:ea typeface="Noto Sans"/>
                          <a:cs typeface="Noto Sans"/>
                          <a:sym typeface="Noto Sans"/>
                        </a:rPr>
                        <a:t>PET- CT</a:t>
                      </a:r>
                      <a:endParaRPr sz="1500" b="1" i="0" u="none" strike="noStrike" cap="none" dirty="0">
                        <a:solidFill>
                          <a:srgbClr val="000000"/>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367</a:t>
                      </a:r>
                      <a:endParaRPr sz="1400" b="1" u="none" strike="noStrike" cap="none"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485</a:t>
                      </a:r>
                      <a:endParaRPr sz="1500" b="1"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9"/>
                  </a:ext>
                </a:extLst>
              </a:tr>
              <a:tr h="354000">
                <a:tc>
                  <a:txBody>
                    <a:bodyPr/>
                    <a:lstStyle/>
                    <a:p>
                      <a:pPr marL="92075" marR="0" lvl="0" indent="0" algn="l" rtl="0">
                        <a:lnSpc>
                          <a:spcPct val="100000"/>
                        </a:lnSpc>
                        <a:spcBef>
                          <a:spcPts val="0"/>
                        </a:spcBef>
                        <a:spcAft>
                          <a:spcPts val="0"/>
                        </a:spcAft>
                        <a:buClr>
                          <a:srgbClr val="000000"/>
                        </a:buClr>
                        <a:buSzPts val="1100"/>
                        <a:buFont typeface="Arial"/>
                        <a:buNone/>
                      </a:pPr>
                      <a:r>
                        <a:rPr lang="es-MX" sz="1500" b="1" u="none" strike="noStrike" cap="none">
                          <a:latin typeface="Noto Sans"/>
                          <a:ea typeface="Noto Sans"/>
                          <a:cs typeface="Noto Sans"/>
                          <a:sym typeface="Noto Sans"/>
                        </a:rPr>
                        <a:t>SPECT</a:t>
                      </a:r>
                      <a:endParaRPr sz="1500" b="1" i="0" u="none" strike="noStrike" cap="none">
                        <a:solidFill>
                          <a:srgbClr val="000000"/>
                        </a:solidFill>
                        <a:latin typeface="Noto Sans"/>
                        <a:ea typeface="Noto Sans"/>
                        <a:cs typeface="Noto Sans"/>
                        <a:sym typeface="Noto Sans"/>
                      </a:endParaRPr>
                    </a:p>
                  </a:txBody>
                  <a:tcPr marL="27350" marR="27350" marT="27350" marB="2735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801</a:t>
                      </a:r>
                      <a:endParaRPr sz="1400" b="1" u="none" strike="noStrike" cap="none"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500" b="1" u="none" strike="noStrike" cap="none" dirty="0">
                          <a:solidFill>
                            <a:schemeClr val="dk1"/>
                          </a:solidFill>
                          <a:latin typeface="Noto Sans"/>
                          <a:ea typeface="Noto Sans"/>
                          <a:cs typeface="Noto Sans"/>
                          <a:sym typeface="Noto Sans"/>
                        </a:rPr>
                        <a:t>686</a:t>
                      </a:r>
                      <a:endParaRPr sz="1500" b="1"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10"/>
                  </a:ext>
                </a:extLst>
              </a:tr>
            </a:tbl>
          </a:graphicData>
        </a:graphic>
      </p:graphicFrame>
      <p:sp>
        <p:nvSpPr>
          <p:cNvPr id="737" name="Google Shape;737;p25"/>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Noto Sans"/>
                <a:ea typeface="Noto Sans"/>
                <a:cs typeface="Noto Sans"/>
                <a:sym typeface="Noto Sans"/>
              </a:rPr>
              <a:t>MÉDICA</a:t>
            </a:r>
            <a:endParaRPr sz="1800" b="1" i="0" u="none" strike="noStrike" cap="none">
              <a:solidFill>
                <a:schemeClr val="lt1"/>
              </a:solidFill>
              <a:latin typeface="Noto Sans"/>
              <a:ea typeface="Noto Sans"/>
              <a:cs typeface="Noto Sans"/>
              <a:sym typeface="No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grpSp>
        <p:nvGrpSpPr>
          <p:cNvPr id="743" name="Google Shape;743;p26"/>
          <p:cNvGrpSpPr/>
          <p:nvPr/>
        </p:nvGrpSpPr>
        <p:grpSpPr>
          <a:xfrm>
            <a:off x="70340" y="6643197"/>
            <a:ext cx="11996742" cy="95885"/>
            <a:chOff x="0" y="0"/>
            <a:chExt cx="5549939" cy="154305"/>
          </a:xfrm>
        </p:grpSpPr>
        <p:sp>
          <p:nvSpPr>
            <p:cNvPr id="744" name="Google Shape;744;p26"/>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5" name="Google Shape;745;p26"/>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6" name="Google Shape;746;p26"/>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7" name="Google Shape;747;p26"/>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8" name="Google Shape;748;p26"/>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49" name="Google Shape;749;p26"/>
          <p:cNvSpPr/>
          <p:nvPr/>
        </p:nvSpPr>
        <p:spPr>
          <a:xfrm>
            <a:off x="3190350" y="301709"/>
            <a:ext cx="5811300" cy="674700"/>
          </a:xfrm>
          <a:prstGeom prst="roundRect">
            <a:avLst>
              <a:gd name="adj" fmla="val 43688"/>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MX" sz="1800" b="1" i="0" u="none" strike="noStrike" cap="none" dirty="0">
                <a:solidFill>
                  <a:srgbClr val="002060"/>
                </a:solidFill>
                <a:latin typeface="Noto Sans"/>
                <a:ea typeface="Noto Sans"/>
                <a:cs typeface="Noto Sans"/>
                <a:sym typeface="Noto Sans"/>
              </a:rPr>
              <a:t>Exámenes de Laboratorio </a:t>
            </a:r>
            <a:endParaRPr sz="1800" b="1" i="0" u="none" strike="noStrike" cap="none" dirty="0">
              <a:solidFill>
                <a:srgbClr val="00206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800"/>
              <a:buFont typeface="Arial"/>
              <a:buNone/>
            </a:pPr>
            <a:r>
              <a:rPr lang="es-MX" sz="1600" b="1" i="0" u="none" strike="noStrike" cap="none" dirty="0">
                <a:solidFill>
                  <a:srgbClr val="002060"/>
                </a:solidFill>
                <a:latin typeface="Noto Sans"/>
                <a:ea typeface="Noto Sans"/>
                <a:cs typeface="Noto Sans"/>
                <a:sym typeface="Noto Sans"/>
              </a:rPr>
              <a:t>2024 - 2025 </a:t>
            </a:r>
            <a:endParaRPr sz="1600" b="1" i="0" u="none" strike="noStrike" cap="none" dirty="0">
              <a:solidFill>
                <a:srgbClr val="002060"/>
              </a:solidFill>
              <a:latin typeface="Noto Sans"/>
              <a:ea typeface="Noto Sans"/>
              <a:cs typeface="Noto Sans"/>
              <a:sym typeface="Noto Sans"/>
            </a:endParaRPr>
          </a:p>
        </p:txBody>
      </p:sp>
      <p:sp>
        <p:nvSpPr>
          <p:cNvPr id="750" name="Google Shape;750;p26"/>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rgbClr val="FFFFFF"/>
                </a:solidFill>
                <a:latin typeface="Noto Sans"/>
                <a:ea typeface="Noto Sans"/>
                <a:cs typeface="Noto Sans"/>
                <a:sym typeface="Noto Sans"/>
              </a:rPr>
              <a:t>MÉDICA</a:t>
            </a:r>
            <a:endParaRPr sz="1800" b="1" i="0" u="none" strike="noStrike" cap="none">
              <a:solidFill>
                <a:srgbClr val="FFFFFF"/>
              </a:solidFill>
              <a:latin typeface="Noto Sans"/>
              <a:ea typeface="Noto Sans"/>
              <a:cs typeface="Noto Sans"/>
              <a:sym typeface="Noto Sans"/>
            </a:endParaRPr>
          </a:p>
        </p:txBody>
      </p:sp>
      <p:graphicFrame>
        <p:nvGraphicFramePr>
          <p:cNvPr id="751" name="Google Shape;751;p26"/>
          <p:cNvGraphicFramePr/>
          <p:nvPr>
            <p:extLst>
              <p:ext uri="{D42A27DB-BD31-4B8C-83A1-F6EECF244321}">
                <p14:modId xmlns:p14="http://schemas.microsoft.com/office/powerpoint/2010/main" val="1528608183"/>
              </p:ext>
            </p:extLst>
          </p:nvPr>
        </p:nvGraphicFramePr>
        <p:xfrm>
          <a:off x="555067" y="976409"/>
          <a:ext cx="7349350" cy="5449938"/>
        </p:xfrm>
        <a:graphic>
          <a:graphicData uri="http://schemas.openxmlformats.org/drawingml/2006/table">
            <a:tbl>
              <a:tblPr>
                <a:noFill/>
              </a:tblPr>
              <a:tblGrid>
                <a:gridCol w="3038750">
                  <a:extLst>
                    <a:ext uri="{9D8B030D-6E8A-4147-A177-3AD203B41FA5}">
                      <a16:colId xmlns:a16="http://schemas.microsoft.com/office/drawing/2014/main" val="20000"/>
                    </a:ext>
                  </a:extLst>
                </a:gridCol>
                <a:gridCol w="1473550">
                  <a:extLst>
                    <a:ext uri="{9D8B030D-6E8A-4147-A177-3AD203B41FA5}">
                      <a16:colId xmlns:a16="http://schemas.microsoft.com/office/drawing/2014/main" val="20001"/>
                    </a:ext>
                  </a:extLst>
                </a:gridCol>
                <a:gridCol w="1447850">
                  <a:extLst>
                    <a:ext uri="{9D8B030D-6E8A-4147-A177-3AD203B41FA5}">
                      <a16:colId xmlns:a16="http://schemas.microsoft.com/office/drawing/2014/main" val="20002"/>
                    </a:ext>
                  </a:extLst>
                </a:gridCol>
                <a:gridCol w="1389200">
                  <a:extLst>
                    <a:ext uri="{9D8B030D-6E8A-4147-A177-3AD203B41FA5}">
                      <a16:colId xmlns:a16="http://schemas.microsoft.com/office/drawing/2014/main" val="20003"/>
                    </a:ext>
                  </a:extLst>
                </a:gridCol>
              </a:tblGrid>
              <a:tr h="405000">
                <a:tc>
                  <a:txBody>
                    <a:bodyPr/>
                    <a:lstStyle/>
                    <a:p>
                      <a:pPr marL="0" marR="27305" lvl="0" indent="0" algn="ctr" rtl="0">
                        <a:lnSpc>
                          <a:spcPct val="107000"/>
                        </a:lnSpc>
                        <a:spcBef>
                          <a:spcPts val="0"/>
                        </a:spcBef>
                        <a:spcAft>
                          <a:spcPts val="0"/>
                        </a:spcAft>
                        <a:buClr>
                          <a:srgbClr val="000000"/>
                        </a:buClr>
                        <a:buSzPts val="1800"/>
                        <a:buFont typeface="Arial"/>
                        <a:buNone/>
                      </a:pPr>
                      <a:r>
                        <a:rPr lang="es-MX" sz="1300" b="1" u="none" strike="noStrike" cap="none">
                          <a:solidFill>
                            <a:srgbClr val="FFFFFF"/>
                          </a:solidFill>
                          <a:latin typeface="Noto Sans"/>
                          <a:ea typeface="Noto Sans"/>
                          <a:cs typeface="Noto Sans"/>
                          <a:sym typeface="Noto Sans"/>
                        </a:rPr>
                        <a:t>Especialidad</a:t>
                      </a:r>
                      <a:endParaRPr sz="1300" u="none" strike="noStrike" cap="none">
                        <a:latin typeface="Noto Sans"/>
                        <a:ea typeface="Noto Sans"/>
                        <a:cs typeface="Noto Sans"/>
                        <a:sym typeface="Noto Sans"/>
                      </a:endParaRPr>
                    </a:p>
                  </a:txBody>
                  <a:tcPr marL="49725" marR="49725" marT="66300" marB="663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27305" lvl="0" indent="0" algn="ctr" rtl="0">
                        <a:lnSpc>
                          <a:spcPct val="107000"/>
                        </a:lnSpc>
                        <a:spcBef>
                          <a:spcPts val="0"/>
                        </a:spcBef>
                        <a:spcAft>
                          <a:spcPts val="0"/>
                        </a:spcAft>
                        <a:buClr>
                          <a:srgbClr val="000000"/>
                        </a:buClr>
                        <a:buSzPts val="1800"/>
                        <a:buFont typeface="Arial"/>
                        <a:buNone/>
                      </a:pPr>
                      <a:r>
                        <a:rPr lang="es-MX" sz="1300" b="1" u="none" strike="noStrike" cap="none">
                          <a:solidFill>
                            <a:srgbClr val="FFFFFF"/>
                          </a:solidFill>
                          <a:latin typeface="Noto Sans"/>
                          <a:ea typeface="Noto Sans"/>
                          <a:cs typeface="Noto Sans"/>
                          <a:sym typeface="Noto Sans"/>
                        </a:rPr>
                        <a:t>2024</a:t>
                      </a:r>
                      <a:endParaRPr sz="1300" u="none" strike="noStrike" cap="none">
                        <a:latin typeface="Noto Sans"/>
                        <a:ea typeface="Noto Sans"/>
                        <a:cs typeface="Noto Sans"/>
                        <a:sym typeface="Noto Sans"/>
                      </a:endParaRPr>
                    </a:p>
                  </a:txBody>
                  <a:tcPr marL="49725" marR="49725" marT="66300" marB="663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27305" lvl="0" indent="0" algn="ctr" rtl="0">
                        <a:lnSpc>
                          <a:spcPct val="107000"/>
                        </a:lnSpc>
                        <a:spcBef>
                          <a:spcPts val="0"/>
                        </a:spcBef>
                        <a:spcAft>
                          <a:spcPts val="0"/>
                        </a:spcAft>
                        <a:buClr>
                          <a:srgbClr val="000000"/>
                        </a:buClr>
                        <a:buSzPts val="1800"/>
                        <a:buFont typeface="Arial"/>
                        <a:buNone/>
                      </a:pPr>
                      <a:r>
                        <a:rPr lang="es-MX" sz="1300" b="1" u="none" strike="noStrike" cap="none">
                          <a:solidFill>
                            <a:srgbClr val="FFFFFF"/>
                          </a:solidFill>
                          <a:latin typeface="Noto Sans"/>
                          <a:ea typeface="Noto Sans"/>
                          <a:cs typeface="Noto Sans"/>
                          <a:sym typeface="Noto Sans"/>
                        </a:rPr>
                        <a:t>2025</a:t>
                      </a:r>
                      <a:endParaRPr sz="1300" u="none" strike="noStrike" cap="none">
                        <a:latin typeface="Noto Sans"/>
                        <a:ea typeface="Noto Sans"/>
                        <a:cs typeface="Noto Sans"/>
                        <a:sym typeface="Noto Sans"/>
                      </a:endParaRPr>
                    </a:p>
                  </a:txBody>
                  <a:tcPr marL="49725" marR="49725" marT="66300" marB="663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27305" lvl="0" indent="0" algn="ctr" rtl="0">
                        <a:lnSpc>
                          <a:spcPct val="107000"/>
                        </a:lnSpc>
                        <a:spcBef>
                          <a:spcPts val="0"/>
                        </a:spcBef>
                        <a:spcAft>
                          <a:spcPts val="0"/>
                        </a:spcAft>
                        <a:buClr>
                          <a:srgbClr val="000000"/>
                        </a:buClr>
                        <a:buSzPts val="1800"/>
                        <a:buFont typeface="Arial"/>
                        <a:buNone/>
                      </a:pPr>
                      <a:r>
                        <a:rPr lang="es-MX" sz="1300" b="1" u="none" strike="noStrike" cap="none">
                          <a:solidFill>
                            <a:srgbClr val="FFFFFF"/>
                          </a:solidFill>
                          <a:latin typeface="Noto Sans"/>
                          <a:ea typeface="Noto Sans"/>
                          <a:cs typeface="Noto Sans"/>
                          <a:sym typeface="Noto Sans"/>
                        </a:rPr>
                        <a:t>% Var</a:t>
                      </a:r>
                      <a:endParaRPr sz="1300" u="none" strike="noStrike" cap="none">
                        <a:latin typeface="Noto Sans"/>
                        <a:ea typeface="Noto Sans"/>
                        <a:cs typeface="Noto Sans"/>
                        <a:sym typeface="Noto Sans"/>
                      </a:endParaRPr>
                    </a:p>
                  </a:txBody>
                  <a:tcPr marL="49725" marR="49725" marT="66300" marB="663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Química clínica</a:t>
                      </a:r>
                      <a:endParaRPr sz="1300"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653,191</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649,580</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-0.6</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Banco de Sangre</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180,381</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182,541</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1.2</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dirty="0" err="1">
                          <a:solidFill>
                            <a:srgbClr val="000000"/>
                          </a:solidFill>
                          <a:latin typeface="Noto Sans"/>
                          <a:ea typeface="Noto Sans"/>
                          <a:cs typeface="Noto Sans"/>
                          <a:sym typeface="Noto Sans"/>
                        </a:rPr>
                        <a:t>Hemato</a:t>
                      </a:r>
                      <a:r>
                        <a:rPr lang="es-MX" sz="1300" b="1" u="none" strike="noStrike" cap="none" dirty="0">
                          <a:solidFill>
                            <a:srgbClr val="000000"/>
                          </a:solidFill>
                          <a:latin typeface="Noto Sans"/>
                          <a:ea typeface="Noto Sans"/>
                          <a:cs typeface="Noto Sans"/>
                          <a:sym typeface="Noto Sans"/>
                        </a:rPr>
                        <a:t>-Oncología</a:t>
                      </a:r>
                      <a:endParaRPr sz="1300" b="1"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84,987</a:t>
                      </a:r>
                      <a:endParaRPr sz="1300" b="1"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104,197</a:t>
                      </a:r>
                      <a:endParaRPr sz="1300" b="1" u="none" strike="noStrike" cap="none" dirty="0">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22.6</a:t>
                      </a:r>
                      <a:endParaRPr sz="1300" u="none" strike="noStrike" cap="none" dirty="0">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dirty="0" err="1">
                          <a:solidFill>
                            <a:srgbClr val="000000"/>
                          </a:solidFill>
                          <a:latin typeface="Noto Sans"/>
                          <a:ea typeface="Noto Sans"/>
                          <a:cs typeface="Noto Sans"/>
                          <a:sym typeface="Noto Sans"/>
                        </a:rPr>
                        <a:t>Inmuno</a:t>
                      </a:r>
                      <a:r>
                        <a:rPr lang="es-MX" sz="1300" b="1" u="none" strike="noStrike" cap="none" dirty="0">
                          <a:solidFill>
                            <a:srgbClr val="000000"/>
                          </a:solidFill>
                          <a:latin typeface="Noto Sans"/>
                          <a:ea typeface="Noto Sans"/>
                          <a:cs typeface="Noto Sans"/>
                          <a:sym typeface="Noto Sans"/>
                        </a:rPr>
                        <a:t>-Alergia</a:t>
                      </a:r>
                      <a:endParaRPr sz="1300"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64,435</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52,898</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-17.9</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Bioquímica</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44,596</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43,571</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-2.3</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Nefrología</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40,516</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41,201</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1.7</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6"/>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Bacteriología</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20,845</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18,110</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-13.1</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7"/>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Virología</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17,289</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19,851</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14.8</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8"/>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Parasitología</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9,598</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9,321</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-2.9</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9"/>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Inmunogenética Molecular </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249</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260</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4.4</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0"/>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dirty="0" err="1">
                          <a:solidFill>
                            <a:srgbClr val="000000"/>
                          </a:solidFill>
                          <a:latin typeface="Noto Sans"/>
                          <a:ea typeface="Noto Sans"/>
                          <a:cs typeface="Noto Sans"/>
                          <a:sym typeface="Noto Sans"/>
                        </a:rPr>
                        <a:t>Exómas</a:t>
                      </a:r>
                      <a:r>
                        <a:rPr lang="es-MX" sz="1300" b="1" u="none" strike="noStrike" cap="none" dirty="0">
                          <a:solidFill>
                            <a:srgbClr val="000000"/>
                          </a:solidFill>
                          <a:latin typeface="Noto Sans"/>
                          <a:ea typeface="Noto Sans"/>
                          <a:cs typeface="Noto Sans"/>
                          <a:sym typeface="Noto Sans"/>
                        </a:rPr>
                        <a:t> </a:t>
                      </a:r>
                      <a:endParaRPr sz="1300" b="1"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195</a:t>
                      </a:r>
                      <a:endParaRPr sz="1300" b="1"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91</a:t>
                      </a:r>
                      <a:endParaRPr sz="1300" b="1" u="none" strike="noStrike" cap="none" dirty="0">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-53.3</a:t>
                      </a:r>
                      <a:endParaRPr sz="1300" b="1" u="none" strike="noStrike" cap="none" dirty="0">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1"/>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Paneles dirigidos</a:t>
                      </a:r>
                      <a:endParaRPr sz="1300" b="1"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200</a:t>
                      </a:r>
                      <a:endParaRPr sz="1300" b="1" u="none" strike="noStrike" cap="none" dirty="0">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36</a:t>
                      </a:r>
                      <a:endParaRPr sz="1300" b="1" u="none" strike="noStrike" cap="none" dirty="0">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dirty="0">
                          <a:solidFill>
                            <a:srgbClr val="000000"/>
                          </a:solidFill>
                          <a:latin typeface="Noto Sans"/>
                          <a:ea typeface="Noto Sans"/>
                          <a:cs typeface="Noto Sans"/>
                          <a:sym typeface="Noto Sans"/>
                        </a:rPr>
                        <a:t>-82.0</a:t>
                      </a:r>
                      <a:endParaRPr sz="1300" b="1" u="none" strike="noStrike" cap="none" dirty="0">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2"/>
                  </a:ext>
                </a:extLst>
              </a:tr>
              <a:tr h="27000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Genomas </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7</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13</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85.7</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3"/>
                  </a:ext>
                </a:extLst>
              </a:tr>
              <a:tr h="270000">
                <a:tc>
                  <a:txBody>
                    <a:bodyPr/>
                    <a:lstStyle/>
                    <a:p>
                      <a:pPr marL="0" marR="27305"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Subtotal</a:t>
                      </a:r>
                      <a:endParaRPr sz="1300" u="none" strike="noStrike" cap="none">
                        <a:latin typeface="Noto Sans"/>
                        <a:ea typeface="Noto Sans"/>
                        <a:cs typeface="Noto Sans"/>
                        <a:sym typeface="Noto Sans"/>
                      </a:endParaRPr>
                    </a:p>
                  </a:txBody>
                  <a:tcPr marL="49725" marR="49725" marT="66300" marB="66300">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27305"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1,116,489</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27305"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1,121,670</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27305"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0.5</a:t>
                      </a:r>
                      <a:endParaRPr sz="1300" u="none" strike="noStrike" cap="none">
                        <a:latin typeface="Noto Sans"/>
                        <a:ea typeface="Noto Sans"/>
                        <a:cs typeface="Noto Sans"/>
                        <a:sym typeface="Noto Sans"/>
                      </a:endParaRPr>
                    </a:p>
                  </a:txBody>
                  <a:tcPr marL="49725" marR="49725"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14"/>
                  </a:ext>
                </a:extLst>
              </a:tr>
              <a:tr h="399300">
                <a:tc gridSpan="4">
                  <a:txBody>
                    <a:bodyPr/>
                    <a:lstStyle/>
                    <a:p>
                      <a:pPr marL="0" marR="27305"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FFFFFF"/>
                          </a:solidFill>
                          <a:latin typeface="Noto Sans"/>
                          <a:ea typeface="Noto Sans"/>
                          <a:cs typeface="Noto Sans"/>
                          <a:sym typeface="Noto Sans"/>
                        </a:rPr>
                        <a:t>Laboratorio de Investigación</a:t>
                      </a:r>
                      <a:endParaRPr sz="1300" u="none" strike="noStrike" cap="none">
                        <a:latin typeface="Noto Sans"/>
                        <a:ea typeface="Noto Sans"/>
                        <a:cs typeface="Noto Sans"/>
                        <a:sym typeface="Noto Sans"/>
                      </a:endParaRPr>
                    </a:p>
                  </a:txBody>
                  <a:tcPr marL="49725" marR="49725" marT="66300" marB="663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15"/>
                  </a:ext>
                </a:extLst>
              </a:tr>
              <a:tr h="518750">
                <a:tc>
                  <a:txBody>
                    <a:bodyPr/>
                    <a:lstStyle/>
                    <a:p>
                      <a:pPr marL="92075" marR="0" lvl="0" indent="0" algn="l"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Genética </a:t>
                      </a:r>
                      <a:r>
                        <a:rPr lang="es-MX" sz="1300" u="none" strike="noStrike" cap="none">
                          <a:solidFill>
                            <a:srgbClr val="000000"/>
                          </a:solidFill>
                          <a:latin typeface="Noto Sans"/>
                          <a:ea typeface="Noto Sans"/>
                          <a:cs typeface="Noto Sans"/>
                          <a:sym typeface="Noto Sans"/>
                        </a:rPr>
                        <a:t>(Cariotipos, Prometafase, Aberraciones Cromosómicas y Fish)</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799</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92075" marR="0" lvl="0" indent="0" algn="ctr" rtl="0">
                        <a:lnSpc>
                          <a:spcPct val="107000"/>
                        </a:lnSpc>
                        <a:spcBef>
                          <a:spcPts val="0"/>
                        </a:spcBef>
                        <a:spcAft>
                          <a:spcPts val="0"/>
                        </a:spcAft>
                        <a:buClr>
                          <a:srgbClr val="000000"/>
                        </a:buClr>
                        <a:buSzPts val="1600"/>
                        <a:buFont typeface="Arial"/>
                        <a:buNone/>
                      </a:pPr>
                      <a:r>
                        <a:rPr lang="es-MX" sz="1300" u="none" strike="noStrike" cap="none">
                          <a:solidFill>
                            <a:srgbClr val="000000"/>
                          </a:solidFill>
                          <a:latin typeface="Noto Sans"/>
                          <a:ea typeface="Noto Sans"/>
                          <a:cs typeface="Noto Sans"/>
                          <a:sym typeface="Noto Sans"/>
                        </a:rPr>
                        <a:t>761</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300" b="1" u="none" strike="noStrike" cap="none">
                          <a:solidFill>
                            <a:srgbClr val="000000"/>
                          </a:solidFill>
                          <a:latin typeface="Noto Sans"/>
                          <a:ea typeface="Noto Sans"/>
                          <a:cs typeface="Noto Sans"/>
                          <a:sym typeface="Noto Sans"/>
                        </a:rPr>
                        <a:t>-4.76</a:t>
                      </a:r>
                      <a:endParaRPr sz="1400" u="none" strike="noStrike" cap="none"/>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16"/>
                  </a:ext>
                </a:extLst>
              </a:tr>
              <a:tr h="282675">
                <a:tc>
                  <a:txBody>
                    <a:bodyPr/>
                    <a:lstStyle/>
                    <a:p>
                      <a:pPr marL="0"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Total </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1,116,886</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s-MX" sz="1300" b="1" u="none" strike="noStrike" cap="none">
                          <a:solidFill>
                            <a:srgbClr val="000000"/>
                          </a:solidFill>
                          <a:latin typeface="Noto Sans"/>
                          <a:ea typeface="Noto Sans"/>
                          <a:cs typeface="Noto Sans"/>
                          <a:sym typeface="Noto Sans"/>
                        </a:rPr>
                        <a:t>1,122,291</a:t>
                      </a:r>
                      <a:endParaRPr sz="1300" u="none" strike="noStrike" cap="none">
                        <a:latin typeface="Noto Sans"/>
                        <a:ea typeface="Noto Sans"/>
                        <a:cs typeface="Noto Sans"/>
                        <a:sym typeface="Noto Sans"/>
                      </a:endParaRPr>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300" b="1" u="none" strike="noStrike" cap="none" dirty="0">
                          <a:solidFill>
                            <a:srgbClr val="000000"/>
                          </a:solidFill>
                          <a:latin typeface="Noto Sans"/>
                          <a:ea typeface="Noto Sans"/>
                          <a:cs typeface="Noto Sans"/>
                          <a:sym typeface="Noto Sans"/>
                        </a:rPr>
                        <a:t>0.48</a:t>
                      </a:r>
                      <a:endParaRPr sz="1400" u="none" strike="noStrike" cap="none" dirty="0"/>
                    </a:p>
                  </a:txBody>
                  <a:tcPr marL="6900" marR="6900" marT="690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17"/>
                  </a:ext>
                </a:extLst>
              </a:tr>
            </a:tbl>
          </a:graphicData>
        </a:graphic>
      </p:graphicFrame>
      <p:sp>
        <p:nvSpPr>
          <p:cNvPr id="752" name="Google Shape;752;p26"/>
          <p:cNvSpPr/>
          <p:nvPr/>
        </p:nvSpPr>
        <p:spPr>
          <a:xfrm>
            <a:off x="8117625" y="722668"/>
            <a:ext cx="3759600" cy="572237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lang="es-MX" sz="1600" dirty="0">
              <a:latin typeface="Noto Sans" panose="020B0502040504020204" pitchFamily="34" charset="0"/>
              <a:ea typeface="Noto Sans" panose="020B0502040504020204" pitchFamily="34" charset="0"/>
              <a:cs typeface="Calibri"/>
              <a:sym typeface="Calibri"/>
            </a:endParaRPr>
          </a:p>
          <a:p>
            <a:pPr marL="0" lvl="0" indent="0" algn="just" rtl="0">
              <a:spcBef>
                <a:spcPts val="0"/>
              </a:spcBef>
              <a:spcAft>
                <a:spcPts val="0"/>
              </a:spcAft>
              <a:buNone/>
            </a:pPr>
            <a:r>
              <a:rPr lang="es-MX" sz="1500" dirty="0">
                <a:latin typeface="Noto Sans" panose="020B0502040504020204" pitchFamily="34" charset="0"/>
                <a:ea typeface="Noto Sans" panose="020B0502040504020204" pitchFamily="34" charset="0"/>
                <a:cs typeface="Calibri"/>
                <a:sym typeface="Calibri"/>
              </a:rPr>
              <a:t>El Departamento de Análisis Clínicos y Estudios Especiales (DACEE) cuenta con la </a:t>
            </a:r>
            <a:r>
              <a:rPr lang="es-MX" sz="1500" b="1" dirty="0">
                <a:latin typeface="Noto Sans" panose="020B0502040504020204" pitchFamily="34" charset="0"/>
                <a:ea typeface="Noto Sans" panose="020B0502040504020204" pitchFamily="34" charset="0"/>
                <a:cs typeface="Calibri"/>
                <a:sym typeface="Calibri"/>
              </a:rPr>
              <a:t>Certificación ISO 9001:2015 en los Procesos de Gestión de Calidad  y la Acreditación   15189-2022 otorgada por la Entidad Mexicana de Acreditación (</a:t>
            </a:r>
            <a:r>
              <a:rPr lang="es-MX" sz="1500" b="1" dirty="0" err="1">
                <a:latin typeface="Noto Sans" panose="020B0502040504020204" pitchFamily="34" charset="0"/>
                <a:ea typeface="Noto Sans" panose="020B0502040504020204" pitchFamily="34" charset="0"/>
                <a:cs typeface="Calibri"/>
                <a:sym typeface="Calibri"/>
              </a:rPr>
              <a:t>ema</a:t>
            </a:r>
            <a:r>
              <a:rPr lang="es-MX" sz="1500" b="1" dirty="0">
                <a:latin typeface="Noto Sans" panose="020B0502040504020204" pitchFamily="34" charset="0"/>
                <a:ea typeface="Noto Sans" panose="020B0502040504020204" pitchFamily="34" charset="0"/>
                <a:cs typeface="Calibri"/>
                <a:sym typeface="Calibri"/>
              </a:rPr>
              <a:t>) en calidad y competencia técnica.</a:t>
            </a:r>
          </a:p>
          <a:p>
            <a:pPr marL="0" lvl="0" indent="0" algn="just" rtl="0">
              <a:spcBef>
                <a:spcPts val="0"/>
              </a:spcBef>
              <a:spcAft>
                <a:spcPts val="0"/>
              </a:spcAft>
              <a:buNone/>
            </a:pPr>
            <a:endParaRPr lang="es-MX" sz="1500" b="1" dirty="0">
              <a:latin typeface="Noto Sans" panose="020B0502040504020204" pitchFamily="34" charset="0"/>
              <a:ea typeface="Noto Sans" panose="020B0502040504020204" pitchFamily="34" charset="0"/>
              <a:cs typeface="Calibri"/>
              <a:sym typeface="Calibri"/>
            </a:endParaRPr>
          </a:p>
          <a:p>
            <a:pPr algn="just"/>
            <a:r>
              <a:rPr lang="es-ES" sz="1500" b="1" dirty="0">
                <a:latin typeface="Noto Sans" panose="020B0502040504020204" pitchFamily="34" charset="0"/>
                <a:ea typeface="Noto Sans" panose="020B0502040504020204" pitchFamily="34" charset="0"/>
                <a:cs typeface="Calibri"/>
                <a:sym typeface="Calibri"/>
              </a:rPr>
              <a:t>El Laboratorio de Microbiología trabaja con tecnología de punta con identificación y sensibilidad de bacterias en hemocultivo con género y especie en una hora, betalactamasas y </a:t>
            </a:r>
            <a:r>
              <a:rPr lang="es-ES" sz="1500" b="1" dirty="0" err="1">
                <a:latin typeface="Noto Sans" panose="020B0502040504020204" pitchFamily="34" charset="0"/>
                <a:ea typeface="Noto Sans" panose="020B0502040504020204" pitchFamily="34" charset="0"/>
                <a:cs typeface="Calibri"/>
                <a:sym typeface="Calibri"/>
              </a:rPr>
              <a:t>carbapenemasas</a:t>
            </a:r>
            <a:r>
              <a:rPr lang="es-ES" sz="1500" b="1" dirty="0">
                <a:latin typeface="Noto Sans" panose="020B0502040504020204" pitchFamily="34" charset="0"/>
                <a:ea typeface="Noto Sans" panose="020B0502040504020204" pitchFamily="34" charset="0"/>
                <a:cs typeface="Calibri"/>
                <a:sym typeface="Calibri"/>
              </a:rPr>
              <a:t> en 2-3hrs.</a:t>
            </a:r>
          </a:p>
          <a:p>
            <a:pPr algn="just"/>
            <a:r>
              <a:rPr lang="es-ES" sz="1500" b="1" dirty="0">
                <a:latin typeface="Noto Sans" panose="020B0502040504020204" pitchFamily="34" charset="0"/>
                <a:ea typeface="Noto Sans" panose="020B0502040504020204" pitchFamily="34" charset="0"/>
                <a:cs typeface="Calibri"/>
                <a:sym typeface="Calibri"/>
              </a:rPr>
              <a:t>Secuenciación que permiten identificación de clonas</a:t>
            </a:r>
          </a:p>
          <a:p>
            <a:pPr algn="just"/>
            <a:r>
              <a:rPr lang="es-ES" sz="1500" b="1" dirty="0">
                <a:latin typeface="Noto Sans" panose="020B0502040504020204" pitchFamily="34" charset="0"/>
                <a:ea typeface="Noto Sans" panose="020B0502040504020204" pitchFamily="34" charset="0"/>
                <a:cs typeface="Calibri"/>
                <a:sym typeface="Calibri"/>
              </a:rPr>
              <a:t>Farmacogenómica para pacientes con Cáncer, esteroides e inmunosupresores.</a:t>
            </a:r>
          </a:p>
          <a:p>
            <a:pPr lvl="0" algn="just"/>
            <a:endParaRPr sz="1900" b="1" dirty="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grpSp>
        <p:nvGrpSpPr>
          <p:cNvPr id="758" name="Google Shape;758;p27"/>
          <p:cNvGrpSpPr/>
          <p:nvPr/>
        </p:nvGrpSpPr>
        <p:grpSpPr>
          <a:xfrm>
            <a:off x="70340" y="6669323"/>
            <a:ext cx="11996742" cy="95885"/>
            <a:chOff x="0" y="0"/>
            <a:chExt cx="5549939" cy="154305"/>
          </a:xfrm>
        </p:grpSpPr>
        <p:sp>
          <p:nvSpPr>
            <p:cNvPr id="759" name="Google Shape;759;p27"/>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0" name="Google Shape;760;p27"/>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1" name="Google Shape;761;p27"/>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2" name="Google Shape;762;p27"/>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3" name="Google Shape;763;p27"/>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764" name="Google Shape;764;p27"/>
          <p:cNvSpPr/>
          <p:nvPr/>
        </p:nvSpPr>
        <p:spPr>
          <a:xfrm>
            <a:off x="3226106" y="360690"/>
            <a:ext cx="5739788" cy="564356"/>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a:solidFill>
                  <a:srgbClr val="002060"/>
                </a:solidFill>
                <a:latin typeface="Noto Sans"/>
                <a:ea typeface="Noto Sans"/>
                <a:cs typeface="Noto Sans"/>
                <a:sym typeface="Noto Sans"/>
              </a:rPr>
              <a:t>Eventos Adversos </a:t>
            </a:r>
            <a:r>
              <a:rPr lang="es-MX" sz="2000" b="1" i="0" u="none" strike="noStrike" cap="none">
                <a:solidFill>
                  <a:srgbClr val="002060"/>
                </a:solidFill>
                <a:latin typeface="Noto Sans"/>
                <a:ea typeface="Noto Sans"/>
                <a:cs typeface="Noto Sans"/>
                <a:sym typeface="Noto Sans"/>
              </a:rPr>
              <a:t>2024 - 2025</a:t>
            </a:r>
            <a:endParaRPr sz="2000" b="1" i="0" u="none" strike="noStrike" cap="none">
              <a:solidFill>
                <a:srgbClr val="002060"/>
              </a:solidFill>
              <a:latin typeface="Noto Sans"/>
              <a:ea typeface="Noto Sans"/>
              <a:cs typeface="Noto Sans"/>
              <a:sym typeface="Noto Sans"/>
            </a:endParaRPr>
          </a:p>
        </p:txBody>
      </p:sp>
      <p:sp>
        <p:nvSpPr>
          <p:cNvPr id="765" name="Google Shape;765;p27"/>
          <p:cNvSpPr txBox="1"/>
          <p:nvPr/>
        </p:nvSpPr>
        <p:spPr>
          <a:xfrm>
            <a:off x="6964728" y="825497"/>
            <a:ext cx="5026650" cy="432000"/>
          </a:xfrm>
          <a:prstGeom prst="rect">
            <a:avLst/>
          </a:prstGeom>
          <a:solidFill>
            <a:srgbClr val="002060"/>
          </a:solidFill>
          <a:ln w="9525" cap="flat" cmpd="sng">
            <a:solidFill>
              <a:srgbClr val="00808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lt1"/>
                </a:solidFill>
                <a:latin typeface="Montserrat"/>
                <a:ea typeface="Montserrat"/>
                <a:cs typeface="Montserrat"/>
                <a:sym typeface="Montserrat"/>
              </a:rPr>
              <a:t>Acciones de mejora </a:t>
            </a:r>
            <a:endParaRPr sz="1600" b="1" i="0" u="none" strike="noStrike" cap="none">
              <a:solidFill>
                <a:schemeClr val="lt1"/>
              </a:solidFill>
              <a:latin typeface="Montserrat"/>
              <a:ea typeface="Montserrat"/>
              <a:cs typeface="Montserrat"/>
              <a:sym typeface="Montserrat"/>
            </a:endParaRPr>
          </a:p>
        </p:txBody>
      </p:sp>
      <p:graphicFrame>
        <p:nvGraphicFramePr>
          <p:cNvPr id="766" name="Google Shape;766;p27"/>
          <p:cNvGraphicFramePr/>
          <p:nvPr/>
        </p:nvGraphicFramePr>
        <p:xfrm>
          <a:off x="200675" y="3876681"/>
          <a:ext cx="6329525" cy="2692310"/>
        </p:xfrm>
        <a:graphic>
          <a:graphicData uri="http://schemas.openxmlformats.org/drawingml/2006/table">
            <a:tbl>
              <a:tblPr>
                <a:noFill/>
              </a:tblPr>
              <a:tblGrid>
                <a:gridCol w="3721385">
                  <a:extLst>
                    <a:ext uri="{9D8B030D-6E8A-4147-A177-3AD203B41FA5}">
                      <a16:colId xmlns:a16="http://schemas.microsoft.com/office/drawing/2014/main" val="20000"/>
                    </a:ext>
                  </a:extLst>
                </a:gridCol>
                <a:gridCol w="733697">
                  <a:extLst>
                    <a:ext uri="{9D8B030D-6E8A-4147-A177-3AD203B41FA5}">
                      <a16:colId xmlns:a16="http://schemas.microsoft.com/office/drawing/2014/main" val="20001"/>
                    </a:ext>
                  </a:extLst>
                </a:gridCol>
                <a:gridCol w="733697">
                  <a:extLst>
                    <a:ext uri="{9D8B030D-6E8A-4147-A177-3AD203B41FA5}">
                      <a16:colId xmlns:a16="http://schemas.microsoft.com/office/drawing/2014/main" val="20002"/>
                    </a:ext>
                  </a:extLst>
                </a:gridCol>
                <a:gridCol w="1140746">
                  <a:extLst>
                    <a:ext uri="{9D8B030D-6E8A-4147-A177-3AD203B41FA5}">
                      <a16:colId xmlns:a16="http://schemas.microsoft.com/office/drawing/2014/main" val="20003"/>
                    </a:ext>
                  </a:extLst>
                </a:gridCol>
              </a:tblGrid>
              <a:tr h="404225">
                <a:tc>
                  <a:txBody>
                    <a:bodyPr/>
                    <a:lstStyle/>
                    <a:p>
                      <a:pPr marL="0" marR="0" lvl="0" indent="0" algn="ctr" rtl="0">
                        <a:lnSpc>
                          <a:spcPct val="100000"/>
                        </a:lnSpc>
                        <a:spcBef>
                          <a:spcPts val="0"/>
                        </a:spcBef>
                        <a:spcAft>
                          <a:spcPts val="0"/>
                        </a:spcAft>
                        <a:buClr>
                          <a:srgbClr val="000000"/>
                        </a:buClr>
                        <a:buSzPts val="1600"/>
                        <a:buFont typeface="Arial"/>
                        <a:buNone/>
                      </a:pPr>
                      <a:r>
                        <a:rPr lang="es-MX" sz="1600" b="1" u="none" strike="noStrike" cap="none">
                          <a:solidFill>
                            <a:schemeClr val="lt1"/>
                          </a:solidFill>
                          <a:latin typeface="Noto Sans"/>
                          <a:ea typeface="Noto Sans"/>
                          <a:cs typeface="Noto Sans"/>
                          <a:sym typeface="Noto Sans"/>
                        </a:rPr>
                        <a:t>Eventos Adversos por tipo de incidente</a:t>
                      </a:r>
                      <a:endParaRPr sz="1400" u="none" strike="noStrike" cap="none"/>
                    </a:p>
                  </a:txBody>
                  <a:tcPr marL="91425" marR="91425" marT="91425" marB="91425" anchor="ctr">
                    <a:solidFill>
                      <a:srgbClr val="00206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u="none" strike="noStrike" cap="none">
                          <a:solidFill>
                            <a:schemeClr val="lt1"/>
                          </a:solidFill>
                          <a:latin typeface="Noto Sans"/>
                          <a:ea typeface="Noto Sans"/>
                          <a:cs typeface="Noto Sans"/>
                          <a:sym typeface="Noto Sans"/>
                        </a:rPr>
                        <a:t>2024</a:t>
                      </a:r>
                      <a:endParaRPr sz="1400" u="none" strike="noStrike" cap="none"/>
                    </a:p>
                  </a:txBody>
                  <a:tcPr marL="91425" marR="91425" marT="91425" marB="91425" anchor="ctr">
                    <a:solidFill>
                      <a:srgbClr val="00206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u="none" strike="noStrike" cap="none">
                          <a:solidFill>
                            <a:schemeClr val="lt1"/>
                          </a:solidFill>
                          <a:latin typeface="Noto Sans"/>
                          <a:ea typeface="Noto Sans"/>
                          <a:cs typeface="Noto Sans"/>
                          <a:sym typeface="Noto Sans"/>
                        </a:rPr>
                        <a:t>2025</a:t>
                      </a:r>
                      <a:endParaRPr sz="1400" u="none" strike="noStrike" cap="none"/>
                    </a:p>
                  </a:txBody>
                  <a:tcPr marL="91425" marR="91425" marT="91425" marB="91425" anchor="ctr">
                    <a:solidFill>
                      <a:srgbClr val="00206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u="none" strike="noStrike" cap="none">
                          <a:solidFill>
                            <a:schemeClr val="lt1"/>
                          </a:solidFill>
                          <a:latin typeface="Noto Sans"/>
                          <a:ea typeface="Noto Sans"/>
                          <a:cs typeface="Noto Sans"/>
                          <a:sym typeface="Noto Sans"/>
                        </a:rPr>
                        <a:t>% Var</a:t>
                      </a:r>
                      <a:endParaRPr sz="1400" u="none" strike="noStrike" cap="none"/>
                    </a:p>
                  </a:txBody>
                  <a:tcPr marL="91425" marR="91425" marT="91425" marB="91425" anchor="ctr">
                    <a:solidFill>
                      <a:srgbClr val="002060"/>
                    </a:solidFill>
                  </a:tcPr>
                </a:tc>
                <a:extLst>
                  <a:ext uri="{0D108BD9-81ED-4DB2-BD59-A6C34878D82A}">
                    <a16:rowId xmlns:a16="http://schemas.microsoft.com/office/drawing/2014/main" val="10000"/>
                  </a:ext>
                </a:extLst>
              </a:tr>
              <a:tr h="79375">
                <a:tc>
                  <a:txBody>
                    <a:bodyPr/>
                    <a:lstStyle/>
                    <a:p>
                      <a:pPr marL="87313" marR="0" lvl="0" indent="0" algn="l"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Proceso/procedimiento clínico</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235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316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34.5</a:t>
                      </a:r>
                      <a:endParaRPr sz="1600" b="1" i="0" u="none" strike="noStrike" cap="none">
                        <a:solidFill>
                          <a:srgbClr val="000000"/>
                        </a:solidFill>
                        <a:latin typeface="Noto Sans"/>
                        <a:ea typeface="Noto Sans"/>
                        <a:cs typeface="Noto Sans"/>
                        <a:sym typeface="Noto Sans"/>
                      </a:endParaRPr>
                    </a:p>
                  </a:txBody>
                  <a:tcPr marL="9525" marR="9525" marT="9525" marB="0" anchor="ctr"/>
                </a:tc>
                <a:extLst>
                  <a:ext uri="{0D108BD9-81ED-4DB2-BD59-A6C34878D82A}">
                    <a16:rowId xmlns:a16="http://schemas.microsoft.com/office/drawing/2014/main" val="10001"/>
                  </a:ext>
                </a:extLst>
              </a:tr>
              <a:tr h="203200">
                <a:tc>
                  <a:txBody>
                    <a:bodyPr/>
                    <a:lstStyle/>
                    <a:p>
                      <a:pPr marL="87313" marR="0" lvl="0" indent="0" algn="l"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Dispositivos/equipos médicos</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282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210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-25.5</a:t>
                      </a:r>
                      <a:endParaRPr sz="1600" b="1" i="0" u="none" strike="noStrike" cap="none">
                        <a:solidFill>
                          <a:srgbClr val="000000"/>
                        </a:solidFill>
                        <a:latin typeface="Noto Sans"/>
                        <a:ea typeface="Noto Sans"/>
                        <a:cs typeface="Noto Sans"/>
                        <a:sym typeface="Noto Sans"/>
                      </a:endParaRPr>
                    </a:p>
                  </a:txBody>
                  <a:tcPr marL="9525" marR="9525" marT="9525" marB="0" anchor="ctr"/>
                </a:tc>
                <a:extLst>
                  <a:ext uri="{0D108BD9-81ED-4DB2-BD59-A6C34878D82A}">
                    <a16:rowId xmlns:a16="http://schemas.microsoft.com/office/drawing/2014/main" val="10002"/>
                  </a:ext>
                </a:extLst>
              </a:tr>
              <a:tr h="74075">
                <a:tc>
                  <a:txBody>
                    <a:bodyPr/>
                    <a:lstStyle/>
                    <a:p>
                      <a:pPr marL="87313" marR="0" lvl="0" indent="0" algn="l" rtl="0">
                        <a:lnSpc>
                          <a:spcPct val="100000"/>
                        </a:lnSpc>
                        <a:spcBef>
                          <a:spcPts val="0"/>
                        </a:spcBef>
                        <a:spcAft>
                          <a:spcPts val="0"/>
                        </a:spcAft>
                        <a:buClr>
                          <a:srgbClr val="000000"/>
                        </a:buClr>
                        <a:buSzPts val="1600"/>
                        <a:buFont typeface="Arial"/>
                        <a:buNone/>
                      </a:pPr>
                      <a:r>
                        <a:rPr lang="es-MX" sz="1600" b="0" i="0" u="none" strike="noStrike" cap="none" dirty="0">
                          <a:solidFill>
                            <a:srgbClr val="000000"/>
                          </a:solidFill>
                          <a:latin typeface="Noto Sans"/>
                          <a:ea typeface="Noto Sans"/>
                          <a:cs typeface="Noto Sans"/>
                          <a:sym typeface="Noto Sans"/>
                        </a:rPr>
                        <a:t>Medicación/líquidos para administración I.V.</a:t>
                      </a:r>
                      <a:endParaRPr sz="1400" u="none" strike="noStrike" cap="none" dirty="0"/>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175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235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34.3</a:t>
                      </a:r>
                      <a:endParaRPr sz="1600" b="1" i="0" u="none" strike="noStrike" cap="none">
                        <a:solidFill>
                          <a:srgbClr val="000000"/>
                        </a:solidFill>
                        <a:latin typeface="Noto Sans"/>
                        <a:ea typeface="Noto Sans"/>
                        <a:cs typeface="Noto Sans"/>
                        <a:sym typeface="Noto Sans"/>
                      </a:endParaRPr>
                    </a:p>
                  </a:txBody>
                  <a:tcPr marL="9525" marR="9525" marT="9525" marB="0" anchor="ctr"/>
                </a:tc>
                <a:extLst>
                  <a:ext uri="{0D108BD9-81ED-4DB2-BD59-A6C34878D82A}">
                    <a16:rowId xmlns:a16="http://schemas.microsoft.com/office/drawing/2014/main" val="10003"/>
                  </a:ext>
                </a:extLst>
              </a:tr>
              <a:tr h="203200">
                <a:tc>
                  <a:txBody>
                    <a:bodyPr/>
                    <a:lstStyle/>
                    <a:p>
                      <a:pPr marL="87313" marR="0" lvl="0" indent="0" algn="l"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Accidentes </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166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dirty="0">
                          <a:solidFill>
                            <a:srgbClr val="000000"/>
                          </a:solidFill>
                          <a:latin typeface="Noto Sans"/>
                          <a:ea typeface="Noto Sans"/>
                          <a:cs typeface="Noto Sans"/>
                          <a:sym typeface="Noto Sans"/>
                        </a:rPr>
                        <a:t>140</a:t>
                      </a:r>
                      <a:endParaRPr sz="1400" u="none" strike="noStrike" cap="none" dirty="0"/>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-15.7</a:t>
                      </a:r>
                      <a:endParaRPr sz="1600" b="1" i="0" u="none" strike="noStrike" cap="none">
                        <a:solidFill>
                          <a:srgbClr val="000000"/>
                        </a:solidFill>
                        <a:latin typeface="Noto Sans"/>
                        <a:ea typeface="Noto Sans"/>
                        <a:cs typeface="Noto Sans"/>
                        <a:sym typeface="Noto Sans"/>
                      </a:endParaRPr>
                    </a:p>
                  </a:txBody>
                  <a:tcPr marL="9525" marR="9525" marT="9525" marB="0" anchor="ctr"/>
                </a:tc>
                <a:extLst>
                  <a:ext uri="{0D108BD9-81ED-4DB2-BD59-A6C34878D82A}">
                    <a16:rowId xmlns:a16="http://schemas.microsoft.com/office/drawing/2014/main" val="10004"/>
                  </a:ext>
                </a:extLst>
              </a:tr>
              <a:tr h="203200">
                <a:tc>
                  <a:txBody>
                    <a:bodyPr/>
                    <a:lstStyle/>
                    <a:p>
                      <a:pPr marL="87313" marR="0" lvl="0" indent="0" algn="l"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Nutrición</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-15.2</a:t>
                      </a:r>
                      <a:endParaRPr sz="1600" b="1" i="0" u="none" strike="noStrike" cap="none">
                        <a:solidFill>
                          <a:srgbClr val="000000"/>
                        </a:solidFill>
                        <a:latin typeface="Noto Sans"/>
                        <a:ea typeface="Noto Sans"/>
                        <a:cs typeface="Noto Sans"/>
                        <a:sym typeface="Noto Sans"/>
                      </a:endParaRPr>
                    </a:p>
                  </a:txBody>
                  <a:tcPr marL="9525" marR="9525" marT="9525" marB="0" anchor="ctr"/>
                </a:tc>
                <a:extLst>
                  <a:ext uri="{0D108BD9-81ED-4DB2-BD59-A6C34878D82A}">
                    <a16:rowId xmlns:a16="http://schemas.microsoft.com/office/drawing/2014/main" val="10005"/>
                  </a:ext>
                </a:extLst>
              </a:tr>
              <a:tr h="257750">
                <a:tc>
                  <a:txBody>
                    <a:bodyPr/>
                    <a:lstStyle/>
                    <a:p>
                      <a:pPr marL="87313" marR="0" lvl="0" indent="0" algn="l" rtl="0">
                        <a:lnSpc>
                          <a:spcPct val="100000"/>
                        </a:lnSpc>
                        <a:spcBef>
                          <a:spcPts val="0"/>
                        </a:spcBef>
                        <a:spcAft>
                          <a:spcPts val="0"/>
                        </a:spcAft>
                        <a:buClr>
                          <a:srgbClr val="000000"/>
                        </a:buClr>
                        <a:buSzPts val="1200"/>
                        <a:buFont typeface="Arial"/>
                        <a:buNone/>
                      </a:pPr>
                      <a:r>
                        <a:rPr lang="es-MX" sz="1600" b="0" i="0" u="none" strike="noStrike" cap="none">
                          <a:solidFill>
                            <a:schemeClr val="dk1"/>
                          </a:solidFill>
                          <a:latin typeface="Noto Sans"/>
                          <a:ea typeface="Noto Sans"/>
                          <a:cs typeface="Noto Sans"/>
                          <a:sym typeface="Noto Sans"/>
                        </a:rPr>
                        <a:t>Otros</a:t>
                      </a:r>
                      <a:endParaRPr sz="1600" b="0" i="0" u="none" strike="noStrike" cap="none">
                        <a:solidFill>
                          <a:schemeClr val="dk1"/>
                        </a:solidFill>
                        <a:latin typeface="Noto Sans"/>
                        <a:ea typeface="Noto Sans"/>
                        <a:cs typeface="Noto Sans"/>
                        <a:sym typeface="Noto Sans"/>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46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49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rgbClr val="000000"/>
                          </a:solidFill>
                          <a:latin typeface="Noto Sans"/>
                          <a:ea typeface="Noto Sans"/>
                          <a:cs typeface="Noto Sans"/>
                          <a:sym typeface="Noto Sans"/>
                        </a:rPr>
                        <a:t>6.5</a:t>
                      </a:r>
                      <a:endParaRPr sz="1600" b="1" i="0" u="none" strike="noStrike" cap="none">
                        <a:solidFill>
                          <a:srgbClr val="000000"/>
                        </a:solidFill>
                        <a:latin typeface="Noto Sans"/>
                        <a:ea typeface="Noto Sans"/>
                        <a:cs typeface="Noto Sans"/>
                        <a:sym typeface="Noto Sans"/>
                      </a:endParaRPr>
                    </a:p>
                  </a:txBody>
                  <a:tcPr marL="9525" marR="9525" marT="9525" marB="0" anchor="ctr"/>
                </a:tc>
                <a:extLst>
                  <a:ext uri="{0D108BD9-81ED-4DB2-BD59-A6C34878D82A}">
                    <a16:rowId xmlns:a16="http://schemas.microsoft.com/office/drawing/2014/main" val="10006"/>
                  </a:ext>
                </a:extLst>
              </a:tr>
              <a:tr h="229750">
                <a:tc>
                  <a:txBody>
                    <a:bodyPr/>
                    <a:lstStyle/>
                    <a:p>
                      <a:pPr marL="447675" marR="0" lvl="0" indent="0" algn="ctr" rtl="0">
                        <a:lnSpc>
                          <a:spcPct val="100000"/>
                        </a:lnSpc>
                        <a:spcBef>
                          <a:spcPts val="0"/>
                        </a:spcBef>
                        <a:spcAft>
                          <a:spcPts val="0"/>
                        </a:spcAft>
                        <a:buClr>
                          <a:srgbClr val="000000"/>
                        </a:buClr>
                        <a:buSzPts val="1200"/>
                        <a:buFont typeface="Arial"/>
                        <a:buNone/>
                      </a:pPr>
                      <a:r>
                        <a:rPr lang="es-MX" sz="1600" b="1" i="0" u="none" strike="noStrike" cap="none">
                          <a:solidFill>
                            <a:schemeClr val="dk1"/>
                          </a:solidFill>
                          <a:latin typeface="Noto Sans"/>
                          <a:ea typeface="Noto Sans"/>
                          <a:cs typeface="Noto Sans"/>
                          <a:sym typeface="Noto Sans"/>
                        </a:rPr>
                        <a:t>Total</a:t>
                      </a:r>
                      <a:endParaRPr sz="1400" u="none" strike="noStrike" cap="none"/>
                    </a:p>
                  </a:txBody>
                  <a:tcPr marL="9525" marR="9525" marT="9525"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937</a:t>
                      </a:r>
                      <a:endParaRPr sz="1400" u="none" strike="noStrike" cap="none"/>
                    </a:p>
                  </a:txBody>
                  <a:tcPr marL="9525" marR="9525" marT="9525"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978</a:t>
                      </a:r>
                      <a:endParaRPr sz="1400" u="none" strike="noStrike" cap="none"/>
                    </a:p>
                  </a:txBody>
                  <a:tcPr marL="9525" marR="9525" marT="9525"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dirty="0">
                          <a:solidFill>
                            <a:schemeClr val="dk1"/>
                          </a:solidFill>
                          <a:latin typeface="Noto Sans"/>
                          <a:ea typeface="Noto Sans"/>
                          <a:cs typeface="Noto Sans"/>
                          <a:sym typeface="Noto Sans"/>
                        </a:rPr>
                        <a:t>4.4</a:t>
                      </a:r>
                      <a:endParaRPr sz="1600" b="1" i="0" u="none" strike="noStrike" cap="none" dirty="0">
                        <a:solidFill>
                          <a:schemeClr val="dk1"/>
                        </a:solidFill>
                        <a:latin typeface="Noto Sans"/>
                        <a:ea typeface="Noto Sans"/>
                        <a:cs typeface="Noto Sans"/>
                        <a:sym typeface="Noto Sans"/>
                      </a:endParaRPr>
                    </a:p>
                  </a:txBody>
                  <a:tcPr marL="9525" marR="9525" marT="9525" marB="0" anchor="ctr">
                    <a:solidFill>
                      <a:srgbClr val="DAE3F3"/>
                    </a:solidFill>
                  </a:tcPr>
                </a:tc>
                <a:extLst>
                  <a:ext uri="{0D108BD9-81ED-4DB2-BD59-A6C34878D82A}">
                    <a16:rowId xmlns:a16="http://schemas.microsoft.com/office/drawing/2014/main" val="10007"/>
                  </a:ext>
                </a:extLst>
              </a:tr>
            </a:tbl>
          </a:graphicData>
        </a:graphic>
      </p:graphicFrame>
      <p:graphicFrame>
        <p:nvGraphicFramePr>
          <p:cNvPr id="767" name="Google Shape;767;p27"/>
          <p:cNvGraphicFramePr/>
          <p:nvPr/>
        </p:nvGraphicFramePr>
        <p:xfrm>
          <a:off x="247394" y="874277"/>
          <a:ext cx="6329525" cy="2682200"/>
        </p:xfrm>
        <a:graphic>
          <a:graphicData uri="http://schemas.openxmlformats.org/drawingml/2006/table">
            <a:tbl>
              <a:tblPr firstRow="1" bandRow="1">
                <a:noFill/>
              </a:tblPr>
              <a:tblGrid>
                <a:gridCol w="3315500">
                  <a:extLst>
                    <a:ext uri="{9D8B030D-6E8A-4147-A177-3AD203B41FA5}">
                      <a16:colId xmlns:a16="http://schemas.microsoft.com/office/drawing/2014/main" val="20000"/>
                    </a:ext>
                  </a:extLst>
                </a:gridCol>
                <a:gridCol w="977025">
                  <a:extLst>
                    <a:ext uri="{9D8B030D-6E8A-4147-A177-3AD203B41FA5}">
                      <a16:colId xmlns:a16="http://schemas.microsoft.com/office/drawing/2014/main" val="20001"/>
                    </a:ext>
                  </a:extLst>
                </a:gridCol>
                <a:gridCol w="946475">
                  <a:extLst>
                    <a:ext uri="{9D8B030D-6E8A-4147-A177-3AD203B41FA5}">
                      <a16:colId xmlns:a16="http://schemas.microsoft.com/office/drawing/2014/main" val="20002"/>
                    </a:ext>
                  </a:extLst>
                </a:gridCol>
                <a:gridCol w="1090525">
                  <a:extLst>
                    <a:ext uri="{9D8B030D-6E8A-4147-A177-3AD203B41FA5}">
                      <a16:colId xmlns:a16="http://schemas.microsoft.com/office/drawing/2014/main" val="20003"/>
                    </a:ext>
                  </a:extLst>
                </a:gridCol>
              </a:tblGrid>
              <a:tr h="291250">
                <a:tc gridSpan="4">
                  <a:txBody>
                    <a:bodyPr/>
                    <a:lstStyle/>
                    <a:p>
                      <a:pPr marL="0" marR="0" lvl="1" indent="0" algn="ctr" rtl="0">
                        <a:lnSpc>
                          <a:spcPct val="100000"/>
                        </a:lnSpc>
                        <a:spcBef>
                          <a:spcPts val="0"/>
                        </a:spcBef>
                        <a:spcAft>
                          <a:spcPts val="0"/>
                        </a:spcAft>
                        <a:buClr>
                          <a:srgbClr val="000000"/>
                        </a:buClr>
                        <a:buSzPts val="1400"/>
                        <a:buFont typeface="Arial"/>
                        <a:buNone/>
                      </a:pPr>
                      <a:r>
                        <a:rPr lang="es-MX" sz="1600" u="none" strike="noStrike" cap="none">
                          <a:solidFill>
                            <a:schemeClr val="lt1"/>
                          </a:solidFill>
                          <a:latin typeface="Noto Sans"/>
                          <a:ea typeface="Noto Sans"/>
                          <a:cs typeface="Noto Sans"/>
                          <a:sym typeface="Noto Sans"/>
                        </a:rPr>
                        <a:t>Evento Adverso por tipo de notificación</a:t>
                      </a:r>
                      <a:endParaRPr sz="1600" i="0" u="none" strike="noStrike" cap="none">
                        <a:solidFill>
                          <a:schemeClr val="lt1"/>
                        </a:solidFill>
                        <a:latin typeface="Noto Sans"/>
                        <a:ea typeface="Noto Sans"/>
                        <a:cs typeface="Noto Sans"/>
                        <a:sym typeface="Noto Sans"/>
                      </a:endParaRPr>
                    </a:p>
                  </a:txBody>
                  <a:tcPr marL="91450" marR="91450" marT="45675" marB="45675" anchor="ctr">
                    <a:solidFill>
                      <a:srgbClr val="002060"/>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503125">
                <a:tc>
                  <a:txBody>
                    <a:bodyPr/>
                    <a:lstStyle/>
                    <a:p>
                      <a:pPr marL="0" marR="0" lvl="1" indent="0" algn="ctr" rtl="0">
                        <a:lnSpc>
                          <a:spcPct val="100000"/>
                        </a:lnSpc>
                        <a:spcBef>
                          <a:spcPts val="0"/>
                        </a:spcBef>
                        <a:spcAft>
                          <a:spcPts val="0"/>
                        </a:spcAft>
                        <a:buClr>
                          <a:srgbClr val="000000"/>
                        </a:buClr>
                        <a:buSzPts val="1200"/>
                        <a:buFont typeface="Arial"/>
                        <a:buNone/>
                      </a:pPr>
                      <a:r>
                        <a:rPr lang="es-MX" sz="1600" b="1" u="none" strike="noStrike" cap="none">
                          <a:solidFill>
                            <a:schemeClr val="lt1"/>
                          </a:solidFill>
                          <a:latin typeface="Noto Sans"/>
                          <a:ea typeface="Noto Sans"/>
                          <a:cs typeface="Noto Sans"/>
                          <a:sym typeface="Noto Sans"/>
                        </a:rPr>
                        <a:t>Tipo de Notificación</a:t>
                      </a:r>
                      <a:endParaRPr sz="1600" b="1" i="1" u="none" strike="noStrike" cap="none">
                        <a:solidFill>
                          <a:schemeClr val="lt1"/>
                        </a:solidFill>
                        <a:latin typeface="Noto Sans"/>
                        <a:ea typeface="Noto Sans"/>
                        <a:cs typeface="Noto Sans"/>
                        <a:sym typeface="Noto Sans"/>
                      </a:endParaRPr>
                    </a:p>
                  </a:txBody>
                  <a:tcPr marL="91450" marR="91450" marT="45675" marB="45675"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600" b="1" u="none" strike="noStrike" cap="none">
                          <a:solidFill>
                            <a:schemeClr val="lt1"/>
                          </a:solidFill>
                          <a:latin typeface="Noto Sans"/>
                          <a:ea typeface="Noto Sans"/>
                          <a:cs typeface="Noto Sans"/>
                          <a:sym typeface="Noto Sans"/>
                        </a:rPr>
                        <a:t>2024</a:t>
                      </a:r>
                      <a:endParaRPr sz="1600" b="1" i="1" u="none" strike="noStrike" cap="none">
                        <a:solidFill>
                          <a:schemeClr val="lt1"/>
                        </a:solidFill>
                        <a:latin typeface="Noto Sans"/>
                        <a:ea typeface="Noto Sans"/>
                        <a:cs typeface="Noto Sans"/>
                        <a:sym typeface="Noto Sans"/>
                      </a:endParaRPr>
                    </a:p>
                  </a:txBody>
                  <a:tcPr marL="91450" marR="91450" marT="45675" marB="45675"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600" b="1" i="0" u="none" strike="noStrike" cap="none">
                          <a:solidFill>
                            <a:schemeClr val="lt1"/>
                          </a:solidFill>
                          <a:latin typeface="Noto Sans"/>
                          <a:ea typeface="Noto Sans"/>
                          <a:cs typeface="Noto Sans"/>
                          <a:sym typeface="Noto Sans"/>
                        </a:rPr>
                        <a:t>2025</a:t>
                      </a:r>
                      <a:endParaRPr sz="1600" b="1" i="0" u="none" strike="noStrike" cap="none">
                        <a:solidFill>
                          <a:schemeClr val="lt1"/>
                        </a:solidFill>
                        <a:latin typeface="Noto Sans"/>
                        <a:ea typeface="Noto Sans"/>
                        <a:cs typeface="Noto Sans"/>
                        <a:sym typeface="Noto Sans"/>
                      </a:endParaRPr>
                    </a:p>
                  </a:txBody>
                  <a:tcPr marL="91450" marR="91450" marT="45675" marB="45675"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600" b="1" u="none" strike="noStrike" cap="none">
                          <a:solidFill>
                            <a:schemeClr val="lt1"/>
                          </a:solidFill>
                          <a:latin typeface="Noto Sans"/>
                          <a:ea typeface="Noto Sans"/>
                          <a:cs typeface="Noto Sans"/>
                          <a:sym typeface="Noto Sans"/>
                        </a:rPr>
                        <a:t>% Var</a:t>
                      </a:r>
                      <a:endParaRPr sz="1600" b="1" i="1" u="none" strike="noStrike" cap="none">
                        <a:solidFill>
                          <a:schemeClr val="lt1"/>
                        </a:solidFill>
                        <a:latin typeface="Noto Sans"/>
                        <a:ea typeface="Noto Sans"/>
                        <a:cs typeface="Noto Sans"/>
                        <a:sym typeface="Noto Sans"/>
                      </a:endParaRPr>
                    </a:p>
                  </a:txBody>
                  <a:tcPr marL="91450" marR="91450" marT="45675" marB="45675" anchor="ctr">
                    <a:solidFill>
                      <a:srgbClr val="002060"/>
                    </a:solidFill>
                  </a:tcPr>
                </a:tc>
                <a:extLst>
                  <a:ext uri="{0D108BD9-81ED-4DB2-BD59-A6C34878D82A}">
                    <a16:rowId xmlns:a16="http://schemas.microsoft.com/office/drawing/2014/main" val="10001"/>
                  </a:ext>
                </a:extLst>
              </a:tr>
              <a:tr h="503125">
                <a:tc>
                  <a:txBody>
                    <a:bodyPr/>
                    <a:lstStyle/>
                    <a:p>
                      <a:pPr marL="93663" marR="0" lvl="1" indent="0" algn="l" rtl="0">
                        <a:lnSpc>
                          <a:spcPct val="100000"/>
                        </a:lnSpc>
                        <a:spcBef>
                          <a:spcPts val="0"/>
                        </a:spcBef>
                        <a:spcAft>
                          <a:spcPts val="0"/>
                        </a:spcAft>
                        <a:buClr>
                          <a:srgbClr val="000000"/>
                        </a:buClr>
                        <a:buSzPts val="1200"/>
                        <a:buFont typeface="Arial"/>
                        <a:buNone/>
                      </a:pPr>
                      <a:r>
                        <a:rPr lang="es-MX" sz="1600" b="0" u="none" strike="noStrike" cap="none">
                          <a:latin typeface="Noto Sans"/>
                          <a:ea typeface="Noto Sans"/>
                          <a:cs typeface="Noto Sans"/>
                          <a:sym typeface="Noto Sans"/>
                        </a:rPr>
                        <a:t>Incidentes con daño </a:t>
                      </a:r>
                      <a:endParaRPr sz="1600" b="0" i="0" u="none" strike="noStrike" cap="none">
                        <a:solidFill>
                          <a:srgbClr val="595959"/>
                        </a:solidFill>
                        <a:latin typeface="Noto Sans"/>
                        <a:ea typeface="Noto Sans"/>
                        <a:cs typeface="Noto Sans"/>
                        <a:sym typeface="Noto Sans"/>
                      </a:endParaRPr>
                    </a:p>
                  </a:txBody>
                  <a:tcPr marL="91450" marR="91450" marT="45675" marB="4567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774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772</a:t>
                      </a:r>
                      <a:endParaRPr sz="1600" b="0" i="0" u="none" strike="noStrike" cap="none">
                        <a:solidFill>
                          <a:srgbClr val="000000"/>
                        </a:solidFill>
                        <a:latin typeface="Noto Sans"/>
                        <a:ea typeface="Noto Sans"/>
                        <a:cs typeface="Noto Sans"/>
                        <a:sym typeface="Noto Sans"/>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-0.3</a:t>
                      </a:r>
                      <a:endParaRPr sz="1400" u="none" strike="noStrike" cap="none"/>
                    </a:p>
                  </a:txBody>
                  <a:tcPr marL="7625" marR="7625" marT="7625" marB="0" anchor="ctr"/>
                </a:tc>
                <a:extLst>
                  <a:ext uri="{0D108BD9-81ED-4DB2-BD59-A6C34878D82A}">
                    <a16:rowId xmlns:a16="http://schemas.microsoft.com/office/drawing/2014/main" val="10002"/>
                  </a:ext>
                </a:extLst>
              </a:tr>
              <a:tr h="291250">
                <a:tc>
                  <a:txBody>
                    <a:bodyPr/>
                    <a:lstStyle/>
                    <a:p>
                      <a:pPr marL="93663" marR="0" lvl="1" indent="0" algn="l" rtl="0">
                        <a:lnSpc>
                          <a:spcPct val="100000"/>
                        </a:lnSpc>
                        <a:spcBef>
                          <a:spcPts val="0"/>
                        </a:spcBef>
                        <a:spcAft>
                          <a:spcPts val="0"/>
                        </a:spcAft>
                        <a:buClr>
                          <a:srgbClr val="000000"/>
                        </a:buClr>
                        <a:buSzPts val="1200"/>
                        <a:buFont typeface="Arial"/>
                        <a:buNone/>
                      </a:pPr>
                      <a:r>
                        <a:rPr lang="es-MX" sz="1600" b="0" u="none" strike="noStrike" cap="none" dirty="0">
                          <a:latin typeface="Noto Sans"/>
                          <a:ea typeface="Noto Sans"/>
                          <a:cs typeface="Noto Sans"/>
                          <a:sym typeface="Noto Sans"/>
                        </a:rPr>
                        <a:t>Incidentes sin daño </a:t>
                      </a:r>
                      <a:endParaRPr sz="1600" b="0" i="0" u="none" strike="noStrike" cap="none" dirty="0">
                        <a:solidFill>
                          <a:srgbClr val="595959"/>
                        </a:solidFill>
                        <a:latin typeface="Noto Sans"/>
                        <a:ea typeface="Noto Sans"/>
                        <a:cs typeface="Noto Sans"/>
                        <a:sym typeface="Noto Sans"/>
                      </a:endParaRPr>
                    </a:p>
                  </a:txBody>
                  <a:tcPr marL="91450" marR="91450" marT="45675" marB="4567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163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213</a:t>
                      </a:r>
                      <a:endParaRPr sz="1600" b="0" i="0" u="none" strike="noStrike" cap="none">
                        <a:solidFill>
                          <a:srgbClr val="000000"/>
                        </a:solidFill>
                        <a:latin typeface="Noto Sans"/>
                        <a:ea typeface="Noto Sans"/>
                        <a:cs typeface="Noto Sans"/>
                        <a:sym typeface="Noto Sans"/>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30.7</a:t>
                      </a:r>
                      <a:endParaRPr sz="1400" u="none" strike="noStrike" cap="none"/>
                    </a:p>
                  </a:txBody>
                  <a:tcPr marL="7625" marR="7625" marT="7625" marB="0" anchor="ctr"/>
                </a:tc>
                <a:extLst>
                  <a:ext uri="{0D108BD9-81ED-4DB2-BD59-A6C34878D82A}">
                    <a16:rowId xmlns:a16="http://schemas.microsoft.com/office/drawing/2014/main" val="10003"/>
                  </a:ext>
                </a:extLst>
              </a:tr>
              <a:tr h="291250">
                <a:tc>
                  <a:txBody>
                    <a:bodyPr/>
                    <a:lstStyle/>
                    <a:p>
                      <a:pPr marL="93663" marR="0" lvl="1" indent="0" algn="l" rtl="0">
                        <a:lnSpc>
                          <a:spcPct val="100000"/>
                        </a:lnSpc>
                        <a:spcBef>
                          <a:spcPts val="0"/>
                        </a:spcBef>
                        <a:spcAft>
                          <a:spcPts val="0"/>
                        </a:spcAft>
                        <a:buClr>
                          <a:srgbClr val="000000"/>
                        </a:buClr>
                        <a:buSzPts val="1200"/>
                        <a:buFont typeface="Arial"/>
                        <a:buNone/>
                      </a:pPr>
                      <a:r>
                        <a:rPr lang="es-MX" sz="1600" b="0" u="none" strike="noStrike" cap="none">
                          <a:latin typeface="Noto Sans"/>
                          <a:ea typeface="Noto Sans"/>
                          <a:cs typeface="Noto Sans"/>
                          <a:sym typeface="Noto Sans"/>
                        </a:rPr>
                        <a:t>Cuasi  falla</a:t>
                      </a:r>
                      <a:endParaRPr sz="1600" b="0" i="0" u="none" strike="noStrike" cap="none">
                        <a:solidFill>
                          <a:srgbClr val="595959"/>
                        </a:solidFill>
                        <a:latin typeface="Noto Sans"/>
                        <a:ea typeface="Noto Sans"/>
                        <a:cs typeface="Noto Sans"/>
                        <a:sym typeface="Noto Sans"/>
                      </a:endParaRPr>
                    </a:p>
                  </a:txBody>
                  <a:tcPr marL="91450" marR="91450" marT="45675" marB="4567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42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24</a:t>
                      </a:r>
                      <a:endParaRPr sz="1600" b="0" i="0" u="none" strike="noStrike" cap="none">
                        <a:solidFill>
                          <a:srgbClr val="000000"/>
                        </a:solidFill>
                        <a:latin typeface="Noto Sans"/>
                        <a:ea typeface="Noto Sans"/>
                        <a:cs typeface="Noto Sans"/>
                        <a:sym typeface="Noto Sans"/>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-42.9</a:t>
                      </a:r>
                      <a:endParaRPr sz="1400" u="none" strike="noStrike" cap="none"/>
                    </a:p>
                  </a:txBody>
                  <a:tcPr marL="7625" marR="7625" marT="7625" marB="0" anchor="ctr"/>
                </a:tc>
                <a:extLst>
                  <a:ext uri="{0D108BD9-81ED-4DB2-BD59-A6C34878D82A}">
                    <a16:rowId xmlns:a16="http://schemas.microsoft.com/office/drawing/2014/main" val="10004"/>
                  </a:ext>
                </a:extLst>
              </a:tr>
              <a:tr h="291250">
                <a:tc>
                  <a:txBody>
                    <a:bodyPr/>
                    <a:lstStyle/>
                    <a:p>
                      <a:pPr marL="93663" marR="0" lvl="1" indent="0" algn="l" rtl="0">
                        <a:lnSpc>
                          <a:spcPct val="100000"/>
                        </a:lnSpc>
                        <a:spcBef>
                          <a:spcPts val="0"/>
                        </a:spcBef>
                        <a:spcAft>
                          <a:spcPts val="0"/>
                        </a:spcAft>
                        <a:buClr>
                          <a:srgbClr val="000000"/>
                        </a:buClr>
                        <a:buSzPts val="1200"/>
                        <a:buFont typeface="Arial"/>
                        <a:buNone/>
                      </a:pPr>
                      <a:r>
                        <a:rPr lang="es-MX" sz="1600" b="0" u="none" strike="noStrike" cap="none">
                          <a:latin typeface="Noto Sans"/>
                          <a:ea typeface="Noto Sans"/>
                          <a:cs typeface="Noto Sans"/>
                          <a:sym typeface="Noto Sans"/>
                        </a:rPr>
                        <a:t>Otros</a:t>
                      </a:r>
                      <a:endParaRPr sz="1600" b="0" i="0" u="none" strike="noStrike" cap="none">
                        <a:solidFill>
                          <a:srgbClr val="595959"/>
                        </a:solidFill>
                        <a:latin typeface="Noto Sans"/>
                        <a:ea typeface="Noto Sans"/>
                        <a:cs typeface="Noto Sans"/>
                        <a:sym typeface="Noto Sans"/>
                      </a:endParaRPr>
                    </a:p>
                  </a:txBody>
                  <a:tcPr marL="91450" marR="91450" marT="45675" marB="4567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37</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50</a:t>
                      </a:r>
                      <a:endParaRPr sz="1600" b="0" i="0" u="none" strike="noStrike" cap="none">
                        <a:solidFill>
                          <a:srgbClr val="000000"/>
                        </a:solidFill>
                        <a:latin typeface="Noto Sans"/>
                        <a:ea typeface="Noto Sans"/>
                        <a:cs typeface="Noto Sans"/>
                        <a:sym typeface="Noto Sans"/>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rgbClr val="000000"/>
                          </a:solidFill>
                          <a:latin typeface="Noto Sans"/>
                          <a:ea typeface="Noto Sans"/>
                          <a:cs typeface="Noto Sans"/>
                          <a:sym typeface="Noto Sans"/>
                        </a:rPr>
                        <a:t>29.7</a:t>
                      </a:r>
                      <a:endParaRPr sz="1400" u="none" strike="noStrike" cap="none"/>
                    </a:p>
                  </a:txBody>
                  <a:tcPr marL="7625" marR="7625" marT="7625" marB="0" anchor="ctr"/>
                </a:tc>
                <a:extLst>
                  <a:ext uri="{0D108BD9-81ED-4DB2-BD59-A6C34878D82A}">
                    <a16:rowId xmlns:a16="http://schemas.microsoft.com/office/drawing/2014/main" val="10005"/>
                  </a:ext>
                </a:extLst>
              </a:tr>
              <a:tr h="202175">
                <a:tc>
                  <a:txBody>
                    <a:bodyPr/>
                    <a:lstStyle/>
                    <a:p>
                      <a:pPr marL="0" marR="0" lvl="0" indent="0" algn="ctr" rtl="0">
                        <a:lnSpc>
                          <a:spcPct val="100000"/>
                        </a:lnSpc>
                        <a:spcBef>
                          <a:spcPts val="0"/>
                        </a:spcBef>
                        <a:spcAft>
                          <a:spcPts val="0"/>
                        </a:spcAft>
                        <a:buClr>
                          <a:srgbClr val="000000"/>
                        </a:buClr>
                        <a:buSzPts val="1200"/>
                        <a:buFont typeface="Arial"/>
                        <a:buNone/>
                      </a:pPr>
                      <a:r>
                        <a:rPr lang="es-MX" sz="1600" b="1" u="none" strike="noStrike" cap="none">
                          <a:solidFill>
                            <a:schemeClr val="dk1"/>
                          </a:solidFill>
                          <a:latin typeface="Noto Sans"/>
                          <a:ea typeface="Noto Sans"/>
                          <a:cs typeface="Noto Sans"/>
                          <a:sym typeface="Noto Sans"/>
                        </a:rPr>
                        <a:t>Total</a:t>
                      </a:r>
                      <a:endParaRPr sz="1600" b="1" i="0" u="none" strike="noStrike" cap="none">
                        <a:solidFill>
                          <a:schemeClr val="dk1"/>
                        </a:solidFill>
                        <a:latin typeface="Noto Sans"/>
                        <a:ea typeface="Noto Sans"/>
                        <a:cs typeface="Noto Sans"/>
                        <a:sym typeface="Noto Sans"/>
                      </a:endParaRPr>
                    </a:p>
                  </a:txBody>
                  <a:tcPr marL="91450" marR="91450" marT="45675" marB="45675" anchor="ctr">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1,016</a:t>
                      </a:r>
                      <a:endParaRPr sz="1400" u="none" strike="noStrike" cap="none"/>
                    </a:p>
                  </a:txBody>
                  <a:tcPr marL="9525" marR="9525" marT="9525"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dk1"/>
                          </a:solidFill>
                          <a:latin typeface="Noto Sans"/>
                          <a:ea typeface="Noto Sans"/>
                          <a:cs typeface="Noto Sans"/>
                          <a:sym typeface="Noto Sans"/>
                        </a:rPr>
                        <a:t>1,059</a:t>
                      </a:r>
                      <a:endParaRPr sz="1600" b="1" i="0" u="none" strike="noStrike" cap="none">
                        <a:solidFill>
                          <a:schemeClr val="dk1"/>
                        </a:solidFill>
                        <a:latin typeface="Noto Sans"/>
                        <a:ea typeface="Noto Sans"/>
                        <a:cs typeface="Noto Sans"/>
                        <a:sym typeface="Noto Sans"/>
                      </a:endParaRPr>
                    </a:p>
                  </a:txBody>
                  <a:tcPr marL="9525" marR="9525" marT="9525" marB="0" anchor="ctr">
                    <a:solidFill>
                      <a:srgbClr val="DAE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dirty="0">
                          <a:solidFill>
                            <a:schemeClr val="dk1"/>
                          </a:solidFill>
                          <a:latin typeface="Noto Sans"/>
                          <a:ea typeface="Noto Sans"/>
                          <a:cs typeface="Noto Sans"/>
                          <a:sym typeface="Noto Sans"/>
                        </a:rPr>
                        <a:t>4.2</a:t>
                      </a:r>
                      <a:endParaRPr sz="1400" u="none" strike="noStrike" cap="none" dirty="0"/>
                    </a:p>
                  </a:txBody>
                  <a:tcPr marL="7625" marR="7625" marT="7625" marB="0" anchor="ctr">
                    <a:solidFill>
                      <a:srgbClr val="DAE3F3"/>
                    </a:solidFill>
                  </a:tcPr>
                </a:tc>
                <a:extLst>
                  <a:ext uri="{0D108BD9-81ED-4DB2-BD59-A6C34878D82A}">
                    <a16:rowId xmlns:a16="http://schemas.microsoft.com/office/drawing/2014/main" val="10006"/>
                  </a:ext>
                </a:extLst>
              </a:tr>
            </a:tbl>
          </a:graphicData>
        </a:graphic>
      </p:graphicFrame>
      <p:sp>
        <p:nvSpPr>
          <p:cNvPr id="768" name="Google Shape;768;p27"/>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Noto Sans"/>
                <a:ea typeface="Noto Sans"/>
                <a:cs typeface="Noto Sans"/>
                <a:sym typeface="Noto Sans"/>
              </a:rPr>
              <a:t>MÉDICA</a:t>
            </a:r>
            <a:endParaRPr sz="1800" b="1" i="0" u="none" strike="noStrike" cap="none">
              <a:solidFill>
                <a:schemeClr val="lt1"/>
              </a:solidFill>
              <a:latin typeface="Noto Sans"/>
              <a:ea typeface="Noto Sans"/>
              <a:cs typeface="Noto Sans"/>
              <a:sym typeface="Noto Sans"/>
            </a:endParaRPr>
          </a:p>
        </p:txBody>
      </p:sp>
      <p:sp>
        <p:nvSpPr>
          <p:cNvPr id="769" name="Google Shape;769;p27"/>
          <p:cNvSpPr txBox="1"/>
          <p:nvPr/>
        </p:nvSpPr>
        <p:spPr>
          <a:xfrm>
            <a:off x="6792905" y="1376386"/>
            <a:ext cx="5370300" cy="2858100"/>
          </a:xfrm>
          <a:prstGeom prst="rect">
            <a:avLst/>
          </a:prstGeom>
          <a:noFill/>
          <a:ln>
            <a:noFill/>
          </a:ln>
        </p:spPr>
        <p:txBody>
          <a:bodyPr spcFirstLastPara="1" wrap="square" lIns="91425" tIns="91425" rIns="91425" bIns="91425" anchor="t" anchorCtr="0">
            <a:spAutoFit/>
          </a:bodyPr>
          <a:lstStyle/>
          <a:p>
            <a:pPr marL="0" marR="0" lvl="0" indent="0" algn="just" rtl="0">
              <a:lnSpc>
                <a:spcPct val="114000"/>
              </a:lnSpc>
              <a:spcBef>
                <a:spcPts val="0"/>
              </a:spcBef>
              <a:spcAft>
                <a:spcPts val="0"/>
              </a:spcAft>
              <a:buNone/>
            </a:pPr>
            <a:r>
              <a:rPr lang="es-MX" sz="1600" b="0" i="0" u="none" strike="noStrike" cap="none" dirty="0">
                <a:solidFill>
                  <a:schemeClr val="dk1"/>
                </a:solidFill>
                <a:latin typeface="Noto Sans"/>
                <a:ea typeface="Noto Sans"/>
                <a:cs typeface="Noto Sans"/>
                <a:sym typeface="Noto Sans"/>
              </a:rPr>
              <a:t>Se concluyó el prototipo del Sistema Electrónico de Notificación de Eventos Adversos Institucional</a:t>
            </a:r>
            <a:endParaRPr sz="1400" b="0" i="0" u="none" strike="noStrike" cap="none" dirty="0">
              <a:solidFill>
                <a:srgbClr val="000000"/>
              </a:solidFill>
              <a:latin typeface="Arial"/>
              <a:ea typeface="Arial"/>
              <a:cs typeface="Arial"/>
              <a:sym typeface="Arial"/>
            </a:endParaRPr>
          </a:p>
          <a:p>
            <a:pPr marL="0" marR="0" lvl="0" indent="0" algn="just" rtl="0">
              <a:lnSpc>
                <a:spcPct val="114000"/>
              </a:lnSpc>
              <a:spcBef>
                <a:spcPts val="1200"/>
              </a:spcBef>
              <a:spcAft>
                <a:spcPts val="0"/>
              </a:spcAft>
              <a:buNone/>
            </a:pPr>
            <a:r>
              <a:rPr lang="es-MX" sz="1600" b="0" i="0" u="none" strike="noStrike" cap="none" dirty="0">
                <a:solidFill>
                  <a:schemeClr val="dk1"/>
                </a:solidFill>
                <a:latin typeface="Noto Sans"/>
                <a:ea typeface="Noto Sans"/>
                <a:cs typeface="Noto Sans"/>
                <a:sym typeface="Noto Sans"/>
              </a:rPr>
              <a:t>Análisis de la Escala de Valoración Maddox para evaluación de </a:t>
            </a:r>
            <a:r>
              <a:rPr lang="es-MX" sz="1600" b="0" i="0" u="none" strike="noStrike" cap="none" dirty="0" err="1">
                <a:solidFill>
                  <a:schemeClr val="dk1"/>
                </a:solidFill>
                <a:latin typeface="Noto Sans"/>
                <a:ea typeface="Noto Sans"/>
                <a:cs typeface="Noto Sans"/>
                <a:sym typeface="Noto Sans"/>
              </a:rPr>
              <a:t>ﬂebitis</a:t>
            </a:r>
            <a:r>
              <a:rPr lang="es-MX" sz="1600" b="0" i="0" u="none" strike="noStrike" cap="none" dirty="0">
                <a:solidFill>
                  <a:schemeClr val="dk1"/>
                </a:solidFill>
                <a:latin typeface="Noto Sans"/>
                <a:ea typeface="Noto Sans"/>
                <a:cs typeface="Noto Sans"/>
                <a:sym typeface="Noto Sans"/>
              </a:rPr>
              <a:t> y se dio seguimiento al análisis detallado por parte de Enfermería en cuanto a la gravedad e incidencia de los mismos.</a:t>
            </a:r>
            <a:endParaRPr sz="1400" b="0" i="0" u="none" strike="noStrike" cap="none" dirty="0">
              <a:solidFill>
                <a:srgbClr val="000000"/>
              </a:solidFill>
              <a:latin typeface="Arial"/>
              <a:ea typeface="Arial"/>
              <a:cs typeface="Arial"/>
              <a:sym typeface="Arial"/>
            </a:endParaRPr>
          </a:p>
          <a:p>
            <a:pPr marL="0" marR="0" lvl="0" indent="0" algn="just" rtl="0">
              <a:lnSpc>
                <a:spcPct val="114000"/>
              </a:lnSpc>
              <a:spcBef>
                <a:spcPts val="1200"/>
              </a:spcBef>
              <a:spcAft>
                <a:spcPts val="0"/>
              </a:spcAft>
              <a:buClr>
                <a:srgbClr val="000000"/>
              </a:buClr>
              <a:buSzPts val="1600"/>
              <a:buFont typeface="Arial"/>
              <a:buNone/>
            </a:pPr>
            <a:endParaRPr sz="1600" b="0" i="0" u="none" strike="noStrike" cap="none" dirty="0">
              <a:solidFill>
                <a:schemeClr val="dk1"/>
              </a:solidFill>
              <a:latin typeface="Noto Sans"/>
              <a:ea typeface="Noto Sans"/>
              <a:cs typeface="Noto Sans"/>
              <a:sym typeface="Noto Sans"/>
            </a:endParaRPr>
          </a:p>
          <a:p>
            <a:pPr marL="0" marR="0" lvl="0" indent="0" algn="just" rtl="0">
              <a:lnSpc>
                <a:spcPct val="114000"/>
              </a:lnSpc>
              <a:spcBef>
                <a:spcPts val="1200"/>
              </a:spcBef>
              <a:spcAft>
                <a:spcPts val="1200"/>
              </a:spcAft>
              <a:buClr>
                <a:srgbClr val="000000"/>
              </a:buClr>
              <a:buSzPts val="1600"/>
              <a:buFont typeface="Arial"/>
              <a:buNone/>
            </a:pPr>
            <a:endParaRPr sz="1600" b="0" i="0" u="none" strike="noStrike" cap="none" dirty="0">
              <a:solidFill>
                <a:schemeClr val="dk1"/>
              </a:solidFill>
              <a:highlight>
                <a:srgbClr val="FFFF00"/>
              </a:highlight>
              <a:latin typeface="Noto Sans"/>
              <a:ea typeface="Noto Sans"/>
              <a:cs typeface="Noto Sans"/>
              <a:sym typeface="Noto Sans"/>
            </a:endParaRPr>
          </a:p>
        </p:txBody>
      </p:sp>
      <p:sp>
        <p:nvSpPr>
          <p:cNvPr id="770" name="Google Shape;770;p27"/>
          <p:cNvSpPr txBox="1"/>
          <p:nvPr/>
        </p:nvSpPr>
        <p:spPr>
          <a:xfrm>
            <a:off x="6803521" y="3200798"/>
            <a:ext cx="5217300" cy="3047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Noto Sans"/>
              <a:ea typeface="Noto Sans"/>
              <a:cs typeface="Noto Sans"/>
              <a:sym typeface="Noto Sans"/>
            </a:endParaRPr>
          </a:p>
          <a:p>
            <a:pPr marL="0" marR="0" lvl="0" indent="0" algn="just" rtl="0">
              <a:lnSpc>
                <a:spcPct val="100000"/>
              </a:lnSpc>
              <a:spcBef>
                <a:spcPts val="0"/>
              </a:spcBef>
              <a:spcAft>
                <a:spcPts val="0"/>
              </a:spcAft>
              <a:buClr>
                <a:srgbClr val="000000"/>
              </a:buClr>
              <a:buSzPts val="1600"/>
              <a:buFont typeface="Arial"/>
              <a:buNone/>
            </a:pPr>
            <a:r>
              <a:rPr lang="es-MX" sz="1600" b="0" i="0" u="none" strike="noStrike" cap="none" dirty="0">
                <a:solidFill>
                  <a:schemeClr val="dk1"/>
                </a:solidFill>
                <a:latin typeface="Noto Sans"/>
                <a:ea typeface="Noto Sans"/>
                <a:cs typeface="Noto Sans"/>
                <a:sym typeface="Noto Sans"/>
              </a:rPr>
              <a:t>De las 1,059 notificaciones, 987 correspondieron a Eventos Adversos, 663 son de daño bajo, 99 daño moderado y 10 de daño grave, </a:t>
            </a:r>
            <a:r>
              <a:rPr lang="es-MX" sz="1600" b="1" i="0" u="none" strike="noStrike" cap="none" dirty="0">
                <a:solidFill>
                  <a:schemeClr val="dk1"/>
                </a:solidFill>
                <a:latin typeface="Noto Sans"/>
                <a:ea typeface="Noto Sans"/>
                <a:cs typeface="Noto Sans"/>
                <a:sym typeface="Noto Sans"/>
              </a:rPr>
              <a:t>6 eventos centinela, a los que se les aplicó la metodología de análisis causa-raíz </a:t>
            </a:r>
            <a:r>
              <a:rPr lang="es-MX" sz="1600" b="0" i="0" u="none" strike="noStrike" cap="none" dirty="0">
                <a:solidFill>
                  <a:schemeClr val="dk1"/>
                </a:solidFill>
                <a:latin typeface="Noto Sans"/>
                <a:ea typeface="Noto Sans"/>
                <a:cs typeface="Noto Sans"/>
                <a:sym typeface="Noto Sans"/>
              </a:rPr>
              <a:t>y 22 se desca</a:t>
            </a:r>
            <a:r>
              <a:rPr lang="es-MX" sz="1600" dirty="0">
                <a:solidFill>
                  <a:schemeClr val="dk1"/>
                </a:solidFill>
                <a:latin typeface="Noto Sans"/>
                <a:ea typeface="Noto Sans"/>
                <a:cs typeface="Noto Sans"/>
                <a:sym typeface="Noto Sans"/>
              </a:rPr>
              <a:t>rtaron </a:t>
            </a:r>
            <a:r>
              <a:rPr lang="es-MX" sz="1600" b="0" i="0" u="none" strike="noStrike" cap="none" dirty="0">
                <a:solidFill>
                  <a:schemeClr val="dk1"/>
                </a:solidFill>
                <a:latin typeface="Noto Sans"/>
                <a:ea typeface="Noto Sans"/>
                <a:cs typeface="Noto Sans"/>
                <a:sym typeface="Noto Sans"/>
              </a:rPr>
              <a:t>como incidente relacionado con la seguridad del paciente.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dirty="0">
              <a:solidFill>
                <a:schemeClr val="dk1"/>
              </a:solidFill>
              <a:latin typeface="Noto Sans"/>
              <a:ea typeface="Noto Sans"/>
              <a:cs typeface="Noto Sans"/>
              <a:sym typeface="Noto Sans"/>
            </a:endParaRPr>
          </a:p>
          <a:p>
            <a:pPr marL="0" marR="0" lvl="0" indent="0" algn="just" rtl="0">
              <a:lnSpc>
                <a:spcPct val="100000"/>
              </a:lnSpc>
              <a:spcBef>
                <a:spcPts val="0"/>
              </a:spcBef>
              <a:spcAft>
                <a:spcPts val="0"/>
              </a:spcAft>
              <a:buClr>
                <a:srgbClr val="000000"/>
              </a:buClr>
              <a:buSzPts val="1600"/>
              <a:buFont typeface="Arial"/>
              <a:buNone/>
            </a:pPr>
            <a:r>
              <a:rPr lang="es-MX" sz="1600" b="1" i="0" u="none" strike="noStrike" cap="none" dirty="0">
                <a:solidFill>
                  <a:schemeClr val="dk1"/>
                </a:solidFill>
                <a:latin typeface="Noto Sans"/>
                <a:ea typeface="Noto Sans"/>
                <a:cs typeface="Noto Sans"/>
                <a:sym typeface="Noto Sans"/>
              </a:rPr>
              <a:t>Se intensificó la capacitación de la cédula de evaluación de riesgo de caída para personal y familiar y elaboración de carteles.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dirty="0">
              <a:solidFill>
                <a:schemeClr val="dk1"/>
              </a:solidFill>
              <a:latin typeface="Noto Sans"/>
              <a:ea typeface="Noto Sans"/>
              <a:cs typeface="Noto Sans"/>
              <a:sym typeface="No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68;p27">
            <a:extLst>
              <a:ext uri="{FF2B5EF4-FFF2-40B4-BE49-F238E27FC236}">
                <a16:creationId xmlns:a16="http://schemas.microsoft.com/office/drawing/2014/main" id="{BDC3731C-14B2-4A85-A849-99BCCAC625F6}"/>
              </a:ext>
            </a:extLst>
          </p:cNvPr>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Noto Sans"/>
                <a:ea typeface="Noto Sans"/>
                <a:cs typeface="Noto Sans"/>
                <a:sym typeface="Noto Sans"/>
              </a:rPr>
              <a:t>MÉDICA</a:t>
            </a:r>
            <a:endParaRPr sz="1800" b="1" i="0" u="none" strike="noStrike" cap="none">
              <a:solidFill>
                <a:schemeClr val="lt1"/>
              </a:solidFill>
              <a:latin typeface="Noto Sans"/>
              <a:ea typeface="Noto Sans"/>
              <a:cs typeface="Noto Sans"/>
              <a:sym typeface="Noto Sans"/>
            </a:endParaRPr>
          </a:p>
        </p:txBody>
      </p:sp>
      <p:sp>
        <p:nvSpPr>
          <p:cNvPr id="5" name="Google Shape;779;p28">
            <a:extLst>
              <a:ext uri="{FF2B5EF4-FFF2-40B4-BE49-F238E27FC236}">
                <a16:creationId xmlns:a16="http://schemas.microsoft.com/office/drawing/2014/main" id="{713143E3-0891-4208-98BC-4CFBED4A7AF0}"/>
              </a:ext>
            </a:extLst>
          </p:cNvPr>
          <p:cNvSpPr txBox="1">
            <a:spLocks noGrp="1"/>
          </p:cNvSpPr>
          <p:nvPr>
            <p:ph type="title"/>
          </p:nvPr>
        </p:nvSpPr>
        <p:spPr>
          <a:xfrm>
            <a:off x="537496" y="235981"/>
            <a:ext cx="10845800" cy="906056"/>
          </a:xfrm>
          <a:prstGeom prst="rect">
            <a:avLst/>
          </a:prstGeom>
          <a:noFill/>
          <a:ln>
            <a:noFill/>
          </a:ln>
        </p:spPr>
        <p:txBody>
          <a:bodyPr spcFirstLastPara="1" wrap="square" lIns="91425" tIns="45700" rIns="91425" bIns="45700" anchor="ctr" anchorCtr="0">
            <a:noAutofit/>
          </a:bodyPr>
          <a:lstStyle/>
          <a:p>
            <a:pPr algn="ctr">
              <a:lnSpc>
                <a:spcPct val="100000"/>
              </a:lnSpc>
              <a:buClr>
                <a:srgbClr val="000000"/>
              </a:buClr>
              <a:buSzPts val="2400"/>
            </a:pPr>
            <a:r>
              <a:rPr lang="es-MX" sz="2000" b="1" dirty="0">
                <a:solidFill>
                  <a:srgbClr val="002060"/>
                </a:solidFill>
                <a:latin typeface="Noto Sans"/>
                <a:ea typeface="Noto Sans"/>
                <a:sym typeface="Noto Sans"/>
              </a:rPr>
              <a:t>Modelos innovadores  de Atención </a:t>
            </a:r>
            <a:r>
              <a:rPr lang="es-MX" sz="2000" b="1" dirty="0" err="1">
                <a:solidFill>
                  <a:srgbClr val="002060"/>
                </a:solidFill>
                <a:latin typeface="Noto Sans"/>
                <a:ea typeface="Noto Sans"/>
                <a:sym typeface="Noto Sans"/>
              </a:rPr>
              <a:t>Hemato</a:t>
            </a:r>
            <a:r>
              <a:rPr lang="es-MX" sz="2000" b="1" dirty="0">
                <a:solidFill>
                  <a:srgbClr val="002060"/>
                </a:solidFill>
                <a:latin typeface="Noto Sans"/>
                <a:ea typeface="Noto Sans"/>
                <a:sym typeface="Noto Sans"/>
              </a:rPr>
              <a:t>-Oncológica</a:t>
            </a:r>
            <a:endParaRPr sz="2000" b="1" dirty="0">
              <a:solidFill>
                <a:srgbClr val="002060"/>
              </a:solidFill>
              <a:latin typeface="Noto Sans"/>
              <a:ea typeface="Noto Sans"/>
              <a:sym typeface="Arial"/>
            </a:endParaRPr>
          </a:p>
        </p:txBody>
      </p:sp>
      <p:sp>
        <p:nvSpPr>
          <p:cNvPr id="31" name="Rectangle 3">
            <a:extLst>
              <a:ext uri="{FF2B5EF4-FFF2-40B4-BE49-F238E27FC236}">
                <a16:creationId xmlns:a16="http://schemas.microsoft.com/office/drawing/2014/main" id="{B4ACC46F-1695-4F3B-8362-F790A8304759}"/>
              </a:ext>
            </a:extLst>
          </p:cNvPr>
          <p:cNvSpPr>
            <a:spLocks noChangeArrowheads="1"/>
          </p:cNvSpPr>
          <p:nvPr/>
        </p:nvSpPr>
        <p:spPr bwMode="auto">
          <a:xfrm>
            <a:off x="228600" y="180201"/>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br>
              <a:rPr kumimoji="0" lang="es-MX" altLang="es-MX" sz="1200" b="0" i="0" u="none" strike="noStrike" cap="none" normalizeH="0" baseline="0" dirty="0">
                <a:ln>
                  <a:noFill/>
                </a:ln>
                <a:solidFill>
                  <a:schemeClr val="tx1"/>
                </a:solidFill>
                <a:effectLst/>
                <a:latin typeface="Arial" panose="020B0604020202020204" pitchFamily="34" charset="0"/>
              </a:rPr>
            </a:b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2" name="Rectángulo 1">
            <a:extLst>
              <a:ext uri="{FF2B5EF4-FFF2-40B4-BE49-F238E27FC236}">
                <a16:creationId xmlns:a16="http://schemas.microsoft.com/office/drawing/2014/main" id="{61C485BF-B7BC-494F-9328-9D44EE348E45}"/>
              </a:ext>
            </a:extLst>
          </p:cNvPr>
          <p:cNvSpPr/>
          <p:nvPr/>
        </p:nvSpPr>
        <p:spPr>
          <a:xfrm>
            <a:off x="228600" y="1007272"/>
            <a:ext cx="5543551" cy="5693866"/>
          </a:xfrm>
          <a:prstGeom prst="rect">
            <a:avLst/>
          </a:prstGeom>
        </p:spPr>
        <p:txBody>
          <a:bodyPr wrap="square">
            <a:spAutoFit/>
          </a:bodyPr>
          <a:lstStyle/>
          <a:p>
            <a:pPr marL="171450" lvl="0" indent="-171450" eaLnBrk="0" fontAlgn="base" hangingPunct="0">
              <a:spcBef>
                <a:spcPct val="0"/>
              </a:spcBef>
              <a:spcAft>
                <a:spcPct val="0"/>
              </a:spcAft>
              <a:buClrTx/>
              <a:buFont typeface="Wingdings" panose="05000000000000000000" pitchFamily="2" charset="2"/>
              <a:buChar char="ü"/>
              <a:tabLst>
                <a:tab pos="228600" algn="l"/>
              </a:tabLst>
            </a:pPr>
            <a:r>
              <a:rPr lang="es-MX" altLang="es-MX" b="1" dirty="0">
                <a:solidFill>
                  <a:schemeClr val="tx1"/>
                </a:solidFill>
                <a:latin typeface="Noto Sans" panose="020B0502040504020204" pitchFamily="34" charset="0"/>
                <a:ea typeface="Times New Roman" panose="02020603050405020304" pitchFamily="18" charset="0"/>
                <a:cs typeface="Times New Roman" panose="02020603050405020304" pitchFamily="18" charset="0"/>
              </a:rPr>
              <a:t>Inmunoterapia para Neuroblastoma Alto Riesgo</a:t>
            </a:r>
          </a:p>
          <a:p>
            <a:pPr lvl="0" eaLnBrk="0" fontAlgn="base" hangingPunct="0">
              <a:spcBef>
                <a:spcPct val="0"/>
              </a:spcBef>
              <a:spcAft>
                <a:spcPct val="0"/>
              </a:spcAft>
              <a:buClrTx/>
              <a:tabLst>
                <a:tab pos="228600" algn="l"/>
              </a:tabLst>
            </a:pPr>
            <a:r>
              <a:rPr lang="es-MX" altLang="es-MX" b="1" dirty="0">
                <a:solidFill>
                  <a:schemeClr val="tx1"/>
                </a:solidFill>
                <a:latin typeface="Noto Sans" panose="020B0502040504020204" pitchFamily="34" charset="0"/>
                <a:ea typeface="Times New Roman" panose="02020603050405020304" pitchFamily="18" charset="0"/>
                <a:cs typeface="Times New Roman" panose="02020603050405020304" pitchFamily="18" charset="0"/>
              </a:rPr>
              <a:t>	</a:t>
            </a:r>
            <a:r>
              <a:rPr lang="es-MX" altLang="es-MX" dirty="0">
                <a:solidFill>
                  <a:schemeClr val="tx1"/>
                </a:solidFill>
                <a:latin typeface="Noto Sans" panose="020B0502040504020204" pitchFamily="34" charset="0"/>
                <a:ea typeface="Times New Roman" panose="02020603050405020304" pitchFamily="18" charset="0"/>
                <a:cs typeface="Times New Roman" panose="02020603050405020304" pitchFamily="18" charset="0"/>
              </a:rPr>
              <a:t>1</a:t>
            </a:r>
            <a:r>
              <a:rPr lang="es-MX" altLang="es-MX"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º</a:t>
            </a:r>
            <a:r>
              <a:rPr lang="es-MX" altLang="es-MX" dirty="0">
                <a:solidFill>
                  <a:schemeClr val="tx1"/>
                </a:solidFill>
                <a:latin typeface="Noto Sans" panose="020B0502040504020204" pitchFamily="34" charset="0"/>
                <a:ea typeface="Times New Roman" panose="02020603050405020304" pitchFamily="18" charset="0"/>
                <a:cs typeface="Times New Roman" panose="02020603050405020304" pitchFamily="18" charset="0"/>
              </a:rPr>
              <a:t> Instituto P</a:t>
            </a:r>
            <a:r>
              <a:rPr lang="es-MX" altLang="es-MX"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ú</a:t>
            </a:r>
            <a:r>
              <a:rPr lang="es-MX" altLang="es-MX" dirty="0">
                <a:solidFill>
                  <a:schemeClr val="tx1"/>
                </a:solidFill>
                <a:latin typeface="Noto Sans" panose="020B0502040504020204" pitchFamily="34" charset="0"/>
                <a:ea typeface="Times New Roman" panose="02020603050405020304" pitchFamily="18" charset="0"/>
                <a:cs typeface="Times New Roman" panose="02020603050405020304" pitchFamily="18" charset="0"/>
              </a:rPr>
              <a:t>blico en usar terapia anti GD2</a:t>
            </a:r>
          </a:p>
          <a:p>
            <a:pPr marL="171450" lvl="0" indent="-171450" eaLnBrk="0" fontAlgn="base" hangingPunct="0">
              <a:spcBef>
                <a:spcPct val="0"/>
              </a:spcBef>
              <a:spcAft>
                <a:spcPct val="0"/>
              </a:spcAft>
              <a:buClrTx/>
              <a:buFont typeface="Wingdings" panose="05000000000000000000" pitchFamily="2" charset="2"/>
              <a:buChar char="ü"/>
              <a:tabLst>
                <a:tab pos="228600" algn="l"/>
              </a:tabLst>
            </a:pPr>
            <a:endParaRPr lang="es-MX" altLang="es-MX" b="1" dirty="0">
              <a:solidFill>
                <a:schemeClr val="tx1"/>
              </a:solidFill>
              <a:ea typeface="Times New Roman" panose="02020603050405020304" pitchFamily="18" charset="0"/>
            </a:endParaRPr>
          </a:p>
          <a:p>
            <a:pPr marL="171450" lvl="0" indent="-171450" eaLnBrk="0" fontAlgn="base" hangingPunct="0">
              <a:spcBef>
                <a:spcPct val="0"/>
              </a:spcBef>
              <a:spcAft>
                <a:spcPct val="0"/>
              </a:spcAft>
              <a:buClrTx/>
              <a:buFont typeface="Wingdings" panose="05000000000000000000" pitchFamily="2" charset="2"/>
              <a:buChar char="ü"/>
              <a:tabLst>
                <a:tab pos="228600" algn="l"/>
              </a:tabLst>
            </a:pPr>
            <a:r>
              <a:rPr lang="es-MX" altLang="es-MX" b="1" dirty="0">
                <a:solidFill>
                  <a:schemeClr val="tx1"/>
                </a:solidFill>
                <a:latin typeface="Noto Sans" panose="020B0502040504020204" pitchFamily="34" charset="0"/>
                <a:ea typeface="Calibri" panose="020F0502020204030204" pitchFamily="34" charset="0"/>
                <a:cs typeface="Calibri" panose="020F0502020204030204" pitchFamily="34" charset="0"/>
              </a:rPr>
              <a:t>Quimioterapia Intraarterial Retinoblastoma</a:t>
            </a:r>
          </a:p>
          <a:p>
            <a:pPr lvl="0" eaLnBrk="0" fontAlgn="base" hangingPunct="0">
              <a:spcBef>
                <a:spcPct val="0"/>
              </a:spcBef>
              <a:spcAft>
                <a:spcPct val="0"/>
              </a:spcAft>
              <a:buClrTx/>
              <a:tabLst>
                <a:tab pos="228600" algn="l"/>
              </a:tabLst>
            </a:pPr>
            <a:r>
              <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rPr>
              <a:t>	Centro de Referencia Nacional para la terapia de salvamento ocular</a:t>
            </a:r>
            <a:r>
              <a:rPr lang="es-MX" altLang="es-MX" b="1" dirty="0">
                <a:solidFill>
                  <a:schemeClr val="tx1"/>
                </a:solidFill>
                <a:latin typeface="Noto Sans" panose="020B0502040504020204" pitchFamily="34" charset="0"/>
                <a:ea typeface="Calibri" panose="020F0502020204030204" pitchFamily="34" charset="0"/>
                <a:cs typeface="Calibri" panose="020F0502020204030204" pitchFamily="34" charset="0"/>
              </a:rPr>
              <a:t>. 	N=25 </a:t>
            </a:r>
            <a:r>
              <a:rPr lang="es-MX" altLang="es-MX" b="1" dirty="0" err="1">
                <a:solidFill>
                  <a:schemeClr val="tx1"/>
                </a:solidFill>
                <a:latin typeface="Noto Sans" panose="020B0502040504020204" pitchFamily="34" charset="0"/>
                <a:ea typeface="Calibri" panose="020F0502020204030204" pitchFamily="34" charset="0"/>
                <a:cs typeface="Calibri" panose="020F0502020204030204" pitchFamily="34" charset="0"/>
              </a:rPr>
              <a:t>pac</a:t>
            </a:r>
            <a:r>
              <a:rPr lang="es-MX" altLang="es-MX" b="1" dirty="0">
                <a:solidFill>
                  <a:schemeClr val="tx1"/>
                </a:solidFill>
                <a:latin typeface="Noto Sans" panose="020B0502040504020204" pitchFamily="34" charset="0"/>
                <a:ea typeface="Calibri" panose="020F0502020204030204" pitchFamily="34" charset="0"/>
                <a:cs typeface="Calibri" panose="020F0502020204030204" pitchFamily="34" charset="0"/>
              </a:rPr>
              <a:t> (31 </a:t>
            </a:r>
            <a:r>
              <a:rPr lang="es-MX" altLang="es-MX" b="1" dirty="0" err="1">
                <a:solidFill>
                  <a:schemeClr val="tx1"/>
                </a:solidFill>
                <a:latin typeface="Noto Sans" panose="020B0502040504020204" pitchFamily="34" charset="0"/>
                <a:ea typeface="Calibri" panose="020F0502020204030204" pitchFamily="34" charset="0"/>
                <a:cs typeface="Calibri" panose="020F0502020204030204" pitchFamily="34" charset="0"/>
              </a:rPr>
              <a:t>proc</a:t>
            </a:r>
            <a:r>
              <a:rPr lang="es-MX" altLang="es-MX" b="1" dirty="0">
                <a:solidFill>
                  <a:schemeClr val="tx1"/>
                </a:solidFill>
                <a:latin typeface="Noto Sans" panose="020B0502040504020204" pitchFamily="34" charset="0"/>
                <a:ea typeface="Calibri" panose="020F0502020204030204" pitchFamily="34" charset="0"/>
                <a:cs typeface="Calibri" panose="020F0502020204030204" pitchFamily="34" charset="0"/>
              </a:rPr>
              <a:t>). </a:t>
            </a:r>
          </a:p>
          <a:p>
            <a:pPr lvl="0" eaLnBrk="0" fontAlgn="base" hangingPunct="0">
              <a:spcBef>
                <a:spcPct val="0"/>
              </a:spcBef>
              <a:spcAft>
                <a:spcPct val="0"/>
              </a:spcAft>
              <a:buClrTx/>
              <a:tabLst>
                <a:tab pos="228600" algn="l"/>
              </a:tabLst>
            </a:pPr>
            <a:endPar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endParaRPr>
          </a:p>
          <a:p>
            <a:pPr marL="171450" lvl="0" indent="-171450" eaLnBrk="0" fontAlgn="base" hangingPunct="0">
              <a:spcBef>
                <a:spcPct val="0"/>
              </a:spcBef>
              <a:spcAft>
                <a:spcPct val="0"/>
              </a:spcAft>
              <a:buClrTx/>
              <a:buFont typeface="Wingdings" panose="05000000000000000000" pitchFamily="2" charset="2"/>
              <a:buChar char="ü"/>
              <a:tabLst>
                <a:tab pos="228600" algn="l"/>
              </a:tabLst>
            </a:pPr>
            <a:r>
              <a:rPr lang="es-MX" altLang="es-MX" b="1" dirty="0">
                <a:solidFill>
                  <a:schemeClr val="tx1"/>
                </a:solidFill>
                <a:latin typeface="Noto Sans" panose="020B0502040504020204" pitchFamily="34" charset="0"/>
                <a:ea typeface="Calibri" panose="020F0502020204030204" pitchFamily="34" charset="0"/>
                <a:cs typeface="Calibri" panose="020F0502020204030204" pitchFamily="34" charset="0"/>
              </a:rPr>
              <a:t>Terapia especifica para NF-1</a:t>
            </a:r>
          </a:p>
          <a:p>
            <a:pPr lvl="0" eaLnBrk="0" fontAlgn="base" hangingPunct="0">
              <a:spcBef>
                <a:spcPct val="0"/>
              </a:spcBef>
              <a:spcAft>
                <a:spcPct val="0"/>
              </a:spcAft>
              <a:buClrTx/>
              <a:tabLst>
                <a:tab pos="228600" algn="l"/>
              </a:tabLst>
            </a:pPr>
            <a:r>
              <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rPr>
              <a:t>	Se logro el financiamiento SADMI para </a:t>
            </a:r>
            <a:r>
              <a:rPr lang="es-MX" altLang="es-MX" dirty="0" err="1">
                <a:solidFill>
                  <a:schemeClr val="tx1"/>
                </a:solidFill>
                <a:latin typeface="Noto Sans" panose="020B0502040504020204" pitchFamily="34" charset="0"/>
                <a:ea typeface="Calibri" panose="020F0502020204030204" pitchFamily="34" charset="0"/>
                <a:cs typeface="Calibri" panose="020F0502020204030204" pitchFamily="34" charset="0"/>
              </a:rPr>
              <a:t>selumetinib</a:t>
            </a:r>
            <a:r>
              <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rPr>
              <a:t> (inhibidor MEK) 	para </a:t>
            </a:r>
            <a:r>
              <a:rPr lang="es-MX" altLang="es-MX" dirty="0" err="1">
                <a:solidFill>
                  <a:schemeClr val="tx1"/>
                </a:solidFill>
                <a:latin typeface="Noto Sans" panose="020B0502040504020204" pitchFamily="34" charset="0"/>
                <a:ea typeface="Calibri" panose="020F0502020204030204" pitchFamily="34" charset="0"/>
                <a:cs typeface="Calibri" panose="020F0502020204030204" pitchFamily="34" charset="0"/>
              </a:rPr>
              <a:t>neurofibromas</a:t>
            </a:r>
            <a:r>
              <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rPr>
              <a:t> plexiformes inoperables.</a:t>
            </a:r>
            <a:endParaRPr lang="es-MX" altLang="es-MX" dirty="0">
              <a:solidFill>
                <a:schemeClr val="tx1"/>
              </a:solidFill>
              <a:ea typeface="Times New Roman" panose="02020603050405020304" pitchFamily="18" charset="0"/>
            </a:endParaRPr>
          </a:p>
          <a:p>
            <a:pPr marL="171450" lvl="0" indent="-171450" eaLnBrk="0" fontAlgn="base" hangingPunct="0">
              <a:spcBef>
                <a:spcPct val="0"/>
              </a:spcBef>
              <a:spcAft>
                <a:spcPct val="0"/>
              </a:spcAft>
              <a:buClrTx/>
              <a:buFont typeface="Wingdings" panose="05000000000000000000" pitchFamily="2" charset="2"/>
              <a:buChar char="ü"/>
              <a:tabLst>
                <a:tab pos="228600" algn="l"/>
              </a:tabLst>
            </a:pPr>
            <a:endParaRPr lang="es-MX" altLang="es-MX" b="1" dirty="0">
              <a:solidFill>
                <a:schemeClr val="tx1"/>
              </a:solidFill>
              <a:ea typeface="Times New Roman" panose="02020603050405020304" pitchFamily="18" charset="0"/>
            </a:endParaRPr>
          </a:p>
          <a:p>
            <a:pPr marL="171450" indent="-171450" eaLnBrk="0" fontAlgn="base" hangingPunct="0">
              <a:spcBef>
                <a:spcPct val="0"/>
              </a:spcBef>
              <a:spcAft>
                <a:spcPct val="0"/>
              </a:spcAft>
              <a:buClrTx/>
              <a:buFont typeface="Wingdings" panose="05000000000000000000" pitchFamily="2" charset="2"/>
              <a:buChar char="ü"/>
              <a:tabLst>
                <a:tab pos="228600" algn="l"/>
              </a:tabLst>
            </a:pPr>
            <a:r>
              <a:rPr lang="es-MX" altLang="es-MX" b="1" dirty="0">
                <a:solidFill>
                  <a:schemeClr val="tx1"/>
                </a:solidFill>
                <a:latin typeface="Noto Sans" panose="020B0502040504020204" pitchFamily="34" charset="0"/>
                <a:ea typeface="Calibri" panose="020F0502020204030204" pitchFamily="34" charset="0"/>
                <a:cs typeface="Calibri" panose="020F0502020204030204" pitchFamily="34" charset="0"/>
              </a:rPr>
              <a:t>Administración ambulatoria de </a:t>
            </a:r>
            <a:r>
              <a:rPr lang="es-MX" altLang="es-MX" b="1" dirty="0" err="1">
                <a:solidFill>
                  <a:schemeClr val="tx1"/>
                </a:solidFill>
                <a:latin typeface="Noto Sans" panose="020B0502040504020204" pitchFamily="34" charset="0"/>
                <a:ea typeface="Calibri" panose="020F0502020204030204" pitchFamily="34" charset="0"/>
                <a:cs typeface="Calibri" panose="020F0502020204030204" pitchFamily="34" charset="0"/>
              </a:rPr>
              <a:t>Blinatumomab</a:t>
            </a:r>
            <a:endParaRPr lang="es-MX" altLang="es-MX" b="1" dirty="0">
              <a:solidFill>
                <a:schemeClr val="tx1"/>
              </a:solidFill>
              <a:ea typeface="Times New Roman" panose="02020603050405020304" pitchFamily="18" charset="0"/>
            </a:endParaRPr>
          </a:p>
          <a:p>
            <a:pPr lvl="0" eaLnBrk="0" fontAlgn="base" hangingPunct="0">
              <a:spcBef>
                <a:spcPct val="0"/>
              </a:spcBef>
              <a:spcAft>
                <a:spcPct val="0"/>
              </a:spcAft>
              <a:buClrTx/>
              <a:tabLst>
                <a:tab pos="228600" algn="l"/>
              </a:tabLst>
            </a:pPr>
            <a:r>
              <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rPr>
              <a:t>	Hospitalización   de ( 3-5 días) seguido de  manejo con bombas de 	infusión continua ambulatorias hasta el día 28.</a:t>
            </a:r>
            <a:endParaRPr lang="es-MX" altLang="es-MX" b="1" dirty="0">
              <a:solidFill>
                <a:schemeClr val="tx1"/>
              </a:solidFill>
              <a:ea typeface="Times New Roman" panose="02020603050405020304" pitchFamily="18" charset="0"/>
            </a:endParaRPr>
          </a:p>
          <a:p>
            <a:pPr lvl="0" eaLnBrk="0" fontAlgn="base" hangingPunct="0">
              <a:spcBef>
                <a:spcPct val="0"/>
              </a:spcBef>
              <a:spcAft>
                <a:spcPct val="0"/>
              </a:spcAft>
              <a:buClrTx/>
              <a:tabLst>
                <a:tab pos="228600" algn="l"/>
              </a:tabLst>
            </a:pPr>
            <a:r>
              <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rPr>
              <a:t>	Optimización de camas= menos costos hospitalarios.</a:t>
            </a:r>
            <a:endParaRPr lang="es-MX" altLang="es-MX" dirty="0">
              <a:solidFill>
                <a:schemeClr val="tx1"/>
              </a:solidFill>
              <a:ea typeface="Times New Roman" panose="02020603050405020304" pitchFamily="18" charset="0"/>
            </a:endParaRPr>
          </a:p>
          <a:p>
            <a:pPr lvl="0" eaLnBrk="0" fontAlgn="base" hangingPunct="0">
              <a:spcBef>
                <a:spcPct val="0"/>
              </a:spcBef>
              <a:spcAft>
                <a:spcPct val="0"/>
              </a:spcAft>
              <a:buClrTx/>
              <a:tabLst>
                <a:tab pos="228600" algn="l"/>
              </a:tabLst>
            </a:pPr>
            <a:r>
              <a:rPr lang="es-MX" altLang="es-MX" dirty="0">
                <a:solidFill>
                  <a:schemeClr val="tx1"/>
                </a:solidFill>
                <a:latin typeface="Noto Sans" panose="020B0502040504020204" pitchFamily="34" charset="0"/>
                <a:ea typeface="Calibri" panose="020F0502020204030204" pitchFamily="34" charset="0"/>
                <a:cs typeface="Calibri" panose="020F0502020204030204" pitchFamily="34" charset="0"/>
              </a:rPr>
              <a:t>	Mejor calidad de vida, menor impacto emocional y psicológico. </a:t>
            </a:r>
          </a:p>
          <a:p>
            <a:pPr lvl="0" eaLnBrk="0" fontAlgn="base" hangingPunct="0">
              <a:spcBef>
                <a:spcPct val="0"/>
              </a:spcBef>
              <a:spcAft>
                <a:spcPct val="0"/>
              </a:spcAft>
              <a:buClrTx/>
              <a:tabLst>
                <a:tab pos="228600" algn="l"/>
              </a:tabLst>
            </a:pPr>
            <a:endParaRPr lang="es-MX" dirty="0"/>
          </a:p>
          <a:p>
            <a:pPr marL="171450" lvl="0" indent="-171450" eaLnBrk="0" fontAlgn="base" hangingPunct="0">
              <a:spcBef>
                <a:spcPct val="0"/>
              </a:spcBef>
              <a:spcAft>
                <a:spcPct val="0"/>
              </a:spcAft>
              <a:buClrTx/>
              <a:buFont typeface="Wingdings" panose="05000000000000000000" pitchFamily="2" charset="2"/>
              <a:buChar char="ü"/>
              <a:tabLst>
                <a:tab pos="228600" algn="l"/>
              </a:tabLst>
            </a:pPr>
            <a:r>
              <a:rPr lang="es-MX" b="1" dirty="0">
                <a:solidFill>
                  <a:schemeClr val="tx1"/>
                </a:solidFill>
                <a:latin typeface="Noto Sans" panose="020B0502040504020204" pitchFamily="34" charset="0"/>
                <a:ea typeface="Noto Sans" panose="020B0502040504020204" pitchFamily="34" charset="0"/>
                <a:cs typeface="Calibri"/>
                <a:sym typeface="Calibri"/>
              </a:rPr>
              <a:t>Pruebas viscoelásticas (ROTEM)  Terapia Transfusional dirigida</a:t>
            </a:r>
            <a:endParaRPr lang="es-MX" altLang="es-MX" b="1" dirty="0">
              <a:solidFill>
                <a:schemeClr val="tx1"/>
              </a:solidFill>
              <a:latin typeface="Noto Sans" panose="020B0502040504020204" pitchFamily="34" charset="0"/>
              <a:ea typeface="Noto Sans" panose="020B0502040504020204" pitchFamily="34" charset="0"/>
            </a:endParaRPr>
          </a:p>
          <a:p>
            <a:pPr eaLnBrk="0" fontAlgn="base" hangingPunct="0">
              <a:spcBef>
                <a:spcPct val="0"/>
              </a:spcBef>
              <a:spcAft>
                <a:spcPct val="0"/>
              </a:spcAft>
              <a:buClrTx/>
              <a:tabLst>
                <a:tab pos="228600" algn="l"/>
              </a:tabLst>
            </a:pPr>
            <a:r>
              <a:rPr lang="es-MX" b="1" dirty="0">
                <a:solidFill>
                  <a:srgbClr val="00B050"/>
                </a:solidFill>
                <a:latin typeface="Noto Sans" panose="020B0502040504020204" pitchFamily="34" charset="0"/>
                <a:ea typeface="Noto Sans" panose="020B0502040504020204" pitchFamily="34" charset="0"/>
                <a:cs typeface="Calibri"/>
                <a:sym typeface="Calibri"/>
              </a:rPr>
              <a:t>↓</a:t>
            </a:r>
            <a:r>
              <a:rPr lang="es-MX" dirty="0">
                <a:solidFill>
                  <a:schemeClr val="dk1"/>
                </a:solidFill>
                <a:latin typeface="Noto Sans" panose="020B0502040504020204" pitchFamily="34" charset="0"/>
                <a:ea typeface="Noto Sans" panose="020B0502040504020204" pitchFamily="34" charset="0"/>
                <a:cs typeface="Calibri"/>
                <a:sym typeface="Calibri"/>
              </a:rPr>
              <a:t> uso de productos sanguíneos </a:t>
            </a:r>
            <a:r>
              <a:rPr lang="es-MX" b="1" dirty="0">
                <a:solidFill>
                  <a:srgbClr val="00B050"/>
                </a:solidFill>
                <a:latin typeface="Noto Sans" panose="020B0502040504020204" pitchFamily="34" charset="0"/>
                <a:ea typeface="Noto Sans" panose="020B0502040504020204" pitchFamily="34" charset="0"/>
                <a:cs typeface="Calibri"/>
                <a:sym typeface="Calibri"/>
              </a:rPr>
              <a:t>↓</a:t>
            </a:r>
            <a:r>
              <a:rPr lang="es-MX" dirty="0">
                <a:solidFill>
                  <a:schemeClr val="dk1"/>
                </a:solidFill>
                <a:latin typeface="Noto Sans" panose="020B0502040504020204" pitchFamily="34" charset="0"/>
                <a:ea typeface="Noto Sans" panose="020B0502040504020204" pitchFamily="34" charset="0"/>
                <a:cs typeface="Calibri"/>
                <a:sym typeface="Calibri"/>
              </a:rPr>
              <a:t> complicaciones </a:t>
            </a:r>
            <a:r>
              <a:rPr lang="es-MX" b="1" dirty="0">
                <a:solidFill>
                  <a:srgbClr val="00B050"/>
                </a:solidFill>
                <a:latin typeface="Noto Sans" panose="020B0502040504020204" pitchFamily="34" charset="0"/>
                <a:ea typeface="Noto Sans" panose="020B0502040504020204" pitchFamily="34" charset="0"/>
                <a:cs typeface="Calibri"/>
                <a:sym typeface="Calibri"/>
              </a:rPr>
              <a:t>↑</a:t>
            </a:r>
            <a:r>
              <a:rPr lang="es-MX" dirty="0">
                <a:solidFill>
                  <a:schemeClr val="dk1"/>
                </a:solidFill>
                <a:latin typeface="Noto Sans" panose="020B0502040504020204" pitchFamily="34" charset="0"/>
                <a:ea typeface="Noto Sans" panose="020B0502040504020204" pitchFamily="34" charset="0"/>
                <a:cs typeface="Calibri"/>
                <a:sym typeface="Calibri"/>
              </a:rPr>
              <a:t> seguridad</a:t>
            </a:r>
          </a:p>
          <a:p>
            <a:pPr marL="171450" lvl="0" indent="-171450" eaLnBrk="0" fontAlgn="base" hangingPunct="0">
              <a:spcBef>
                <a:spcPct val="0"/>
              </a:spcBef>
              <a:spcAft>
                <a:spcPct val="0"/>
              </a:spcAft>
              <a:buClrTx/>
              <a:buFont typeface="Wingdings" panose="05000000000000000000" pitchFamily="2" charset="2"/>
              <a:buChar char="ü"/>
              <a:tabLst>
                <a:tab pos="228600" algn="l"/>
              </a:tabLst>
            </a:pPr>
            <a:endParaRPr lang="es-MX" altLang="es-MX" b="1" dirty="0">
              <a:solidFill>
                <a:schemeClr val="tx1"/>
              </a:solidFill>
              <a:latin typeface="Noto Sans" panose="020B0502040504020204" pitchFamily="34" charset="0"/>
              <a:ea typeface="Noto Sans" panose="020B0502040504020204" pitchFamily="34" charset="0"/>
            </a:endParaRPr>
          </a:p>
          <a:p>
            <a:pPr marL="171450" indent="-171450" eaLnBrk="0" fontAlgn="base" hangingPunct="0">
              <a:spcBef>
                <a:spcPct val="0"/>
              </a:spcBef>
              <a:spcAft>
                <a:spcPct val="0"/>
              </a:spcAft>
              <a:buClrTx/>
              <a:buFont typeface="Wingdings" panose="05000000000000000000" pitchFamily="2" charset="2"/>
              <a:buChar char="ü"/>
              <a:tabLst>
                <a:tab pos="228600" algn="l"/>
              </a:tabLst>
            </a:pPr>
            <a:r>
              <a:rPr lang="es-MX" b="1" dirty="0">
                <a:solidFill>
                  <a:schemeClr val="tx1"/>
                </a:solidFill>
                <a:latin typeface="Noto Sans" panose="020B0502040504020204" pitchFamily="34" charset="0"/>
                <a:ea typeface="Noto Sans" panose="020B0502040504020204" pitchFamily="34" charset="0"/>
                <a:cs typeface="Calibri"/>
                <a:sym typeface="Calibri"/>
              </a:rPr>
              <a:t>Clínica  de Hemofilia certificada por </a:t>
            </a:r>
          </a:p>
          <a:p>
            <a:pPr eaLnBrk="0" fontAlgn="base" hangingPunct="0">
              <a:spcBef>
                <a:spcPct val="0"/>
              </a:spcBef>
              <a:spcAft>
                <a:spcPct val="0"/>
              </a:spcAft>
              <a:buClrTx/>
              <a:tabLst>
                <a:tab pos="228600" algn="l"/>
              </a:tabLst>
            </a:pPr>
            <a:endParaRPr lang="es-MX" b="1" dirty="0">
              <a:solidFill>
                <a:schemeClr val="tx1"/>
              </a:solidFill>
              <a:latin typeface="Noto Sans" panose="020B0502040504020204" pitchFamily="34" charset="0"/>
              <a:ea typeface="Noto Sans" panose="020B0502040504020204" pitchFamily="34" charset="0"/>
              <a:cs typeface="Calibri"/>
              <a:sym typeface="Calibri"/>
            </a:endParaRPr>
          </a:p>
          <a:p>
            <a:pPr eaLnBrk="0" fontAlgn="base" hangingPunct="0">
              <a:spcBef>
                <a:spcPct val="0"/>
              </a:spcBef>
              <a:spcAft>
                <a:spcPct val="0"/>
              </a:spcAft>
              <a:buClrTx/>
              <a:tabLst>
                <a:tab pos="228600" algn="l"/>
              </a:tabLst>
            </a:pPr>
            <a:r>
              <a:rPr lang="es-MX" dirty="0">
                <a:solidFill>
                  <a:schemeClr val="dk1"/>
                </a:solidFill>
                <a:latin typeface="Noto Sans" panose="020B0502040504020204" pitchFamily="34" charset="0"/>
                <a:ea typeface="Noto Sans" panose="020B0502040504020204" pitchFamily="34" charset="0"/>
                <a:cs typeface="Calibri"/>
                <a:sym typeface="Calibri"/>
              </a:rPr>
              <a:t>Modelo de Atención Integral.</a:t>
            </a:r>
            <a:endParaRPr lang="es-MX" dirty="0">
              <a:latin typeface="Noto Sans" panose="020B0502040504020204" pitchFamily="34" charset="0"/>
              <a:ea typeface="Noto Sans" panose="020B0502040504020204" pitchFamily="34" charset="0"/>
            </a:endParaRPr>
          </a:p>
        </p:txBody>
      </p:sp>
      <p:sp>
        <p:nvSpPr>
          <p:cNvPr id="3" name="Rectángulo 2">
            <a:extLst>
              <a:ext uri="{FF2B5EF4-FFF2-40B4-BE49-F238E27FC236}">
                <a16:creationId xmlns:a16="http://schemas.microsoft.com/office/drawing/2014/main" id="{AF75DD7E-D650-4DBE-A001-B42D275B8F13}"/>
              </a:ext>
            </a:extLst>
          </p:cNvPr>
          <p:cNvSpPr/>
          <p:nvPr/>
        </p:nvSpPr>
        <p:spPr>
          <a:xfrm>
            <a:off x="6419851" y="1274135"/>
            <a:ext cx="5157631" cy="4770537"/>
          </a:xfrm>
          <a:prstGeom prst="rect">
            <a:avLst/>
          </a:prstGeom>
        </p:spPr>
        <p:txBody>
          <a:bodyPr wrap="square">
            <a:spAutoFit/>
          </a:bodyPr>
          <a:lstStyle/>
          <a:p>
            <a:pPr marL="285750" lvl="0" indent="-285750">
              <a:buClrTx/>
              <a:buFont typeface="Wingdings" panose="05000000000000000000" pitchFamily="2" charset="2"/>
              <a:buChar char="ü"/>
            </a:pPr>
            <a:r>
              <a:rPr lang="es-MX" altLang="es-MX" sz="1600" b="1" dirty="0">
                <a:solidFill>
                  <a:schemeClr val="tx1"/>
                </a:solidFill>
                <a:latin typeface="Noto Sans" panose="020B0502040504020204" pitchFamily="34" charset="0"/>
                <a:ea typeface="Noto Sans" panose="020B0502040504020204" pitchFamily="34" charset="0"/>
                <a:cs typeface="Calibri" panose="020F0502020204030204" pitchFamily="34" charset="0"/>
              </a:rPr>
              <a:t>Trasplante </a:t>
            </a:r>
            <a:r>
              <a:rPr lang="es-MX" altLang="es-MX" sz="1600" b="1" dirty="0" err="1">
                <a:solidFill>
                  <a:schemeClr val="tx1"/>
                </a:solidFill>
                <a:latin typeface="Noto Sans" panose="020B0502040504020204" pitchFamily="34" charset="0"/>
                <a:ea typeface="Noto Sans" panose="020B0502040504020204" pitchFamily="34" charset="0"/>
                <a:cs typeface="Calibri" panose="020F0502020204030204" pitchFamily="34" charset="0"/>
              </a:rPr>
              <a:t>haploidéntico</a:t>
            </a:r>
            <a:r>
              <a:rPr lang="es-MX" altLang="es-MX" sz="1600" b="1" dirty="0">
                <a:solidFill>
                  <a:schemeClr val="tx1"/>
                </a:solidFill>
                <a:latin typeface="Noto Sans" panose="020B0502040504020204" pitchFamily="34" charset="0"/>
                <a:ea typeface="Noto Sans" panose="020B0502040504020204" pitchFamily="34" charset="0"/>
                <a:cs typeface="Calibri" panose="020F0502020204030204" pitchFamily="34" charset="0"/>
              </a:rPr>
              <a:t> en pediatría</a:t>
            </a:r>
            <a:endParaRPr lang="es-MX" altLang="es-MX" sz="1600" b="1" dirty="0">
              <a:solidFill>
                <a:schemeClr val="tx1"/>
              </a:solidFill>
              <a:latin typeface="Noto Sans" panose="020B0502040504020204" pitchFamily="34" charset="0"/>
              <a:ea typeface="Noto Sans" panose="020B0502040504020204" pitchFamily="34" charset="0"/>
            </a:endParaRPr>
          </a:p>
          <a:p>
            <a:pPr lvl="0">
              <a:buClrTx/>
            </a:pPr>
            <a:r>
              <a:rPr lang="es-MX" altLang="es-MX" sz="1600" dirty="0">
                <a:latin typeface="Noto Sans" panose="020B0502040504020204" pitchFamily="34" charset="0"/>
                <a:ea typeface="Noto Sans" panose="020B0502040504020204" pitchFamily="34" charset="0"/>
                <a:cs typeface="Calibri" panose="020F0502020204030204" pitchFamily="34" charset="0"/>
              </a:rPr>
              <a:t>Centro pionero en este modelo.</a:t>
            </a:r>
            <a:endParaRPr lang="es-MX" altLang="es-MX" sz="1600" dirty="0">
              <a:latin typeface="Noto Sans" panose="020B0502040504020204" pitchFamily="34" charset="0"/>
              <a:ea typeface="Noto Sans" panose="020B0502040504020204" pitchFamily="34" charset="0"/>
            </a:endParaRPr>
          </a:p>
          <a:p>
            <a:pPr lvl="0">
              <a:buClrTx/>
            </a:pPr>
            <a:r>
              <a:rPr lang="es-MX" altLang="es-MX" sz="1600" dirty="0">
                <a:solidFill>
                  <a:schemeClr val="tx1">
                    <a:lumMod val="50000"/>
                    <a:lumOff val="50000"/>
                  </a:schemeClr>
                </a:solidFill>
                <a:latin typeface="Noto Sans" panose="020B0502040504020204" pitchFamily="34" charset="0"/>
                <a:ea typeface="Noto Sans" panose="020B0502040504020204" pitchFamily="34" charset="0"/>
                <a:cs typeface="Calibri" panose="020F0502020204030204" pitchFamily="34" charset="0"/>
              </a:rPr>
              <a:t>+ </a:t>
            </a:r>
            <a:r>
              <a:rPr lang="es-MX" altLang="es-MX" sz="1600" dirty="0">
                <a:solidFill>
                  <a:schemeClr val="tx1"/>
                </a:solidFill>
                <a:latin typeface="Noto Sans" panose="020B0502040504020204" pitchFamily="34" charset="0"/>
                <a:ea typeface="Noto Sans" panose="020B0502040504020204" pitchFamily="34" charset="0"/>
                <a:cs typeface="Calibri" panose="020F0502020204030204" pitchFamily="34" charset="0"/>
              </a:rPr>
              <a:t>HIMFG, H. Mujer SEDENA, CM La Raza</a:t>
            </a:r>
          </a:p>
          <a:p>
            <a:pPr lvl="0">
              <a:buClrTx/>
            </a:pPr>
            <a:endParaRPr lang="es-MX" altLang="es-MX" sz="1600" dirty="0">
              <a:solidFill>
                <a:schemeClr val="tx1"/>
              </a:solidFill>
              <a:latin typeface="Noto Sans" panose="020B0502040504020204" pitchFamily="34" charset="0"/>
              <a:ea typeface="Noto Sans" panose="020B0502040504020204" pitchFamily="34" charset="0"/>
            </a:endParaRPr>
          </a:p>
          <a:p>
            <a:pPr marL="285750" lvl="0" indent="-285750">
              <a:buClrTx/>
              <a:buFont typeface="Wingdings" panose="05000000000000000000" pitchFamily="2" charset="2"/>
              <a:buChar char="ü"/>
            </a:pPr>
            <a:r>
              <a:rPr lang="es-MX" altLang="es-MX" sz="1600" b="1" dirty="0">
                <a:solidFill>
                  <a:schemeClr val="tx1"/>
                </a:solidFill>
                <a:latin typeface="Noto Sans" panose="020B0502040504020204" pitchFamily="34" charset="0"/>
                <a:ea typeface="Noto Sans" panose="020B0502040504020204" pitchFamily="34" charset="0"/>
                <a:cs typeface="Calibri" panose="020F0502020204030204" pitchFamily="34" charset="0"/>
              </a:rPr>
              <a:t>Manejo de enfermedad </a:t>
            </a:r>
            <a:r>
              <a:rPr lang="es-MX" altLang="es-MX" sz="1600" b="1" dirty="0" err="1">
                <a:solidFill>
                  <a:schemeClr val="tx1"/>
                </a:solidFill>
                <a:latin typeface="Noto Sans" panose="020B0502040504020204" pitchFamily="34" charset="0"/>
                <a:ea typeface="Noto Sans" panose="020B0502040504020204" pitchFamily="34" charset="0"/>
                <a:cs typeface="Calibri" panose="020F0502020204030204" pitchFamily="34" charset="0"/>
              </a:rPr>
              <a:t>veno</a:t>
            </a:r>
            <a:r>
              <a:rPr lang="es-MX" altLang="es-MX" sz="1600" b="1" dirty="0">
                <a:solidFill>
                  <a:schemeClr val="tx1"/>
                </a:solidFill>
                <a:latin typeface="Noto Sans" panose="020B0502040504020204" pitchFamily="34" charset="0"/>
                <a:ea typeface="Noto Sans" panose="020B0502040504020204" pitchFamily="34" charset="0"/>
                <a:cs typeface="Calibri" panose="020F0502020204030204" pitchFamily="34" charset="0"/>
              </a:rPr>
              <a:t>- oclusiva sinusoidal hepática (5%)</a:t>
            </a:r>
            <a:endParaRPr lang="es-MX" altLang="es-MX" sz="1600" b="1" dirty="0">
              <a:solidFill>
                <a:schemeClr val="tx1"/>
              </a:solidFill>
              <a:latin typeface="Noto Sans" panose="020B0502040504020204" pitchFamily="34" charset="0"/>
              <a:ea typeface="Noto Sans" panose="020B0502040504020204" pitchFamily="34" charset="0"/>
            </a:endParaRPr>
          </a:p>
          <a:p>
            <a:pPr lvl="0">
              <a:buClrTx/>
              <a:buFontTx/>
              <a:buChar char="•"/>
            </a:pPr>
            <a:r>
              <a:rPr lang="es-MX" altLang="es-MX" sz="1600" b="1" dirty="0">
                <a:latin typeface="Noto Sans" panose="020B0502040504020204" pitchFamily="34" charset="0"/>
                <a:ea typeface="Noto Sans" panose="020B0502040504020204" pitchFamily="34" charset="0"/>
                <a:cs typeface="Calibri" panose="020F0502020204030204" pitchFamily="34" charset="0"/>
              </a:rPr>
              <a:t>1º Centro Pediátrico en usar terapia especifica</a:t>
            </a:r>
            <a:endParaRPr lang="es-MX" altLang="es-MX" sz="1600" b="1" dirty="0">
              <a:latin typeface="Noto Sans" panose="020B0502040504020204" pitchFamily="34" charset="0"/>
              <a:ea typeface="Noto Sans" panose="020B0502040504020204" pitchFamily="34" charset="0"/>
            </a:endParaRPr>
          </a:p>
          <a:p>
            <a:pPr lvl="0">
              <a:buClrTx/>
              <a:buFontTx/>
              <a:buChar char="•"/>
            </a:pPr>
            <a:r>
              <a:rPr lang="es-MX" altLang="es-MX" sz="1600" b="1" dirty="0" err="1">
                <a:solidFill>
                  <a:schemeClr val="tx1">
                    <a:lumMod val="65000"/>
                    <a:lumOff val="35000"/>
                  </a:schemeClr>
                </a:solidFill>
                <a:latin typeface="Noto Sans" panose="020B0502040504020204" pitchFamily="34" charset="0"/>
                <a:ea typeface="Noto Sans" panose="020B0502040504020204" pitchFamily="34" charset="0"/>
                <a:cs typeface="Calibri" panose="020F0502020204030204" pitchFamily="34" charset="0"/>
              </a:rPr>
              <a:t>Defibrotida</a:t>
            </a:r>
            <a:r>
              <a:rPr lang="es-MX" altLang="es-MX" sz="1600" b="1" dirty="0">
                <a:solidFill>
                  <a:schemeClr val="tx1">
                    <a:lumMod val="65000"/>
                    <a:lumOff val="35000"/>
                  </a:schemeClr>
                </a:solidFill>
                <a:latin typeface="Noto Sans" panose="020B0502040504020204" pitchFamily="34" charset="0"/>
                <a:ea typeface="Noto Sans" panose="020B0502040504020204" pitchFamily="34" charset="0"/>
                <a:cs typeface="Calibri" panose="020F0502020204030204" pitchFamily="34" charset="0"/>
              </a:rPr>
              <a:t> Mortalidad 0% /100%</a:t>
            </a:r>
          </a:p>
          <a:p>
            <a:pPr lvl="0">
              <a:buClrTx/>
              <a:buFontTx/>
              <a:buChar char="•"/>
            </a:pPr>
            <a:endParaRPr lang="es-MX" altLang="es-MX" sz="1600" b="1" dirty="0">
              <a:latin typeface="Noto Sans" panose="020B0502040504020204" pitchFamily="34" charset="0"/>
              <a:ea typeface="Noto Sans" panose="020B0502040504020204" pitchFamily="34" charset="0"/>
            </a:endParaRPr>
          </a:p>
          <a:p>
            <a:pPr marL="285750" lvl="0" indent="-285750">
              <a:buClrTx/>
              <a:buFont typeface="Wingdings" panose="05000000000000000000" pitchFamily="2" charset="2"/>
              <a:buChar char="ü"/>
            </a:pPr>
            <a:r>
              <a:rPr lang="es-MX" altLang="es-MX" sz="1600" b="1" dirty="0">
                <a:solidFill>
                  <a:schemeClr val="tx1"/>
                </a:solidFill>
                <a:latin typeface="Noto Sans" panose="020B0502040504020204" pitchFamily="34" charset="0"/>
                <a:ea typeface="Noto Sans" panose="020B0502040504020204" pitchFamily="34" charset="0"/>
                <a:cs typeface="Calibri" panose="020F0502020204030204" pitchFamily="34" charset="0"/>
              </a:rPr>
              <a:t>Protocolo de Irradiación Corporal Total con Arcos Volumétricos (VMTA).</a:t>
            </a:r>
          </a:p>
          <a:p>
            <a:pPr lvl="0">
              <a:buClrTx/>
              <a:buFontTx/>
              <a:buChar char="•"/>
            </a:pPr>
            <a:r>
              <a:rPr lang="es-MX" sz="1600" dirty="0">
                <a:solidFill>
                  <a:schemeClr val="tx1">
                    <a:lumMod val="95000"/>
                    <a:lumOff val="5000"/>
                  </a:schemeClr>
                </a:solidFill>
                <a:latin typeface="Noto Sans" panose="020B0502040504020204" pitchFamily="34" charset="0"/>
                <a:ea typeface="Noto Sans" panose="020B0502040504020204" pitchFamily="34" charset="0"/>
                <a:cs typeface="Calibri"/>
                <a:sym typeface="Calibri"/>
              </a:rPr>
              <a:t>Modelo que permite una mayor precisión y menor toxicidad en pacientes de trasplante</a:t>
            </a:r>
          </a:p>
          <a:p>
            <a:pPr marL="285750" lvl="0" indent="-285750">
              <a:buClrTx/>
              <a:buFont typeface="Wingdings" panose="05000000000000000000" pitchFamily="2" charset="2"/>
              <a:buChar char="ü"/>
            </a:pPr>
            <a:endParaRPr lang="es-MX" altLang="es-MX" sz="1600" b="1" dirty="0">
              <a:solidFill>
                <a:schemeClr val="tx1"/>
              </a:solidFill>
              <a:latin typeface="Noto Sans" panose="020B0502040504020204" pitchFamily="34" charset="0"/>
              <a:ea typeface="Noto Sans" panose="020B0502040504020204" pitchFamily="34" charset="0"/>
              <a:cs typeface="Calibri" panose="020F0502020204030204" pitchFamily="34" charset="0"/>
            </a:endParaRPr>
          </a:p>
          <a:p>
            <a:pPr marL="285750" lvl="0" indent="-285750">
              <a:buClrTx/>
              <a:buFont typeface="Wingdings" panose="05000000000000000000" pitchFamily="2" charset="2"/>
              <a:buChar char="ü"/>
            </a:pPr>
            <a:r>
              <a:rPr lang="es-MX" altLang="es-MX" sz="1600" b="1" dirty="0">
                <a:solidFill>
                  <a:schemeClr val="tx1"/>
                </a:solidFill>
                <a:latin typeface="Noto Sans" panose="020B0502040504020204" pitchFamily="34" charset="0"/>
                <a:ea typeface="Noto Sans" panose="020B0502040504020204" pitchFamily="34" charset="0"/>
                <a:cs typeface="Calibri" panose="020F0502020204030204" pitchFamily="34" charset="0"/>
              </a:rPr>
              <a:t>Implementación del registro hospitalario de Cáncer (SJCARE)</a:t>
            </a:r>
            <a:endParaRPr lang="es-MX" altLang="es-MX" sz="1600" b="1" dirty="0">
              <a:solidFill>
                <a:schemeClr val="tx1"/>
              </a:solidFill>
              <a:latin typeface="Noto Sans" panose="020B0502040504020204" pitchFamily="34" charset="0"/>
              <a:ea typeface="Noto Sans" panose="020B0502040504020204" pitchFamily="34" charset="0"/>
            </a:endParaRPr>
          </a:p>
          <a:p>
            <a:pPr lvl="0">
              <a:buClrTx/>
              <a:buFontTx/>
              <a:buChar char="•"/>
            </a:pPr>
            <a:endParaRPr lang="es-MX" altLang="es-MX" sz="1600" dirty="0">
              <a:latin typeface="Noto Sans" panose="020B0502040504020204" pitchFamily="34" charset="0"/>
              <a:ea typeface="Noto Sans" panose="020B0502040504020204" pitchFamily="34" charset="0"/>
              <a:cs typeface="Calibri" panose="020F0502020204030204" pitchFamily="34" charset="0"/>
            </a:endParaRPr>
          </a:p>
          <a:p>
            <a:pPr lvl="0">
              <a:buClrTx/>
              <a:buFontTx/>
              <a:buChar char="•"/>
            </a:pPr>
            <a:r>
              <a:rPr lang="es-MX" altLang="es-MX" sz="1600" b="1" i="1" dirty="0">
                <a:latin typeface="Noto Sans" panose="020B0502040504020204" pitchFamily="34" charset="0"/>
                <a:ea typeface="Noto Sans" panose="020B0502040504020204" pitchFamily="34" charset="0"/>
                <a:cs typeface="Calibri" panose="020F0502020204030204" pitchFamily="34" charset="0"/>
              </a:rPr>
              <a:t>Estandarización de datos entre los servicios HO. </a:t>
            </a:r>
            <a:r>
              <a:rPr lang="es-MX" altLang="es-MX" sz="1600" b="1" i="1" dirty="0" err="1">
                <a:latin typeface="Noto Sans" panose="020B0502040504020204" pitchFamily="34" charset="0"/>
                <a:ea typeface="Noto Sans" panose="020B0502040504020204" pitchFamily="34" charset="0"/>
                <a:cs typeface="Calibri" panose="020F0502020204030204" pitchFamily="34" charset="0"/>
              </a:rPr>
              <a:t>Ambispectivo</a:t>
            </a:r>
            <a:r>
              <a:rPr lang="es-MX" altLang="es-MX" sz="1600" b="1" i="1" dirty="0">
                <a:latin typeface="Noto Sans" panose="020B0502040504020204" pitchFamily="34" charset="0"/>
                <a:ea typeface="Noto Sans" panose="020B0502040504020204" pitchFamily="34" charset="0"/>
                <a:cs typeface="Calibri" panose="020F0502020204030204" pitchFamily="34" charset="0"/>
              </a:rPr>
              <a:t>. N=527 (2022-2025) </a:t>
            </a:r>
            <a:endParaRPr lang="es-MX" altLang="es-MX" sz="1600" b="1" i="1" dirty="0">
              <a:latin typeface="Noto Sans" panose="020B0502040504020204" pitchFamily="34" charset="0"/>
              <a:ea typeface="Noto Sans" panose="020B0502040504020204" pitchFamily="34" charset="0"/>
            </a:endParaRPr>
          </a:p>
        </p:txBody>
      </p:sp>
      <p:pic>
        <p:nvPicPr>
          <p:cNvPr id="9" name="Google Shape;782;p28">
            <a:extLst>
              <a:ext uri="{FF2B5EF4-FFF2-40B4-BE49-F238E27FC236}">
                <a16:creationId xmlns:a16="http://schemas.microsoft.com/office/drawing/2014/main" id="{9685F3FA-39D8-4F7E-AF05-76D56DE24768}"/>
              </a:ext>
            </a:extLst>
          </p:cNvPr>
          <p:cNvPicPr preferRelativeResize="0"/>
          <p:nvPr/>
        </p:nvPicPr>
        <p:blipFill rotWithShape="1">
          <a:blip r:embed="rId2">
            <a:alphaModFix/>
          </a:blip>
          <a:srcRect/>
          <a:stretch/>
        </p:blipFill>
        <p:spPr>
          <a:xfrm>
            <a:off x="3771901" y="6253843"/>
            <a:ext cx="1355270" cy="604157"/>
          </a:xfrm>
          <a:prstGeom prst="rect">
            <a:avLst/>
          </a:prstGeom>
          <a:noFill/>
          <a:ln>
            <a:noFill/>
          </a:ln>
        </p:spPr>
      </p:pic>
    </p:spTree>
    <p:extLst>
      <p:ext uri="{BB962C8B-B14F-4D97-AF65-F5344CB8AC3E}">
        <p14:creationId xmlns:p14="http://schemas.microsoft.com/office/powerpoint/2010/main" val="4280996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grpSp>
        <p:nvGrpSpPr>
          <p:cNvPr id="808" name="Google Shape;808;p29"/>
          <p:cNvGrpSpPr/>
          <p:nvPr/>
        </p:nvGrpSpPr>
        <p:grpSpPr>
          <a:xfrm>
            <a:off x="70340" y="6643197"/>
            <a:ext cx="11996742" cy="95885"/>
            <a:chOff x="0" y="0"/>
            <a:chExt cx="5549939" cy="154305"/>
          </a:xfrm>
        </p:grpSpPr>
        <p:sp>
          <p:nvSpPr>
            <p:cNvPr id="809" name="Google Shape;809;p29"/>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29"/>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1" name="Google Shape;811;p29"/>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2" name="Google Shape;812;p29"/>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3" name="Google Shape;813;p29"/>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814" name="Google Shape;814;p29"/>
          <p:cNvSpPr/>
          <p:nvPr/>
        </p:nvSpPr>
        <p:spPr>
          <a:xfrm>
            <a:off x="1120174" y="485133"/>
            <a:ext cx="9944100" cy="838800"/>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s-MX" sz="1800" b="1">
                <a:solidFill>
                  <a:srgbClr val="002060"/>
                </a:solidFill>
                <a:latin typeface="Noto Sans"/>
                <a:ea typeface="Noto Sans"/>
                <a:cs typeface="Noto Sans"/>
                <a:sym typeface="Noto Sans"/>
              </a:rPr>
              <a:t>Presupuesto Ejercido del Instituto Nacional de Pediatría </a:t>
            </a:r>
            <a:endParaRPr/>
          </a:p>
          <a:p>
            <a:pPr marL="0" marR="0" lvl="0" indent="0" algn="ctr" rtl="0">
              <a:spcBef>
                <a:spcPts val="0"/>
              </a:spcBef>
              <a:spcAft>
                <a:spcPts val="0"/>
              </a:spcAft>
              <a:buNone/>
            </a:pPr>
            <a:r>
              <a:rPr lang="es-MX" sz="1800" b="1">
                <a:solidFill>
                  <a:srgbClr val="002060"/>
                </a:solidFill>
                <a:latin typeface="Noto Sans"/>
                <a:ea typeface="Noto Sans"/>
                <a:cs typeface="Noto Sans"/>
                <a:sym typeface="Noto Sans"/>
              </a:rPr>
              <a:t> 2024-2025</a:t>
            </a:r>
            <a:br>
              <a:rPr lang="es-MX" sz="1800" b="1" i="1" u="none" strike="noStrike" cap="none">
                <a:solidFill>
                  <a:srgbClr val="002060"/>
                </a:solidFill>
                <a:latin typeface="Noto Sans"/>
                <a:ea typeface="Noto Sans"/>
                <a:cs typeface="Noto Sans"/>
                <a:sym typeface="Noto Sans"/>
              </a:rPr>
            </a:br>
            <a:r>
              <a:rPr lang="es-MX" sz="1400">
                <a:solidFill>
                  <a:srgbClr val="002060"/>
                </a:solidFill>
                <a:latin typeface="Noto Sans"/>
                <a:ea typeface="Noto Sans"/>
                <a:cs typeface="Noto Sans"/>
                <a:sym typeface="Noto Sans"/>
              </a:rPr>
              <a:t>(cifras en millones de pesos)</a:t>
            </a:r>
            <a:endParaRPr sz="1800" i="1">
              <a:solidFill>
                <a:srgbClr val="002060"/>
              </a:solidFill>
              <a:highlight>
                <a:srgbClr val="FFFF00"/>
              </a:highlight>
              <a:latin typeface="Noto Sans"/>
              <a:ea typeface="Noto Sans"/>
              <a:cs typeface="Noto Sans"/>
              <a:sym typeface="Noto Sans"/>
            </a:endParaRPr>
          </a:p>
        </p:txBody>
      </p:sp>
      <p:sp>
        <p:nvSpPr>
          <p:cNvPr id="815" name="Google Shape;815;p29"/>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ADMINISTRACIÓN</a:t>
            </a:r>
            <a:endParaRPr sz="1800" b="1">
              <a:solidFill>
                <a:schemeClr val="lt1"/>
              </a:solidFill>
              <a:latin typeface="Noto Sans"/>
              <a:ea typeface="Noto Sans"/>
              <a:cs typeface="Noto Sans"/>
              <a:sym typeface="Noto Sans"/>
            </a:endParaRPr>
          </a:p>
        </p:txBody>
      </p:sp>
      <p:graphicFrame>
        <p:nvGraphicFramePr>
          <p:cNvPr id="816" name="Google Shape;816;p29"/>
          <p:cNvGraphicFramePr/>
          <p:nvPr>
            <p:extLst>
              <p:ext uri="{D42A27DB-BD31-4B8C-83A1-F6EECF244321}">
                <p14:modId xmlns:p14="http://schemas.microsoft.com/office/powerpoint/2010/main" val="2192527524"/>
              </p:ext>
            </p:extLst>
          </p:nvPr>
        </p:nvGraphicFramePr>
        <p:xfrm>
          <a:off x="117364" y="1372880"/>
          <a:ext cx="11949625" cy="4582660"/>
        </p:xfrm>
        <a:graphic>
          <a:graphicData uri="http://schemas.openxmlformats.org/drawingml/2006/table">
            <a:tbl>
              <a:tblPr firstRow="1" firstCol="1">
                <a:noFill/>
                <a:tableStyleId>{2975FCF2-4E00-4434-AF43-92A4B88F2E1B}</a:tableStyleId>
              </a:tblPr>
              <a:tblGrid>
                <a:gridCol w="1107300">
                  <a:extLst>
                    <a:ext uri="{9D8B030D-6E8A-4147-A177-3AD203B41FA5}">
                      <a16:colId xmlns:a16="http://schemas.microsoft.com/office/drawing/2014/main" val="20000"/>
                    </a:ext>
                  </a:extLst>
                </a:gridCol>
                <a:gridCol w="1107300">
                  <a:extLst>
                    <a:ext uri="{9D8B030D-6E8A-4147-A177-3AD203B41FA5}">
                      <a16:colId xmlns:a16="http://schemas.microsoft.com/office/drawing/2014/main" val="20001"/>
                    </a:ext>
                  </a:extLst>
                </a:gridCol>
                <a:gridCol w="1107300">
                  <a:extLst>
                    <a:ext uri="{9D8B030D-6E8A-4147-A177-3AD203B41FA5}">
                      <a16:colId xmlns:a16="http://schemas.microsoft.com/office/drawing/2014/main" val="20002"/>
                    </a:ext>
                  </a:extLst>
                </a:gridCol>
                <a:gridCol w="1038100">
                  <a:extLst>
                    <a:ext uri="{9D8B030D-6E8A-4147-A177-3AD203B41FA5}">
                      <a16:colId xmlns:a16="http://schemas.microsoft.com/office/drawing/2014/main" val="20003"/>
                    </a:ext>
                  </a:extLst>
                </a:gridCol>
                <a:gridCol w="1038100">
                  <a:extLst>
                    <a:ext uri="{9D8B030D-6E8A-4147-A177-3AD203B41FA5}">
                      <a16:colId xmlns:a16="http://schemas.microsoft.com/office/drawing/2014/main" val="20004"/>
                    </a:ext>
                  </a:extLst>
                </a:gridCol>
                <a:gridCol w="1015025">
                  <a:extLst>
                    <a:ext uri="{9D8B030D-6E8A-4147-A177-3AD203B41FA5}">
                      <a16:colId xmlns:a16="http://schemas.microsoft.com/office/drawing/2014/main" val="20005"/>
                    </a:ext>
                  </a:extLst>
                </a:gridCol>
                <a:gridCol w="1107300">
                  <a:extLst>
                    <a:ext uri="{9D8B030D-6E8A-4147-A177-3AD203B41FA5}">
                      <a16:colId xmlns:a16="http://schemas.microsoft.com/office/drawing/2014/main" val="20006"/>
                    </a:ext>
                  </a:extLst>
                </a:gridCol>
                <a:gridCol w="1107300">
                  <a:extLst>
                    <a:ext uri="{9D8B030D-6E8A-4147-A177-3AD203B41FA5}">
                      <a16:colId xmlns:a16="http://schemas.microsoft.com/office/drawing/2014/main" val="20007"/>
                    </a:ext>
                  </a:extLst>
                </a:gridCol>
                <a:gridCol w="1107300">
                  <a:extLst>
                    <a:ext uri="{9D8B030D-6E8A-4147-A177-3AD203B41FA5}">
                      <a16:colId xmlns:a16="http://schemas.microsoft.com/office/drawing/2014/main" val="20008"/>
                    </a:ext>
                  </a:extLst>
                </a:gridCol>
                <a:gridCol w="1107300">
                  <a:extLst>
                    <a:ext uri="{9D8B030D-6E8A-4147-A177-3AD203B41FA5}">
                      <a16:colId xmlns:a16="http://schemas.microsoft.com/office/drawing/2014/main" val="20009"/>
                    </a:ext>
                  </a:extLst>
                </a:gridCol>
                <a:gridCol w="1107300">
                  <a:extLst>
                    <a:ext uri="{9D8B030D-6E8A-4147-A177-3AD203B41FA5}">
                      <a16:colId xmlns:a16="http://schemas.microsoft.com/office/drawing/2014/main" val="20010"/>
                    </a:ext>
                  </a:extLst>
                </a:gridCol>
              </a:tblGrid>
              <a:tr h="338800">
                <a:tc rowSpan="2">
                  <a:txBody>
                    <a:bodyPr/>
                    <a:lstStyle/>
                    <a:p>
                      <a:pPr marL="0" marR="0" lvl="0" indent="0" algn="ctr" rtl="0">
                        <a:spcBef>
                          <a:spcPts val="0"/>
                        </a:spcBef>
                        <a:spcAft>
                          <a:spcPts val="0"/>
                        </a:spcAft>
                        <a:buNone/>
                      </a:pPr>
                      <a:r>
                        <a:rPr lang="es-MX" sz="1400" b="1" u="none" strike="noStrike" cap="none">
                          <a:solidFill>
                            <a:schemeClr val="lt1"/>
                          </a:solidFill>
                          <a:latin typeface="Noto Sans"/>
                          <a:ea typeface="Noto Sans"/>
                          <a:cs typeface="Noto Sans"/>
                          <a:sym typeface="Noto Sans"/>
                        </a:rPr>
                        <a:t>Capítulo de gasto</a:t>
                      </a:r>
                      <a:endParaRPr sz="1400" b="1" i="0" u="none" strike="noStrike" cap="none">
                        <a:solidFill>
                          <a:schemeClr val="lt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rowSpan="2">
                  <a:txBody>
                    <a:bodyPr/>
                    <a:lstStyle/>
                    <a:p>
                      <a:pPr marL="0" marR="0" lvl="0" indent="0" algn="ctr" rtl="0">
                        <a:spcBef>
                          <a:spcPts val="0"/>
                        </a:spcBef>
                        <a:spcAft>
                          <a:spcPts val="0"/>
                        </a:spcAft>
                        <a:buNone/>
                      </a:pPr>
                      <a:r>
                        <a:rPr lang="es-MX" sz="1400" b="1" u="none" strike="noStrike" cap="none">
                          <a:solidFill>
                            <a:schemeClr val="lt1"/>
                          </a:solidFill>
                          <a:latin typeface="Noto Sans"/>
                          <a:ea typeface="Noto Sans"/>
                          <a:cs typeface="Noto Sans"/>
                          <a:sym typeface="Noto Sans"/>
                        </a:rPr>
                        <a:t>Descripción</a:t>
                      </a:r>
                      <a:endParaRPr sz="1400" b="1" i="0" u="none" strike="noStrike" cap="none">
                        <a:solidFill>
                          <a:schemeClr val="lt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rowSpan="2">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Original 2024</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gridSpan="3">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Ejercido 2024</a:t>
                      </a:r>
                      <a:endParaRPr sz="1400" b="1" i="0" u="none" strike="noStrike" cap="none">
                        <a:solidFill>
                          <a:schemeClr val="lt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rowSpan="2">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Original 2025</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gridSpan="3">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Ejercido 2025</a:t>
                      </a:r>
                      <a:endParaRPr sz="1400" b="1" i="0" u="none" strike="noStrike" cap="none">
                        <a:solidFill>
                          <a:schemeClr val="lt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tc rowSpan="2">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 Var</a:t>
                      </a:r>
                      <a:endParaRPr sz="1400" b="1" i="0" u="none" strike="noStrike" cap="none">
                        <a:solidFill>
                          <a:schemeClr val="lt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249400">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Fiscal</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400"/>
                        <a:buFont typeface="Noto Sans"/>
                        <a:buNone/>
                      </a:pPr>
                      <a:r>
                        <a:rPr lang="es-MX" sz="1400" b="1" i="0" u="none" strike="noStrike" cap="none">
                          <a:solidFill>
                            <a:schemeClr val="lt1"/>
                          </a:solidFill>
                          <a:latin typeface="Noto Sans"/>
                          <a:ea typeface="Noto Sans"/>
                          <a:cs typeface="Noto Sans"/>
                          <a:sym typeface="Noto Sans"/>
                        </a:rPr>
                        <a:t>Propios</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Total </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vMerge="1">
                  <a:txBody>
                    <a:bodyPr/>
                    <a:lstStyle/>
                    <a:p>
                      <a:endParaRPr lang="es-MX"/>
                    </a:p>
                  </a:txBody>
                  <a:tcPr/>
                </a:tc>
                <a:tc>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Fiscal</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chemeClr val="lt1"/>
                        </a:buClr>
                        <a:buSzPts val="1400"/>
                        <a:buFont typeface="Noto Sans"/>
                        <a:buNone/>
                      </a:pPr>
                      <a:r>
                        <a:rPr lang="es-MX" sz="1400" b="1" i="0" u="none" strike="noStrike" cap="none">
                          <a:solidFill>
                            <a:schemeClr val="lt1"/>
                          </a:solidFill>
                          <a:latin typeface="Noto Sans"/>
                          <a:ea typeface="Noto Sans"/>
                          <a:cs typeface="Noto Sans"/>
                          <a:sym typeface="Noto Sans"/>
                        </a:rPr>
                        <a:t>Propios</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400" b="1" i="0" u="none" strike="noStrike" cap="none">
                          <a:solidFill>
                            <a:schemeClr val="lt1"/>
                          </a:solidFill>
                          <a:latin typeface="Noto Sans"/>
                          <a:ea typeface="Noto Sans"/>
                          <a:cs typeface="Noto Sans"/>
                          <a:sym typeface="Noto Sans"/>
                        </a:rPr>
                        <a:t>Total </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vMerge="1">
                  <a:txBody>
                    <a:bodyPr/>
                    <a:lstStyle/>
                    <a:p>
                      <a:endParaRPr lang="es-MX"/>
                    </a:p>
                  </a:txBody>
                  <a:tcPr/>
                </a:tc>
                <a:extLst>
                  <a:ext uri="{0D108BD9-81ED-4DB2-BD59-A6C34878D82A}">
                    <a16:rowId xmlns:a16="http://schemas.microsoft.com/office/drawing/2014/main" val="10001"/>
                  </a:ext>
                </a:extLst>
              </a:tr>
              <a:tr h="540000">
                <a:tc>
                  <a:txBody>
                    <a:bodyPr/>
                    <a:lstStyle/>
                    <a:p>
                      <a:pPr marL="0" marR="0" lvl="0" indent="0" algn="ctr" rtl="0">
                        <a:spcBef>
                          <a:spcPts val="0"/>
                        </a:spcBef>
                        <a:spcAft>
                          <a:spcPts val="0"/>
                        </a:spcAft>
                        <a:buNone/>
                      </a:pPr>
                      <a:r>
                        <a:rPr lang="es-MX" sz="1400" b="1" u="none" strike="noStrike" cap="none" dirty="0">
                          <a:solidFill>
                            <a:schemeClr val="tx1"/>
                          </a:solidFill>
                          <a:latin typeface="Noto Sans"/>
                          <a:ea typeface="Noto Sans"/>
                          <a:cs typeface="Noto Sans"/>
                          <a:sym typeface="Noto Sans"/>
                        </a:rPr>
                        <a:t>1000</a:t>
                      </a:r>
                      <a:endParaRPr sz="1400" b="1" i="0" u="none" strike="noStrike" cap="none" dirty="0">
                        <a:solidFill>
                          <a:schemeClr val="tx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200" b="0" u="none" strike="noStrike" cap="none">
                          <a:latin typeface="Noto Sans"/>
                          <a:ea typeface="Noto Sans"/>
                          <a:cs typeface="Noto Sans"/>
                          <a:sym typeface="Noto Sans"/>
                        </a:rPr>
                        <a:t>Servicios Personales</a:t>
                      </a:r>
                      <a:endParaRPr sz="1200" b="0" i="0" u="none" strike="noStrike" cap="none">
                        <a:solidFill>
                          <a:srgbClr val="000000"/>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1,358.93</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1,505.82 </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1,505.82</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1,221.67</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1,552.56</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1,552.56</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3.10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540000">
                <a:tc>
                  <a:txBody>
                    <a:bodyPr/>
                    <a:lstStyle/>
                    <a:p>
                      <a:pPr marL="0" marR="0" lvl="0" indent="0" algn="ctr" rtl="0">
                        <a:spcBef>
                          <a:spcPts val="0"/>
                        </a:spcBef>
                        <a:spcAft>
                          <a:spcPts val="0"/>
                        </a:spcAft>
                        <a:buNone/>
                      </a:pPr>
                      <a:r>
                        <a:rPr lang="es-MX" sz="1400" b="1" u="none" strike="noStrike" cap="none" dirty="0">
                          <a:solidFill>
                            <a:schemeClr val="tx1"/>
                          </a:solidFill>
                          <a:latin typeface="Noto Sans"/>
                          <a:ea typeface="Noto Sans"/>
                          <a:cs typeface="Noto Sans"/>
                          <a:sym typeface="Noto Sans"/>
                        </a:rPr>
                        <a:t>2000</a:t>
                      </a:r>
                      <a:endParaRPr sz="1400" b="1" i="0" u="none" strike="noStrike" cap="none" dirty="0">
                        <a:solidFill>
                          <a:schemeClr val="tx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200" b="0" u="none" strike="noStrike" cap="none">
                          <a:latin typeface="Noto Sans"/>
                          <a:ea typeface="Noto Sans"/>
                          <a:cs typeface="Noto Sans"/>
                          <a:sym typeface="Noto Sans"/>
                        </a:rPr>
                        <a:t>Materiales y Suministros</a:t>
                      </a:r>
                      <a:endParaRPr sz="1200" b="0" i="0" u="none" strike="noStrike" cap="none">
                        <a:solidFill>
                          <a:srgbClr val="000000"/>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722.42</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1,084.23 </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21.07</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1,105.30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750.81</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822.76</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12.25</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835.01</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-24.45</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3"/>
                  </a:ext>
                </a:extLst>
              </a:tr>
              <a:tr h="540000">
                <a:tc>
                  <a:txBody>
                    <a:bodyPr/>
                    <a:lstStyle/>
                    <a:p>
                      <a:pPr marL="0" marR="0" lvl="0" indent="0" algn="ctr" rtl="0">
                        <a:spcBef>
                          <a:spcPts val="0"/>
                        </a:spcBef>
                        <a:spcAft>
                          <a:spcPts val="0"/>
                        </a:spcAft>
                        <a:buNone/>
                      </a:pPr>
                      <a:r>
                        <a:rPr lang="es-MX" sz="1400" b="1" u="none" strike="noStrike" cap="none" dirty="0">
                          <a:solidFill>
                            <a:schemeClr val="tx1"/>
                          </a:solidFill>
                          <a:latin typeface="Noto Sans"/>
                          <a:ea typeface="Noto Sans"/>
                          <a:cs typeface="Noto Sans"/>
                          <a:sym typeface="Noto Sans"/>
                        </a:rPr>
                        <a:t>3000</a:t>
                      </a:r>
                      <a:endParaRPr sz="1400" b="1" i="0" u="none" strike="noStrike" cap="none" dirty="0">
                        <a:solidFill>
                          <a:schemeClr val="tx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200" b="0" u="none" strike="noStrike" cap="none">
                          <a:latin typeface="Noto Sans"/>
                          <a:ea typeface="Noto Sans"/>
                          <a:cs typeface="Noto Sans"/>
                          <a:sym typeface="Noto Sans"/>
                        </a:rPr>
                        <a:t>Servicios Generales</a:t>
                      </a:r>
                      <a:endParaRPr sz="1200" b="0" i="0" u="none" strike="noStrike" cap="none">
                        <a:solidFill>
                          <a:srgbClr val="000000"/>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140.66</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dirty="0">
                          <a:solidFill>
                            <a:schemeClr val="dk1"/>
                          </a:solidFill>
                          <a:latin typeface="Noto Sans"/>
                          <a:ea typeface="Noto Sans"/>
                          <a:cs typeface="Noto Sans"/>
                          <a:sym typeface="Noto Sans"/>
                        </a:rPr>
                        <a:t>654.85</a:t>
                      </a:r>
                      <a:endParaRPr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u="none" strike="noStrike" cap="none" dirty="0">
                          <a:solidFill>
                            <a:schemeClr val="dk1"/>
                          </a:solidFill>
                          <a:latin typeface="Noto Sans"/>
                          <a:ea typeface="Noto Sans"/>
                          <a:cs typeface="Noto Sans"/>
                          <a:sym typeface="Noto Sans"/>
                        </a:rPr>
                        <a:t>10.24</a:t>
                      </a:r>
                      <a:endParaRPr sz="1400"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665.09</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u="none" strike="noStrike" cap="none" dirty="0">
                          <a:solidFill>
                            <a:schemeClr val="dk1"/>
                          </a:solidFill>
                          <a:latin typeface="Noto Sans"/>
                          <a:ea typeface="Noto Sans"/>
                          <a:cs typeface="Noto Sans"/>
                          <a:sym typeface="Noto Sans"/>
                        </a:rPr>
                        <a:t>148.27</a:t>
                      </a:r>
                      <a:endParaRPr dirty="0"/>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u="none" strike="noStrike" cap="none" dirty="0">
                          <a:solidFill>
                            <a:schemeClr val="dk1"/>
                          </a:solidFill>
                          <a:latin typeface="Noto Sans"/>
                          <a:ea typeface="Noto Sans"/>
                          <a:cs typeface="Noto Sans"/>
                          <a:sym typeface="Noto Sans"/>
                        </a:rPr>
                        <a:t>349.72</a:t>
                      </a:r>
                      <a:endParaRPr sz="1400"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u="none" strike="noStrike" cap="none" dirty="0">
                          <a:solidFill>
                            <a:schemeClr val="dk1"/>
                          </a:solidFill>
                          <a:latin typeface="Noto Sans"/>
                          <a:ea typeface="Noto Sans"/>
                          <a:cs typeface="Noto Sans"/>
                          <a:sym typeface="Noto Sans"/>
                        </a:rPr>
                        <a:t>11.64</a:t>
                      </a:r>
                      <a:endParaRPr sz="1400"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361.36</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-45.67</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540000">
                <a:tc>
                  <a:txBody>
                    <a:bodyPr/>
                    <a:lstStyle/>
                    <a:p>
                      <a:pPr marL="0" marR="0" lvl="0" indent="0" algn="ctr" rtl="0">
                        <a:spcBef>
                          <a:spcPts val="0"/>
                        </a:spcBef>
                        <a:spcAft>
                          <a:spcPts val="0"/>
                        </a:spcAft>
                        <a:buNone/>
                      </a:pPr>
                      <a:r>
                        <a:rPr lang="es-MX" sz="1400" b="1" u="none" strike="noStrike" cap="none" dirty="0">
                          <a:solidFill>
                            <a:schemeClr val="tx1"/>
                          </a:solidFill>
                          <a:latin typeface="Noto Sans"/>
                          <a:ea typeface="Noto Sans"/>
                          <a:cs typeface="Noto Sans"/>
                          <a:sym typeface="Noto Sans"/>
                        </a:rPr>
                        <a:t>5000</a:t>
                      </a:r>
                      <a:endParaRPr sz="1400" b="1" i="0" u="none" strike="noStrike" cap="none" dirty="0">
                        <a:solidFill>
                          <a:schemeClr val="tx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200" b="0" u="none" strike="noStrike" cap="none">
                          <a:latin typeface="Noto Sans"/>
                          <a:ea typeface="Noto Sans"/>
                          <a:cs typeface="Noto Sans"/>
                          <a:sym typeface="Noto Sans"/>
                        </a:rPr>
                        <a:t>Bienes Muebles e Inmuebles</a:t>
                      </a:r>
                      <a:endParaRPr sz="1200" b="0" i="0" u="none" strike="noStrike" cap="none">
                        <a:solidFill>
                          <a:srgbClr val="000000"/>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5.93</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u="none" strike="noStrike" cap="none" dirty="0">
                          <a:solidFill>
                            <a:schemeClr val="dk1"/>
                          </a:solidFill>
                          <a:latin typeface="Noto Sans"/>
                          <a:ea typeface="Noto Sans"/>
                          <a:cs typeface="Noto Sans"/>
                          <a:sym typeface="Noto Sans"/>
                        </a:rPr>
                        <a:t>0.00</a:t>
                      </a:r>
                      <a:endParaRPr sz="1400"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5.93</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u="none" strike="noStrike" cap="none" dirty="0">
                          <a:solidFill>
                            <a:schemeClr val="dk1"/>
                          </a:solidFill>
                          <a:latin typeface="Noto Sans"/>
                          <a:ea typeface="Noto Sans"/>
                          <a:cs typeface="Noto Sans"/>
                          <a:sym typeface="Noto Sans"/>
                        </a:rPr>
                        <a:t>0.00</a:t>
                      </a:r>
                      <a:endParaRPr sz="1400"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0.00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-100.00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5"/>
                  </a:ext>
                </a:extLst>
              </a:tr>
              <a:tr h="540000">
                <a:tc>
                  <a:txBody>
                    <a:bodyPr/>
                    <a:lstStyle/>
                    <a:p>
                      <a:pPr marL="0" marR="0" lvl="0" indent="0" algn="ctr" rtl="0">
                        <a:spcBef>
                          <a:spcPts val="0"/>
                        </a:spcBef>
                        <a:spcAft>
                          <a:spcPts val="0"/>
                        </a:spcAft>
                        <a:buNone/>
                      </a:pPr>
                      <a:r>
                        <a:rPr lang="es-MX" sz="1400" b="1" u="none" strike="noStrike" cap="none" dirty="0">
                          <a:solidFill>
                            <a:schemeClr val="tx1"/>
                          </a:solidFill>
                          <a:latin typeface="Noto Sans"/>
                          <a:ea typeface="Noto Sans"/>
                          <a:cs typeface="Noto Sans"/>
                          <a:sym typeface="Noto Sans"/>
                        </a:rPr>
                        <a:t>6000</a:t>
                      </a:r>
                      <a:endParaRPr sz="1400" b="1" i="0" u="none" strike="noStrike" cap="none" dirty="0">
                        <a:solidFill>
                          <a:schemeClr val="tx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200" b="0" u="none" strike="noStrike" cap="none">
                          <a:latin typeface="Noto Sans"/>
                          <a:ea typeface="Noto Sans"/>
                          <a:cs typeface="Noto Sans"/>
                          <a:sym typeface="Noto Sans"/>
                        </a:rPr>
                        <a:t>Inversión Pública</a:t>
                      </a:r>
                      <a:endParaRPr sz="1200" b="0" i="0" u="none" strike="noStrike" cap="none">
                        <a:solidFill>
                          <a:srgbClr val="000000"/>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0.00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0.00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6"/>
                  </a:ext>
                </a:extLst>
              </a:tr>
              <a:tr h="540000">
                <a:tc>
                  <a:txBody>
                    <a:bodyPr/>
                    <a:lstStyle/>
                    <a:p>
                      <a:pPr marL="0" marR="0" lvl="0" indent="0" algn="ctr" rtl="0">
                        <a:spcBef>
                          <a:spcPts val="0"/>
                        </a:spcBef>
                        <a:spcAft>
                          <a:spcPts val="0"/>
                        </a:spcAft>
                        <a:buNone/>
                      </a:pPr>
                      <a:r>
                        <a:rPr lang="es-MX" sz="1400" b="1" i="0" u="none" strike="noStrike" cap="none" dirty="0">
                          <a:solidFill>
                            <a:schemeClr val="tx1"/>
                          </a:solidFill>
                          <a:latin typeface="Noto Sans"/>
                          <a:ea typeface="Noto Sans"/>
                          <a:cs typeface="Noto Sans"/>
                          <a:sym typeface="Noto Sans"/>
                        </a:rPr>
                        <a:t>7000</a:t>
                      </a:r>
                      <a:endParaRPr dirty="0">
                        <a:solidFill>
                          <a:schemeClr val="tx1"/>
                        </a:solidFill>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200" b="0" i="0" u="none" strike="noStrike" cap="none">
                          <a:solidFill>
                            <a:srgbClr val="000000"/>
                          </a:solidFill>
                          <a:latin typeface="Noto Sans"/>
                          <a:ea typeface="Noto Sans"/>
                          <a:cs typeface="Noto Sans"/>
                          <a:sym typeface="Noto Sans"/>
                        </a:rPr>
                        <a:t>Inversiones financieras y otras provisiones</a:t>
                      </a:r>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406.84</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0.00</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349.42</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u="none" strike="noStrike" cap="none">
                          <a:solidFill>
                            <a:schemeClr val="dk1"/>
                          </a:solidFill>
                          <a:latin typeface="Noto Sans"/>
                          <a:ea typeface="Noto Sans"/>
                          <a:cs typeface="Noto Sans"/>
                          <a:sym typeface="Noto Sans"/>
                        </a:rPr>
                        <a:t>0.00</a:t>
                      </a:r>
                      <a:endParaRPr sz="1400"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0.00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0.00</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7"/>
                  </a:ext>
                </a:extLst>
              </a:tr>
              <a:tr h="540000">
                <a:tc gridSpan="2">
                  <a:txBody>
                    <a:bodyPr/>
                    <a:lstStyle/>
                    <a:p>
                      <a:pPr marL="0" marR="0" lvl="0" indent="0" algn="ctr" rtl="0">
                        <a:spcBef>
                          <a:spcPts val="0"/>
                        </a:spcBef>
                        <a:spcAft>
                          <a:spcPts val="0"/>
                        </a:spcAft>
                        <a:buNone/>
                      </a:pPr>
                      <a:r>
                        <a:rPr lang="es-MX" sz="1400" b="1" u="none" strike="noStrike" cap="none" dirty="0">
                          <a:solidFill>
                            <a:schemeClr val="tx1"/>
                          </a:solidFill>
                          <a:latin typeface="Noto Sans"/>
                          <a:ea typeface="Noto Sans"/>
                          <a:cs typeface="Noto Sans"/>
                          <a:sym typeface="Noto Sans"/>
                        </a:rPr>
                        <a:t>Total</a:t>
                      </a:r>
                      <a:endParaRPr sz="1400" b="1" i="0" u="none" strike="noStrike" cap="none" dirty="0">
                        <a:solidFill>
                          <a:schemeClr val="tx1"/>
                        </a:solidFill>
                        <a:latin typeface="Noto Sans"/>
                        <a:ea typeface="Noto Sans"/>
                        <a:cs typeface="Noto Sans"/>
                        <a:sym typeface="Noto Sans"/>
                      </a:endParaRPr>
                    </a:p>
                  </a:txBody>
                  <a:tcPr marL="7150" marR="7150" marT="71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hMerge="1">
                  <a:txBody>
                    <a:bodyPr/>
                    <a:lstStyle/>
                    <a:p>
                      <a:endParaRPr lang="es-MX"/>
                    </a:p>
                  </a:txBody>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2,628.85</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3,250.83 </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31.31</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3,282.14</a:t>
                      </a:r>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2,470.17</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1,172.48</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23.89</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a:solidFill>
                            <a:schemeClr val="dk1"/>
                          </a:solidFill>
                          <a:latin typeface="Noto Sans"/>
                          <a:ea typeface="Noto Sans"/>
                          <a:cs typeface="Noto Sans"/>
                          <a:sym typeface="Noto Sans"/>
                        </a:rPr>
                        <a:t>2,748.93</a:t>
                      </a:r>
                      <a:endParaRPr sz="1400" b="1" u="none" strike="noStrike" cap="none">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400" b="1" u="none" strike="noStrike" cap="none" dirty="0">
                          <a:solidFill>
                            <a:schemeClr val="dk1"/>
                          </a:solidFill>
                          <a:latin typeface="Noto Sans"/>
                          <a:ea typeface="Noto Sans"/>
                          <a:cs typeface="Noto Sans"/>
                          <a:sym typeface="Noto Sans"/>
                        </a:rPr>
                        <a:t>-16.25</a:t>
                      </a:r>
                      <a:endParaRPr sz="1400" b="1" u="none" strike="noStrike" cap="none" dirty="0">
                        <a:solidFill>
                          <a:schemeClr val="dk1"/>
                        </a:solidFill>
                        <a:latin typeface="Noto Sans"/>
                        <a:ea typeface="Noto Sans"/>
                        <a:cs typeface="Noto Sans"/>
                        <a:sym typeface="Noto Sans"/>
                      </a:endParaRPr>
                    </a:p>
                  </a:txBody>
                  <a:tcPr marL="9525" marR="9525"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8"/>
                  </a:ext>
                </a:extLst>
              </a:tr>
            </a:tbl>
          </a:graphicData>
        </a:graphic>
      </p:graphicFrame>
      <p:sp>
        <p:nvSpPr>
          <p:cNvPr id="817" name="Google Shape;817;p29"/>
          <p:cNvSpPr txBox="1"/>
          <p:nvPr/>
        </p:nvSpPr>
        <p:spPr>
          <a:xfrm>
            <a:off x="124919" y="5996866"/>
            <a:ext cx="11996741" cy="600164"/>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dk1"/>
              </a:buClr>
              <a:buSzPts val="1100"/>
              <a:buFont typeface="Noto Sans Symbols"/>
              <a:buChar char="▪"/>
            </a:pPr>
            <a:r>
              <a:rPr lang="es-MX" sz="1100" dirty="0">
                <a:solidFill>
                  <a:schemeClr val="dk1"/>
                </a:solidFill>
                <a:latin typeface="Noto Sans"/>
                <a:ea typeface="Noto Sans"/>
                <a:cs typeface="Noto Sans"/>
                <a:sym typeface="Noto Sans"/>
              </a:rPr>
              <a:t>El total ejercido de recursos fiscales y propios del año 2024 no incluye recursos de terceros por 37.10 MP y la no captación de recursos propios por 0.69 MP</a:t>
            </a:r>
            <a:endParaRPr dirty="0"/>
          </a:p>
          <a:p>
            <a:pPr marL="171450" marR="0" lvl="0" indent="-171450" algn="l" rtl="0">
              <a:spcBef>
                <a:spcPts val="0"/>
              </a:spcBef>
              <a:spcAft>
                <a:spcPts val="0"/>
              </a:spcAft>
              <a:buClr>
                <a:schemeClr val="dk1"/>
              </a:buClr>
              <a:buSzPts val="1100"/>
              <a:buFont typeface="Noto Sans Symbols"/>
              <a:buChar char="▪"/>
            </a:pPr>
            <a:r>
              <a:rPr lang="es-MX" sz="1100" dirty="0">
                <a:solidFill>
                  <a:schemeClr val="dk1"/>
                </a:solidFill>
                <a:latin typeface="Noto Sans"/>
                <a:ea typeface="Noto Sans"/>
                <a:cs typeface="Noto Sans"/>
                <a:sym typeface="Noto Sans"/>
              </a:rPr>
              <a:t>El total ejercido de recursos fiscales y propios del año 2025 no incluye recursos de terceros por 35.76 MP.</a:t>
            </a:r>
            <a:endParaRPr dirty="0"/>
          </a:p>
          <a:p>
            <a:pPr marL="171450" marR="0" lvl="0" indent="-171450" algn="l" rtl="0">
              <a:spcBef>
                <a:spcPts val="0"/>
              </a:spcBef>
              <a:spcAft>
                <a:spcPts val="0"/>
              </a:spcAft>
              <a:buClr>
                <a:schemeClr val="dk1"/>
              </a:buClr>
              <a:buSzPts val="1100"/>
              <a:buFont typeface="Noto Sans Symbols"/>
              <a:buChar char="▪"/>
            </a:pPr>
            <a:r>
              <a:rPr lang="es-MX" sz="1100" dirty="0">
                <a:solidFill>
                  <a:schemeClr val="dk1"/>
                </a:solidFill>
                <a:latin typeface="Noto Sans"/>
                <a:ea typeface="Noto Sans"/>
                <a:cs typeface="Noto Sans"/>
                <a:sym typeface="Noto Sans"/>
              </a:rPr>
              <a:t>Ambos ejercicios corresponden al Cierre de la Cuenta Pública</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30"/>
          <p:cNvPicPr preferRelativeResize="0"/>
          <p:nvPr/>
        </p:nvPicPr>
        <p:blipFill rotWithShape="1">
          <a:blip r:embed="rId3">
            <a:alphaModFix/>
          </a:blip>
          <a:srcRect/>
          <a:stretch/>
        </p:blipFill>
        <p:spPr>
          <a:xfrm>
            <a:off x="0" y="164453"/>
            <a:ext cx="12222200" cy="65452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3" name="Google Shape;203;p3"/>
          <p:cNvGrpSpPr/>
          <p:nvPr/>
        </p:nvGrpSpPr>
        <p:grpSpPr>
          <a:xfrm>
            <a:off x="70340" y="6657052"/>
            <a:ext cx="11996742" cy="95885"/>
            <a:chOff x="0" y="0"/>
            <a:chExt cx="5549939" cy="154305"/>
          </a:xfrm>
        </p:grpSpPr>
        <p:sp>
          <p:nvSpPr>
            <p:cNvPr id="204" name="Google Shape;204;p3"/>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3"/>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3"/>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3"/>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3"/>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209" name="Google Shape;209;p3"/>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INVESTIGACIÓN</a:t>
            </a:r>
            <a:endParaRPr sz="1800" b="1">
              <a:solidFill>
                <a:schemeClr val="lt1"/>
              </a:solidFill>
              <a:latin typeface="Noto Sans"/>
              <a:ea typeface="Noto Sans"/>
              <a:cs typeface="Noto Sans"/>
              <a:sym typeface="Noto Sans"/>
            </a:endParaRPr>
          </a:p>
        </p:txBody>
      </p:sp>
      <p:sp>
        <p:nvSpPr>
          <p:cNvPr id="210" name="Google Shape;210;p3"/>
          <p:cNvSpPr txBox="1"/>
          <p:nvPr/>
        </p:nvSpPr>
        <p:spPr>
          <a:xfrm>
            <a:off x="880497" y="693200"/>
            <a:ext cx="3598348"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Publicaciones por Grupo</a:t>
            </a:r>
            <a:endParaRPr sz="1800" dirty="0"/>
          </a:p>
        </p:txBody>
      </p:sp>
      <p:sp>
        <p:nvSpPr>
          <p:cNvPr id="211" name="Google Shape;211;p3"/>
          <p:cNvSpPr txBox="1"/>
          <p:nvPr/>
        </p:nvSpPr>
        <p:spPr>
          <a:xfrm>
            <a:off x="4666158" y="716417"/>
            <a:ext cx="7490865" cy="369291"/>
          </a:xfrm>
          <a:prstGeom prst="rect">
            <a:avLst/>
          </a:prstGeom>
          <a:noFill/>
          <a:ln>
            <a:noFill/>
          </a:ln>
        </p:spPr>
        <p:txBody>
          <a:bodyPr spcFirstLastPara="1" wrap="square" lIns="91425" tIns="45700" rIns="91425" bIns="45700" anchor="t" anchorCtr="0">
            <a:spAutoFit/>
          </a:bodyPr>
          <a:lstStyle/>
          <a:p>
            <a:pPr lvl="0" algn="ctr"/>
            <a:r>
              <a:rPr lang="es-MX" sz="1800" b="1" dirty="0">
                <a:solidFill>
                  <a:srgbClr val="002060"/>
                </a:solidFill>
                <a:latin typeface="Noto Sans"/>
                <a:ea typeface="Noto Sans"/>
                <a:cs typeface="Noto Sans"/>
                <a:sym typeface="Noto Sans"/>
              </a:rPr>
              <a:t>Líneas de Investigación con mayor número de Publicaciones</a:t>
            </a:r>
            <a:endParaRPr sz="1800" b="1" dirty="0">
              <a:solidFill>
                <a:srgbClr val="002060"/>
              </a:solidFill>
              <a:highlight>
                <a:srgbClr val="FFFF00"/>
              </a:highlight>
              <a:latin typeface="Noto Sans"/>
              <a:ea typeface="Noto Sans"/>
              <a:cs typeface="Noto Sans"/>
              <a:sym typeface="Noto Sans"/>
            </a:endParaRPr>
          </a:p>
        </p:txBody>
      </p:sp>
      <p:grpSp>
        <p:nvGrpSpPr>
          <p:cNvPr id="212" name="Google Shape;212;p3"/>
          <p:cNvGrpSpPr/>
          <p:nvPr/>
        </p:nvGrpSpPr>
        <p:grpSpPr>
          <a:xfrm>
            <a:off x="4988182" y="1280318"/>
            <a:ext cx="7168841" cy="4962284"/>
            <a:chOff x="921549" y="-174364"/>
            <a:chExt cx="7279930" cy="6300017"/>
          </a:xfrm>
        </p:grpSpPr>
        <p:graphicFrame>
          <p:nvGraphicFramePr>
            <p:cNvPr id="213" name="Google Shape;213;p3"/>
            <p:cNvGraphicFramePr/>
            <p:nvPr>
              <p:extLst>
                <p:ext uri="{D42A27DB-BD31-4B8C-83A1-F6EECF244321}">
                  <p14:modId xmlns:p14="http://schemas.microsoft.com/office/powerpoint/2010/main" val="4169550408"/>
                </p:ext>
              </p:extLst>
            </p:nvPr>
          </p:nvGraphicFramePr>
          <p:xfrm>
            <a:off x="1234054" y="-174364"/>
            <a:ext cx="6967425" cy="6300017"/>
          </p:xfrm>
          <a:graphic>
            <a:graphicData uri="http://schemas.openxmlformats.org/drawingml/2006/chart">
              <c:chart xmlns:c="http://schemas.openxmlformats.org/drawingml/2006/chart" xmlns:r="http://schemas.openxmlformats.org/officeDocument/2006/relationships" r:id="rId3"/>
            </a:graphicData>
          </a:graphic>
        </p:graphicFrame>
        <p:sp>
          <p:nvSpPr>
            <p:cNvPr id="214" name="Google Shape;214;p3"/>
            <p:cNvSpPr txBox="1"/>
            <p:nvPr/>
          </p:nvSpPr>
          <p:spPr>
            <a:xfrm rot="16200000">
              <a:off x="-1466531" y="3296816"/>
              <a:ext cx="5088665" cy="312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b="1" i="0" u="none" strike="noStrike" dirty="0">
                  <a:solidFill>
                    <a:srgbClr val="595959"/>
                  </a:solidFill>
                  <a:latin typeface="Noto Sans"/>
                  <a:ea typeface="Noto Sans"/>
                  <a:cs typeface="Noto Sans"/>
                  <a:sym typeface="Noto Sans"/>
                </a:rPr>
                <a:t>Número de Publicaciones</a:t>
              </a:r>
              <a:endParaRPr dirty="0"/>
            </a:p>
          </p:txBody>
        </p:sp>
      </p:grpSp>
      <p:grpSp>
        <p:nvGrpSpPr>
          <p:cNvPr id="216" name="Google Shape;216;p3"/>
          <p:cNvGrpSpPr/>
          <p:nvPr/>
        </p:nvGrpSpPr>
        <p:grpSpPr>
          <a:xfrm>
            <a:off x="381552" y="1663447"/>
            <a:ext cx="4284606" cy="4962303"/>
            <a:chOff x="1663978" y="592029"/>
            <a:chExt cx="8495923" cy="6099900"/>
          </a:xfrm>
        </p:grpSpPr>
        <p:graphicFrame>
          <p:nvGraphicFramePr>
            <p:cNvPr id="217" name="Google Shape;217;p3"/>
            <p:cNvGraphicFramePr/>
            <p:nvPr>
              <p:extLst>
                <p:ext uri="{D42A27DB-BD31-4B8C-83A1-F6EECF244321}">
                  <p14:modId xmlns:p14="http://schemas.microsoft.com/office/powerpoint/2010/main" val="2596403796"/>
                </p:ext>
              </p:extLst>
            </p:nvPr>
          </p:nvGraphicFramePr>
          <p:xfrm>
            <a:off x="2032000" y="719666"/>
            <a:ext cx="8127900" cy="5418600"/>
          </p:xfrm>
          <a:graphic>
            <a:graphicData uri="http://schemas.openxmlformats.org/drawingml/2006/chart">
              <c:chart xmlns:c="http://schemas.openxmlformats.org/drawingml/2006/chart" xmlns:r="http://schemas.openxmlformats.org/officeDocument/2006/relationships" r:id="rId4"/>
            </a:graphicData>
          </a:graphic>
        </p:graphicFrame>
        <p:sp>
          <p:nvSpPr>
            <p:cNvPr id="218" name="Google Shape;218;p3"/>
            <p:cNvSpPr txBox="1"/>
            <p:nvPr/>
          </p:nvSpPr>
          <p:spPr>
            <a:xfrm rot="-5400000">
              <a:off x="-1232072" y="3488079"/>
              <a:ext cx="60999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b="1" i="0" u="none" strike="noStrike">
                  <a:solidFill>
                    <a:srgbClr val="595959"/>
                  </a:solidFill>
                  <a:latin typeface="Noto Sans"/>
                  <a:ea typeface="Noto Sans"/>
                  <a:cs typeface="Noto Sans"/>
                  <a:sym typeface="Noto Sans"/>
                </a:rPr>
                <a:t>Número de Publicaciones</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grpSp>
        <p:nvGrpSpPr>
          <p:cNvPr id="828" name="Google Shape;828;p31"/>
          <p:cNvGrpSpPr/>
          <p:nvPr/>
        </p:nvGrpSpPr>
        <p:grpSpPr>
          <a:xfrm>
            <a:off x="70340" y="6643197"/>
            <a:ext cx="11996742" cy="95885"/>
            <a:chOff x="0" y="0"/>
            <a:chExt cx="5549939" cy="154305"/>
          </a:xfrm>
        </p:grpSpPr>
        <p:sp>
          <p:nvSpPr>
            <p:cNvPr id="829" name="Google Shape;829;p31"/>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0" name="Google Shape;830;p31"/>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1" name="Google Shape;831;p31"/>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2" name="Google Shape;832;p31"/>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3" name="Google Shape;833;p31"/>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834" name="Google Shape;834;p31"/>
          <p:cNvSpPr txBox="1"/>
          <p:nvPr/>
        </p:nvSpPr>
        <p:spPr>
          <a:xfrm>
            <a:off x="3148080" y="196185"/>
            <a:ext cx="5933163" cy="4270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6E152E"/>
              </a:buClr>
              <a:buSzPts val="4400"/>
              <a:buFont typeface="Montserrat SemiBold"/>
              <a:buNone/>
            </a:pPr>
            <a:r>
              <a:rPr lang="es-MX" sz="2000" b="1" i="0" u="none" strike="noStrike" cap="none" dirty="0">
                <a:solidFill>
                  <a:srgbClr val="002060"/>
                </a:solidFill>
                <a:latin typeface="Noto Sans"/>
                <a:ea typeface="Noto Sans"/>
                <a:cs typeface="Noto Sans"/>
                <a:sym typeface="Noto Sans"/>
              </a:rPr>
              <a:t>Proyectos  Finalizados (324  MDP)</a:t>
            </a:r>
            <a:endParaRPr sz="2000" dirty="0"/>
          </a:p>
        </p:txBody>
      </p:sp>
      <p:pic>
        <p:nvPicPr>
          <p:cNvPr id="835" name="Google Shape;835;p31"/>
          <p:cNvPicPr preferRelativeResize="0"/>
          <p:nvPr/>
        </p:nvPicPr>
        <p:blipFill rotWithShape="1">
          <a:blip r:embed="rId3">
            <a:alphaModFix/>
          </a:blip>
          <a:srcRect/>
          <a:stretch/>
        </p:blipFill>
        <p:spPr>
          <a:xfrm>
            <a:off x="9260692" y="219456"/>
            <a:ext cx="2576831" cy="2104548"/>
          </a:xfrm>
          <a:prstGeom prst="rect">
            <a:avLst/>
          </a:prstGeom>
          <a:noFill/>
          <a:ln>
            <a:noFill/>
          </a:ln>
        </p:spPr>
      </p:pic>
      <p:pic>
        <p:nvPicPr>
          <p:cNvPr id="836" name="Google Shape;836;p31"/>
          <p:cNvPicPr preferRelativeResize="0"/>
          <p:nvPr/>
        </p:nvPicPr>
        <p:blipFill rotWithShape="1">
          <a:blip r:embed="rId4">
            <a:alphaModFix/>
          </a:blip>
          <a:srcRect/>
          <a:stretch/>
        </p:blipFill>
        <p:spPr>
          <a:xfrm>
            <a:off x="9260691" y="4562369"/>
            <a:ext cx="2576832" cy="1949580"/>
          </a:xfrm>
          <a:prstGeom prst="rect">
            <a:avLst/>
          </a:prstGeom>
          <a:noFill/>
          <a:ln>
            <a:noFill/>
          </a:ln>
        </p:spPr>
      </p:pic>
      <p:pic>
        <p:nvPicPr>
          <p:cNvPr id="837" name="Google Shape;837;p31"/>
          <p:cNvPicPr preferRelativeResize="0"/>
          <p:nvPr/>
        </p:nvPicPr>
        <p:blipFill rotWithShape="1">
          <a:blip r:embed="rId5">
            <a:alphaModFix/>
          </a:blip>
          <a:srcRect/>
          <a:stretch/>
        </p:blipFill>
        <p:spPr>
          <a:xfrm>
            <a:off x="9260692" y="2536606"/>
            <a:ext cx="2576831" cy="1894516"/>
          </a:xfrm>
          <a:prstGeom prst="rect">
            <a:avLst/>
          </a:prstGeom>
          <a:noFill/>
          <a:ln>
            <a:noFill/>
          </a:ln>
        </p:spPr>
      </p:pic>
      <p:graphicFrame>
        <p:nvGraphicFramePr>
          <p:cNvPr id="4" name="Tabla 3">
            <a:extLst>
              <a:ext uri="{FF2B5EF4-FFF2-40B4-BE49-F238E27FC236}">
                <a16:creationId xmlns:a16="http://schemas.microsoft.com/office/drawing/2014/main" id="{09E78057-46DF-4FAD-81FB-8649262E88F2}"/>
              </a:ext>
            </a:extLst>
          </p:cNvPr>
          <p:cNvGraphicFramePr>
            <a:graphicFrameLocks noGrp="1"/>
          </p:cNvGraphicFramePr>
          <p:nvPr>
            <p:extLst>
              <p:ext uri="{D42A27DB-BD31-4B8C-83A1-F6EECF244321}">
                <p14:modId xmlns:p14="http://schemas.microsoft.com/office/powerpoint/2010/main" val="1426843887"/>
              </p:ext>
            </p:extLst>
          </p:nvPr>
        </p:nvGraphicFramePr>
        <p:xfrm>
          <a:off x="124919" y="623255"/>
          <a:ext cx="8956325" cy="5907311"/>
        </p:xfrm>
        <a:graphic>
          <a:graphicData uri="http://schemas.openxmlformats.org/drawingml/2006/table">
            <a:tbl>
              <a:tblPr/>
              <a:tblGrid>
                <a:gridCol w="303705">
                  <a:extLst>
                    <a:ext uri="{9D8B030D-6E8A-4147-A177-3AD203B41FA5}">
                      <a16:colId xmlns:a16="http://schemas.microsoft.com/office/drawing/2014/main" val="3790864335"/>
                    </a:ext>
                  </a:extLst>
                </a:gridCol>
                <a:gridCol w="2097451">
                  <a:extLst>
                    <a:ext uri="{9D8B030D-6E8A-4147-A177-3AD203B41FA5}">
                      <a16:colId xmlns:a16="http://schemas.microsoft.com/office/drawing/2014/main" val="4163766738"/>
                    </a:ext>
                  </a:extLst>
                </a:gridCol>
                <a:gridCol w="5082102">
                  <a:extLst>
                    <a:ext uri="{9D8B030D-6E8A-4147-A177-3AD203B41FA5}">
                      <a16:colId xmlns:a16="http://schemas.microsoft.com/office/drawing/2014/main" val="2606200873"/>
                    </a:ext>
                  </a:extLst>
                </a:gridCol>
                <a:gridCol w="264236">
                  <a:extLst>
                    <a:ext uri="{9D8B030D-6E8A-4147-A177-3AD203B41FA5}">
                      <a16:colId xmlns:a16="http://schemas.microsoft.com/office/drawing/2014/main" val="3493204735"/>
                    </a:ext>
                  </a:extLst>
                </a:gridCol>
                <a:gridCol w="1208831">
                  <a:extLst>
                    <a:ext uri="{9D8B030D-6E8A-4147-A177-3AD203B41FA5}">
                      <a16:colId xmlns:a16="http://schemas.microsoft.com/office/drawing/2014/main" val="1319382019"/>
                    </a:ext>
                  </a:extLst>
                </a:gridCol>
              </a:tblGrid>
              <a:tr h="204783">
                <a:tc gridSpan="2">
                  <a:txBody>
                    <a:bodyPr/>
                    <a:lstStyle/>
                    <a:p>
                      <a:pPr>
                        <a:lnSpc>
                          <a:spcPct val="107000"/>
                        </a:lnSpc>
                      </a:pPr>
                      <a:endParaRPr lang="es-MX" sz="1400" dirty="0">
                        <a:solidFill>
                          <a:schemeClr val="bg1"/>
                        </a:solidFill>
                        <a:effectLst/>
                        <a:latin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pPr>
                        <a:lnSpc>
                          <a:spcPct val="107000"/>
                        </a:lnSpc>
                      </a:pPr>
                      <a:endParaRPr lang="es-MX" sz="200">
                        <a:effectLst/>
                        <a:latin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gridSpan="2">
                  <a:txBody>
                    <a:bodyPr/>
                    <a:lstStyle/>
                    <a:p>
                      <a:pPr algn="ctr">
                        <a:lnSpc>
                          <a:spcPct val="107000"/>
                        </a:lnSpc>
                        <a:spcAft>
                          <a:spcPts val="0"/>
                        </a:spcAft>
                      </a:pPr>
                      <a:r>
                        <a:rPr lang="es-MX" sz="1400" b="1" dirty="0">
                          <a:solidFill>
                            <a:schemeClr val="bg1"/>
                          </a:solidFill>
                          <a:effectLst/>
                          <a:latin typeface="Noto Sans" panose="020B0502040504020204" pitchFamily="34" charset="0"/>
                          <a:ea typeface="Calibri" panose="020F0502020204030204" pitchFamily="34" charset="0"/>
                          <a:cs typeface="Times New Roman" panose="02020603050405020304" pitchFamily="18" charset="0"/>
                        </a:rPr>
                        <a:t>Nombre</a:t>
                      </a:r>
                      <a:endParaRPr lang="es-MX"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s-MX"/>
                    </a:p>
                  </a:txBody>
                  <a:tcPr>
                    <a:lnL w="12700" cap="flat" cmpd="sng" algn="ctr">
                      <a:solidFill>
                        <a:srgbClr val="002060"/>
                      </a:solidFill>
                      <a:prstDash val="solid"/>
                      <a:round/>
                      <a:headEnd type="none" w="med" len="med"/>
                      <a:tailEnd type="none" w="med" len="med"/>
                    </a:lnL>
                  </a:tcPr>
                </a:tc>
                <a:tc>
                  <a:txBody>
                    <a:bodyPr/>
                    <a:lstStyle/>
                    <a:p>
                      <a:pPr algn="ctr">
                        <a:lnSpc>
                          <a:spcPct val="107000"/>
                        </a:lnSpc>
                        <a:spcAft>
                          <a:spcPts val="0"/>
                        </a:spcAft>
                      </a:pPr>
                      <a:r>
                        <a:rPr lang="es-MX" sz="1400" b="1" dirty="0">
                          <a:solidFill>
                            <a:schemeClr val="bg1"/>
                          </a:solidFill>
                          <a:effectLst/>
                          <a:latin typeface="Noto Sans" panose="020B0502040504020204" pitchFamily="34" charset="0"/>
                          <a:ea typeface="Calibri" panose="020F0502020204030204" pitchFamily="34" charset="0"/>
                          <a:cs typeface="Times New Roman" panose="02020603050405020304" pitchFamily="18" charset="0"/>
                        </a:rPr>
                        <a:t>Monto </a:t>
                      </a:r>
                      <a:endParaRPr lang="es-MX"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344194233"/>
                  </a:ext>
                </a:extLst>
              </a:tr>
              <a:tr h="204561">
                <a:tc gridSpan="5">
                  <a:txBody>
                    <a:bodyPr/>
                    <a:lstStyle/>
                    <a:p>
                      <a:pPr algn="ctr">
                        <a:lnSpc>
                          <a:spcPct val="107000"/>
                        </a:lnSpc>
                        <a:spcAft>
                          <a:spcPts val="0"/>
                        </a:spcAft>
                      </a:pPr>
                      <a:r>
                        <a:rPr lang="es-MX" sz="1200" b="1" dirty="0">
                          <a:effectLst/>
                          <a:latin typeface="Noto Sans" panose="020B0502040504020204" pitchFamily="34" charset="0"/>
                          <a:ea typeface="Calibri" panose="020F0502020204030204" pitchFamily="34" charset="0"/>
                          <a:cs typeface="Times New Roman" panose="02020603050405020304" pitchFamily="18" charset="0"/>
                        </a:rPr>
                        <a:t>Fuente Fiscal</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2060"/>
                      </a:solidFill>
                      <a:prstDash val="solid"/>
                      <a:round/>
                      <a:headEnd type="none" w="med" len="med"/>
                      <a:tailEnd type="none" w="med" len="med"/>
                    </a:lnL>
                  </a:tcPr>
                </a:tc>
                <a:tc hMerge="1">
                  <a:txBody>
                    <a:bodyPr/>
                    <a:lstStyle/>
                    <a:p>
                      <a:endParaRPr lang="es-MX"/>
                    </a:p>
                  </a:txBody>
                  <a:tcPr/>
                </a:tc>
                <a:extLst>
                  <a:ext uri="{0D108BD9-81ED-4DB2-BD59-A6C34878D82A}">
                    <a16:rowId xmlns:a16="http://schemas.microsoft.com/office/drawing/2014/main" val="1837949254"/>
                  </a:ext>
                </a:extLst>
              </a:tr>
              <a:tr h="204756">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a:effectLst/>
                          <a:latin typeface="Noto Sans" panose="020B0502040504020204" pitchFamily="34" charset="0"/>
                          <a:ea typeface="Calibri" panose="020F0502020204030204" pitchFamily="34" charset="0"/>
                          <a:cs typeface="Times New Roman" panose="02020603050405020304" pitchFamily="18" charset="0"/>
                        </a:rPr>
                        <a:t>Mantenimiento a Casa de Máquinas y Edificios adjuntos del INP</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Mantenimiento a Casa de Máquinas y Edificios adjuntos del INP</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 $28,914,093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95078306"/>
                  </a:ext>
                </a:extLst>
              </a:tr>
              <a:tr h="279419">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a:effectLst/>
                          <a:latin typeface="Noto Sans" panose="020B0502040504020204" pitchFamily="34" charset="0"/>
                          <a:ea typeface="Calibri" panose="020F0502020204030204" pitchFamily="34" charset="0"/>
                          <a:cs typeface="Times New Roman" panose="02020603050405020304" pitchFamily="18" charset="0"/>
                        </a:rPr>
                        <a:t>Sustitución de Monitores de Signos Vitales para Urgencias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Sustitución de Monitores de Signos Vitales para Urgencias</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$3,143,803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21820468"/>
                  </a:ext>
                </a:extLst>
              </a:tr>
              <a:tr h="279419">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a:effectLst/>
                          <a:latin typeface="Noto Sans" panose="020B0502040504020204" pitchFamily="34" charset="0"/>
                          <a:ea typeface="Calibri" panose="020F0502020204030204" pitchFamily="34" charset="0"/>
                          <a:cs typeface="Times New Roman" panose="02020603050405020304" pitchFamily="18" charset="0"/>
                        </a:rPr>
                        <a:t>Sustitución del Acelerador Lineal de la Unidad de Radioterapia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Sustitución del Acelerador Lineal de la Unidad de Radioterapia</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$69,555,992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7281228"/>
                  </a:ext>
                </a:extLst>
              </a:tr>
              <a:tr h="309948">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4</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a:effectLst/>
                          <a:latin typeface="Noto Sans" panose="020B0502040504020204" pitchFamily="34" charset="0"/>
                          <a:ea typeface="Calibri" panose="020F0502020204030204" pitchFamily="34" charset="0"/>
                          <a:cs typeface="Times New Roman" panose="02020603050405020304" pitchFamily="18" charset="0"/>
                        </a:rPr>
                        <a:t>Adquisición de Refrigeradores, Congeladores y Ultra congeladores, Red Fría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Adquisición de Refrigeradores, Congeladores y Ultra congeladores, Red Fría</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$22,755,231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60714"/>
                  </a:ext>
                </a:extLst>
              </a:tr>
              <a:tr h="279419">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dirty="0">
                          <a:effectLst/>
                          <a:latin typeface="Noto Sans" panose="020B0502040504020204" pitchFamily="34" charset="0"/>
                          <a:ea typeface="Calibri" panose="020F0502020204030204" pitchFamily="34" charset="0"/>
                          <a:cs typeface="Times New Roman" panose="02020603050405020304" pitchFamily="18" charset="0"/>
                        </a:rPr>
                        <a:t>Mantenimiento a Casa de Maquinas y Edificios adjuntos del INP, Segunda Etapa.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Mantenimiento a Casa de Maquinas y Edificios adjuntos del INP, Segunda Etapa.</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 $39,717,682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2022156"/>
                  </a:ext>
                </a:extLst>
              </a:tr>
              <a:tr h="261347">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a:effectLst/>
                          <a:latin typeface="Noto Sans" panose="020B0502040504020204" pitchFamily="34" charset="0"/>
                          <a:ea typeface="Calibri" panose="020F0502020204030204" pitchFamily="34" charset="0"/>
                          <a:cs typeface="Times New Roman" panose="02020603050405020304" pitchFamily="18" charset="0"/>
                        </a:rPr>
                        <a:t>Adquisición de equipo, instrumental y mobiliario quirúrgico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Adquisición de equipo, instrumental y mobiliario quirúrgico</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$21,799,432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79818126"/>
                  </a:ext>
                </a:extLst>
              </a:tr>
              <a:tr h="455998">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7</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dirty="0">
                          <a:effectLst/>
                          <a:latin typeface="Noto Sans" panose="020B0502040504020204" pitchFamily="34" charset="0"/>
                          <a:ea typeface="Calibri" panose="020F0502020204030204" pitchFamily="34" charset="0"/>
                          <a:cs typeface="Times New Roman" panose="02020603050405020304" pitchFamily="18" charset="0"/>
                        </a:rPr>
                        <a:t>Mantenimiento a las diferentes áreas que integran los Edificios de Hospitalización y Servicios Auxiliares de Diagnóstico y Tratamiento (SADyTRA)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Mantenimiento a las diferentes áreas que integran los Edificios de Hospitalización y Servicios Auxiliares de Diagnóstico y Tratamiento (SADyTRA)</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 $33,162,338</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15049055"/>
                  </a:ext>
                </a:extLst>
              </a:tr>
              <a:tr h="204561">
                <a:tc gridSpan="3">
                  <a:txBody>
                    <a:bodyPr/>
                    <a:lstStyle/>
                    <a:p>
                      <a:pPr algn="r">
                        <a:lnSpc>
                          <a:spcPct val="107000"/>
                        </a:lnSpc>
                        <a:spcAft>
                          <a:spcPts val="0"/>
                        </a:spcAft>
                      </a:pPr>
                      <a:r>
                        <a:rPr lang="es-MX" sz="1200" b="1" dirty="0">
                          <a:effectLst/>
                          <a:latin typeface="Noto Sans" panose="020B0502040504020204" pitchFamily="34" charset="0"/>
                          <a:ea typeface="Calibri" panose="020F0502020204030204" pitchFamily="34" charset="0"/>
                          <a:cs typeface="Times New Roman" panose="02020603050405020304" pitchFamily="18" charset="0"/>
                        </a:rPr>
                        <a:t>Subtotal</a:t>
                      </a:r>
                      <a:r>
                        <a:rPr lang="es-MX" sz="1100" b="1" dirty="0">
                          <a:effectLst/>
                          <a:latin typeface="Noto Sans" panose="020B0502040504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2">
                  <a:txBody>
                    <a:bodyPr/>
                    <a:lstStyle/>
                    <a:p>
                      <a:pPr algn="r"/>
                      <a:r>
                        <a:rPr lang="es-MX" sz="1200" b="1" dirty="0">
                          <a:effectLst/>
                          <a:latin typeface="Noto Sans" panose="020B0502040504020204" pitchFamily="34" charset="0"/>
                          <a:ea typeface="Calibri" panose="020F0502020204030204" pitchFamily="34" charset="0"/>
                          <a:cs typeface="Times New Roman" panose="02020603050405020304" pitchFamily="18" charset="0"/>
                        </a:rPr>
                        <a:t>$219,048,571</a:t>
                      </a:r>
                      <a:endParaRPr lang="es-MX" sz="1200" b="1" dirty="0"/>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4108430293"/>
                  </a:ext>
                </a:extLst>
              </a:tr>
              <a:tr h="204561">
                <a:tc gridSpan="5">
                  <a:txBody>
                    <a:bodyPr/>
                    <a:lstStyle/>
                    <a:p>
                      <a:pPr algn="ctr">
                        <a:lnSpc>
                          <a:spcPct val="107000"/>
                        </a:lnSpc>
                        <a:spcAft>
                          <a:spcPts val="0"/>
                        </a:spcAft>
                      </a:pPr>
                      <a:r>
                        <a:rPr lang="es-MX" sz="1200" b="1" dirty="0">
                          <a:effectLst/>
                          <a:latin typeface="Noto Sans" panose="020B0502040504020204" pitchFamily="34" charset="0"/>
                          <a:ea typeface="Calibri" panose="020F0502020204030204" pitchFamily="34" charset="0"/>
                          <a:cs typeface="Times New Roman" panose="02020603050405020304" pitchFamily="18" charset="0"/>
                        </a:rPr>
                        <a:t>Otras Fuentes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tcPr>
                </a:tc>
                <a:tc hMerge="1">
                  <a:txBody>
                    <a:bodyPr/>
                    <a:lstStyle/>
                    <a:p>
                      <a:endParaRPr lang="es-MX"/>
                    </a:p>
                  </a:txBody>
                  <a:tcPr/>
                </a:tc>
                <a:extLst>
                  <a:ext uri="{0D108BD9-81ED-4DB2-BD59-A6C34878D82A}">
                    <a16:rowId xmlns:a16="http://schemas.microsoft.com/office/drawing/2014/main" val="3524091866"/>
                  </a:ext>
                </a:extLst>
              </a:tr>
              <a:tr h="584701">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8</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dirty="0">
                          <a:effectLst/>
                          <a:latin typeface="Noto Sans" panose="020B0502040504020204" pitchFamily="34" charset="0"/>
                          <a:ea typeface="Calibri" panose="020F0502020204030204" pitchFamily="34" charset="0"/>
                          <a:cs typeface="Times New Roman" panose="02020603050405020304" pitchFamily="18" charset="0"/>
                        </a:rPr>
                        <a:t>Adquisición de Equipo, Instrumental y mobiliario Medico (Microscopio para </a:t>
                      </a:r>
                      <a:r>
                        <a:rPr lang="es-MX" sz="1100" dirty="0" err="1">
                          <a:effectLst/>
                          <a:latin typeface="Noto Sans" panose="020B0502040504020204" pitchFamily="34" charset="0"/>
                          <a:ea typeface="Calibri" panose="020F0502020204030204" pitchFamily="34" charset="0"/>
                          <a:cs typeface="Times New Roman" panose="02020603050405020304" pitchFamily="18" charset="0"/>
                        </a:rPr>
                        <a:t>oftalmocirugÍa</a:t>
                      </a:r>
                      <a:r>
                        <a:rPr lang="es-MX" sz="1100" dirty="0">
                          <a:effectLst/>
                          <a:latin typeface="Noto Sans" panose="020B0502040504020204" pitchFamily="34" charset="0"/>
                          <a:ea typeface="Calibri" panose="020F0502020204030204" pitchFamily="34" charset="0"/>
                          <a:cs typeface="Times New Roman" panose="02020603050405020304" pitchFamily="18" charset="0"/>
                        </a:rPr>
                        <a:t>, </a:t>
                      </a:r>
                      <a:r>
                        <a:rPr lang="es-MX" sz="1100" dirty="0" err="1">
                          <a:effectLst/>
                          <a:latin typeface="Noto Sans" panose="020B0502040504020204" pitchFamily="34" charset="0"/>
                          <a:ea typeface="Calibri" panose="020F0502020204030204" pitchFamily="34" charset="0"/>
                          <a:cs typeface="Times New Roman" panose="02020603050405020304" pitchFamily="18" charset="0"/>
                        </a:rPr>
                        <a:t>otorrinolaringocirugÍa</a:t>
                      </a:r>
                      <a:r>
                        <a:rPr lang="es-MX" sz="1100" dirty="0">
                          <a:effectLst/>
                          <a:latin typeface="Noto Sans" panose="020B0502040504020204" pitchFamily="34" charset="0"/>
                          <a:ea typeface="Calibri" panose="020F0502020204030204" pitchFamily="34" charset="0"/>
                          <a:cs typeface="Times New Roman" panose="02020603050405020304" pitchFamily="18" charset="0"/>
                        </a:rPr>
                        <a:t> y neurocirugía). IMSS-BIENESTAR</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Adquisición de Equipo, Instrumental y mobiliario Medico (Microscopio para oftalmocirugÍa, otorrinolaringocirugÍa y neurocirugía). IMSS-BIENESTAR</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$24,432,922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33697765"/>
                  </a:ext>
                </a:extLst>
              </a:tr>
              <a:tr h="432060">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dirty="0">
                          <a:effectLst/>
                          <a:latin typeface="Noto Sans" panose="020B0502040504020204" pitchFamily="34" charset="0"/>
                          <a:ea typeface="Calibri" panose="020F0502020204030204" pitchFamily="34" charset="0"/>
                          <a:cs typeface="Times New Roman" panose="02020603050405020304" pitchFamily="18" charset="0"/>
                        </a:rPr>
                        <a:t>Sustitución del PET-CT de la Unidad de Radioterapia. Fundación Gonzalo Río Arronte.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Sustitución del PET-CT de la Unidad de Radioterapia donado por la Fundación Gonzalo Río Arronte.</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$36,661,475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06686146"/>
                  </a:ext>
                </a:extLst>
              </a:tr>
              <a:tr h="462587">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10</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dirty="0">
                          <a:effectLst/>
                          <a:latin typeface="Noto Sans" panose="020B0502040504020204" pitchFamily="34" charset="0"/>
                          <a:ea typeface="Calibri" panose="020F0502020204030204" pitchFamily="34" charset="0"/>
                          <a:cs typeface="Times New Roman" panose="02020603050405020304" pitchFamily="18" charset="0"/>
                        </a:rPr>
                        <a:t>Circulación Bomba de extracorpóreo mod </a:t>
                      </a:r>
                      <a:r>
                        <a:rPr lang="es-MX" sz="1100" dirty="0" err="1">
                          <a:effectLst/>
                          <a:latin typeface="Noto Sans" panose="020B0502040504020204" pitchFamily="34" charset="0"/>
                          <a:ea typeface="Calibri" panose="020F0502020204030204" pitchFamily="34" charset="0"/>
                          <a:cs typeface="Times New Roman" panose="02020603050405020304" pitchFamily="18" charset="0"/>
                        </a:rPr>
                        <a:t>advanced</a:t>
                      </a:r>
                      <a:r>
                        <a:rPr lang="es-MX" sz="1100" dirty="0">
                          <a:effectLst/>
                          <a:latin typeface="Noto Sans" panose="020B0502040504020204" pitchFamily="34" charset="0"/>
                          <a:ea typeface="Calibri" panose="020F0502020204030204" pitchFamily="34" charset="0"/>
                          <a:cs typeface="Times New Roman" panose="02020603050405020304" pitchFamily="18" charset="0"/>
                        </a:rPr>
                        <a:t> </a:t>
                      </a:r>
                      <a:r>
                        <a:rPr lang="es-MX" sz="1100" dirty="0" err="1">
                          <a:effectLst/>
                          <a:latin typeface="Noto Sans" panose="020B0502040504020204" pitchFamily="34" charset="0"/>
                          <a:ea typeface="Calibri" panose="020F0502020204030204" pitchFamily="34" charset="0"/>
                          <a:cs typeface="Times New Roman" panose="02020603050405020304" pitchFamily="18" charset="0"/>
                        </a:rPr>
                        <a:t>perfusion</a:t>
                      </a:r>
                      <a:r>
                        <a:rPr lang="es-MX" sz="1100" dirty="0">
                          <a:effectLst/>
                          <a:latin typeface="Noto Sans" panose="020B0502040504020204" pitchFamily="34" charset="0"/>
                          <a:ea typeface="Calibri" panose="020F0502020204030204" pitchFamily="34" charset="0"/>
                          <a:cs typeface="Times New Roman" panose="02020603050405020304" pitchFamily="18" charset="0"/>
                        </a:rPr>
                        <a:t> </a:t>
                      </a:r>
                      <a:r>
                        <a:rPr lang="es-MX" sz="1100" dirty="0" err="1">
                          <a:effectLst/>
                          <a:latin typeface="Noto Sans" panose="020B0502040504020204" pitchFamily="34" charset="0"/>
                          <a:ea typeface="Calibri" panose="020F0502020204030204" pitchFamily="34" charset="0"/>
                          <a:cs typeface="Times New Roman" panose="02020603050405020304" pitchFamily="18" charset="0"/>
                        </a:rPr>
                        <a:t>system</a:t>
                      </a:r>
                      <a:r>
                        <a:rPr lang="es-MX" sz="1100" dirty="0">
                          <a:effectLst/>
                          <a:latin typeface="Noto Sans" panose="020B0502040504020204" pitchFamily="34" charset="0"/>
                          <a:ea typeface="Calibri" panose="020F0502020204030204" pitchFamily="34" charset="0"/>
                          <a:cs typeface="Times New Roman" panose="02020603050405020304" pitchFamily="18" charset="0"/>
                        </a:rPr>
                        <a:t>. Fundación Gonzalo Río Arronte.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Circulación</a:t>
                      </a:r>
                      <a:r>
                        <a:rPr lang="es-MX" sz="200" u="sng">
                          <a:effectLst/>
                          <a:latin typeface="Noto Sans" panose="020B0502040504020204" pitchFamily="34" charset="0"/>
                          <a:ea typeface="Calibri" panose="020F0502020204030204" pitchFamily="34" charset="0"/>
                          <a:cs typeface="Times New Roman" panose="02020603050405020304" pitchFamily="18" charset="0"/>
                        </a:rPr>
                        <a:t> </a:t>
                      </a:r>
                      <a:r>
                        <a:rPr lang="es-MX" sz="200">
                          <a:effectLst/>
                          <a:latin typeface="Noto Sans" panose="020B0502040504020204" pitchFamily="34" charset="0"/>
                          <a:ea typeface="Calibri" panose="020F0502020204030204" pitchFamily="34" charset="0"/>
                          <a:cs typeface="Times New Roman" panose="02020603050405020304" pitchFamily="18" charset="0"/>
                        </a:rPr>
                        <a:t>Bomba de extracorpóreo mod advanced perfusion system donado por la Fundación Gonzalo Río Arronte.</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$5,315,024</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5807260"/>
                  </a:ext>
                </a:extLst>
              </a:tr>
              <a:tr h="462587">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11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dirty="0">
                          <a:effectLst/>
                          <a:latin typeface="Noto Sans" panose="020B0502040504020204" pitchFamily="34" charset="0"/>
                          <a:ea typeface="Calibri" panose="020F0502020204030204" pitchFamily="34" charset="0"/>
                          <a:cs typeface="Times New Roman" panose="02020603050405020304" pitchFamily="18" charset="0"/>
                        </a:rPr>
                        <a:t>Fluoroscopia Digital con Telemando. Administración del Patrimonio de Beneficencia Pública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Fluoroscopia Digital con Telemando donado por Administración del Patrimonio de Beneficencia Pública</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 $7,992,400</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2766000"/>
                  </a:ext>
                </a:extLst>
              </a:tr>
              <a:tr h="554171">
                <a:tc>
                  <a:txBody>
                    <a:bodyPr/>
                    <a:lstStyle/>
                    <a:p>
                      <a:pPr algn="ct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12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nSpc>
                          <a:spcPct val="107000"/>
                        </a:lnSpc>
                        <a:spcAft>
                          <a:spcPts val="0"/>
                        </a:spcAft>
                      </a:pPr>
                      <a:r>
                        <a:rPr lang="es-MX" sz="1100" dirty="0">
                          <a:effectLst/>
                          <a:latin typeface="Noto Sans" panose="020B0502040504020204" pitchFamily="34" charset="0"/>
                          <a:ea typeface="Calibri" panose="020F0502020204030204" pitchFamily="34" charset="0"/>
                          <a:cs typeface="Times New Roman" panose="02020603050405020304" pitchFamily="18" charset="0"/>
                        </a:rPr>
                        <a:t>Adecuación de la Sala de Hemodinamia e Instalación del Equipo de Angiografía Digital. Fundación Derechos de la Infancia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r>
                        <a:rPr lang="es-MX" sz="200">
                          <a:effectLst/>
                          <a:latin typeface="Noto Sans" panose="020B0502040504020204" pitchFamily="34" charset="0"/>
                          <a:ea typeface="Calibri" panose="020F0502020204030204" pitchFamily="34" charset="0"/>
                          <a:cs typeface="Times New Roman" panose="02020603050405020304" pitchFamily="18" charset="0"/>
                        </a:rPr>
                        <a:t>Adecuación de la Sala de Hemodinamia e Instalación del Equipo de Angiografía Digital donado por Fundación Derechos de la Infancia</a:t>
                      </a:r>
                      <a:endParaRPr lang="es-MX" sz="20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r">
                        <a:lnSpc>
                          <a:spcPct val="107000"/>
                        </a:lnSpc>
                        <a:spcAft>
                          <a:spcPts val="0"/>
                        </a:spcAft>
                      </a:pPr>
                      <a:r>
                        <a:rPr lang="es-MX" sz="1200" dirty="0">
                          <a:effectLst/>
                          <a:latin typeface="Noto Sans" panose="020B0502040504020204" pitchFamily="34" charset="0"/>
                          <a:ea typeface="Calibri" panose="020F0502020204030204" pitchFamily="34" charset="0"/>
                          <a:cs typeface="Times New Roman" panose="02020603050405020304" pitchFamily="18" charset="0"/>
                        </a:rPr>
                        <a:t>$30,254,325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0515475"/>
                  </a:ext>
                </a:extLst>
              </a:tr>
              <a:tr h="299054">
                <a:tc gridSpan="3">
                  <a:txBody>
                    <a:bodyPr/>
                    <a:lstStyle/>
                    <a:p>
                      <a:pPr algn="r">
                        <a:lnSpc>
                          <a:spcPct val="107000"/>
                        </a:lnSpc>
                        <a:spcAft>
                          <a:spcPts val="0"/>
                        </a:spcAft>
                      </a:pPr>
                      <a:r>
                        <a:rPr lang="es-MX" sz="1200" b="1" dirty="0">
                          <a:effectLst/>
                          <a:latin typeface="Noto Sans" panose="020B0502040504020204" pitchFamily="34" charset="0"/>
                          <a:ea typeface="Calibri" panose="020F0502020204030204" pitchFamily="34" charset="0"/>
                          <a:cs typeface="Times New Roman" panose="02020603050405020304" pitchFamily="18" charset="0"/>
                        </a:rPr>
                        <a:t>Subtotal</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2">
                  <a:txBody>
                    <a:bodyPr/>
                    <a:lstStyle/>
                    <a:p>
                      <a:pPr algn="r"/>
                      <a:r>
                        <a:rPr lang="es-MX" sz="1200" b="1" dirty="0">
                          <a:effectLst/>
                          <a:latin typeface="Noto Sans" panose="020B0502040504020204" pitchFamily="34" charset="0"/>
                          <a:ea typeface="Calibri" panose="020F0502020204030204" pitchFamily="34" charset="0"/>
                          <a:cs typeface="Times New Roman" panose="02020603050405020304" pitchFamily="18" charset="0"/>
                        </a:rPr>
                        <a:t>$104,656,146</a:t>
                      </a:r>
                      <a:endParaRPr lang="es-MX" sz="1200" b="1" dirty="0"/>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320958422"/>
                  </a:ext>
                </a:extLst>
              </a:tr>
              <a:tr h="204756">
                <a:tc gridSpan="3">
                  <a:txBody>
                    <a:bodyPr/>
                    <a:lstStyle/>
                    <a:p>
                      <a:pPr algn="r">
                        <a:lnSpc>
                          <a:spcPct val="107000"/>
                        </a:lnSpc>
                        <a:spcAft>
                          <a:spcPts val="0"/>
                        </a:spcAft>
                      </a:pPr>
                      <a:r>
                        <a:rPr lang="es-MX" sz="1200" b="1" dirty="0">
                          <a:solidFill>
                            <a:schemeClr val="bg1"/>
                          </a:solidFill>
                          <a:effectLst/>
                          <a:latin typeface="Noto Sans" panose="020B0502040504020204" pitchFamily="34" charset="0"/>
                          <a:ea typeface="Calibri" panose="020F0502020204030204" pitchFamily="34" charset="0"/>
                          <a:cs typeface="Times New Roman" panose="02020603050405020304" pitchFamily="18" charset="0"/>
                        </a:rPr>
                        <a:t>Total</a:t>
                      </a:r>
                      <a:endParaRPr lang="es-MX"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314" marR="5314" marT="2610" marB="261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s-MX"/>
                    </a:p>
                  </a:txBody>
                  <a:tcPr/>
                </a:tc>
                <a:tc hMerge="1">
                  <a:txBody>
                    <a:bodyPr/>
                    <a:lstStyle/>
                    <a:p>
                      <a:endParaRPr lang="es-MX"/>
                    </a:p>
                  </a:txBody>
                  <a:tcPr/>
                </a:tc>
                <a:tc gridSpan="2">
                  <a:txBody>
                    <a:bodyPr/>
                    <a:lstStyle/>
                    <a:p>
                      <a:pPr algn="r"/>
                      <a:r>
                        <a:rPr lang="es-MX" sz="1200" b="1" dirty="0">
                          <a:solidFill>
                            <a:schemeClr val="bg1"/>
                          </a:solidFill>
                          <a:effectLst/>
                          <a:latin typeface="Noto Sans" panose="020B0502040504020204" pitchFamily="34" charset="0"/>
                          <a:ea typeface="Calibri" panose="020F0502020204030204" pitchFamily="34" charset="0"/>
                          <a:cs typeface="Times New Roman" panose="02020603050405020304" pitchFamily="18" charset="0"/>
                        </a:rPr>
                        <a:t>   $ 323,704,717</a:t>
                      </a:r>
                      <a:endParaRPr lang="es-MX" sz="1200" dirty="0">
                        <a:solidFill>
                          <a:schemeClr val="bg1"/>
                        </a:solidFill>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s-MX"/>
                    </a:p>
                  </a:txBody>
                  <a:tcPr/>
                </a:tc>
                <a:extLst>
                  <a:ext uri="{0D108BD9-81ED-4DB2-BD59-A6C34878D82A}">
                    <a16:rowId xmlns:a16="http://schemas.microsoft.com/office/drawing/2014/main" val="129090624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grpSp>
        <p:nvGrpSpPr>
          <p:cNvPr id="843" name="Google Shape;843;p32"/>
          <p:cNvGrpSpPr/>
          <p:nvPr/>
        </p:nvGrpSpPr>
        <p:grpSpPr>
          <a:xfrm>
            <a:off x="70340" y="6643197"/>
            <a:ext cx="11996742" cy="95885"/>
            <a:chOff x="0" y="0"/>
            <a:chExt cx="5549939" cy="154305"/>
          </a:xfrm>
        </p:grpSpPr>
        <p:sp>
          <p:nvSpPr>
            <p:cNvPr id="844" name="Google Shape;844;p32"/>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5" name="Google Shape;845;p32"/>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6" name="Google Shape;846;p32"/>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7" name="Google Shape;847;p32"/>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8" name="Google Shape;848;p32"/>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849" name="Google Shape;849;p32"/>
          <p:cNvSpPr/>
          <p:nvPr/>
        </p:nvSpPr>
        <p:spPr>
          <a:xfrm>
            <a:off x="70340" y="597676"/>
            <a:ext cx="12191999" cy="3917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Programas y Proyectos de Inversión en proceso 2025 – 2026 </a:t>
            </a:r>
            <a:endParaRPr dirty="0"/>
          </a:p>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(1,415 MDP ) Con Registro en Cartera de Inversión en espera de autorización</a:t>
            </a:r>
            <a:endParaRPr dirty="0"/>
          </a:p>
        </p:txBody>
      </p:sp>
      <p:graphicFrame>
        <p:nvGraphicFramePr>
          <p:cNvPr id="850" name="Google Shape;850;p32"/>
          <p:cNvGraphicFramePr/>
          <p:nvPr>
            <p:extLst>
              <p:ext uri="{D42A27DB-BD31-4B8C-83A1-F6EECF244321}">
                <p14:modId xmlns:p14="http://schemas.microsoft.com/office/powerpoint/2010/main" val="3712013281"/>
              </p:ext>
            </p:extLst>
          </p:nvPr>
        </p:nvGraphicFramePr>
        <p:xfrm>
          <a:off x="265500" y="1055746"/>
          <a:ext cx="5138800" cy="3115860"/>
        </p:xfrm>
        <a:graphic>
          <a:graphicData uri="http://schemas.openxmlformats.org/drawingml/2006/table">
            <a:tbl>
              <a:tblPr>
                <a:noFill/>
                <a:tableStyleId>{516874F5-46BB-4AD5-BCD0-59EBE15CA0B3}</a:tableStyleId>
              </a:tblPr>
              <a:tblGrid>
                <a:gridCol w="3666425">
                  <a:extLst>
                    <a:ext uri="{9D8B030D-6E8A-4147-A177-3AD203B41FA5}">
                      <a16:colId xmlns:a16="http://schemas.microsoft.com/office/drawing/2014/main" val="20000"/>
                    </a:ext>
                  </a:extLst>
                </a:gridCol>
                <a:gridCol w="1472375">
                  <a:extLst>
                    <a:ext uri="{9D8B030D-6E8A-4147-A177-3AD203B41FA5}">
                      <a16:colId xmlns:a16="http://schemas.microsoft.com/office/drawing/2014/main" val="20001"/>
                    </a:ext>
                  </a:extLst>
                </a:gridCol>
              </a:tblGrid>
              <a:tr h="414000">
                <a:tc>
                  <a:txBody>
                    <a:bodyPr/>
                    <a:lstStyle/>
                    <a:p>
                      <a:pPr marL="0" marR="0" lvl="0" indent="0" algn="ctr" rtl="0">
                        <a:spcBef>
                          <a:spcPts val="0"/>
                        </a:spcBef>
                        <a:spcAft>
                          <a:spcPts val="0"/>
                        </a:spcAft>
                        <a:buNone/>
                      </a:pPr>
                      <a:r>
                        <a:rPr lang="es-MX" sz="1150" b="1" i="0" u="none" strike="noStrike" cap="none">
                          <a:solidFill>
                            <a:schemeClr val="lt1"/>
                          </a:solidFill>
                          <a:latin typeface="Noto Sans"/>
                          <a:ea typeface="Noto Sans"/>
                          <a:cs typeface="Noto Sans"/>
                          <a:sym typeface="Noto Sans"/>
                        </a:rPr>
                        <a:t>Nombre</a:t>
                      </a:r>
                      <a:endParaRP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150" b="1" u="none" strike="noStrike" cap="none" dirty="0">
                          <a:solidFill>
                            <a:schemeClr val="lt1"/>
                          </a:solidFill>
                          <a:latin typeface="Noto Sans"/>
                          <a:ea typeface="Noto Sans"/>
                          <a:cs typeface="Noto Sans"/>
                          <a:sym typeface="Noto Sans"/>
                        </a:rPr>
                        <a:t>Monto en MDP</a:t>
                      </a:r>
                      <a:endParaRPr sz="1150" b="1" i="0" u="none" strike="noStrike" cap="none" dirty="0">
                        <a:solidFill>
                          <a:schemeClr val="lt1"/>
                        </a:solidFill>
                        <a:latin typeface="Noto Sans"/>
                        <a:ea typeface="Noto Sans"/>
                        <a:cs typeface="Noto Sans"/>
                        <a:sym typeface="Noto Sans"/>
                      </a:endParaRP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14000">
                <a:tc>
                  <a:txBody>
                    <a:bodyPr/>
                    <a:lstStyle/>
                    <a:p>
                      <a:pPr marL="0" marR="0" lvl="0" indent="0" algn="l" rtl="0">
                        <a:spcBef>
                          <a:spcPts val="0"/>
                        </a:spcBef>
                        <a:spcAft>
                          <a:spcPts val="0"/>
                        </a:spcAft>
                        <a:buClr>
                          <a:srgbClr val="000000"/>
                        </a:buClr>
                        <a:buSzPts val="1000"/>
                        <a:buFont typeface="Noto Sans"/>
                        <a:buNone/>
                      </a:pPr>
                      <a:r>
                        <a:rPr lang="es-MX" sz="1150" u="none" strike="noStrike" cap="none" dirty="0">
                          <a:solidFill>
                            <a:schemeClr val="dk1"/>
                          </a:solidFill>
                          <a:latin typeface="Noto Sans"/>
                          <a:ea typeface="Noto Sans"/>
                          <a:cs typeface="Noto Sans"/>
                          <a:sym typeface="Noto Sans"/>
                        </a:rPr>
                        <a:t>Reactivación del Proyecto de ampliación de la Unidad de </a:t>
                      </a:r>
                      <a:r>
                        <a:rPr lang="es-MX" sz="1150" u="none" strike="noStrike" cap="none" dirty="0" err="1">
                          <a:solidFill>
                            <a:schemeClr val="dk1"/>
                          </a:solidFill>
                          <a:latin typeface="Noto Sans"/>
                          <a:ea typeface="Noto Sans"/>
                          <a:cs typeface="Noto Sans"/>
                          <a:sym typeface="Noto Sans"/>
                        </a:rPr>
                        <a:t>Hemato</a:t>
                      </a:r>
                      <a:r>
                        <a:rPr lang="es-MX" sz="1150" u="none" strike="noStrike" cap="none" dirty="0">
                          <a:solidFill>
                            <a:schemeClr val="dk1"/>
                          </a:solidFill>
                          <a:latin typeface="Noto Sans"/>
                          <a:ea typeface="Noto Sans"/>
                          <a:cs typeface="Noto Sans"/>
                          <a:sym typeface="Noto Sans"/>
                        </a:rPr>
                        <a:t>-Oncología, después de 13 años de suspensión</a:t>
                      </a:r>
                      <a:r>
                        <a:rPr lang="es-MX" sz="1150" b="1" u="none" strike="noStrike" cap="none" dirty="0">
                          <a:solidFill>
                            <a:schemeClr val="dk1"/>
                          </a:solidFill>
                          <a:latin typeface="Noto Sans"/>
                          <a:ea typeface="Noto Sans"/>
                          <a:cs typeface="Noto Sans"/>
                          <a:sym typeface="Noto Sans"/>
                        </a:rPr>
                        <a:t>. (</a:t>
                      </a:r>
                      <a:r>
                        <a:rPr lang="es-MX" sz="1150" b="0" u="none" strike="noStrike" cap="none" dirty="0">
                          <a:solidFill>
                            <a:schemeClr val="dk1"/>
                          </a:solidFill>
                          <a:latin typeface="Noto Sans"/>
                          <a:ea typeface="Noto Sans"/>
                          <a:cs typeface="Noto Sans"/>
                          <a:sym typeface="Noto Sans"/>
                        </a:rPr>
                        <a:t>IMSS BIENESTAR)</a:t>
                      </a:r>
                      <a:endParaRPr sz="1150" b="0" i="0" u="none" strike="noStrike" cap="none" dirty="0">
                        <a:solidFill>
                          <a:srgbClr val="000000"/>
                        </a:solidFill>
                        <a:latin typeface="Noto Sans"/>
                        <a:ea typeface="Noto Sans"/>
                        <a:cs typeface="Noto Sans"/>
                        <a:sym typeface="Noto Sans"/>
                      </a:endParaRP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r" rtl="0">
                        <a:spcBef>
                          <a:spcPts val="0"/>
                        </a:spcBef>
                        <a:spcAft>
                          <a:spcPts val="0"/>
                        </a:spcAft>
                        <a:buNone/>
                      </a:pPr>
                      <a:r>
                        <a:rPr lang="es-MX" sz="1150" b="0" i="0" u="none" strike="noStrike" cap="none">
                          <a:solidFill>
                            <a:srgbClr val="000000"/>
                          </a:solidFill>
                          <a:latin typeface="Noto Sans"/>
                          <a:ea typeface="Noto Sans"/>
                          <a:cs typeface="Noto Sans"/>
                          <a:sym typeface="Noto Sans"/>
                        </a:rPr>
                        <a:t> $     940,847,756 </a:t>
                      </a:r>
                      <a:endParaRPr/>
                    </a:p>
                  </a:txBody>
                  <a:tcPr marL="9525" marR="108000"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414000">
                <a:tc>
                  <a:txBody>
                    <a:bodyPr/>
                    <a:lstStyle/>
                    <a:p>
                      <a:pPr marL="0" marR="0" lvl="0" indent="0" algn="l" rtl="0">
                        <a:spcBef>
                          <a:spcPts val="0"/>
                        </a:spcBef>
                        <a:spcAft>
                          <a:spcPts val="0"/>
                        </a:spcAft>
                        <a:buClr>
                          <a:srgbClr val="000000"/>
                        </a:buClr>
                        <a:buSzPts val="1000"/>
                        <a:buFont typeface="Noto Sans"/>
                        <a:buNone/>
                      </a:pPr>
                      <a:r>
                        <a:rPr lang="es-MX" sz="1150" u="none" strike="noStrike" cap="none" dirty="0">
                          <a:solidFill>
                            <a:schemeClr val="dk1"/>
                          </a:solidFill>
                          <a:latin typeface="Noto Sans"/>
                          <a:ea typeface="Noto Sans"/>
                          <a:cs typeface="Noto Sans"/>
                          <a:sym typeface="Noto Sans"/>
                        </a:rPr>
                        <a:t>Adquisición de Equipo, instrumental y mobiliario médico para </a:t>
                      </a:r>
                      <a:r>
                        <a:rPr lang="es-MX" sz="1150" u="none" strike="noStrike" cap="none" dirty="0" err="1">
                          <a:solidFill>
                            <a:schemeClr val="dk1"/>
                          </a:solidFill>
                          <a:latin typeface="Noto Sans"/>
                          <a:ea typeface="Noto Sans"/>
                          <a:cs typeface="Noto Sans"/>
                          <a:sym typeface="Noto Sans"/>
                        </a:rPr>
                        <a:t>SADyTRA</a:t>
                      </a:r>
                      <a:r>
                        <a:rPr lang="es-MX" sz="1150" u="none" strike="noStrike" cap="none" dirty="0">
                          <a:solidFill>
                            <a:schemeClr val="dk1"/>
                          </a:solidFill>
                          <a:latin typeface="Noto Sans"/>
                          <a:ea typeface="Noto Sans"/>
                          <a:cs typeface="Noto Sans"/>
                          <a:sym typeface="Noto Sans"/>
                        </a:rPr>
                        <a:t> (IMSS BIENESTAR)</a:t>
                      </a:r>
                      <a:endParaRPr sz="1150" b="0" i="0" u="none" strike="noStrike" cap="none" dirty="0">
                        <a:solidFill>
                          <a:srgbClr val="000000"/>
                        </a:solidFill>
                        <a:latin typeface="Noto Sans"/>
                        <a:ea typeface="Noto Sans"/>
                        <a:cs typeface="Noto Sans"/>
                        <a:sym typeface="Noto Sans"/>
                      </a:endParaRP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r" rtl="0">
                        <a:spcBef>
                          <a:spcPts val="0"/>
                        </a:spcBef>
                        <a:spcAft>
                          <a:spcPts val="0"/>
                        </a:spcAft>
                        <a:buNone/>
                      </a:pPr>
                      <a:r>
                        <a:rPr lang="es-MX" sz="1150" b="0" i="0" u="none" strike="noStrike" cap="none">
                          <a:solidFill>
                            <a:srgbClr val="000000"/>
                          </a:solidFill>
                          <a:latin typeface="Noto Sans"/>
                          <a:ea typeface="Noto Sans"/>
                          <a:cs typeface="Noto Sans"/>
                          <a:sym typeface="Noto Sans"/>
                        </a:rPr>
                        <a:t>  $      376,145,428 </a:t>
                      </a:r>
                      <a:endParaRPr/>
                    </a:p>
                  </a:txBody>
                  <a:tcPr marL="9525" marR="108000"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414000">
                <a:tc>
                  <a:txBody>
                    <a:bodyPr/>
                    <a:lstStyle/>
                    <a:p>
                      <a:pPr marL="0" marR="0" lvl="0" indent="0" algn="l" rtl="0">
                        <a:spcBef>
                          <a:spcPts val="0"/>
                        </a:spcBef>
                        <a:spcAft>
                          <a:spcPts val="0"/>
                        </a:spcAft>
                        <a:buClr>
                          <a:srgbClr val="000000"/>
                        </a:buClr>
                        <a:buSzPts val="1000"/>
                        <a:buFont typeface="Noto Sans"/>
                        <a:buNone/>
                      </a:pPr>
                      <a:r>
                        <a:rPr lang="es-MX" sz="1150" u="none" strike="noStrike" cap="none" dirty="0">
                          <a:solidFill>
                            <a:schemeClr val="dk1"/>
                          </a:solidFill>
                          <a:latin typeface="Noto Sans"/>
                          <a:ea typeface="Noto Sans"/>
                          <a:cs typeface="Noto Sans"/>
                          <a:sym typeface="Noto Sans"/>
                        </a:rPr>
                        <a:t>Equipos de uso común para investigación  (IMSS BIENESTAR)</a:t>
                      </a:r>
                      <a:endParaRPr lang="es-MX" sz="1150" b="0" i="0" u="none" strike="noStrike" cap="none" dirty="0">
                        <a:solidFill>
                          <a:srgbClr val="000000"/>
                        </a:solidFill>
                        <a:latin typeface="Noto Sans"/>
                        <a:ea typeface="Noto Sans"/>
                        <a:cs typeface="Noto Sans"/>
                        <a:sym typeface="Noto Sans"/>
                      </a:endParaRP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s-MX" sz="1150" b="0" i="0" u="none" strike="noStrike" cap="none" dirty="0">
                          <a:solidFill>
                            <a:srgbClr val="000000"/>
                          </a:solidFill>
                          <a:latin typeface="Noto Sans"/>
                          <a:ea typeface="Noto Sans"/>
                          <a:cs typeface="Noto Sans"/>
                          <a:sym typeface="Noto Sans"/>
                        </a:rPr>
                        <a:t> $         34,688,855 </a:t>
                      </a:r>
                      <a:endParaRPr lang="es-MX" sz="1200" dirty="0"/>
                    </a:p>
                    <a:p>
                      <a:pPr marL="0" marR="0" lvl="0" indent="0" algn="r" rtl="0">
                        <a:spcBef>
                          <a:spcPts val="0"/>
                        </a:spcBef>
                        <a:spcAft>
                          <a:spcPts val="0"/>
                        </a:spcAft>
                        <a:buNone/>
                      </a:pPr>
                      <a:endParaRPr dirty="0"/>
                    </a:p>
                  </a:txBody>
                  <a:tcPr marL="9525" marR="108000"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414000">
                <a:tc>
                  <a:txBody>
                    <a:bodyPr/>
                    <a:lstStyle/>
                    <a:p>
                      <a:pPr marL="0" marR="0" lvl="0" indent="0" algn="l" rtl="0">
                        <a:spcBef>
                          <a:spcPts val="0"/>
                        </a:spcBef>
                        <a:spcAft>
                          <a:spcPts val="0"/>
                        </a:spcAft>
                        <a:buNone/>
                      </a:pPr>
                      <a:r>
                        <a:rPr lang="es-MX" sz="1150" b="1" u="none" strike="noStrike" cap="none" dirty="0">
                          <a:solidFill>
                            <a:srgbClr val="000000"/>
                          </a:solidFill>
                          <a:latin typeface="Noto Sans"/>
                          <a:ea typeface="Noto Sans"/>
                          <a:cs typeface="Noto Sans"/>
                          <a:sym typeface="Noto Sans"/>
                        </a:rPr>
                        <a:t>Sustitución y equipamiento de equipo médico (APBP) BENEFICIENCIA PÚBLICA</a:t>
                      </a: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s-MX" sz="1150" b="0" i="0" u="none" strike="noStrike" cap="none" dirty="0">
                          <a:solidFill>
                            <a:srgbClr val="000000"/>
                          </a:solidFill>
                          <a:latin typeface="Noto Sans"/>
                          <a:ea typeface="Noto Sans"/>
                          <a:cs typeface="Noto Sans"/>
                          <a:sym typeface="Noto Sans"/>
                        </a:rPr>
                        <a:t> $        </a:t>
                      </a:r>
                      <a:r>
                        <a:rPr lang="es-MX" sz="1150" b="1" i="0" u="none" strike="noStrike" cap="none" dirty="0">
                          <a:solidFill>
                            <a:srgbClr val="000000"/>
                          </a:solidFill>
                          <a:latin typeface="Noto Sans"/>
                          <a:ea typeface="Noto Sans"/>
                          <a:cs typeface="Noto Sans"/>
                          <a:sym typeface="Noto Sans"/>
                        </a:rPr>
                        <a:t> 43,160,510 </a:t>
                      </a:r>
                      <a:endParaRPr lang="es-MX" sz="1200" b="1" dirty="0"/>
                    </a:p>
                    <a:p>
                      <a:pPr marL="0" marR="0" lvl="0" indent="0" algn="r" rtl="0">
                        <a:spcBef>
                          <a:spcPts val="0"/>
                        </a:spcBef>
                        <a:spcAft>
                          <a:spcPts val="0"/>
                        </a:spcAft>
                        <a:buNone/>
                      </a:pPr>
                      <a:endParaRPr dirty="0"/>
                    </a:p>
                  </a:txBody>
                  <a:tcPr marL="9525" marR="108000"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414000">
                <a:tc>
                  <a:txBody>
                    <a:bodyPr/>
                    <a:lstStyle/>
                    <a:p>
                      <a:pPr marL="0" marR="0" lvl="0" indent="0" algn="l" rtl="0">
                        <a:lnSpc>
                          <a:spcPct val="100000"/>
                        </a:lnSpc>
                        <a:spcBef>
                          <a:spcPts val="0"/>
                        </a:spcBef>
                        <a:spcAft>
                          <a:spcPts val="0"/>
                        </a:spcAft>
                        <a:buClr>
                          <a:srgbClr val="000000"/>
                        </a:buClr>
                        <a:buSzPts val="1000"/>
                        <a:buFont typeface="Noto Sans"/>
                        <a:buNone/>
                      </a:pPr>
                      <a:r>
                        <a:rPr lang="es-MX" sz="1150" u="none" strike="noStrike" cap="none" dirty="0">
                          <a:solidFill>
                            <a:schemeClr val="dk1"/>
                          </a:solidFill>
                          <a:latin typeface="Noto Sans"/>
                          <a:ea typeface="Noto Sans"/>
                          <a:cs typeface="Noto Sans"/>
                          <a:sym typeface="Noto Sans"/>
                        </a:rPr>
                        <a:t>Sustitución de 58 monitores de signos vitales</a:t>
                      </a:r>
                      <a:endParaRPr lang="es-MX" sz="1150" b="0" i="0" u="none" strike="noStrike" cap="none" dirty="0">
                        <a:solidFill>
                          <a:srgbClr val="000000"/>
                        </a:solidFill>
                        <a:latin typeface="Noto Sans"/>
                        <a:ea typeface="Noto Sans"/>
                        <a:cs typeface="Noto Sans"/>
                        <a:sym typeface="Noto Sans"/>
                      </a:endParaRPr>
                    </a:p>
                    <a:p>
                      <a:pPr marL="0" marR="0" lvl="0" indent="0" algn="l" rtl="0">
                        <a:spcBef>
                          <a:spcPts val="0"/>
                        </a:spcBef>
                        <a:spcAft>
                          <a:spcPts val="0"/>
                        </a:spcAft>
                        <a:buNone/>
                      </a:pPr>
                      <a:r>
                        <a:rPr lang="es-MX" sz="1150" b="0" i="0" u="none" strike="noStrike" cap="none" dirty="0">
                          <a:solidFill>
                            <a:srgbClr val="000000"/>
                          </a:solidFill>
                          <a:latin typeface="Noto Sans"/>
                          <a:ea typeface="Noto Sans"/>
                          <a:cs typeface="Noto Sans"/>
                          <a:sym typeface="Noto Sans"/>
                        </a:rPr>
                        <a:t>(FUNDACIÓN RIO ARRONTE)</a:t>
                      </a:r>
                      <a:endParaRPr sz="1150" b="0" i="0" u="none" strike="noStrike" cap="none" dirty="0">
                        <a:solidFill>
                          <a:srgbClr val="000000"/>
                        </a:solidFill>
                        <a:latin typeface="Noto Sans"/>
                        <a:ea typeface="Noto Sans"/>
                        <a:cs typeface="Noto Sans"/>
                        <a:sym typeface="Noto Sans"/>
                      </a:endParaRP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r" rtl="0">
                        <a:spcBef>
                          <a:spcPts val="0"/>
                        </a:spcBef>
                        <a:spcAft>
                          <a:spcPts val="0"/>
                        </a:spcAft>
                        <a:buNone/>
                      </a:pPr>
                      <a:r>
                        <a:rPr lang="es-MX" sz="1150" b="0" i="0" u="none" strike="noStrike" cap="none" dirty="0">
                          <a:solidFill>
                            <a:srgbClr val="000000"/>
                          </a:solidFill>
                          <a:latin typeface="Noto Sans"/>
                          <a:ea typeface="Noto Sans"/>
                          <a:cs typeface="Noto Sans"/>
                          <a:sym typeface="Noto Sans"/>
                        </a:rPr>
                        <a:t>$         20,285,319 </a:t>
                      </a:r>
                      <a:endParaRPr dirty="0"/>
                    </a:p>
                  </a:txBody>
                  <a:tcPr marL="9525" marR="108000"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414000">
                <a:tc>
                  <a:txBody>
                    <a:bodyPr/>
                    <a:lstStyle/>
                    <a:p>
                      <a:pPr marL="0" marR="0" lvl="0" indent="0" algn="ctr" rtl="0">
                        <a:spcBef>
                          <a:spcPts val="0"/>
                        </a:spcBef>
                        <a:spcAft>
                          <a:spcPts val="0"/>
                        </a:spcAft>
                        <a:buNone/>
                      </a:pPr>
                      <a:r>
                        <a:rPr lang="es-MX" sz="1150" b="1" u="none" strike="noStrike" cap="none">
                          <a:solidFill>
                            <a:srgbClr val="000000"/>
                          </a:solidFill>
                          <a:latin typeface="Noto Sans"/>
                          <a:ea typeface="Noto Sans"/>
                          <a:cs typeface="Noto Sans"/>
                          <a:sym typeface="Noto Sans"/>
                        </a:rPr>
                        <a:t>Total </a:t>
                      </a:r>
                      <a:endParaRPr sz="1150" b="1" i="0" u="none" strike="noStrike" cap="none">
                        <a:solidFill>
                          <a:srgbClr val="000000"/>
                        </a:solidFill>
                        <a:latin typeface="Noto Sans"/>
                        <a:ea typeface="Noto Sans"/>
                        <a:cs typeface="Noto Sans"/>
                        <a:sym typeface="Noto Sans"/>
                      </a:endParaRPr>
                    </a:p>
                  </a:txBody>
                  <a:tcPr marL="72000" marR="72000" marT="36000" marB="3600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r" rtl="0">
                        <a:spcBef>
                          <a:spcPts val="0"/>
                        </a:spcBef>
                        <a:spcAft>
                          <a:spcPts val="0"/>
                        </a:spcAft>
                        <a:buNone/>
                      </a:pPr>
                      <a:r>
                        <a:rPr lang="es-MX" sz="1150" b="1" i="0" u="none" strike="noStrike" cap="none" dirty="0">
                          <a:solidFill>
                            <a:srgbClr val="000000"/>
                          </a:solidFill>
                          <a:latin typeface="Noto Sans"/>
                          <a:ea typeface="Noto Sans"/>
                          <a:cs typeface="Noto Sans"/>
                          <a:sym typeface="Noto Sans"/>
                        </a:rPr>
                        <a:t> $     1,415,127,868 </a:t>
                      </a:r>
                      <a:endParaRPr dirty="0"/>
                    </a:p>
                  </a:txBody>
                  <a:tcPr marL="9525" marR="108000" marT="95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6"/>
                  </a:ext>
                </a:extLst>
              </a:tr>
            </a:tbl>
          </a:graphicData>
        </a:graphic>
      </p:graphicFrame>
      <p:pic>
        <p:nvPicPr>
          <p:cNvPr id="851" name="Google Shape;851;p32"/>
          <p:cNvPicPr preferRelativeResize="0"/>
          <p:nvPr/>
        </p:nvPicPr>
        <p:blipFill rotWithShape="1">
          <a:blip r:embed="rId3">
            <a:alphaModFix/>
          </a:blip>
          <a:srcRect/>
          <a:stretch/>
        </p:blipFill>
        <p:spPr>
          <a:xfrm>
            <a:off x="5953938" y="1376051"/>
            <a:ext cx="1906188" cy="1827890"/>
          </a:xfrm>
          <a:prstGeom prst="rect">
            <a:avLst/>
          </a:prstGeom>
          <a:noFill/>
          <a:ln w="9525" cap="flat" cmpd="sng">
            <a:solidFill>
              <a:srgbClr val="002060"/>
            </a:solidFill>
            <a:prstDash val="solid"/>
            <a:round/>
            <a:headEnd type="none" w="sm" len="sm"/>
            <a:tailEnd type="none" w="sm" len="sm"/>
          </a:ln>
        </p:spPr>
      </p:pic>
      <p:pic>
        <p:nvPicPr>
          <p:cNvPr id="852" name="Google Shape;852;p32"/>
          <p:cNvPicPr preferRelativeResize="0"/>
          <p:nvPr/>
        </p:nvPicPr>
        <p:blipFill rotWithShape="1">
          <a:blip r:embed="rId4">
            <a:alphaModFix/>
          </a:blip>
          <a:srcRect/>
          <a:stretch/>
        </p:blipFill>
        <p:spPr>
          <a:xfrm>
            <a:off x="8033653" y="1379660"/>
            <a:ext cx="1866900" cy="1824281"/>
          </a:xfrm>
          <a:prstGeom prst="rect">
            <a:avLst/>
          </a:prstGeom>
          <a:noFill/>
          <a:ln w="9525" cap="flat" cmpd="sng">
            <a:solidFill>
              <a:srgbClr val="002060"/>
            </a:solidFill>
            <a:prstDash val="solid"/>
            <a:round/>
            <a:headEnd type="none" w="sm" len="sm"/>
            <a:tailEnd type="none" w="sm" len="sm"/>
          </a:ln>
        </p:spPr>
      </p:pic>
      <p:pic>
        <p:nvPicPr>
          <p:cNvPr id="853" name="Google Shape;853;p32"/>
          <p:cNvPicPr preferRelativeResize="0"/>
          <p:nvPr/>
        </p:nvPicPr>
        <p:blipFill rotWithShape="1">
          <a:blip r:embed="rId5">
            <a:alphaModFix/>
          </a:blip>
          <a:srcRect/>
          <a:stretch/>
        </p:blipFill>
        <p:spPr>
          <a:xfrm>
            <a:off x="3355269" y="4265138"/>
            <a:ext cx="2033480" cy="1797853"/>
          </a:xfrm>
          <a:prstGeom prst="rect">
            <a:avLst/>
          </a:prstGeom>
          <a:noFill/>
          <a:ln>
            <a:noFill/>
          </a:ln>
        </p:spPr>
      </p:pic>
      <p:pic>
        <p:nvPicPr>
          <p:cNvPr id="854" name="Google Shape;854;p32"/>
          <p:cNvPicPr preferRelativeResize="0"/>
          <p:nvPr/>
        </p:nvPicPr>
        <p:blipFill rotWithShape="1">
          <a:blip r:embed="rId6">
            <a:alphaModFix/>
          </a:blip>
          <a:srcRect/>
          <a:stretch/>
        </p:blipFill>
        <p:spPr>
          <a:xfrm>
            <a:off x="231673" y="4249801"/>
            <a:ext cx="2992513" cy="1797853"/>
          </a:xfrm>
          <a:prstGeom prst="rect">
            <a:avLst/>
          </a:prstGeom>
          <a:noFill/>
          <a:ln>
            <a:noFill/>
          </a:ln>
        </p:spPr>
      </p:pic>
      <p:pic>
        <p:nvPicPr>
          <p:cNvPr id="855" name="Google Shape;855;p32"/>
          <p:cNvPicPr preferRelativeResize="0"/>
          <p:nvPr/>
        </p:nvPicPr>
        <p:blipFill rotWithShape="1">
          <a:blip r:embed="rId7">
            <a:alphaModFix/>
          </a:blip>
          <a:srcRect/>
          <a:stretch/>
        </p:blipFill>
        <p:spPr>
          <a:xfrm>
            <a:off x="10074081" y="1376051"/>
            <a:ext cx="1850742" cy="1824281"/>
          </a:xfrm>
          <a:prstGeom prst="rect">
            <a:avLst/>
          </a:prstGeom>
          <a:noFill/>
          <a:ln w="9525" cap="flat" cmpd="sng">
            <a:solidFill>
              <a:srgbClr val="002060"/>
            </a:solidFill>
            <a:prstDash val="solid"/>
            <a:round/>
            <a:headEnd type="none" w="sm" len="sm"/>
            <a:tailEnd type="none" w="sm" len="sm"/>
          </a:ln>
        </p:spPr>
      </p:pic>
      <p:pic>
        <p:nvPicPr>
          <p:cNvPr id="856" name="Google Shape;856;p32" descr="Equipo de ultrasonido – HERGOM MEDICAL"/>
          <p:cNvPicPr preferRelativeResize="0"/>
          <p:nvPr/>
        </p:nvPicPr>
        <p:blipFill rotWithShape="1">
          <a:blip r:embed="rId8">
            <a:alphaModFix/>
          </a:blip>
          <a:srcRect/>
          <a:stretch/>
        </p:blipFill>
        <p:spPr>
          <a:xfrm>
            <a:off x="5953938" y="3802959"/>
            <a:ext cx="1906188" cy="2079418"/>
          </a:xfrm>
          <a:prstGeom prst="rect">
            <a:avLst/>
          </a:prstGeom>
          <a:noFill/>
          <a:ln w="9525" cap="flat" cmpd="sng">
            <a:solidFill>
              <a:srgbClr val="002060"/>
            </a:solidFill>
            <a:prstDash val="solid"/>
            <a:round/>
            <a:headEnd type="none" w="sm" len="sm"/>
            <a:tailEnd type="none" w="sm" len="sm"/>
          </a:ln>
        </p:spPr>
      </p:pic>
      <p:pic>
        <p:nvPicPr>
          <p:cNvPr id="857" name="Google Shape;857;p32" descr="Espectrómetro de masa - TG-DTA/MS - Rigaku - de laboratorio / PMT"/>
          <p:cNvPicPr preferRelativeResize="0"/>
          <p:nvPr/>
        </p:nvPicPr>
        <p:blipFill rotWithShape="1">
          <a:blip r:embed="rId9">
            <a:alphaModFix/>
          </a:blip>
          <a:srcRect/>
          <a:stretch/>
        </p:blipFill>
        <p:spPr>
          <a:xfrm>
            <a:off x="10113368" y="3792526"/>
            <a:ext cx="1827613" cy="2052466"/>
          </a:xfrm>
          <a:prstGeom prst="rect">
            <a:avLst/>
          </a:prstGeom>
          <a:noFill/>
          <a:ln w="9525" cap="flat" cmpd="sng">
            <a:solidFill>
              <a:srgbClr val="002060"/>
            </a:solidFill>
            <a:prstDash val="solid"/>
            <a:round/>
            <a:headEnd type="none" w="sm" len="sm"/>
            <a:tailEnd type="none" w="sm" len="sm"/>
          </a:ln>
        </p:spPr>
      </p:pic>
      <p:pic>
        <p:nvPicPr>
          <p:cNvPr id="858" name="Google Shape;858;p32" descr="Micrótomo Rotatorio Semiautomático S700 – Labomersa"/>
          <p:cNvPicPr preferRelativeResize="0"/>
          <p:nvPr/>
        </p:nvPicPr>
        <p:blipFill rotWithShape="1">
          <a:blip r:embed="rId10">
            <a:alphaModFix/>
          </a:blip>
          <a:srcRect/>
          <a:stretch/>
        </p:blipFill>
        <p:spPr>
          <a:xfrm>
            <a:off x="8033653" y="3765574"/>
            <a:ext cx="1906188" cy="2079418"/>
          </a:xfrm>
          <a:prstGeom prst="rect">
            <a:avLst/>
          </a:prstGeom>
          <a:noFill/>
          <a:ln w="9525" cap="flat" cmpd="sng">
            <a:solidFill>
              <a:srgbClr val="002060"/>
            </a:solidFill>
            <a:prstDash val="solid"/>
            <a:round/>
            <a:headEnd type="none" w="sm" len="sm"/>
            <a:tailEnd type="none" w="sm" len="sm"/>
          </a:ln>
        </p:spPr>
      </p:pic>
      <p:sp>
        <p:nvSpPr>
          <p:cNvPr id="859" name="Google Shape;859;p32"/>
          <p:cNvSpPr txBox="1"/>
          <p:nvPr/>
        </p:nvSpPr>
        <p:spPr>
          <a:xfrm>
            <a:off x="5953938" y="3307841"/>
            <a:ext cx="1906188" cy="246221"/>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Monitor de signos vitales</a:t>
            </a:r>
            <a:endParaRPr/>
          </a:p>
        </p:txBody>
      </p:sp>
      <p:sp>
        <p:nvSpPr>
          <p:cNvPr id="860" name="Google Shape;860;p32"/>
          <p:cNvSpPr txBox="1"/>
          <p:nvPr/>
        </p:nvSpPr>
        <p:spPr>
          <a:xfrm>
            <a:off x="8033653" y="3297124"/>
            <a:ext cx="1872000" cy="246221"/>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PCR Digital</a:t>
            </a:r>
            <a:endParaRPr/>
          </a:p>
        </p:txBody>
      </p:sp>
      <p:sp>
        <p:nvSpPr>
          <p:cNvPr id="861" name="Google Shape;861;p32"/>
          <p:cNvSpPr txBox="1"/>
          <p:nvPr/>
        </p:nvSpPr>
        <p:spPr>
          <a:xfrm>
            <a:off x="10074080" y="3304187"/>
            <a:ext cx="1871999" cy="400110"/>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APBP. Procesador de tejidos</a:t>
            </a:r>
            <a:endParaRPr/>
          </a:p>
        </p:txBody>
      </p:sp>
      <p:sp>
        <p:nvSpPr>
          <p:cNvPr id="862" name="Google Shape;862;p32"/>
          <p:cNvSpPr txBox="1"/>
          <p:nvPr/>
        </p:nvSpPr>
        <p:spPr>
          <a:xfrm>
            <a:off x="5953938" y="6054704"/>
            <a:ext cx="1833551" cy="246221"/>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APBP. Ultrasonido</a:t>
            </a:r>
            <a:endParaRPr/>
          </a:p>
        </p:txBody>
      </p:sp>
      <p:sp>
        <p:nvSpPr>
          <p:cNvPr id="863" name="Google Shape;863;p32"/>
          <p:cNvSpPr txBox="1"/>
          <p:nvPr/>
        </p:nvSpPr>
        <p:spPr>
          <a:xfrm>
            <a:off x="10105911" y="5939177"/>
            <a:ext cx="1961171" cy="400110"/>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SADYTRA. </a:t>
            </a:r>
            <a:br>
              <a:rPr lang="es-MX" sz="1000" b="1">
                <a:solidFill>
                  <a:schemeClr val="dk1"/>
                </a:solidFill>
                <a:latin typeface="Noto Sans"/>
                <a:ea typeface="Noto Sans"/>
                <a:cs typeface="Noto Sans"/>
                <a:sym typeface="Noto Sans"/>
              </a:rPr>
            </a:br>
            <a:r>
              <a:rPr lang="es-MX" sz="1000" b="1">
                <a:solidFill>
                  <a:schemeClr val="dk1"/>
                </a:solidFill>
                <a:latin typeface="Noto Sans"/>
                <a:ea typeface="Noto Sans"/>
                <a:cs typeface="Noto Sans"/>
                <a:sym typeface="Noto Sans"/>
              </a:rPr>
              <a:t>Espectrómetro de masas</a:t>
            </a:r>
            <a:endParaRPr/>
          </a:p>
        </p:txBody>
      </p:sp>
      <p:sp>
        <p:nvSpPr>
          <p:cNvPr id="864" name="Google Shape;864;p32"/>
          <p:cNvSpPr txBox="1"/>
          <p:nvPr/>
        </p:nvSpPr>
        <p:spPr>
          <a:xfrm>
            <a:off x="8050328" y="5981921"/>
            <a:ext cx="1833550" cy="400110"/>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SADYTRA.  Micrótomo para cortes de parafina</a:t>
            </a:r>
            <a:endParaRPr/>
          </a:p>
        </p:txBody>
      </p:sp>
      <p:sp>
        <p:nvSpPr>
          <p:cNvPr id="865" name="Google Shape;865;p32"/>
          <p:cNvSpPr txBox="1"/>
          <p:nvPr/>
        </p:nvSpPr>
        <p:spPr>
          <a:xfrm>
            <a:off x="237276" y="6122322"/>
            <a:ext cx="2992513" cy="246221"/>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Unidad de Hemato-Oncología</a:t>
            </a:r>
            <a:endParaRPr/>
          </a:p>
        </p:txBody>
      </p:sp>
      <p:sp>
        <p:nvSpPr>
          <p:cNvPr id="866" name="Google Shape;866;p32"/>
          <p:cNvSpPr txBox="1"/>
          <p:nvPr/>
        </p:nvSpPr>
        <p:spPr>
          <a:xfrm>
            <a:off x="3355269" y="6129265"/>
            <a:ext cx="2031366" cy="246221"/>
          </a:xfrm>
          <a:prstGeom prst="rect">
            <a:avLst/>
          </a:prstGeom>
          <a:solidFill>
            <a:srgbClr val="DAE3F3"/>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000" b="1">
                <a:solidFill>
                  <a:schemeClr val="dk1"/>
                </a:solidFill>
                <a:latin typeface="Noto Sans"/>
                <a:ea typeface="Noto Sans"/>
                <a:cs typeface="Noto Sans"/>
                <a:sym typeface="Noto Sans"/>
              </a:rPr>
              <a:t>Citómetro de flujo</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C973-5F91-69E3-A991-79184D883E5A}"/>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0D60810E-5C1F-63F2-9C76-CDF7CC127CB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C10C3D9D-5820-8585-BEC3-CFBC9067A738}"/>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ángulo 11">
              <a:extLst>
                <a:ext uri="{FF2B5EF4-FFF2-40B4-BE49-F238E27FC236}">
                  <a16:creationId xmlns:a16="http://schemas.microsoft.com/office/drawing/2014/main" id="{88B6965D-32FD-2305-DD8D-71D1CF8C6035}"/>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ángulo 12">
              <a:extLst>
                <a:ext uri="{FF2B5EF4-FFF2-40B4-BE49-F238E27FC236}">
                  <a16:creationId xmlns:a16="http://schemas.microsoft.com/office/drawing/2014/main" id="{57C09BFB-E88A-CBB9-A203-305A01D31AA1}"/>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ángulo 13">
              <a:extLst>
                <a:ext uri="{FF2B5EF4-FFF2-40B4-BE49-F238E27FC236}">
                  <a16:creationId xmlns:a16="http://schemas.microsoft.com/office/drawing/2014/main" id="{85727459-405A-DBBF-B3B8-BA64AD6A6CD4}"/>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94C36DA6-743D-D90C-384A-BEC5E55D9EF4}"/>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CuadroTexto 15">
            <a:extLst>
              <a:ext uri="{FF2B5EF4-FFF2-40B4-BE49-F238E27FC236}">
                <a16:creationId xmlns:a16="http://schemas.microsoft.com/office/drawing/2014/main" id="{D4B27609-78E5-EEB9-2AD8-92748CAB66A7}"/>
              </a:ext>
            </a:extLst>
          </p:cNvPr>
          <p:cNvSpPr txBox="1"/>
          <p:nvPr/>
        </p:nvSpPr>
        <p:spPr>
          <a:xfrm>
            <a:off x="9173980" y="0"/>
            <a:ext cx="3018020" cy="36933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rPr>
              <a:t>LOGROS</a:t>
            </a:r>
            <a:endParaRPr kumimoji="0" lang="es-MX" sz="1800" b="1"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endParaRPr>
          </a:p>
        </p:txBody>
      </p:sp>
      <p:sp>
        <p:nvSpPr>
          <p:cNvPr id="8" name="CuadroTexto 7">
            <a:extLst>
              <a:ext uri="{FF2B5EF4-FFF2-40B4-BE49-F238E27FC236}">
                <a16:creationId xmlns:a16="http://schemas.microsoft.com/office/drawing/2014/main" id="{2056E8BE-4849-371E-A82F-81049EDE6C31}"/>
              </a:ext>
            </a:extLst>
          </p:cNvPr>
          <p:cNvSpPr txBox="1"/>
          <p:nvPr/>
        </p:nvSpPr>
        <p:spPr>
          <a:xfrm>
            <a:off x="1923044" y="566679"/>
            <a:ext cx="76731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0F6FC6">
                    <a:lumMod val="75000"/>
                  </a:srgbClr>
                </a:solidFill>
                <a:effectLst/>
                <a:uLnTx/>
                <a:uFillTx/>
                <a:latin typeface="Noto Sans" panose="020B0502040504020204" pitchFamily="34" charset="0"/>
                <a:ea typeface="Noto Sans" panose="020B0502040504020204" pitchFamily="34" charset="0"/>
                <a:cs typeface="Noto Sans" panose="020B0502040504020204" pitchFamily="34" charset="0"/>
              </a:rPr>
              <a:t>Donativos Recibidos</a:t>
            </a: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Imagen 17">
            <a:extLst>
              <a:ext uri="{FF2B5EF4-FFF2-40B4-BE49-F238E27FC236}">
                <a16:creationId xmlns:a16="http://schemas.microsoft.com/office/drawing/2014/main" id="{F1970873-188F-34E8-F6C1-331752D658F5}"/>
              </a:ext>
            </a:extLst>
          </p:cNvPr>
          <p:cNvPicPr>
            <a:picLocks noChangeAspect="1"/>
          </p:cNvPicPr>
          <p:nvPr/>
        </p:nvPicPr>
        <p:blipFill>
          <a:blip r:embed="rId3"/>
          <a:stretch>
            <a:fillRect/>
          </a:stretch>
        </p:blipFill>
        <p:spPr>
          <a:xfrm>
            <a:off x="8707273" y="3672500"/>
            <a:ext cx="3169088" cy="2100449"/>
          </a:xfrm>
          <a:prstGeom prst="rect">
            <a:avLst/>
          </a:prstGeom>
          <a:effectLst>
            <a:outerShdw blurRad="50800" dist="38100" dir="13500000" algn="br" rotWithShape="0">
              <a:prstClr val="black">
                <a:alpha val="40000"/>
              </a:prstClr>
            </a:outerShdw>
          </a:effectLst>
        </p:spPr>
      </p:pic>
      <p:sp>
        <p:nvSpPr>
          <p:cNvPr id="21" name="CuadroTexto 20">
            <a:extLst>
              <a:ext uri="{FF2B5EF4-FFF2-40B4-BE49-F238E27FC236}">
                <a16:creationId xmlns:a16="http://schemas.microsoft.com/office/drawing/2014/main" id="{C3FEF3E1-9A69-0D30-DA33-A592B839777D}"/>
              </a:ext>
            </a:extLst>
          </p:cNvPr>
          <p:cNvSpPr txBox="1"/>
          <p:nvPr/>
        </p:nvSpPr>
        <p:spPr>
          <a:xfrm>
            <a:off x="1923044" y="6291321"/>
            <a:ext cx="321335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Terraza </a:t>
            </a:r>
            <a:r>
              <a:rPr kumimoji="0" lang="es-MX" sz="1300" b="1" i="0" u="none" strike="noStrike" kern="1200" cap="none" spc="0" normalizeH="0" baseline="0" noProof="0" dirty="0" err="1">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Azomalli</a:t>
            </a:r>
            <a:r>
              <a:rPr kumimoji="0" lang="es-MX" sz="13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22" name="CuadroTexto 21">
            <a:extLst>
              <a:ext uri="{FF2B5EF4-FFF2-40B4-BE49-F238E27FC236}">
                <a16:creationId xmlns:a16="http://schemas.microsoft.com/office/drawing/2014/main" id="{DDC608ED-E7A0-9587-5CE5-F6FF0BA5B967}"/>
              </a:ext>
            </a:extLst>
          </p:cNvPr>
          <p:cNvSpPr txBox="1"/>
          <p:nvPr/>
        </p:nvSpPr>
        <p:spPr>
          <a:xfrm>
            <a:off x="8590915" y="947192"/>
            <a:ext cx="3476167"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Patio de Juegos de la Consulta Externa</a:t>
            </a:r>
          </a:p>
        </p:txBody>
      </p:sp>
      <p:graphicFrame>
        <p:nvGraphicFramePr>
          <p:cNvPr id="3" name="Tabla 2">
            <a:extLst>
              <a:ext uri="{FF2B5EF4-FFF2-40B4-BE49-F238E27FC236}">
                <a16:creationId xmlns:a16="http://schemas.microsoft.com/office/drawing/2014/main" id="{D9B2AE97-DDB6-3CC8-9BAF-46A53DDE9A5D}"/>
              </a:ext>
            </a:extLst>
          </p:cNvPr>
          <p:cNvGraphicFramePr>
            <a:graphicFrameLocks noGrp="1"/>
          </p:cNvGraphicFramePr>
          <p:nvPr/>
        </p:nvGraphicFramePr>
        <p:xfrm>
          <a:off x="477576" y="947192"/>
          <a:ext cx="7296666" cy="3276000"/>
        </p:xfrm>
        <a:graphic>
          <a:graphicData uri="http://schemas.openxmlformats.org/drawingml/2006/table">
            <a:tbl>
              <a:tblPr/>
              <a:tblGrid>
                <a:gridCol w="2808000">
                  <a:extLst>
                    <a:ext uri="{9D8B030D-6E8A-4147-A177-3AD203B41FA5}">
                      <a16:colId xmlns:a16="http://schemas.microsoft.com/office/drawing/2014/main" val="250796863"/>
                    </a:ext>
                  </a:extLst>
                </a:gridCol>
                <a:gridCol w="1608666">
                  <a:extLst>
                    <a:ext uri="{9D8B030D-6E8A-4147-A177-3AD203B41FA5}">
                      <a16:colId xmlns:a16="http://schemas.microsoft.com/office/drawing/2014/main" val="1336515247"/>
                    </a:ext>
                  </a:extLst>
                </a:gridCol>
                <a:gridCol w="2880000">
                  <a:extLst>
                    <a:ext uri="{9D8B030D-6E8A-4147-A177-3AD203B41FA5}">
                      <a16:colId xmlns:a16="http://schemas.microsoft.com/office/drawing/2014/main" val="1456707959"/>
                    </a:ext>
                  </a:extLst>
                </a:gridCol>
              </a:tblGrid>
              <a:tr h="468000">
                <a:tc>
                  <a:txBody>
                    <a:bodyPr/>
                    <a:lstStyle/>
                    <a:p>
                      <a:pPr algn="ctr" fontAlgn="ctr">
                        <a:buNone/>
                      </a:pPr>
                      <a:r>
                        <a:rPr lang="es-MX" sz="1400" b="1" i="0" u="none" strike="noStrike" dirty="0">
                          <a:solidFill>
                            <a:srgbClr val="FFFFFF"/>
                          </a:solidFill>
                          <a:effectLst/>
                          <a:latin typeface="Noto Sans" panose="020B0502040504020204" pitchFamily="34" charset="0"/>
                        </a:rPr>
                        <a:t>Asociación</a:t>
                      </a:r>
                    </a:p>
                  </a:txBody>
                  <a:tcPr marL="9525" marR="9525" marT="9525" marB="0" anchor="ctr">
                    <a:lnL>
                      <a:noFill/>
                    </a:lnL>
                    <a:lnR>
                      <a:noFill/>
                    </a:lnR>
                    <a:lnT>
                      <a:noFill/>
                    </a:lnT>
                    <a:lnB>
                      <a:noFill/>
                    </a:lnB>
                    <a:solidFill>
                      <a:srgbClr val="203764"/>
                    </a:solidFill>
                  </a:tcPr>
                </a:tc>
                <a:tc>
                  <a:txBody>
                    <a:bodyPr/>
                    <a:lstStyle/>
                    <a:p>
                      <a:pPr algn="ctr" fontAlgn="ctr">
                        <a:buNone/>
                      </a:pPr>
                      <a:r>
                        <a:rPr lang="es-MX" sz="1400" b="1" i="0" u="none" strike="noStrike" dirty="0">
                          <a:solidFill>
                            <a:srgbClr val="FFFFFF"/>
                          </a:solidFill>
                          <a:effectLst/>
                          <a:latin typeface="Noto Sans" panose="020B0502040504020204" pitchFamily="34" charset="0"/>
                        </a:rPr>
                        <a:t>2025</a:t>
                      </a:r>
                    </a:p>
                  </a:txBody>
                  <a:tcPr marL="9525" marR="9525" marT="9525" marB="0" anchor="ctr">
                    <a:lnL>
                      <a:noFill/>
                    </a:lnL>
                    <a:lnR>
                      <a:noFill/>
                    </a:lnR>
                    <a:lnT>
                      <a:noFill/>
                    </a:lnT>
                    <a:lnB>
                      <a:noFill/>
                    </a:lnB>
                    <a:solidFill>
                      <a:srgbClr val="203764"/>
                    </a:solidFill>
                  </a:tcPr>
                </a:tc>
                <a:tc>
                  <a:txBody>
                    <a:bodyPr/>
                    <a:lstStyle/>
                    <a:p>
                      <a:pPr algn="ctr" fontAlgn="ctr">
                        <a:buNone/>
                      </a:pPr>
                      <a:endParaRPr lang="es-MX" sz="1400" b="1" i="0" u="none" strike="noStrike" dirty="0">
                        <a:solidFill>
                          <a:srgbClr val="FFFFFF"/>
                        </a:solidFill>
                        <a:effectLst/>
                        <a:latin typeface="Noto Sans" panose="020B0502040504020204" pitchFamily="34" charset="0"/>
                      </a:endParaRPr>
                    </a:p>
                  </a:txBody>
                  <a:tcPr marL="9525" marR="9525" marT="9525" marB="0" anchor="ctr">
                    <a:lnL>
                      <a:noFill/>
                    </a:lnL>
                    <a:lnR>
                      <a:noFill/>
                    </a:lnR>
                    <a:lnT>
                      <a:noFill/>
                    </a:lnT>
                    <a:lnB>
                      <a:noFill/>
                    </a:lnB>
                    <a:solidFill>
                      <a:srgbClr val="203764"/>
                    </a:solidFill>
                  </a:tcPr>
                </a:tc>
                <a:extLst>
                  <a:ext uri="{0D108BD9-81ED-4DB2-BD59-A6C34878D82A}">
                    <a16:rowId xmlns:a16="http://schemas.microsoft.com/office/drawing/2014/main" val="3672700674"/>
                  </a:ext>
                </a:extLst>
              </a:tr>
              <a:tr h="468000">
                <a:tc>
                  <a:txBody>
                    <a:bodyPr/>
                    <a:lstStyle/>
                    <a:p>
                      <a:pPr algn="l" fontAlgn="b">
                        <a:buNone/>
                      </a:pPr>
                      <a:r>
                        <a:rPr lang="es-MX" sz="1400" b="1" i="0" u="none" strike="noStrike" dirty="0">
                          <a:solidFill>
                            <a:srgbClr val="000000"/>
                          </a:solidFill>
                          <a:effectLst/>
                          <a:latin typeface="Noto Sans" panose="020B0502040504020204" pitchFamily="34" charset="0"/>
                        </a:rPr>
                        <a:t>Damas Voluntarias </a:t>
                      </a:r>
                    </a:p>
                  </a:txBody>
                  <a:tcPr marL="9525" marR="9525" marT="9525" marB="0" anchor="ctr">
                    <a:lnL>
                      <a:noFill/>
                    </a:lnL>
                    <a:lnR>
                      <a:noFill/>
                    </a:lnR>
                    <a:lnT>
                      <a:noFill/>
                    </a:lnT>
                    <a:lnB>
                      <a:noFill/>
                    </a:lnB>
                    <a:noFill/>
                  </a:tcPr>
                </a:tc>
                <a:tc>
                  <a:txBody>
                    <a:bodyPr/>
                    <a:lstStyle/>
                    <a:p>
                      <a:pPr algn="r" fontAlgn="b">
                        <a:buNone/>
                      </a:pPr>
                      <a:r>
                        <a:rPr lang="es-MX" sz="1400" b="0" i="0" u="none" strike="noStrike" dirty="0">
                          <a:solidFill>
                            <a:srgbClr val="000000"/>
                          </a:solidFill>
                          <a:effectLst/>
                          <a:latin typeface="Noto Sans" panose="020B0502040504020204" pitchFamily="34" charset="0"/>
                        </a:rPr>
                        <a:t> $ 1,160,915.40 </a:t>
                      </a:r>
                    </a:p>
                  </a:txBody>
                  <a:tcPr marL="9525" marR="9525" marT="9525" marB="0" anchor="ctr">
                    <a:lnL>
                      <a:noFill/>
                    </a:lnL>
                    <a:lnR>
                      <a:noFill/>
                    </a:lnR>
                    <a:lnT>
                      <a:noFill/>
                    </a:lnT>
                    <a:lnB>
                      <a:noFill/>
                    </a:lnB>
                    <a:noFill/>
                  </a:tcPr>
                </a:tc>
                <a:tc>
                  <a:txBody>
                    <a:bodyPr/>
                    <a:lstStyle/>
                    <a:p>
                      <a:pPr algn="r" fontAlgn="b">
                        <a:buNone/>
                      </a:pPr>
                      <a:endParaRPr lang="es-MX" sz="1400" b="0" i="0" u="none" strike="noStrike" dirty="0">
                        <a:solidFill>
                          <a:srgbClr val="000000"/>
                        </a:solidFill>
                        <a:effectLst/>
                        <a:latin typeface="Noto Sans" panose="020B050204050402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4156948678"/>
                  </a:ext>
                </a:extLst>
              </a:tr>
              <a:tr h="468000">
                <a:tc>
                  <a:txBody>
                    <a:bodyPr/>
                    <a:lstStyle/>
                    <a:p>
                      <a:pPr algn="l" fontAlgn="b">
                        <a:buNone/>
                      </a:pPr>
                      <a:r>
                        <a:rPr lang="es-MX" sz="1400" b="1" i="0" u="none" strike="noStrike" dirty="0">
                          <a:solidFill>
                            <a:srgbClr val="000000"/>
                          </a:solidFill>
                          <a:effectLst/>
                          <a:latin typeface="Noto Sans" panose="020B0502040504020204" pitchFamily="34" charset="0"/>
                        </a:rPr>
                        <a:t>Fundación Carlos Slim</a:t>
                      </a:r>
                    </a:p>
                  </a:txBody>
                  <a:tcPr marL="9525" marR="9525" marT="9525" marB="0" anchor="ctr">
                    <a:lnL>
                      <a:noFill/>
                    </a:lnL>
                    <a:lnR>
                      <a:noFill/>
                    </a:lnR>
                    <a:lnT>
                      <a:noFill/>
                    </a:lnT>
                    <a:lnB>
                      <a:noFill/>
                    </a:lnB>
                    <a:noFill/>
                  </a:tcPr>
                </a:tc>
                <a:tc>
                  <a:txBody>
                    <a:bodyPr/>
                    <a:lstStyle/>
                    <a:p>
                      <a:pPr algn="r" fontAlgn="b">
                        <a:buNone/>
                      </a:pPr>
                      <a:r>
                        <a:rPr lang="es-MX" sz="1400" b="0" i="0" u="none" strike="noStrike" dirty="0">
                          <a:solidFill>
                            <a:srgbClr val="000000"/>
                          </a:solidFill>
                          <a:effectLst/>
                          <a:latin typeface="Noto Sans" panose="020B0502040504020204" pitchFamily="34" charset="0"/>
                        </a:rPr>
                        <a:t>$ 1,467,797.77</a:t>
                      </a:r>
                    </a:p>
                  </a:txBody>
                  <a:tcPr marL="9525" marR="9525" marT="9525" marB="0" anchor="ctr">
                    <a:lnL>
                      <a:noFill/>
                    </a:lnL>
                    <a:lnR>
                      <a:noFill/>
                    </a:lnR>
                    <a:lnT>
                      <a:noFill/>
                    </a:lnT>
                    <a:lnB>
                      <a:noFill/>
                    </a:lnB>
                    <a:noFill/>
                  </a:tcPr>
                </a:tc>
                <a:tc>
                  <a:txBody>
                    <a:bodyPr/>
                    <a:lstStyle/>
                    <a:p>
                      <a:pPr algn="r" fontAlgn="b">
                        <a:buNone/>
                      </a:pPr>
                      <a:endParaRPr lang="es-MX" sz="1400" b="0" i="0" u="none" strike="noStrike" dirty="0">
                        <a:solidFill>
                          <a:srgbClr val="000000"/>
                        </a:solidFill>
                        <a:effectLst/>
                        <a:latin typeface="Noto Sans" panose="020B050204050402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1996403464"/>
                  </a:ext>
                </a:extLst>
              </a:tr>
              <a:tr h="468000">
                <a:tc>
                  <a:txBody>
                    <a:bodyPr/>
                    <a:lstStyle/>
                    <a:p>
                      <a:pPr algn="l" fontAlgn="b">
                        <a:buNone/>
                      </a:pPr>
                      <a:r>
                        <a:rPr lang="es-MX" sz="1400" b="1" i="0" u="none" strike="noStrike" dirty="0">
                          <a:solidFill>
                            <a:srgbClr val="000000"/>
                          </a:solidFill>
                          <a:effectLst/>
                          <a:latin typeface="Noto Sans" panose="020B0502040504020204" pitchFamily="34" charset="0"/>
                        </a:rPr>
                        <a:t>Fundación Gonzalo Rio Arronte</a:t>
                      </a:r>
                    </a:p>
                  </a:txBody>
                  <a:tcPr marL="9525" marR="9525" marT="9525" marB="0" anchor="ctr">
                    <a:lnL>
                      <a:noFill/>
                    </a:lnL>
                    <a:lnR>
                      <a:noFill/>
                    </a:lnR>
                    <a:lnT>
                      <a:noFill/>
                    </a:lnT>
                    <a:lnB>
                      <a:noFill/>
                    </a:lnB>
                    <a:noFill/>
                  </a:tcPr>
                </a:tc>
                <a:tc>
                  <a:txBody>
                    <a:bodyPr/>
                    <a:lstStyle/>
                    <a:p>
                      <a:pPr algn="r" fontAlgn="b">
                        <a:buNone/>
                      </a:pPr>
                      <a:r>
                        <a:rPr lang="es-MX" sz="1400" b="0" i="0" u="none" strike="noStrike" dirty="0">
                          <a:solidFill>
                            <a:srgbClr val="000000"/>
                          </a:solidFill>
                          <a:effectLst/>
                          <a:latin typeface="Noto Sans" panose="020B0502040504020204" pitchFamily="34" charset="0"/>
                        </a:rPr>
                        <a:t>   $   534,925.00</a:t>
                      </a:r>
                    </a:p>
                  </a:txBody>
                  <a:tcPr marL="9525" marR="9525" marT="9525" marB="0" anchor="ctr">
                    <a:lnL>
                      <a:noFill/>
                    </a:lnL>
                    <a:lnR>
                      <a:noFill/>
                    </a:lnR>
                    <a:lnT>
                      <a:noFill/>
                    </a:lnT>
                    <a:lnB>
                      <a:noFill/>
                    </a:lnB>
                    <a:noFill/>
                  </a:tcPr>
                </a:tc>
                <a:tc>
                  <a:txBody>
                    <a:bodyPr/>
                    <a:lstStyle/>
                    <a:p>
                      <a:pPr algn="r" fontAlgn="b">
                        <a:buNone/>
                      </a:pPr>
                      <a:endParaRPr lang="es-MX" sz="1400" b="0" i="0" u="none" strike="noStrike" dirty="0">
                        <a:solidFill>
                          <a:srgbClr val="000000"/>
                        </a:solidFill>
                        <a:effectLst/>
                        <a:latin typeface="Noto Sans" panose="020B050204050402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1682053220"/>
                  </a:ext>
                </a:extLst>
              </a:tr>
              <a:tr h="468000">
                <a:tc>
                  <a:txBody>
                    <a:bodyPr/>
                    <a:lstStyle/>
                    <a:p>
                      <a:pPr algn="l" fontAlgn="b">
                        <a:buNone/>
                      </a:pPr>
                      <a:r>
                        <a:rPr lang="es-MX" sz="1400" b="1" i="0" u="none" strike="noStrike" dirty="0" err="1">
                          <a:solidFill>
                            <a:srgbClr val="000000"/>
                          </a:solidFill>
                          <a:effectLst/>
                          <a:latin typeface="Noto Sans" panose="020B0502040504020204" pitchFamily="34" charset="0"/>
                        </a:rPr>
                        <a:t>Kardias</a:t>
                      </a:r>
                      <a:endParaRPr lang="es-MX" sz="1400" b="1" i="0" u="none" strike="noStrike" dirty="0">
                        <a:solidFill>
                          <a:srgbClr val="000000"/>
                        </a:solidFill>
                        <a:effectLst/>
                        <a:latin typeface="Noto Sans" panose="020B0502040504020204" pitchFamily="34" charset="0"/>
                      </a:endParaRPr>
                    </a:p>
                  </a:txBody>
                  <a:tcPr marL="9525" marR="9525" marT="9525" marB="0" anchor="ctr">
                    <a:lnL>
                      <a:noFill/>
                    </a:lnL>
                    <a:lnR>
                      <a:noFill/>
                    </a:lnR>
                    <a:lnT>
                      <a:noFill/>
                    </a:lnT>
                    <a:lnB>
                      <a:noFill/>
                    </a:lnB>
                    <a:noFill/>
                  </a:tcPr>
                </a:tc>
                <a:tc>
                  <a:txBody>
                    <a:bodyPr/>
                    <a:lstStyle/>
                    <a:p>
                      <a:pPr algn="r" fontAlgn="b">
                        <a:buNone/>
                      </a:pPr>
                      <a:r>
                        <a:rPr lang="es-MX" sz="1400" b="0" i="0" u="none" strike="noStrike" dirty="0">
                          <a:solidFill>
                            <a:srgbClr val="000000"/>
                          </a:solidFill>
                          <a:effectLst/>
                          <a:latin typeface="Noto Sans" panose="020B0502040504020204" pitchFamily="34" charset="0"/>
                        </a:rPr>
                        <a:t>$ 2,849,145.84</a:t>
                      </a:r>
                    </a:p>
                  </a:txBody>
                  <a:tcPr marL="9525" marR="9525" marT="9525" marB="0" anchor="ctr">
                    <a:lnL>
                      <a:noFill/>
                    </a:lnL>
                    <a:lnR>
                      <a:noFill/>
                    </a:lnR>
                    <a:lnT>
                      <a:noFill/>
                    </a:lnT>
                    <a:lnB>
                      <a:noFill/>
                    </a:lnB>
                    <a:noFill/>
                  </a:tcPr>
                </a:tc>
                <a:tc>
                  <a:txBody>
                    <a:bodyPr/>
                    <a:lstStyle/>
                    <a:p>
                      <a:pPr algn="r" fontAlgn="b">
                        <a:buNone/>
                      </a:pPr>
                      <a:r>
                        <a:rPr lang="es-MX" sz="1400" b="0" i="0" u="none" strike="noStrike" dirty="0">
                          <a:solidFill>
                            <a:srgbClr val="000000"/>
                          </a:solidFill>
                          <a:effectLst/>
                          <a:latin typeface="Noto Sans" panose="020B0502040504020204" pitchFamily="34" charset="0"/>
                        </a:rPr>
                        <a:t>Equipo e instrumental</a:t>
                      </a:r>
                    </a:p>
                  </a:txBody>
                  <a:tcPr marL="9525" marR="9525" marT="9525" marB="0" anchor="ctr">
                    <a:lnL>
                      <a:noFill/>
                    </a:lnL>
                    <a:lnR>
                      <a:noFill/>
                    </a:lnR>
                    <a:lnT>
                      <a:noFill/>
                    </a:lnT>
                    <a:lnB>
                      <a:noFill/>
                    </a:lnB>
                    <a:noFill/>
                  </a:tcPr>
                </a:tc>
                <a:extLst>
                  <a:ext uri="{0D108BD9-81ED-4DB2-BD59-A6C34878D82A}">
                    <a16:rowId xmlns:a16="http://schemas.microsoft.com/office/drawing/2014/main" val="803122469"/>
                  </a:ext>
                </a:extLst>
              </a:tr>
              <a:tr h="468000">
                <a:tc>
                  <a:txBody>
                    <a:bodyPr/>
                    <a:lstStyle/>
                    <a:p>
                      <a:pPr algn="l" fontAlgn="b">
                        <a:buNone/>
                      </a:pPr>
                      <a:r>
                        <a:rPr lang="es-MX" sz="1400" b="1" i="0" u="none" strike="noStrike" dirty="0">
                          <a:solidFill>
                            <a:srgbClr val="000000"/>
                          </a:solidFill>
                          <a:effectLst/>
                          <a:latin typeface="Noto Sans" panose="020B0502040504020204" pitchFamily="34" charset="0"/>
                        </a:rPr>
                        <a:t>Patronato INP</a:t>
                      </a:r>
                    </a:p>
                  </a:txBody>
                  <a:tcPr marL="9525" marR="9525" marT="9525" marB="0" anchor="ctr">
                    <a:lnL>
                      <a:noFill/>
                    </a:lnL>
                    <a:lnR>
                      <a:noFill/>
                    </a:lnR>
                    <a:lnT>
                      <a:noFill/>
                    </a:lnT>
                    <a:lnB>
                      <a:noFill/>
                    </a:lnB>
                    <a:noFill/>
                  </a:tcPr>
                </a:tc>
                <a:tc>
                  <a:txBody>
                    <a:bodyPr/>
                    <a:lstStyle/>
                    <a:p>
                      <a:pPr algn="r" fontAlgn="b">
                        <a:buNone/>
                      </a:pPr>
                      <a:r>
                        <a:rPr lang="es-MX" sz="1400" b="0" i="0" u="none" strike="noStrike" dirty="0">
                          <a:solidFill>
                            <a:srgbClr val="000000"/>
                          </a:solidFill>
                          <a:effectLst/>
                          <a:latin typeface="Noto Sans" panose="020B0502040504020204" pitchFamily="34" charset="0"/>
                        </a:rPr>
                        <a:t> $ 2,684,920.60</a:t>
                      </a:r>
                    </a:p>
                  </a:txBody>
                  <a:tcPr marL="9525" marR="9525" marT="9525" marB="0" anchor="ctr">
                    <a:lnL>
                      <a:noFill/>
                    </a:lnL>
                    <a:lnR>
                      <a:noFill/>
                    </a:lnR>
                    <a:lnT>
                      <a:noFill/>
                    </a:lnT>
                    <a:lnB>
                      <a:noFill/>
                    </a:lnB>
                    <a:noFill/>
                  </a:tcPr>
                </a:tc>
                <a:tc>
                  <a:txBody>
                    <a:bodyPr/>
                    <a:lstStyle/>
                    <a:p>
                      <a:pPr algn="r" fontAlgn="b">
                        <a:buNone/>
                      </a:pPr>
                      <a:r>
                        <a:rPr lang="es-MX" sz="1400" b="0" i="0" u="none" strike="noStrike" dirty="0">
                          <a:solidFill>
                            <a:srgbClr val="000000"/>
                          </a:solidFill>
                          <a:effectLst/>
                          <a:latin typeface="Noto Sans" panose="020B0502040504020204" pitchFamily="34" charset="0"/>
                        </a:rPr>
                        <a:t>Becas    $    619,500.00</a:t>
                      </a:r>
                    </a:p>
                    <a:p>
                      <a:pPr algn="r" fontAlgn="b">
                        <a:buNone/>
                      </a:pPr>
                      <a:r>
                        <a:rPr lang="es-MX" sz="1400" b="0" i="0" u="none" strike="noStrike" dirty="0">
                          <a:solidFill>
                            <a:srgbClr val="000000"/>
                          </a:solidFill>
                          <a:effectLst/>
                          <a:latin typeface="Noto Sans" panose="020B0502040504020204" pitchFamily="34" charset="0"/>
                        </a:rPr>
                        <a:t>Infraestructura $ 2,065,420.60 </a:t>
                      </a:r>
                    </a:p>
                  </a:txBody>
                  <a:tcPr marL="9525" marR="9525" marT="9525" marB="0" anchor="ctr">
                    <a:lnL>
                      <a:noFill/>
                    </a:lnL>
                    <a:lnR>
                      <a:noFill/>
                    </a:lnR>
                    <a:lnT>
                      <a:noFill/>
                    </a:lnT>
                    <a:lnB>
                      <a:noFill/>
                    </a:lnB>
                    <a:noFill/>
                  </a:tcPr>
                </a:tc>
                <a:extLst>
                  <a:ext uri="{0D108BD9-81ED-4DB2-BD59-A6C34878D82A}">
                    <a16:rowId xmlns:a16="http://schemas.microsoft.com/office/drawing/2014/main" val="3879736138"/>
                  </a:ext>
                </a:extLst>
              </a:tr>
              <a:tr h="468000">
                <a:tc>
                  <a:txBody>
                    <a:bodyPr/>
                    <a:lstStyle/>
                    <a:p>
                      <a:pPr algn="l" fontAlgn="b">
                        <a:buNone/>
                      </a:pPr>
                      <a:r>
                        <a:rPr lang="es-MX" sz="1400" b="1" i="0" u="none" strike="noStrike" dirty="0">
                          <a:solidFill>
                            <a:srgbClr val="000000"/>
                          </a:solidFill>
                          <a:effectLst/>
                          <a:latin typeface="Noto Sans" panose="020B0502040504020204" pitchFamily="34" charset="0"/>
                        </a:rPr>
                        <a:t>Total</a:t>
                      </a:r>
                    </a:p>
                  </a:txBody>
                  <a:tcPr marL="9525" marR="9525" marT="9525" marB="0" anchor="ctr">
                    <a:lnL>
                      <a:noFill/>
                    </a:lnL>
                    <a:lnR>
                      <a:noFill/>
                    </a:lnR>
                    <a:lnT>
                      <a:noFill/>
                    </a:lnT>
                    <a:lnB>
                      <a:noFill/>
                    </a:lnB>
                    <a:noFill/>
                  </a:tcPr>
                </a:tc>
                <a:tc>
                  <a:txBody>
                    <a:bodyPr/>
                    <a:lstStyle/>
                    <a:p>
                      <a:pPr algn="r" fontAlgn="b">
                        <a:buNone/>
                      </a:pPr>
                      <a:r>
                        <a:rPr lang="es-MX" sz="1400" b="1" i="0" u="none" strike="noStrike" dirty="0">
                          <a:solidFill>
                            <a:srgbClr val="000000"/>
                          </a:solidFill>
                          <a:effectLst/>
                          <a:latin typeface="Noto Sans" panose="020B0502040504020204" pitchFamily="34" charset="0"/>
                        </a:rPr>
                        <a:t>$ 8,697,704.61</a:t>
                      </a:r>
                    </a:p>
                  </a:txBody>
                  <a:tcPr marL="9525" marR="9525" marT="9525" marB="0" anchor="ctr">
                    <a:lnL>
                      <a:noFill/>
                    </a:lnL>
                    <a:lnR>
                      <a:noFill/>
                    </a:lnR>
                    <a:lnT>
                      <a:noFill/>
                    </a:lnT>
                    <a:lnB>
                      <a:noFill/>
                    </a:lnB>
                    <a:noFill/>
                  </a:tcPr>
                </a:tc>
                <a:tc>
                  <a:txBody>
                    <a:bodyPr/>
                    <a:lstStyle/>
                    <a:p>
                      <a:pPr algn="r" fontAlgn="b">
                        <a:buNone/>
                      </a:pPr>
                      <a:endParaRPr lang="es-MX" sz="1400" b="0" i="0" u="none" strike="noStrike" dirty="0">
                        <a:solidFill>
                          <a:srgbClr val="000000"/>
                        </a:solidFill>
                        <a:effectLst/>
                        <a:latin typeface="Noto Sans" panose="020B050204050402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3169334245"/>
                  </a:ext>
                </a:extLst>
              </a:tr>
            </a:tbl>
          </a:graphicData>
        </a:graphic>
      </p:graphicFrame>
      <p:pic>
        <p:nvPicPr>
          <p:cNvPr id="5" name="Picture 2" descr="Puede ser una imagen de texto">
            <a:extLst>
              <a:ext uri="{FF2B5EF4-FFF2-40B4-BE49-F238E27FC236}">
                <a16:creationId xmlns:a16="http://schemas.microsoft.com/office/drawing/2014/main" id="{978D1034-A17B-E25F-1705-36FD20115B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a:fillRect/>
          </a:stretch>
        </p:blipFill>
        <p:spPr bwMode="auto">
          <a:xfrm>
            <a:off x="4326340" y="4186555"/>
            <a:ext cx="3821664" cy="2388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6A97F0D6-8882-D0A2-BA33-00592964D94E}"/>
              </a:ext>
            </a:extLst>
          </p:cNvPr>
          <p:cNvPicPr>
            <a:picLocks noChangeAspect="1"/>
          </p:cNvPicPr>
          <p:nvPr/>
        </p:nvPicPr>
        <p:blipFill>
          <a:blip r:embed="rId5">
            <a:extLst>
              <a:ext uri="{28A0092B-C50C-407E-A947-70E740481C1C}">
                <a14:useLocalDpi xmlns:a14="http://schemas.microsoft.com/office/drawing/2010/main" val="0"/>
              </a:ext>
            </a:extLst>
          </a:blip>
          <a:srcRect r="19420" b="6107"/>
          <a:stretch>
            <a:fillRect/>
          </a:stretch>
        </p:blipFill>
        <p:spPr>
          <a:xfrm>
            <a:off x="8707273" y="1255247"/>
            <a:ext cx="3169088" cy="24617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376851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grpSp>
        <p:nvGrpSpPr>
          <p:cNvPr id="871" name="Google Shape;871;p33"/>
          <p:cNvGrpSpPr/>
          <p:nvPr/>
        </p:nvGrpSpPr>
        <p:grpSpPr>
          <a:xfrm>
            <a:off x="70340" y="6643197"/>
            <a:ext cx="11996742" cy="95885"/>
            <a:chOff x="0" y="0"/>
            <a:chExt cx="5549939" cy="154305"/>
          </a:xfrm>
        </p:grpSpPr>
        <p:sp>
          <p:nvSpPr>
            <p:cNvPr id="872" name="Google Shape;872;p33"/>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33"/>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33"/>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75" name="Google Shape;875;p33"/>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76" name="Google Shape;876;p33"/>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877" name="Google Shape;877;p33"/>
          <p:cNvSpPr/>
          <p:nvPr/>
        </p:nvSpPr>
        <p:spPr>
          <a:xfrm>
            <a:off x="200370" y="952253"/>
            <a:ext cx="6950410" cy="575529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400" b="1" dirty="0">
                <a:solidFill>
                  <a:schemeClr val="dk1"/>
                </a:solidFill>
                <a:latin typeface="Noto Sans"/>
                <a:ea typeface="Noto Sans"/>
                <a:cs typeface="Noto Sans"/>
                <a:sym typeface="Noto Sans"/>
              </a:rPr>
              <a:t>Acciones realizadas:</a:t>
            </a:r>
            <a:endParaRPr dirty="0"/>
          </a:p>
          <a:p>
            <a:pPr marL="0" marR="0" lvl="0" indent="0" algn="just" rtl="0">
              <a:spcBef>
                <a:spcPts val="0"/>
              </a:spcBef>
              <a:spcAft>
                <a:spcPts val="0"/>
              </a:spcAft>
              <a:buNone/>
            </a:pPr>
            <a:endParaRPr sz="800" b="1" dirty="0">
              <a:solidFill>
                <a:schemeClr val="dk1"/>
              </a:solidFill>
              <a:latin typeface="Noto Sans"/>
              <a:ea typeface="Noto Sans"/>
              <a:cs typeface="Noto Sans"/>
              <a:sym typeface="Noto Sans"/>
            </a:endParaRPr>
          </a:p>
          <a:p>
            <a:pPr marL="285750" marR="0" lvl="0" indent="-285750" algn="just" rtl="0">
              <a:spcBef>
                <a:spcPts val="0"/>
              </a:spcBef>
              <a:spcAft>
                <a:spcPts val="0"/>
              </a:spcAft>
              <a:buClr>
                <a:srgbClr val="0070C0"/>
              </a:buClr>
              <a:buSzPts val="1200"/>
              <a:buFont typeface="Noto Sans Symbols"/>
              <a:buChar char="▪"/>
            </a:pPr>
            <a:r>
              <a:rPr lang="es-MX" sz="1200" dirty="0">
                <a:solidFill>
                  <a:schemeClr val="dk1"/>
                </a:solidFill>
                <a:latin typeface="Noto Sans"/>
                <a:ea typeface="Noto Sans"/>
                <a:cs typeface="Noto Sans"/>
                <a:sym typeface="Noto Sans"/>
              </a:rPr>
              <a:t>Abril 2025,  registro en cartera de Inversión (2026-2028), integrado como sigue: </a:t>
            </a:r>
            <a:endParaRPr dirty="0"/>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0" marR="0" lvl="0" indent="0" algn="just" rtl="0">
              <a:spcBef>
                <a:spcPts val="0"/>
              </a:spcBef>
              <a:spcAft>
                <a:spcPts val="0"/>
              </a:spcAft>
              <a:buNone/>
            </a:pPr>
            <a:endParaRPr sz="1200" dirty="0">
              <a:solidFill>
                <a:schemeClr val="dk1"/>
              </a:solidFill>
              <a:latin typeface="Noto Sans"/>
              <a:ea typeface="Noto Sans"/>
              <a:cs typeface="Noto Sans"/>
              <a:sym typeface="Noto Sans"/>
            </a:endParaRPr>
          </a:p>
          <a:p>
            <a:pPr marL="285750" marR="0" lvl="0" indent="-209550" algn="just" rtl="0">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09550" algn="just" rtl="0">
              <a:lnSpc>
                <a:spcPct val="114000"/>
              </a:lnSpc>
              <a:spcBef>
                <a:spcPts val="0"/>
              </a:spcBef>
              <a:spcAft>
                <a:spcPts val="0"/>
              </a:spcAft>
              <a:buClr>
                <a:srgbClr val="0070C0"/>
              </a:buClr>
              <a:buSzPts val="1200"/>
              <a:buFont typeface="Noto Sans Symbols"/>
              <a:buNone/>
            </a:pPr>
            <a:endParaRPr sz="1200" dirty="0">
              <a:solidFill>
                <a:schemeClr val="dk1"/>
              </a:solidFill>
              <a:latin typeface="Noto Sans"/>
              <a:ea typeface="Noto Sans"/>
              <a:cs typeface="Noto Sans"/>
              <a:sym typeface="Noto Sans"/>
            </a:endParaRPr>
          </a:p>
          <a:p>
            <a:pPr marL="285750" marR="0" lvl="0" indent="-285750" algn="just" rtl="0">
              <a:lnSpc>
                <a:spcPct val="114000"/>
              </a:lnSpc>
              <a:spcBef>
                <a:spcPts val="600"/>
              </a:spcBef>
              <a:spcAft>
                <a:spcPts val="0"/>
              </a:spcAft>
              <a:buClr>
                <a:srgbClr val="0070C0"/>
              </a:buClr>
              <a:buSzPts val="1200"/>
              <a:buFont typeface="Noto Sans Symbols"/>
              <a:buChar char="▪"/>
            </a:pPr>
            <a:r>
              <a:rPr lang="es-MX" sz="1200" dirty="0">
                <a:solidFill>
                  <a:schemeClr val="dk1"/>
                </a:solidFill>
                <a:latin typeface="Noto Sans"/>
                <a:ea typeface="Noto Sans"/>
                <a:cs typeface="Noto Sans"/>
                <a:sym typeface="Noto Sans"/>
              </a:rPr>
              <a:t>El 31 de diciembre de 2025, se presento la solicitud de recursos financieros al Fondo de Salud para el Bienestar a través del IMSS-Bienestar, para la ejecución de la etapa de obra, estando en espera de respuesta.</a:t>
            </a:r>
            <a:endParaRPr dirty="0"/>
          </a:p>
          <a:p>
            <a:pPr marL="285750" marR="0" lvl="0" indent="-285750" algn="just" rtl="0">
              <a:lnSpc>
                <a:spcPct val="114000"/>
              </a:lnSpc>
              <a:spcBef>
                <a:spcPts val="600"/>
              </a:spcBef>
              <a:spcAft>
                <a:spcPts val="0"/>
              </a:spcAft>
              <a:buClr>
                <a:srgbClr val="0070C0"/>
              </a:buClr>
              <a:buSzPts val="1200"/>
              <a:buFont typeface="Noto Sans Symbols"/>
              <a:buChar char="▪"/>
            </a:pPr>
            <a:r>
              <a:rPr lang="es-MX" sz="1200" dirty="0">
                <a:solidFill>
                  <a:schemeClr val="dk1"/>
                </a:solidFill>
                <a:latin typeface="Noto Sans"/>
                <a:ea typeface="Noto Sans"/>
                <a:cs typeface="Noto Sans"/>
                <a:sym typeface="Noto Sans"/>
              </a:rPr>
              <a:t>Respecto de la factibilidad ambiental; </a:t>
            </a:r>
            <a:endParaRPr dirty="0"/>
          </a:p>
          <a:p>
            <a:pPr marL="742950" marR="0" lvl="1" indent="-285750" algn="just" rtl="0">
              <a:lnSpc>
                <a:spcPct val="114000"/>
              </a:lnSpc>
              <a:spcBef>
                <a:spcPts val="600"/>
              </a:spcBef>
              <a:spcAft>
                <a:spcPts val="0"/>
              </a:spcAft>
              <a:buClr>
                <a:srgbClr val="0070C0"/>
              </a:buClr>
              <a:buSzPts val="1200"/>
              <a:buFont typeface="Noto Sans Symbols"/>
              <a:buChar char="✔"/>
            </a:pPr>
            <a:r>
              <a:rPr lang="es-MX" sz="1200" b="0" i="0" u="none" strike="noStrike" cap="none" dirty="0">
                <a:solidFill>
                  <a:schemeClr val="dk1"/>
                </a:solidFill>
                <a:latin typeface="Noto Sans"/>
                <a:ea typeface="Noto Sans"/>
                <a:cs typeface="Noto Sans"/>
                <a:sym typeface="Noto Sans"/>
              </a:rPr>
              <a:t>Se obtuvo  la autorización por la Dirección  del Registro Público y Control Inmobiliario del INDAABIN de fusión de los dos predios que conforman el predio original del INP.</a:t>
            </a:r>
            <a:endParaRPr dirty="0"/>
          </a:p>
          <a:p>
            <a:pPr marL="742950" marR="0" lvl="1" indent="-285750" algn="just" rtl="0">
              <a:lnSpc>
                <a:spcPct val="114000"/>
              </a:lnSpc>
              <a:spcBef>
                <a:spcPts val="600"/>
              </a:spcBef>
              <a:spcAft>
                <a:spcPts val="0"/>
              </a:spcAft>
              <a:buClr>
                <a:srgbClr val="0070C0"/>
              </a:buClr>
              <a:buSzPts val="1200"/>
              <a:buFont typeface="Noto Sans Symbols"/>
              <a:buChar char="✔"/>
            </a:pPr>
            <a:r>
              <a:rPr lang="es-MX" sz="1200" b="0" i="0" u="none" strike="noStrike" cap="none" dirty="0">
                <a:solidFill>
                  <a:schemeClr val="dk1"/>
                </a:solidFill>
                <a:latin typeface="Noto Sans"/>
                <a:ea typeface="Noto Sans"/>
                <a:cs typeface="Noto Sans"/>
                <a:sym typeface="Noto Sans"/>
              </a:rPr>
              <a:t>Se </a:t>
            </a:r>
            <a:r>
              <a:rPr lang="es-MX" sz="1200" dirty="0">
                <a:solidFill>
                  <a:schemeClr val="dk1"/>
                </a:solidFill>
                <a:latin typeface="Noto Sans"/>
                <a:ea typeface="Noto Sans"/>
                <a:cs typeface="Noto Sans"/>
                <a:sym typeface="Noto Sans"/>
              </a:rPr>
              <a:t>realizó </a:t>
            </a:r>
            <a:r>
              <a:rPr lang="es-MX" sz="1200" b="0" i="0" u="none" strike="noStrike" cap="none" dirty="0">
                <a:solidFill>
                  <a:schemeClr val="dk1"/>
                </a:solidFill>
                <a:latin typeface="Noto Sans"/>
                <a:ea typeface="Noto Sans"/>
                <a:cs typeface="Noto Sans"/>
                <a:sym typeface="Noto Sans"/>
              </a:rPr>
              <a:t>el levantamiento topográfico actual de la poligonal de los predios.</a:t>
            </a:r>
            <a:endParaRPr dirty="0"/>
          </a:p>
          <a:p>
            <a:pPr marL="742950" marR="0" lvl="1" indent="-285750" algn="just" rtl="0">
              <a:lnSpc>
                <a:spcPct val="114000"/>
              </a:lnSpc>
              <a:spcBef>
                <a:spcPts val="600"/>
              </a:spcBef>
              <a:spcAft>
                <a:spcPts val="0"/>
              </a:spcAft>
              <a:buClr>
                <a:srgbClr val="0070C0"/>
              </a:buClr>
              <a:buSzPts val="1200"/>
              <a:buFont typeface="Noto Sans Symbols"/>
              <a:buChar char="✔"/>
            </a:pPr>
            <a:r>
              <a:rPr lang="es-MX" sz="1200" b="0" i="0" u="none" strike="noStrike" cap="none" dirty="0">
                <a:solidFill>
                  <a:schemeClr val="dk1"/>
                </a:solidFill>
                <a:latin typeface="Noto Sans"/>
                <a:ea typeface="Noto Sans"/>
                <a:cs typeface="Noto Sans"/>
                <a:sym typeface="Noto Sans"/>
              </a:rPr>
              <a:t>Validación por el Director Responsable de Obra (DRO), de superficies reales (terreno, desplante, construcción, áreas libres, áreas </a:t>
            </a:r>
            <a:r>
              <a:rPr lang="es-MX" sz="1200" b="0" i="0" u="none" strike="noStrike" cap="none" dirty="0" err="1">
                <a:solidFill>
                  <a:schemeClr val="dk1"/>
                </a:solidFill>
                <a:latin typeface="Noto Sans"/>
                <a:ea typeface="Noto Sans"/>
                <a:cs typeface="Noto Sans"/>
                <a:sym typeface="Noto Sans"/>
              </a:rPr>
              <a:t>jardinadas</a:t>
            </a:r>
            <a:r>
              <a:rPr lang="es-MX" sz="1200" b="0" i="0" u="none" strike="noStrike" cap="none" dirty="0">
                <a:solidFill>
                  <a:schemeClr val="dk1"/>
                </a:solidFill>
                <a:latin typeface="Noto Sans"/>
                <a:ea typeface="Noto Sans"/>
                <a:cs typeface="Noto Sans"/>
                <a:sym typeface="Noto Sans"/>
              </a:rPr>
              <a:t> y estacionamientos) del INP.</a:t>
            </a:r>
            <a:endParaRPr sz="1400" b="0" i="0" u="none" strike="noStrike" cap="none" dirty="0">
              <a:solidFill>
                <a:schemeClr val="dk1"/>
              </a:solidFill>
              <a:latin typeface="Noto Sans"/>
              <a:ea typeface="Noto Sans"/>
              <a:cs typeface="Noto Sans"/>
              <a:sym typeface="Noto Sans"/>
            </a:endParaRPr>
          </a:p>
        </p:txBody>
      </p:sp>
      <p:sp>
        <p:nvSpPr>
          <p:cNvPr id="878" name="Google Shape;878;p33"/>
          <p:cNvSpPr/>
          <p:nvPr/>
        </p:nvSpPr>
        <p:spPr>
          <a:xfrm>
            <a:off x="3348245" y="398634"/>
            <a:ext cx="5366100" cy="684803"/>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s-MX" sz="2000" b="1">
                <a:solidFill>
                  <a:srgbClr val="002060"/>
                </a:solidFill>
                <a:latin typeface="Noto Sans"/>
                <a:ea typeface="Noto Sans"/>
                <a:cs typeface="Noto Sans"/>
                <a:sym typeface="Noto Sans"/>
              </a:rPr>
              <a:t>Unidad Pediátrica de Hemato-Oncología (UPHO)</a:t>
            </a:r>
            <a:endParaRPr/>
          </a:p>
        </p:txBody>
      </p:sp>
      <p:pic>
        <p:nvPicPr>
          <p:cNvPr id="879" name="Google Shape;879;p33"/>
          <p:cNvPicPr preferRelativeResize="0"/>
          <p:nvPr/>
        </p:nvPicPr>
        <p:blipFill rotWithShape="1">
          <a:blip r:embed="rId3">
            <a:alphaModFix/>
          </a:blip>
          <a:srcRect/>
          <a:stretch/>
        </p:blipFill>
        <p:spPr>
          <a:xfrm>
            <a:off x="7281678" y="1094177"/>
            <a:ext cx="4463953" cy="2535216"/>
          </a:xfrm>
          <a:prstGeom prst="rect">
            <a:avLst/>
          </a:prstGeom>
          <a:noFill/>
          <a:ln>
            <a:noFill/>
          </a:ln>
        </p:spPr>
      </p:pic>
      <p:graphicFrame>
        <p:nvGraphicFramePr>
          <p:cNvPr id="880" name="Google Shape;880;p33"/>
          <p:cNvGraphicFramePr/>
          <p:nvPr/>
        </p:nvGraphicFramePr>
        <p:xfrm>
          <a:off x="1531701" y="1696412"/>
          <a:ext cx="4819450" cy="1944000"/>
        </p:xfrm>
        <a:graphic>
          <a:graphicData uri="http://schemas.openxmlformats.org/drawingml/2006/table">
            <a:tbl>
              <a:tblPr>
                <a:noFill/>
                <a:tableStyleId>{B9A91420-2E2B-4FFF-BD20-03C508C08B34}</a:tableStyleId>
              </a:tblPr>
              <a:tblGrid>
                <a:gridCol w="337945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tblGrid>
              <a:tr h="324000">
                <a:tc>
                  <a:txBody>
                    <a:bodyPr/>
                    <a:lstStyle/>
                    <a:p>
                      <a:pPr marL="0" marR="0" lvl="0" indent="0" algn="ctr" rtl="0">
                        <a:spcBef>
                          <a:spcPts val="0"/>
                        </a:spcBef>
                        <a:spcAft>
                          <a:spcPts val="0"/>
                        </a:spcAft>
                        <a:buNone/>
                      </a:pPr>
                      <a:r>
                        <a:rPr lang="es-MX" sz="1200" b="1" u="none" strike="noStrike" cap="none">
                          <a:solidFill>
                            <a:srgbClr val="FFFFFF"/>
                          </a:solidFill>
                          <a:latin typeface="Noto Sans"/>
                          <a:ea typeface="Noto Sans"/>
                          <a:cs typeface="Noto Sans"/>
                          <a:sym typeface="Noto Sans"/>
                        </a:rPr>
                        <a:t>Concepto</a:t>
                      </a:r>
                      <a:endParaRPr sz="1200" u="none" strike="noStrike" cap="none">
                        <a:latin typeface="Noto Sans"/>
                        <a:ea typeface="Noto Sans"/>
                        <a:cs typeface="Noto Sans"/>
                        <a:sym typeface="Noto Sans"/>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200" b="1" u="none" strike="noStrike" cap="none">
                          <a:solidFill>
                            <a:srgbClr val="FFFFFF"/>
                          </a:solidFill>
                          <a:latin typeface="Noto Sans"/>
                          <a:ea typeface="Noto Sans"/>
                          <a:cs typeface="Noto Sans"/>
                          <a:sym typeface="Noto Sans"/>
                        </a:rPr>
                        <a:t>Inversión total</a:t>
                      </a:r>
                      <a:endParaRPr sz="1200" u="none" strike="noStrike" cap="none">
                        <a:latin typeface="Noto Sans"/>
                        <a:ea typeface="Noto Sans"/>
                        <a:cs typeface="Noto Sans"/>
                        <a:sym typeface="Noto Sans"/>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324000">
                <a:tc>
                  <a:txBody>
                    <a:bodyPr/>
                    <a:lstStyle/>
                    <a:p>
                      <a:pPr marL="0" marR="0" lvl="0" indent="0" algn="l" rtl="0">
                        <a:spcBef>
                          <a:spcPts val="0"/>
                        </a:spcBef>
                        <a:spcAft>
                          <a:spcPts val="0"/>
                        </a:spcAft>
                        <a:buNone/>
                      </a:pPr>
                      <a:r>
                        <a:rPr lang="es-MX" sz="1200" b="0" u="none" strike="noStrike" cap="none">
                          <a:latin typeface="Noto Sans"/>
                          <a:ea typeface="Noto Sans"/>
                          <a:cs typeface="Noto Sans"/>
                          <a:sym typeface="Noto Sans"/>
                        </a:rPr>
                        <a:t>Monto inversión en obra</a:t>
                      </a:r>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es-MX" sz="1200" b="0" u="none" strike="noStrike" cap="none">
                          <a:solidFill>
                            <a:srgbClr val="000000"/>
                          </a:solidFill>
                          <a:latin typeface="Noto Sans"/>
                          <a:ea typeface="Noto Sans"/>
                          <a:cs typeface="Noto Sans"/>
                          <a:sym typeface="Noto Sans"/>
                        </a:rPr>
                        <a:t>$550,264,952</a:t>
                      </a:r>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1"/>
                  </a:ext>
                </a:extLst>
              </a:tr>
              <a:tr h="324000">
                <a:tc>
                  <a:txBody>
                    <a:bodyPr/>
                    <a:lstStyle/>
                    <a:p>
                      <a:pPr marL="0" marR="0" lvl="0" indent="0" algn="l" rtl="0">
                        <a:spcBef>
                          <a:spcPts val="0"/>
                        </a:spcBef>
                        <a:spcAft>
                          <a:spcPts val="0"/>
                        </a:spcAft>
                        <a:buNone/>
                      </a:pPr>
                      <a:r>
                        <a:rPr lang="es-MX" sz="1200" b="0" u="none" strike="noStrike" cap="none">
                          <a:latin typeface="Noto Sans"/>
                          <a:ea typeface="Noto Sans"/>
                          <a:cs typeface="Noto Sans"/>
                          <a:sym typeface="Noto Sans"/>
                        </a:rPr>
                        <a:t>Monto inversión en equipamiento</a:t>
                      </a:r>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es-MX" sz="1200" b="0" u="none" strike="noStrike" cap="none">
                          <a:solidFill>
                            <a:srgbClr val="000000"/>
                          </a:solidFill>
                          <a:latin typeface="Noto Sans"/>
                          <a:ea typeface="Noto Sans"/>
                          <a:cs typeface="Noto Sans"/>
                          <a:sym typeface="Noto Sans"/>
                        </a:rPr>
                        <a:t>$260,810,700</a:t>
                      </a:r>
                      <a:endParaRPr sz="1200" b="0" u="none" strike="noStrike" cap="none">
                        <a:latin typeface="Noto Sans"/>
                        <a:ea typeface="Noto Sans"/>
                        <a:cs typeface="Noto Sans"/>
                        <a:sym typeface="Noto Sans"/>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2"/>
                  </a:ext>
                </a:extLst>
              </a:tr>
              <a:tr h="324000">
                <a:tc>
                  <a:txBody>
                    <a:bodyPr/>
                    <a:lstStyle/>
                    <a:p>
                      <a:pPr marL="0" marR="0" lvl="0" indent="0" algn="l" rtl="0">
                        <a:spcBef>
                          <a:spcPts val="0"/>
                        </a:spcBef>
                        <a:spcAft>
                          <a:spcPts val="0"/>
                        </a:spcAft>
                        <a:buNone/>
                      </a:pPr>
                      <a:r>
                        <a:rPr lang="es-MX" sz="1200" b="0" u="none" strike="noStrike" cap="none">
                          <a:latin typeface="Noto Sans"/>
                          <a:ea typeface="Noto Sans"/>
                          <a:cs typeface="Noto Sans"/>
                          <a:sym typeface="Noto Sans"/>
                        </a:rPr>
                        <a:t>Total sin IVA</a:t>
                      </a:r>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es-MX" sz="1200" b="0" u="none" strike="noStrike" cap="none">
                          <a:solidFill>
                            <a:srgbClr val="000000"/>
                          </a:solidFill>
                          <a:latin typeface="Noto Sans"/>
                          <a:ea typeface="Noto Sans"/>
                          <a:cs typeface="Noto Sans"/>
                          <a:sym typeface="Noto Sans"/>
                        </a:rPr>
                        <a:t>$811,075,653</a:t>
                      </a:r>
                      <a:endParaRPr sz="1200" b="0" u="none" strike="noStrike" cap="none">
                        <a:latin typeface="Noto Sans"/>
                        <a:ea typeface="Noto Sans"/>
                        <a:cs typeface="Noto Sans"/>
                        <a:sym typeface="Noto Sans"/>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3"/>
                  </a:ext>
                </a:extLst>
              </a:tr>
              <a:tr h="324000">
                <a:tc>
                  <a:txBody>
                    <a:bodyPr/>
                    <a:lstStyle/>
                    <a:p>
                      <a:pPr marL="0" marR="0" lvl="0" indent="0" algn="l" rtl="0">
                        <a:spcBef>
                          <a:spcPts val="0"/>
                        </a:spcBef>
                        <a:spcAft>
                          <a:spcPts val="0"/>
                        </a:spcAft>
                        <a:buNone/>
                      </a:pPr>
                      <a:r>
                        <a:rPr lang="es-MX" sz="1200" b="0" u="none" strike="noStrike" cap="none">
                          <a:latin typeface="Noto Sans"/>
                          <a:ea typeface="Noto Sans"/>
                          <a:cs typeface="Noto Sans"/>
                          <a:sym typeface="Noto Sans"/>
                        </a:rPr>
                        <a:t>IVA</a:t>
                      </a:r>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es-MX" sz="1200" b="0" u="none" strike="noStrike" cap="none">
                          <a:solidFill>
                            <a:srgbClr val="000000"/>
                          </a:solidFill>
                          <a:latin typeface="Noto Sans"/>
                          <a:ea typeface="Noto Sans"/>
                          <a:cs typeface="Noto Sans"/>
                          <a:sym typeface="Noto Sans"/>
                        </a:rPr>
                        <a:t>$129,772,104</a:t>
                      </a:r>
                      <a:endParaRPr sz="1200" b="0" u="none" strike="noStrike" cap="none">
                        <a:latin typeface="Noto Sans"/>
                        <a:ea typeface="Noto Sans"/>
                        <a:cs typeface="Noto Sans"/>
                        <a:sym typeface="Noto Sans"/>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4"/>
                  </a:ext>
                </a:extLst>
              </a:tr>
              <a:tr h="324000">
                <a:tc>
                  <a:txBody>
                    <a:bodyPr/>
                    <a:lstStyle/>
                    <a:p>
                      <a:pPr marL="0" marR="0" lvl="0" indent="0" algn="l" rtl="0">
                        <a:spcBef>
                          <a:spcPts val="0"/>
                        </a:spcBef>
                        <a:spcAft>
                          <a:spcPts val="0"/>
                        </a:spcAft>
                        <a:buNone/>
                      </a:pPr>
                      <a:r>
                        <a:rPr lang="es-MX" sz="1200" b="1" u="none" strike="noStrike" cap="none">
                          <a:solidFill>
                            <a:srgbClr val="FFFFFF"/>
                          </a:solidFill>
                          <a:latin typeface="Noto Sans"/>
                          <a:ea typeface="Noto Sans"/>
                          <a:cs typeface="Noto Sans"/>
                          <a:sym typeface="Noto Sans"/>
                        </a:rPr>
                        <a:t>Total</a:t>
                      </a:r>
                      <a:endParaRPr sz="1200" u="none" strike="noStrike" cap="none">
                        <a:latin typeface="Noto Sans"/>
                        <a:ea typeface="Noto Sans"/>
                        <a:cs typeface="Noto Sans"/>
                        <a:sym typeface="Noto Sans"/>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r" rtl="0">
                        <a:spcBef>
                          <a:spcPts val="0"/>
                        </a:spcBef>
                        <a:spcAft>
                          <a:spcPts val="0"/>
                        </a:spcAft>
                        <a:buNone/>
                      </a:pPr>
                      <a:r>
                        <a:rPr lang="es-MX" sz="1200" b="1" u="none" strike="noStrike" cap="none">
                          <a:solidFill>
                            <a:srgbClr val="FFFFFF"/>
                          </a:solidFill>
                          <a:latin typeface="Noto Sans"/>
                          <a:ea typeface="Noto Sans"/>
                          <a:cs typeface="Noto Sans"/>
                          <a:sym typeface="Noto Sans"/>
                        </a:rPr>
                        <a:t>$940,847,756</a:t>
                      </a:r>
                      <a:endParaRPr sz="1200" u="none" strike="noStrike" cap="none">
                        <a:latin typeface="Noto Sans"/>
                        <a:ea typeface="Noto Sans"/>
                        <a:cs typeface="Noto Sans"/>
                        <a:sym typeface="Noto Sans"/>
                      </a:endParaRPr>
                    </a:p>
                  </a:txBody>
                  <a:tcPr marL="69275" marR="69275"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5"/>
                  </a:ext>
                </a:extLst>
              </a:tr>
            </a:tbl>
          </a:graphicData>
        </a:graphic>
      </p:graphicFrame>
      <p:pic>
        <p:nvPicPr>
          <p:cNvPr id="881" name="Google Shape;881;p33"/>
          <p:cNvPicPr preferRelativeResize="0"/>
          <p:nvPr/>
        </p:nvPicPr>
        <p:blipFill rotWithShape="1">
          <a:blip r:embed="rId4">
            <a:alphaModFix/>
          </a:blip>
          <a:srcRect l="29646" t="31950" r="10001" b="17359"/>
          <a:stretch/>
        </p:blipFill>
        <p:spPr>
          <a:xfrm>
            <a:off x="7281678" y="3640133"/>
            <a:ext cx="4575351" cy="27063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34"/>
          <p:cNvSpPr/>
          <p:nvPr/>
        </p:nvSpPr>
        <p:spPr>
          <a:xfrm>
            <a:off x="196585" y="1540641"/>
            <a:ext cx="3424536" cy="42086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a:solidFill>
                  <a:srgbClr val="1F3864"/>
                </a:solidFill>
                <a:latin typeface="Noto Sans"/>
                <a:ea typeface="Noto Sans"/>
                <a:cs typeface="Noto Sans"/>
                <a:sym typeface="Noto Sans"/>
              </a:rPr>
              <a:t>1° Propuesta donación</a:t>
            </a:r>
            <a:endParaRPr sz="1800" b="1">
              <a:solidFill>
                <a:srgbClr val="1F3864"/>
              </a:solidFill>
              <a:latin typeface="Noto Sans"/>
              <a:ea typeface="Noto Sans"/>
              <a:cs typeface="Noto Sans"/>
              <a:sym typeface="Noto Sans"/>
            </a:endParaRPr>
          </a:p>
        </p:txBody>
      </p:sp>
      <p:sp>
        <p:nvSpPr>
          <p:cNvPr id="888" name="Google Shape;888;p34"/>
          <p:cNvSpPr/>
          <p:nvPr/>
        </p:nvSpPr>
        <p:spPr>
          <a:xfrm>
            <a:off x="196585" y="1858546"/>
            <a:ext cx="3211931" cy="2264231"/>
          </a:xfrm>
          <a:prstGeom prst="rect">
            <a:avLst/>
          </a:prstGeom>
          <a:noFill/>
          <a:ln>
            <a:noFill/>
          </a:ln>
        </p:spPr>
        <p:txBody>
          <a:bodyPr spcFirstLastPara="1" wrap="square" lIns="91425" tIns="45700" rIns="91425" bIns="45700" anchor="ctr" anchorCtr="0">
            <a:noAutofit/>
          </a:bodyPr>
          <a:lstStyle/>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Casa Hogar del DIF</a:t>
            </a:r>
            <a:endParaRPr/>
          </a:p>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Oficinas Generales del DIF (DGIS)</a:t>
            </a:r>
            <a:endParaRPr/>
          </a:p>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Estacionamiento de oficinas</a:t>
            </a:r>
            <a:endParaRPr/>
          </a:p>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Edificio “Pera” y Estacionamiento</a:t>
            </a:r>
            <a:endParaRPr/>
          </a:p>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Cancha de basquetbol</a:t>
            </a:r>
            <a:endParaRPr sz="1600" i="0" u="none" strike="noStrike" cap="none">
              <a:solidFill>
                <a:schemeClr val="dk1"/>
              </a:solidFill>
              <a:latin typeface="Noto Sans"/>
              <a:ea typeface="Noto Sans"/>
              <a:cs typeface="Noto Sans"/>
              <a:sym typeface="Noto Sans"/>
            </a:endParaRPr>
          </a:p>
        </p:txBody>
      </p:sp>
      <p:sp>
        <p:nvSpPr>
          <p:cNvPr id="889" name="Google Shape;889;p34"/>
          <p:cNvSpPr/>
          <p:nvPr/>
        </p:nvSpPr>
        <p:spPr>
          <a:xfrm>
            <a:off x="282641" y="3811366"/>
            <a:ext cx="3211931" cy="254668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dk1"/>
              </a:buClr>
              <a:buSzPts val="1600"/>
              <a:buFont typeface="Noto Sans"/>
              <a:buNone/>
            </a:pPr>
            <a:r>
              <a:rPr lang="es-MX" sz="1600" i="0" u="none" strike="noStrike" cap="none">
                <a:solidFill>
                  <a:schemeClr val="dk1"/>
                </a:solidFill>
                <a:latin typeface="Noto Sans"/>
                <a:ea typeface="Noto Sans"/>
                <a:cs typeface="Noto Sans"/>
                <a:sym typeface="Noto Sans"/>
              </a:rPr>
              <a:t>Ampliación de:</a:t>
            </a:r>
            <a:endParaRPr/>
          </a:p>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Consultorios de 19 especialidades  que se brindan en Consulta Externa</a:t>
            </a:r>
            <a:endParaRPr/>
          </a:p>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Espacio por la sobreocupación de la Torre de Investigación </a:t>
            </a:r>
            <a:endParaRPr/>
          </a:p>
          <a:p>
            <a:pPr marL="285750" marR="0" lvl="0" indent="-285750" algn="just" rtl="0">
              <a:lnSpc>
                <a:spcPct val="100000"/>
              </a:lnSpc>
              <a:spcBef>
                <a:spcPts val="0"/>
              </a:spcBef>
              <a:spcAft>
                <a:spcPts val="0"/>
              </a:spcAft>
              <a:buClr>
                <a:schemeClr val="dk1"/>
              </a:buClr>
              <a:buSzPts val="1600"/>
              <a:buFont typeface="Arial"/>
              <a:buChar char="•"/>
            </a:pPr>
            <a:r>
              <a:rPr lang="es-MX" sz="1600" i="0" u="none" strike="noStrike" cap="none">
                <a:solidFill>
                  <a:schemeClr val="dk1"/>
                </a:solidFill>
                <a:latin typeface="Noto Sans"/>
                <a:ea typeface="Noto Sans"/>
                <a:cs typeface="Noto Sans"/>
                <a:sym typeface="Noto Sans"/>
              </a:rPr>
              <a:t>Oficinas Administrativas</a:t>
            </a:r>
            <a:endParaRPr sz="1600" i="0" u="none" strike="noStrike" cap="none">
              <a:solidFill>
                <a:schemeClr val="dk1"/>
              </a:solidFill>
              <a:latin typeface="Noto Sans"/>
              <a:ea typeface="Noto Sans"/>
              <a:cs typeface="Noto Sans"/>
              <a:sym typeface="Noto Sans"/>
            </a:endParaRPr>
          </a:p>
        </p:txBody>
      </p:sp>
      <p:sp>
        <p:nvSpPr>
          <p:cNvPr id="890" name="Google Shape;890;p34"/>
          <p:cNvSpPr/>
          <p:nvPr/>
        </p:nvSpPr>
        <p:spPr>
          <a:xfrm>
            <a:off x="3720397" y="1602172"/>
            <a:ext cx="3211932" cy="42086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a:solidFill>
                  <a:srgbClr val="1F3864"/>
                </a:solidFill>
                <a:latin typeface="Noto Sans"/>
                <a:ea typeface="Noto Sans"/>
                <a:cs typeface="Noto Sans"/>
                <a:sym typeface="Noto Sans"/>
              </a:rPr>
              <a:t>Avance 1° SO Junta de Gobierno 2023</a:t>
            </a:r>
            <a:endParaRPr sz="1800" b="1">
              <a:solidFill>
                <a:srgbClr val="1F3864"/>
              </a:solidFill>
              <a:latin typeface="Noto Sans"/>
              <a:ea typeface="Noto Sans"/>
              <a:cs typeface="Noto Sans"/>
              <a:sym typeface="Noto Sans"/>
            </a:endParaRPr>
          </a:p>
        </p:txBody>
      </p:sp>
      <p:sp>
        <p:nvSpPr>
          <p:cNvPr id="891" name="Google Shape;891;p34"/>
          <p:cNvSpPr/>
          <p:nvPr/>
        </p:nvSpPr>
        <p:spPr>
          <a:xfrm>
            <a:off x="3703543" y="2051643"/>
            <a:ext cx="3211932" cy="4348193"/>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dk1"/>
              </a:buClr>
              <a:buSzPts val="1400"/>
              <a:buFont typeface="Noto Sans"/>
              <a:buNone/>
            </a:pPr>
            <a:r>
              <a:rPr lang="es-MX" sz="1400" i="0" u="none" strike="noStrike" cap="none">
                <a:solidFill>
                  <a:schemeClr val="dk1"/>
                </a:solidFill>
                <a:latin typeface="Noto Sans"/>
                <a:ea typeface="Noto Sans"/>
                <a:cs typeface="Noto Sans"/>
                <a:sym typeface="Noto Sans"/>
              </a:rPr>
              <a:t>Reuniones con el Titular de la Unidad de Administración y Finanzas de la Secretaria de Salud y representantes del SNDIF para definir plan de trabajo y definir la donación: </a:t>
            </a:r>
            <a:endParaRPr/>
          </a:p>
          <a:p>
            <a:pPr marL="0" marR="0" lvl="0" indent="0" algn="just" rtl="0">
              <a:lnSpc>
                <a:spcPct val="100000"/>
              </a:lnSpc>
              <a:spcBef>
                <a:spcPts val="0"/>
              </a:spcBef>
              <a:spcAft>
                <a:spcPts val="0"/>
              </a:spcAft>
              <a:buClr>
                <a:schemeClr val="dk1"/>
              </a:buClr>
              <a:buSzPts val="1400"/>
              <a:buFont typeface="Calibri"/>
              <a:buNone/>
            </a:pPr>
            <a:endParaRPr sz="1400" i="0" u="none" strike="noStrike" cap="none">
              <a:solidFill>
                <a:schemeClr val="dk1"/>
              </a:solidFill>
              <a:latin typeface="Noto Sans"/>
              <a:ea typeface="Noto Sans"/>
              <a:cs typeface="Noto Sans"/>
              <a:sym typeface="Noto Sans"/>
            </a:endParaRPr>
          </a:p>
          <a:p>
            <a:pPr marL="285750" marR="0" lvl="0" indent="-285750" algn="just" rtl="0">
              <a:lnSpc>
                <a:spcPct val="100000"/>
              </a:lnSpc>
              <a:spcBef>
                <a:spcPts val="0"/>
              </a:spcBef>
              <a:spcAft>
                <a:spcPts val="0"/>
              </a:spcAft>
              <a:buClr>
                <a:schemeClr val="dk1"/>
              </a:buClr>
              <a:buSzPts val="1400"/>
              <a:buFont typeface="Noto Sans"/>
              <a:buChar char="-"/>
            </a:pPr>
            <a:r>
              <a:rPr lang="es-MX" sz="1400" i="0" u="none" strike="noStrike" cap="none">
                <a:solidFill>
                  <a:schemeClr val="dk1"/>
                </a:solidFill>
                <a:latin typeface="Noto Sans"/>
                <a:ea typeface="Noto Sans"/>
                <a:cs typeface="Noto Sans"/>
                <a:sym typeface="Noto Sans"/>
              </a:rPr>
              <a:t>Donación total para el INP</a:t>
            </a:r>
            <a:endParaRPr/>
          </a:p>
          <a:p>
            <a:pPr marL="285750" marR="0" lvl="0" indent="-285750" algn="just" rtl="0">
              <a:lnSpc>
                <a:spcPct val="100000"/>
              </a:lnSpc>
              <a:spcBef>
                <a:spcPts val="0"/>
              </a:spcBef>
              <a:spcAft>
                <a:spcPts val="0"/>
              </a:spcAft>
              <a:buClr>
                <a:schemeClr val="dk1"/>
              </a:buClr>
              <a:buSzPts val="1400"/>
              <a:buFont typeface="Noto Sans"/>
              <a:buChar char="-"/>
            </a:pPr>
            <a:r>
              <a:rPr lang="es-MX" sz="1400" i="0" u="none" strike="noStrike" cap="none">
                <a:solidFill>
                  <a:schemeClr val="dk1"/>
                </a:solidFill>
                <a:latin typeface="Noto Sans"/>
                <a:ea typeface="Noto Sans"/>
                <a:cs typeface="Noto Sans"/>
                <a:sym typeface="Noto Sans"/>
              </a:rPr>
              <a:t>Reubicación de las niñas que habitan edificio “Pera”</a:t>
            </a:r>
            <a:endParaRPr/>
          </a:p>
          <a:p>
            <a:pPr marL="285750" marR="0" lvl="0" indent="-285750" algn="just" rtl="0">
              <a:lnSpc>
                <a:spcPct val="100000"/>
              </a:lnSpc>
              <a:spcBef>
                <a:spcPts val="0"/>
              </a:spcBef>
              <a:spcAft>
                <a:spcPts val="0"/>
              </a:spcAft>
              <a:buClr>
                <a:schemeClr val="dk1"/>
              </a:buClr>
              <a:buSzPts val="1400"/>
              <a:buFont typeface="Noto Sans"/>
              <a:buChar char="-"/>
            </a:pPr>
            <a:r>
              <a:rPr lang="es-MX" sz="1400" i="0" u="none" strike="noStrike" cap="none">
                <a:solidFill>
                  <a:schemeClr val="dk1"/>
                </a:solidFill>
                <a:latin typeface="Noto Sans"/>
                <a:ea typeface="Noto Sans"/>
                <a:cs typeface="Noto Sans"/>
                <a:sym typeface="Noto Sans"/>
              </a:rPr>
              <a:t>Reubicación de personal administrativo de la DGIS</a:t>
            </a:r>
            <a:endParaRPr/>
          </a:p>
          <a:p>
            <a:pPr marL="285750" marR="0" lvl="0" indent="-285750" algn="just" rtl="0">
              <a:lnSpc>
                <a:spcPct val="100000"/>
              </a:lnSpc>
              <a:spcBef>
                <a:spcPts val="0"/>
              </a:spcBef>
              <a:spcAft>
                <a:spcPts val="0"/>
              </a:spcAft>
              <a:buClr>
                <a:schemeClr val="dk1"/>
              </a:buClr>
              <a:buSzPts val="1400"/>
              <a:buFont typeface="Noto Sans"/>
              <a:buChar char="-"/>
            </a:pPr>
            <a:r>
              <a:rPr lang="es-MX" sz="1400" i="0" u="none" strike="noStrike" cap="none">
                <a:solidFill>
                  <a:schemeClr val="dk1"/>
                </a:solidFill>
                <a:latin typeface="Noto Sans"/>
                <a:ea typeface="Noto Sans"/>
                <a:cs typeface="Noto Sans"/>
                <a:sym typeface="Noto Sans"/>
              </a:rPr>
              <a:t>Gastos a cargo del INP</a:t>
            </a:r>
            <a:endParaRPr/>
          </a:p>
          <a:p>
            <a:pPr marL="285750" marR="0" lvl="0" indent="-285750" algn="just" rtl="0">
              <a:lnSpc>
                <a:spcPct val="100000"/>
              </a:lnSpc>
              <a:spcBef>
                <a:spcPts val="0"/>
              </a:spcBef>
              <a:spcAft>
                <a:spcPts val="0"/>
              </a:spcAft>
              <a:buClr>
                <a:schemeClr val="dk1"/>
              </a:buClr>
              <a:buSzPts val="1400"/>
              <a:buFont typeface="Noto Sans"/>
              <a:buChar char="-"/>
            </a:pPr>
            <a:r>
              <a:rPr lang="es-MX" sz="1400" i="0" u="none" strike="noStrike" cap="none">
                <a:solidFill>
                  <a:schemeClr val="dk1"/>
                </a:solidFill>
                <a:latin typeface="Noto Sans"/>
                <a:ea typeface="Noto Sans"/>
                <a:cs typeface="Noto Sans"/>
                <a:sym typeface="Noto Sans"/>
              </a:rPr>
              <a:t>Solicitar Dictamen/opinión del Instituto de Seguridad de las Construcciones de la CDMX para el otorgamiento del dictamen de seguridad estructural </a:t>
            </a:r>
            <a:endParaRPr sz="1400" i="0" u="none" strike="noStrike" cap="none">
              <a:solidFill>
                <a:schemeClr val="dk1"/>
              </a:solidFill>
              <a:latin typeface="Noto Sans"/>
              <a:ea typeface="Noto Sans"/>
              <a:cs typeface="Noto Sans"/>
              <a:sym typeface="Noto Sans"/>
            </a:endParaRPr>
          </a:p>
        </p:txBody>
      </p:sp>
      <p:grpSp>
        <p:nvGrpSpPr>
          <p:cNvPr id="892" name="Google Shape;892;p34"/>
          <p:cNvGrpSpPr/>
          <p:nvPr/>
        </p:nvGrpSpPr>
        <p:grpSpPr>
          <a:xfrm>
            <a:off x="302887" y="1119773"/>
            <a:ext cx="11411826" cy="420869"/>
            <a:chOff x="302887" y="1119773"/>
            <a:chExt cx="11411826" cy="420869"/>
          </a:xfrm>
        </p:grpSpPr>
        <p:sp>
          <p:nvSpPr>
            <p:cNvPr id="893" name="Google Shape;893;p34"/>
            <p:cNvSpPr/>
            <p:nvPr/>
          </p:nvSpPr>
          <p:spPr>
            <a:xfrm>
              <a:off x="302887" y="1119773"/>
              <a:ext cx="3211932" cy="420868"/>
            </a:xfrm>
            <a:prstGeom prst="rect">
              <a:avLst/>
            </a:prstGeom>
            <a:solidFill>
              <a:srgbClr val="1D62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Noto Sans"/>
                <a:buNone/>
              </a:pPr>
              <a:r>
                <a:rPr lang="es-MX" sz="1800" b="1" i="0" u="none" strike="noStrike" cap="none">
                  <a:solidFill>
                    <a:srgbClr val="FFFFFF"/>
                  </a:solidFill>
                  <a:latin typeface="Noto Sans"/>
                  <a:ea typeface="Noto Sans"/>
                  <a:cs typeface="Noto Sans"/>
                  <a:sym typeface="Noto Sans"/>
                </a:rPr>
                <a:t>2021</a:t>
              </a:r>
              <a:endParaRPr sz="1800" b="1" i="0" u="none" strike="noStrike" cap="none">
                <a:solidFill>
                  <a:srgbClr val="FFFFFF"/>
                </a:solidFill>
                <a:latin typeface="Noto Sans"/>
                <a:ea typeface="Noto Sans"/>
                <a:cs typeface="Noto Sans"/>
                <a:sym typeface="Noto Sans"/>
              </a:endParaRPr>
            </a:p>
          </p:txBody>
        </p:sp>
        <p:sp>
          <p:nvSpPr>
            <p:cNvPr id="894" name="Google Shape;894;p34"/>
            <p:cNvSpPr/>
            <p:nvPr/>
          </p:nvSpPr>
          <p:spPr>
            <a:xfrm>
              <a:off x="3720397" y="1119773"/>
              <a:ext cx="3211932" cy="396598"/>
            </a:xfrm>
            <a:prstGeom prst="rect">
              <a:avLst/>
            </a:prstGeom>
            <a:solidFill>
              <a:srgbClr val="75B6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Noto Sans"/>
                <a:buNone/>
              </a:pPr>
              <a:r>
                <a:rPr lang="es-MX" sz="1800" b="1" i="0" u="none" strike="noStrike" cap="none">
                  <a:solidFill>
                    <a:srgbClr val="FFFFFF"/>
                  </a:solidFill>
                  <a:latin typeface="Noto Sans"/>
                  <a:ea typeface="Noto Sans"/>
                  <a:cs typeface="Noto Sans"/>
                  <a:sym typeface="Noto Sans"/>
                </a:rPr>
                <a:t>2022</a:t>
              </a:r>
              <a:endParaRPr sz="1800" b="1" i="0" u="none" strike="noStrike" cap="none">
                <a:solidFill>
                  <a:srgbClr val="FFFFFF"/>
                </a:solidFill>
                <a:latin typeface="Noto Sans"/>
                <a:ea typeface="Noto Sans"/>
                <a:cs typeface="Noto Sans"/>
                <a:sym typeface="Noto Sans"/>
              </a:endParaRPr>
            </a:p>
          </p:txBody>
        </p:sp>
        <p:sp>
          <p:nvSpPr>
            <p:cNvPr id="895" name="Google Shape;895;p34"/>
            <p:cNvSpPr/>
            <p:nvPr/>
          </p:nvSpPr>
          <p:spPr>
            <a:xfrm>
              <a:off x="7137907" y="1119773"/>
              <a:ext cx="4576806" cy="420869"/>
            </a:xfrm>
            <a:prstGeom prst="rect">
              <a:avLst/>
            </a:prstGeom>
            <a:solidFill>
              <a:srgbClr val="A3CE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Noto Sans"/>
                <a:buNone/>
              </a:pPr>
              <a:r>
                <a:rPr lang="es-MX" sz="1800" b="1" i="0" u="none" strike="noStrike" cap="none">
                  <a:solidFill>
                    <a:srgbClr val="FFFFFF"/>
                  </a:solidFill>
                  <a:latin typeface="Noto Sans"/>
                  <a:ea typeface="Noto Sans"/>
                  <a:cs typeface="Noto Sans"/>
                  <a:sym typeface="Noto Sans"/>
                </a:rPr>
                <a:t>2023</a:t>
              </a:r>
              <a:endParaRPr sz="1800" b="1" i="0" u="none" strike="noStrike" cap="none">
                <a:solidFill>
                  <a:srgbClr val="FFFFFF"/>
                </a:solidFill>
                <a:latin typeface="Noto Sans"/>
                <a:ea typeface="Noto Sans"/>
                <a:cs typeface="Noto Sans"/>
                <a:sym typeface="Noto Sans"/>
              </a:endParaRPr>
            </a:p>
          </p:txBody>
        </p:sp>
      </p:grpSp>
      <p:sp>
        <p:nvSpPr>
          <p:cNvPr id="896" name="Google Shape;896;p34"/>
          <p:cNvSpPr/>
          <p:nvPr/>
        </p:nvSpPr>
        <p:spPr>
          <a:xfrm>
            <a:off x="7142893" y="1597146"/>
            <a:ext cx="4821718" cy="42086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Noto Sans"/>
              <a:buNone/>
            </a:pPr>
            <a:r>
              <a:rPr lang="es-MX" sz="1800" b="1" i="0" u="none" strike="noStrike" cap="none">
                <a:solidFill>
                  <a:srgbClr val="1F3864"/>
                </a:solidFill>
                <a:latin typeface="Noto Sans"/>
                <a:ea typeface="Noto Sans"/>
                <a:cs typeface="Noto Sans"/>
                <a:sym typeface="Noto Sans"/>
              </a:rPr>
              <a:t>Avance 1° SO Junta de Gobierno 2024</a:t>
            </a:r>
            <a:endParaRPr sz="1800" b="1" i="0" u="none" strike="noStrike" cap="none">
              <a:solidFill>
                <a:srgbClr val="1F3864"/>
              </a:solidFill>
              <a:latin typeface="Noto Sans"/>
              <a:ea typeface="Noto Sans"/>
              <a:cs typeface="Noto Sans"/>
              <a:sym typeface="Noto Sans"/>
            </a:endParaRPr>
          </a:p>
        </p:txBody>
      </p:sp>
      <p:sp>
        <p:nvSpPr>
          <p:cNvPr id="897" name="Google Shape;897;p34"/>
          <p:cNvSpPr/>
          <p:nvPr/>
        </p:nvSpPr>
        <p:spPr>
          <a:xfrm>
            <a:off x="7087587" y="2062986"/>
            <a:ext cx="4576805" cy="261319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Noto Sans"/>
              <a:buNone/>
            </a:pPr>
            <a:r>
              <a:rPr lang="es-MX" sz="1600" i="0" u="none" strike="noStrike" cap="none">
                <a:solidFill>
                  <a:schemeClr val="dk1"/>
                </a:solidFill>
                <a:latin typeface="Noto Sans"/>
                <a:ea typeface="Noto Sans"/>
                <a:cs typeface="Noto Sans"/>
                <a:sym typeface="Noto Sans"/>
              </a:rPr>
              <a:t>2 de mayo 2023:</a:t>
            </a:r>
            <a:endParaRPr/>
          </a:p>
          <a:p>
            <a:pPr marL="0" marR="0" lvl="0" indent="0" algn="just" rtl="0">
              <a:lnSpc>
                <a:spcPct val="100000"/>
              </a:lnSpc>
              <a:spcBef>
                <a:spcPts val="0"/>
              </a:spcBef>
              <a:spcAft>
                <a:spcPts val="0"/>
              </a:spcAft>
              <a:buClr>
                <a:schemeClr val="dk1"/>
              </a:buClr>
              <a:buSzPts val="1600"/>
              <a:buFont typeface="Noto Sans"/>
              <a:buNone/>
            </a:pPr>
            <a:r>
              <a:rPr lang="es-MX" sz="1600" i="0" u="none" strike="noStrike" cap="none">
                <a:solidFill>
                  <a:schemeClr val="dk1"/>
                </a:solidFill>
                <a:latin typeface="Noto Sans"/>
                <a:ea typeface="Noto Sans"/>
                <a:cs typeface="Noto Sans"/>
                <a:sym typeface="Noto Sans"/>
              </a:rPr>
              <a:t>Por indicaciones del Secretario de Salud, se realizó una reunión de la Oficina de la Abogada General de la Secretaria de Salud, la Titular de la SNDIF, comentó que el Proyecto “Cuidad de las Niñas y Niños” no había sido autorizado, debido a que, </a:t>
            </a:r>
            <a:r>
              <a:rPr lang="es-MX" sz="1600" i="0" u="sng" strike="noStrike" cap="none">
                <a:solidFill>
                  <a:schemeClr val="dk1"/>
                </a:solidFill>
                <a:latin typeface="Noto Sans"/>
                <a:ea typeface="Noto Sans"/>
                <a:cs typeface="Noto Sans"/>
                <a:sym typeface="Noto Sans"/>
              </a:rPr>
              <a:t>no se puede autorizar la donación de los edificios propuestos, hasta que se cuente con el presupuesto para su ejecución. </a:t>
            </a:r>
            <a:endParaRPr sz="1600" i="0" u="none" strike="noStrike" cap="none">
              <a:solidFill>
                <a:schemeClr val="dk1"/>
              </a:solidFill>
              <a:latin typeface="Noto Sans"/>
              <a:ea typeface="Noto Sans"/>
              <a:cs typeface="Noto Sans"/>
              <a:sym typeface="Noto Sans"/>
            </a:endParaRPr>
          </a:p>
        </p:txBody>
      </p:sp>
      <p:pic>
        <p:nvPicPr>
          <p:cNvPr id="898" name="Google Shape;898;p34"/>
          <p:cNvPicPr preferRelativeResize="0"/>
          <p:nvPr/>
        </p:nvPicPr>
        <p:blipFill rotWithShape="1">
          <a:blip r:embed="rId3">
            <a:alphaModFix/>
          </a:blip>
          <a:srcRect l="67501" t="69937" r="3631" b="16855"/>
          <a:stretch/>
        </p:blipFill>
        <p:spPr>
          <a:xfrm>
            <a:off x="7124446" y="4721152"/>
            <a:ext cx="4576805" cy="1515514"/>
          </a:xfrm>
          <a:prstGeom prst="rect">
            <a:avLst/>
          </a:prstGeom>
          <a:noFill/>
          <a:ln>
            <a:noFill/>
          </a:ln>
        </p:spPr>
      </p:pic>
      <p:grpSp>
        <p:nvGrpSpPr>
          <p:cNvPr id="899" name="Google Shape;899;p34"/>
          <p:cNvGrpSpPr/>
          <p:nvPr/>
        </p:nvGrpSpPr>
        <p:grpSpPr>
          <a:xfrm>
            <a:off x="70340" y="6643197"/>
            <a:ext cx="11996742" cy="95885"/>
            <a:chOff x="0" y="0"/>
            <a:chExt cx="5549939" cy="154305"/>
          </a:xfrm>
        </p:grpSpPr>
        <p:sp>
          <p:nvSpPr>
            <p:cNvPr id="900" name="Google Shape;900;p34"/>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1" name="Google Shape;901;p34"/>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2" name="Google Shape;902;p34"/>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3" name="Google Shape;903;p34"/>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4" name="Google Shape;904;p34"/>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905" name="Google Shape;905;p34"/>
          <p:cNvSpPr/>
          <p:nvPr/>
        </p:nvSpPr>
        <p:spPr>
          <a:xfrm>
            <a:off x="3348245" y="552522"/>
            <a:ext cx="5366100" cy="377026"/>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s-MX" sz="2000" b="1" dirty="0">
                <a:solidFill>
                  <a:srgbClr val="05405D"/>
                </a:solidFill>
                <a:latin typeface="Noto Sans"/>
                <a:ea typeface="Noto Sans"/>
                <a:cs typeface="Noto Sans"/>
                <a:sym typeface="Noto Sans"/>
              </a:rPr>
              <a:t>Donación SNDIF</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36"/>
          <p:cNvSpPr/>
          <p:nvPr/>
        </p:nvSpPr>
        <p:spPr>
          <a:xfrm>
            <a:off x="2701255" y="2363372"/>
            <a:ext cx="1293969" cy="225085"/>
          </a:xfrm>
          <a:prstGeom prst="rect">
            <a:avLst/>
          </a:prstGeom>
          <a:solidFill>
            <a:srgbClr val="F7FA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924" name="Google Shape;924;p36"/>
          <p:cNvSpPr/>
          <p:nvPr/>
        </p:nvSpPr>
        <p:spPr>
          <a:xfrm>
            <a:off x="8626322" y="4549757"/>
            <a:ext cx="3069492" cy="317668"/>
          </a:xfrm>
          <a:prstGeom prst="rect">
            <a:avLst/>
          </a:prstGeom>
          <a:solidFill>
            <a:srgbClr val="F7FA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925" name="Google Shape;925;p36"/>
          <p:cNvPicPr preferRelativeResize="0"/>
          <p:nvPr/>
        </p:nvPicPr>
        <p:blipFill rotWithShape="1">
          <a:blip r:embed="rId3">
            <a:alphaModFix/>
          </a:blip>
          <a:srcRect/>
          <a:stretch/>
        </p:blipFill>
        <p:spPr>
          <a:xfrm>
            <a:off x="3047" y="505460"/>
            <a:ext cx="12185905" cy="6438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24" name="Google Shape;224;p5"/>
          <p:cNvGrpSpPr/>
          <p:nvPr/>
        </p:nvGrpSpPr>
        <p:grpSpPr>
          <a:xfrm>
            <a:off x="70340" y="6643197"/>
            <a:ext cx="11996742" cy="95885"/>
            <a:chOff x="0" y="0"/>
            <a:chExt cx="5549939" cy="154305"/>
          </a:xfrm>
        </p:grpSpPr>
        <p:sp>
          <p:nvSpPr>
            <p:cNvPr id="225" name="Google Shape;225;p5"/>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5"/>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5"/>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5"/>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5"/>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231" name="Google Shape;231;p5"/>
          <p:cNvSpPr/>
          <p:nvPr/>
        </p:nvSpPr>
        <p:spPr>
          <a:xfrm>
            <a:off x="7307392" y="978362"/>
            <a:ext cx="3457678" cy="412485"/>
          </a:xfrm>
          <a:prstGeom prst="rect">
            <a:avLst/>
          </a:prstGeom>
          <a:noFill/>
          <a:ln>
            <a:noFill/>
          </a:ln>
        </p:spPr>
        <p:txBody>
          <a:bodyPr spcFirstLastPara="1" wrap="square" lIns="91425" tIns="45700" rIns="91425" bIns="45700" anchor="t" anchorCtr="0">
            <a:spAutoFit/>
          </a:bodyPr>
          <a:lstStyle/>
          <a:p>
            <a:pPr marL="354012" marR="0" lvl="1" indent="0" algn="just" rtl="0">
              <a:lnSpc>
                <a:spcPct val="110000"/>
              </a:lnSpc>
              <a:spcBef>
                <a:spcPts val="0"/>
              </a:spcBef>
              <a:spcAft>
                <a:spcPts val="0"/>
              </a:spcAft>
              <a:buNone/>
            </a:pPr>
            <a:r>
              <a:rPr lang="es-MX" sz="2000" b="1" i="0" u="none" strike="noStrike" cap="none" dirty="0">
                <a:solidFill>
                  <a:srgbClr val="002060"/>
                </a:solidFill>
                <a:latin typeface="Noto Sans"/>
                <a:ea typeface="Noto Sans"/>
                <a:cs typeface="Noto Sans"/>
                <a:sym typeface="Noto Sans"/>
              </a:rPr>
              <a:t>Aspectos cuantitativos</a:t>
            </a:r>
            <a:endParaRPr dirty="0"/>
          </a:p>
        </p:txBody>
      </p:sp>
      <p:sp>
        <p:nvSpPr>
          <p:cNvPr id="232" name="Google Shape;232;p5"/>
          <p:cNvSpPr/>
          <p:nvPr/>
        </p:nvSpPr>
        <p:spPr>
          <a:xfrm>
            <a:off x="253979" y="2591012"/>
            <a:ext cx="4052412" cy="677068"/>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None/>
            </a:pPr>
            <a:endParaRPr sz="1600" b="1" i="0" u="none" strike="noStrike" cap="none" dirty="0">
              <a:solidFill>
                <a:schemeClr val="dk1"/>
              </a:solidFill>
              <a:latin typeface="Noto Sans"/>
              <a:ea typeface="Noto Sans"/>
              <a:cs typeface="Noto Sans"/>
              <a:sym typeface="Noto Sans"/>
            </a:endParaRPr>
          </a:p>
          <a:p>
            <a:pPr marL="285750" marR="0" lvl="0" indent="-234950" algn="just" rtl="0">
              <a:lnSpc>
                <a:spcPct val="100000"/>
              </a:lnSpc>
              <a:spcBef>
                <a:spcPts val="0"/>
              </a:spcBef>
              <a:spcAft>
                <a:spcPts val="0"/>
              </a:spcAft>
              <a:buClr>
                <a:schemeClr val="dk1"/>
              </a:buClr>
              <a:buSzPts val="800"/>
              <a:buFont typeface="Arial"/>
              <a:buNone/>
            </a:pPr>
            <a:endParaRPr dirty="0">
              <a:solidFill>
                <a:schemeClr val="dk1"/>
              </a:solidFill>
              <a:latin typeface="Noto Sans"/>
              <a:ea typeface="Noto Sans"/>
              <a:cs typeface="Noto Sans"/>
              <a:sym typeface="Noto Sans"/>
            </a:endParaRP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chemeClr val="dk1"/>
              </a:solidFill>
              <a:latin typeface="Noto Sans"/>
              <a:ea typeface="Noto Sans"/>
              <a:cs typeface="Noto Sans"/>
              <a:sym typeface="Noto Sans"/>
            </a:endParaRPr>
          </a:p>
        </p:txBody>
      </p:sp>
      <p:graphicFrame>
        <p:nvGraphicFramePr>
          <p:cNvPr id="233" name="Google Shape;233;p5"/>
          <p:cNvGraphicFramePr/>
          <p:nvPr>
            <p:extLst>
              <p:ext uri="{D42A27DB-BD31-4B8C-83A1-F6EECF244321}">
                <p14:modId xmlns:p14="http://schemas.microsoft.com/office/powerpoint/2010/main" val="775838191"/>
              </p:ext>
            </p:extLst>
          </p:nvPr>
        </p:nvGraphicFramePr>
        <p:xfrm>
          <a:off x="6740013" y="1769789"/>
          <a:ext cx="5330744" cy="1593753"/>
        </p:xfrm>
        <a:graphic>
          <a:graphicData uri="http://schemas.openxmlformats.org/drawingml/2006/table">
            <a:tbl>
              <a:tblPr>
                <a:noFill/>
                <a:tableStyleId>{B9A91420-2E2B-4FFF-BD20-03C508C08B34}</a:tableStyleId>
              </a:tblPr>
              <a:tblGrid>
                <a:gridCol w="2363158">
                  <a:extLst>
                    <a:ext uri="{9D8B030D-6E8A-4147-A177-3AD203B41FA5}">
                      <a16:colId xmlns:a16="http://schemas.microsoft.com/office/drawing/2014/main" val="20000"/>
                    </a:ext>
                  </a:extLst>
                </a:gridCol>
                <a:gridCol w="726380">
                  <a:extLst>
                    <a:ext uri="{9D8B030D-6E8A-4147-A177-3AD203B41FA5}">
                      <a16:colId xmlns:a16="http://schemas.microsoft.com/office/drawing/2014/main" val="20001"/>
                    </a:ext>
                  </a:extLst>
                </a:gridCol>
                <a:gridCol w="823455">
                  <a:extLst>
                    <a:ext uri="{9D8B030D-6E8A-4147-A177-3AD203B41FA5}">
                      <a16:colId xmlns:a16="http://schemas.microsoft.com/office/drawing/2014/main" val="20002"/>
                    </a:ext>
                  </a:extLst>
                </a:gridCol>
                <a:gridCol w="1417751">
                  <a:extLst>
                    <a:ext uri="{9D8B030D-6E8A-4147-A177-3AD203B41FA5}">
                      <a16:colId xmlns:a16="http://schemas.microsoft.com/office/drawing/2014/main" val="20003"/>
                    </a:ext>
                  </a:extLst>
                </a:gridCol>
              </a:tblGrid>
              <a:tr h="449234">
                <a:tc>
                  <a:txBody>
                    <a:bodyPr/>
                    <a:lstStyle/>
                    <a:p>
                      <a:pPr marL="0" marR="0" lvl="0" indent="0" algn="ctr" rtl="0">
                        <a:lnSpc>
                          <a:spcPct val="107000"/>
                        </a:lnSpc>
                        <a:spcBef>
                          <a:spcPts val="0"/>
                        </a:spcBef>
                        <a:spcAft>
                          <a:spcPts val="0"/>
                        </a:spcAft>
                        <a:buClr>
                          <a:schemeClr val="lt1"/>
                        </a:buClr>
                        <a:buSzPts val="1400"/>
                        <a:buFont typeface="Noto Sans"/>
                        <a:buNone/>
                      </a:pPr>
                      <a:r>
                        <a:rPr lang="es-MX" sz="1600" b="1" u="none" strike="noStrike" cap="none" dirty="0">
                          <a:solidFill>
                            <a:schemeClr val="lt1"/>
                          </a:solidFill>
                          <a:latin typeface="Noto Sans"/>
                          <a:ea typeface="Noto Sans"/>
                          <a:cs typeface="Noto Sans"/>
                          <a:sym typeface="Noto Sans"/>
                        </a:rPr>
                        <a:t>Producto </a:t>
                      </a:r>
                      <a:endParaRPr sz="1600" b="1" u="none" strike="noStrike" cap="none" dirty="0">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Clr>
                          <a:schemeClr val="lt1"/>
                        </a:buClr>
                        <a:buSzPts val="1400"/>
                        <a:buFont typeface="Noto Sans"/>
                        <a:buNone/>
                      </a:pPr>
                      <a:r>
                        <a:rPr lang="es-MX" sz="1600" b="1" u="none" strike="noStrike" cap="none">
                          <a:solidFill>
                            <a:schemeClr val="lt1"/>
                          </a:solidFill>
                          <a:latin typeface="Noto Sans"/>
                          <a:ea typeface="Noto Sans"/>
                          <a:cs typeface="Noto Sans"/>
                          <a:sym typeface="Noto Sans"/>
                        </a:rPr>
                        <a:t>2024</a:t>
                      </a:r>
                      <a:endParaRPr sz="16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Clr>
                          <a:schemeClr val="lt1"/>
                        </a:buClr>
                        <a:buSzPts val="1400"/>
                        <a:buFont typeface="Noto Sans"/>
                        <a:buNone/>
                      </a:pPr>
                      <a:r>
                        <a:rPr lang="es-MX" sz="1600" b="1" u="none" strike="noStrike" cap="none">
                          <a:solidFill>
                            <a:schemeClr val="lt1"/>
                          </a:solidFill>
                          <a:latin typeface="Noto Sans"/>
                          <a:ea typeface="Noto Sans"/>
                          <a:cs typeface="Noto Sans"/>
                          <a:sym typeface="Noto Sans"/>
                        </a:rPr>
                        <a:t>2025</a:t>
                      </a:r>
                      <a:endParaRPr sz="16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Clr>
                          <a:schemeClr val="lt1"/>
                        </a:buClr>
                        <a:buSzPts val="1400"/>
                        <a:buFont typeface="Noto Sans"/>
                        <a:buNone/>
                      </a:pPr>
                      <a:r>
                        <a:rPr lang="es-MX" sz="1600" b="1" u="none" strike="noStrike" cap="none">
                          <a:solidFill>
                            <a:schemeClr val="lt1"/>
                          </a:solidFill>
                          <a:latin typeface="Noto Sans"/>
                          <a:ea typeface="Noto Sans"/>
                          <a:cs typeface="Noto Sans"/>
                          <a:sym typeface="Noto Sans"/>
                        </a:rPr>
                        <a:t>Variación (%)</a:t>
                      </a:r>
                      <a:endParaRPr sz="1600" b="1" u="none" strike="noStrike" cap="none">
                        <a:solidFill>
                          <a:schemeClr val="lt1"/>
                        </a:solidFill>
                        <a:latin typeface="Noto Sans"/>
                        <a:ea typeface="Noto Sans"/>
                        <a:cs typeface="Noto Sans"/>
                        <a:sym typeface="Noto Sans"/>
                      </a:endParaRPr>
                    </a:p>
                  </a:txBody>
                  <a:tcPr marL="62100" marR="621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42305">
                <a:tc>
                  <a:txBody>
                    <a:bodyPr/>
                    <a:lstStyle/>
                    <a:p>
                      <a:pPr marL="0" marR="0" lvl="0" indent="0" algn="l" rtl="0">
                        <a:spcBef>
                          <a:spcPts val="0"/>
                        </a:spcBef>
                        <a:spcAft>
                          <a:spcPts val="0"/>
                        </a:spcAft>
                        <a:buClr>
                          <a:schemeClr val="dk1"/>
                        </a:buClr>
                        <a:buSzPts val="1400"/>
                        <a:buFont typeface="Noto Sans"/>
                        <a:buNone/>
                      </a:pPr>
                      <a:r>
                        <a:rPr lang="es-MX" sz="1600" b="1" u="none" strike="noStrike" cap="none" dirty="0">
                          <a:latin typeface="Noto Sans"/>
                          <a:ea typeface="Noto Sans"/>
                          <a:cs typeface="Noto Sans"/>
                          <a:sym typeface="Noto Sans"/>
                        </a:rPr>
                        <a:t>Libros editados</a:t>
                      </a:r>
                      <a:endParaRPr sz="1600" b="1" u="none" strike="noStrike" cap="none" dirty="0">
                        <a:latin typeface="Noto Sans"/>
                        <a:ea typeface="Noto Sans"/>
                        <a:cs typeface="Noto Sans"/>
                        <a:sym typeface="Noto Sans"/>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Noto Sans"/>
                        <a:buNone/>
                      </a:pPr>
                      <a:r>
                        <a:rPr lang="es-MX" sz="1600" b="1" i="0" u="none" strike="noStrike" cap="none">
                          <a:solidFill>
                            <a:srgbClr val="000000"/>
                          </a:solidFill>
                          <a:latin typeface="Noto Sans"/>
                          <a:ea typeface="Noto Sans"/>
                          <a:cs typeface="Noto Sans"/>
                          <a:sym typeface="Noto Sans"/>
                        </a:rPr>
                        <a:t>2</a:t>
                      </a:r>
                      <a:endParaRPr sz="1600" u="none" strike="noStrike" cap="none">
                        <a:latin typeface="Noto Sans"/>
                        <a:ea typeface="Noto Sans"/>
                        <a:cs typeface="Noto Sans"/>
                        <a:sym typeface="Noto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Noto Sans"/>
                        <a:buNone/>
                      </a:pPr>
                      <a:r>
                        <a:rPr lang="es-MX" sz="1600" b="1" u="none" strike="noStrike" cap="none">
                          <a:latin typeface="Noto Sans"/>
                          <a:ea typeface="Noto Sans"/>
                          <a:cs typeface="Noto Sans"/>
                          <a:sym typeface="Noto Sans"/>
                        </a:rPr>
                        <a:t>4</a:t>
                      </a:r>
                      <a:endParaRPr sz="1600" b="1" u="none" strike="noStrike" cap="none">
                        <a:latin typeface="Noto Sans"/>
                        <a:ea typeface="Noto Sans"/>
                        <a:cs typeface="Noto Sans"/>
                        <a:sym typeface="Noto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Noto Sans"/>
                        <a:buNone/>
                      </a:pPr>
                      <a:r>
                        <a:rPr lang="es-MX" sz="1600" b="1" u="none" strike="noStrike" cap="none" dirty="0">
                          <a:solidFill>
                            <a:schemeClr val="dk1"/>
                          </a:solidFill>
                          <a:latin typeface="Noto Sans"/>
                          <a:ea typeface="Noto Sans"/>
                          <a:cs typeface="Noto Sans"/>
                          <a:sym typeface="Noto Sans"/>
                        </a:rPr>
                        <a:t>100</a:t>
                      </a:r>
                      <a:endParaRPr sz="1600" b="1" u="none" strike="noStrike" cap="none" dirty="0">
                        <a:solidFill>
                          <a:schemeClr val="dk1"/>
                        </a:solidFill>
                        <a:latin typeface="Noto Sans"/>
                        <a:ea typeface="Noto Sans"/>
                        <a:cs typeface="Noto Sans"/>
                        <a:sym typeface="Noto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1"/>
                  </a:ext>
                </a:extLst>
              </a:tr>
              <a:tr h="542305">
                <a:tc>
                  <a:txBody>
                    <a:bodyPr/>
                    <a:lstStyle/>
                    <a:p>
                      <a:pPr marL="0" marR="0" lvl="0" indent="0" algn="l" rtl="0">
                        <a:spcBef>
                          <a:spcPts val="0"/>
                        </a:spcBef>
                        <a:spcAft>
                          <a:spcPts val="0"/>
                        </a:spcAft>
                        <a:buClr>
                          <a:schemeClr val="dk1"/>
                        </a:buClr>
                        <a:buSzPts val="1400"/>
                        <a:buFont typeface="Noto Sans"/>
                        <a:buNone/>
                      </a:pPr>
                      <a:r>
                        <a:rPr lang="es-MX" sz="1600" b="1" u="none" strike="noStrike" cap="none" dirty="0">
                          <a:latin typeface="Noto Sans"/>
                          <a:ea typeface="Noto Sans"/>
                          <a:cs typeface="Noto Sans"/>
                          <a:sym typeface="Noto Sans"/>
                        </a:rPr>
                        <a:t>Capítulos en libros</a:t>
                      </a:r>
                      <a:endParaRPr sz="1600" b="1" u="none" strike="noStrike" cap="none" dirty="0">
                        <a:solidFill>
                          <a:schemeClr val="dk1"/>
                        </a:solidFill>
                        <a:latin typeface="Noto Sans"/>
                        <a:ea typeface="Noto Sans"/>
                        <a:cs typeface="Noto Sans"/>
                        <a:sym typeface="Noto Sans"/>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Noto Sans"/>
                        <a:buNone/>
                      </a:pPr>
                      <a:r>
                        <a:rPr lang="es-MX" sz="1600" b="1" i="0" u="none" strike="noStrike" cap="none" dirty="0">
                          <a:solidFill>
                            <a:srgbClr val="000000"/>
                          </a:solidFill>
                          <a:latin typeface="Noto Sans"/>
                          <a:ea typeface="Noto Sans"/>
                          <a:cs typeface="Noto Sans"/>
                          <a:sym typeface="Noto Sans"/>
                        </a:rPr>
                        <a:t>20</a:t>
                      </a:r>
                      <a:endParaRPr sz="1600" u="none" strike="noStrike" cap="none" dirty="0">
                        <a:latin typeface="Noto Sans"/>
                        <a:ea typeface="Noto Sans"/>
                        <a:cs typeface="Noto Sans"/>
                        <a:sym typeface="Noto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Noto Sans"/>
                        <a:buNone/>
                      </a:pPr>
                      <a:r>
                        <a:rPr lang="es-MX" sz="1600" b="1" u="none" strike="noStrike" cap="none" dirty="0">
                          <a:latin typeface="Noto Sans"/>
                          <a:ea typeface="Noto Sans"/>
                          <a:cs typeface="Noto Sans"/>
                          <a:sym typeface="Noto Sans"/>
                        </a:rPr>
                        <a:t>55</a:t>
                      </a:r>
                      <a:endParaRPr sz="1600" b="1" u="none" strike="noStrike" cap="none" dirty="0">
                        <a:latin typeface="Noto Sans"/>
                        <a:ea typeface="Noto Sans"/>
                        <a:cs typeface="Noto Sans"/>
                        <a:sym typeface="Noto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Noto Sans"/>
                        <a:buNone/>
                      </a:pPr>
                      <a:r>
                        <a:rPr lang="es-MX" sz="1600" b="1" u="none" strike="noStrike" cap="none" dirty="0">
                          <a:solidFill>
                            <a:schemeClr val="dk1"/>
                          </a:solidFill>
                          <a:latin typeface="Noto Sans"/>
                          <a:ea typeface="Noto Sans"/>
                          <a:cs typeface="Noto Sans"/>
                          <a:sym typeface="Noto Sans"/>
                        </a:rPr>
                        <a:t>175</a:t>
                      </a:r>
                      <a:endParaRPr sz="1600" b="1" u="none" strike="noStrike" cap="none" dirty="0">
                        <a:solidFill>
                          <a:schemeClr val="dk1"/>
                        </a:solidFill>
                        <a:latin typeface="Noto Sans"/>
                        <a:ea typeface="Noto Sans"/>
                        <a:cs typeface="Noto Sans"/>
                        <a:sym typeface="Noto Sans"/>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3F3"/>
                    </a:solidFill>
                  </a:tcPr>
                </a:tc>
                <a:extLst>
                  <a:ext uri="{0D108BD9-81ED-4DB2-BD59-A6C34878D82A}">
                    <a16:rowId xmlns:a16="http://schemas.microsoft.com/office/drawing/2014/main" val="10002"/>
                  </a:ext>
                </a:extLst>
              </a:tr>
            </a:tbl>
          </a:graphicData>
        </a:graphic>
      </p:graphicFrame>
      <p:sp>
        <p:nvSpPr>
          <p:cNvPr id="234" name="Google Shape;234;p5"/>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INVESTIGACIÓN</a:t>
            </a:r>
            <a:endParaRPr sz="1800" b="1">
              <a:solidFill>
                <a:schemeClr val="lt1"/>
              </a:solidFill>
              <a:latin typeface="Noto Sans"/>
              <a:ea typeface="Noto Sans"/>
              <a:cs typeface="Noto Sans"/>
              <a:sym typeface="Noto Sans"/>
            </a:endParaRPr>
          </a:p>
        </p:txBody>
      </p:sp>
      <p:sp>
        <p:nvSpPr>
          <p:cNvPr id="235" name="Google Shape;235;p5"/>
          <p:cNvSpPr/>
          <p:nvPr/>
        </p:nvSpPr>
        <p:spPr>
          <a:xfrm>
            <a:off x="6681019" y="3508458"/>
            <a:ext cx="5163848" cy="2800726"/>
          </a:xfrm>
          <a:prstGeom prst="rect">
            <a:avLst/>
          </a:prstGeom>
          <a:noFill/>
          <a:ln>
            <a:noFill/>
          </a:ln>
        </p:spPr>
        <p:txBody>
          <a:bodyPr spcFirstLastPara="1" wrap="square" lIns="91425" tIns="45700" rIns="91425" bIns="45700" anchor="t" anchorCtr="0">
            <a:spAutoFit/>
          </a:bodyPr>
          <a:lstStyle/>
          <a:p>
            <a:pPr lvl="0" algn="just"/>
            <a:r>
              <a:rPr lang="es-MX"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Patentes</a:t>
            </a:r>
          </a:p>
          <a:p>
            <a:pPr lvl="0" algn="just"/>
            <a:endParaRPr lang="es-MX" sz="1600" dirty="0">
              <a:latin typeface="Noto Sans" panose="020B0502040504020204" pitchFamily="34" charset="0"/>
              <a:ea typeface="Noto Sans" panose="020B0502040504020204" pitchFamily="34" charset="0"/>
              <a:cs typeface="Noto Sans" panose="020B0502040504020204" pitchFamily="34" charset="0"/>
            </a:endParaRPr>
          </a:p>
          <a:p>
            <a:pPr lvl="0" algn="just">
              <a:buClr>
                <a:schemeClr val="dk1"/>
              </a:buClr>
              <a:buSzPts val="1400"/>
            </a:pPr>
            <a:r>
              <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Agentes </a:t>
            </a:r>
            <a:r>
              <a:rPr lang="es-MX" dirty="0" err="1">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Antigiardiásicos</a:t>
            </a:r>
            <a:r>
              <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Derivados De </a:t>
            </a:r>
            <a:r>
              <a:rPr lang="es-MX" dirty="0" err="1">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Benzopirrolizidinas</a:t>
            </a:r>
            <a:r>
              <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Dr. Horacio Reyes Vivas, Laboratorio de Bioquímica Genética. </a:t>
            </a:r>
            <a:endPar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endParaRPr>
          </a:p>
          <a:p>
            <a:pPr lvl="0" algn="just"/>
            <a:endParaRPr lang="es-MX"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a:p>
            <a:pPr lvl="0" algn="just">
              <a:buClr>
                <a:schemeClr val="dk1"/>
              </a:buClr>
              <a:buSzPts val="1600"/>
            </a:pPr>
            <a:r>
              <a:rPr lang="es-MX"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Financiamientos</a:t>
            </a:r>
          </a:p>
          <a:p>
            <a:pPr lvl="0" algn="just">
              <a:buClr>
                <a:schemeClr val="dk1"/>
              </a:buClr>
              <a:buSzPts val="1600"/>
            </a:pPr>
            <a:endParaRPr lang="es-MX"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a:p>
            <a:pPr lvl="0" algn="just">
              <a:buClr>
                <a:schemeClr val="dk1"/>
              </a:buClr>
              <a:buSzPts val="1600"/>
            </a:pPr>
            <a:r>
              <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Proyecto Abordaje </a:t>
            </a:r>
            <a:r>
              <a:rPr lang="es-MX" dirty="0" err="1">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Ómico</a:t>
            </a:r>
            <a:r>
              <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del meduloblastoma apoyo a la clasificación molecular. El Dr. Sergio Juárez Méndez obtuvo el Oxford </a:t>
            </a:r>
            <a:r>
              <a:rPr lang="es-MX" dirty="0" err="1">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Nanopore</a:t>
            </a:r>
            <a:r>
              <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Grant </a:t>
            </a:r>
            <a:r>
              <a:rPr lang="es-MX" dirty="0" err="1">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Programme</a:t>
            </a:r>
            <a:r>
              <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a:t>
            </a:r>
            <a:endParaRPr lang="es-MX" dirty="0">
              <a:solidFill>
                <a:schemeClr val="dk1"/>
              </a:solidFill>
              <a:latin typeface="Noto Sans" panose="020B0502040504020204" pitchFamily="34" charset="0"/>
              <a:ea typeface="Noto Sans" panose="020B0502040504020204" pitchFamily="34" charset="0"/>
              <a:cs typeface="Noto Sans" panose="020B0502040504020204" pitchFamily="34" charset="0"/>
            </a:endParaRPr>
          </a:p>
          <a:p>
            <a:pPr marL="0" marR="0" lvl="0" indent="0" algn="l" rtl="0">
              <a:spcBef>
                <a:spcPts val="0"/>
              </a:spcBef>
              <a:spcAft>
                <a:spcPts val="0"/>
              </a:spcAft>
              <a:buNone/>
            </a:pPr>
            <a:endParaRPr dirty="0">
              <a:solidFill>
                <a:schemeClr val="dk1"/>
              </a:solidFill>
              <a:latin typeface="Noto Sans"/>
              <a:ea typeface="Noto Sans"/>
              <a:cs typeface="Noto Sans"/>
              <a:sym typeface="Noto Sans"/>
            </a:endParaRPr>
          </a:p>
        </p:txBody>
      </p:sp>
      <p:sp>
        <p:nvSpPr>
          <p:cNvPr id="2" name="Rectángulo 1">
            <a:extLst>
              <a:ext uri="{FF2B5EF4-FFF2-40B4-BE49-F238E27FC236}">
                <a16:creationId xmlns:a16="http://schemas.microsoft.com/office/drawing/2014/main" id="{B321903F-16B2-4730-BE0A-8E6BFFE95575}"/>
              </a:ext>
            </a:extLst>
          </p:cNvPr>
          <p:cNvSpPr/>
          <p:nvPr/>
        </p:nvSpPr>
        <p:spPr>
          <a:xfrm>
            <a:off x="294755" y="1059635"/>
            <a:ext cx="5879906" cy="5232202"/>
          </a:xfrm>
          <a:prstGeom prst="rect">
            <a:avLst/>
          </a:prstGeom>
        </p:spPr>
        <p:txBody>
          <a:bodyPr wrap="square">
            <a:spAutoFit/>
          </a:bodyPr>
          <a:lstStyle/>
          <a:p>
            <a:pPr lvl="0" algn="just"/>
            <a:r>
              <a:rPr lang="es-ES" sz="1800" b="1" dirty="0">
                <a:solidFill>
                  <a:srgbClr val="002060"/>
                </a:solidFill>
                <a:latin typeface="Noto Sans" panose="020B0502040504020204" pitchFamily="34" charset="0"/>
                <a:ea typeface="Noto Sans" panose="020B0502040504020204" pitchFamily="34" charset="0"/>
                <a:cs typeface="Noto Sans" panose="020B0502040504020204" pitchFamily="34" charset="0"/>
                <a:sym typeface="Noto Sans"/>
              </a:rPr>
              <a:t>Premios y Distinciones 2025</a:t>
            </a:r>
            <a:r>
              <a:rPr lang="es-ES" sz="18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a:t>
            </a:r>
          </a:p>
          <a:p>
            <a:pPr lvl="0" algn="just"/>
            <a:endParaRPr lang="es-ES"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a:p>
            <a:pPr lvl="0" algn="just"/>
            <a:r>
              <a:rPr lang="es-ES"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Instituto Gen</a:t>
            </a:r>
            <a:r>
              <a:rPr lang="es-ES"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a:t>
            </a:r>
          </a:p>
          <a:p>
            <a:pPr lvl="0" algn="just"/>
            <a:r>
              <a:rPr lang="es-ES"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Premio Instituto GEN de Investigación Antonio López de Silanes. Otorgado al Dr. Pedro Vicente Reyes Jiménez  y la Dra. Sara Frías Vázquez.</a:t>
            </a:r>
          </a:p>
          <a:p>
            <a:pPr lvl="0" algn="just"/>
            <a:endParaRPr lang="es-ES" dirty="0">
              <a:latin typeface="Noto Sans" panose="020B0502040504020204" pitchFamily="34" charset="0"/>
              <a:ea typeface="Noto Sans" panose="020B0502040504020204" pitchFamily="34" charset="0"/>
              <a:cs typeface="Noto Sans" panose="020B0502040504020204" pitchFamily="34" charset="0"/>
            </a:endParaRPr>
          </a:p>
          <a:p>
            <a:pPr lvl="0" algn="just"/>
            <a:r>
              <a:rPr lang="es-ES"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Asociación Mexicana de Infectología Pediátrica</a:t>
            </a:r>
            <a:r>
              <a:rPr lang="es-ES" sz="16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 </a:t>
            </a:r>
          </a:p>
          <a:p>
            <a:pPr lvl="0" algn="just"/>
            <a:r>
              <a:rPr lang="es-ES"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Primer lugar categoría investigación en infecciones asociadas a la atención de la salud. Dra. Laura Belmont Monroy.</a:t>
            </a:r>
          </a:p>
          <a:p>
            <a:pPr lvl="0" algn="just"/>
            <a:endParaRPr lang="es-ES"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a:p>
            <a:pPr lvl="0" algn="just"/>
            <a:r>
              <a:rPr lang="es-ES"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Academia Mexicana de Pediatría</a:t>
            </a:r>
          </a:p>
          <a:p>
            <a:pPr lvl="0" algn="just"/>
            <a:r>
              <a:rPr lang="es-ES"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Las distinciones “Lázaro Benavides Vázquez y Leopoldo Vega Franco” otorgadas a dos trabajos de investigación de excelencia.   </a:t>
            </a:r>
          </a:p>
          <a:p>
            <a:pPr lvl="0" algn="just"/>
            <a:endParaRPr lang="es-ES"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a:p>
            <a:pPr lvl="0" algn="just"/>
            <a:r>
              <a:rPr lang="es-ES"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Sistema Nacional de Investigadoras e Investigadores</a:t>
            </a:r>
          </a:p>
          <a:p>
            <a:pPr lvl="0" algn="just"/>
            <a:r>
              <a:rPr lang="es-ES"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La Dra. Sara Frías Vázquez y el Dr. Roberto Rivera Luna fueron nombrados </a:t>
            </a:r>
            <a:r>
              <a:rPr lang="es-ES" i="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Investigadores Eméritos</a:t>
            </a:r>
            <a:r>
              <a:rPr lang="es-ES"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a:t>
            </a:r>
            <a:endParaRPr lang="es-ES"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a:p>
            <a:pPr lvl="0" algn="just"/>
            <a:endParaRPr lang="es-ES"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a:p>
            <a:pPr lvl="0" algn="just"/>
            <a:r>
              <a:rPr lang="es-ES" sz="16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Academia Mexicana de Ciencias</a:t>
            </a:r>
          </a:p>
          <a:p>
            <a:pPr lvl="0" algn="just"/>
            <a:r>
              <a:rPr lang="es-ES"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rPr>
              <a:t>El Dr. Gabriel López Velázquez fue nombrado miembro regular de la institución.</a:t>
            </a:r>
          </a:p>
          <a:p>
            <a:pPr lvl="0" algn="just"/>
            <a:endParaRPr lang="es-ES"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No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6"/>
          <p:cNvGrpSpPr/>
          <p:nvPr/>
        </p:nvGrpSpPr>
        <p:grpSpPr>
          <a:xfrm>
            <a:off x="97628" y="6632564"/>
            <a:ext cx="11996742" cy="95885"/>
            <a:chOff x="0" y="0"/>
            <a:chExt cx="5549939" cy="154305"/>
          </a:xfrm>
        </p:grpSpPr>
        <p:sp>
          <p:nvSpPr>
            <p:cNvPr id="244" name="Google Shape;244;p6"/>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5" name="Google Shape;245;p6"/>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6" name="Google Shape;246;p6"/>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7" name="Google Shape;247;p6"/>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8" name="Google Shape;248;p6"/>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49" name="Google Shape;249;p6"/>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Noto Sans"/>
              <a:buNone/>
            </a:pPr>
            <a:r>
              <a:rPr lang="es-MX" sz="1800" b="1" i="0" u="none" strike="noStrike" cap="none">
                <a:solidFill>
                  <a:srgbClr val="FFFFFF"/>
                </a:solidFill>
                <a:latin typeface="Noto Sans"/>
                <a:ea typeface="Noto Sans"/>
                <a:cs typeface="Noto Sans"/>
                <a:sym typeface="Noto Sans"/>
              </a:rPr>
              <a:t>INVESTIGACIÓN</a:t>
            </a:r>
            <a:endParaRPr/>
          </a:p>
        </p:txBody>
      </p:sp>
      <p:graphicFrame>
        <p:nvGraphicFramePr>
          <p:cNvPr id="250" name="Google Shape;250;p6"/>
          <p:cNvGraphicFramePr/>
          <p:nvPr/>
        </p:nvGraphicFramePr>
        <p:xfrm>
          <a:off x="1140002" y="1644344"/>
          <a:ext cx="4162615" cy="2205530"/>
        </p:xfrm>
        <a:graphic>
          <a:graphicData uri="http://schemas.openxmlformats.org/drawingml/2006/chart">
            <c:chart xmlns:c="http://schemas.openxmlformats.org/drawingml/2006/chart" xmlns:r="http://schemas.openxmlformats.org/officeDocument/2006/relationships" r:id="rId3"/>
          </a:graphicData>
        </a:graphic>
      </p:graphicFrame>
      <p:sp>
        <p:nvSpPr>
          <p:cNvPr id="251" name="Google Shape;251;p6"/>
          <p:cNvSpPr/>
          <p:nvPr/>
        </p:nvSpPr>
        <p:spPr>
          <a:xfrm>
            <a:off x="281796" y="776378"/>
            <a:ext cx="5814204" cy="431321"/>
          </a:xfrm>
          <a:prstGeom prst="rect">
            <a:avLst/>
          </a:prstGeom>
          <a:solidFill>
            <a:srgbClr val="DAE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a:solidFill>
                  <a:srgbClr val="002060"/>
                </a:solidFill>
                <a:latin typeface="Noto Sans"/>
                <a:ea typeface="Noto Sans"/>
                <a:cs typeface="Noto Sans"/>
                <a:sym typeface="Noto Sans"/>
              </a:rPr>
              <a:t>Investigadores </a:t>
            </a:r>
            <a:endParaRPr/>
          </a:p>
        </p:txBody>
      </p:sp>
      <p:sp>
        <p:nvSpPr>
          <p:cNvPr id="252" name="Google Shape;252;p6"/>
          <p:cNvSpPr/>
          <p:nvPr/>
        </p:nvSpPr>
        <p:spPr>
          <a:xfrm>
            <a:off x="6096000" y="980514"/>
            <a:ext cx="5814204" cy="431321"/>
          </a:xfrm>
          <a:prstGeom prst="rect">
            <a:avLst/>
          </a:prstGeom>
          <a:solidFill>
            <a:srgbClr val="DAE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Productos de la Investigación 2021-2025 </a:t>
            </a:r>
            <a:endParaRPr dirty="0"/>
          </a:p>
        </p:txBody>
      </p:sp>
      <p:sp>
        <p:nvSpPr>
          <p:cNvPr id="253" name="Google Shape;253;p6"/>
          <p:cNvSpPr/>
          <p:nvPr/>
        </p:nvSpPr>
        <p:spPr>
          <a:xfrm>
            <a:off x="1075178" y="1327150"/>
            <a:ext cx="4227439"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100" b="1" i="0" u="none" strike="noStrike">
                <a:solidFill>
                  <a:srgbClr val="002060"/>
                </a:solidFill>
                <a:latin typeface="Noto Sans"/>
                <a:ea typeface="Noto Sans"/>
                <a:cs typeface="Noto Sans"/>
                <a:sym typeface="Noto Sans"/>
              </a:rPr>
              <a:t>Investigadores en Ciencias Médicas del Sistema Institucional </a:t>
            </a:r>
            <a:endParaRPr/>
          </a:p>
        </p:txBody>
      </p:sp>
      <p:graphicFrame>
        <p:nvGraphicFramePr>
          <p:cNvPr id="254" name="Google Shape;254;p6"/>
          <p:cNvGraphicFramePr/>
          <p:nvPr/>
        </p:nvGraphicFramePr>
        <p:xfrm>
          <a:off x="1140001" y="4371450"/>
          <a:ext cx="4162615" cy="2205530"/>
        </p:xfrm>
        <a:graphic>
          <a:graphicData uri="http://schemas.openxmlformats.org/drawingml/2006/chart">
            <c:chart xmlns:c="http://schemas.openxmlformats.org/drawingml/2006/chart" xmlns:r="http://schemas.openxmlformats.org/officeDocument/2006/relationships" r:id="rId4"/>
          </a:graphicData>
        </a:graphic>
      </p:graphicFrame>
      <p:sp>
        <p:nvSpPr>
          <p:cNvPr id="255" name="Google Shape;255;p6"/>
          <p:cNvSpPr/>
          <p:nvPr/>
        </p:nvSpPr>
        <p:spPr>
          <a:xfrm>
            <a:off x="1483500" y="3990389"/>
            <a:ext cx="3475631"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100" b="1" i="0" u="none" strike="noStrike">
                <a:solidFill>
                  <a:srgbClr val="002060"/>
                </a:solidFill>
                <a:latin typeface="Noto Sans"/>
                <a:ea typeface="Noto Sans"/>
                <a:cs typeface="Noto Sans"/>
                <a:sym typeface="Noto Sans"/>
              </a:rPr>
              <a:t>Miembros del Sistema Nacional de Investigadores</a:t>
            </a:r>
            <a:endParaRPr/>
          </a:p>
        </p:txBody>
      </p:sp>
      <p:graphicFrame>
        <p:nvGraphicFramePr>
          <p:cNvPr id="256" name="Google Shape;256;p6"/>
          <p:cNvGraphicFramePr/>
          <p:nvPr/>
        </p:nvGraphicFramePr>
        <p:xfrm>
          <a:off x="6536746" y="1729689"/>
          <a:ext cx="5060155" cy="2456667"/>
        </p:xfrm>
        <a:graphic>
          <a:graphicData uri="http://schemas.openxmlformats.org/drawingml/2006/chart">
            <c:chart xmlns:c="http://schemas.openxmlformats.org/drawingml/2006/chart" xmlns:r="http://schemas.openxmlformats.org/officeDocument/2006/relationships" r:id="rId5"/>
          </a:graphicData>
        </a:graphic>
      </p:graphicFrame>
      <p:sp>
        <p:nvSpPr>
          <p:cNvPr id="257" name="Google Shape;257;p6"/>
          <p:cNvSpPr/>
          <p:nvPr/>
        </p:nvSpPr>
        <p:spPr>
          <a:xfrm>
            <a:off x="8458200" y="1543016"/>
            <a:ext cx="1305842"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100" b="1" i="0" u="none" strike="noStrike">
                <a:solidFill>
                  <a:srgbClr val="002060"/>
                </a:solidFill>
                <a:latin typeface="Noto Sans"/>
                <a:ea typeface="Noto Sans"/>
                <a:cs typeface="Noto Sans"/>
                <a:sym typeface="Noto Sans"/>
              </a:rPr>
              <a:t>Publicaciones </a:t>
            </a:r>
            <a:endParaRPr/>
          </a:p>
        </p:txBody>
      </p:sp>
      <p:sp>
        <p:nvSpPr>
          <p:cNvPr id="258" name="Google Shape;258;p6"/>
          <p:cNvSpPr/>
          <p:nvPr/>
        </p:nvSpPr>
        <p:spPr>
          <a:xfrm flipH="1">
            <a:off x="7105650" y="2443136"/>
            <a:ext cx="3946348" cy="1281139"/>
          </a:xfrm>
          <a:prstGeom prst="rtTriangle">
            <a:avLst/>
          </a:prstGeom>
          <a:solidFill>
            <a:schemeClr val="lt2">
              <a:alpha val="80000"/>
            </a:schemeClr>
          </a:solidFill>
          <a:ln>
            <a:noFill/>
          </a:ln>
        </p:spPr>
        <p:txBody>
          <a:bodyPr spcFirstLastPara="1" wrap="square" lIns="0" tIns="36000" rIns="0" bIns="36000" anchor="b" anchorCtr="0">
            <a:noAutofit/>
          </a:bodyPr>
          <a:lstStyle/>
          <a:p>
            <a:pPr marL="0" marR="0" lvl="0" indent="0" algn="r" rtl="0">
              <a:spcBef>
                <a:spcPts val="0"/>
              </a:spcBef>
              <a:spcAft>
                <a:spcPts val="0"/>
              </a:spcAft>
              <a:buNone/>
            </a:pPr>
            <a:endParaRPr sz="1200" b="1">
              <a:solidFill>
                <a:schemeClr val="dk1"/>
              </a:solidFill>
              <a:latin typeface="Noto Sans"/>
              <a:ea typeface="Noto Sans"/>
              <a:cs typeface="Noto Sans"/>
              <a:sym typeface="Noto Sans"/>
            </a:endParaRPr>
          </a:p>
        </p:txBody>
      </p:sp>
      <p:sp>
        <p:nvSpPr>
          <p:cNvPr id="259" name="Google Shape;259;p6"/>
          <p:cNvSpPr/>
          <p:nvPr/>
        </p:nvSpPr>
        <p:spPr>
          <a:xfrm>
            <a:off x="10671555" y="2674033"/>
            <a:ext cx="171849" cy="193228"/>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6"/>
          <p:cNvSpPr/>
          <p:nvPr/>
        </p:nvSpPr>
        <p:spPr>
          <a:xfrm>
            <a:off x="7690569" y="4810577"/>
            <a:ext cx="3775497" cy="361950"/>
          </a:xfrm>
          <a:prstGeom prst="rect">
            <a:avLst/>
          </a:prstGeom>
          <a:solidFill>
            <a:schemeClr val="lt1">
              <a:alpha val="80000"/>
            </a:schemeClr>
          </a:solidFill>
          <a:ln w="12700" cap="flat" cmpd="sng">
            <a:solidFill>
              <a:srgbClr val="DAE3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1100" b="1">
                <a:solidFill>
                  <a:srgbClr val="000000"/>
                </a:solidFill>
                <a:latin typeface="Noto Sans"/>
                <a:ea typeface="Noto Sans"/>
                <a:cs typeface="Noto Sans"/>
                <a:sym typeface="Noto Sans"/>
              </a:rPr>
              <a:t>Incremento en publicaciones de capítulos de libro </a:t>
            </a:r>
            <a:br>
              <a:rPr lang="es-MX" sz="1100" b="1">
                <a:solidFill>
                  <a:srgbClr val="000000"/>
                </a:solidFill>
                <a:latin typeface="Noto Sans"/>
                <a:ea typeface="Noto Sans"/>
                <a:cs typeface="Noto Sans"/>
                <a:sym typeface="Noto Sans"/>
              </a:rPr>
            </a:br>
            <a:r>
              <a:rPr lang="es-MX" sz="1100" b="1">
                <a:solidFill>
                  <a:srgbClr val="000000"/>
                </a:solidFill>
                <a:latin typeface="Noto Sans"/>
                <a:ea typeface="Noto Sans"/>
                <a:cs typeface="Noto Sans"/>
                <a:sym typeface="Noto Sans"/>
              </a:rPr>
              <a:t>(11 en 2021  -  55 en 2025)</a:t>
            </a:r>
            <a:endParaRPr/>
          </a:p>
        </p:txBody>
      </p:sp>
      <p:sp>
        <p:nvSpPr>
          <p:cNvPr id="261" name="Google Shape;261;p6"/>
          <p:cNvSpPr/>
          <p:nvPr/>
        </p:nvSpPr>
        <p:spPr>
          <a:xfrm>
            <a:off x="7690569" y="5355731"/>
            <a:ext cx="3152835" cy="361950"/>
          </a:xfrm>
          <a:prstGeom prst="rect">
            <a:avLst/>
          </a:prstGeom>
          <a:solidFill>
            <a:schemeClr val="lt1">
              <a:alpha val="80000"/>
            </a:schemeClr>
          </a:solidFill>
          <a:ln w="12700" cap="flat" cmpd="sng">
            <a:solidFill>
              <a:srgbClr val="DAE3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1200" b="1">
                <a:solidFill>
                  <a:srgbClr val="000000"/>
                </a:solidFill>
                <a:latin typeface="Noto Sans"/>
                <a:ea typeface="Noto Sans"/>
                <a:cs typeface="Noto Sans"/>
                <a:sym typeface="Noto Sans"/>
              </a:rPr>
              <a:t>Incremento en publicaciones de tesis</a:t>
            </a:r>
            <a:endParaRPr/>
          </a:p>
        </p:txBody>
      </p:sp>
      <p:sp>
        <p:nvSpPr>
          <p:cNvPr id="262" name="Google Shape;262;p6"/>
          <p:cNvSpPr/>
          <p:nvPr/>
        </p:nvSpPr>
        <p:spPr>
          <a:xfrm>
            <a:off x="7690570" y="5900885"/>
            <a:ext cx="2548986" cy="361950"/>
          </a:xfrm>
          <a:prstGeom prst="rect">
            <a:avLst/>
          </a:prstGeom>
          <a:solidFill>
            <a:schemeClr val="lt1">
              <a:alpha val="80000"/>
            </a:schemeClr>
          </a:solidFill>
          <a:ln w="12700" cap="flat" cmpd="sng">
            <a:solidFill>
              <a:srgbClr val="DAE3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1200" b="1">
                <a:solidFill>
                  <a:srgbClr val="000000"/>
                </a:solidFill>
                <a:latin typeface="Noto Sans"/>
                <a:ea typeface="Noto Sans"/>
                <a:cs typeface="Noto Sans"/>
                <a:sym typeface="Noto Sans"/>
              </a:rPr>
              <a:t>Registro de patentes</a:t>
            </a:r>
            <a:endParaRPr/>
          </a:p>
        </p:txBody>
      </p:sp>
      <p:sp>
        <p:nvSpPr>
          <p:cNvPr id="263" name="Google Shape;263;p6"/>
          <p:cNvSpPr/>
          <p:nvPr/>
        </p:nvSpPr>
        <p:spPr>
          <a:xfrm>
            <a:off x="6728604" y="4810577"/>
            <a:ext cx="914400" cy="352597"/>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a:solidFill>
                  <a:schemeClr val="lt1"/>
                </a:solidFill>
                <a:latin typeface="Arial Black"/>
                <a:ea typeface="Arial Black"/>
                <a:cs typeface="Arial Black"/>
                <a:sym typeface="Arial Black"/>
              </a:rPr>
              <a:t>400 %</a:t>
            </a:r>
            <a:endParaRPr/>
          </a:p>
        </p:txBody>
      </p:sp>
      <p:sp>
        <p:nvSpPr>
          <p:cNvPr id="264" name="Google Shape;264;p6"/>
          <p:cNvSpPr/>
          <p:nvPr/>
        </p:nvSpPr>
        <p:spPr>
          <a:xfrm>
            <a:off x="6728604" y="5360407"/>
            <a:ext cx="914400" cy="352597"/>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a:solidFill>
                  <a:schemeClr val="lt1"/>
                </a:solidFill>
                <a:latin typeface="Arial Black"/>
                <a:ea typeface="Arial Black"/>
                <a:cs typeface="Arial Black"/>
                <a:sym typeface="Arial Black"/>
              </a:rPr>
              <a:t>125 %</a:t>
            </a:r>
            <a:endParaRPr/>
          </a:p>
        </p:txBody>
      </p:sp>
      <p:sp>
        <p:nvSpPr>
          <p:cNvPr id="265" name="Google Shape;265;p6"/>
          <p:cNvSpPr/>
          <p:nvPr/>
        </p:nvSpPr>
        <p:spPr>
          <a:xfrm>
            <a:off x="6726416" y="5910238"/>
            <a:ext cx="914400" cy="352597"/>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a:solidFill>
                  <a:schemeClr val="lt1"/>
                </a:solidFill>
                <a:latin typeface="Arial Black"/>
                <a:ea typeface="Arial Black"/>
                <a:cs typeface="Arial Black"/>
                <a:sym typeface="Arial Black"/>
              </a:rPr>
              <a:t>3</a:t>
            </a:r>
            <a:endParaRPr/>
          </a:p>
        </p:txBody>
      </p:sp>
      <p:sp>
        <p:nvSpPr>
          <p:cNvPr id="266" name="Google Shape;266;p6"/>
          <p:cNvSpPr txBox="1"/>
          <p:nvPr/>
        </p:nvSpPr>
        <p:spPr>
          <a:xfrm>
            <a:off x="9145706" y="3102648"/>
            <a:ext cx="1906292" cy="4770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MX" sz="1400" b="1">
                <a:solidFill>
                  <a:schemeClr val="dk1"/>
                </a:solidFill>
                <a:latin typeface="Arial Black"/>
                <a:ea typeface="Arial Black"/>
                <a:cs typeface="Arial Black"/>
                <a:sym typeface="Arial Black"/>
              </a:rPr>
              <a:t>67.6 % </a:t>
            </a:r>
            <a:r>
              <a:rPr lang="es-MX" sz="1100" b="1">
                <a:solidFill>
                  <a:schemeClr val="dk1"/>
                </a:solidFill>
                <a:latin typeface="Noto Sans"/>
                <a:ea typeface="Noto Sans"/>
                <a:cs typeface="Noto Sans"/>
                <a:sym typeface="Noto Sans"/>
              </a:rPr>
              <a:t>de incremento </a:t>
            </a:r>
            <a:br>
              <a:rPr lang="es-MX" sz="1100" b="1">
                <a:solidFill>
                  <a:schemeClr val="dk1"/>
                </a:solidFill>
                <a:latin typeface="Noto Sans"/>
                <a:ea typeface="Noto Sans"/>
                <a:cs typeface="Noto Sans"/>
                <a:sym typeface="Noto Sans"/>
              </a:rPr>
            </a:br>
            <a:r>
              <a:rPr lang="es-MX" sz="1100" b="1">
                <a:solidFill>
                  <a:schemeClr val="dk1"/>
                </a:solidFill>
                <a:latin typeface="Noto Sans"/>
                <a:ea typeface="Noto Sans"/>
                <a:cs typeface="Noto Sans"/>
                <a:sym typeface="Noto Sans"/>
              </a:rPr>
              <a:t>en publicaciones</a:t>
            </a:r>
            <a:endParaRPr sz="1400" b="1">
              <a:solidFill>
                <a:schemeClr val="dk1"/>
              </a:solidFill>
              <a:latin typeface="Noto Sans"/>
              <a:ea typeface="Noto Sans"/>
              <a:cs typeface="Noto Sans"/>
              <a:sym typeface="Noto Sans"/>
            </a:endParaRPr>
          </a:p>
        </p:txBody>
      </p:sp>
      <p:sp>
        <p:nvSpPr>
          <p:cNvPr id="267" name="Google Shape;267;p6"/>
          <p:cNvSpPr/>
          <p:nvPr/>
        </p:nvSpPr>
        <p:spPr>
          <a:xfrm>
            <a:off x="32312" y="1875279"/>
            <a:ext cx="2548986" cy="361950"/>
          </a:xfrm>
          <a:prstGeom prst="homePlate">
            <a:avLst>
              <a:gd name="adj" fmla="val 50000"/>
            </a:avLst>
          </a:prstGeom>
          <a:solidFill>
            <a:schemeClr val="lt1">
              <a:alpha val="80000"/>
            </a:schemeClr>
          </a:solidFill>
          <a:ln w="12700" cap="flat" cmpd="sng">
            <a:solidFill>
              <a:srgbClr val="DAE3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200" b="1">
                <a:solidFill>
                  <a:srgbClr val="000000"/>
                </a:solidFill>
                <a:latin typeface="Noto Sans"/>
                <a:ea typeface="Noto Sans"/>
                <a:cs typeface="Noto Sans"/>
                <a:sym typeface="Noto Sans"/>
              </a:rPr>
              <a:t>+ 30.2 % en ICM-C</a:t>
            </a:r>
            <a:endParaRPr/>
          </a:p>
        </p:txBody>
      </p:sp>
      <p:sp>
        <p:nvSpPr>
          <p:cNvPr id="268" name="Google Shape;268;p6"/>
          <p:cNvSpPr/>
          <p:nvPr/>
        </p:nvSpPr>
        <p:spPr>
          <a:xfrm>
            <a:off x="1260986" y="4369341"/>
            <a:ext cx="781665" cy="2205530"/>
          </a:xfrm>
          <a:prstGeom prst="rect">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oto Sans"/>
              <a:ea typeface="Noto Sans"/>
              <a:cs typeface="Noto Sans"/>
              <a:sym typeface="Noto Sans"/>
            </a:endParaRPr>
          </a:p>
        </p:txBody>
      </p:sp>
      <p:sp>
        <p:nvSpPr>
          <p:cNvPr id="269" name="Google Shape;269;p6"/>
          <p:cNvSpPr txBox="1"/>
          <p:nvPr/>
        </p:nvSpPr>
        <p:spPr>
          <a:xfrm>
            <a:off x="1274493" y="4640661"/>
            <a:ext cx="739241"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100" b="1">
                <a:solidFill>
                  <a:schemeClr val="dk1"/>
                </a:solidFill>
                <a:latin typeface="Noto Sans"/>
                <a:ea typeface="Noto Sans"/>
                <a:cs typeface="Noto Sans"/>
                <a:sym typeface="Noto Sans"/>
              </a:rPr>
              <a:t>+ 61.5 %</a:t>
            </a:r>
            <a:endParaRPr/>
          </a:p>
        </p:txBody>
      </p:sp>
      <p:sp>
        <p:nvSpPr>
          <p:cNvPr id="270" name="Google Shape;270;p6"/>
          <p:cNvSpPr txBox="1"/>
          <p:nvPr/>
        </p:nvSpPr>
        <p:spPr>
          <a:xfrm>
            <a:off x="3967803" y="4656050"/>
            <a:ext cx="48282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00">
                <a:solidFill>
                  <a:schemeClr val="dk1"/>
                </a:solidFill>
                <a:latin typeface="Noto Sans"/>
                <a:ea typeface="Noto Sans"/>
                <a:cs typeface="Noto Sans"/>
                <a:sym typeface="Noto Sans"/>
              </a:rPr>
              <a:t>(103)</a:t>
            </a:r>
            <a:endParaRPr/>
          </a:p>
        </p:txBody>
      </p:sp>
      <p:sp>
        <p:nvSpPr>
          <p:cNvPr id="271" name="Google Shape;271;p6"/>
          <p:cNvSpPr txBox="1"/>
          <p:nvPr/>
        </p:nvSpPr>
        <p:spPr>
          <a:xfrm>
            <a:off x="4635209" y="4648355"/>
            <a:ext cx="48282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00">
                <a:solidFill>
                  <a:schemeClr val="dk1"/>
                </a:solidFill>
                <a:latin typeface="Noto Sans"/>
                <a:ea typeface="Noto Sans"/>
                <a:cs typeface="Noto Sans"/>
                <a:sym typeface="Noto Sans"/>
              </a:rPr>
              <a:t>(118)</a:t>
            </a:r>
            <a:endParaRPr/>
          </a:p>
        </p:txBody>
      </p:sp>
      <p:sp>
        <p:nvSpPr>
          <p:cNvPr id="272" name="Google Shape;272;p6"/>
          <p:cNvSpPr txBox="1"/>
          <p:nvPr/>
        </p:nvSpPr>
        <p:spPr>
          <a:xfrm>
            <a:off x="4022594" y="1999495"/>
            <a:ext cx="48282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00">
                <a:solidFill>
                  <a:schemeClr val="dk1"/>
                </a:solidFill>
                <a:latin typeface="Noto Sans"/>
                <a:ea typeface="Noto Sans"/>
                <a:cs typeface="Noto Sans"/>
                <a:sym typeface="Noto Sans"/>
              </a:rPr>
              <a:t>(121)</a:t>
            </a:r>
            <a:endParaRPr/>
          </a:p>
        </p:txBody>
      </p:sp>
      <p:sp>
        <p:nvSpPr>
          <p:cNvPr id="273" name="Google Shape;273;p6"/>
          <p:cNvSpPr txBox="1"/>
          <p:nvPr/>
        </p:nvSpPr>
        <p:spPr>
          <a:xfrm>
            <a:off x="4690000" y="1991800"/>
            <a:ext cx="48282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00">
                <a:solidFill>
                  <a:schemeClr val="dk1"/>
                </a:solidFill>
                <a:latin typeface="Noto Sans"/>
                <a:ea typeface="Noto Sans"/>
                <a:cs typeface="Noto Sans"/>
                <a:sym typeface="Noto Sans"/>
              </a:rPr>
              <a:t>(126)</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7"/>
          <p:cNvGrpSpPr/>
          <p:nvPr/>
        </p:nvGrpSpPr>
        <p:grpSpPr>
          <a:xfrm>
            <a:off x="97628" y="6632564"/>
            <a:ext cx="11996742" cy="95885"/>
            <a:chOff x="0" y="0"/>
            <a:chExt cx="5549939" cy="154305"/>
          </a:xfrm>
        </p:grpSpPr>
        <p:sp>
          <p:nvSpPr>
            <p:cNvPr id="287" name="Google Shape;287;p7"/>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7"/>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7"/>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7"/>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7"/>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292" name="Google Shape;292;p7"/>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lt1"/>
                </a:solidFill>
                <a:latin typeface="Noto Sans"/>
                <a:ea typeface="Noto Sans"/>
                <a:cs typeface="Noto Sans"/>
                <a:sym typeface="Noto Sans"/>
              </a:rPr>
              <a:t>INVESTIGACIÓN</a:t>
            </a:r>
            <a:endParaRPr sz="1800" b="1">
              <a:solidFill>
                <a:schemeClr val="lt1"/>
              </a:solidFill>
              <a:latin typeface="Noto Sans"/>
              <a:ea typeface="Noto Sans"/>
              <a:cs typeface="Noto Sans"/>
              <a:sym typeface="Noto Sans"/>
            </a:endParaRPr>
          </a:p>
        </p:txBody>
      </p:sp>
      <p:sp>
        <p:nvSpPr>
          <p:cNvPr id="293" name="Google Shape;293;p7"/>
          <p:cNvSpPr/>
          <p:nvPr/>
        </p:nvSpPr>
        <p:spPr>
          <a:xfrm>
            <a:off x="549066" y="922749"/>
            <a:ext cx="11093866" cy="451485"/>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dirty="0">
                <a:solidFill>
                  <a:srgbClr val="002060"/>
                </a:solidFill>
                <a:latin typeface="Noto Sans"/>
                <a:ea typeface="Noto Sans"/>
                <a:cs typeface="Noto Sans"/>
                <a:sym typeface="Noto Sans"/>
              </a:rPr>
              <a:t>Proyectos de Investigación financiados con Recursos de Terceros (2024 vs 2025)</a:t>
            </a:r>
            <a:endParaRPr dirty="0"/>
          </a:p>
        </p:txBody>
      </p:sp>
      <p:graphicFrame>
        <p:nvGraphicFramePr>
          <p:cNvPr id="294" name="Google Shape;294;p7"/>
          <p:cNvGraphicFramePr/>
          <p:nvPr/>
        </p:nvGraphicFramePr>
        <p:xfrm>
          <a:off x="1271983" y="1764107"/>
          <a:ext cx="9648025" cy="3024000"/>
        </p:xfrm>
        <a:graphic>
          <a:graphicData uri="http://schemas.openxmlformats.org/drawingml/2006/table">
            <a:tbl>
              <a:tblPr>
                <a:noFill/>
              </a:tblPr>
              <a:tblGrid>
                <a:gridCol w="3084675">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2"/>
                    </a:ext>
                  </a:extLst>
                </a:gridCol>
                <a:gridCol w="2243350">
                  <a:extLst>
                    <a:ext uri="{9D8B030D-6E8A-4147-A177-3AD203B41FA5}">
                      <a16:colId xmlns:a16="http://schemas.microsoft.com/office/drawing/2014/main" val="20003"/>
                    </a:ext>
                  </a:extLst>
                </a:gridCol>
              </a:tblGrid>
              <a:tr h="396000">
                <a:tc rowSpan="2">
                  <a:txBody>
                    <a:bodyPr/>
                    <a:lstStyle/>
                    <a:p>
                      <a:pPr marL="0" marR="0" lvl="0" indent="0" algn="ctr" rtl="0">
                        <a:spcBef>
                          <a:spcPts val="0"/>
                        </a:spcBef>
                        <a:spcAft>
                          <a:spcPts val="0"/>
                        </a:spcAft>
                        <a:buNone/>
                      </a:pPr>
                      <a:r>
                        <a:rPr lang="es-MX" sz="1500" b="1" u="none" strike="noStrike" cap="none">
                          <a:solidFill>
                            <a:schemeClr val="lt1"/>
                          </a:solidFill>
                          <a:latin typeface="Noto Sans"/>
                          <a:ea typeface="Noto Sans"/>
                          <a:cs typeface="Noto Sans"/>
                          <a:sym typeface="Noto Sans"/>
                        </a:rPr>
                        <a:t>Fuente de financiamiento</a:t>
                      </a:r>
                      <a:endParaRPr sz="1500" b="1" i="0" u="none" strike="noStrike" cap="none">
                        <a:solidFill>
                          <a:schemeClr val="lt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gridSpan="3">
                  <a:txBody>
                    <a:bodyPr/>
                    <a:lstStyle/>
                    <a:p>
                      <a:pPr marL="0" marR="0" lvl="0" indent="0" algn="ctr" rtl="0">
                        <a:spcBef>
                          <a:spcPts val="0"/>
                        </a:spcBef>
                        <a:spcAft>
                          <a:spcPts val="0"/>
                        </a:spcAft>
                        <a:buNone/>
                      </a:pPr>
                      <a:r>
                        <a:rPr lang="es-MX" sz="1500" b="1" u="none" strike="noStrike" cap="none">
                          <a:solidFill>
                            <a:schemeClr val="lt1"/>
                          </a:solidFill>
                          <a:latin typeface="Noto Sans"/>
                          <a:ea typeface="Noto Sans"/>
                          <a:cs typeface="Noto Sans"/>
                          <a:sym typeface="Noto Sans"/>
                        </a:rPr>
                        <a:t>Ingresos</a:t>
                      </a:r>
                      <a:endParaRPr sz="1500" b="1" i="0" u="none" strike="noStrike" cap="none">
                        <a:solidFill>
                          <a:schemeClr val="lt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96000">
                <a:tc vMerge="1">
                  <a:txBody>
                    <a:bodyPr/>
                    <a:lstStyle/>
                    <a:p>
                      <a:endParaRPr lang="es-MX"/>
                    </a:p>
                  </a:txBody>
                  <a:tcPr/>
                </a:tc>
                <a:tc>
                  <a:txBody>
                    <a:bodyPr/>
                    <a:lstStyle/>
                    <a:p>
                      <a:pPr marL="0" marR="0" lvl="0" indent="0" algn="ctr" rtl="0">
                        <a:spcBef>
                          <a:spcPts val="0"/>
                        </a:spcBef>
                        <a:spcAft>
                          <a:spcPts val="0"/>
                        </a:spcAft>
                        <a:buNone/>
                      </a:pPr>
                      <a:r>
                        <a:rPr lang="es-MX" sz="1500" b="1" i="0" u="none" strike="noStrike" cap="none">
                          <a:solidFill>
                            <a:schemeClr val="lt1"/>
                          </a:solidFill>
                          <a:latin typeface="Noto Sans"/>
                          <a:ea typeface="Noto Sans"/>
                          <a:cs typeface="Noto Sans"/>
                          <a:sym typeface="Noto Sans"/>
                        </a:rPr>
                        <a:t>2024</a:t>
                      </a:r>
                      <a:endParaRPr sz="1500" b="1" i="0" u="none" strike="noStrike" cap="none">
                        <a:solidFill>
                          <a:schemeClr val="lt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500" b="1" i="0" u="none" strike="noStrike" cap="none">
                          <a:solidFill>
                            <a:schemeClr val="lt1"/>
                          </a:solidFill>
                          <a:latin typeface="Noto Sans"/>
                          <a:ea typeface="Noto Sans"/>
                          <a:cs typeface="Noto Sans"/>
                          <a:sym typeface="Noto Sans"/>
                        </a:rPr>
                        <a:t>2025</a:t>
                      </a:r>
                      <a:endParaRPr sz="1500" b="1" i="0" u="none" strike="noStrike" cap="none">
                        <a:solidFill>
                          <a:schemeClr val="lt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s-MX" sz="1500" b="1" u="none" strike="noStrike" cap="none">
                          <a:solidFill>
                            <a:schemeClr val="lt1"/>
                          </a:solidFill>
                          <a:latin typeface="Noto Sans"/>
                          <a:ea typeface="Noto Sans"/>
                          <a:cs typeface="Noto Sans"/>
                          <a:sym typeface="Noto Sans"/>
                        </a:rPr>
                        <a:t>% Var</a:t>
                      </a:r>
                      <a:endParaRPr sz="1500" b="1" i="0" u="none" strike="noStrike" cap="none">
                        <a:solidFill>
                          <a:schemeClr val="lt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1"/>
                  </a:ext>
                </a:extLst>
              </a:tr>
              <a:tr h="432000">
                <a:tc>
                  <a:txBody>
                    <a:bodyPr/>
                    <a:lstStyle/>
                    <a:p>
                      <a:pPr marL="92075" marR="0" lvl="0" indent="0" algn="l" rtl="0">
                        <a:spcBef>
                          <a:spcPts val="0"/>
                        </a:spcBef>
                        <a:spcAft>
                          <a:spcPts val="0"/>
                        </a:spcAft>
                        <a:buNone/>
                      </a:pPr>
                      <a:r>
                        <a:rPr lang="es-MX" sz="1500" b="1" u="none" strike="noStrike" cap="none">
                          <a:latin typeface="Noto Sans"/>
                          <a:ea typeface="Noto Sans"/>
                          <a:cs typeface="Noto Sans"/>
                          <a:sym typeface="Noto Sans"/>
                        </a:rPr>
                        <a:t>SECIHTI (antes CONAHCYT)</a:t>
                      </a:r>
                      <a:endParaRPr sz="1500" b="1"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Noto Sans"/>
                        <a:buNone/>
                      </a:pPr>
                      <a:r>
                        <a:rPr lang="es-MX" sz="1500" b="0" i="0" u="none" strike="noStrike" cap="none">
                          <a:solidFill>
                            <a:srgbClr val="000000"/>
                          </a:solidFill>
                          <a:latin typeface="Noto Sans"/>
                          <a:ea typeface="Noto Sans"/>
                          <a:cs typeface="Noto Sans"/>
                          <a:sym typeface="Noto Sans"/>
                        </a:rPr>
                        <a:t>$ 2,637,341</a:t>
                      </a:r>
                      <a:endParaRPr sz="1500" b="0"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Noto Sans"/>
                        <a:buNone/>
                      </a:pPr>
                      <a:r>
                        <a:rPr lang="es-MX" sz="1500" b="0" i="0" u="none" strike="noStrike" cap="none">
                          <a:solidFill>
                            <a:srgbClr val="000000"/>
                          </a:solidFill>
                          <a:latin typeface="Noto Sans"/>
                          <a:ea typeface="Noto Sans"/>
                          <a:cs typeface="Noto Sans"/>
                          <a:sym typeface="Noto Sans"/>
                        </a:rPr>
                        <a:t>$ 3,287,492</a:t>
                      </a:r>
                      <a:endParaRPr sz="1500" b="0"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1" i="0" u="none" strike="noStrike" cap="none">
                          <a:solidFill>
                            <a:srgbClr val="000000"/>
                          </a:solidFill>
                          <a:latin typeface="Noto Sans"/>
                          <a:ea typeface="Noto Sans"/>
                          <a:cs typeface="Noto Sans"/>
                          <a:sym typeface="Noto Sans"/>
                        </a:rPr>
                        <a:t>24.6</a:t>
                      </a:r>
                      <a:endParaRPr sz="1500" b="1"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2"/>
                  </a:ext>
                </a:extLst>
              </a:tr>
              <a:tr h="432000">
                <a:tc>
                  <a:txBody>
                    <a:bodyPr/>
                    <a:lstStyle/>
                    <a:p>
                      <a:pPr marL="92075" marR="0" lvl="0" indent="0" algn="l" rtl="0">
                        <a:spcBef>
                          <a:spcPts val="0"/>
                        </a:spcBef>
                        <a:spcAft>
                          <a:spcPts val="0"/>
                        </a:spcAft>
                        <a:buNone/>
                      </a:pPr>
                      <a:r>
                        <a:rPr lang="es-MX" sz="1500" b="1" u="none" strike="noStrike" cap="none">
                          <a:latin typeface="Noto Sans"/>
                          <a:ea typeface="Noto Sans"/>
                          <a:cs typeface="Noto Sans"/>
                          <a:sym typeface="Noto Sans"/>
                        </a:rPr>
                        <a:t>Industria farmacéutica</a:t>
                      </a:r>
                      <a:endParaRPr sz="1500" b="1"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0" i="0" u="none" strike="noStrike" cap="none">
                          <a:solidFill>
                            <a:srgbClr val="000000"/>
                          </a:solidFill>
                          <a:latin typeface="Noto Sans"/>
                          <a:ea typeface="Noto Sans"/>
                          <a:cs typeface="Noto Sans"/>
                          <a:sym typeface="Noto Sans"/>
                        </a:rPr>
                        <a:t>$ 26,812,142</a:t>
                      </a:r>
                      <a:endParaRPr sz="1500" b="0"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0" i="0" u="none" strike="noStrike" cap="none" dirty="0">
                          <a:solidFill>
                            <a:srgbClr val="000000"/>
                          </a:solidFill>
                          <a:latin typeface="Noto Sans"/>
                          <a:ea typeface="Noto Sans"/>
                          <a:cs typeface="Noto Sans"/>
                          <a:sym typeface="Noto Sans"/>
                        </a:rPr>
                        <a:t>$ 10,911,197</a:t>
                      </a:r>
                      <a:r>
                        <a:rPr lang="es-MX" sz="1500" b="0" i="0" u="none" strike="noStrike" cap="none" baseline="30000" dirty="0">
                          <a:solidFill>
                            <a:srgbClr val="000000"/>
                          </a:solidFill>
                          <a:latin typeface="Noto Sans"/>
                          <a:ea typeface="Noto Sans"/>
                          <a:cs typeface="Noto Sans"/>
                          <a:sym typeface="Noto Sans"/>
                        </a:rPr>
                        <a:t>&amp;</a:t>
                      </a:r>
                      <a:endParaRPr sz="1500" b="0" i="0" u="none" strike="noStrike" cap="none" dirty="0">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1" i="0" u="none" strike="noStrike" cap="none">
                          <a:solidFill>
                            <a:srgbClr val="000000"/>
                          </a:solidFill>
                          <a:latin typeface="Noto Sans"/>
                          <a:ea typeface="Noto Sans"/>
                          <a:cs typeface="Noto Sans"/>
                          <a:sym typeface="Noto Sans"/>
                        </a:rPr>
                        <a:t>-59.3</a:t>
                      </a:r>
                      <a:endParaRPr sz="1500" b="1"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3"/>
                  </a:ext>
                </a:extLst>
              </a:tr>
              <a:tr h="432000">
                <a:tc>
                  <a:txBody>
                    <a:bodyPr/>
                    <a:lstStyle/>
                    <a:p>
                      <a:pPr marL="92075" marR="0" lvl="0" indent="0" algn="l" rtl="0">
                        <a:spcBef>
                          <a:spcPts val="0"/>
                        </a:spcBef>
                        <a:spcAft>
                          <a:spcPts val="0"/>
                        </a:spcAft>
                        <a:buNone/>
                      </a:pPr>
                      <a:r>
                        <a:rPr lang="es-MX" sz="1500" b="1" i="0" u="none" strike="noStrike" cap="none" dirty="0">
                          <a:solidFill>
                            <a:srgbClr val="000000"/>
                          </a:solidFill>
                          <a:latin typeface="Noto Sans"/>
                          <a:ea typeface="Noto Sans"/>
                          <a:cs typeface="Noto Sans"/>
                          <a:sym typeface="Noto Sans"/>
                        </a:rPr>
                        <a:t>Aportaciones específicas </a:t>
                      </a:r>
                      <a:endParaRPr dirty="0"/>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0" i="0" u="none" strike="noStrike" cap="none" dirty="0">
                          <a:solidFill>
                            <a:srgbClr val="000000"/>
                          </a:solidFill>
                          <a:latin typeface="Noto Sans"/>
                          <a:ea typeface="Noto Sans"/>
                          <a:cs typeface="Noto Sans"/>
                          <a:sym typeface="Noto Sans"/>
                        </a:rPr>
                        <a:t>$ 3,065,298*</a:t>
                      </a:r>
                      <a:endParaRPr sz="1500" b="0" i="0" u="none" strike="noStrike" cap="none" dirty="0">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0" i="0" u="none" strike="noStrike" cap="none" dirty="0">
                          <a:solidFill>
                            <a:srgbClr val="000000"/>
                          </a:solidFill>
                          <a:latin typeface="Noto Sans"/>
                          <a:ea typeface="Noto Sans"/>
                          <a:cs typeface="Noto Sans"/>
                          <a:sym typeface="Noto Sans"/>
                        </a:rPr>
                        <a:t>$ 2,296,592**</a:t>
                      </a:r>
                      <a:endParaRPr sz="1500" b="0" i="0" u="none" strike="noStrike" cap="none" dirty="0">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1" i="0" u="none" strike="noStrike" cap="none">
                          <a:solidFill>
                            <a:srgbClr val="000000"/>
                          </a:solidFill>
                          <a:latin typeface="Noto Sans"/>
                          <a:ea typeface="Noto Sans"/>
                          <a:cs typeface="Noto Sans"/>
                          <a:sym typeface="Noto Sans"/>
                        </a:rPr>
                        <a:t>-25.0</a:t>
                      </a:r>
                      <a:endParaRPr sz="1500" b="1"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4"/>
                  </a:ext>
                </a:extLst>
              </a:tr>
              <a:tr h="432000">
                <a:tc>
                  <a:txBody>
                    <a:bodyPr/>
                    <a:lstStyle/>
                    <a:p>
                      <a:pPr marL="92075" marR="0" lvl="0" indent="0" algn="l" rtl="0">
                        <a:spcBef>
                          <a:spcPts val="0"/>
                        </a:spcBef>
                        <a:spcAft>
                          <a:spcPts val="0"/>
                        </a:spcAft>
                        <a:buNone/>
                      </a:pPr>
                      <a:r>
                        <a:rPr lang="es-MX" sz="1500" b="1" u="none" strike="noStrike" cap="none" dirty="0">
                          <a:latin typeface="Noto Sans"/>
                          <a:ea typeface="Noto Sans"/>
                          <a:cs typeface="Noto Sans"/>
                          <a:sym typeface="Noto Sans"/>
                        </a:rPr>
                        <a:t>Evaluación de Proyectos  </a:t>
                      </a:r>
                      <a:endParaRPr sz="1500" b="1" i="0" u="none" strike="noStrike" cap="none" dirty="0">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0" i="0" u="none" strike="noStrike" cap="none">
                          <a:solidFill>
                            <a:srgbClr val="000000"/>
                          </a:solidFill>
                          <a:latin typeface="Noto Sans"/>
                          <a:ea typeface="Noto Sans"/>
                          <a:cs typeface="Noto Sans"/>
                          <a:sym typeface="Noto Sans"/>
                        </a:rPr>
                        <a:t>$ 530,000</a:t>
                      </a:r>
                      <a:endParaRPr sz="1500" b="0"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0" i="0" u="none" strike="noStrike" cap="none">
                          <a:solidFill>
                            <a:srgbClr val="000000"/>
                          </a:solidFill>
                          <a:latin typeface="Noto Sans"/>
                          <a:ea typeface="Noto Sans"/>
                          <a:cs typeface="Noto Sans"/>
                          <a:sym typeface="Noto Sans"/>
                        </a:rPr>
                        <a:t>$ 590,000</a:t>
                      </a:r>
                      <a:endParaRPr sz="1500" b="0"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spcBef>
                          <a:spcPts val="0"/>
                        </a:spcBef>
                        <a:spcAft>
                          <a:spcPts val="0"/>
                        </a:spcAft>
                        <a:buNone/>
                      </a:pPr>
                      <a:r>
                        <a:rPr lang="es-MX" sz="1500" b="1" i="0" u="none" strike="noStrike" cap="none">
                          <a:solidFill>
                            <a:srgbClr val="000000"/>
                          </a:solidFill>
                          <a:latin typeface="Noto Sans"/>
                          <a:ea typeface="Noto Sans"/>
                          <a:cs typeface="Noto Sans"/>
                          <a:sym typeface="Noto Sans"/>
                        </a:rPr>
                        <a:t>11.3</a:t>
                      </a:r>
                      <a:endParaRPr sz="1500" b="1" i="0" u="none" strike="noStrike" cap="none">
                        <a:solidFill>
                          <a:srgbClr val="000000"/>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5"/>
                  </a:ext>
                </a:extLst>
              </a:tr>
              <a:tr h="504000">
                <a:tc>
                  <a:txBody>
                    <a:bodyPr/>
                    <a:lstStyle/>
                    <a:p>
                      <a:pPr marL="0" marR="0" lvl="0" indent="0" algn="ctr" rtl="0">
                        <a:spcBef>
                          <a:spcPts val="0"/>
                        </a:spcBef>
                        <a:spcAft>
                          <a:spcPts val="0"/>
                        </a:spcAft>
                        <a:buNone/>
                      </a:pPr>
                      <a:r>
                        <a:rPr lang="es-MX" sz="1500" b="1" u="none" strike="noStrike" cap="none">
                          <a:solidFill>
                            <a:schemeClr val="dk1"/>
                          </a:solidFill>
                          <a:latin typeface="Noto Sans"/>
                          <a:ea typeface="Noto Sans"/>
                          <a:cs typeface="Noto Sans"/>
                          <a:sym typeface="Noto Sans"/>
                        </a:rPr>
                        <a:t>Total</a:t>
                      </a:r>
                      <a:endParaRPr sz="1500" b="1" i="0" u="none" strike="noStrike" cap="none">
                        <a:solidFill>
                          <a:schemeClr val="dk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500" b="1" i="0" u="none" strike="noStrike" cap="none">
                          <a:solidFill>
                            <a:schemeClr val="dk1"/>
                          </a:solidFill>
                          <a:latin typeface="Noto Sans"/>
                          <a:ea typeface="Noto Sans"/>
                          <a:cs typeface="Noto Sans"/>
                          <a:sym typeface="Noto Sans"/>
                        </a:rPr>
                        <a:t>$ 33,044,781</a:t>
                      </a:r>
                      <a:endParaRPr sz="1500" b="1" i="0" u="none" strike="noStrike" cap="none">
                        <a:solidFill>
                          <a:schemeClr val="dk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500" b="1" i="0" u="none" strike="noStrike" cap="none">
                          <a:solidFill>
                            <a:schemeClr val="dk1"/>
                          </a:solidFill>
                          <a:latin typeface="Noto Sans"/>
                          <a:ea typeface="Noto Sans"/>
                          <a:cs typeface="Noto Sans"/>
                          <a:sym typeface="Noto Sans"/>
                        </a:rPr>
                        <a:t>17,085,280</a:t>
                      </a:r>
                      <a:endParaRPr sz="1500" b="1" i="0" u="none" strike="noStrike" cap="none">
                        <a:solidFill>
                          <a:schemeClr val="dk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tc>
                  <a:txBody>
                    <a:bodyPr/>
                    <a:lstStyle/>
                    <a:p>
                      <a:pPr marL="0" marR="0" lvl="0" indent="0" algn="ctr" rtl="0">
                        <a:spcBef>
                          <a:spcPts val="0"/>
                        </a:spcBef>
                        <a:spcAft>
                          <a:spcPts val="0"/>
                        </a:spcAft>
                        <a:buNone/>
                      </a:pPr>
                      <a:r>
                        <a:rPr lang="es-MX" sz="1500" b="1" i="0" u="none" strike="noStrike" cap="none" dirty="0">
                          <a:solidFill>
                            <a:schemeClr val="dk1"/>
                          </a:solidFill>
                          <a:latin typeface="Noto Sans"/>
                          <a:ea typeface="Noto Sans"/>
                          <a:cs typeface="Noto Sans"/>
                          <a:sym typeface="Noto Sans"/>
                        </a:rPr>
                        <a:t>-48.3</a:t>
                      </a:r>
                      <a:endParaRPr sz="1500" b="1" i="0" u="none" strike="noStrike" cap="none" dirty="0">
                        <a:solidFill>
                          <a:schemeClr val="dk1"/>
                        </a:solidFill>
                        <a:latin typeface="Noto Sans"/>
                        <a:ea typeface="Noto Sans"/>
                        <a:cs typeface="Noto Sans"/>
                        <a:sym typeface="Noto Sans"/>
                      </a:endParaRPr>
                    </a:p>
                  </a:txBody>
                  <a:tcPr marL="8325" marR="8325" marT="8325"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AE3F3"/>
                    </a:solidFill>
                  </a:tcPr>
                </a:tc>
                <a:extLst>
                  <a:ext uri="{0D108BD9-81ED-4DB2-BD59-A6C34878D82A}">
                    <a16:rowId xmlns:a16="http://schemas.microsoft.com/office/drawing/2014/main" val="10006"/>
                  </a:ext>
                </a:extLst>
              </a:tr>
            </a:tbl>
          </a:graphicData>
        </a:graphic>
      </p:graphicFrame>
      <p:sp>
        <p:nvSpPr>
          <p:cNvPr id="2" name="CuadroTexto 1">
            <a:extLst>
              <a:ext uri="{FF2B5EF4-FFF2-40B4-BE49-F238E27FC236}">
                <a16:creationId xmlns:a16="http://schemas.microsoft.com/office/drawing/2014/main" id="{CB73FDEF-6271-CC4F-C151-65AF1F3C6244}"/>
              </a:ext>
            </a:extLst>
          </p:cNvPr>
          <p:cNvSpPr txBox="1"/>
          <p:nvPr/>
        </p:nvSpPr>
        <p:spPr>
          <a:xfrm>
            <a:off x="1271983" y="4916370"/>
            <a:ext cx="3930638" cy="738664"/>
          </a:xfrm>
          <a:prstGeom prst="rect">
            <a:avLst/>
          </a:prstGeom>
          <a:noFill/>
        </p:spPr>
        <p:txBody>
          <a:bodyPr wrap="square" rtlCol="0">
            <a:spAutoFit/>
          </a:bodyPr>
          <a:lstStyle/>
          <a:p>
            <a:r>
              <a:rPr lang="es-MX" dirty="0"/>
              <a:t>&amp;   6 proyectos cancelados por la industria </a:t>
            </a:r>
          </a:p>
          <a:p>
            <a:r>
              <a:rPr lang="es-MX" dirty="0"/>
              <a:t>*     5 proyectos financiados </a:t>
            </a:r>
          </a:p>
          <a:p>
            <a:r>
              <a:rPr lang="es-MX" dirty="0"/>
              <a:t>**   6 proyectos financiados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3" name="Google Shape;293;p8"/>
          <p:cNvGrpSpPr/>
          <p:nvPr/>
        </p:nvGrpSpPr>
        <p:grpSpPr>
          <a:xfrm>
            <a:off x="70340" y="6643197"/>
            <a:ext cx="11996742" cy="95885"/>
            <a:chOff x="0" y="0"/>
            <a:chExt cx="5549939" cy="154305"/>
          </a:xfrm>
        </p:grpSpPr>
        <p:sp>
          <p:nvSpPr>
            <p:cNvPr id="294" name="Google Shape;294;p8"/>
            <p:cNvSpPr/>
            <p:nvPr/>
          </p:nvSpPr>
          <p:spPr>
            <a:xfrm>
              <a:off x="0" y="0"/>
              <a:ext cx="1052187" cy="154305"/>
            </a:xfrm>
            <a:prstGeom prst="rect">
              <a:avLst/>
            </a:prstGeom>
            <a:solidFill>
              <a:srgbClr val="000E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p8"/>
            <p:cNvSpPr/>
            <p:nvPr/>
          </p:nvSpPr>
          <p:spPr>
            <a:xfrm>
              <a:off x="1052187" y="0"/>
              <a:ext cx="1874729" cy="154305"/>
            </a:xfrm>
            <a:prstGeom prst="rect">
              <a:avLst/>
            </a:pr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8"/>
            <p:cNvSpPr/>
            <p:nvPr/>
          </p:nvSpPr>
          <p:spPr>
            <a:xfrm>
              <a:off x="2196231" y="0"/>
              <a:ext cx="1565275" cy="154305"/>
            </a:xfrm>
            <a:prstGeom prst="rect">
              <a:avLst/>
            </a:pr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8"/>
            <p:cNvSpPr/>
            <p:nvPr/>
          </p:nvSpPr>
          <p:spPr>
            <a:xfrm>
              <a:off x="3624198" y="0"/>
              <a:ext cx="1565275" cy="154305"/>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8"/>
            <p:cNvSpPr/>
            <p:nvPr/>
          </p:nvSpPr>
          <p:spPr>
            <a:xfrm>
              <a:off x="5177354" y="0"/>
              <a:ext cx="372585" cy="154305"/>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9" name="Google Shape;299;p8"/>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Noto Sans"/>
                <a:ea typeface="Noto Sans"/>
                <a:cs typeface="Noto Sans"/>
                <a:sym typeface="Noto Sans"/>
              </a:rPr>
              <a:t>ENSEÑANZA</a:t>
            </a:r>
            <a:endParaRPr sz="1800" b="1" i="0" u="none" strike="noStrike" cap="none">
              <a:solidFill>
                <a:schemeClr val="lt1"/>
              </a:solidFill>
              <a:latin typeface="Noto Sans"/>
              <a:ea typeface="Noto Sans"/>
              <a:cs typeface="Noto Sans"/>
              <a:sym typeface="Noto Sans"/>
            </a:endParaRPr>
          </a:p>
        </p:txBody>
      </p:sp>
      <p:sp>
        <p:nvSpPr>
          <p:cNvPr id="300" name="Google Shape;300;p8"/>
          <p:cNvSpPr/>
          <p:nvPr/>
        </p:nvSpPr>
        <p:spPr>
          <a:xfrm>
            <a:off x="3266611" y="772516"/>
            <a:ext cx="56587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Noto Sans"/>
              <a:buNone/>
            </a:pPr>
            <a:r>
              <a:rPr lang="es-MX" sz="1800" b="1" i="0" u="none" strike="noStrike" cap="none">
                <a:solidFill>
                  <a:srgbClr val="002060"/>
                </a:solidFill>
                <a:latin typeface="Noto Sans"/>
                <a:ea typeface="Noto Sans"/>
                <a:cs typeface="Noto Sans"/>
                <a:sym typeface="Noto Sans"/>
              </a:rPr>
              <a:t>Formación de Recursos 2024 vs 2025 </a:t>
            </a:r>
            <a:endParaRPr sz="1400" b="0" i="0" u="none" strike="noStrike" cap="none">
              <a:solidFill>
                <a:srgbClr val="000000"/>
              </a:solidFill>
              <a:latin typeface="Arial"/>
              <a:ea typeface="Arial"/>
              <a:cs typeface="Arial"/>
              <a:sym typeface="Arial"/>
            </a:endParaRPr>
          </a:p>
        </p:txBody>
      </p:sp>
      <p:graphicFrame>
        <p:nvGraphicFramePr>
          <p:cNvPr id="301" name="Google Shape;301;p8"/>
          <p:cNvGraphicFramePr/>
          <p:nvPr>
            <p:extLst>
              <p:ext uri="{D42A27DB-BD31-4B8C-83A1-F6EECF244321}">
                <p14:modId xmlns:p14="http://schemas.microsoft.com/office/powerpoint/2010/main" val="1311820398"/>
              </p:ext>
            </p:extLst>
          </p:nvPr>
        </p:nvGraphicFramePr>
        <p:xfrm>
          <a:off x="1333588" y="1215000"/>
          <a:ext cx="9524825" cy="4428000"/>
        </p:xfrm>
        <a:graphic>
          <a:graphicData uri="http://schemas.openxmlformats.org/drawingml/2006/table">
            <a:tbl>
              <a:tblPr>
                <a:noFill/>
              </a:tblPr>
              <a:tblGrid>
                <a:gridCol w="5445950">
                  <a:extLst>
                    <a:ext uri="{9D8B030D-6E8A-4147-A177-3AD203B41FA5}">
                      <a16:colId xmlns:a16="http://schemas.microsoft.com/office/drawing/2014/main" val="20000"/>
                    </a:ext>
                  </a:extLst>
                </a:gridCol>
                <a:gridCol w="1165250">
                  <a:extLst>
                    <a:ext uri="{9D8B030D-6E8A-4147-A177-3AD203B41FA5}">
                      <a16:colId xmlns:a16="http://schemas.microsoft.com/office/drawing/2014/main" val="20001"/>
                    </a:ext>
                  </a:extLst>
                </a:gridCol>
                <a:gridCol w="1013525">
                  <a:extLst>
                    <a:ext uri="{9D8B030D-6E8A-4147-A177-3AD203B41FA5}">
                      <a16:colId xmlns:a16="http://schemas.microsoft.com/office/drawing/2014/main" val="20002"/>
                    </a:ext>
                  </a:extLst>
                </a:gridCol>
                <a:gridCol w="1900100">
                  <a:extLst>
                    <a:ext uri="{9D8B030D-6E8A-4147-A177-3AD203B41FA5}">
                      <a16:colId xmlns:a16="http://schemas.microsoft.com/office/drawing/2014/main" val="20003"/>
                    </a:ext>
                  </a:extLst>
                </a:gridCol>
              </a:tblGrid>
              <a:tr h="432000">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lt1"/>
                          </a:solidFill>
                          <a:latin typeface="Noto Sans"/>
                          <a:ea typeface="Noto Sans"/>
                          <a:cs typeface="Noto Sans"/>
                          <a:sym typeface="Noto Sans"/>
                        </a:rPr>
                        <a:t>Año</a:t>
                      </a:r>
                      <a:endParaRPr sz="1500" b="1" u="none" strike="noStrike" cap="none">
                        <a:solidFill>
                          <a:schemeClr val="lt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lt1"/>
                          </a:solidFill>
                          <a:latin typeface="Noto Sans"/>
                          <a:ea typeface="Noto Sans"/>
                          <a:cs typeface="Noto Sans"/>
                          <a:sym typeface="Noto Sans"/>
                        </a:rPr>
                        <a:t>2024</a:t>
                      </a:r>
                      <a:endParaRPr sz="1500" b="1" u="none" strike="noStrike" cap="none">
                        <a:solidFill>
                          <a:schemeClr val="lt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lt1"/>
                          </a:solidFill>
                          <a:latin typeface="Noto Sans"/>
                          <a:ea typeface="Noto Sans"/>
                          <a:cs typeface="Noto Sans"/>
                          <a:sym typeface="Noto Sans"/>
                        </a:rPr>
                        <a:t>2025</a:t>
                      </a:r>
                      <a:endParaRPr sz="1500" b="1" u="none" strike="noStrike" cap="none">
                        <a:solidFill>
                          <a:schemeClr val="lt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lt1"/>
                          </a:solidFill>
                          <a:latin typeface="Noto Sans"/>
                          <a:ea typeface="Noto Sans"/>
                          <a:cs typeface="Noto Sans"/>
                          <a:sym typeface="Noto Sans"/>
                        </a:rPr>
                        <a:t>% Var</a:t>
                      </a:r>
                      <a:endParaRPr sz="1400" u="none" strike="noStrike" cap="none"/>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latin typeface="Noto Sans"/>
                          <a:ea typeface="Noto Sans"/>
                          <a:cs typeface="Noto Sans"/>
                          <a:sym typeface="Noto Sans"/>
                        </a:rPr>
                        <a:t>Total de Residentes</a:t>
                      </a:r>
                      <a:endParaRPr sz="1500" b="1" u="none" strike="noStrike" cap="none">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469</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438</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-6.6</a:t>
                      </a:r>
                      <a:endParaRPr sz="1500" b="1"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latin typeface="Noto Sans"/>
                          <a:ea typeface="Noto Sans"/>
                          <a:cs typeface="Noto Sans"/>
                          <a:sym typeface="Noto Sans"/>
                        </a:rPr>
                        <a:t>Pediatría</a:t>
                      </a:r>
                      <a:endParaRPr sz="1500" b="1" u="none" strike="noStrike" cap="none">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173</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165</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-4.6</a:t>
                      </a:r>
                      <a:endParaRPr sz="1500" b="1"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latin typeface="Noto Sans"/>
                          <a:ea typeface="Noto Sans"/>
                          <a:cs typeface="Noto Sans"/>
                          <a:sym typeface="Noto Sans"/>
                        </a:rPr>
                        <a:t>Extranjeros</a:t>
                      </a:r>
                      <a:endParaRPr sz="1500" b="1" u="none" strike="noStrike" cap="none">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68</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49</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-27.9</a:t>
                      </a:r>
                      <a:endParaRPr sz="1500" b="1"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3"/>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latin typeface="Noto Sans"/>
                          <a:ea typeface="Noto Sans"/>
                          <a:cs typeface="Noto Sans"/>
                          <a:sym typeface="Noto Sans"/>
                        </a:rPr>
                        <a:t>Subespecialidad</a:t>
                      </a:r>
                      <a:endParaRPr sz="1500" b="1" u="none" strike="noStrike" cap="none">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24</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24</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0.0</a:t>
                      </a:r>
                      <a:endParaRPr sz="1500" b="1"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latin typeface="Noto Sans"/>
                          <a:ea typeface="Noto Sans"/>
                          <a:cs typeface="Noto Sans"/>
                          <a:sym typeface="Noto Sans"/>
                        </a:rPr>
                        <a:t>Posgrados de Alta Especialidad en Medicina</a:t>
                      </a:r>
                      <a:endParaRPr sz="1500" b="1" u="none" strike="noStrike" cap="none">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14</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13</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-7.1</a:t>
                      </a:r>
                      <a:endParaRPr sz="1500" b="1"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5"/>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latin typeface="Noto Sans"/>
                          <a:ea typeface="Noto Sans"/>
                          <a:cs typeface="Noto Sans"/>
                          <a:sym typeface="Noto Sans"/>
                        </a:rPr>
                        <a:t>Maestría y Doctorados</a:t>
                      </a:r>
                      <a:endParaRPr sz="1500" b="1" u="none" strike="noStrike" cap="none">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42</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u="none" strike="noStrike" cap="none">
                          <a:solidFill>
                            <a:schemeClr val="dk1"/>
                          </a:solidFill>
                          <a:latin typeface="Noto Sans"/>
                          <a:ea typeface="Noto Sans"/>
                          <a:cs typeface="Noto Sans"/>
                          <a:sym typeface="Noto Sans"/>
                        </a:rPr>
                        <a:t>41</a:t>
                      </a:r>
                      <a:endParaRPr sz="1500"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-2.3</a:t>
                      </a:r>
                      <a:endParaRPr sz="1500" b="1" u="none" strike="noStrike" cap="none">
                        <a:solidFill>
                          <a:schemeClr val="dk1"/>
                        </a:solidFill>
                        <a:latin typeface="Noto Sans"/>
                        <a:ea typeface="Noto Sans"/>
                        <a:cs typeface="Noto Sans"/>
                        <a:sym typeface="Noto Sans"/>
                      </a:endParaRPr>
                    </a:p>
                  </a:txBody>
                  <a:tcPr marL="62100" marR="62100" marT="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6"/>
                  </a:ext>
                </a:extLst>
              </a:tr>
              <a:tr h="432000">
                <a:tc gridSpan="4">
                  <a:txBody>
                    <a:bodyPr/>
                    <a:lstStyle/>
                    <a:p>
                      <a:pPr marL="92075" marR="0" lvl="0" indent="0" algn="ctr" rtl="0">
                        <a:lnSpc>
                          <a:spcPct val="100000"/>
                        </a:lnSpc>
                        <a:spcBef>
                          <a:spcPts val="0"/>
                        </a:spcBef>
                        <a:spcAft>
                          <a:spcPts val="0"/>
                        </a:spcAft>
                        <a:buClr>
                          <a:srgbClr val="000000"/>
                        </a:buClr>
                        <a:buSzPts val="1500"/>
                        <a:buFont typeface="Arial"/>
                        <a:buNone/>
                      </a:pPr>
                      <a:r>
                        <a:rPr lang="es-MX" sz="1500" b="1" i="0" u="none" strike="noStrike" cap="none">
                          <a:solidFill>
                            <a:schemeClr val="dk1"/>
                          </a:solidFill>
                          <a:latin typeface="Noto Sans"/>
                          <a:ea typeface="Noto Sans"/>
                          <a:cs typeface="Noto Sans"/>
                          <a:sym typeface="Noto Sans"/>
                        </a:rPr>
                        <a:t>Enfermería</a:t>
                      </a:r>
                      <a:endParaRPr sz="1500" b="1" i="0" u="none" strike="noStrike" cap="none">
                        <a:solidFill>
                          <a:schemeClr val="dk1"/>
                        </a:solidFill>
                        <a:latin typeface="Noto Sans"/>
                        <a:ea typeface="Noto Sans"/>
                        <a:cs typeface="Noto Sans"/>
                        <a:sym typeface="Noto Sans"/>
                      </a:endParaRPr>
                    </a:p>
                  </a:txBody>
                  <a:tcPr marL="857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B4C7E7"/>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7"/>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Cursos de Pregrado y Posgrado</a:t>
                      </a:r>
                      <a:endParaRPr sz="1400" u="none" strike="noStrike" cap="none"/>
                    </a:p>
                  </a:txBody>
                  <a:tcPr marL="857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0" u="none" strike="noStrike" cap="none" dirty="0">
                          <a:solidFill>
                            <a:schemeClr val="dk1"/>
                          </a:solidFill>
                          <a:latin typeface="Noto Sans"/>
                          <a:ea typeface="Noto Sans"/>
                          <a:cs typeface="Noto Sans"/>
                          <a:sym typeface="Noto Sans"/>
                        </a:rPr>
                        <a:t>14</a:t>
                      </a:r>
                      <a:endParaRPr sz="1500" b="0" u="none" strike="noStrike" cap="none" dirty="0">
                        <a:solidFill>
                          <a:schemeClr val="dk1"/>
                        </a:solidFill>
                        <a:latin typeface="Noto Sans"/>
                        <a:ea typeface="Noto Sans"/>
                        <a:cs typeface="Noto Sans"/>
                        <a:sym typeface="Noto Sans"/>
                      </a:endParaRPr>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0" u="none" strike="noStrike" cap="none">
                          <a:solidFill>
                            <a:schemeClr val="dk1"/>
                          </a:solidFill>
                          <a:latin typeface="Noto Sans"/>
                          <a:ea typeface="Noto Sans"/>
                          <a:cs typeface="Noto Sans"/>
                          <a:sym typeface="Noto Sans"/>
                        </a:rPr>
                        <a:t>14</a:t>
                      </a:r>
                      <a:endParaRPr sz="1500" b="0" u="none" strike="noStrike" cap="none">
                        <a:solidFill>
                          <a:schemeClr val="dk1"/>
                        </a:solidFill>
                        <a:latin typeface="Noto Sans"/>
                        <a:ea typeface="Noto Sans"/>
                        <a:cs typeface="Noto Sans"/>
                        <a:sym typeface="Noto Sans"/>
                      </a:endParaRPr>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0.0</a:t>
                      </a:r>
                      <a:endParaRPr sz="1500" b="1" u="none" strike="noStrike" cap="none">
                        <a:solidFill>
                          <a:schemeClr val="dk1"/>
                        </a:solidFill>
                        <a:latin typeface="Noto Sans"/>
                        <a:ea typeface="Noto Sans"/>
                        <a:cs typeface="Noto Sans"/>
                        <a:sym typeface="Noto Sans"/>
                      </a:endParaRPr>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8"/>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Número de Universidades</a:t>
                      </a:r>
                      <a:endParaRPr sz="1400" u="none" strike="noStrike" cap="none"/>
                    </a:p>
                  </a:txBody>
                  <a:tcPr marL="857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0" u="none" strike="noStrike" cap="none">
                          <a:solidFill>
                            <a:schemeClr val="dk1"/>
                          </a:solidFill>
                          <a:latin typeface="Noto Sans"/>
                          <a:ea typeface="Noto Sans"/>
                          <a:cs typeface="Noto Sans"/>
                          <a:sym typeface="Noto Sans"/>
                        </a:rPr>
                        <a:t>14</a:t>
                      </a:r>
                      <a:endParaRPr sz="1400" b="0" u="none" strike="noStrike" cap="none"/>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0" u="none" strike="noStrike" cap="none" dirty="0">
                          <a:solidFill>
                            <a:schemeClr val="dk1"/>
                          </a:solidFill>
                          <a:latin typeface="Noto Sans"/>
                          <a:ea typeface="Noto Sans"/>
                          <a:cs typeface="Noto Sans"/>
                          <a:sym typeface="Noto Sans"/>
                        </a:rPr>
                        <a:t>13</a:t>
                      </a:r>
                      <a:endParaRPr sz="1500" b="0" u="none" strike="noStrike" cap="none" dirty="0">
                        <a:solidFill>
                          <a:schemeClr val="dk1"/>
                        </a:solidFill>
                        <a:latin typeface="Noto Sans"/>
                        <a:ea typeface="Noto Sans"/>
                        <a:cs typeface="Noto Sans"/>
                        <a:sym typeface="Noto Sans"/>
                      </a:endParaRPr>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1"/>
                        </a:buClr>
                        <a:buSzPts val="1500"/>
                        <a:buFont typeface="Noto Sans"/>
                        <a:buNone/>
                      </a:pPr>
                      <a:r>
                        <a:rPr lang="es-MX" sz="1500" b="1" u="none" strike="noStrike" cap="none" dirty="0">
                          <a:solidFill>
                            <a:schemeClr val="dk1"/>
                          </a:solidFill>
                          <a:latin typeface="Noto Sans"/>
                          <a:ea typeface="Noto Sans"/>
                          <a:cs typeface="Noto Sans"/>
                          <a:sym typeface="Noto Sans"/>
                        </a:rPr>
                        <a:t>-7.1</a:t>
                      </a:r>
                      <a:endParaRPr sz="1500" b="1" u="none" strike="noStrike" cap="none" dirty="0">
                        <a:solidFill>
                          <a:schemeClr val="dk1"/>
                        </a:solidFill>
                        <a:latin typeface="Noto Sans"/>
                        <a:ea typeface="Noto Sans"/>
                        <a:cs typeface="Noto Sans"/>
                        <a:sym typeface="Noto Sans"/>
                      </a:endParaRPr>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09"/>
                  </a:ext>
                </a:extLst>
              </a:tr>
              <a:tr h="396000">
                <a:tc>
                  <a:txBody>
                    <a:bodyPr/>
                    <a:lstStyle/>
                    <a:p>
                      <a:pPr marL="93663" marR="0" lvl="0" indent="0" algn="l" rtl="0">
                        <a:lnSpc>
                          <a:spcPct val="107000"/>
                        </a:lnSpc>
                        <a:spcBef>
                          <a:spcPts val="0"/>
                        </a:spcBef>
                        <a:spcAft>
                          <a:spcPts val="0"/>
                        </a:spcAft>
                        <a:buClr>
                          <a:srgbClr val="000000"/>
                        </a:buClr>
                        <a:buSzPts val="1500"/>
                        <a:buFont typeface="Arial"/>
                        <a:buNone/>
                      </a:pPr>
                      <a:r>
                        <a:rPr lang="es-MX" sz="1500" b="1" u="none" strike="noStrike" cap="none">
                          <a:solidFill>
                            <a:schemeClr val="dk1"/>
                          </a:solidFill>
                          <a:latin typeface="Noto Sans"/>
                          <a:ea typeface="Noto Sans"/>
                          <a:cs typeface="Noto Sans"/>
                          <a:sym typeface="Noto Sans"/>
                        </a:rPr>
                        <a:t>Número de Alumnos </a:t>
                      </a:r>
                      <a:endParaRPr sz="1400" u="none" strike="noStrike" cap="none"/>
                    </a:p>
                  </a:txBody>
                  <a:tcPr marL="857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0" u="none" strike="noStrike" cap="none">
                          <a:solidFill>
                            <a:schemeClr val="dk1"/>
                          </a:solidFill>
                          <a:latin typeface="Noto Sans"/>
                          <a:ea typeface="Noto Sans"/>
                          <a:cs typeface="Noto Sans"/>
                          <a:sym typeface="Noto Sans"/>
                        </a:rPr>
                        <a:t>420</a:t>
                      </a:r>
                      <a:endParaRPr sz="1400" b="0" u="none" strike="noStrike" cap="none"/>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500"/>
                        <a:buFont typeface="Arial"/>
                        <a:buNone/>
                      </a:pPr>
                      <a:r>
                        <a:rPr lang="es-MX" sz="1500" b="0" u="none" strike="noStrike" cap="none" dirty="0">
                          <a:solidFill>
                            <a:schemeClr val="dk1"/>
                          </a:solidFill>
                          <a:latin typeface="Noto Sans"/>
                          <a:ea typeface="Noto Sans"/>
                          <a:cs typeface="Noto Sans"/>
                          <a:sym typeface="Noto Sans"/>
                        </a:rPr>
                        <a:t>406</a:t>
                      </a:r>
                      <a:endParaRPr sz="1500" b="0" u="none" strike="noStrike" cap="none" dirty="0">
                        <a:solidFill>
                          <a:schemeClr val="dk1"/>
                        </a:solidFill>
                        <a:latin typeface="Noto Sans"/>
                        <a:ea typeface="Noto Sans"/>
                        <a:cs typeface="Noto Sans"/>
                        <a:sym typeface="Noto Sans"/>
                      </a:endParaRPr>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1"/>
                        </a:buClr>
                        <a:buSzPts val="1500"/>
                        <a:buFont typeface="Noto Sans"/>
                        <a:buNone/>
                      </a:pPr>
                      <a:r>
                        <a:rPr lang="es-MX" sz="1500" b="1" u="none" strike="noStrike" cap="none" dirty="0">
                          <a:solidFill>
                            <a:schemeClr val="dk1"/>
                          </a:solidFill>
                          <a:latin typeface="Noto Sans"/>
                          <a:ea typeface="Noto Sans"/>
                          <a:cs typeface="Noto Sans"/>
                          <a:sym typeface="Noto Sans"/>
                        </a:rPr>
                        <a:t>-3.3</a:t>
                      </a:r>
                      <a:endParaRPr sz="1500" b="1" u="none" strike="noStrike" cap="none" dirty="0">
                        <a:solidFill>
                          <a:schemeClr val="dk1"/>
                        </a:solidFill>
                        <a:latin typeface="Noto Sans"/>
                        <a:ea typeface="Noto Sans"/>
                        <a:cs typeface="Noto Sans"/>
                        <a:sym typeface="Noto Sans"/>
                      </a:endParaRPr>
                    </a:p>
                  </a:txBody>
                  <a:tcPr marL="9525" marR="9525" marT="8650" marB="0"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D8E2F3"/>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9"/>
          <p:cNvGrpSpPr/>
          <p:nvPr/>
        </p:nvGrpSpPr>
        <p:grpSpPr>
          <a:xfrm>
            <a:off x="436419" y="1254050"/>
            <a:ext cx="4082471" cy="5230667"/>
            <a:chOff x="0" y="194829"/>
            <a:chExt cx="4082471" cy="5230667"/>
          </a:xfrm>
        </p:grpSpPr>
        <p:sp>
          <p:nvSpPr>
            <p:cNvPr id="308" name="Google Shape;308;p9"/>
            <p:cNvSpPr/>
            <p:nvPr/>
          </p:nvSpPr>
          <p:spPr>
            <a:xfrm>
              <a:off x="0" y="194829"/>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txBox="1"/>
            <p:nvPr/>
          </p:nvSpPr>
          <p:spPr>
            <a:xfrm>
              <a:off x="0" y="194829"/>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Nacional Autónoma de México</a:t>
              </a:r>
              <a:endParaRPr/>
            </a:p>
          </p:txBody>
        </p:sp>
        <p:sp>
          <p:nvSpPr>
            <p:cNvPr id="310" name="Google Shape;310;p9"/>
            <p:cNvSpPr/>
            <p:nvPr/>
          </p:nvSpPr>
          <p:spPr>
            <a:xfrm>
              <a:off x="1403349" y="194829"/>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txBox="1"/>
            <p:nvPr/>
          </p:nvSpPr>
          <p:spPr>
            <a:xfrm>
              <a:off x="1403349" y="194829"/>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Iberoamericana</a:t>
              </a:r>
              <a:endParaRPr/>
            </a:p>
          </p:txBody>
        </p:sp>
        <p:sp>
          <p:nvSpPr>
            <p:cNvPr id="312" name="Google Shape;312;p9"/>
            <p:cNvSpPr/>
            <p:nvPr/>
          </p:nvSpPr>
          <p:spPr>
            <a:xfrm>
              <a:off x="2806699" y="194829"/>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txBox="1"/>
            <p:nvPr/>
          </p:nvSpPr>
          <p:spPr>
            <a:xfrm>
              <a:off x="2806699" y="194829"/>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Autónoma Metropolitana</a:t>
              </a:r>
              <a:endParaRPr sz="1000" b="1">
                <a:solidFill>
                  <a:schemeClr val="lt1"/>
                </a:solidFill>
                <a:latin typeface="Noto Sans"/>
                <a:ea typeface="Noto Sans"/>
                <a:cs typeface="Noto Sans"/>
                <a:sym typeface="Noto Sans"/>
              </a:endParaRPr>
            </a:p>
          </p:txBody>
        </p:sp>
        <p:sp>
          <p:nvSpPr>
            <p:cNvPr id="314" name="Google Shape;314;p9"/>
            <p:cNvSpPr/>
            <p:nvPr/>
          </p:nvSpPr>
          <p:spPr>
            <a:xfrm>
              <a:off x="0" y="1087870"/>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txBox="1"/>
            <p:nvPr/>
          </p:nvSpPr>
          <p:spPr>
            <a:xfrm>
              <a:off x="0" y="1087870"/>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Panamericana</a:t>
              </a:r>
              <a:endParaRPr/>
            </a:p>
          </p:txBody>
        </p:sp>
        <p:sp>
          <p:nvSpPr>
            <p:cNvPr id="316" name="Google Shape;316;p9"/>
            <p:cNvSpPr/>
            <p:nvPr/>
          </p:nvSpPr>
          <p:spPr>
            <a:xfrm>
              <a:off x="1403349" y="1087870"/>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txBox="1"/>
            <p:nvPr/>
          </p:nvSpPr>
          <p:spPr>
            <a:xfrm>
              <a:off x="1403349" y="1087870"/>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dirty="0">
                  <a:solidFill>
                    <a:schemeClr val="lt1"/>
                  </a:solidFill>
                  <a:latin typeface="Noto Sans"/>
                  <a:ea typeface="Noto Sans"/>
                  <a:cs typeface="Noto Sans"/>
                  <a:sym typeface="Noto Sans"/>
                </a:rPr>
                <a:t>Facultas de Estudios Superiores FES Zaragoza</a:t>
              </a:r>
              <a:endParaRPr sz="1000" b="1" dirty="0">
                <a:solidFill>
                  <a:schemeClr val="lt1"/>
                </a:solidFill>
                <a:latin typeface="Noto Sans"/>
                <a:ea typeface="Noto Sans"/>
                <a:cs typeface="Noto Sans"/>
                <a:sym typeface="Noto Sans"/>
              </a:endParaRPr>
            </a:p>
          </p:txBody>
        </p:sp>
        <p:sp>
          <p:nvSpPr>
            <p:cNvPr id="318" name="Google Shape;318;p9"/>
            <p:cNvSpPr/>
            <p:nvPr/>
          </p:nvSpPr>
          <p:spPr>
            <a:xfrm>
              <a:off x="2806699" y="1087870"/>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txBox="1"/>
            <p:nvPr/>
          </p:nvSpPr>
          <p:spPr>
            <a:xfrm>
              <a:off x="2806699" y="1087870"/>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Saint Luke School of Medicine </a:t>
              </a:r>
              <a:endParaRPr sz="1000" b="1">
                <a:solidFill>
                  <a:schemeClr val="lt1"/>
                </a:solidFill>
                <a:latin typeface="Noto Sans"/>
                <a:ea typeface="Noto Sans"/>
                <a:cs typeface="Noto Sans"/>
                <a:sym typeface="Noto Sans"/>
              </a:endParaRPr>
            </a:p>
          </p:txBody>
        </p:sp>
        <p:sp>
          <p:nvSpPr>
            <p:cNvPr id="320" name="Google Shape;320;p9"/>
            <p:cNvSpPr/>
            <p:nvPr/>
          </p:nvSpPr>
          <p:spPr>
            <a:xfrm>
              <a:off x="0" y="1980911"/>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txBox="1"/>
            <p:nvPr/>
          </p:nvSpPr>
          <p:spPr>
            <a:xfrm>
              <a:off x="0" y="1980911"/>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La Salle</a:t>
              </a:r>
              <a:endParaRPr/>
            </a:p>
          </p:txBody>
        </p:sp>
        <p:sp>
          <p:nvSpPr>
            <p:cNvPr id="322" name="Google Shape;322;p9"/>
            <p:cNvSpPr/>
            <p:nvPr/>
          </p:nvSpPr>
          <p:spPr>
            <a:xfrm>
              <a:off x="1403349" y="1980911"/>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txBox="1"/>
            <p:nvPr/>
          </p:nvSpPr>
          <p:spPr>
            <a:xfrm>
              <a:off x="1403349" y="1980911"/>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Popular Autónoma del Estado de Puebla</a:t>
              </a:r>
              <a:endParaRPr sz="1000" b="1">
                <a:solidFill>
                  <a:schemeClr val="lt1"/>
                </a:solidFill>
                <a:latin typeface="Noto Sans"/>
                <a:ea typeface="Noto Sans"/>
                <a:cs typeface="Noto Sans"/>
                <a:sym typeface="Noto Sans"/>
              </a:endParaRPr>
            </a:p>
          </p:txBody>
        </p:sp>
        <p:sp>
          <p:nvSpPr>
            <p:cNvPr id="324" name="Google Shape;324;p9"/>
            <p:cNvSpPr/>
            <p:nvPr/>
          </p:nvSpPr>
          <p:spPr>
            <a:xfrm>
              <a:off x="2806699" y="1980911"/>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txBox="1"/>
            <p:nvPr/>
          </p:nvSpPr>
          <p:spPr>
            <a:xfrm>
              <a:off x="2806699" y="1980911"/>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Anáhuac</a:t>
              </a:r>
              <a:endParaRPr/>
            </a:p>
          </p:txBody>
        </p:sp>
        <p:sp>
          <p:nvSpPr>
            <p:cNvPr id="326" name="Google Shape;326;p9"/>
            <p:cNvSpPr/>
            <p:nvPr/>
          </p:nvSpPr>
          <p:spPr>
            <a:xfrm>
              <a:off x="0" y="2873952"/>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txBox="1"/>
            <p:nvPr/>
          </p:nvSpPr>
          <p:spPr>
            <a:xfrm>
              <a:off x="0" y="2873952"/>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del Noreste</a:t>
              </a:r>
              <a:endParaRPr sz="1000" b="1">
                <a:solidFill>
                  <a:schemeClr val="lt1"/>
                </a:solidFill>
                <a:latin typeface="Noto Sans"/>
                <a:ea typeface="Noto Sans"/>
                <a:cs typeface="Noto Sans"/>
                <a:sym typeface="Noto Sans"/>
              </a:endParaRPr>
            </a:p>
          </p:txBody>
        </p:sp>
        <p:sp>
          <p:nvSpPr>
            <p:cNvPr id="328" name="Google Shape;328;p9"/>
            <p:cNvSpPr/>
            <p:nvPr/>
          </p:nvSpPr>
          <p:spPr>
            <a:xfrm>
              <a:off x="1403349" y="2873952"/>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txBox="1"/>
            <p:nvPr/>
          </p:nvSpPr>
          <p:spPr>
            <a:xfrm>
              <a:off x="1403349" y="2873952"/>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Instituto Tecnológico de Estudios Superiores de Monterrey</a:t>
              </a:r>
              <a:endParaRPr sz="1000" b="1">
                <a:solidFill>
                  <a:schemeClr val="lt1"/>
                </a:solidFill>
                <a:latin typeface="Noto Sans"/>
                <a:ea typeface="Noto Sans"/>
                <a:cs typeface="Noto Sans"/>
                <a:sym typeface="Noto Sans"/>
              </a:endParaRPr>
            </a:p>
          </p:txBody>
        </p:sp>
        <p:sp>
          <p:nvSpPr>
            <p:cNvPr id="330" name="Google Shape;330;p9"/>
            <p:cNvSpPr/>
            <p:nvPr/>
          </p:nvSpPr>
          <p:spPr>
            <a:xfrm>
              <a:off x="2806699" y="2873952"/>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txBox="1"/>
            <p:nvPr/>
          </p:nvSpPr>
          <p:spPr>
            <a:xfrm>
              <a:off x="2806699" y="2873952"/>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Intercontinental</a:t>
              </a:r>
              <a:endParaRPr/>
            </a:p>
          </p:txBody>
        </p:sp>
        <p:sp>
          <p:nvSpPr>
            <p:cNvPr id="332" name="Google Shape;332;p9"/>
            <p:cNvSpPr/>
            <p:nvPr/>
          </p:nvSpPr>
          <p:spPr>
            <a:xfrm>
              <a:off x="0" y="3766992"/>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txBox="1"/>
            <p:nvPr/>
          </p:nvSpPr>
          <p:spPr>
            <a:xfrm>
              <a:off x="0" y="3766992"/>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Escuela Superior de Medicina, IPN</a:t>
              </a:r>
              <a:endParaRPr/>
            </a:p>
          </p:txBody>
        </p:sp>
        <p:sp>
          <p:nvSpPr>
            <p:cNvPr id="334" name="Google Shape;334;p9"/>
            <p:cNvSpPr/>
            <p:nvPr/>
          </p:nvSpPr>
          <p:spPr>
            <a:xfrm>
              <a:off x="1403349" y="3766992"/>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txBox="1"/>
            <p:nvPr/>
          </p:nvSpPr>
          <p:spPr>
            <a:xfrm>
              <a:off x="1403349" y="3766992"/>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i="0">
                  <a:solidFill>
                    <a:schemeClr val="lt1"/>
                  </a:solidFill>
                  <a:latin typeface="Noto Sans"/>
                  <a:ea typeface="Noto Sans"/>
                  <a:cs typeface="Noto Sans"/>
                  <a:sym typeface="Noto Sans"/>
                </a:rPr>
                <a:t>Escuela Nacional de Medicina y Homeopatía</a:t>
              </a:r>
              <a:r>
                <a:rPr lang="es-MX" sz="1000" b="1">
                  <a:solidFill>
                    <a:schemeClr val="lt1"/>
                  </a:solidFill>
                  <a:latin typeface="Noto Sans"/>
                  <a:ea typeface="Noto Sans"/>
                  <a:cs typeface="Noto Sans"/>
                  <a:sym typeface="Noto Sans"/>
                </a:rPr>
                <a:t> IPN</a:t>
              </a:r>
              <a:endParaRPr/>
            </a:p>
          </p:txBody>
        </p:sp>
        <p:sp>
          <p:nvSpPr>
            <p:cNvPr id="336" name="Google Shape;336;p9"/>
            <p:cNvSpPr/>
            <p:nvPr/>
          </p:nvSpPr>
          <p:spPr>
            <a:xfrm>
              <a:off x="2806699" y="3766992"/>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txBox="1"/>
            <p:nvPr/>
          </p:nvSpPr>
          <p:spPr>
            <a:xfrm>
              <a:off x="2806699" y="3766992"/>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Veracruzana</a:t>
              </a:r>
              <a:endParaRPr/>
            </a:p>
          </p:txBody>
        </p:sp>
        <p:sp>
          <p:nvSpPr>
            <p:cNvPr id="340" name="Google Shape;340;p9"/>
            <p:cNvSpPr/>
            <p:nvPr/>
          </p:nvSpPr>
          <p:spPr>
            <a:xfrm>
              <a:off x="1403349" y="4660033"/>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txBox="1"/>
            <p:nvPr/>
          </p:nvSpPr>
          <p:spPr>
            <a:xfrm>
              <a:off x="1403349" y="4660033"/>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Autónoma de Chiapas</a:t>
              </a:r>
              <a:endParaRPr sz="1000" b="1">
                <a:solidFill>
                  <a:schemeClr val="lt1"/>
                </a:solidFill>
                <a:latin typeface="Noto Sans"/>
                <a:ea typeface="Noto Sans"/>
                <a:cs typeface="Noto Sans"/>
                <a:sym typeface="Noto Sans"/>
              </a:endParaRPr>
            </a:p>
          </p:txBody>
        </p:sp>
        <p:sp>
          <p:nvSpPr>
            <p:cNvPr id="342" name="Google Shape;342;p9"/>
            <p:cNvSpPr/>
            <p:nvPr/>
          </p:nvSpPr>
          <p:spPr>
            <a:xfrm>
              <a:off x="2806699" y="4660033"/>
              <a:ext cx="1275772" cy="765463"/>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txBox="1"/>
            <p:nvPr/>
          </p:nvSpPr>
          <p:spPr>
            <a:xfrm>
              <a:off x="2806699" y="4660033"/>
              <a:ext cx="1275772" cy="76546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Universidad del Valle de México</a:t>
              </a:r>
              <a:endParaRPr sz="1000" b="1">
                <a:solidFill>
                  <a:schemeClr val="lt1"/>
                </a:solidFill>
                <a:latin typeface="Noto Sans"/>
                <a:ea typeface="Noto Sans"/>
                <a:cs typeface="Noto Sans"/>
                <a:sym typeface="Noto Sans"/>
              </a:endParaRPr>
            </a:p>
          </p:txBody>
        </p:sp>
      </p:grpSp>
      <p:sp>
        <p:nvSpPr>
          <p:cNvPr id="344" name="Google Shape;344;p9"/>
          <p:cNvSpPr txBox="1"/>
          <p:nvPr/>
        </p:nvSpPr>
        <p:spPr>
          <a:xfrm>
            <a:off x="436418" y="611130"/>
            <a:ext cx="408247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1800" b="0" i="0" u="none" strike="noStrike" cap="none" dirty="0">
                <a:solidFill>
                  <a:srgbClr val="323F4F"/>
                </a:solidFill>
                <a:latin typeface="Noto Sans"/>
                <a:ea typeface="Noto Sans"/>
                <a:cs typeface="Noto Sans"/>
                <a:sym typeface="Noto Sans"/>
              </a:rPr>
              <a:t> Nacional </a:t>
            </a:r>
            <a:endParaRPr dirty="0"/>
          </a:p>
          <a:p>
            <a:pPr marL="0" marR="0" lvl="0" indent="0" algn="ctr" rtl="0">
              <a:lnSpc>
                <a:spcPct val="100000"/>
              </a:lnSpc>
              <a:spcBef>
                <a:spcPts val="0"/>
              </a:spcBef>
              <a:spcAft>
                <a:spcPts val="0"/>
              </a:spcAft>
              <a:buClr>
                <a:srgbClr val="000000"/>
              </a:buClr>
              <a:buSzPts val="2400"/>
              <a:buFont typeface="Arial"/>
              <a:buNone/>
            </a:pPr>
            <a:r>
              <a:rPr lang="es-MX" sz="1800" b="1" i="0" u="none" strike="noStrike" cap="none" dirty="0">
                <a:solidFill>
                  <a:srgbClr val="323F4F"/>
                </a:solidFill>
                <a:latin typeface="Noto Sans"/>
                <a:ea typeface="Noto Sans"/>
                <a:cs typeface="Noto Sans"/>
                <a:sym typeface="Noto Sans"/>
              </a:rPr>
              <a:t>(17 universidades)</a:t>
            </a:r>
            <a:endParaRPr sz="1800" b="1" i="0" u="none" strike="noStrike" cap="none" dirty="0">
              <a:solidFill>
                <a:srgbClr val="323F4F"/>
              </a:solidFill>
              <a:latin typeface="Noto Sans"/>
              <a:ea typeface="Noto Sans"/>
              <a:cs typeface="Noto Sans"/>
              <a:sym typeface="Noto Sans"/>
            </a:endParaRPr>
          </a:p>
        </p:txBody>
      </p:sp>
      <p:sp>
        <p:nvSpPr>
          <p:cNvPr id="345" name="Google Shape;345;p9"/>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rgbClr val="FFFFFF"/>
                </a:solidFill>
                <a:latin typeface="Noto Sans"/>
                <a:ea typeface="Noto Sans"/>
                <a:cs typeface="Noto Sans"/>
                <a:sym typeface="Noto Sans"/>
              </a:rPr>
              <a:t>ENSEÑANZA</a:t>
            </a:r>
            <a:endParaRPr sz="1800" b="1" i="0" u="none" strike="noStrike" cap="none">
              <a:solidFill>
                <a:srgbClr val="FFFFFF"/>
              </a:solidFill>
              <a:latin typeface="Noto Sans"/>
              <a:ea typeface="Noto Sans"/>
              <a:cs typeface="Noto Sans"/>
              <a:sym typeface="Noto Sans"/>
            </a:endParaRPr>
          </a:p>
        </p:txBody>
      </p:sp>
      <p:grpSp>
        <p:nvGrpSpPr>
          <p:cNvPr id="346" name="Google Shape;346;p9"/>
          <p:cNvGrpSpPr/>
          <p:nvPr/>
        </p:nvGrpSpPr>
        <p:grpSpPr>
          <a:xfrm>
            <a:off x="4845624" y="1382101"/>
            <a:ext cx="3841858" cy="4938928"/>
            <a:chOff x="0" y="236790"/>
            <a:chExt cx="3841858" cy="4938928"/>
          </a:xfrm>
        </p:grpSpPr>
        <p:sp>
          <p:nvSpPr>
            <p:cNvPr id="347" name="Google Shape;347;p9"/>
            <p:cNvSpPr/>
            <p:nvPr/>
          </p:nvSpPr>
          <p:spPr>
            <a:xfrm>
              <a:off x="469" y="236790"/>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txBox="1"/>
            <p:nvPr/>
          </p:nvSpPr>
          <p:spPr>
            <a:xfrm>
              <a:off x="469" y="236790"/>
              <a:ext cx="1829233" cy="109753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a:solidFill>
                    <a:schemeClr val="lt1"/>
                  </a:solidFill>
                  <a:latin typeface="Noto Sans"/>
                  <a:ea typeface="Noto Sans"/>
                  <a:cs typeface="Noto Sans"/>
                  <a:sym typeface="Noto Sans"/>
                </a:rPr>
                <a:t>Argentina	</a:t>
              </a:r>
              <a:endParaRPr sz="1200">
                <a:solidFill>
                  <a:schemeClr val="lt1"/>
                </a:solidFill>
                <a:latin typeface="Noto Sans"/>
                <a:ea typeface="Noto Sans"/>
                <a:cs typeface="Noto Sans"/>
                <a:sym typeface="Noto Sans"/>
              </a:endParaRPr>
            </a:p>
            <a:p>
              <a:pPr marL="114300" marR="0" lvl="1" indent="-114300" algn="l" rtl="0">
                <a:lnSpc>
                  <a:spcPct val="90000"/>
                </a:lnSpc>
                <a:spcBef>
                  <a:spcPts val="420"/>
                </a:spcBef>
                <a:spcAft>
                  <a:spcPts val="0"/>
                </a:spcAft>
                <a:buClr>
                  <a:schemeClr val="lt1"/>
                </a:buClr>
                <a:buSzPts val="1200"/>
                <a:buFont typeface="Noto Sans"/>
                <a:buNone/>
              </a:pPr>
              <a:r>
                <a:rPr lang="es-MX" sz="1200" b="0" i="0" u="none" strike="noStrike" cap="none">
                  <a:solidFill>
                    <a:schemeClr val="lt1"/>
                  </a:solidFill>
                  <a:latin typeface="Noto Sans"/>
                  <a:ea typeface="Noto Sans"/>
                  <a:cs typeface="Noto Sans"/>
                  <a:sym typeface="Noto Sans"/>
                </a:rPr>
                <a:t>Hospital Garrahan</a:t>
              </a:r>
              <a:endParaRPr/>
            </a:p>
            <a:p>
              <a:pPr marL="114300" marR="0" lvl="1" indent="-114300" algn="l" rtl="0">
                <a:lnSpc>
                  <a:spcPct val="90000"/>
                </a:lnSpc>
                <a:spcBef>
                  <a:spcPts val="180"/>
                </a:spcBef>
                <a:spcAft>
                  <a:spcPts val="0"/>
                </a:spcAft>
                <a:buClr>
                  <a:schemeClr val="lt1"/>
                </a:buClr>
                <a:buSzPts val="1200"/>
                <a:buFont typeface="Noto Sans"/>
                <a:buNone/>
              </a:pPr>
              <a:r>
                <a:rPr lang="es-MX" sz="1200" b="0" i="0" u="none" strike="noStrike" cap="none">
                  <a:solidFill>
                    <a:schemeClr val="lt1"/>
                  </a:solidFill>
                  <a:latin typeface="Noto Sans"/>
                  <a:ea typeface="Noto Sans"/>
                  <a:cs typeface="Noto Sans"/>
                  <a:sym typeface="Noto Sans"/>
                </a:rPr>
                <a:t>Universidad Austral</a:t>
              </a:r>
              <a:endParaRPr/>
            </a:p>
          </p:txBody>
        </p:sp>
        <p:sp>
          <p:nvSpPr>
            <p:cNvPr id="349" name="Google Shape;349;p9"/>
            <p:cNvSpPr/>
            <p:nvPr/>
          </p:nvSpPr>
          <p:spPr>
            <a:xfrm>
              <a:off x="2012625" y="236790"/>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txBox="1"/>
            <p:nvPr/>
          </p:nvSpPr>
          <p:spPr>
            <a:xfrm>
              <a:off x="2012625" y="236790"/>
              <a:ext cx="1829233" cy="109753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a:solidFill>
                    <a:schemeClr val="lt1"/>
                  </a:solidFill>
                  <a:latin typeface="Noto Sans"/>
                  <a:ea typeface="Noto Sans"/>
                  <a:cs typeface="Noto Sans"/>
                  <a:sym typeface="Noto Sans"/>
                </a:rPr>
                <a:t>Chile</a:t>
              </a:r>
              <a:r>
                <a:rPr lang="es-MX" sz="1200">
                  <a:solidFill>
                    <a:schemeClr val="lt1"/>
                  </a:solidFill>
                  <a:latin typeface="Noto Sans"/>
                  <a:ea typeface="Noto Sans"/>
                  <a:cs typeface="Noto Sans"/>
                  <a:sym typeface="Noto Sans"/>
                </a:rPr>
                <a:t>	</a:t>
              </a:r>
              <a:endParaRPr/>
            </a:p>
            <a:p>
              <a:pPr marL="114300" marR="0" lvl="1" indent="-114300" algn="l" rtl="0">
                <a:lnSpc>
                  <a:spcPct val="90000"/>
                </a:lnSpc>
                <a:spcBef>
                  <a:spcPts val="420"/>
                </a:spcBef>
                <a:spcAft>
                  <a:spcPts val="0"/>
                </a:spcAft>
                <a:buClr>
                  <a:schemeClr val="lt1"/>
                </a:buClr>
                <a:buSzPts val="1200"/>
                <a:buFont typeface="Noto Sans"/>
                <a:buNone/>
              </a:pPr>
              <a:r>
                <a:rPr lang="es-MX" sz="1200" b="0" i="0" u="none" strike="noStrike" cap="none">
                  <a:solidFill>
                    <a:schemeClr val="lt1"/>
                  </a:solidFill>
                  <a:latin typeface="Noto Sans"/>
                  <a:ea typeface="Noto Sans"/>
                  <a:cs typeface="Noto Sans"/>
                  <a:sym typeface="Noto Sans"/>
                </a:rPr>
                <a:t>Pontificia Universidad Católica</a:t>
              </a:r>
              <a:endParaRPr/>
            </a:p>
            <a:p>
              <a:pPr marL="114300" marR="0" lvl="1" indent="-114300" algn="l" rtl="0">
                <a:lnSpc>
                  <a:spcPct val="90000"/>
                </a:lnSpc>
                <a:spcBef>
                  <a:spcPts val="180"/>
                </a:spcBef>
                <a:spcAft>
                  <a:spcPts val="0"/>
                </a:spcAft>
                <a:buClr>
                  <a:schemeClr val="lt1"/>
                </a:buClr>
                <a:buSzPts val="1200"/>
                <a:buFont typeface="Noto Sans"/>
                <a:buNone/>
              </a:pPr>
              <a:r>
                <a:rPr lang="es-MX" sz="1200" b="0" i="0" u="none" strike="noStrike" cap="none">
                  <a:solidFill>
                    <a:schemeClr val="lt1"/>
                  </a:solidFill>
                  <a:latin typeface="Noto Sans"/>
                  <a:ea typeface="Noto Sans"/>
                  <a:cs typeface="Noto Sans"/>
                  <a:sym typeface="Noto Sans"/>
                </a:rPr>
                <a:t>Instituto de Nutrición Y Tecnología de Alimentos</a:t>
              </a:r>
              <a:endParaRPr/>
            </a:p>
          </p:txBody>
        </p:sp>
        <p:sp>
          <p:nvSpPr>
            <p:cNvPr id="351" name="Google Shape;351;p9"/>
            <p:cNvSpPr/>
            <p:nvPr/>
          </p:nvSpPr>
          <p:spPr>
            <a:xfrm>
              <a:off x="0" y="1517253"/>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txBox="1"/>
            <p:nvPr/>
          </p:nvSpPr>
          <p:spPr>
            <a:xfrm>
              <a:off x="0" y="1520950"/>
              <a:ext cx="1829233" cy="10938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dirty="0">
                  <a:solidFill>
                    <a:schemeClr val="lt1"/>
                  </a:solidFill>
                  <a:latin typeface="Noto Sans"/>
                  <a:ea typeface="Noto Sans"/>
                  <a:cs typeface="Noto Sans"/>
                  <a:sym typeface="Noto Sans"/>
                </a:rPr>
                <a:t>España</a:t>
              </a:r>
              <a:r>
                <a:rPr lang="es-MX" sz="1200" dirty="0">
                  <a:solidFill>
                    <a:schemeClr val="lt1"/>
                  </a:solidFill>
                  <a:latin typeface="Noto Sans"/>
                  <a:ea typeface="Noto Sans"/>
                  <a:cs typeface="Noto Sans"/>
                  <a:sym typeface="Noto Sans"/>
                </a:rPr>
                <a:t>	</a:t>
              </a:r>
              <a:endParaRPr dirty="0"/>
            </a:p>
            <a:p>
              <a:pPr marL="114300" marR="0" lvl="1" indent="-114300" algn="l" rtl="0">
                <a:lnSpc>
                  <a:spcPct val="90000"/>
                </a:lnSpc>
                <a:spcBef>
                  <a:spcPts val="420"/>
                </a:spcBef>
                <a:spcAft>
                  <a:spcPts val="0"/>
                </a:spcAft>
                <a:buClr>
                  <a:schemeClr val="lt1"/>
                </a:buClr>
                <a:buSzPts val="1200"/>
                <a:buFont typeface="Noto Sans"/>
                <a:buNone/>
              </a:pPr>
              <a:r>
                <a:rPr lang="es-MX" sz="900" b="0" i="0" u="none" strike="noStrike" cap="none" dirty="0">
                  <a:solidFill>
                    <a:schemeClr val="lt1"/>
                  </a:solidFill>
                  <a:latin typeface="Noto Sans"/>
                  <a:ea typeface="Noto Sans"/>
                  <a:cs typeface="Noto Sans"/>
                  <a:sym typeface="Noto Sans"/>
                </a:rPr>
                <a:t>Hospital Gregorio </a:t>
              </a:r>
              <a:r>
                <a:rPr lang="es-MX" sz="900" b="0" i="0" u="none" strike="noStrike" cap="none" dirty="0" err="1">
                  <a:solidFill>
                    <a:schemeClr val="lt1"/>
                  </a:solidFill>
                  <a:latin typeface="Noto Sans"/>
                  <a:ea typeface="Noto Sans"/>
                  <a:cs typeface="Noto Sans"/>
                  <a:sym typeface="Noto Sans"/>
                </a:rPr>
                <a:t>Marañon</a:t>
              </a:r>
              <a:endParaRPr sz="900" b="0" i="0" u="none" strike="noStrike" cap="none" dirty="0">
                <a:solidFill>
                  <a:schemeClr val="lt1"/>
                </a:solidFill>
                <a:latin typeface="Noto Sans"/>
                <a:ea typeface="Noto Sans"/>
                <a:cs typeface="Noto Sans"/>
                <a:sym typeface="Noto Sans"/>
              </a:endParaRPr>
            </a:p>
            <a:p>
              <a:pPr marL="114300" marR="0" lvl="1" indent="-114300" algn="l" rtl="0">
                <a:lnSpc>
                  <a:spcPct val="90000"/>
                </a:lnSpc>
                <a:spcBef>
                  <a:spcPts val="180"/>
                </a:spcBef>
                <a:spcAft>
                  <a:spcPts val="0"/>
                </a:spcAft>
                <a:buClr>
                  <a:schemeClr val="lt1"/>
                </a:buClr>
                <a:buSzPts val="1200"/>
                <a:buFont typeface="Noto Sans"/>
                <a:buNone/>
              </a:pPr>
              <a:r>
                <a:rPr lang="es-MX" sz="900" b="0" i="0" u="none" strike="noStrike" cap="none" dirty="0">
                  <a:solidFill>
                    <a:schemeClr val="lt1"/>
                  </a:solidFill>
                  <a:latin typeface="Noto Sans"/>
                  <a:ea typeface="Noto Sans"/>
                  <a:cs typeface="Noto Sans"/>
                  <a:sym typeface="Noto Sans"/>
                </a:rPr>
                <a:t>Hospital Infantil Universitario Niño Jesús</a:t>
              </a:r>
              <a:endParaRPr sz="900" dirty="0"/>
            </a:p>
            <a:p>
              <a:pPr marL="114300" marR="0" lvl="1" indent="-114300" algn="l" rtl="0">
                <a:lnSpc>
                  <a:spcPct val="90000"/>
                </a:lnSpc>
                <a:spcBef>
                  <a:spcPts val="180"/>
                </a:spcBef>
                <a:spcAft>
                  <a:spcPts val="0"/>
                </a:spcAft>
                <a:buClr>
                  <a:schemeClr val="lt1"/>
                </a:buClr>
                <a:buSzPts val="1200"/>
                <a:buFont typeface="Noto Sans"/>
                <a:buNone/>
              </a:pPr>
              <a:r>
                <a:rPr lang="es-MX" sz="900" b="0" i="0" u="none" strike="noStrike" cap="none" dirty="0" err="1">
                  <a:solidFill>
                    <a:schemeClr val="lt1"/>
                  </a:solidFill>
                  <a:latin typeface="Noto Sans"/>
                  <a:ea typeface="Noto Sans"/>
                  <a:cs typeface="Noto Sans"/>
                  <a:sym typeface="Noto Sans"/>
                </a:rPr>
                <a:t>H.Sant</a:t>
              </a:r>
              <a:r>
                <a:rPr lang="es-MX" sz="900" b="0" i="0" u="none" strike="noStrike" cap="none" dirty="0">
                  <a:solidFill>
                    <a:schemeClr val="lt1"/>
                  </a:solidFill>
                  <a:latin typeface="Noto Sans"/>
                  <a:ea typeface="Noto Sans"/>
                  <a:cs typeface="Noto Sans"/>
                  <a:sym typeface="Noto Sans"/>
                </a:rPr>
                <a:t> Joan De </a:t>
              </a:r>
              <a:r>
                <a:rPr lang="es-MX" sz="900" b="0" i="0" u="none" strike="noStrike" cap="none" dirty="0" err="1">
                  <a:solidFill>
                    <a:schemeClr val="lt1"/>
                  </a:solidFill>
                  <a:latin typeface="Noto Sans"/>
                  <a:ea typeface="Noto Sans"/>
                  <a:cs typeface="Noto Sans"/>
                  <a:sym typeface="Noto Sans"/>
                </a:rPr>
                <a:t>Déu</a:t>
              </a:r>
              <a:endParaRPr sz="900" b="0" i="0" u="none" strike="noStrike" cap="none" dirty="0">
                <a:solidFill>
                  <a:schemeClr val="lt1"/>
                </a:solidFill>
                <a:latin typeface="Noto Sans"/>
                <a:ea typeface="Noto Sans"/>
                <a:cs typeface="Noto Sans"/>
                <a:sym typeface="Noto Sans"/>
              </a:endParaRPr>
            </a:p>
            <a:p>
              <a:pPr marL="114300" marR="0" lvl="1" indent="-114300" algn="l" rtl="0">
                <a:lnSpc>
                  <a:spcPct val="90000"/>
                </a:lnSpc>
                <a:spcBef>
                  <a:spcPts val="180"/>
                </a:spcBef>
                <a:spcAft>
                  <a:spcPts val="0"/>
                </a:spcAft>
                <a:buClr>
                  <a:schemeClr val="lt1"/>
                </a:buClr>
                <a:buSzPts val="1200"/>
                <a:buFont typeface="Noto Sans"/>
                <a:buNone/>
              </a:pPr>
              <a:r>
                <a:rPr lang="es-MX" sz="900" b="0" i="0" u="none" strike="noStrike" cap="none" dirty="0">
                  <a:solidFill>
                    <a:schemeClr val="lt1"/>
                  </a:solidFill>
                  <a:latin typeface="Noto Sans"/>
                  <a:ea typeface="Noto Sans"/>
                  <a:cs typeface="Noto Sans"/>
                  <a:sym typeface="Noto Sans"/>
                </a:rPr>
                <a:t>Hospital Adolescentes</a:t>
              </a:r>
            </a:p>
            <a:p>
              <a:pPr marL="114300" marR="0" lvl="1" indent="-114300" algn="l" rtl="0">
                <a:lnSpc>
                  <a:spcPct val="90000"/>
                </a:lnSpc>
                <a:spcBef>
                  <a:spcPts val="180"/>
                </a:spcBef>
                <a:spcAft>
                  <a:spcPts val="0"/>
                </a:spcAft>
                <a:buClr>
                  <a:schemeClr val="lt1"/>
                </a:buClr>
                <a:buSzPts val="1200"/>
                <a:buFont typeface="Noto Sans"/>
                <a:buNone/>
              </a:pPr>
              <a:r>
                <a:rPr lang="es-MX" sz="900" dirty="0">
                  <a:solidFill>
                    <a:schemeClr val="lt1"/>
                  </a:solidFill>
                  <a:latin typeface="Noto Sans"/>
                  <a:ea typeface="Noto Sans"/>
                  <a:sym typeface="Noto Sans"/>
                </a:rPr>
                <a:t>Hospital de la Paz </a:t>
              </a:r>
              <a:endParaRPr sz="900" dirty="0"/>
            </a:p>
          </p:txBody>
        </p:sp>
        <p:sp>
          <p:nvSpPr>
            <p:cNvPr id="353" name="Google Shape;353;p9"/>
            <p:cNvSpPr/>
            <p:nvPr/>
          </p:nvSpPr>
          <p:spPr>
            <a:xfrm>
              <a:off x="2012625" y="1517253"/>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txBox="1"/>
            <p:nvPr/>
          </p:nvSpPr>
          <p:spPr>
            <a:xfrm>
              <a:off x="2012625" y="1517253"/>
              <a:ext cx="1829233" cy="109753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i="0" u="none" dirty="0">
                  <a:solidFill>
                    <a:schemeClr val="lt1"/>
                  </a:solidFill>
                  <a:latin typeface="Noto Sans"/>
                  <a:ea typeface="Noto Sans"/>
                  <a:cs typeface="Noto Sans"/>
                  <a:sym typeface="Noto Sans"/>
                </a:rPr>
                <a:t>Estados Unidos</a:t>
              </a:r>
              <a:r>
                <a:rPr lang="es-MX" sz="1200" b="0" i="0" u="none" dirty="0">
                  <a:solidFill>
                    <a:schemeClr val="lt1"/>
                  </a:solidFill>
                  <a:latin typeface="Noto Sans"/>
                  <a:ea typeface="Noto Sans"/>
                  <a:cs typeface="Noto Sans"/>
                  <a:sym typeface="Noto Sans"/>
                </a:rPr>
                <a:t>	</a:t>
              </a:r>
              <a:endParaRPr sz="1200" dirty="0">
                <a:solidFill>
                  <a:schemeClr val="lt1"/>
                </a:solidFill>
                <a:latin typeface="Noto Sans"/>
                <a:ea typeface="Noto Sans"/>
                <a:cs typeface="Noto Sans"/>
                <a:sym typeface="Noto Sans"/>
              </a:endParaRPr>
            </a:p>
            <a:p>
              <a:pPr marL="114300" marR="0" lvl="1" indent="-114300" algn="l" rtl="0">
                <a:lnSpc>
                  <a:spcPct val="90000"/>
                </a:lnSpc>
                <a:spcBef>
                  <a:spcPts val="420"/>
                </a:spcBef>
                <a:spcAft>
                  <a:spcPts val="0"/>
                </a:spcAft>
                <a:buClr>
                  <a:schemeClr val="lt1"/>
                </a:buClr>
                <a:buSzPts val="1200"/>
                <a:buFont typeface="Noto Sans"/>
                <a:buNone/>
              </a:pPr>
              <a:r>
                <a:rPr lang="es-MX" sz="1200" b="0" i="0" u="none" strike="noStrike" cap="none" dirty="0">
                  <a:solidFill>
                    <a:schemeClr val="lt1"/>
                  </a:solidFill>
                  <a:latin typeface="Noto Sans"/>
                  <a:ea typeface="Noto Sans"/>
                  <a:cs typeface="Noto Sans"/>
                  <a:sym typeface="Noto Sans"/>
                </a:rPr>
                <a:t>Rocky Mountain Hospital</a:t>
              </a:r>
              <a:endParaRPr sz="1200" b="0" i="0" u="none" strike="noStrike" cap="none" dirty="0">
                <a:solidFill>
                  <a:schemeClr val="lt1"/>
                </a:solidFill>
                <a:latin typeface="Noto Sans"/>
                <a:ea typeface="Noto Sans"/>
                <a:cs typeface="Noto Sans"/>
                <a:sym typeface="Noto Sans"/>
              </a:endParaRPr>
            </a:p>
            <a:p>
              <a:pPr marL="114300" marR="0" lvl="1" indent="-114300" algn="l" rtl="0">
                <a:lnSpc>
                  <a:spcPct val="90000"/>
                </a:lnSpc>
                <a:spcBef>
                  <a:spcPts val="180"/>
                </a:spcBef>
                <a:spcAft>
                  <a:spcPts val="0"/>
                </a:spcAft>
                <a:buClr>
                  <a:schemeClr val="lt1"/>
                </a:buClr>
                <a:buSzPts val="1200"/>
                <a:buFont typeface="Noto Sans"/>
                <a:buNone/>
              </a:pPr>
              <a:r>
                <a:rPr lang="es-MX" sz="1200" b="0" i="0" u="none" strike="noStrike" cap="none" dirty="0">
                  <a:solidFill>
                    <a:schemeClr val="lt1"/>
                  </a:solidFill>
                  <a:latin typeface="Noto Sans"/>
                  <a:ea typeface="Noto Sans"/>
                  <a:cs typeface="Noto Sans"/>
                  <a:sym typeface="Noto Sans"/>
                </a:rPr>
                <a:t>CHOP</a:t>
              </a:r>
              <a:endParaRPr dirty="0"/>
            </a:p>
          </p:txBody>
        </p:sp>
        <p:sp>
          <p:nvSpPr>
            <p:cNvPr id="355" name="Google Shape;355;p9"/>
            <p:cNvSpPr/>
            <p:nvPr/>
          </p:nvSpPr>
          <p:spPr>
            <a:xfrm>
              <a:off x="469" y="2797716"/>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txBox="1"/>
            <p:nvPr/>
          </p:nvSpPr>
          <p:spPr>
            <a:xfrm>
              <a:off x="469" y="2797716"/>
              <a:ext cx="1829233" cy="109753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dirty="0">
                  <a:solidFill>
                    <a:schemeClr val="lt1"/>
                  </a:solidFill>
                  <a:latin typeface="Noto Sans"/>
                  <a:ea typeface="Noto Sans"/>
                  <a:cs typeface="Noto Sans"/>
                  <a:sym typeface="Noto Sans"/>
                </a:rPr>
                <a:t>India</a:t>
              </a:r>
              <a:r>
                <a:rPr lang="es-MX" sz="1200" dirty="0">
                  <a:solidFill>
                    <a:schemeClr val="lt1"/>
                  </a:solidFill>
                  <a:latin typeface="Noto Sans"/>
                  <a:ea typeface="Noto Sans"/>
                  <a:cs typeface="Noto Sans"/>
                  <a:sym typeface="Noto Sans"/>
                </a:rPr>
                <a:t>	</a:t>
              </a:r>
              <a:endParaRPr dirty="0"/>
            </a:p>
            <a:p>
              <a:pPr marL="114300" marR="0" lvl="1" indent="-114300" algn="l" rtl="0">
                <a:lnSpc>
                  <a:spcPct val="90000"/>
                </a:lnSpc>
                <a:spcBef>
                  <a:spcPts val="420"/>
                </a:spcBef>
                <a:spcAft>
                  <a:spcPts val="0"/>
                </a:spcAft>
                <a:buClr>
                  <a:schemeClr val="lt1"/>
                </a:buClr>
                <a:buSzPts val="1200"/>
                <a:buFont typeface="Noto Sans"/>
                <a:buNone/>
              </a:pPr>
              <a:r>
                <a:rPr lang="es-MX" sz="1200" b="0" i="0" u="none" strike="noStrike" cap="none" dirty="0" err="1">
                  <a:solidFill>
                    <a:schemeClr val="lt1"/>
                  </a:solidFill>
                  <a:latin typeface="Noto Sans"/>
                  <a:ea typeface="Noto Sans"/>
                  <a:cs typeface="Noto Sans"/>
                  <a:sym typeface="Noto Sans"/>
                </a:rPr>
                <a:t>Rela</a:t>
              </a:r>
              <a:r>
                <a:rPr lang="es-MX" sz="1200" b="0" i="0" u="none" strike="noStrike" cap="none" dirty="0">
                  <a:solidFill>
                    <a:schemeClr val="lt1"/>
                  </a:solidFill>
                  <a:latin typeface="Noto Sans"/>
                  <a:ea typeface="Noto Sans"/>
                  <a:cs typeface="Noto Sans"/>
                  <a:sym typeface="Noto Sans"/>
                </a:rPr>
                <a:t> </a:t>
              </a:r>
              <a:r>
                <a:rPr lang="es-MX" sz="1200" b="0" i="0" u="none" strike="noStrike" cap="none" dirty="0" err="1">
                  <a:solidFill>
                    <a:schemeClr val="lt1"/>
                  </a:solidFill>
                  <a:latin typeface="Noto Sans"/>
                  <a:ea typeface="Noto Sans"/>
                  <a:cs typeface="Noto Sans"/>
                  <a:sym typeface="Noto Sans"/>
                </a:rPr>
                <a:t>Institute</a:t>
              </a:r>
              <a:endParaRPr sz="1200" b="0" i="0" u="none" strike="noStrike" cap="none" dirty="0">
                <a:solidFill>
                  <a:schemeClr val="lt1"/>
                </a:solidFill>
                <a:latin typeface="Noto Sans"/>
                <a:ea typeface="Noto Sans"/>
                <a:cs typeface="Noto Sans"/>
                <a:sym typeface="Noto Sans"/>
              </a:endParaRPr>
            </a:p>
          </p:txBody>
        </p:sp>
        <p:sp>
          <p:nvSpPr>
            <p:cNvPr id="357" name="Google Shape;357;p9"/>
            <p:cNvSpPr/>
            <p:nvPr/>
          </p:nvSpPr>
          <p:spPr>
            <a:xfrm>
              <a:off x="2012625" y="2797716"/>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txBox="1"/>
            <p:nvPr/>
          </p:nvSpPr>
          <p:spPr>
            <a:xfrm>
              <a:off x="2012625" y="2797716"/>
              <a:ext cx="1829233" cy="109753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dirty="0">
                  <a:solidFill>
                    <a:schemeClr val="lt1"/>
                  </a:solidFill>
                  <a:latin typeface="Noto Sans"/>
                  <a:ea typeface="Noto Sans"/>
                  <a:cs typeface="Noto Sans"/>
                  <a:sym typeface="Noto Sans"/>
                </a:rPr>
                <a:t>Italia</a:t>
              </a:r>
              <a:r>
                <a:rPr lang="es-MX" sz="1200" dirty="0">
                  <a:solidFill>
                    <a:schemeClr val="lt1"/>
                  </a:solidFill>
                  <a:latin typeface="Noto Sans"/>
                  <a:ea typeface="Noto Sans"/>
                  <a:cs typeface="Noto Sans"/>
                  <a:sym typeface="Noto Sans"/>
                </a:rPr>
                <a:t>	</a:t>
              </a:r>
              <a:endParaRPr dirty="0"/>
            </a:p>
            <a:p>
              <a:pPr marL="114300" marR="0" lvl="1" indent="-114300" algn="l" rtl="0">
                <a:lnSpc>
                  <a:spcPct val="90000"/>
                </a:lnSpc>
                <a:spcBef>
                  <a:spcPts val="420"/>
                </a:spcBef>
                <a:spcAft>
                  <a:spcPts val="0"/>
                </a:spcAft>
                <a:buClr>
                  <a:schemeClr val="lt1"/>
                </a:buClr>
                <a:buSzPts val="1200"/>
                <a:buFont typeface="Noto Sans"/>
                <a:buNone/>
              </a:pPr>
              <a:r>
                <a:rPr lang="es-MX" sz="1200" b="0" i="0" u="none" strike="noStrike" cap="none" dirty="0" err="1">
                  <a:solidFill>
                    <a:schemeClr val="lt1"/>
                  </a:solidFill>
                  <a:latin typeface="Noto Sans"/>
                  <a:ea typeface="Noto Sans"/>
                  <a:cs typeface="Noto Sans"/>
                  <a:sym typeface="Noto Sans"/>
                </a:rPr>
                <a:t>Fondazione</a:t>
              </a:r>
              <a:r>
                <a:rPr lang="es-MX" sz="1200" b="0" i="0" u="none" strike="noStrike" cap="none" dirty="0">
                  <a:solidFill>
                    <a:schemeClr val="lt1"/>
                  </a:solidFill>
                  <a:latin typeface="Noto Sans"/>
                  <a:ea typeface="Noto Sans"/>
                  <a:cs typeface="Noto Sans"/>
                  <a:sym typeface="Noto Sans"/>
                </a:rPr>
                <a:t> IRCCS</a:t>
              </a:r>
              <a:endParaRPr dirty="0"/>
            </a:p>
            <a:p>
              <a:pPr marL="114300" marR="0" lvl="1" indent="-114300" algn="l" rtl="0">
                <a:lnSpc>
                  <a:spcPct val="90000"/>
                </a:lnSpc>
                <a:spcBef>
                  <a:spcPts val="180"/>
                </a:spcBef>
                <a:spcAft>
                  <a:spcPts val="0"/>
                </a:spcAft>
                <a:buClr>
                  <a:schemeClr val="lt1"/>
                </a:buClr>
                <a:buSzPts val="1200"/>
                <a:buFont typeface="Noto Sans"/>
                <a:buNone/>
              </a:pPr>
              <a:r>
                <a:rPr lang="es-MX" sz="1200" b="0" i="0" u="none" strike="noStrike" cap="none" dirty="0" err="1">
                  <a:solidFill>
                    <a:schemeClr val="lt1"/>
                  </a:solidFill>
                  <a:latin typeface="Noto Sans"/>
                  <a:ea typeface="Noto Sans"/>
                  <a:cs typeface="Noto Sans"/>
                  <a:sym typeface="Noto Sans"/>
                </a:rPr>
                <a:t>Ospedale</a:t>
              </a:r>
              <a:r>
                <a:rPr lang="es-MX" sz="1200" b="0" i="0" u="none" strike="noStrike" cap="none" dirty="0">
                  <a:solidFill>
                    <a:schemeClr val="lt1"/>
                  </a:solidFill>
                  <a:latin typeface="Noto Sans"/>
                  <a:ea typeface="Noto Sans"/>
                  <a:cs typeface="Noto Sans"/>
                  <a:sym typeface="Noto Sans"/>
                </a:rPr>
                <a:t> </a:t>
              </a:r>
              <a:r>
                <a:rPr lang="es-MX" sz="1200" b="0" i="0" u="none" strike="noStrike" cap="none" dirty="0" err="1">
                  <a:solidFill>
                    <a:schemeClr val="lt1"/>
                  </a:solidFill>
                  <a:latin typeface="Noto Sans"/>
                  <a:ea typeface="Noto Sans"/>
                  <a:cs typeface="Noto Sans"/>
                  <a:sym typeface="Noto Sans"/>
                </a:rPr>
                <a:t>Pediatrico</a:t>
              </a:r>
              <a:r>
                <a:rPr lang="es-MX" sz="1200" dirty="0">
                  <a:solidFill>
                    <a:schemeClr val="lt1"/>
                  </a:solidFill>
                  <a:latin typeface="Noto Sans"/>
                  <a:ea typeface="Noto Sans"/>
                  <a:cs typeface="Noto Sans"/>
                  <a:sym typeface="Noto Sans"/>
                </a:rPr>
                <a:t> </a:t>
              </a:r>
              <a:r>
                <a:rPr lang="es-MX" sz="1200" b="0" i="0" u="none" strike="noStrike" cap="none" dirty="0" err="1">
                  <a:solidFill>
                    <a:schemeClr val="lt1"/>
                  </a:solidFill>
                  <a:latin typeface="Noto Sans"/>
                  <a:ea typeface="Noto Sans"/>
                  <a:cs typeface="Noto Sans"/>
                  <a:sym typeface="Noto Sans"/>
                </a:rPr>
                <a:t>Bambino</a:t>
              </a:r>
              <a:r>
                <a:rPr lang="es-MX" sz="1200" b="0" i="0" u="none" strike="noStrike" cap="none" dirty="0">
                  <a:solidFill>
                    <a:schemeClr val="lt1"/>
                  </a:solidFill>
                  <a:latin typeface="Noto Sans"/>
                  <a:ea typeface="Noto Sans"/>
                  <a:cs typeface="Noto Sans"/>
                  <a:sym typeface="Noto Sans"/>
                </a:rPr>
                <a:t> </a:t>
              </a:r>
              <a:r>
                <a:rPr lang="es-MX" sz="1200" b="0" i="0" u="none" strike="noStrike" cap="none" dirty="0" err="1">
                  <a:solidFill>
                    <a:schemeClr val="lt1"/>
                  </a:solidFill>
                  <a:latin typeface="Noto Sans"/>
                  <a:ea typeface="Noto Sans"/>
                  <a:cs typeface="Noto Sans"/>
                  <a:sym typeface="Noto Sans"/>
                </a:rPr>
                <a:t>Gesi</a:t>
              </a:r>
              <a:endParaRPr sz="1200" b="0" i="0" u="none" strike="noStrike" cap="none" dirty="0">
                <a:solidFill>
                  <a:schemeClr val="lt1"/>
                </a:solidFill>
                <a:latin typeface="Noto Sans"/>
                <a:ea typeface="Noto Sans"/>
                <a:cs typeface="Noto Sans"/>
                <a:sym typeface="Noto Sans"/>
              </a:endParaRPr>
            </a:p>
          </p:txBody>
        </p:sp>
        <p:sp>
          <p:nvSpPr>
            <p:cNvPr id="359" name="Google Shape;359;p9"/>
            <p:cNvSpPr/>
            <p:nvPr/>
          </p:nvSpPr>
          <p:spPr>
            <a:xfrm>
              <a:off x="469" y="4078179"/>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txBox="1"/>
            <p:nvPr/>
          </p:nvSpPr>
          <p:spPr>
            <a:xfrm>
              <a:off x="469" y="4078179"/>
              <a:ext cx="1829233" cy="109753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a:solidFill>
                    <a:schemeClr val="lt1"/>
                  </a:solidFill>
                  <a:latin typeface="Noto Sans"/>
                  <a:ea typeface="Noto Sans"/>
                  <a:cs typeface="Noto Sans"/>
                  <a:sym typeface="Noto Sans"/>
                </a:rPr>
                <a:t>Japón</a:t>
              </a:r>
              <a:r>
                <a:rPr lang="es-MX" sz="1200">
                  <a:solidFill>
                    <a:schemeClr val="lt1"/>
                  </a:solidFill>
                  <a:latin typeface="Noto Sans"/>
                  <a:ea typeface="Noto Sans"/>
                  <a:cs typeface="Noto Sans"/>
                  <a:sym typeface="Noto Sans"/>
                </a:rPr>
                <a:t>	</a:t>
              </a:r>
              <a:endParaRPr/>
            </a:p>
            <a:p>
              <a:pPr marL="114300" marR="0" lvl="1" indent="-114300" algn="l" rtl="0">
                <a:lnSpc>
                  <a:spcPct val="90000"/>
                </a:lnSpc>
                <a:spcBef>
                  <a:spcPts val="420"/>
                </a:spcBef>
                <a:spcAft>
                  <a:spcPts val="0"/>
                </a:spcAft>
                <a:buClr>
                  <a:schemeClr val="lt1"/>
                </a:buClr>
                <a:buSzPts val="1200"/>
                <a:buFont typeface="Noto Sans"/>
                <a:buNone/>
              </a:pPr>
              <a:r>
                <a:rPr lang="es-MX" sz="1200" b="0" i="0" u="none" strike="noStrike" cap="none">
                  <a:solidFill>
                    <a:schemeClr val="lt1"/>
                  </a:solidFill>
                  <a:latin typeface="Noto Sans"/>
                  <a:ea typeface="Noto Sans"/>
                  <a:cs typeface="Noto Sans"/>
                  <a:sym typeface="Noto Sans"/>
                </a:rPr>
                <a:t>Tokio University</a:t>
              </a:r>
              <a:endParaRPr sz="1200" b="0" i="0" u="none" strike="noStrike" cap="none">
                <a:solidFill>
                  <a:schemeClr val="lt1"/>
                </a:solidFill>
                <a:latin typeface="Noto Sans"/>
                <a:ea typeface="Noto Sans"/>
                <a:cs typeface="Noto Sans"/>
                <a:sym typeface="Noto Sans"/>
              </a:endParaRPr>
            </a:p>
          </p:txBody>
        </p:sp>
        <p:sp>
          <p:nvSpPr>
            <p:cNvPr id="361" name="Google Shape;361;p9"/>
            <p:cNvSpPr/>
            <p:nvPr/>
          </p:nvSpPr>
          <p:spPr>
            <a:xfrm>
              <a:off x="2012625" y="4078179"/>
              <a:ext cx="1829233" cy="1097539"/>
            </a:xfrm>
            <a:prstGeom prst="rect">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txBox="1"/>
            <p:nvPr/>
          </p:nvSpPr>
          <p:spPr>
            <a:xfrm>
              <a:off x="2012625" y="4078179"/>
              <a:ext cx="1829233" cy="109753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lt1"/>
                </a:buClr>
                <a:buSzPts val="1200"/>
                <a:buFont typeface="Noto Sans"/>
                <a:buNone/>
              </a:pPr>
              <a:r>
                <a:rPr lang="es-MX" sz="1200" b="1">
                  <a:solidFill>
                    <a:schemeClr val="lt1"/>
                  </a:solidFill>
                  <a:latin typeface="Noto Sans"/>
                  <a:ea typeface="Noto Sans"/>
                  <a:cs typeface="Noto Sans"/>
                  <a:sym typeface="Noto Sans"/>
                </a:rPr>
                <a:t>República Dominicana</a:t>
              </a:r>
              <a:r>
                <a:rPr lang="es-MX" sz="1200">
                  <a:solidFill>
                    <a:schemeClr val="lt1"/>
                  </a:solidFill>
                  <a:latin typeface="Noto Sans"/>
                  <a:ea typeface="Noto Sans"/>
                  <a:cs typeface="Noto Sans"/>
                  <a:sym typeface="Noto Sans"/>
                </a:rPr>
                <a:t>	</a:t>
              </a:r>
              <a:endParaRPr sz="1200">
                <a:solidFill>
                  <a:schemeClr val="lt1"/>
                </a:solidFill>
                <a:latin typeface="Noto Sans"/>
                <a:ea typeface="Noto Sans"/>
                <a:cs typeface="Noto Sans"/>
                <a:sym typeface="Noto Sans"/>
              </a:endParaRPr>
            </a:p>
            <a:p>
              <a:pPr marL="114300" marR="0" lvl="1" indent="-114300" algn="l" rtl="0">
                <a:lnSpc>
                  <a:spcPct val="90000"/>
                </a:lnSpc>
                <a:spcBef>
                  <a:spcPts val="420"/>
                </a:spcBef>
                <a:spcAft>
                  <a:spcPts val="0"/>
                </a:spcAft>
                <a:buClr>
                  <a:schemeClr val="lt1"/>
                </a:buClr>
                <a:buSzPts val="1200"/>
                <a:buFont typeface="Noto Sans"/>
                <a:buNone/>
              </a:pPr>
              <a:r>
                <a:rPr lang="es-MX" sz="1200" b="0" i="0" u="none" strike="noStrike" cap="none">
                  <a:solidFill>
                    <a:schemeClr val="lt1"/>
                  </a:solidFill>
                  <a:latin typeface="Noto Sans"/>
                  <a:ea typeface="Noto Sans"/>
                  <a:cs typeface="Noto Sans"/>
                  <a:sym typeface="Noto Sans"/>
                </a:rPr>
                <a:t>Hospital Regional Infantil</a:t>
              </a:r>
              <a:endParaRPr sz="1200" b="0" i="0" u="none" strike="noStrike" cap="none">
                <a:solidFill>
                  <a:schemeClr val="lt1"/>
                </a:solidFill>
                <a:latin typeface="Noto Sans"/>
                <a:ea typeface="Noto Sans"/>
                <a:cs typeface="Noto Sans"/>
                <a:sym typeface="Noto Sans"/>
              </a:endParaRPr>
            </a:p>
          </p:txBody>
        </p:sp>
      </p:grpSp>
      <p:sp>
        <p:nvSpPr>
          <p:cNvPr id="363" name="Google Shape;363;p9"/>
          <p:cNvSpPr txBox="1"/>
          <p:nvPr/>
        </p:nvSpPr>
        <p:spPr>
          <a:xfrm>
            <a:off x="4725552" y="790344"/>
            <a:ext cx="384232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1600" b="0" i="0" u="none" strike="noStrike" cap="none">
                <a:solidFill>
                  <a:srgbClr val="323F4F"/>
                </a:solidFill>
                <a:latin typeface="Noto Sans"/>
                <a:ea typeface="Noto Sans"/>
                <a:cs typeface="Noto Sans"/>
                <a:sym typeface="Noto Sans"/>
              </a:rPr>
              <a:t> </a:t>
            </a:r>
            <a:r>
              <a:rPr lang="es-MX" sz="1800" b="0" i="0" u="none" strike="noStrike" cap="none">
                <a:solidFill>
                  <a:srgbClr val="323F4F"/>
                </a:solidFill>
                <a:latin typeface="Noto Sans"/>
                <a:ea typeface="Noto Sans"/>
                <a:cs typeface="Noto Sans"/>
                <a:sym typeface="Noto Sans"/>
              </a:rPr>
              <a:t>Internacional </a:t>
            </a:r>
            <a:endParaRPr/>
          </a:p>
          <a:p>
            <a:pPr marL="0" marR="0" lvl="0" indent="0" algn="ctr" rtl="0">
              <a:lnSpc>
                <a:spcPct val="100000"/>
              </a:lnSpc>
              <a:spcBef>
                <a:spcPts val="0"/>
              </a:spcBef>
              <a:spcAft>
                <a:spcPts val="0"/>
              </a:spcAft>
              <a:buClr>
                <a:srgbClr val="000000"/>
              </a:buClr>
              <a:buSzPts val="2400"/>
              <a:buFont typeface="Arial"/>
              <a:buNone/>
            </a:pPr>
            <a:r>
              <a:rPr lang="es-MX" sz="1800" b="1" i="0" u="none" strike="noStrike" cap="none">
                <a:solidFill>
                  <a:srgbClr val="323F4F"/>
                </a:solidFill>
                <a:latin typeface="Noto Sans"/>
                <a:ea typeface="Noto Sans"/>
                <a:cs typeface="Noto Sans"/>
                <a:sym typeface="Noto Sans"/>
              </a:rPr>
              <a:t>(8 países,15 centros)  </a:t>
            </a:r>
            <a:endParaRPr sz="1800" b="1" i="0" u="none" strike="noStrike" cap="none">
              <a:solidFill>
                <a:srgbClr val="323F4F"/>
              </a:solidFill>
              <a:latin typeface="Noto Sans"/>
              <a:ea typeface="Noto Sans"/>
              <a:cs typeface="Noto Sans"/>
              <a:sym typeface="Noto Sans"/>
            </a:endParaRPr>
          </a:p>
        </p:txBody>
      </p:sp>
      <p:sp>
        <p:nvSpPr>
          <p:cNvPr id="364" name="Google Shape;364;p9"/>
          <p:cNvSpPr txBox="1"/>
          <p:nvPr/>
        </p:nvSpPr>
        <p:spPr>
          <a:xfrm>
            <a:off x="8567880" y="519317"/>
            <a:ext cx="408247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1800" b="0" i="0" u="none" strike="noStrike" cap="none">
                <a:solidFill>
                  <a:srgbClr val="323F4F"/>
                </a:solidFill>
                <a:latin typeface="Noto Sans"/>
                <a:ea typeface="Noto Sans"/>
                <a:cs typeface="Noto Sans"/>
                <a:sym typeface="Noto Sans"/>
              </a:rPr>
              <a:t>Enfermería </a:t>
            </a:r>
            <a:endParaRPr/>
          </a:p>
          <a:p>
            <a:pPr marL="0" marR="0" lvl="0" indent="0" algn="ctr" rtl="0">
              <a:lnSpc>
                <a:spcPct val="100000"/>
              </a:lnSpc>
              <a:spcBef>
                <a:spcPts val="0"/>
              </a:spcBef>
              <a:spcAft>
                <a:spcPts val="0"/>
              </a:spcAft>
              <a:buClr>
                <a:srgbClr val="000000"/>
              </a:buClr>
              <a:buSzPts val="2400"/>
              <a:buFont typeface="Arial"/>
              <a:buNone/>
            </a:pPr>
            <a:r>
              <a:rPr lang="es-MX" sz="1800" b="1" i="0" u="none" strike="noStrike" cap="none">
                <a:solidFill>
                  <a:srgbClr val="323F4F"/>
                </a:solidFill>
                <a:latin typeface="Noto Sans"/>
                <a:ea typeface="Noto Sans"/>
                <a:cs typeface="Noto Sans"/>
                <a:sym typeface="Noto Sans"/>
              </a:rPr>
              <a:t>(13 entidades) </a:t>
            </a:r>
            <a:endParaRPr sz="1800" b="1" i="0" u="none" strike="noStrike" cap="none">
              <a:solidFill>
                <a:srgbClr val="323F4F"/>
              </a:solidFill>
              <a:latin typeface="Noto Sans"/>
              <a:ea typeface="Noto Sans"/>
              <a:cs typeface="Noto Sans"/>
              <a:sym typeface="Noto Sans"/>
            </a:endParaRPr>
          </a:p>
        </p:txBody>
      </p:sp>
      <p:grpSp>
        <p:nvGrpSpPr>
          <p:cNvPr id="365" name="Google Shape;365;p9"/>
          <p:cNvGrpSpPr/>
          <p:nvPr/>
        </p:nvGrpSpPr>
        <p:grpSpPr>
          <a:xfrm>
            <a:off x="9303148" y="1147215"/>
            <a:ext cx="2457227" cy="5616517"/>
            <a:chOff x="634824" y="1904"/>
            <a:chExt cx="2457227" cy="5616517"/>
          </a:xfrm>
        </p:grpSpPr>
        <p:sp>
          <p:nvSpPr>
            <p:cNvPr id="366" name="Google Shape;366;p9"/>
            <p:cNvSpPr/>
            <p:nvPr/>
          </p:nvSpPr>
          <p:spPr>
            <a:xfrm>
              <a:off x="634824" y="1904"/>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txBox="1"/>
            <p:nvPr/>
          </p:nvSpPr>
          <p:spPr>
            <a:xfrm>
              <a:off x="634824" y="1904"/>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Instituto Nacional de Cardiología </a:t>
              </a:r>
              <a:endParaRPr/>
            </a:p>
          </p:txBody>
        </p:sp>
        <p:sp>
          <p:nvSpPr>
            <p:cNvPr id="368" name="Google Shape;368;p9"/>
            <p:cNvSpPr/>
            <p:nvPr/>
          </p:nvSpPr>
          <p:spPr>
            <a:xfrm>
              <a:off x="1921943" y="1904"/>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txBox="1"/>
            <p:nvPr/>
          </p:nvSpPr>
          <p:spPr>
            <a:xfrm>
              <a:off x="1921943" y="1904"/>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Instituto Nacional de Enfermedades Respiratorias </a:t>
              </a:r>
              <a:endParaRPr/>
            </a:p>
          </p:txBody>
        </p:sp>
        <p:sp>
          <p:nvSpPr>
            <p:cNvPr id="370" name="Google Shape;370;p9"/>
            <p:cNvSpPr/>
            <p:nvPr/>
          </p:nvSpPr>
          <p:spPr>
            <a:xfrm>
              <a:off x="634824" y="820979"/>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txBox="1"/>
            <p:nvPr/>
          </p:nvSpPr>
          <p:spPr>
            <a:xfrm>
              <a:off x="634824" y="820979"/>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Nacional Autónoma de México </a:t>
              </a:r>
              <a:endParaRPr/>
            </a:p>
          </p:txBody>
        </p:sp>
        <p:sp>
          <p:nvSpPr>
            <p:cNvPr id="372" name="Google Shape;372;p9"/>
            <p:cNvSpPr/>
            <p:nvPr/>
          </p:nvSpPr>
          <p:spPr>
            <a:xfrm>
              <a:off x="1921943" y="820979"/>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txBox="1"/>
            <p:nvPr/>
          </p:nvSpPr>
          <p:spPr>
            <a:xfrm>
              <a:off x="1921943" y="820979"/>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Instituto Politécnico Nacional </a:t>
              </a:r>
              <a:endParaRPr sz="1000" b="1">
                <a:solidFill>
                  <a:schemeClr val="lt1"/>
                </a:solidFill>
                <a:latin typeface="Noto Sans"/>
                <a:ea typeface="Noto Sans"/>
                <a:cs typeface="Noto Sans"/>
                <a:sym typeface="Noto Sans"/>
              </a:endParaRPr>
            </a:p>
          </p:txBody>
        </p:sp>
        <p:sp>
          <p:nvSpPr>
            <p:cNvPr id="374" name="Google Shape;374;p9"/>
            <p:cNvSpPr/>
            <p:nvPr/>
          </p:nvSpPr>
          <p:spPr>
            <a:xfrm>
              <a:off x="634824" y="1640055"/>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txBox="1"/>
            <p:nvPr/>
          </p:nvSpPr>
          <p:spPr>
            <a:xfrm>
              <a:off x="634824" y="1640055"/>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Autónoma Metropolitana </a:t>
              </a:r>
              <a:endParaRPr/>
            </a:p>
          </p:txBody>
        </p:sp>
        <p:sp>
          <p:nvSpPr>
            <p:cNvPr id="376" name="Google Shape;376;p9"/>
            <p:cNvSpPr/>
            <p:nvPr/>
          </p:nvSpPr>
          <p:spPr>
            <a:xfrm>
              <a:off x="1921943" y="1640055"/>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txBox="1"/>
            <p:nvPr/>
          </p:nvSpPr>
          <p:spPr>
            <a:xfrm>
              <a:off x="1921943" y="1640055"/>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La Salle</a:t>
              </a:r>
              <a:endParaRPr/>
            </a:p>
          </p:txBody>
        </p:sp>
        <p:sp>
          <p:nvSpPr>
            <p:cNvPr id="378" name="Google Shape;378;p9"/>
            <p:cNvSpPr/>
            <p:nvPr/>
          </p:nvSpPr>
          <p:spPr>
            <a:xfrm>
              <a:off x="634824" y="2459131"/>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txBox="1"/>
            <p:nvPr/>
          </p:nvSpPr>
          <p:spPr>
            <a:xfrm>
              <a:off x="634824" y="2459131"/>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Autónoma de San Luis Potosi </a:t>
              </a:r>
              <a:endParaRPr/>
            </a:p>
          </p:txBody>
        </p:sp>
        <p:sp>
          <p:nvSpPr>
            <p:cNvPr id="380" name="Google Shape;380;p9"/>
            <p:cNvSpPr/>
            <p:nvPr/>
          </p:nvSpPr>
          <p:spPr>
            <a:xfrm>
              <a:off x="1921943" y="2459131"/>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txBox="1"/>
            <p:nvPr/>
          </p:nvSpPr>
          <p:spPr>
            <a:xfrm>
              <a:off x="1921943" y="2459131"/>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Naval</a:t>
              </a:r>
              <a:endParaRPr sz="1000" b="1">
                <a:solidFill>
                  <a:schemeClr val="lt1"/>
                </a:solidFill>
                <a:latin typeface="Noto Sans"/>
                <a:ea typeface="Noto Sans"/>
                <a:cs typeface="Noto Sans"/>
                <a:sym typeface="Noto Sans"/>
              </a:endParaRPr>
            </a:p>
          </p:txBody>
        </p:sp>
        <p:sp>
          <p:nvSpPr>
            <p:cNvPr id="382" name="Google Shape;382;p9"/>
            <p:cNvSpPr/>
            <p:nvPr/>
          </p:nvSpPr>
          <p:spPr>
            <a:xfrm>
              <a:off x="634824" y="3278206"/>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p:nvPr/>
          </p:nvSpPr>
          <p:spPr>
            <a:xfrm>
              <a:off x="634824" y="3278206"/>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del Mar de Oaxaca</a:t>
              </a:r>
              <a:endParaRPr/>
            </a:p>
          </p:txBody>
        </p:sp>
        <p:sp>
          <p:nvSpPr>
            <p:cNvPr id="384" name="Google Shape;384;p9"/>
            <p:cNvSpPr/>
            <p:nvPr/>
          </p:nvSpPr>
          <p:spPr>
            <a:xfrm>
              <a:off x="1921943" y="3278206"/>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txBox="1"/>
            <p:nvPr/>
          </p:nvSpPr>
          <p:spPr>
            <a:xfrm>
              <a:off x="1921943" y="3278206"/>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de Chalcaltongo Oaxaca </a:t>
              </a:r>
              <a:endParaRPr/>
            </a:p>
          </p:txBody>
        </p:sp>
        <p:sp>
          <p:nvSpPr>
            <p:cNvPr id="386" name="Google Shape;386;p9"/>
            <p:cNvSpPr/>
            <p:nvPr/>
          </p:nvSpPr>
          <p:spPr>
            <a:xfrm>
              <a:off x="634824" y="4097282"/>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txBox="1"/>
            <p:nvPr/>
          </p:nvSpPr>
          <p:spPr>
            <a:xfrm>
              <a:off x="634824" y="4097282"/>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Symbols"/>
                <a:buNone/>
              </a:pPr>
              <a:r>
                <a:rPr lang="es-MX" sz="1000" b="1">
                  <a:solidFill>
                    <a:schemeClr val="lt1"/>
                  </a:solidFill>
                  <a:latin typeface="Noto Sans"/>
                  <a:ea typeface="Noto Sans"/>
                  <a:cs typeface="Noto Sans"/>
                  <a:sym typeface="Noto Sans"/>
                </a:rPr>
                <a:t>Universidad Autónoma de Sinaloa</a:t>
              </a:r>
              <a:endParaRPr/>
            </a:p>
          </p:txBody>
        </p:sp>
        <p:sp>
          <p:nvSpPr>
            <p:cNvPr id="388" name="Google Shape;388;p9"/>
            <p:cNvSpPr/>
            <p:nvPr/>
          </p:nvSpPr>
          <p:spPr>
            <a:xfrm>
              <a:off x="1921943" y="4097282"/>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txBox="1"/>
            <p:nvPr/>
          </p:nvSpPr>
          <p:spPr>
            <a:xfrm>
              <a:off x="1921943" y="4097282"/>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Colegio Nacional de Educación Profesional </a:t>
              </a:r>
              <a:endParaRPr/>
            </a:p>
          </p:txBody>
        </p:sp>
        <p:sp>
          <p:nvSpPr>
            <p:cNvPr id="390" name="Google Shape;390;p9"/>
            <p:cNvSpPr/>
            <p:nvPr/>
          </p:nvSpPr>
          <p:spPr>
            <a:xfrm>
              <a:off x="1278383" y="4916357"/>
              <a:ext cx="1170108" cy="702064"/>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txBox="1"/>
            <p:nvPr/>
          </p:nvSpPr>
          <p:spPr>
            <a:xfrm>
              <a:off x="1278383" y="4916357"/>
              <a:ext cx="1170108" cy="702064"/>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Noto Sans"/>
                <a:buNone/>
              </a:pPr>
              <a:r>
                <a:rPr lang="es-MX" sz="1000" b="1">
                  <a:solidFill>
                    <a:schemeClr val="lt1"/>
                  </a:solidFill>
                  <a:latin typeface="Noto Sans"/>
                  <a:ea typeface="Noto Sans"/>
                  <a:cs typeface="Noto Sans"/>
                  <a:sym typeface="Noto Sans"/>
                </a:rPr>
                <a:t>Escuela Militar de Graduados de Sanidad </a:t>
              </a:r>
              <a:endParaRPr/>
            </a:p>
          </p:txBody>
        </p:sp>
      </p:grpSp>
      <p:sp>
        <p:nvSpPr>
          <p:cNvPr id="392" name="Google Shape;392;p9"/>
          <p:cNvSpPr txBox="1"/>
          <p:nvPr/>
        </p:nvSpPr>
        <p:spPr>
          <a:xfrm>
            <a:off x="3007360" y="156171"/>
            <a:ext cx="61331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1800" b="1" i="0" u="none" strike="noStrike" cap="none" dirty="0">
                <a:solidFill>
                  <a:srgbClr val="002060"/>
                </a:solidFill>
                <a:latin typeface="Noto Sans"/>
                <a:ea typeface="Noto Sans"/>
                <a:cs typeface="Noto Sans"/>
                <a:sym typeface="Noto Sans"/>
              </a:rPr>
              <a:t>Vinculación Estudiantes en Formación (Pre y Posgrado)</a:t>
            </a:r>
            <a:endParaRPr sz="1800" b="1" i="0" u="none" strike="noStrike" cap="none" dirty="0">
              <a:solidFill>
                <a:srgbClr val="002060"/>
              </a:solidFill>
              <a:latin typeface="Noto Sans"/>
              <a:ea typeface="Noto Sans"/>
              <a:cs typeface="Noto Sans"/>
              <a:sym typeface="No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04CD5-CE6A-FE24-BD0E-105007EE3184}"/>
            </a:ext>
          </a:extLst>
        </p:cNvPr>
        <p:cNvGrpSpPr/>
        <p:nvPr/>
      </p:nvGrpSpPr>
      <p:grpSpPr>
        <a:xfrm>
          <a:off x="0" y="0"/>
          <a:ext cx="0" cy="0"/>
          <a:chOff x="0" y="0"/>
          <a:chExt cx="0" cy="0"/>
        </a:xfrm>
      </p:grpSpPr>
      <p:sp>
        <p:nvSpPr>
          <p:cNvPr id="8" name="Google Shape;229;p9">
            <a:extLst>
              <a:ext uri="{FF2B5EF4-FFF2-40B4-BE49-F238E27FC236}">
                <a16:creationId xmlns:a16="http://schemas.microsoft.com/office/drawing/2014/main" id="{55875B05-4BE6-2E02-A132-F524D6772331}"/>
              </a:ext>
            </a:extLst>
          </p:cNvPr>
          <p:cNvSpPr txBox="1"/>
          <p:nvPr/>
        </p:nvSpPr>
        <p:spPr>
          <a:xfrm>
            <a:off x="9173980" y="0"/>
            <a:ext cx="3018020" cy="36933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1800" b="1" i="0" u="none" strike="noStrike" kern="0" cap="none" spc="0" normalizeH="0" baseline="0" noProof="0">
                <a:ln>
                  <a:noFill/>
                </a:ln>
                <a:solidFill>
                  <a:srgbClr val="FFFFFF"/>
                </a:solidFill>
                <a:effectLst/>
                <a:uLnTx/>
                <a:uFillTx/>
                <a:latin typeface="Noto Sans"/>
                <a:ea typeface="Noto Sans"/>
                <a:cs typeface="Noto Sans"/>
                <a:sym typeface="Noto Sans"/>
              </a:rPr>
              <a:t>ENSEÑANZA</a:t>
            </a:r>
            <a:endParaRPr kumimoji="0" sz="1800" b="1" i="0" u="none" strike="noStrike" kern="0" cap="none" spc="0" normalizeH="0" baseline="0" noProof="0">
              <a:ln>
                <a:noFill/>
              </a:ln>
              <a:solidFill>
                <a:srgbClr val="FFFFFF"/>
              </a:solidFill>
              <a:effectLst/>
              <a:uLnTx/>
              <a:uFillTx/>
              <a:latin typeface="Noto Sans"/>
              <a:ea typeface="Noto Sans"/>
              <a:cs typeface="Noto Sans"/>
              <a:sym typeface="Noto Sans"/>
            </a:endParaRPr>
          </a:p>
        </p:txBody>
      </p:sp>
      <p:sp>
        <p:nvSpPr>
          <p:cNvPr id="13" name="Google Shape;230;p9">
            <a:extLst>
              <a:ext uri="{FF2B5EF4-FFF2-40B4-BE49-F238E27FC236}">
                <a16:creationId xmlns:a16="http://schemas.microsoft.com/office/drawing/2014/main" id="{A98E355D-D87D-D45B-F34B-337AB7FD2249}"/>
              </a:ext>
            </a:extLst>
          </p:cNvPr>
          <p:cNvSpPr txBox="1"/>
          <p:nvPr/>
        </p:nvSpPr>
        <p:spPr>
          <a:xfrm>
            <a:off x="608980" y="723366"/>
            <a:ext cx="6089074" cy="369291"/>
          </a:xfrm>
          <a:prstGeom prst="rect">
            <a:avLst/>
          </a:prstGeom>
          <a:noFill/>
          <a:ln>
            <a:noFill/>
          </a:ln>
        </p:spPr>
        <p:txBody>
          <a:bodyPr spcFirstLastPara="1" wrap="square" lIns="91425" tIns="45700" rIns="91425" bIns="45700" anchor="t" anchorCtr="0">
            <a:spAutoFit/>
          </a:bodyPr>
          <a:lstStyle/>
          <a:p>
            <a:pPr algn="ctr">
              <a:defRPr/>
            </a:pPr>
            <a:r>
              <a:rPr lang="es-MX" sz="1800" b="1" dirty="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Procesos de Selección 2021-2025</a:t>
            </a:r>
          </a:p>
        </p:txBody>
      </p:sp>
      <p:sp>
        <p:nvSpPr>
          <p:cNvPr id="6" name="Google Shape;230;p9">
            <a:extLst>
              <a:ext uri="{FF2B5EF4-FFF2-40B4-BE49-F238E27FC236}">
                <a16:creationId xmlns:a16="http://schemas.microsoft.com/office/drawing/2014/main" id="{C9F08C59-5DE9-AA7D-4279-23892037AF5A}"/>
              </a:ext>
            </a:extLst>
          </p:cNvPr>
          <p:cNvSpPr txBox="1"/>
          <p:nvPr/>
        </p:nvSpPr>
        <p:spPr>
          <a:xfrm>
            <a:off x="1188210" y="2378384"/>
            <a:ext cx="5057616" cy="369291"/>
          </a:xfrm>
          <a:prstGeom prst="rect">
            <a:avLst/>
          </a:prstGeom>
          <a:noFill/>
          <a:ln>
            <a:noFill/>
          </a:ln>
        </p:spPr>
        <p:txBody>
          <a:bodyPr spcFirstLastPara="1" wrap="square" lIns="91425" tIns="45700" rIns="91425" bIns="45700" anchor="t" anchorCtr="0">
            <a:spAutoFit/>
          </a:bodyPr>
          <a:lstStyle/>
          <a:p>
            <a:pPr algn="ctr">
              <a:defRPr/>
            </a:pPr>
            <a:r>
              <a:rPr lang="es-MX" sz="1800" b="1" dirty="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Eficiencia Terminal (%)</a:t>
            </a:r>
          </a:p>
        </p:txBody>
      </p:sp>
      <p:graphicFrame>
        <p:nvGraphicFramePr>
          <p:cNvPr id="15" name="Tabla 14">
            <a:extLst>
              <a:ext uri="{FF2B5EF4-FFF2-40B4-BE49-F238E27FC236}">
                <a16:creationId xmlns:a16="http://schemas.microsoft.com/office/drawing/2014/main" id="{D1776289-0A60-4A5A-3890-2001403B2EA6}"/>
              </a:ext>
            </a:extLst>
          </p:cNvPr>
          <p:cNvGraphicFramePr>
            <a:graphicFrameLocks noGrp="1"/>
          </p:cNvGraphicFramePr>
          <p:nvPr/>
        </p:nvGraphicFramePr>
        <p:xfrm>
          <a:off x="870858" y="2825960"/>
          <a:ext cx="5374968" cy="1758476"/>
        </p:xfrm>
        <a:graphic>
          <a:graphicData uri="http://schemas.openxmlformats.org/drawingml/2006/table">
            <a:tbl>
              <a:tblPr>
                <a:tableStyleId>{BDBED569-4797-4DF1-A0F4-6AAB3CD982D8}</a:tableStyleId>
              </a:tblPr>
              <a:tblGrid>
                <a:gridCol w="1420158">
                  <a:extLst>
                    <a:ext uri="{9D8B030D-6E8A-4147-A177-3AD203B41FA5}">
                      <a16:colId xmlns:a16="http://schemas.microsoft.com/office/drawing/2014/main" val="3764233239"/>
                    </a:ext>
                  </a:extLst>
                </a:gridCol>
                <a:gridCol w="791786">
                  <a:extLst>
                    <a:ext uri="{9D8B030D-6E8A-4147-A177-3AD203B41FA5}">
                      <a16:colId xmlns:a16="http://schemas.microsoft.com/office/drawing/2014/main" val="4078798327"/>
                    </a:ext>
                  </a:extLst>
                </a:gridCol>
                <a:gridCol w="756856">
                  <a:extLst>
                    <a:ext uri="{9D8B030D-6E8A-4147-A177-3AD203B41FA5}">
                      <a16:colId xmlns:a16="http://schemas.microsoft.com/office/drawing/2014/main" val="4022901495"/>
                    </a:ext>
                  </a:extLst>
                </a:gridCol>
                <a:gridCol w="815075">
                  <a:extLst>
                    <a:ext uri="{9D8B030D-6E8A-4147-A177-3AD203B41FA5}">
                      <a16:colId xmlns:a16="http://schemas.microsoft.com/office/drawing/2014/main" val="2238381398"/>
                    </a:ext>
                  </a:extLst>
                </a:gridCol>
                <a:gridCol w="838364">
                  <a:extLst>
                    <a:ext uri="{9D8B030D-6E8A-4147-A177-3AD203B41FA5}">
                      <a16:colId xmlns:a16="http://schemas.microsoft.com/office/drawing/2014/main" val="2583474638"/>
                    </a:ext>
                  </a:extLst>
                </a:gridCol>
                <a:gridCol w="752729">
                  <a:extLst>
                    <a:ext uri="{9D8B030D-6E8A-4147-A177-3AD203B41FA5}">
                      <a16:colId xmlns:a16="http://schemas.microsoft.com/office/drawing/2014/main" val="725695432"/>
                    </a:ext>
                  </a:extLst>
                </a:gridCol>
              </a:tblGrid>
              <a:tr h="439619">
                <a:tc>
                  <a:txBody>
                    <a:bodyPr/>
                    <a:lstStyle/>
                    <a:p>
                      <a:pPr marR="101600" algn="ctr" rtl="0" fontAlgn="ctr">
                        <a:spcBef>
                          <a:spcPts val="0"/>
                        </a:spcBef>
                        <a:spcAft>
                          <a:spcPts val="0"/>
                        </a:spcAft>
                      </a:pPr>
                      <a:r>
                        <a:rPr lang="es-MX" sz="1100" b="1" u="none" strike="noStrike"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Especialidad</a:t>
                      </a:r>
                      <a:endParaRPr lang="es-MX" sz="1100" b="1" dirty="0">
                        <a:solidFill>
                          <a:schemeClr val="bg1"/>
                        </a:solidFill>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5405D"/>
                    </a:solidFill>
                  </a:tcPr>
                </a:tc>
                <a:tc>
                  <a:txBody>
                    <a:bodyPr/>
                    <a:lstStyle/>
                    <a:p>
                      <a:pPr marL="89535" marR="114300" algn="ctr" rtl="0" fontAlgn="ctr">
                        <a:spcBef>
                          <a:spcPts val="0"/>
                        </a:spcBef>
                        <a:spcAft>
                          <a:spcPts val="0"/>
                        </a:spcAft>
                      </a:pPr>
                      <a:r>
                        <a:rPr lang="es-MX" sz="1100" b="1"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2021</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5405D"/>
                    </a:solidFill>
                  </a:tcPr>
                </a:tc>
                <a:tc>
                  <a:txBody>
                    <a:bodyPr/>
                    <a:lstStyle/>
                    <a:p>
                      <a:pPr marL="89535" marR="114300" algn="ctr" rtl="0" fontAlgn="ctr">
                        <a:spcBef>
                          <a:spcPts val="0"/>
                        </a:spcBef>
                        <a:spcAft>
                          <a:spcPts val="0"/>
                        </a:spcAft>
                      </a:pPr>
                      <a:r>
                        <a:rPr lang="es-MX" sz="1100" b="1" u="none" strike="noStrike"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2022</a:t>
                      </a:r>
                      <a:endParaRPr lang="es-MX" sz="1100" b="1" dirty="0">
                        <a:solidFill>
                          <a:schemeClr val="bg1"/>
                        </a:solidFill>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5405D"/>
                    </a:solidFill>
                  </a:tcPr>
                </a:tc>
                <a:tc>
                  <a:txBody>
                    <a:bodyPr/>
                    <a:lstStyle/>
                    <a:p>
                      <a:pPr marL="89535" marR="114300" algn="ctr" rtl="0" fontAlgn="ctr">
                        <a:spcBef>
                          <a:spcPts val="0"/>
                        </a:spcBef>
                        <a:spcAft>
                          <a:spcPts val="0"/>
                        </a:spcAft>
                      </a:pPr>
                      <a:r>
                        <a:rPr lang="es-MX" sz="1100" b="1" u="none" strike="noStrike"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2023</a:t>
                      </a:r>
                      <a:endParaRPr lang="es-MX" sz="1100" b="1" dirty="0">
                        <a:solidFill>
                          <a:schemeClr val="bg1"/>
                        </a:solidFill>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5405D"/>
                    </a:solidFill>
                  </a:tcPr>
                </a:tc>
                <a:tc>
                  <a:txBody>
                    <a:bodyPr/>
                    <a:lstStyle/>
                    <a:p>
                      <a:pPr marL="89535" marR="114300" algn="ctr" rtl="0" fontAlgn="ctr">
                        <a:spcBef>
                          <a:spcPts val="0"/>
                        </a:spcBef>
                        <a:spcAft>
                          <a:spcPts val="0"/>
                        </a:spcAft>
                      </a:pPr>
                      <a:r>
                        <a:rPr lang="es-MX" sz="1100" b="1"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2024</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5405D"/>
                    </a:solidFill>
                  </a:tcPr>
                </a:tc>
                <a:tc>
                  <a:txBody>
                    <a:bodyPr/>
                    <a:lstStyle/>
                    <a:p>
                      <a:pPr marL="89535" marR="114300" algn="ctr" rtl="0" fontAlgn="ctr">
                        <a:spcBef>
                          <a:spcPts val="0"/>
                        </a:spcBef>
                        <a:spcAft>
                          <a:spcPts val="0"/>
                        </a:spcAft>
                      </a:pPr>
                      <a:r>
                        <a:rPr lang="es-MX" sz="1100" b="1"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2025</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5405D"/>
                    </a:solidFill>
                  </a:tcPr>
                </a:tc>
                <a:extLst>
                  <a:ext uri="{0D108BD9-81ED-4DB2-BD59-A6C34878D82A}">
                    <a16:rowId xmlns:a16="http://schemas.microsoft.com/office/drawing/2014/main" val="3345980996"/>
                  </a:ext>
                </a:extLst>
              </a:tr>
              <a:tr h="439619">
                <a:tc>
                  <a:txBody>
                    <a:bodyPr/>
                    <a:lstStyle/>
                    <a:p>
                      <a:pPr marL="87313" marR="101600" indent="0" algn="ctr" rtl="0" fontAlgn="ctr">
                        <a:spcBef>
                          <a:spcPts val="0"/>
                        </a:spcBef>
                        <a:spcAft>
                          <a:spcPts val="0"/>
                        </a:spcAft>
                      </a:pPr>
                      <a:r>
                        <a:rPr lang="es-MX" sz="1200" b="1" u="none" strike="noStrike" dirty="0">
                          <a:effectLst/>
                          <a:latin typeface="Noto Sans" panose="020B0502040504020204" pitchFamily="34" charset="0"/>
                          <a:ea typeface="Noto Sans" panose="020B0502040504020204" pitchFamily="34" charset="0"/>
                          <a:cs typeface="Noto Sans" panose="020B0502040504020204" pitchFamily="34" charset="0"/>
                        </a:rPr>
                        <a:t>Pediatría</a:t>
                      </a:r>
                      <a:endParaRPr lang="es-MX" sz="1200" b="1"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90 </a:t>
                      </a:r>
                      <a:endParaRPr lang="es-MX" sz="1200" b="0"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algn="ctr" rtl="0" fontAlgn="ctr">
                        <a:spcBef>
                          <a:spcPts val="0"/>
                        </a:spcBef>
                        <a:spcAft>
                          <a:spcPts val="0"/>
                        </a:spcAft>
                      </a:pPr>
                      <a:r>
                        <a:rPr lang="es-MX" sz="1200" b="0" u="none" strike="noStrike" dirty="0">
                          <a:effectLst/>
                          <a:latin typeface="Noto Sans" panose="020B0502040504020204" pitchFamily="34" charset="0"/>
                          <a:ea typeface="Noto Sans" panose="020B0502040504020204" pitchFamily="34" charset="0"/>
                          <a:cs typeface="Noto Sans" panose="020B0502040504020204" pitchFamily="34" charset="0"/>
                        </a:rPr>
                        <a:t>93</a:t>
                      </a:r>
                      <a:endParaRPr lang="es-MX" sz="1200" b="0"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algn="ctr" rtl="0" fontAlgn="ctr">
                        <a:spcBef>
                          <a:spcPts val="0"/>
                        </a:spcBef>
                        <a:spcAft>
                          <a:spcPts val="0"/>
                        </a:spcAft>
                      </a:pPr>
                      <a:r>
                        <a:rPr lang="es-MX" sz="1200" b="0" dirty="0">
                          <a:effectLst/>
                          <a:latin typeface="Noto Sans" panose="020B0502040504020204" pitchFamily="34" charset="0"/>
                          <a:ea typeface="Noto Sans" panose="020B0502040504020204" pitchFamily="34" charset="0"/>
                          <a:cs typeface="Noto Sans" panose="020B0502040504020204" pitchFamily="34" charset="0"/>
                        </a:rPr>
                        <a:t>95</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algn="ctr" rtl="0" fontAlgn="ctr">
                        <a:spcBef>
                          <a:spcPts val="0"/>
                        </a:spcBef>
                        <a:spcAft>
                          <a:spcPts val="0"/>
                        </a:spcAft>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73839816"/>
                  </a:ext>
                </a:extLst>
              </a:tr>
              <a:tr h="439619">
                <a:tc>
                  <a:txBody>
                    <a:bodyPr/>
                    <a:lstStyle/>
                    <a:p>
                      <a:pPr marL="182563" marR="101600" indent="-95250" algn="ctr" rtl="0" fontAlgn="ctr">
                        <a:spcBef>
                          <a:spcPts val="0"/>
                        </a:spcBef>
                        <a:spcAft>
                          <a:spcPts val="0"/>
                        </a:spcAft>
                      </a:pPr>
                      <a:r>
                        <a:rPr lang="es-MX" sz="1200" b="1" u="none" strike="noStrike" dirty="0">
                          <a:effectLst/>
                          <a:latin typeface="Noto Sans" panose="020B0502040504020204" pitchFamily="34" charset="0"/>
                          <a:ea typeface="Noto Sans" panose="020B0502040504020204" pitchFamily="34" charset="0"/>
                          <a:cs typeface="Noto Sans" panose="020B0502040504020204" pitchFamily="34" charset="0"/>
                        </a:rPr>
                        <a:t>Genética</a:t>
                      </a:r>
                      <a:endParaRPr lang="es-MX" sz="1200" b="1"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75</a:t>
                      </a:r>
                      <a:endParaRPr lang="es-MX" sz="1200" b="0"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algn="ctr" rtl="0" fontAlgn="ctr">
                        <a:spcBef>
                          <a:spcPts val="0"/>
                        </a:spcBef>
                        <a:spcAft>
                          <a:spcPts val="0"/>
                        </a:spcAft>
                      </a:pPr>
                      <a:r>
                        <a:rPr lang="es-MX" sz="1200" b="0" u="none" strike="noStrike" dirty="0">
                          <a:effectLst/>
                          <a:latin typeface="Noto Sans" panose="020B0502040504020204" pitchFamily="34" charset="0"/>
                          <a:ea typeface="Noto Sans" panose="020B0502040504020204" pitchFamily="34" charset="0"/>
                          <a:cs typeface="Noto Sans" panose="020B0502040504020204" pitchFamily="34" charset="0"/>
                        </a:rPr>
                        <a:t>100</a:t>
                      </a:r>
                      <a:endParaRPr lang="es-MX" sz="1200" b="0"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algn="ctr" rtl="0" fontAlgn="ctr">
                        <a:spcBef>
                          <a:spcPts val="0"/>
                        </a:spcBef>
                        <a:spcAft>
                          <a:spcPts val="0"/>
                        </a:spcAft>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algn="ctr" rtl="0" fontAlgn="ctr">
                        <a:spcBef>
                          <a:spcPts val="0"/>
                        </a:spcBef>
                        <a:spcAft>
                          <a:spcPts val="0"/>
                        </a:spcAft>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70546766"/>
                  </a:ext>
                </a:extLst>
              </a:tr>
              <a:tr h="439619">
                <a:tc>
                  <a:txBody>
                    <a:bodyPr/>
                    <a:lstStyle/>
                    <a:p>
                      <a:pPr marL="87313" marR="101600" indent="0" algn="ctr" rtl="0" fontAlgn="ctr">
                        <a:spcBef>
                          <a:spcPts val="0"/>
                        </a:spcBef>
                        <a:spcAft>
                          <a:spcPts val="0"/>
                        </a:spcAft>
                      </a:pPr>
                      <a:r>
                        <a:rPr lang="es-MX" sz="1200" b="1" u="none" strike="noStrike" dirty="0">
                          <a:effectLst/>
                          <a:latin typeface="Noto Sans" panose="020B0502040504020204" pitchFamily="34" charset="0"/>
                          <a:ea typeface="Noto Sans" panose="020B0502040504020204" pitchFamily="34" charset="0"/>
                          <a:cs typeface="Noto Sans" panose="020B0502040504020204" pitchFamily="34" charset="0"/>
                        </a:rPr>
                        <a:t>Estomatología</a:t>
                      </a:r>
                      <a:endParaRPr lang="es-MX" sz="1200" b="1"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71</a:t>
                      </a:r>
                      <a:endParaRPr lang="es-MX" sz="1200" b="0" dirty="0">
                        <a:effectLst/>
                        <a:latin typeface="Noto Sans" panose="020B0502040504020204" pitchFamily="34" charset="0"/>
                        <a:ea typeface="Noto Sans" panose="020B0502040504020204" pitchFamily="34" charset="0"/>
                        <a:cs typeface="Noto Sans" panose="020B0502040504020204" pitchFamily="34" charset="0"/>
                      </a:endParaRP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dirty="0">
                          <a:effectLst/>
                          <a:latin typeface="Noto Sans" panose="020B0502040504020204" pitchFamily="34" charset="0"/>
                          <a:ea typeface="Noto Sans" panose="020B0502040504020204" pitchFamily="34" charset="0"/>
                          <a:cs typeface="Noto Sans" panose="020B0502040504020204" pitchFamily="34" charset="0"/>
                        </a:rPr>
                        <a:t>86</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89535" marR="101600" lvl="0" indent="0" algn="ctr" defTabSz="914400" rtl="0" eaLnBrk="1" fontAlgn="ctr" latinLnBrk="0" hangingPunct="1">
                        <a:lnSpc>
                          <a:spcPct val="100000"/>
                        </a:lnSpc>
                        <a:spcBef>
                          <a:spcPts val="0"/>
                        </a:spcBef>
                        <a:spcAft>
                          <a:spcPts val="0"/>
                        </a:spcAft>
                        <a:buClrTx/>
                        <a:buSzTx/>
                        <a:buFontTx/>
                        <a:buNone/>
                        <a:tabLst/>
                        <a:defRPr/>
                      </a:pPr>
                      <a:r>
                        <a:rPr lang="es-MX" sz="1200" b="0" dirty="0">
                          <a:effectLst/>
                          <a:latin typeface="Noto Sans" panose="020B0502040504020204" pitchFamily="34" charset="0"/>
                          <a:ea typeface="Noto Sans" panose="020B0502040504020204" pitchFamily="34" charset="0"/>
                          <a:cs typeface="Noto Sans" panose="020B0502040504020204" pitchFamily="34" charset="0"/>
                        </a:rPr>
                        <a:t>100</a:t>
                      </a:r>
                    </a:p>
                  </a:txBody>
                  <a:tcPr marL="38100" marR="38100" marT="38100" marB="381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0823496"/>
                  </a:ext>
                </a:extLst>
              </a:tr>
            </a:tbl>
          </a:graphicData>
        </a:graphic>
      </p:graphicFrame>
      <p:graphicFrame>
        <p:nvGraphicFramePr>
          <p:cNvPr id="16" name="Tabla 15">
            <a:extLst>
              <a:ext uri="{FF2B5EF4-FFF2-40B4-BE49-F238E27FC236}">
                <a16:creationId xmlns:a16="http://schemas.microsoft.com/office/drawing/2014/main" id="{AAD8EA9F-E425-5FFE-9D38-9F3E304FF2EE}"/>
              </a:ext>
            </a:extLst>
          </p:cNvPr>
          <p:cNvGraphicFramePr>
            <a:graphicFrameLocks noGrp="1"/>
          </p:cNvGraphicFramePr>
          <p:nvPr/>
        </p:nvGraphicFramePr>
        <p:xfrm>
          <a:off x="608980" y="1148374"/>
          <a:ext cx="6004051" cy="1044000"/>
        </p:xfrm>
        <a:graphic>
          <a:graphicData uri="http://schemas.openxmlformats.org/drawingml/2006/table">
            <a:tbl>
              <a:tblPr firstRow="1" bandRow="1">
                <a:tableStyleId>{5C22544A-7EE6-4342-B048-85BDC9FD1C3A}</a:tableStyleId>
              </a:tblPr>
              <a:tblGrid>
                <a:gridCol w="1264011">
                  <a:extLst>
                    <a:ext uri="{9D8B030D-6E8A-4147-A177-3AD203B41FA5}">
                      <a16:colId xmlns:a16="http://schemas.microsoft.com/office/drawing/2014/main" val="2402172347"/>
                    </a:ext>
                  </a:extLst>
                </a:gridCol>
                <a:gridCol w="948008">
                  <a:extLst>
                    <a:ext uri="{9D8B030D-6E8A-4147-A177-3AD203B41FA5}">
                      <a16:colId xmlns:a16="http://schemas.microsoft.com/office/drawing/2014/main" val="2381878598"/>
                    </a:ext>
                  </a:extLst>
                </a:gridCol>
                <a:gridCol w="948008">
                  <a:extLst>
                    <a:ext uri="{9D8B030D-6E8A-4147-A177-3AD203B41FA5}">
                      <a16:colId xmlns:a16="http://schemas.microsoft.com/office/drawing/2014/main" val="310534147"/>
                    </a:ext>
                  </a:extLst>
                </a:gridCol>
                <a:gridCol w="948008">
                  <a:extLst>
                    <a:ext uri="{9D8B030D-6E8A-4147-A177-3AD203B41FA5}">
                      <a16:colId xmlns:a16="http://schemas.microsoft.com/office/drawing/2014/main" val="3909091953"/>
                    </a:ext>
                  </a:extLst>
                </a:gridCol>
                <a:gridCol w="948008">
                  <a:extLst>
                    <a:ext uri="{9D8B030D-6E8A-4147-A177-3AD203B41FA5}">
                      <a16:colId xmlns:a16="http://schemas.microsoft.com/office/drawing/2014/main" val="2206128783"/>
                    </a:ext>
                  </a:extLst>
                </a:gridCol>
                <a:gridCol w="948008">
                  <a:extLst>
                    <a:ext uri="{9D8B030D-6E8A-4147-A177-3AD203B41FA5}">
                      <a16:colId xmlns:a16="http://schemas.microsoft.com/office/drawing/2014/main" val="268165241"/>
                    </a:ext>
                  </a:extLst>
                </a:gridCol>
              </a:tblGrid>
              <a:tr h="348000">
                <a:tc>
                  <a:txBody>
                    <a:bodyPr/>
                    <a:lstStyle/>
                    <a:p>
                      <a:pPr algn="ctr"/>
                      <a:endPar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2021</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2022</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2023</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2024</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2025</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extLst>
                  <a:ext uri="{0D108BD9-81ED-4DB2-BD59-A6C34878D82A}">
                    <a16:rowId xmlns:a16="http://schemas.microsoft.com/office/drawing/2014/main" val="1537258498"/>
                  </a:ext>
                </a:extLst>
              </a:tr>
              <a:tr h="348000">
                <a:tc>
                  <a:txBody>
                    <a:bodyPr/>
                    <a:lstStyle/>
                    <a:p>
                      <a:pPr algn="ctr"/>
                      <a:r>
                        <a:rPr lang="es-MX" sz="1200" b="1" dirty="0">
                          <a:latin typeface="Noto Sans" panose="020B0502040504020204" pitchFamily="34" charset="0"/>
                          <a:ea typeface="Noto Sans" panose="020B0502040504020204" pitchFamily="34" charset="0"/>
                          <a:cs typeface="Noto Sans" panose="020B0502040504020204" pitchFamily="34" charset="0"/>
                        </a:rPr>
                        <a:t>Aspirantes</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453</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453</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457</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397</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447</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extLst>
                  <a:ext uri="{0D108BD9-81ED-4DB2-BD59-A6C34878D82A}">
                    <a16:rowId xmlns:a16="http://schemas.microsoft.com/office/drawing/2014/main" val="1279630590"/>
                  </a:ext>
                </a:extLst>
              </a:tr>
              <a:tr h="348000">
                <a:tc>
                  <a:txBody>
                    <a:bodyPr/>
                    <a:lstStyle/>
                    <a:p>
                      <a:pPr algn="ctr"/>
                      <a:r>
                        <a:rPr lang="es-MX" sz="1200" b="1" dirty="0">
                          <a:latin typeface="Noto Sans" panose="020B0502040504020204" pitchFamily="34" charset="0"/>
                          <a:ea typeface="Noto Sans" panose="020B0502040504020204" pitchFamily="34" charset="0"/>
                          <a:cs typeface="Noto Sans" panose="020B0502040504020204" pitchFamily="34" charset="0"/>
                        </a:rPr>
                        <a:t>Seleccionados</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225</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228</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218</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202</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200" dirty="0">
                          <a:latin typeface="Noto Sans" panose="020B0502040504020204" pitchFamily="34" charset="0"/>
                          <a:ea typeface="Noto Sans" panose="020B0502040504020204" pitchFamily="34" charset="0"/>
                          <a:cs typeface="Noto Sans" panose="020B0502040504020204" pitchFamily="34" charset="0"/>
                        </a:rPr>
                        <a:t>197</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extLst>
                  <a:ext uri="{0D108BD9-81ED-4DB2-BD59-A6C34878D82A}">
                    <a16:rowId xmlns:a16="http://schemas.microsoft.com/office/drawing/2014/main" val="2073651208"/>
                  </a:ext>
                </a:extLst>
              </a:tr>
            </a:tbl>
          </a:graphicData>
        </a:graphic>
      </p:graphicFrame>
      <p:sp>
        <p:nvSpPr>
          <p:cNvPr id="17" name="Google Shape;230;p9">
            <a:extLst>
              <a:ext uri="{FF2B5EF4-FFF2-40B4-BE49-F238E27FC236}">
                <a16:creationId xmlns:a16="http://schemas.microsoft.com/office/drawing/2014/main" id="{06C7B8E8-E18D-1E45-4F8E-E3E2688470DF}"/>
              </a:ext>
            </a:extLst>
          </p:cNvPr>
          <p:cNvSpPr txBox="1"/>
          <p:nvPr/>
        </p:nvSpPr>
        <p:spPr>
          <a:xfrm>
            <a:off x="591984" y="4950281"/>
            <a:ext cx="6021047" cy="369291"/>
          </a:xfrm>
          <a:prstGeom prst="rect">
            <a:avLst/>
          </a:prstGeom>
          <a:noFill/>
          <a:ln>
            <a:noFill/>
          </a:ln>
        </p:spPr>
        <p:txBody>
          <a:bodyPr spcFirstLastPara="1" wrap="square" lIns="91425" tIns="45700" rIns="91425" bIns="45700" anchor="t" anchorCtr="0">
            <a:spAutoFit/>
          </a:bodyPr>
          <a:lstStyle/>
          <a:p>
            <a:pPr algn="ctr">
              <a:defRPr/>
            </a:pPr>
            <a:r>
              <a:rPr lang="es-MX" sz="1800" b="1" dirty="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Consejo Mexicano de Certificación en Pediatría</a:t>
            </a:r>
          </a:p>
        </p:txBody>
      </p:sp>
      <p:graphicFrame>
        <p:nvGraphicFramePr>
          <p:cNvPr id="19" name="Tabla 18">
            <a:extLst>
              <a:ext uri="{FF2B5EF4-FFF2-40B4-BE49-F238E27FC236}">
                <a16:creationId xmlns:a16="http://schemas.microsoft.com/office/drawing/2014/main" id="{5FD4DA5F-6BD4-99B8-4171-6A64A3E142FA}"/>
              </a:ext>
            </a:extLst>
          </p:cNvPr>
          <p:cNvGraphicFramePr>
            <a:graphicFrameLocks noGrp="1"/>
          </p:cNvGraphicFramePr>
          <p:nvPr/>
        </p:nvGraphicFramePr>
        <p:xfrm>
          <a:off x="949448" y="5391037"/>
          <a:ext cx="5323113" cy="1048538"/>
        </p:xfrm>
        <a:graphic>
          <a:graphicData uri="http://schemas.openxmlformats.org/drawingml/2006/table">
            <a:tbl>
              <a:tblPr firstRow="1" bandRow="1">
                <a:tableStyleId>{5C22544A-7EE6-4342-B048-85BDC9FD1C3A}</a:tableStyleId>
              </a:tblPr>
              <a:tblGrid>
                <a:gridCol w="1990871">
                  <a:extLst>
                    <a:ext uri="{9D8B030D-6E8A-4147-A177-3AD203B41FA5}">
                      <a16:colId xmlns:a16="http://schemas.microsoft.com/office/drawing/2014/main" val="310534147"/>
                    </a:ext>
                  </a:extLst>
                </a:gridCol>
                <a:gridCol w="1378177">
                  <a:extLst>
                    <a:ext uri="{9D8B030D-6E8A-4147-A177-3AD203B41FA5}">
                      <a16:colId xmlns:a16="http://schemas.microsoft.com/office/drawing/2014/main" val="3909091953"/>
                    </a:ext>
                  </a:extLst>
                </a:gridCol>
                <a:gridCol w="795102">
                  <a:extLst>
                    <a:ext uri="{9D8B030D-6E8A-4147-A177-3AD203B41FA5}">
                      <a16:colId xmlns:a16="http://schemas.microsoft.com/office/drawing/2014/main" val="2206128783"/>
                    </a:ext>
                  </a:extLst>
                </a:gridCol>
                <a:gridCol w="1158963">
                  <a:extLst>
                    <a:ext uri="{9D8B030D-6E8A-4147-A177-3AD203B41FA5}">
                      <a16:colId xmlns:a16="http://schemas.microsoft.com/office/drawing/2014/main" val="4117551863"/>
                    </a:ext>
                  </a:extLst>
                </a:gridCol>
              </a:tblGrid>
              <a:tr h="524269">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2022</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2023</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2024</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tc>
                  <a:txBody>
                    <a:bodyPr/>
                    <a:lstStyle/>
                    <a:p>
                      <a:pPr algn="ctr"/>
                      <a:r>
                        <a:rPr lang="es-MX"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2025</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solidFill>
                      <a:srgbClr val="05405D"/>
                    </a:solidFill>
                  </a:tcPr>
                </a:tc>
                <a:extLst>
                  <a:ext uri="{0D108BD9-81ED-4DB2-BD59-A6C34878D82A}">
                    <a16:rowId xmlns:a16="http://schemas.microsoft.com/office/drawing/2014/main" val="1537258498"/>
                  </a:ext>
                </a:extLst>
              </a:tr>
              <a:tr h="52426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1400" b="1" dirty="0">
                          <a:latin typeface="Noto Sans" panose="020B0502040504020204" pitchFamily="34" charset="0"/>
                          <a:ea typeface="Noto Sans" panose="020B0502040504020204" pitchFamily="34" charset="0"/>
                          <a:cs typeface="Noto Sans" panose="020B0502040504020204" pitchFamily="34" charset="0"/>
                        </a:rPr>
                        <a:t>2°,3°,6°,7°,8°,9°,10°</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400" b="1" dirty="0">
                          <a:solidFill>
                            <a:schemeClr val="dk1"/>
                          </a:solidFill>
                          <a:latin typeface="Noto Sans" panose="020B0502040504020204" pitchFamily="34" charset="0"/>
                          <a:ea typeface="Noto Sans" panose="020B0502040504020204" pitchFamily="34" charset="0"/>
                          <a:cs typeface="Noto Sans" panose="020B0502040504020204" pitchFamily="34" charset="0"/>
                        </a:rPr>
                        <a:t>5°,6°,7°,8°9°</a:t>
                      </a:r>
                      <a:endParaRPr lang="es-MX" sz="1400" b="1" dirty="0">
                        <a:latin typeface="Noto Sans" panose="020B0502040504020204" pitchFamily="34" charset="0"/>
                        <a:ea typeface="Noto Sans" panose="020B0502040504020204" pitchFamily="34" charset="0"/>
                        <a:cs typeface="Noto Sans" panose="020B0502040504020204" pitchFamily="34" charset="0"/>
                      </a:endParaRP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400" b="1" dirty="0">
                          <a:latin typeface="Noto Sans" panose="020B0502040504020204" pitchFamily="34" charset="0"/>
                          <a:ea typeface="Noto Sans" panose="020B0502040504020204" pitchFamily="34" charset="0"/>
                          <a:cs typeface="Noto Sans" panose="020B0502040504020204" pitchFamily="34" charset="0"/>
                        </a:rPr>
                        <a:t>10°</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tc>
                  <a:txBody>
                    <a:bodyPr/>
                    <a:lstStyle/>
                    <a:p>
                      <a:pPr algn="ctr"/>
                      <a:r>
                        <a:rPr lang="es-MX" sz="1400" b="1" dirty="0">
                          <a:latin typeface="Noto Sans" panose="020B0502040504020204" pitchFamily="34" charset="0"/>
                          <a:ea typeface="Noto Sans" panose="020B0502040504020204" pitchFamily="34" charset="0"/>
                          <a:cs typeface="Noto Sans" panose="020B0502040504020204" pitchFamily="34" charset="0"/>
                        </a:rPr>
                        <a:t>5° 6° y 10°</a:t>
                      </a:r>
                    </a:p>
                  </a:txBody>
                  <a:tcPr anchor="ctr">
                    <a:lnL w="9525" cap="flat" cmpd="sng" algn="ctr">
                      <a:solidFill>
                        <a:srgbClr val="05405D"/>
                      </a:solidFill>
                      <a:prstDash val="solid"/>
                      <a:round/>
                      <a:headEnd type="none" w="med" len="med"/>
                      <a:tailEnd type="none" w="med" len="med"/>
                    </a:lnL>
                    <a:lnR w="9525" cap="flat" cmpd="sng" algn="ctr">
                      <a:solidFill>
                        <a:srgbClr val="05405D"/>
                      </a:solidFill>
                      <a:prstDash val="solid"/>
                      <a:round/>
                      <a:headEnd type="none" w="med" len="med"/>
                      <a:tailEnd type="none" w="med" len="med"/>
                    </a:lnR>
                    <a:lnT w="9525" cap="flat" cmpd="sng" algn="ctr">
                      <a:solidFill>
                        <a:srgbClr val="05405D"/>
                      </a:solidFill>
                      <a:prstDash val="solid"/>
                      <a:round/>
                      <a:headEnd type="none" w="med" len="med"/>
                      <a:tailEnd type="none" w="med" len="med"/>
                    </a:lnT>
                    <a:lnB w="9525" cap="flat" cmpd="sng" algn="ctr">
                      <a:solidFill>
                        <a:srgbClr val="05405D"/>
                      </a:solidFill>
                      <a:prstDash val="solid"/>
                      <a:round/>
                      <a:headEnd type="none" w="med" len="med"/>
                      <a:tailEnd type="none" w="med" len="med"/>
                    </a:lnB>
                    <a:noFill/>
                  </a:tcPr>
                </a:tc>
                <a:extLst>
                  <a:ext uri="{0D108BD9-81ED-4DB2-BD59-A6C34878D82A}">
                    <a16:rowId xmlns:a16="http://schemas.microsoft.com/office/drawing/2014/main" val="1279630590"/>
                  </a:ext>
                </a:extLst>
              </a:tr>
            </a:tbl>
          </a:graphicData>
        </a:graphic>
      </p:graphicFrame>
      <p:sp>
        <p:nvSpPr>
          <p:cNvPr id="11" name="Forma libre: forma 10">
            <a:extLst>
              <a:ext uri="{FF2B5EF4-FFF2-40B4-BE49-F238E27FC236}">
                <a16:creationId xmlns:a16="http://schemas.microsoft.com/office/drawing/2014/main" id="{5E015D1C-A02B-4E9C-9E05-49B09EE58427}"/>
              </a:ext>
            </a:extLst>
          </p:cNvPr>
          <p:cNvSpPr/>
          <p:nvPr/>
        </p:nvSpPr>
        <p:spPr>
          <a:xfrm>
            <a:off x="9546980" y="1376147"/>
            <a:ext cx="2285789" cy="599412"/>
          </a:xfrm>
          <a:custGeom>
            <a:avLst/>
            <a:gdLst>
              <a:gd name="connsiteX0" fmla="*/ 0 w 2129397"/>
              <a:gd name="connsiteY0" fmla="*/ 0 h 515339"/>
              <a:gd name="connsiteX1" fmla="*/ 2129397 w 2129397"/>
              <a:gd name="connsiteY1" fmla="*/ 0 h 515339"/>
              <a:gd name="connsiteX2" fmla="*/ 2129397 w 2129397"/>
              <a:gd name="connsiteY2" fmla="*/ 515339 h 515339"/>
              <a:gd name="connsiteX3" fmla="*/ 0 w 2129397"/>
              <a:gd name="connsiteY3" fmla="*/ 515339 h 515339"/>
              <a:gd name="connsiteX4" fmla="*/ 0 w 2129397"/>
              <a:gd name="connsiteY4" fmla="*/ 0 h 51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515339">
                <a:moveTo>
                  <a:pt x="0" y="0"/>
                </a:moveTo>
                <a:lnTo>
                  <a:pt x="2129397" y="0"/>
                </a:lnTo>
                <a:lnTo>
                  <a:pt x="2129397" y="515339"/>
                </a:lnTo>
                <a:lnTo>
                  <a:pt x="0" y="515339"/>
                </a:lnTo>
                <a:lnTo>
                  <a:pt x="0" y="0"/>
                </a:lnTo>
                <a:close/>
              </a:path>
            </a:pathLst>
          </a:custGeom>
          <a:solidFill>
            <a:srgbClr val="24B6BA"/>
          </a:solidFill>
          <a:ln>
            <a:solidFill>
              <a:srgbClr val="24B6BA"/>
            </a:solidFill>
          </a:ln>
        </p:spPr>
        <p:style>
          <a:lnRef idx="2">
            <a:scrgbClr r="0" g="0" b="0"/>
          </a:lnRef>
          <a:fillRef idx="1">
            <a:scrgbClr r="0" g="0" b="0"/>
          </a:fillRef>
          <a:effectRef idx="1">
            <a:schemeClr val="accent5">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s-MX" sz="1300" b="1" dirty="0">
                <a:latin typeface="Noto Sans" panose="020B0502040504020204" pitchFamily="34" charset="0"/>
                <a:ea typeface="Noto Sans" panose="020B0502040504020204" pitchFamily="34" charset="0"/>
                <a:cs typeface="Noto Sans" panose="020B0502040504020204" pitchFamily="34" charset="0"/>
              </a:rPr>
              <a:t>Subespecialidades</a:t>
            </a:r>
            <a:br>
              <a:rPr lang="es-MX" sz="1300" b="1" dirty="0">
                <a:latin typeface="Noto Sans" panose="020B0502040504020204" pitchFamily="34" charset="0"/>
                <a:ea typeface="Noto Sans" panose="020B0502040504020204" pitchFamily="34" charset="0"/>
                <a:cs typeface="Noto Sans" panose="020B0502040504020204" pitchFamily="34" charset="0"/>
              </a:rPr>
            </a:br>
            <a:r>
              <a:rPr lang="es-MX" sz="1300" b="1" dirty="0">
                <a:latin typeface="Noto Sans" panose="020B0502040504020204" pitchFamily="34" charset="0"/>
                <a:ea typeface="Noto Sans" panose="020B0502040504020204" pitchFamily="34" charset="0"/>
                <a:cs typeface="Noto Sans" panose="020B0502040504020204" pitchFamily="34" charset="0"/>
              </a:rPr>
              <a:t>UNAM-PUEM</a:t>
            </a:r>
            <a:endParaRPr lang="es-MX" sz="1300" b="1" kern="1200" dirty="0">
              <a:latin typeface="Noto Sans" panose="020B0502040504020204" pitchFamily="34" charset="0"/>
              <a:ea typeface="Noto Sans" panose="020B0502040504020204" pitchFamily="34" charset="0"/>
              <a:cs typeface="Noto Sans" panose="020B0502040504020204" pitchFamily="34" charset="0"/>
            </a:endParaRPr>
          </a:p>
        </p:txBody>
      </p:sp>
      <p:sp>
        <p:nvSpPr>
          <p:cNvPr id="12" name="Forma libre: forma 11">
            <a:extLst>
              <a:ext uri="{FF2B5EF4-FFF2-40B4-BE49-F238E27FC236}">
                <a16:creationId xmlns:a16="http://schemas.microsoft.com/office/drawing/2014/main" id="{9AC949AF-60F8-4A25-9F36-C892D8994F41}"/>
              </a:ext>
            </a:extLst>
          </p:cNvPr>
          <p:cNvSpPr/>
          <p:nvPr/>
        </p:nvSpPr>
        <p:spPr>
          <a:xfrm>
            <a:off x="9546981" y="1977001"/>
            <a:ext cx="2285790" cy="1105412"/>
          </a:xfrm>
          <a:custGeom>
            <a:avLst/>
            <a:gdLst>
              <a:gd name="connsiteX0" fmla="*/ 0 w 2129397"/>
              <a:gd name="connsiteY0" fmla="*/ 0 h 1400293"/>
              <a:gd name="connsiteX1" fmla="*/ 2129397 w 2129397"/>
              <a:gd name="connsiteY1" fmla="*/ 0 h 1400293"/>
              <a:gd name="connsiteX2" fmla="*/ 2129397 w 2129397"/>
              <a:gd name="connsiteY2" fmla="*/ 1400293 h 1400293"/>
              <a:gd name="connsiteX3" fmla="*/ 0 w 2129397"/>
              <a:gd name="connsiteY3" fmla="*/ 1400293 h 1400293"/>
              <a:gd name="connsiteX4" fmla="*/ 0 w 2129397"/>
              <a:gd name="connsiteY4" fmla="*/ 0 h 140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1400293">
                <a:moveTo>
                  <a:pt x="0" y="0"/>
                </a:moveTo>
                <a:lnTo>
                  <a:pt x="2129397" y="0"/>
                </a:lnTo>
                <a:lnTo>
                  <a:pt x="2129397" y="1400293"/>
                </a:lnTo>
                <a:lnTo>
                  <a:pt x="0" y="1400293"/>
                </a:lnTo>
                <a:lnTo>
                  <a:pt x="0" y="0"/>
                </a:lnTo>
                <a:close/>
              </a:path>
            </a:pathLst>
          </a:custGeom>
          <a:solidFill>
            <a:srgbClr val="B9F0F1">
              <a:alpha val="89804"/>
            </a:srgbClr>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None/>
            </a:pPr>
            <a:r>
              <a:rPr lang="es-MX" sz="1600" b="1" kern="1200" dirty="0">
                <a:latin typeface="Noto Sans" panose="020B0502040504020204" pitchFamily="34" charset="0"/>
                <a:ea typeface="Noto Sans" panose="020B0502040504020204" pitchFamily="34" charset="0"/>
                <a:cs typeface="Noto Sans" panose="020B0502040504020204" pitchFamily="34" charset="0"/>
              </a:rPr>
              <a:t>2022-2025</a:t>
            </a:r>
          </a:p>
          <a:p>
            <a:pPr marL="114300" lvl="1" indent="-114300" algn="ctr" defTabSz="622300">
              <a:lnSpc>
                <a:spcPct val="90000"/>
              </a:lnSpc>
              <a:spcBef>
                <a:spcPct val="0"/>
              </a:spcBef>
              <a:spcAft>
                <a:spcPct val="15000"/>
              </a:spcAft>
              <a:buNone/>
            </a:pPr>
            <a:r>
              <a:rPr lang="es-MX" sz="1400" b="1" kern="1200" dirty="0">
                <a:latin typeface="Noto Sans" panose="020B0502040504020204" pitchFamily="34" charset="0"/>
                <a:ea typeface="Noto Sans" panose="020B0502040504020204" pitchFamily="34" charset="0"/>
                <a:cs typeface="Noto Sans" panose="020B0502040504020204" pitchFamily="34" charset="0"/>
              </a:rPr>
              <a:t>10 subespecialidades </a:t>
            </a:r>
            <a:r>
              <a:rPr lang="es-MX" sz="1400" kern="1200" dirty="0">
                <a:latin typeface="Noto Sans" panose="020B0502040504020204" pitchFamily="34" charset="0"/>
                <a:ea typeface="Noto Sans" panose="020B0502040504020204" pitchFamily="34" charset="0"/>
                <a:cs typeface="Noto Sans" panose="020B0502040504020204" pitchFamily="34" charset="0"/>
              </a:rPr>
              <a:t>se han mantenido en los </a:t>
            </a:r>
            <a:r>
              <a:rPr lang="es-MX" sz="1400" b="1" kern="1200" dirty="0">
                <a:latin typeface="Noto Sans" panose="020B0502040504020204" pitchFamily="34" charset="0"/>
                <a:ea typeface="Noto Sans" panose="020B0502040504020204" pitchFamily="34" charset="0"/>
                <a:cs typeface="Noto Sans" panose="020B0502040504020204" pitchFamily="34" charset="0"/>
              </a:rPr>
              <a:t>primeros 3 lugares del examen. </a:t>
            </a:r>
          </a:p>
        </p:txBody>
      </p:sp>
      <p:sp>
        <p:nvSpPr>
          <p:cNvPr id="14" name="Forma libre: forma 13">
            <a:extLst>
              <a:ext uri="{FF2B5EF4-FFF2-40B4-BE49-F238E27FC236}">
                <a16:creationId xmlns:a16="http://schemas.microsoft.com/office/drawing/2014/main" id="{081316AC-C07D-479E-ADF2-02C0BC56B2B6}"/>
              </a:ext>
            </a:extLst>
          </p:cNvPr>
          <p:cNvSpPr/>
          <p:nvPr/>
        </p:nvSpPr>
        <p:spPr>
          <a:xfrm>
            <a:off x="7020135" y="1392620"/>
            <a:ext cx="2285790" cy="599412"/>
          </a:xfrm>
          <a:custGeom>
            <a:avLst/>
            <a:gdLst>
              <a:gd name="connsiteX0" fmla="*/ 0 w 2129397"/>
              <a:gd name="connsiteY0" fmla="*/ 0 h 515339"/>
              <a:gd name="connsiteX1" fmla="*/ 2129397 w 2129397"/>
              <a:gd name="connsiteY1" fmla="*/ 0 h 515339"/>
              <a:gd name="connsiteX2" fmla="*/ 2129397 w 2129397"/>
              <a:gd name="connsiteY2" fmla="*/ 515339 h 515339"/>
              <a:gd name="connsiteX3" fmla="*/ 0 w 2129397"/>
              <a:gd name="connsiteY3" fmla="*/ 515339 h 515339"/>
              <a:gd name="connsiteX4" fmla="*/ 0 w 2129397"/>
              <a:gd name="connsiteY4" fmla="*/ 0 h 51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515339">
                <a:moveTo>
                  <a:pt x="0" y="0"/>
                </a:moveTo>
                <a:lnTo>
                  <a:pt x="2129397" y="0"/>
                </a:lnTo>
                <a:lnTo>
                  <a:pt x="2129397" y="515339"/>
                </a:lnTo>
                <a:lnTo>
                  <a:pt x="0" y="515339"/>
                </a:lnTo>
                <a:lnTo>
                  <a:pt x="0" y="0"/>
                </a:lnTo>
                <a:close/>
              </a:path>
            </a:pathLst>
          </a:custGeom>
          <a:solidFill>
            <a:srgbClr val="24B6BA"/>
          </a:solidFill>
          <a:ln>
            <a:solidFill>
              <a:srgbClr val="24B6BA"/>
            </a:solidFill>
          </a:ln>
        </p:spPr>
        <p:style>
          <a:lnRef idx="2">
            <a:scrgbClr r="0" g="0" b="0"/>
          </a:lnRef>
          <a:fillRef idx="1">
            <a:scrgbClr r="0" g="0" b="0"/>
          </a:fillRef>
          <a:effectRef idx="1">
            <a:schemeClr val="accent5">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s-MX" sz="1300" b="1" dirty="0">
                <a:latin typeface="Noto Sans" panose="020B0502040504020204" pitchFamily="34" charset="0"/>
                <a:ea typeface="Noto Sans" panose="020B0502040504020204" pitchFamily="34" charset="0"/>
                <a:cs typeface="Noto Sans" panose="020B0502040504020204" pitchFamily="34" charset="0"/>
              </a:rPr>
              <a:t>Pediatría-Genética</a:t>
            </a:r>
            <a:br>
              <a:rPr lang="es-MX" sz="1300" b="1" dirty="0">
                <a:latin typeface="Noto Sans" panose="020B0502040504020204" pitchFamily="34" charset="0"/>
                <a:ea typeface="Noto Sans" panose="020B0502040504020204" pitchFamily="34" charset="0"/>
                <a:cs typeface="Noto Sans" panose="020B0502040504020204" pitchFamily="34" charset="0"/>
              </a:rPr>
            </a:br>
            <a:r>
              <a:rPr lang="es-MX" sz="1300" b="1" dirty="0">
                <a:latin typeface="Noto Sans" panose="020B0502040504020204" pitchFamily="34" charset="0"/>
                <a:ea typeface="Noto Sans" panose="020B0502040504020204" pitchFamily="34" charset="0"/>
                <a:cs typeface="Noto Sans" panose="020B0502040504020204" pitchFamily="34" charset="0"/>
              </a:rPr>
              <a:t>UNAM-PUEM</a:t>
            </a:r>
          </a:p>
        </p:txBody>
      </p:sp>
      <p:sp>
        <p:nvSpPr>
          <p:cNvPr id="18" name="Forma libre: forma 17">
            <a:extLst>
              <a:ext uri="{FF2B5EF4-FFF2-40B4-BE49-F238E27FC236}">
                <a16:creationId xmlns:a16="http://schemas.microsoft.com/office/drawing/2014/main" id="{C6150092-02A8-4946-AB40-CBC7DF2AFA24}"/>
              </a:ext>
            </a:extLst>
          </p:cNvPr>
          <p:cNvSpPr/>
          <p:nvPr/>
        </p:nvSpPr>
        <p:spPr>
          <a:xfrm>
            <a:off x="7020136" y="1998773"/>
            <a:ext cx="2285790" cy="1322007"/>
          </a:xfrm>
          <a:custGeom>
            <a:avLst/>
            <a:gdLst>
              <a:gd name="connsiteX0" fmla="*/ 0 w 2129397"/>
              <a:gd name="connsiteY0" fmla="*/ 0 h 1400293"/>
              <a:gd name="connsiteX1" fmla="*/ 2129397 w 2129397"/>
              <a:gd name="connsiteY1" fmla="*/ 0 h 1400293"/>
              <a:gd name="connsiteX2" fmla="*/ 2129397 w 2129397"/>
              <a:gd name="connsiteY2" fmla="*/ 1400293 h 1400293"/>
              <a:gd name="connsiteX3" fmla="*/ 0 w 2129397"/>
              <a:gd name="connsiteY3" fmla="*/ 1400293 h 1400293"/>
              <a:gd name="connsiteX4" fmla="*/ 0 w 2129397"/>
              <a:gd name="connsiteY4" fmla="*/ 0 h 140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1400293">
                <a:moveTo>
                  <a:pt x="0" y="0"/>
                </a:moveTo>
                <a:lnTo>
                  <a:pt x="2129397" y="0"/>
                </a:lnTo>
                <a:lnTo>
                  <a:pt x="2129397" y="1400293"/>
                </a:lnTo>
                <a:lnTo>
                  <a:pt x="0" y="1400293"/>
                </a:lnTo>
                <a:lnTo>
                  <a:pt x="0" y="0"/>
                </a:lnTo>
                <a:close/>
              </a:path>
            </a:pathLst>
          </a:custGeom>
          <a:solidFill>
            <a:srgbClr val="B9F0F1">
              <a:alpha val="90000"/>
            </a:srgbClr>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1" algn="ctr" defTabSz="622300">
              <a:lnSpc>
                <a:spcPct val="90000"/>
              </a:lnSpc>
              <a:spcBef>
                <a:spcPct val="0"/>
              </a:spcBef>
              <a:spcAft>
                <a:spcPct val="15000"/>
              </a:spcAft>
            </a:pPr>
            <a:r>
              <a:rPr lang="es-MX" sz="1400" b="1" dirty="0">
                <a:latin typeface="Noto Sans" panose="020B0502040504020204" pitchFamily="34" charset="0"/>
                <a:ea typeface="Noto Sans" panose="020B0502040504020204" pitchFamily="34" charset="0"/>
                <a:cs typeface="Noto Sans" panose="020B0502040504020204" pitchFamily="34" charset="0"/>
              </a:rPr>
              <a:t>Pediatría</a:t>
            </a:r>
            <a:r>
              <a:rPr lang="es-MX" sz="1400" dirty="0">
                <a:latin typeface="Noto Sans" panose="020B0502040504020204" pitchFamily="34" charset="0"/>
                <a:ea typeface="Noto Sans" panose="020B0502040504020204" pitchFamily="34" charset="0"/>
                <a:cs typeface="Noto Sans" panose="020B0502040504020204" pitchFamily="34" charset="0"/>
              </a:rPr>
              <a:t>: </a:t>
            </a:r>
          </a:p>
          <a:p>
            <a:pPr marL="0" lvl="1" algn="ctr" defTabSz="622300">
              <a:lnSpc>
                <a:spcPct val="90000"/>
              </a:lnSpc>
              <a:spcBef>
                <a:spcPct val="0"/>
              </a:spcBef>
              <a:spcAft>
                <a:spcPct val="15000"/>
              </a:spcAft>
            </a:pPr>
            <a:r>
              <a:rPr lang="es-MX" sz="1400" dirty="0">
                <a:latin typeface="Noto Sans" panose="020B0502040504020204" pitchFamily="34" charset="0"/>
                <a:ea typeface="Noto Sans" panose="020B0502040504020204" pitchFamily="34" charset="0"/>
                <a:cs typeface="Noto Sans" panose="020B0502040504020204" pitchFamily="34" charset="0"/>
              </a:rPr>
              <a:t>2021,2024,2025 </a:t>
            </a:r>
            <a:r>
              <a:rPr lang="es-MX" sz="1400" b="1" dirty="0">
                <a:latin typeface="Noto Sans" panose="020B0502040504020204" pitchFamily="34" charset="0"/>
                <a:ea typeface="Noto Sans" panose="020B0502040504020204" pitchFamily="34" charset="0"/>
                <a:cs typeface="Noto Sans" panose="020B0502040504020204" pitchFamily="34" charset="0"/>
              </a:rPr>
              <a:t>2°lugar</a:t>
            </a:r>
          </a:p>
          <a:p>
            <a:pPr marL="0" lvl="1" algn="ctr" defTabSz="622300">
              <a:lnSpc>
                <a:spcPct val="90000"/>
              </a:lnSpc>
              <a:spcBef>
                <a:spcPct val="0"/>
              </a:spcBef>
              <a:spcAft>
                <a:spcPct val="15000"/>
              </a:spcAft>
            </a:pPr>
            <a:endParaRPr lang="es-MX" sz="700" b="1" dirty="0">
              <a:latin typeface="Noto Sans" panose="020B0502040504020204" pitchFamily="34" charset="0"/>
              <a:ea typeface="Noto Sans" panose="020B0502040504020204" pitchFamily="34" charset="0"/>
              <a:cs typeface="Noto Sans" panose="020B0502040504020204" pitchFamily="34" charset="0"/>
            </a:endParaRPr>
          </a:p>
          <a:p>
            <a:pPr marL="0" lvl="1" algn="ctr" defTabSz="622300">
              <a:lnSpc>
                <a:spcPct val="90000"/>
              </a:lnSpc>
              <a:spcBef>
                <a:spcPct val="0"/>
              </a:spcBef>
              <a:spcAft>
                <a:spcPct val="15000"/>
              </a:spcAft>
            </a:pPr>
            <a:r>
              <a:rPr lang="es-MX" sz="1400" b="1" dirty="0">
                <a:latin typeface="Noto Sans" panose="020B0502040504020204" pitchFamily="34" charset="0"/>
                <a:ea typeface="Noto Sans" panose="020B0502040504020204" pitchFamily="34" charset="0"/>
                <a:cs typeface="Noto Sans" panose="020B0502040504020204" pitchFamily="34" charset="0"/>
              </a:rPr>
              <a:t>Genética:</a:t>
            </a:r>
          </a:p>
          <a:p>
            <a:pPr marL="0" lvl="1" algn="ctr" defTabSz="622300">
              <a:lnSpc>
                <a:spcPct val="90000"/>
              </a:lnSpc>
              <a:spcBef>
                <a:spcPct val="0"/>
              </a:spcBef>
              <a:spcAft>
                <a:spcPct val="15000"/>
              </a:spcAft>
            </a:pPr>
            <a:r>
              <a:rPr lang="es-MX" sz="1400" dirty="0">
                <a:latin typeface="Noto Sans" panose="020B0502040504020204" pitchFamily="34" charset="0"/>
                <a:ea typeface="Noto Sans" panose="020B0502040504020204" pitchFamily="34" charset="0"/>
                <a:cs typeface="Noto Sans" panose="020B0502040504020204" pitchFamily="34" charset="0"/>
              </a:rPr>
              <a:t>2022,2023: </a:t>
            </a:r>
            <a:r>
              <a:rPr lang="es-MX" sz="1400" b="1" dirty="0">
                <a:latin typeface="Noto Sans" panose="020B0502040504020204" pitchFamily="34" charset="0"/>
                <a:ea typeface="Noto Sans" panose="020B0502040504020204" pitchFamily="34" charset="0"/>
                <a:cs typeface="Noto Sans" panose="020B0502040504020204" pitchFamily="34" charset="0"/>
              </a:rPr>
              <a:t>1° lugar</a:t>
            </a:r>
            <a:br>
              <a:rPr lang="es-MX" sz="1400" dirty="0">
                <a:latin typeface="Noto Sans" panose="020B0502040504020204" pitchFamily="34" charset="0"/>
                <a:ea typeface="Noto Sans" panose="020B0502040504020204" pitchFamily="34" charset="0"/>
                <a:cs typeface="Noto Sans" panose="020B0502040504020204" pitchFamily="34" charset="0"/>
              </a:rPr>
            </a:br>
            <a:r>
              <a:rPr lang="es-MX" sz="1400" dirty="0">
                <a:latin typeface="Noto Sans" panose="020B0502040504020204" pitchFamily="34" charset="0"/>
                <a:ea typeface="Noto Sans" panose="020B0502040504020204" pitchFamily="34" charset="0"/>
                <a:cs typeface="Noto Sans" panose="020B0502040504020204" pitchFamily="34" charset="0"/>
              </a:rPr>
              <a:t>2021,2025: </a:t>
            </a:r>
            <a:r>
              <a:rPr lang="es-MX" sz="1400" b="1" dirty="0">
                <a:latin typeface="Noto Sans" panose="020B0502040504020204" pitchFamily="34" charset="0"/>
                <a:ea typeface="Noto Sans" panose="020B0502040504020204" pitchFamily="34" charset="0"/>
                <a:cs typeface="Noto Sans" panose="020B0502040504020204" pitchFamily="34" charset="0"/>
              </a:rPr>
              <a:t>2° lugar</a:t>
            </a:r>
          </a:p>
          <a:p>
            <a:pPr marL="0" lvl="1" algn="ctr" defTabSz="622300">
              <a:lnSpc>
                <a:spcPct val="90000"/>
              </a:lnSpc>
              <a:spcBef>
                <a:spcPct val="0"/>
              </a:spcBef>
              <a:spcAft>
                <a:spcPct val="15000"/>
              </a:spcAft>
            </a:pPr>
            <a:endParaRPr lang="es-MX" sz="14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20" name="Forma libre: forma 19">
            <a:extLst>
              <a:ext uri="{FF2B5EF4-FFF2-40B4-BE49-F238E27FC236}">
                <a16:creationId xmlns:a16="http://schemas.microsoft.com/office/drawing/2014/main" id="{A592D7B7-DE05-4578-8DAF-F39B2F583EBF}"/>
              </a:ext>
            </a:extLst>
          </p:cNvPr>
          <p:cNvSpPr/>
          <p:nvPr/>
        </p:nvSpPr>
        <p:spPr>
          <a:xfrm>
            <a:off x="9556859" y="3170907"/>
            <a:ext cx="2285790" cy="634177"/>
          </a:xfrm>
          <a:custGeom>
            <a:avLst/>
            <a:gdLst>
              <a:gd name="connsiteX0" fmla="*/ 0 w 2129397"/>
              <a:gd name="connsiteY0" fmla="*/ 0 h 515339"/>
              <a:gd name="connsiteX1" fmla="*/ 2129397 w 2129397"/>
              <a:gd name="connsiteY1" fmla="*/ 0 h 515339"/>
              <a:gd name="connsiteX2" fmla="*/ 2129397 w 2129397"/>
              <a:gd name="connsiteY2" fmla="*/ 515339 h 515339"/>
              <a:gd name="connsiteX3" fmla="*/ 0 w 2129397"/>
              <a:gd name="connsiteY3" fmla="*/ 515339 h 515339"/>
              <a:gd name="connsiteX4" fmla="*/ 0 w 2129397"/>
              <a:gd name="connsiteY4" fmla="*/ 0 h 51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515339">
                <a:moveTo>
                  <a:pt x="0" y="0"/>
                </a:moveTo>
                <a:lnTo>
                  <a:pt x="2129397" y="0"/>
                </a:lnTo>
                <a:lnTo>
                  <a:pt x="2129397" y="515339"/>
                </a:lnTo>
                <a:lnTo>
                  <a:pt x="0" y="515339"/>
                </a:lnTo>
                <a:lnTo>
                  <a:pt x="0" y="0"/>
                </a:lnTo>
                <a:close/>
              </a:path>
            </a:pathLst>
          </a:custGeom>
          <a:solidFill>
            <a:srgbClr val="24B6BA"/>
          </a:solidFill>
          <a:ln>
            <a:solidFill>
              <a:srgbClr val="24B6BA"/>
            </a:solidFill>
          </a:ln>
        </p:spPr>
        <p:style>
          <a:lnRef idx="2">
            <a:scrgbClr r="0" g="0" b="0"/>
          </a:lnRef>
          <a:fillRef idx="1">
            <a:scrgbClr r="0" g="0" b="0"/>
          </a:fillRef>
          <a:effectRef idx="1">
            <a:schemeClr val="accent5">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s-MX" sz="1300" b="1" kern="1200" dirty="0">
                <a:latin typeface="Noto Sans" panose="020B0502040504020204" pitchFamily="34" charset="0"/>
                <a:ea typeface="Noto Sans" panose="020B0502040504020204" pitchFamily="34" charset="0"/>
                <a:cs typeface="Noto Sans" panose="020B0502040504020204" pitchFamily="34" charset="0"/>
              </a:rPr>
              <a:t>Cursos de Alta especialidad</a:t>
            </a:r>
          </a:p>
          <a:p>
            <a:pPr lvl="0" algn="ctr" defTabSz="622300">
              <a:lnSpc>
                <a:spcPct val="90000"/>
              </a:lnSpc>
              <a:spcBef>
                <a:spcPct val="0"/>
              </a:spcBef>
              <a:spcAft>
                <a:spcPct val="35000"/>
              </a:spcAft>
            </a:pPr>
            <a:r>
              <a:rPr lang="es-MX" sz="1300" b="1" kern="1200" dirty="0">
                <a:latin typeface="Noto Sans" panose="020B0502040504020204" pitchFamily="34" charset="0"/>
                <a:ea typeface="Noto Sans" panose="020B0502040504020204" pitchFamily="34" charset="0"/>
                <a:cs typeface="Noto Sans" panose="020B0502040504020204" pitchFamily="34" charset="0"/>
              </a:rPr>
              <a:t>UNAM</a:t>
            </a:r>
          </a:p>
        </p:txBody>
      </p:sp>
      <p:sp>
        <p:nvSpPr>
          <p:cNvPr id="21" name="Forma libre: forma 20">
            <a:extLst>
              <a:ext uri="{FF2B5EF4-FFF2-40B4-BE49-F238E27FC236}">
                <a16:creationId xmlns:a16="http://schemas.microsoft.com/office/drawing/2014/main" id="{B866E321-1E6A-428C-8BEE-4332D327F9F6}"/>
              </a:ext>
            </a:extLst>
          </p:cNvPr>
          <p:cNvSpPr/>
          <p:nvPr/>
        </p:nvSpPr>
        <p:spPr>
          <a:xfrm>
            <a:off x="9556852" y="3834584"/>
            <a:ext cx="2315593" cy="604677"/>
          </a:xfrm>
          <a:custGeom>
            <a:avLst/>
            <a:gdLst>
              <a:gd name="connsiteX0" fmla="*/ 0 w 2129397"/>
              <a:gd name="connsiteY0" fmla="*/ 0 h 1400293"/>
              <a:gd name="connsiteX1" fmla="*/ 2129397 w 2129397"/>
              <a:gd name="connsiteY1" fmla="*/ 0 h 1400293"/>
              <a:gd name="connsiteX2" fmla="*/ 2129397 w 2129397"/>
              <a:gd name="connsiteY2" fmla="*/ 1400293 h 1400293"/>
              <a:gd name="connsiteX3" fmla="*/ 0 w 2129397"/>
              <a:gd name="connsiteY3" fmla="*/ 1400293 h 1400293"/>
              <a:gd name="connsiteX4" fmla="*/ 0 w 2129397"/>
              <a:gd name="connsiteY4" fmla="*/ 0 h 140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1400293">
                <a:moveTo>
                  <a:pt x="0" y="0"/>
                </a:moveTo>
                <a:lnTo>
                  <a:pt x="2129397" y="0"/>
                </a:lnTo>
                <a:lnTo>
                  <a:pt x="2129397" y="1400293"/>
                </a:lnTo>
                <a:lnTo>
                  <a:pt x="0" y="1400293"/>
                </a:lnTo>
                <a:lnTo>
                  <a:pt x="0" y="0"/>
                </a:lnTo>
                <a:close/>
              </a:path>
            </a:pathLst>
          </a:custGeom>
          <a:solidFill>
            <a:srgbClr val="B9F0F1">
              <a:alpha val="89804"/>
            </a:srgbClr>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None/>
            </a:pPr>
            <a:r>
              <a:rPr lang="es-MX" sz="1400" kern="1200" dirty="0">
                <a:latin typeface="Noto Sans" panose="020B0502040504020204" pitchFamily="34" charset="0"/>
                <a:ea typeface="Noto Sans" panose="020B0502040504020204" pitchFamily="34" charset="0"/>
                <a:cs typeface="Noto Sans" panose="020B0502040504020204" pitchFamily="34" charset="0"/>
              </a:rPr>
              <a:t>2021: </a:t>
            </a:r>
            <a:r>
              <a:rPr lang="es-MX" sz="1400" b="1" kern="1200" dirty="0">
                <a:latin typeface="Noto Sans" panose="020B0502040504020204" pitchFamily="34" charset="0"/>
                <a:ea typeface="Noto Sans" panose="020B0502040504020204" pitchFamily="34" charset="0"/>
                <a:cs typeface="Noto Sans" panose="020B0502040504020204" pitchFamily="34" charset="0"/>
              </a:rPr>
              <a:t>13</a:t>
            </a:r>
          </a:p>
          <a:p>
            <a:pPr marL="114300" lvl="1" indent="-114300" algn="ctr" defTabSz="622300">
              <a:lnSpc>
                <a:spcPct val="90000"/>
              </a:lnSpc>
              <a:spcBef>
                <a:spcPct val="0"/>
              </a:spcBef>
              <a:spcAft>
                <a:spcPct val="15000"/>
              </a:spcAft>
              <a:buNone/>
            </a:pPr>
            <a:r>
              <a:rPr lang="es-MX" sz="1400" dirty="0">
                <a:latin typeface="Noto Sans" panose="020B0502040504020204" pitchFamily="34" charset="0"/>
                <a:ea typeface="Noto Sans" panose="020B0502040504020204" pitchFamily="34" charset="0"/>
                <a:cs typeface="Noto Sans" panose="020B0502040504020204" pitchFamily="34" charset="0"/>
              </a:rPr>
              <a:t>2025:</a:t>
            </a:r>
            <a:r>
              <a:rPr lang="es-MX" sz="1400" b="1" dirty="0">
                <a:latin typeface="Noto Sans" panose="020B0502040504020204" pitchFamily="34" charset="0"/>
                <a:ea typeface="Noto Sans" panose="020B0502040504020204" pitchFamily="34" charset="0"/>
                <a:cs typeface="Noto Sans" panose="020B0502040504020204" pitchFamily="34" charset="0"/>
              </a:rPr>
              <a:t> 18</a:t>
            </a:r>
          </a:p>
        </p:txBody>
      </p:sp>
      <p:sp>
        <p:nvSpPr>
          <p:cNvPr id="23" name="Google Shape;230;p9">
            <a:extLst>
              <a:ext uri="{FF2B5EF4-FFF2-40B4-BE49-F238E27FC236}">
                <a16:creationId xmlns:a16="http://schemas.microsoft.com/office/drawing/2014/main" id="{8777CA74-C640-48AF-9231-BDA142FE42D4}"/>
              </a:ext>
            </a:extLst>
          </p:cNvPr>
          <p:cNvSpPr txBox="1"/>
          <p:nvPr/>
        </p:nvSpPr>
        <p:spPr>
          <a:xfrm>
            <a:off x="6698054" y="695712"/>
            <a:ext cx="5279816" cy="369291"/>
          </a:xfrm>
          <a:prstGeom prst="rect">
            <a:avLst/>
          </a:prstGeom>
          <a:noFill/>
          <a:ln>
            <a:noFill/>
          </a:ln>
        </p:spPr>
        <p:txBody>
          <a:bodyPr spcFirstLastPara="1" wrap="square" lIns="91425" tIns="45700" rIns="91425" bIns="45700" anchor="t" anchorCtr="0">
            <a:spAutoFit/>
          </a:bodyPr>
          <a:lstStyle/>
          <a:p>
            <a:pPr algn="ctr">
              <a:defRPr/>
            </a:pPr>
            <a:r>
              <a:rPr lang="es-MX" sz="1800" b="1" dirty="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Plan Único de Especialidades Médicas-UNAM</a:t>
            </a:r>
          </a:p>
        </p:txBody>
      </p:sp>
      <p:sp>
        <p:nvSpPr>
          <p:cNvPr id="24" name="Forma libre: forma 23">
            <a:extLst>
              <a:ext uri="{FF2B5EF4-FFF2-40B4-BE49-F238E27FC236}">
                <a16:creationId xmlns:a16="http://schemas.microsoft.com/office/drawing/2014/main" id="{E5C9A033-DC20-4772-933F-BFDEED611B36}"/>
              </a:ext>
            </a:extLst>
          </p:cNvPr>
          <p:cNvSpPr/>
          <p:nvPr/>
        </p:nvSpPr>
        <p:spPr>
          <a:xfrm>
            <a:off x="9546980" y="4645736"/>
            <a:ext cx="2285789" cy="585973"/>
          </a:xfrm>
          <a:custGeom>
            <a:avLst/>
            <a:gdLst>
              <a:gd name="connsiteX0" fmla="*/ 0 w 2129397"/>
              <a:gd name="connsiteY0" fmla="*/ 0 h 515339"/>
              <a:gd name="connsiteX1" fmla="*/ 2129397 w 2129397"/>
              <a:gd name="connsiteY1" fmla="*/ 0 h 515339"/>
              <a:gd name="connsiteX2" fmla="*/ 2129397 w 2129397"/>
              <a:gd name="connsiteY2" fmla="*/ 515339 h 515339"/>
              <a:gd name="connsiteX3" fmla="*/ 0 w 2129397"/>
              <a:gd name="connsiteY3" fmla="*/ 515339 h 515339"/>
              <a:gd name="connsiteX4" fmla="*/ 0 w 2129397"/>
              <a:gd name="connsiteY4" fmla="*/ 0 h 51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515339">
                <a:moveTo>
                  <a:pt x="0" y="0"/>
                </a:moveTo>
                <a:lnTo>
                  <a:pt x="2129397" y="0"/>
                </a:lnTo>
                <a:lnTo>
                  <a:pt x="2129397" y="515339"/>
                </a:lnTo>
                <a:lnTo>
                  <a:pt x="0" y="515339"/>
                </a:lnTo>
                <a:lnTo>
                  <a:pt x="0" y="0"/>
                </a:lnTo>
                <a:close/>
              </a:path>
            </a:pathLst>
          </a:custGeom>
          <a:solidFill>
            <a:srgbClr val="24B6BA"/>
          </a:solidFill>
          <a:ln>
            <a:solidFill>
              <a:schemeClr val="accent1">
                <a:lumMod val="20000"/>
                <a:lumOff val="80000"/>
              </a:schemeClr>
            </a:solidFill>
          </a:ln>
        </p:spPr>
        <p:style>
          <a:lnRef idx="2">
            <a:scrgbClr r="0" g="0" b="0"/>
          </a:lnRef>
          <a:fillRef idx="1">
            <a:scrgbClr r="0" g="0" b="0"/>
          </a:fillRef>
          <a:effectRef idx="1">
            <a:schemeClr val="accent5">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s-MX" sz="1400" b="1" kern="1200" dirty="0">
                <a:solidFill>
                  <a:schemeClr val="bg1"/>
                </a:solidFill>
                <a:latin typeface="Noto Sans" panose="020B0502040504020204" pitchFamily="34" charset="0"/>
                <a:ea typeface="Noto Sans" panose="020B0502040504020204" pitchFamily="34" charset="0"/>
                <a:cs typeface="Noto Sans" panose="020B0502040504020204" pitchFamily="34" charset="0"/>
              </a:rPr>
              <a:t>Salud Mental</a:t>
            </a:r>
            <a:endParaRPr lang="es-MX" sz="1200" b="1" kern="12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Forma libre: forma 24">
            <a:extLst>
              <a:ext uri="{FF2B5EF4-FFF2-40B4-BE49-F238E27FC236}">
                <a16:creationId xmlns:a16="http://schemas.microsoft.com/office/drawing/2014/main" id="{F6AEE6EB-8956-4071-AED4-5689B377C6CC}"/>
              </a:ext>
            </a:extLst>
          </p:cNvPr>
          <p:cNvSpPr/>
          <p:nvPr/>
        </p:nvSpPr>
        <p:spPr>
          <a:xfrm>
            <a:off x="7010272" y="3402027"/>
            <a:ext cx="2285789" cy="1022750"/>
          </a:xfrm>
          <a:custGeom>
            <a:avLst/>
            <a:gdLst>
              <a:gd name="connsiteX0" fmla="*/ 0 w 2129397"/>
              <a:gd name="connsiteY0" fmla="*/ 0 h 515339"/>
              <a:gd name="connsiteX1" fmla="*/ 2129397 w 2129397"/>
              <a:gd name="connsiteY1" fmla="*/ 0 h 515339"/>
              <a:gd name="connsiteX2" fmla="*/ 2129397 w 2129397"/>
              <a:gd name="connsiteY2" fmla="*/ 515339 h 515339"/>
              <a:gd name="connsiteX3" fmla="*/ 0 w 2129397"/>
              <a:gd name="connsiteY3" fmla="*/ 515339 h 515339"/>
              <a:gd name="connsiteX4" fmla="*/ 0 w 2129397"/>
              <a:gd name="connsiteY4" fmla="*/ 0 h 51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515339">
                <a:moveTo>
                  <a:pt x="0" y="0"/>
                </a:moveTo>
                <a:lnTo>
                  <a:pt x="2129397" y="0"/>
                </a:lnTo>
                <a:lnTo>
                  <a:pt x="2129397" y="515339"/>
                </a:lnTo>
                <a:lnTo>
                  <a:pt x="0" y="515339"/>
                </a:lnTo>
                <a:lnTo>
                  <a:pt x="0" y="0"/>
                </a:lnTo>
                <a:close/>
              </a:path>
            </a:pathLst>
          </a:custGeom>
          <a:solidFill>
            <a:srgbClr val="24B6BA"/>
          </a:solidFill>
          <a:ln>
            <a:noFill/>
          </a:ln>
        </p:spPr>
        <p:style>
          <a:lnRef idx="2">
            <a:scrgbClr r="0" g="0" b="0"/>
          </a:lnRef>
          <a:fillRef idx="1">
            <a:scrgbClr r="0" g="0" b="0"/>
          </a:fillRef>
          <a:effectRef idx="1">
            <a:schemeClr val="accent5">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s-MX" sz="1300" b="1" dirty="0">
                <a:solidFill>
                  <a:schemeClr val="bg1"/>
                </a:solidFill>
                <a:latin typeface="Noto Sans" panose="020B0502040504020204" pitchFamily="34" charset="0"/>
                <a:ea typeface="Noto Sans" panose="020B0502040504020204" pitchFamily="34" charset="0"/>
              </a:rPr>
              <a:t>10 Especialidades reconocidas con Excelencia Académica</a:t>
            </a:r>
          </a:p>
        </p:txBody>
      </p:sp>
      <p:sp>
        <p:nvSpPr>
          <p:cNvPr id="2" name="Forma libre: forma 1">
            <a:extLst>
              <a:ext uri="{FF2B5EF4-FFF2-40B4-BE49-F238E27FC236}">
                <a16:creationId xmlns:a16="http://schemas.microsoft.com/office/drawing/2014/main" id="{48C975E9-C3EF-ADE0-E385-04C3BA3E0AE5}"/>
              </a:ext>
            </a:extLst>
          </p:cNvPr>
          <p:cNvSpPr/>
          <p:nvPr/>
        </p:nvSpPr>
        <p:spPr>
          <a:xfrm>
            <a:off x="9546980" y="5249977"/>
            <a:ext cx="2285790" cy="1337078"/>
          </a:xfrm>
          <a:custGeom>
            <a:avLst/>
            <a:gdLst>
              <a:gd name="connsiteX0" fmla="*/ 0 w 2129397"/>
              <a:gd name="connsiteY0" fmla="*/ 0 h 1400293"/>
              <a:gd name="connsiteX1" fmla="*/ 2129397 w 2129397"/>
              <a:gd name="connsiteY1" fmla="*/ 0 h 1400293"/>
              <a:gd name="connsiteX2" fmla="*/ 2129397 w 2129397"/>
              <a:gd name="connsiteY2" fmla="*/ 1400293 h 1400293"/>
              <a:gd name="connsiteX3" fmla="*/ 0 w 2129397"/>
              <a:gd name="connsiteY3" fmla="*/ 1400293 h 1400293"/>
              <a:gd name="connsiteX4" fmla="*/ 0 w 2129397"/>
              <a:gd name="connsiteY4" fmla="*/ 0 h 140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1400293">
                <a:moveTo>
                  <a:pt x="0" y="0"/>
                </a:moveTo>
                <a:lnTo>
                  <a:pt x="2129397" y="0"/>
                </a:lnTo>
                <a:lnTo>
                  <a:pt x="2129397" y="1400293"/>
                </a:lnTo>
                <a:lnTo>
                  <a:pt x="0" y="1400293"/>
                </a:lnTo>
                <a:lnTo>
                  <a:pt x="0" y="0"/>
                </a:lnTo>
                <a:close/>
              </a:path>
            </a:pathLst>
          </a:custGeom>
          <a:solidFill>
            <a:srgbClr val="B9F0F1">
              <a:alpha val="89804"/>
            </a:srgbClr>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None/>
            </a:pPr>
            <a:r>
              <a:rPr lang="es-MX" sz="1300" dirty="0">
                <a:latin typeface="Noto Sans" panose="020B0502040504020204" pitchFamily="34" charset="0"/>
                <a:ea typeface="Noto Sans" panose="020B0502040504020204" pitchFamily="34" charset="0"/>
                <a:cs typeface="Noto Sans" panose="020B0502040504020204" pitchFamily="34" charset="0"/>
              </a:rPr>
              <a:t>Programa de </a:t>
            </a:r>
            <a:r>
              <a:rPr lang="es-MX" sz="1300" b="1" dirty="0">
                <a:latin typeface="Noto Sans" panose="020B0502040504020204" pitchFamily="34" charset="0"/>
                <a:ea typeface="Noto Sans" panose="020B0502040504020204" pitchFamily="34" charset="0"/>
                <a:cs typeface="Noto Sans" panose="020B0502040504020204" pitchFamily="34" charset="0"/>
              </a:rPr>
              <a:t>atención a residentes</a:t>
            </a:r>
            <a:r>
              <a:rPr lang="es-MX" sz="1300" dirty="0">
                <a:latin typeface="Noto Sans" panose="020B0502040504020204" pitchFamily="34" charset="0"/>
                <a:ea typeface="Noto Sans" panose="020B0502040504020204" pitchFamily="34" charset="0"/>
                <a:cs typeface="Noto Sans" panose="020B0502040504020204" pitchFamily="34" charset="0"/>
              </a:rPr>
              <a:t>: Detección de riesgos, diagnóstico y tratamiento oportuno</a:t>
            </a:r>
          </a:p>
          <a:p>
            <a:pPr marL="114300" lvl="1" indent="-114300" algn="ctr" defTabSz="622300">
              <a:lnSpc>
                <a:spcPct val="90000"/>
              </a:lnSpc>
              <a:spcBef>
                <a:spcPct val="0"/>
              </a:spcBef>
              <a:spcAft>
                <a:spcPct val="15000"/>
              </a:spcAft>
              <a:buNone/>
            </a:pPr>
            <a:endParaRPr lang="es-MX" sz="1300" dirty="0">
              <a:latin typeface="Noto Sans" panose="020B0502040504020204" pitchFamily="34" charset="0"/>
              <a:ea typeface="Noto Sans" panose="020B0502040504020204" pitchFamily="34" charset="0"/>
              <a:cs typeface="Noto Sans" panose="020B0502040504020204" pitchFamily="34" charset="0"/>
            </a:endParaRPr>
          </a:p>
          <a:p>
            <a:pPr marL="114300" lvl="1" indent="-114300" algn="ctr" defTabSz="622300">
              <a:lnSpc>
                <a:spcPct val="90000"/>
              </a:lnSpc>
              <a:spcBef>
                <a:spcPct val="0"/>
              </a:spcBef>
              <a:spcAft>
                <a:spcPct val="15000"/>
              </a:spcAft>
              <a:buNone/>
            </a:pPr>
            <a:r>
              <a:rPr lang="es-MX" sz="1300" dirty="0">
                <a:latin typeface="Noto Sans" panose="020B0502040504020204" pitchFamily="34" charset="0"/>
                <a:ea typeface="Noto Sans" panose="020B0502040504020204" pitchFamily="34" charset="0"/>
                <a:cs typeface="Noto Sans" panose="020B0502040504020204" pitchFamily="34" charset="0"/>
              </a:rPr>
              <a:t>2025: </a:t>
            </a:r>
            <a:r>
              <a:rPr lang="es-MX" sz="1300" b="1" dirty="0">
                <a:latin typeface="Noto Sans" panose="020B0502040504020204" pitchFamily="34" charset="0"/>
                <a:ea typeface="Noto Sans" panose="020B0502040504020204" pitchFamily="34" charset="0"/>
                <a:cs typeface="Noto Sans" panose="020B0502040504020204" pitchFamily="34" charset="0"/>
              </a:rPr>
              <a:t>33 alumnos</a:t>
            </a:r>
          </a:p>
        </p:txBody>
      </p:sp>
      <p:sp>
        <p:nvSpPr>
          <p:cNvPr id="22" name="Forma libre: forma 21">
            <a:extLst>
              <a:ext uri="{FF2B5EF4-FFF2-40B4-BE49-F238E27FC236}">
                <a16:creationId xmlns:a16="http://schemas.microsoft.com/office/drawing/2014/main" id="{529A2F50-4CA8-4949-88CB-D5CB54BEEE88}"/>
              </a:ext>
            </a:extLst>
          </p:cNvPr>
          <p:cNvSpPr/>
          <p:nvPr/>
        </p:nvSpPr>
        <p:spPr>
          <a:xfrm>
            <a:off x="7010297" y="4414684"/>
            <a:ext cx="2281188" cy="1396181"/>
          </a:xfrm>
          <a:custGeom>
            <a:avLst/>
            <a:gdLst>
              <a:gd name="connsiteX0" fmla="*/ 0 w 2129397"/>
              <a:gd name="connsiteY0" fmla="*/ 0 h 1400293"/>
              <a:gd name="connsiteX1" fmla="*/ 2129397 w 2129397"/>
              <a:gd name="connsiteY1" fmla="*/ 0 h 1400293"/>
              <a:gd name="connsiteX2" fmla="*/ 2129397 w 2129397"/>
              <a:gd name="connsiteY2" fmla="*/ 1400293 h 1400293"/>
              <a:gd name="connsiteX3" fmla="*/ 0 w 2129397"/>
              <a:gd name="connsiteY3" fmla="*/ 1400293 h 1400293"/>
              <a:gd name="connsiteX4" fmla="*/ 0 w 2129397"/>
              <a:gd name="connsiteY4" fmla="*/ 0 h 140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397" h="1400293">
                <a:moveTo>
                  <a:pt x="0" y="0"/>
                </a:moveTo>
                <a:lnTo>
                  <a:pt x="2129397" y="0"/>
                </a:lnTo>
                <a:lnTo>
                  <a:pt x="2129397" y="1400293"/>
                </a:lnTo>
                <a:lnTo>
                  <a:pt x="0" y="1400293"/>
                </a:lnTo>
                <a:lnTo>
                  <a:pt x="0" y="0"/>
                </a:lnTo>
                <a:close/>
              </a:path>
            </a:pathLst>
          </a:custGeom>
          <a:solidFill>
            <a:srgbClr val="B9F0F1">
              <a:alpha val="89804"/>
            </a:srgbClr>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None/>
            </a:pPr>
            <a:r>
              <a:rPr lang="es-MX" b="1" dirty="0">
                <a:latin typeface="Noto Sans" panose="020B0502040504020204" pitchFamily="34" charset="0"/>
                <a:ea typeface="Noto Sans" panose="020B0502040504020204" pitchFamily="34" charset="0"/>
                <a:cs typeface="Noto Sans"/>
                <a:sym typeface="Noto Sans"/>
              </a:rPr>
              <a:t>Sistema Nacional de Posgrados SECIHTI</a:t>
            </a:r>
            <a:endParaRPr lang="es-MX" sz="1400" kern="1200" dirty="0">
              <a:latin typeface="Noto Sans" panose="020B0502040504020204" pitchFamily="34" charset="0"/>
              <a:ea typeface="Noto Sans" panose="020B0502040504020204" pitchFamily="34" charset="0"/>
              <a:cs typeface="Noto Sans" panose="020B0502040504020204" pitchFamily="34" charset="0"/>
            </a:endParaRPr>
          </a:p>
          <a:p>
            <a:pPr marL="114300" lvl="1" indent="-114300" algn="ctr" defTabSz="622300">
              <a:lnSpc>
                <a:spcPct val="90000"/>
              </a:lnSpc>
              <a:spcBef>
                <a:spcPct val="0"/>
              </a:spcBef>
              <a:spcAft>
                <a:spcPct val="15000"/>
              </a:spcAft>
              <a:buNone/>
            </a:pPr>
            <a:endParaRPr lang="es-MX" sz="1400" kern="1200" dirty="0">
              <a:latin typeface="Noto Sans" panose="020B0502040504020204" pitchFamily="34" charset="0"/>
              <a:ea typeface="Noto Sans" panose="020B0502040504020204" pitchFamily="34" charset="0"/>
              <a:cs typeface="Noto Sans" panose="020B0502040504020204" pitchFamily="34" charset="0"/>
            </a:endParaRPr>
          </a:p>
          <a:p>
            <a:pPr marL="114300" lvl="1" indent="-114300" algn="ctr" defTabSz="622300">
              <a:lnSpc>
                <a:spcPct val="90000"/>
              </a:lnSpc>
              <a:spcBef>
                <a:spcPct val="0"/>
              </a:spcBef>
              <a:spcAft>
                <a:spcPct val="15000"/>
              </a:spcAft>
              <a:buNone/>
            </a:pPr>
            <a:r>
              <a:rPr lang="es-MX" sz="1400" kern="1200" dirty="0">
                <a:latin typeface="Noto Sans" panose="020B0502040504020204" pitchFamily="34" charset="0"/>
                <a:ea typeface="Noto Sans" panose="020B0502040504020204" pitchFamily="34" charset="0"/>
                <a:cs typeface="Noto Sans" panose="020B0502040504020204" pitchFamily="34" charset="0"/>
              </a:rPr>
              <a:t>2021: </a:t>
            </a:r>
            <a:r>
              <a:rPr lang="es-MX" b="1" kern="1200" dirty="0">
                <a:latin typeface="Noto Sans" panose="020B0502040504020204" pitchFamily="34" charset="0"/>
                <a:ea typeface="Noto Sans" panose="020B0502040504020204" pitchFamily="34" charset="0"/>
                <a:cs typeface="Noto Sans" panose="020B0502040504020204" pitchFamily="34" charset="0"/>
              </a:rPr>
              <a:t>2</a:t>
            </a:r>
            <a:endParaRPr lang="es-MX" sz="1400" b="1" kern="1200" dirty="0">
              <a:latin typeface="Noto Sans" panose="020B0502040504020204" pitchFamily="34" charset="0"/>
              <a:ea typeface="Noto Sans" panose="020B0502040504020204" pitchFamily="34" charset="0"/>
              <a:cs typeface="Noto Sans" panose="020B0502040504020204" pitchFamily="34" charset="0"/>
            </a:endParaRPr>
          </a:p>
          <a:p>
            <a:pPr marL="114300" lvl="1" indent="-114300" algn="ctr" defTabSz="622300">
              <a:lnSpc>
                <a:spcPct val="90000"/>
              </a:lnSpc>
              <a:spcBef>
                <a:spcPct val="0"/>
              </a:spcBef>
              <a:spcAft>
                <a:spcPct val="15000"/>
              </a:spcAft>
              <a:buNone/>
            </a:pPr>
            <a:r>
              <a:rPr lang="es-MX" sz="1400" dirty="0">
                <a:latin typeface="Noto Sans" panose="020B0502040504020204" pitchFamily="34" charset="0"/>
                <a:ea typeface="Noto Sans" panose="020B0502040504020204" pitchFamily="34" charset="0"/>
                <a:cs typeface="Noto Sans" panose="020B0502040504020204" pitchFamily="34" charset="0"/>
              </a:rPr>
              <a:t>2025:</a:t>
            </a:r>
            <a:r>
              <a:rPr lang="es-MX" sz="1400" b="1" dirty="0">
                <a:latin typeface="Noto Sans" panose="020B0502040504020204" pitchFamily="34" charset="0"/>
                <a:ea typeface="Noto Sans" panose="020B0502040504020204" pitchFamily="34" charset="0"/>
                <a:cs typeface="Noto Sans" panose="020B0502040504020204" pitchFamily="34" charset="0"/>
              </a:rPr>
              <a:t> 8</a:t>
            </a:r>
          </a:p>
        </p:txBody>
      </p:sp>
    </p:spTree>
    <p:extLst>
      <p:ext uri="{BB962C8B-B14F-4D97-AF65-F5344CB8AC3E}">
        <p14:creationId xmlns:p14="http://schemas.microsoft.com/office/powerpoint/2010/main" val="4217264882"/>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794</TotalTime>
  <Words>4625</Words>
  <Application>Microsoft Office PowerPoint</Application>
  <PresentationFormat>Panorámica</PresentationFormat>
  <Paragraphs>1601</Paragraphs>
  <Slides>35</Slides>
  <Notes>34</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35</vt:i4>
      </vt:variant>
    </vt:vector>
  </HeadingPairs>
  <TitlesOfParts>
    <vt:vector size="45" baseType="lpstr">
      <vt:lpstr>Arial</vt:lpstr>
      <vt:lpstr>Arial Black</vt:lpstr>
      <vt:lpstr>Calibri</vt:lpstr>
      <vt:lpstr>Wingdings</vt:lpstr>
      <vt:lpstr>Montserrat</vt:lpstr>
      <vt:lpstr>Montserrat SemiBold</vt:lpstr>
      <vt:lpstr>Noto Sans</vt:lpstr>
      <vt:lpstr>Noto Sans Symbols</vt:lpstr>
      <vt:lpstr>Tema de Office</vt:lpstr>
      <vt:lpstr>2_Tema de Office</vt:lpstr>
      <vt:lpstr>Primera Sesión Ordinaria 2026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Modelos innovadores  de Atención Hemato-Oncológica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Primera Sesión Ordinaria 2026</dc:title>
  <dc:creator>JGD</dc:creator>
  <cp:lastModifiedBy>11095JGARNICAD</cp:lastModifiedBy>
  <cp:revision>97</cp:revision>
  <cp:lastPrinted>2026-05-04T20:01:55Z</cp:lastPrinted>
  <dcterms:created xsi:type="dcterms:W3CDTF">2025-04-17T00:34:25Z</dcterms:created>
  <dcterms:modified xsi:type="dcterms:W3CDTF">2026-06-12T17:56:32Z</dcterms:modified>
</cp:coreProperties>
</file>