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60" r:id="rId5"/>
    <p:sldId id="290" r:id="rId6"/>
    <p:sldId id="261" r:id="rId7"/>
    <p:sldId id="266" r:id="rId8"/>
    <p:sldId id="267" r:id="rId9"/>
    <p:sldId id="268" r:id="rId10"/>
    <p:sldId id="269" r:id="rId11"/>
    <p:sldId id="270" r:id="rId12"/>
    <p:sldId id="271" r:id="rId13"/>
    <p:sldId id="262" r:id="rId14"/>
    <p:sldId id="272" r:id="rId15"/>
    <p:sldId id="273" r:id="rId16"/>
    <p:sldId id="274" r:id="rId17"/>
    <p:sldId id="275" r:id="rId18"/>
    <p:sldId id="276" r:id="rId19"/>
    <p:sldId id="277" r:id="rId20"/>
    <p:sldId id="278" r:id="rId21"/>
    <p:sldId id="279" r:id="rId22"/>
    <p:sldId id="280" r:id="rId23"/>
    <p:sldId id="281" r:id="rId24"/>
    <p:sldId id="283" r:id="rId25"/>
    <p:sldId id="294" r:id="rId26"/>
    <p:sldId id="284" r:id="rId27"/>
    <p:sldId id="297" r:id="rId28"/>
    <p:sldId id="286" r:id="rId29"/>
    <p:sldId id="288" r:id="rId30"/>
    <p:sldId id="296" r:id="rId31"/>
    <p:sldId id="289" r:id="rId32"/>
    <p:sldId id="293" r:id="rId33"/>
  </p:sldIdLst>
  <p:sldSz cx="12192000" cy="6858000"/>
  <p:notesSz cx="7010400" cy="9236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82" autoAdjust="0"/>
    <p:restoredTop sz="93197" autoAdjust="0"/>
  </p:normalViewPr>
  <p:slideViewPr>
    <p:cSldViewPr snapToGrid="0">
      <p:cViewPr>
        <p:scale>
          <a:sx n="86" d="100"/>
          <a:sy n="86" d="100"/>
        </p:scale>
        <p:origin x="204"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drigorojaszepeda\Library\Containers\com.microsoft.Excel\Data\Library\Application%20Support\Microsoft\Libro1%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Libro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16058RROJASZ\Desktop\JUGO_ANUAL2024_Planeaci&#243;nMLS\Dir-TABLAS%20%20Y%20GRAFICAS%20CARPETA%20JUGO%20ANUAL%202023-2024%20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araelvaespino\Desktop\grafica%20IS-Urg%202018-2024_Comple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10948RHERMENEGILDOP\Downloads\Dir-TABLAS%20%20Y%20GRAFICAS%20CARPETA%20JUGO%20ANUAL%202023-2024%20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10948RHERMENEGILDOP\Downloads\Plantilla%20de%20personal%202019%20-%202024.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03898239006243"/>
          <c:y val="1.9360127377442748E-2"/>
          <c:w val="0.86650172329989494"/>
          <c:h val="0.81837494246868425"/>
        </c:manualLayout>
      </c:layout>
      <c:barChart>
        <c:barDir val="col"/>
        <c:grouping val="clustered"/>
        <c:varyColors val="0"/>
        <c:ser>
          <c:idx val="0"/>
          <c:order val="0"/>
          <c:tx>
            <c:strRef>
              <c:f>Hoja1!$C$2</c:f>
              <c:strCache>
                <c:ptCount val="1"/>
                <c:pt idx="0">
                  <c:v>2023</c:v>
                </c:pt>
              </c:strCache>
            </c:strRef>
          </c:tx>
          <c:spPr>
            <a:solidFill>
              <a:srgbClr val="9DC3E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Hoja1!$B$3:$B$8</c:f>
              <c:strCache>
                <c:ptCount val="6"/>
                <c:pt idx="0">
                  <c:v>ICMA</c:v>
                </c:pt>
                <c:pt idx="1">
                  <c:v>ICMB</c:v>
                </c:pt>
                <c:pt idx="2">
                  <c:v>ICMC</c:v>
                </c:pt>
                <c:pt idx="3">
                  <c:v>ICMD</c:v>
                </c:pt>
                <c:pt idx="4">
                  <c:v>ICME</c:v>
                </c:pt>
                <c:pt idx="5">
                  <c:v>ICMF</c:v>
                </c:pt>
              </c:strCache>
            </c:strRef>
          </c:cat>
          <c:val>
            <c:numRef>
              <c:f>Hoja1!$C$3:$C$8</c:f>
              <c:numCache>
                <c:formatCode>General</c:formatCode>
                <c:ptCount val="6"/>
                <c:pt idx="0">
                  <c:v>15</c:v>
                </c:pt>
                <c:pt idx="1">
                  <c:v>27</c:v>
                </c:pt>
                <c:pt idx="2">
                  <c:v>43</c:v>
                </c:pt>
                <c:pt idx="3">
                  <c:v>28</c:v>
                </c:pt>
                <c:pt idx="4">
                  <c:v>6</c:v>
                </c:pt>
                <c:pt idx="5">
                  <c:v>1</c:v>
                </c:pt>
              </c:numCache>
            </c:numRef>
          </c:val>
          <c:extLst>
            <c:ext xmlns:c16="http://schemas.microsoft.com/office/drawing/2014/chart" uri="{C3380CC4-5D6E-409C-BE32-E72D297353CC}">
              <c16:uniqueId val="{00000000-1D01-445C-B727-FF86C9EA6941}"/>
            </c:ext>
          </c:extLst>
        </c:ser>
        <c:ser>
          <c:idx val="1"/>
          <c:order val="1"/>
          <c:tx>
            <c:strRef>
              <c:f>Hoja1!$D$2</c:f>
              <c:strCache>
                <c:ptCount val="1"/>
                <c:pt idx="0">
                  <c:v>2024</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Hoja1!$B$3:$B$8</c:f>
              <c:strCache>
                <c:ptCount val="6"/>
                <c:pt idx="0">
                  <c:v>ICMA</c:v>
                </c:pt>
                <c:pt idx="1">
                  <c:v>ICMB</c:v>
                </c:pt>
                <c:pt idx="2">
                  <c:v>ICMC</c:v>
                </c:pt>
                <c:pt idx="3">
                  <c:v>ICMD</c:v>
                </c:pt>
                <c:pt idx="4">
                  <c:v>ICME</c:v>
                </c:pt>
                <c:pt idx="5">
                  <c:v>ICMF</c:v>
                </c:pt>
              </c:strCache>
            </c:strRef>
          </c:cat>
          <c:val>
            <c:numRef>
              <c:f>Hoja1!$D$3:$D$8</c:f>
              <c:numCache>
                <c:formatCode>General</c:formatCode>
                <c:ptCount val="6"/>
                <c:pt idx="0">
                  <c:v>13</c:v>
                </c:pt>
                <c:pt idx="1">
                  <c:v>24</c:v>
                </c:pt>
                <c:pt idx="2">
                  <c:v>48</c:v>
                </c:pt>
                <c:pt idx="3">
                  <c:v>28</c:v>
                </c:pt>
                <c:pt idx="4">
                  <c:v>6</c:v>
                </c:pt>
                <c:pt idx="5">
                  <c:v>1</c:v>
                </c:pt>
              </c:numCache>
            </c:numRef>
          </c:val>
          <c:extLst>
            <c:ext xmlns:c16="http://schemas.microsoft.com/office/drawing/2014/chart" uri="{C3380CC4-5D6E-409C-BE32-E72D297353CC}">
              <c16:uniqueId val="{00000001-1D01-445C-B727-FF86C9EA6941}"/>
            </c:ext>
          </c:extLst>
        </c:ser>
        <c:dLbls>
          <c:dLblPos val="outEnd"/>
          <c:showLegendKey val="0"/>
          <c:showVal val="1"/>
          <c:showCatName val="0"/>
          <c:showSerName val="0"/>
          <c:showPercent val="0"/>
          <c:showBubbleSize val="0"/>
        </c:dLbls>
        <c:gapWidth val="80"/>
        <c:overlap val="-27"/>
        <c:axId val="232891807"/>
        <c:axId val="236737855"/>
      </c:barChart>
      <c:catAx>
        <c:axId val="2328918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r>
                  <a:rPr lang="es-MX"/>
                  <a:t>Cargo del investigador</a:t>
                </a:r>
              </a:p>
            </c:rich>
          </c:tx>
          <c:layout>
            <c:manualLayout>
              <c:xMode val="edge"/>
              <c:yMode val="edge"/>
              <c:x val="0.43499285993506132"/>
              <c:y val="0.94522073366421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crossAx val="236737855"/>
        <c:crosses val="autoZero"/>
        <c:auto val="1"/>
        <c:lblAlgn val="ctr"/>
        <c:lblOffset val="100"/>
        <c:noMultiLvlLbl val="0"/>
      </c:catAx>
      <c:valAx>
        <c:axId val="23673785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r>
                  <a:rPr lang="es-MX"/>
                  <a:t>Número de investigadores</a:t>
                </a:r>
              </a:p>
            </c:rich>
          </c:tx>
          <c:layout>
            <c:manualLayout>
              <c:xMode val="edge"/>
              <c:yMode val="edge"/>
              <c:x val="2.7777777777777779E-3"/>
              <c:y val="0.170211796442111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crossAx val="232891807"/>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legendEntry>
      <c:layout>
        <c:manualLayout>
          <c:xMode val="edge"/>
          <c:yMode val="edge"/>
          <c:x val="0.68365421470512389"/>
          <c:y val="5.6133712452610049E-2"/>
          <c:w val="0.26409432888780693"/>
          <c:h val="8.394648585593467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legend>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Noto Sans" panose="020B0502040504020204" pitchFamily="34" charset="0"/>
          <a:ea typeface="Noto Sans" panose="020B0502040504020204" pitchFamily="34" charset="0"/>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7222222222223"/>
          <c:y val="5.0925925925925923E-2"/>
          <c:w val="0.84397222222222223"/>
          <c:h val="0.79019078691209843"/>
        </c:manualLayout>
      </c:layout>
      <c:barChart>
        <c:barDir val="col"/>
        <c:grouping val="clustered"/>
        <c:varyColors val="0"/>
        <c:ser>
          <c:idx val="0"/>
          <c:order val="0"/>
          <c:tx>
            <c:strRef>
              <c:f>Hoja1!$B$39</c:f>
              <c:strCache>
                <c:ptCount val="1"/>
                <c:pt idx="0">
                  <c:v>2023</c:v>
                </c:pt>
              </c:strCache>
            </c:strRef>
          </c:tx>
          <c:spPr>
            <a:solidFill>
              <a:srgbClr val="9DC3E6"/>
            </a:solidFill>
            <a:ln>
              <a:solidFill>
                <a:srgbClr val="9DC3E6"/>
              </a:solidFill>
            </a:ln>
            <a:effectLst/>
          </c:spPr>
          <c:invertIfNegative val="0"/>
          <c:dPt>
            <c:idx val="4"/>
            <c:invertIfNegative val="0"/>
            <c:bubble3D val="0"/>
            <c:spPr>
              <a:solidFill>
                <a:schemeClr val="bg1"/>
              </a:solidFill>
              <a:ln>
                <a:solidFill>
                  <a:schemeClr val="bg1"/>
                </a:solidFill>
              </a:ln>
              <a:effectLst/>
            </c:spPr>
            <c:extLst>
              <c:ext xmlns:c16="http://schemas.microsoft.com/office/drawing/2014/chart" uri="{C3380CC4-5D6E-409C-BE32-E72D297353CC}">
                <c16:uniqueId val="{00000000-8FCB-4D02-A453-FFBECDB049FA}"/>
              </c:ext>
            </c:extLst>
          </c:dPt>
          <c:dLbls>
            <c:dLbl>
              <c:idx val="4"/>
              <c:tx>
                <c:rich>
                  <a:bodyPr/>
                  <a:lstStyle/>
                  <a:p>
                    <a:r>
                      <a:rPr lang="en-US"/>
                      <a:t>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CB-4D02-A453-FFBECDB049FA}"/>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Hoja1!$A$40:$A$44</c:f>
              <c:strCache>
                <c:ptCount val="5"/>
                <c:pt idx="0">
                  <c:v>Candidato</c:v>
                </c:pt>
                <c:pt idx="1">
                  <c:v>SNI I</c:v>
                </c:pt>
                <c:pt idx="2">
                  <c:v>SNI II</c:v>
                </c:pt>
                <c:pt idx="3">
                  <c:v>SNI III</c:v>
                </c:pt>
                <c:pt idx="4">
                  <c:v>Emérito</c:v>
                </c:pt>
              </c:strCache>
            </c:strRef>
          </c:cat>
          <c:val>
            <c:numRef>
              <c:f>Hoja1!$B$40:$B$44</c:f>
              <c:numCache>
                <c:formatCode>General</c:formatCode>
                <c:ptCount val="5"/>
                <c:pt idx="0">
                  <c:v>19</c:v>
                </c:pt>
                <c:pt idx="1">
                  <c:v>67</c:v>
                </c:pt>
                <c:pt idx="2">
                  <c:v>22</c:v>
                </c:pt>
                <c:pt idx="3">
                  <c:v>4</c:v>
                </c:pt>
                <c:pt idx="4">
                  <c:v>1</c:v>
                </c:pt>
              </c:numCache>
            </c:numRef>
          </c:val>
          <c:extLst>
            <c:ext xmlns:c16="http://schemas.microsoft.com/office/drawing/2014/chart" uri="{C3380CC4-5D6E-409C-BE32-E72D297353CC}">
              <c16:uniqueId val="{00000000-3BE3-BC41-929A-5FF2A49FBF74}"/>
            </c:ext>
          </c:extLst>
        </c:ser>
        <c:ser>
          <c:idx val="1"/>
          <c:order val="1"/>
          <c:tx>
            <c:strRef>
              <c:f>Hoja1!$C$39</c:f>
              <c:strCache>
                <c:ptCount val="1"/>
                <c:pt idx="0">
                  <c:v>2024</c:v>
                </c:pt>
              </c:strCache>
            </c:strRef>
          </c:tx>
          <c:spPr>
            <a:solidFill>
              <a:srgbClr val="002060"/>
            </a:solidFill>
            <a:ln>
              <a:solidFill>
                <a:srgbClr val="002060"/>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Hoja1!$A$40:$A$44</c:f>
              <c:strCache>
                <c:ptCount val="5"/>
                <c:pt idx="0">
                  <c:v>Candidato</c:v>
                </c:pt>
                <c:pt idx="1">
                  <c:v>SNI I</c:v>
                </c:pt>
                <c:pt idx="2">
                  <c:v>SNI II</c:v>
                </c:pt>
                <c:pt idx="3">
                  <c:v>SNI III</c:v>
                </c:pt>
                <c:pt idx="4">
                  <c:v>Emérito</c:v>
                </c:pt>
              </c:strCache>
            </c:strRef>
          </c:cat>
          <c:val>
            <c:numRef>
              <c:f>Hoja1!$C$40:$C$44</c:f>
              <c:numCache>
                <c:formatCode>General</c:formatCode>
                <c:ptCount val="5"/>
                <c:pt idx="0">
                  <c:v>24</c:v>
                </c:pt>
                <c:pt idx="1">
                  <c:v>65</c:v>
                </c:pt>
                <c:pt idx="2">
                  <c:v>22</c:v>
                </c:pt>
                <c:pt idx="3">
                  <c:v>4</c:v>
                </c:pt>
                <c:pt idx="4">
                  <c:v>1</c:v>
                </c:pt>
              </c:numCache>
            </c:numRef>
          </c:val>
          <c:extLst>
            <c:ext xmlns:c16="http://schemas.microsoft.com/office/drawing/2014/chart" uri="{C3380CC4-5D6E-409C-BE32-E72D297353CC}">
              <c16:uniqueId val="{00000001-3BE3-BC41-929A-5FF2A49FBF74}"/>
            </c:ext>
          </c:extLst>
        </c:ser>
        <c:dLbls>
          <c:dLblPos val="outEnd"/>
          <c:showLegendKey val="0"/>
          <c:showVal val="1"/>
          <c:showCatName val="0"/>
          <c:showSerName val="0"/>
          <c:showPercent val="0"/>
          <c:showBubbleSize val="0"/>
        </c:dLbls>
        <c:gapWidth val="219"/>
        <c:overlap val="-27"/>
        <c:axId val="1128173855"/>
        <c:axId val="1128175503"/>
      </c:barChart>
      <c:catAx>
        <c:axId val="11281738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s-MX"/>
                  <a:t>Nivel de los investigadores</a:t>
                </a:r>
              </a:p>
            </c:rich>
          </c:tx>
          <c:layout>
            <c:manualLayout>
              <c:xMode val="edge"/>
              <c:yMode val="edge"/>
              <c:x val="0.33773352243519755"/>
              <c:y val="0.9432010848404290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MX"/>
          </a:p>
        </c:txPr>
        <c:crossAx val="1128175503"/>
        <c:crosses val="autoZero"/>
        <c:auto val="1"/>
        <c:lblAlgn val="ctr"/>
        <c:lblOffset val="100"/>
        <c:noMultiLvlLbl val="0"/>
      </c:catAx>
      <c:valAx>
        <c:axId val="1128175503"/>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s-MX"/>
                  <a:t>Número de investigadores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MX"/>
          </a:p>
        </c:txPr>
        <c:crossAx val="1128173855"/>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MX"/>
          </a:p>
        </c:txPr>
      </c:legendEntry>
      <c:layout>
        <c:manualLayout>
          <c:xMode val="edge"/>
          <c:yMode val="edge"/>
          <c:x val="0.66486822534243328"/>
          <c:y val="5.6156313794109104E-2"/>
          <c:w val="0.29831646178730009"/>
          <c:h val="4.2733135275209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MX"/>
        </a:p>
      </c:txPr>
    </c:legend>
    <c:plotVisOnly val="1"/>
    <c:dispBlanksAs val="gap"/>
    <c:showDLblsOverMax val="0"/>
  </c:chart>
  <c:spPr>
    <a:noFill/>
    <a:ln>
      <a:noFill/>
    </a:ln>
    <a:effectLst/>
  </c:spPr>
  <c:txPr>
    <a:bodyPr/>
    <a:lstStyle/>
    <a:p>
      <a:pPr>
        <a:defRPr sz="1800">
          <a:solidFill>
            <a:schemeClr val="tx1"/>
          </a:solidFill>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15048118985127"/>
          <c:y val="2.5428331875182269E-2"/>
          <c:w val="0.85351618547681551"/>
          <c:h val="0.8181554389034702"/>
        </c:manualLayout>
      </c:layout>
      <c:barChart>
        <c:barDir val="col"/>
        <c:grouping val="clustered"/>
        <c:varyColors val="0"/>
        <c:ser>
          <c:idx val="0"/>
          <c:order val="0"/>
          <c:tx>
            <c:strRef>
              <c:f>Hoja1!$C$10</c:f>
              <c:strCache>
                <c:ptCount val="1"/>
                <c:pt idx="0">
                  <c:v>2023 = 231</c:v>
                </c:pt>
              </c:strCache>
            </c:strRef>
          </c:tx>
          <c:spPr>
            <a:solidFill>
              <a:srgbClr val="9DC3E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Hoja1!$B$11:$B$17</c:f>
              <c:strCache>
                <c:ptCount val="7"/>
                <c:pt idx="0">
                  <c:v>Grupo I</c:v>
                </c:pt>
                <c:pt idx="1">
                  <c:v>Grupo II</c:v>
                </c:pt>
                <c:pt idx="2">
                  <c:v>Grupo III</c:v>
                </c:pt>
                <c:pt idx="3">
                  <c:v>Grupo IV</c:v>
                </c:pt>
                <c:pt idx="4">
                  <c:v>Grupo V</c:v>
                </c:pt>
                <c:pt idx="5">
                  <c:v>Grupo VI</c:v>
                </c:pt>
                <c:pt idx="6">
                  <c:v>Grupo VII</c:v>
                </c:pt>
              </c:strCache>
            </c:strRef>
          </c:cat>
          <c:val>
            <c:numRef>
              <c:f>Hoja1!$C$11:$C$17</c:f>
              <c:numCache>
                <c:formatCode>General</c:formatCode>
                <c:ptCount val="7"/>
                <c:pt idx="0">
                  <c:v>77</c:v>
                </c:pt>
                <c:pt idx="1">
                  <c:v>3</c:v>
                </c:pt>
                <c:pt idx="2">
                  <c:v>44</c:v>
                </c:pt>
                <c:pt idx="3">
                  <c:v>52</c:v>
                </c:pt>
                <c:pt idx="4">
                  <c:v>35</c:v>
                </c:pt>
                <c:pt idx="5">
                  <c:v>14</c:v>
                </c:pt>
                <c:pt idx="6">
                  <c:v>6</c:v>
                </c:pt>
              </c:numCache>
            </c:numRef>
          </c:val>
          <c:extLst>
            <c:ext xmlns:c16="http://schemas.microsoft.com/office/drawing/2014/chart" uri="{C3380CC4-5D6E-409C-BE32-E72D297353CC}">
              <c16:uniqueId val="{00000000-E95B-476B-B133-11F76ADC3353}"/>
            </c:ext>
          </c:extLst>
        </c:ser>
        <c:ser>
          <c:idx val="1"/>
          <c:order val="1"/>
          <c:tx>
            <c:strRef>
              <c:f>Hoja1!$D$10</c:f>
              <c:strCache>
                <c:ptCount val="1"/>
                <c:pt idx="0">
                  <c:v>2024 = 272</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Hoja1!$B$11:$B$17</c:f>
              <c:strCache>
                <c:ptCount val="7"/>
                <c:pt idx="0">
                  <c:v>Grupo I</c:v>
                </c:pt>
                <c:pt idx="1">
                  <c:v>Grupo II</c:v>
                </c:pt>
                <c:pt idx="2">
                  <c:v>Grupo III</c:v>
                </c:pt>
                <c:pt idx="3">
                  <c:v>Grupo IV</c:v>
                </c:pt>
                <c:pt idx="4">
                  <c:v>Grupo V</c:v>
                </c:pt>
                <c:pt idx="5">
                  <c:v>Grupo VI</c:v>
                </c:pt>
                <c:pt idx="6">
                  <c:v>Grupo VII</c:v>
                </c:pt>
              </c:strCache>
            </c:strRef>
          </c:cat>
          <c:val>
            <c:numRef>
              <c:f>Hoja1!$D$11:$D$17</c:f>
              <c:numCache>
                <c:formatCode>General</c:formatCode>
                <c:ptCount val="7"/>
                <c:pt idx="0">
                  <c:v>98</c:v>
                </c:pt>
                <c:pt idx="1">
                  <c:v>4</c:v>
                </c:pt>
                <c:pt idx="2">
                  <c:v>41</c:v>
                </c:pt>
                <c:pt idx="3">
                  <c:v>57</c:v>
                </c:pt>
                <c:pt idx="4">
                  <c:v>47</c:v>
                </c:pt>
                <c:pt idx="5">
                  <c:v>22</c:v>
                </c:pt>
                <c:pt idx="6">
                  <c:v>3</c:v>
                </c:pt>
              </c:numCache>
            </c:numRef>
          </c:val>
          <c:extLst>
            <c:ext xmlns:c16="http://schemas.microsoft.com/office/drawing/2014/chart" uri="{C3380CC4-5D6E-409C-BE32-E72D297353CC}">
              <c16:uniqueId val="{00000001-E95B-476B-B133-11F76ADC3353}"/>
            </c:ext>
          </c:extLst>
        </c:ser>
        <c:dLbls>
          <c:showLegendKey val="0"/>
          <c:showVal val="0"/>
          <c:showCatName val="0"/>
          <c:showSerName val="0"/>
          <c:showPercent val="0"/>
          <c:showBubbleSize val="0"/>
        </c:dLbls>
        <c:gapWidth val="219"/>
        <c:overlap val="-27"/>
        <c:axId val="1181647088"/>
        <c:axId val="1236940320"/>
      </c:barChart>
      <c:catAx>
        <c:axId val="1181647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r>
                  <a:rPr lang="es-MX"/>
                  <a:t>Grupo de Publicación</a:t>
                </a:r>
              </a:p>
            </c:rich>
          </c:tx>
          <c:layout>
            <c:manualLayout>
              <c:xMode val="edge"/>
              <c:yMode val="edge"/>
              <c:x val="0.4112914154756242"/>
              <c:y val="0.931443958764508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crossAx val="1236940320"/>
        <c:crosses val="autoZero"/>
        <c:auto val="1"/>
        <c:lblAlgn val="ctr"/>
        <c:lblOffset val="100"/>
        <c:noMultiLvlLbl val="0"/>
      </c:catAx>
      <c:valAx>
        <c:axId val="123694032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r>
                  <a:rPr lang="es-MX"/>
                  <a:t>Número de Publicaciones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crossAx val="1181647088"/>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legendEntry>
      <c:layout>
        <c:manualLayout>
          <c:xMode val="edge"/>
          <c:yMode val="edge"/>
          <c:x val="0.6910869827672268"/>
          <c:y val="2.233875964744414E-2"/>
          <c:w val="0.19687997696659654"/>
          <c:h val="7.81255468066491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legend>
    <c:plotVisOnly val="1"/>
    <c:dispBlanksAs val="gap"/>
    <c:showDLblsOverMax val="0"/>
  </c:chart>
  <c:spPr>
    <a:noFill/>
    <a:ln>
      <a:noFill/>
    </a:ln>
    <a:effectLst/>
  </c:spPr>
  <c:txPr>
    <a:bodyPr/>
    <a:lstStyle/>
    <a:p>
      <a:pPr>
        <a:defRPr sz="1400">
          <a:solidFill>
            <a:schemeClr val="tx1"/>
          </a:solidFill>
          <a:latin typeface="Noto Sans" panose="020B0502040504020204" pitchFamily="34" charset="0"/>
          <a:ea typeface="Noto Sans" panose="020B0502040504020204" pitchFamily="34" charset="0"/>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Hoja1!$N$249</c:f>
              <c:strCache>
                <c:ptCount val="1"/>
                <c:pt idx="0">
                  <c:v>Accidentes, maltrato, violencia y adicciones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Hoja1!$O$249:$Q$249</c:f>
              <c:numCache>
                <c:formatCode>General</c:formatCode>
                <c:ptCount val="3"/>
                <c:pt idx="2">
                  <c:v>1</c:v>
                </c:pt>
              </c:numCache>
            </c:numRef>
          </c:val>
          <c:extLst>
            <c:ext xmlns:c16="http://schemas.microsoft.com/office/drawing/2014/chart" uri="{C3380CC4-5D6E-409C-BE32-E72D297353CC}">
              <c16:uniqueId val="{00000000-7102-488C-8EBE-6CED9D2BD995}"/>
            </c:ext>
          </c:extLst>
        </c:ser>
        <c:ser>
          <c:idx val="1"/>
          <c:order val="1"/>
          <c:tx>
            <c:strRef>
              <c:f>Hoja1!$N$250</c:f>
              <c:strCache>
                <c:ptCount val="1"/>
                <c:pt idx="0">
                  <c:v>Alergia, inmunología, reumatología</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Hoja1!$O$250:$Q$250</c:f>
              <c:numCache>
                <c:formatCode>General</c:formatCode>
                <c:ptCount val="3"/>
                <c:pt idx="0">
                  <c:v>10</c:v>
                </c:pt>
                <c:pt idx="1">
                  <c:v>9</c:v>
                </c:pt>
                <c:pt idx="2">
                  <c:v>1</c:v>
                </c:pt>
              </c:numCache>
            </c:numRef>
          </c:val>
          <c:extLst>
            <c:ext xmlns:c16="http://schemas.microsoft.com/office/drawing/2014/chart" uri="{C3380CC4-5D6E-409C-BE32-E72D297353CC}">
              <c16:uniqueId val="{00000001-7102-488C-8EBE-6CED9D2BD995}"/>
            </c:ext>
          </c:extLst>
        </c:ser>
        <c:ser>
          <c:idx val="2"/>
          <c:order val="2"/>
          <c:tx>
            <c:strRef>
              <c:f>Hoja1!$N$251</c:f>
              <c:strCache>
                <c:ptCount val="1"/>
                <c:pt idx="0">
                  <c:v>Diseño y evaluación de tratamientos farmacológicos y biológicos</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Hoja1!$O$251:$Q$251</c:f>
              <c:numCache>
                <c:formatCode>General</c:formatCode>
                <c:ptCount val="3"/>
                <c:pt idx="1">
                  <c:v>3</c:v>
                </c:pt>
              </c:numCache>
            </c:numRef>
          </c:val>
          <c:extLst>
            <c:ext xmlns:c16="http://schemas.microsoft.com/office/drawing/2014/chart" uri="{C3380CC4-5D6E-409C-BE32-E72D297353CC}">
              <c16:uniqueId val="{00000002-7102-488C-8EBE-6CED9D2BD995}"/>
            </c:ext>
          </c:extLst>
        </c:ser>
        <c:ser>
          <c:idx val="3"/>
          <c:order val="3"/>
          <c:tx>
            <c:strRef>
              <c:f>Hoja1!$N$252</c:f>
              <c:strCache>
                <c:ptCount val="1"/>
                <c:pt idx="0">
                  <c:v>Enfermedades Hemato-Oncológica</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Hoja1!$O$252:$Q$252</c:f>
              <c:numCache>
                <c:formatCode>General</c:formatCode>
                <c:ptCount val="3"/>
                <c:pt idx="0">
                  <c:v>6</c:v>
                </c:pt>
              </c:numCache>
            </c:numRef>
          </c:val>
          <c:extLst>
            <c:ext xmlns:c16="http://schemas.microsoft.com/office/drawing/2014/chart" uri="{C3380CC4-5D6E-409C-BE32-E72D297353CC}">
              <c16:uniqueId val="{00000003-7102-488C-8EBE-6CED9D2BD995}"/>
            </c:ext>
          </c:extLst>
        </c:ser>
        <c:ser>
          <c:idx val="4"/>
          <c:order val="4"/>
          <c:tx>
            <c:strRef>
              <c:f>Hoja1!$N$253</c:f>
              <c:strCache>
                <c:ptCount val="1"/>
                <c:pt idx="0">
                  <c:v>Enfermedades hereditarias y congénitas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Hoja1!$O$253:$Q$253</c:f>
              <c:numCache>
                <c:formatCode>General</c:formatCode>
                <c:ptCount val="3"/>
                <c:pt idx="0">
                  <c:v>6</c:v>
                </c:pt>
              </c:numCache>
            </c:numRef>
          </c:val>
          <c:extLst>
            <c:ext xmlns:c16="http://schemas.microsoft.com/office/drawing/2014/chart" uri="{C3380CC4-5D6E-409C-BE32-E72D297353CC}">
              <c16:uniqueId val="{00000004-7102-488C-8EBE-6CED9D2BD995}"/>
            </c:ext>
          </c:extLst>
        </c:ser>
        <c:ser>
          <c:idx val="5"/>
          <c:order val="5"/>
          <c:tx>
            <c:strRef>
              <c:f>Hoja1!$N$254</c:f>
              <c:strCache>
                <c:ptCount val="1"/>
                <c:pt idx="0">
                  <c:v>Neurociencias</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Hoja1!$O$254:$Q$254</c:f>
              <c:numCache>
                <c:formatCode>General</c:formatCode>
                <c:ptCount val="3"/>
                <c:pt idx="1">
                  <c:v>4</c:v>
                </c:pt>
              </c:numCache>
            </c:numRef>
          </c:val>
          <c:extLst>
            <c:ext xmlns:c16="http://schemas.microsoft.com/office/drawing/2014/chart" uri="{C3380CC4-5D6E-409C-BE32-E72D297353CC}">
              <c16:uniqueId val="{00000005-7102-488C-8EBE-6CED9D2BD995}"/>
            </c:ext>
          </c:extLst>
        </c:ser>
        <c:ser>
          <c:idx val="6"/>
          <c:order val="6"/>
          <c:tx>
            <c:strRef>
              <c:f>Hoja1!$N$255</c:f>
              <c:strCache>
                <c:ptCount val="1"/>
                <c:pt idx="0">
                  <c:v>Trastornos Metabólicos y de la nutrición</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Hoja1!$O$248:$Q$248</c:f>
              <c:strCache>
                <c:ptCount val="3"/>
                <c:pt idx="0">
                  <c:v>V</c:v>
                </c:pt>
                <c:pt idx="1">
                  <c:v>VI</c:v>
                </c:pt>
                <c:pt idx="2">
                  <c:v>VII</c:v>
                </c:pt>
              </c:strCache>
            </c:strRef>
          </c:cat>
          <c:val>
            <c:numRef>
              <c:f>Hoja1!$O$255:$Q$255</c:f>
              <c:numCache>
                <c:formatCode>General</c:formatCode>
                <c:ptCount val="3"/>
                <c:pt idx="0">
                  <c:v>7</c:v>
                </c:pt>
                <c:pt idx="2">
                  <c:v>1</c:v>
                </c:pt>
              </c:numCache>
            </c:numRef>
          </c:val>
          <c:extLst>
            <c:ext xmlns:c16="http://schemas.microsoft.com/office/drawing/2014/chart" uri="{C3380CC4-5D6E-409C-BE32-E72D297353CC}">
              <c16:uniqueId val="{00000006-7102-488C-8EBE-6CED9D2BD995}"/>
            </c:ext>
          </c:extLst>
        </c:ser>
        <c:dLbls>
          <c:dLblPos val="ctr"/>
          <c:showLegendKey val="0"/>
          <c:showVal val="1"/>
          <c:showCatName val="0"/>
          <c:showSerName val="0"/>
          <c:showPercent val="0"/>
          <c:showBubbleSize val="0"/>
        </c:dLbls>
        <c:gapWidth val="150"/>
        <c:overlap val="100"/>
        <c:axId val="136422272"/>
        <c:axId val="249034192"/>
      </c:barChart>
      <c:catAx>
        <c:axId val="136422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crossAx val="249034192"/>
        <c:crosses val="autoZero"/>
        <c:auto val="1"/>
        <c:lblAlgn val="ctr"/>
        <c:lblOffset val="100"/>
        <c:noMultiLvlLbl val="0"/>
      </c:catAx>
      <c:valAx>
        <c:axId val="2490341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crossAx val="136422272"/>
        <c:crosses val="autoZero"/>
        <c:crossBetween val="between"/>
      </c:valAx>
      <c:spPr>
        <a:noFill/>
        <a:ln>
          <a:noFill/>
        </a:ln>
        <a:effectLst/>
      </c:spPr>
    </c:plotArea>
    <c:legend>
      <c:legendPos val="r"/>
      <c:layout>
        <c:manualLayout>
          <c:xMode val="edge"/>
          <c:yMode val="edge"/>
          <c:x val="0.65106265451657608"/>
          <c:y val="3.8321859055767346E-4"/>
          <c:w val="0.33491631172474906"/>
          <c:h val="0.9756537367525938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Noto Sans" panose="020B0502040504020204" pitchFamily="34" charset="0"/>
              <a:ea typeface="Noto Sans" panose="020B0502040504020204" pitchFamily="34" charset="0"/>
              <a:cs typeface="+mn-cs"/>
            </a:defRPr>
          </a:pPr>
          <a:endParaRPr lang="es-MX"/>
        </a:p>
      </c:txPr>
    </c:legend>
    <c:plotVisOnly val="1"/>
    <c:dispBlanksAs val="gap"/>
    <c:showDLblsOverMax val="0"/>
  </c:chart>
  <c:spPr>
    <a:noFill/>
    <a:ln>
      <a:noFill/>
    </a:ln>
    <a:effectLst/>
  </c:spPr>
  <c:txPr>
    <a:bodyPr/>
    <a:lstStyle/>
    <a:p>
      <a:pPr>
        <a:defRPr sz="1050">
          <a:solidFill>
            <a:schemeClr val="tx1"/>
          </a:solidFill>
          <a:latin typeface="Noto Sans" panose="020B0502040504020204" pitchFamily="34" charset="0"/>
          <a:ea typeface="Noto Sans" panose="020B0502040504020204" pitchFamily="34" charset="0"/>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4546149149777593"/>
          <c:y val="1.2051171284387456E-2"/>
          <c:w val="0.51057817952378748"/>
          <c:h val="0.86469775805504812"/>
        </c:manualLayout>
      </c:layout>
      <c:barChart>
        <c:barDir val="bar"/>
        <c:grouping val="clustered"/>
        <c:varyColors val="0"/>
        <c:ser>
          <c:idx val="0"/>
          <c:order val="0"/>
          <c:tx>
            <c:strRef>
              <c:f>'Graf. Urg'!$B$6</c:f>
              <c:strCache>
                <c:ptCount val="1"/>
                <c:pt idx="0">
                  <c:v>2023</c:v>
                </c:pt>
              </c:strCache>
            </c:strRef>
          </c:tx>
          <c:spPr>
            <a:solidFill>
              <a:srgbClr val="9DC3E6"/>
            </a:solidFill>
            <a:ln>
              <a:noFill/>
            </a:ln>
            <a:effectLst/>
          </c:spPr>
          <c:invertIfNegative val="0"/>
          <c:dLbls>
            <c:dLbl>
              <c:idx val="1"/>
              <c:layout>
                <c:manualLayout>
                  <c:x val="0"/>
                  <c:y val="1.08833665880645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7E-43B7-9453-BDE99738226F}"/>
                </c:ext>
              </c:extLst>
            </c:dLbl>
            <c:dLbl>
              <c:idx val="2"/>
              <c:layout>
                <c:manualLayout>
                  <c:x val="2.0447806972702176E-3"/>
                  <c:y val="1.08833665880645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7E-43B7-9453-BDE99738226F}"/>
                </c:ext>
              </c:extLst>
            </c:dLbl>
            <c:dLbl>
              <c:idx val="3"/>
              <c:layout>
                <c:manualLayout>
                  <c:x val="2.0447806972702927E-3"/>
                  <c:y val="1.81389443134409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7E-43B7-9453-BDE99738226F}"/>
                </c:ext>
              </c:extLst>
            </c:dLbl>
            <c:dLbl>
              <c:idx val="4"/>
              <c:layout>
                <c:manualLayout>
                  <c:x val="2.0447806972702927E-3"/>
                  <c:y val="1.45111554507527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7E-43B7-9453-BDE99738226F}"/>
                </c:ext>
              </c:extLst>
            </c:dLbl>
            <c:dLbl>
              <c:idx val="5"/>
              <c:layout>
                <c:manualLayout>
                  <c:x val="0"/>
                  <c:y val="1.08833665880645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7E-43B7-9453-BDE99738226F}"/>
                </c:ext>
              </c:extLst>
            </c:dLbl>
            <c:dLbl>
              <c:idx val="8"/>
              <c:layout>
                <c:manualLayout>
                  <c:x val="0"/>
                  <c:y val="1.45111554507527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7E-43B7-9453-BDE99738226F}"/>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 Urg'!$A$7:$A$16</c:f>
              <c:strCache>
                <c:ptCount val="10"/>
                <c:pt idx="0">
                  <c:v>Neumonía, no especificada</c:v>
                </c:pt>
                <c:pt idx="1">
                  <c:v>Asma, no especificado</c:v>
                </c:pt>
                <c:pt idx="2">
                  <c:v>Epilepsia, tipo no especificado</c:v>
                </c:pt>
                <c:pt idx="3">
                  <c:v>Gastroenteritis y colitis de origen no especificado</c:v>
                </c:pt>
                <c:pt idx="4">
                  <c:v>Fiebre, no especificada</c:v>
                </c:pt>
                <c:pt idx="5">
                  <c:v>Constipación</c:v>
                </c:pt>
                <c:pt idx="6">
                  <c:v>Dolor abdominal localizado en parte superior</c:v>
                </c:pt>
                <c:pt idx="7">
                  <c:v>Infección de vías urinarias, sitio no especificado</c:v>
                </c:pt>
                <c:pt idx="8">
                  <c:v>Fractura de la diáfisis del radio</c:v>
                </c:pt>
                <c:pt idx="9">
                  <c:v>Apendicitis aguda, no especificada</c:v>
                </c:pt>
              </c:strCache>
            </c:strRef>
          </c:cat>
          <c:val>
            <c:numRef>
              <c:f>'Graf. Urg'!$B$7:$B$16</c:f>
              <c:numCache>
                <c:formatCode>General</c:formatCode>
                <c:ptCount val="10"/>
                <c:pt idx="0" formatCode="0">
                  <c:v>817</c:v>
                </c:pt>
                <c:pt idx="1">
                  <c:v>224</c:v>
                </c:pt>
                <c:pt idx="2" formatCode="0">
                  <c:v>297</c:v>
                </c:pt>
                <c:pt idx="3">
                  <c:v>310</c:v>
                </c:pt>
                <c:pt idx="4" formatCode="0">
                  <c:v>293</c:v>
                </c:pt>
                <c:pt idx="5" formatCode="0">
                  <c:v>150</c:v>
                </c:pt>
                <c:pt idx="6" formatCode="0">
                  <c:v>362</c:v>
                </c:pt>
                <c:pt idx="7" formatCode="0">
                  <c:v>191</c:v>
                </c:pt>
                <c:pt idx="8">
                  <c:v>22</c:v>
                </c:pt>
                <c:pt idx="9">
                  <c:v>351</c:v>
                </c:pt>
              </c:numCache>
            </c:numRef>
          </c:val>
          <c:extLst>
            <c:ext xmlns:c16="http://schemas.microsoft.com/office/drawing/2014/chart" uri="{C3380CC4-5D6E-409C-BE32-E72D297353CC}">
              <c16:uniqueId val="{00000006-BB7E-43B7-9453-BDE99738226F}"/>
            </c:ext>
          </c:extLst>
        </c:ser>
        <c:ser>
          <c:idx val="1"/>
          <c:order val="1"/>
          <c:tx>
            <c:strRef>
              <c:f>'Graf. Urg'!$C$6</c:f>
              <c:strCache>
                <c:ptCount val="1"/>
                <c:pt idx="0">
                  <c:v>2024</c:v>
                </c:pt>
              </c:strCache>
            </c:strRef>
          </c:tx>
          <c:spPr>
            <a:solidFill>
              <a:srgbClr val="002060"/>
            </a:solidFill>
            <a:ln>
              <a:noFill/>
            </a:ln>
            <a:effectLst/>
          </c:spPr>
          <c:invertIfNegative val="0"/>
          <c:dLbls>
            <c:dLbl>
              <c:idx val="0"/>
              <c:layout>
                <c:manualLayout>
                  <c:x val="-2.0447806972702176E-3"/>
                  <c:y val="-2.17667331761291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B7E-43B7-9453-BDE99738226F}"/>
                </c:ext>
              </c:extLst>
            </c:dLbl>
            <c:dLbl>
              <c:idx val="9"/>
              <c:layout>
                <c:manualLayout>
                  <c:x val="-2.0447806972702927E-3"/>
                  <c:y val="-7.255577725376383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7E-43B7-9453-BDE99738226F}"/>
                </c:ext>
              </c:extLst>
            </c:dLbl>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 Urg'!$A$7:$A$16</c:f>
              <c:strCache>
                <c:ptCount val="10"/>
                <c:pt idx="0">
                  <c:v>Neumonía, no especificada</c:v>
                </c:pt>
                <c:pt idx="1">
                  <c:v>Asma, no especificado</c:v>
                </c:pt>
                <c:pt idx="2">
                  <c:v>Epilepsia, tipo no especificado</c:v>
                </c:pt>
                <c:pt idx="3">
                  <c:v>Gastroenteritis y colitis de origen no especificado</c:v>
                </c:pt>
                <c:pt idx="4">
                  <c:v>Fiebre, no especificada</c:v>
                </c:pt>
                <c:pt idx="5">
                  <c:v>Constipación</c:v>
                </c:pt>
                <c:pt idx="6">
                  <c:v>Dolor abdominal localizado en parte superior</c:v>
                </c:pt>
                <c:pt idx="7">
                  <c:v>Infección de vías urinarias, sitio no especificado</c:v>
                </c:pt>
                <c:pt idx="8">
                  <c:v>Fractura de la diáfisis del radio</c:v>
                </c:pt>
                <c:pt idx="9">
                  <c:v>Apendicitis aguda, no especificada</c:v>
                </c:pt>
              </c:strCache>
            </c:strRef>
          </c:cat>
          <c:val>
            <c:numRef>
              <c:f>'Graf. Urg'!$C$7:$C$16</c:f>
              <c:numCache>
                <c:formatCode>General</c:formatCode>
                <c:ptCount val="10"/>
                <c:pt idx="0" formatCode="0">
                  <c:v>748</c:v>
                </c:pt>
                <c:pt idx="1">
                  <c:v>292</c:v>
                </c:pt>
                <c:pt idx="2" formatCode="0">
                  <c:v>292</c:v>
                </c:pt>
                <c:pt idx="3">
                  <c:v>282</c:v>
                </c:pt>
                <c:pt idx="4" formatCode="0">
                  <c:v>273</c:v>
                </c:pt>
                <c:pt idx="5" formatCode="0">
                  <c:v>268</c:v>
                </c:pt>
                <c:pt idx="6" formatCode="0">
                  <c:v>205</c:v>
                </c:pt>
                <c:pt idx="7" formatCode="0">
                  <c:v>192</c:v>
                </c:pt>
                <c:pt idx="8">
                  <c:v>164</c:v>
                </c:pt>
                <c:pt idx="9">
                  <c:v>157</c:v>
                </c:pt>
              </c:numCache>
            </c:numRef>
          </c:val>
          <c:extLst>
            <c:ext xmlns:c16="http://schemas.microsoft.com/office/drawing/2014/chart" uri="{C3380CC4-5D6E-409C-BE32-E72D297353CC}">
              <c16:uniqueId val="{00000009-BB7E-43B7-9453-BDE99738226F}"/>
            </c:ext>
          </c:extLst>
        </c:ser>
        <c:dLbls>
          <c:dLblPos val="outEnd"/>
          <c:showLegendKey val="0"/>
          <c:showVal val="1"/>
          <c:showCatName val="0"/>
          <c:showSerName val="0"/>
          <c:showPercent val="0"/>
          <c:showBubbleSize val="0"/>
        </c:dLbls>
        <c:gapWidth val="90"/>
        <c:axId val="612395728"/>
        <c:axId val="354913520"/>
      </c:barChart>
      <c:catAx>
        <c:axId val="612395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r>
                  <a:rPr lang="es-MX"/>
                  <a:t>Causa de atención</a:t>
                </a:r>
              </a:p>
            </c:rich>
          </c:tx>
          <c:layout>
            <c:manualLayout>
              <c:xMode val="edge"/>
              <c:yMode val="edge"/>
              <c:x val="3.0710311495465814E-3"/>
              <c:y val="0.2958776287627388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crossAx val="354913520"/>
        <c:crosses val="autoZero"/>
        <c:auto val="1"/>
        <c:lblAlgn val="ctr"/>
        <c:lblOffset val="100"/>
        <c:noMultiLvlLbl val="0"/>
      </c:catAx>
      <c:valAx>
        <c:axId val="354913520"/>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r>
                  <a:rPr lang="en-US" dirty="0" err="1"/>
                  <a:t>Número</a:t>
                </a:r>
                <a:r>
                  <a:rPr lang="en-US"/>
                  <a:t> de urgencias calificadas</a:t>
                </a:r>
              </a:p>
            </c:rich>
          </c:tx>
          <c:layout>
            <c:manualLayout>
              <c:xMode val="edge"/>
              <c:yMode val="edge"/>
              <c:x val="0.52241662587306814"/>
              <c:y val="0.9569689948357450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crossAx val="6123957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legendEntry>
      <c:layout>
        <c:manualLayout>
          <c:xMode val="edge"/>
          <c:yMode val="edge"/>
          <c:x val="0.86825194650289506"/>
          <c:y val="4.5265102096156112E-2"/>
          <c:w val="8.639494856077827E-2"/>
          <c:h val="0.1322875881163233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latin typeface="Noto Sans" panose="020B0502040504020204" pitchFamily="34" charset="0"/>
          <a:ea typeface="Noto Sans" panose="020B0502040504020204" pitchFamily="34" charset="0"/>
          <a:cs typeface="Nirmala UI Semilight" panose="020B0402040204020203" pitchFamily="34" charset="0"/>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13956821387172E-2"/>
          <c:y val="1.8824824316315301E-2"/>
          <c:w val="0.9404862590145775"/>
          <c:h val="0.85916229393434385"/>
        </c:manualLayout>
      </c:layout>
      <c:barChart>
        <c:barDir val="col"/>
        <c:grouping val="stacked"/>
        <c:varyColors val="0"/>
        <c:ser>
          <c:idx val="0"/>
          <c:order val="0"/>
          <c:tx>
            <c:strRef>
              <c:f>Hoja1!$B$1</c:f>
              <c:strCache>
                <c:ptCount val="1"/>
                <c:pt idx="0">
                  <c:v>2018</c:v>
                </c:pt>
              </c:strCache>
            </c:strRef>
          </c:tx>
          <c:spPr>
            <a:solidFill>
              <a:schemeClr val="accent6"/>
            </a:solidFill>
            <a:ln>
              <a:noFill/>
            </a:ln>
            <a:effectLst/>
          </c:spPr>
          <c:invertIfNegative val="0"/>
          <c:dLbls>
            <c:dLbl>
              <c:idx val="0"/>
              <c:layout>
                <c:manualLayout>
                  <c:x val="-6.6472521927298006E-18"/>
                  <c:y val="-0.182161730177118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7E-41BD-920F-8F76C65599E7}"/>
                </c:ext>
              </c:extLst>
            </c:dLbl>
            <c:dLbl>
              <c:idx val="1"/>
              <c:layout>
                <c:manualLayout>
                  <c:x val="-1.3294504385459601E-17"/>
                  <c:y val="-0.1329599732370197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7E-41BD-920F-8F76C65599E7}"/>
                </c:ext>
              </c:extLst>
            </c:dLbl>
            <c:dLbl>
              <c:idx val="2"/>
              <c:layout>
                <c:manualLayout>
                  <c:x val="0"/>
                  <c:y val="-7.02705238163090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7E-41BD-920F-8F76C65599E7}"/>
                </c:ext>
              </c:extLst>
            </c:dLbl>
            <c:dLbl>
              <c:idx val="3"/>
              <c:layout>
                <c:manualLayout>
                  <c:x val="1.4503263234227702E-3"/>
                  <c:y val="-0.10161524852666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27E-41BD-920F-8F76C65599E7}"/>
                </c:ext>
              </c:extLst>
            </c:dLbl>
            <c:dLbl>
              <c:idx val="4"/>
              <c:layout>
                <c:manualLayout>
                  <c:x val="0"/>
                  <c:y val="-6.80225750695403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7E-41BD-920F-8F76C65599E7}"/>
                </c:ext>
              </c:extLst>
            </c:dLbl>
            <c:dLbl>
              <c:idx val="5"/>
              <c:layout>
                <c:manualLayout>
                  <c:x val="1.3294504385459601E-17"/>
                  <c:y val="-9.71193510331271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7E-41BD-920F-8F76C65599E7}"/>
                </c:ext>
              </c:extLst>
            </c:dLbl>
            <c:dLbl>
              <c:idx val="6"/>
              <c:layout>
                <c:manualLayout>
                  <c:x val="-1.3294504385459601E-17"/>
                  <c:y val="-7.2518472563077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27E-41BD-920F-8F76C65599E7}"/>
                </c:ext>
              </c:extLst>
            </c:dLbl>
            <c:dLbl>
              <c:idx val="7"/>
              <c:layout>
                <c:manualLayout>
                  <c:x val="-2.9006526468455403E-3"/>
                  <c:y val="-0.128464075743482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27E-41BD-920F-8F76C65599E7}"/>
                </c:ext>
              </c:extLst>
            </c:dLbl>
            <c:dLbl>
              <c:idx val="8"/>
              <c:layout>
                <c:manualLayout>
                  <c:x val="-2.6589008770919202E-17"/>
                  <c:y val="-0.12621612699671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27E-41BD-920F-8F76C65599E7}"/>
                </c:ext>
              </c:extLst>
            </c:dLbl>
            <c:dLbl>
              <c:idx val="9"/>
              <c:layout>
                <c:manualLayout>
                  <c:x val="0"/>
                  <c:y val="-9.487149078827782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1.326317712823968E-2"/>
                      <c:h val="3.4292546633873752E-2"/>
                    </c:manualLayout>
                  </c15:layout>
                </c:ext>
                <c:ext xmlns:c16="http://schemas.microsoft.com/office/drawing/2014/chart" uri="{C3380CC4-5D6E-409C-BE32-E72D297353CC}">
                  <c16:uniqueId val="{00000009-A27E-41BD-920F-8F76C65599E7}"/>
                </c:ext>
              </c:extLst>
            </c:dLbl>
            <c:dLbl>
              <c:idx val="10"/>
              <c:delete val="1"/>
              <c:extLst>
                <c:ext xmlns:c15="http://schemas.microsoft.com/office/drawing/2012/chart" uri="{CE6537A1-D6FC-4f65-9D91-7224C49458BB}"/>
                <c:ext xmlns:c16="http://schemas.microsoft.com/office/drawing/2014/chart" uri="{C3380CC4-5D6E-409C-BE32-E72D297353CC}">
                  <c16:uniqueId val="{0000000A-A27E-41BD-920F-8F76C65599E7}"/>
                </c:ext>
              </c:extLst>
            </c:dLbl>
            <c:dLbl>
              <c:idx val="11"/>
              <c:layout>
                <c:manualLayout>
                  <c:x val="-1.4503263234227702E-3"/>
                  <c:y val="-9.93672997798958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27E-41BD-920F-8F76C65599E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Hoja1!$B$2:$B$85</c:f>
              <c:numCache>
                <c:formatCode>General</c:formatCode>
                <c:ptCount val="84"/>
                <c:pt idx="0">
                  <c:v>6</c:v>
                </c:pt>
                <c:pt idx="1">
                  <c:v>4</c:v>
                </c:pt>
                <c:pt idx="2">
                  <c:v>2</c:v>
                </c:pt>
                <c:pt idx="3">
                  <c:v>3</c:v>
                </c:pt>
                <c:pt idx="4">
                  <c:v>2</c:v>
                </c:pt>
                <c:pt idx="5">
                  <c:v>3</c:v>
                </c:pt>
                <c:pt idx="6">
                  <c:v>2</c:v>
                </c:pt>
                <c:pt idx="7">
                  <c:v>4</c:v>
                </c:pt>
                <c:pt idx="8">
                  <c:v>4</c:v>
                </c:pt>
                <c:pt idx="9">
                  <c:v>3</c:v>
                </c:pt>
                <c:pt idx="10">
                  <c:v>0</c:v>
                </c:pt>
                <c:pt idx="11">
                  <c:v>3</c:v>
                </c:pt>
              </c:numCache>
            </c:numRef>
          </c:val>
          <c:extLst>
            <c:ext xmlns:c16="http://schemas.microsoft.com/office/drawing/2014/chart" uri="{C3380CC4-5D6E-409C-BE32-E72D297353CC}">
              <c16:uniqueId val="{0000000C-A27E-41BD-920F-8F76C65599E7}"/>
            </c:ext>
          </c:extLst>
        </c:ser>
        <c:ser>
          <c:idx val="1"/>
          <c:order val="1"/>
          <c:tx>
            <c:strRef>
              <c:f>Hoja1!$C$1</c:f>
              <c:strCache>
                <c:ptCount val="1"/>
                <c:pt idx="0">
                  <c:v>2019</c:v>
                </c:pt>
              </c:strCache>
            </c:strRef>
          </c:tx>
          <c:spPr>
            <a:solidFill>
              <a:schemeClr val="accent5"/>
            </a:solidFill>
            <a:ln>
              <a:noFill/>
            </a:ln>
            <a:effectLst/>
          </c:spPr>
          <c:invertIfNegative val="0"/>
          <c:dLbls>
            <c:dLbl>
              <c:idx val="12"/>
              <c:layout>
                <c:manualLayout>
                  <c:x val="-2.6589008770919202E-17"/>
                  <c:y val="-0.182083848488254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27E-41BD-920F-8F76C65599E7}"/>
                </c:ext>
              </c:extLst>
            </c:dLbl>
            <c:dLbl>
              <c:idx val="13"/>
              <c:layout>
                <c:manualLayout>
                  <c:x val="-1.4503263234227966E-3"/>
                  <c:y val="-7.1934359896594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27E-41BD-920F-8F76C65599E7}"/>
                </c:ext>
              </c:extLst>
            </c:dLbl>
            <c:dLbl>
              <c:idx val="14"/>
              <c:layout>
                <c:manualLayout>
                  <c:x val="-2.6589008770919202E-17"/>
                  <c:y val="-4.4958974935371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27E-41BD-920F-8F76C65599E7}"/>
                </c:ext>
              </c:extLst>
            </c:dLbl>
            <c:dLbl>
              <c:idx val="15"/>
              <c:layout>
                <c:manualLayout>
                  <c:x val="0"/>
                  <c:y val="-9.66617961110487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27E-41BD-920F-8F76C65599E7}"/>
                </c:ext>
              </c:extLst>
            </c:dLbl>
            <c:dLbl>
              <c:idx val="16"/>
              <c:layout>
                <c:manualLayout>
                  <c:x val="2.6589008770919202E-17"/>
                  <c:y val="-0.150612566033494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27E-41BD-920F-8F76C65599E7}"/>
                </c:ext>
              </c:extLst>
            </c:dLbl>
            <c:dLbl>
              <c:idx val="17"/>
              <c:layout>
                <c:manualLayout>
                  <c:x val="-5.3178017541838404E-17"/>
                  <c:y val="-6.96864111498257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27E-41BD-920F-8F76C65599E7}"/>
                </c:ext>
              </c:extLst>
            </c:dLbl>
            <c:dLbl>
              <c:idx val="18"/>
              <c:layout>
                <c:manualLayout>
                  <c:x val="0"/>
                  <c:y val="-6.96864111498257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27E-41BD-920F-8F76C65599E7}"/>
                </c:ext>
              </c:extLst>
            </c:dLbl>
            <c:dLbl>
              <c:idx val="19"/>
              <c:layout>
                <c:manualLayout>
                  <c:x val="0"/>
                  <c:y val="-7.1934359896594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27E-41BD-920F-8F76C65599E7}"/>
                </c:ext>
              </c:extLst>
            </c:dLbl>
            <c:dLbl>
              <c:idx val="20"/>
              <c:layout>
                <c:manualLayout>
                  <c:x val="0"/>
                  <c:y val="-4.27110261886029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27E-41BD-920F-8F76C65599E7}"/>
                </c:ext>
              </c:extLst>
            </c:dLbl>
            <c:dLbl>
              <c:idx val="21"/>
              <c:layout>
                <c:manualLayout>
                  <c:x val="-1.4503263234228233E-3"/>
                  <c:y val="-9.66617961110487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27E-41BD-920F-8F76C65599E7}"/>
                </c:ext>
              </c:extLst>
            </c:dLbl>
            <c:dLbl>
              <c:idx val="22"/>
              <c:layout>
                <c:manualLayout>
                  <c:x val="0"/>
                  <c:y val="-0.1236371810722715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27E-41BD-920F-8F76C65599E7}"/>
                </c:ext>
              </c:extLst>
            </c:dLbl>
            <c:dLbl>
              <c:idx val="23"/>
              <c:layout>
                <c:manualLayout>
                  <c:x val="0"/>
                  <c:y val="-7.1934359896594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27E-41BD-920F-8F76C65599E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Hoja1!$C$2:$C$85</c:f>
              <c:numCache>
                <c:formatCode>General</c:formatCode>
                <c:ptCount val="84"/>
                <c:pt idx="12">
                  <c:v>6</c:v>
                </c:pt>
                <c:pt idx="13">
                  <c:v>2</c:v>
                </c:pt>
                <c:pt idx="14">
                  <c:v>1</c:v>
                </c:pt>
                <c:pt idx="15">
                  <c:v>3</c:v>
                </c:pt>
                <c:pt idx="16">
                  <c:v>5</c:v>
                </c:pt>
                <c:pt idx="17">
                  <c:v>2</c:v>
                </c:pt>
                <c:pt idx="18">
                  <c:v>2</c:v>
                </c:pt>
                <c:pt idx="19">
                  <c:v>2</c:v>
                </c:pt>
                <c:pt idx="20">
                  <c:v>1</c:v>
                </c:pt>
                <c:pt idx="21">
                  <c:v>3</c:v>
                </c:pt>
                <c:pt idx="22">
                  <c:v>4</c:v>
                </c:pt>
                <c:pt idx="23">
                  <c:v>2</c:v>
                </c:pt>
              </c:numCache>
            </c:numRef>
          </c:val>
          <c:extLst>
            <c:ext xmlns:c16="http://schemas.microsoft.com/office/drawing/2014/chart" uri="{C3380CC4-5D6E-409C-BE32-E72D297353CC}">
              <c16:uniqueId val="{00000019-A27E-41BD-920F-8F76C65599E7}"/>
            </c:ext>
          </c:extLst>
        </c:ser>
        <c:ser>
          <c:idx val="2"/>
          <c:order val="2"/>
          <c:tx>
            <c:strRef>
              <c:f>Hoja1!$D$1</c:f>
              <c:strCache>
                <c:ptCount val="1"/>
                <c:pt idx="0">
                  <c:v>2020</c:v>
                </c:pt>
              </c:strCache>
            </c:strRef>
          </c:tx>
          <c:spPr>
            <a:solidFill>
              <a:schemeClr val="accent4"/>
            </a:solidFill>
            <a:ln>
              <a:noFill/>
            </a:ln>
            <a:effectLst/>
          </c:spPr>
          <c:invertIfNegative val="0"/>
          <c:dLbls>
            <c:dLbl>
              <c:idx val="24"/>
              <c:layout>
                <c:manualLayout>
                  <c:x val="-2.9006526468455403E-3"/>
                  <c:y val="-0.152860514780263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27E-41BD-920F-8F76C65599E7}"/>
                </c:ext>
              </c:extLst>
            </c:dLbl>
            <c:dLbl>
              <c:idx val="25"/>
              <c:layout>
                <c:manualLayout>
                  <c:x val="0"/>
                  <c:y val="-8.09261548836685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27E-41BD-920F-8F76C65599E7}"/>
                </c:ext>
              </c:extLst>
            </c:dLbl>
            <c:dLbl>
              <c:idx val="26"/>
              <c:layout>
                <c:manualLayout>
                  <c:x val="0"/>
                  <c:y val="-0.152860514780263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27E-41BD-920F-8F76C65599E7}"/>
                </c:ext>
              </c:extLst>
            </c:dLbl>
            <c:dLbl>
              <c:idx val="27"/>
              <c:layout>
                <c:manualLayout>
                  <c:x val="0"/>
                  <c:y val="-0.1281330785658086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27E-41BD-920F-8F76C65599E7}"/>
                </c:ext>
              </c:extLst>
            </c:dLbl>
            <c:dLbl>
              <c:idx val="28"/>
              <c:layout>
                <c:manualLayout>
                  <c:x val="-5.3178017541838404E-17"/>
                  <c:y val="-7.41823086433630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27E-41BD-920F-8F76C65599E7}"/>
                </c:ext>
              </c:extLst>
            </c:dLbl>
            <c:dLbl>
              <c:idx val="29"/>
              <c:layout>
                <c:manualLayout>
                  <c:x val="-1.4503263234227702E-3"/>
                  <c:y val="-0.233786669663931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27E-41BD-920F-8F76C65599E7}"/>
                </c:ext>
              </c:extLst>
            </c:dLbl>
            <c:dLbl>
              <c:idx val="30"/>
              <c:layout>
                <c:manualLayout>
                  <c:x val="1.450326323422717E-3"/>
                  <c:y val="-0.101157693604585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27E-41BD-920F-8F76C65599E7}"/>
                </c:ext>
              </c:extLst>
            </c:dLbl>
            <c:dLbl>
              <c:idx val="31"/>
              <c:layout>
                <c:manualLayout>
                  <c:x val="0"/>
                  <c:y val="-0.179835899741485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27E-41BD-920F-8F76C65599E7}"/>
                </c:ext>
              </c:extLst>
            </c:dLbl>
            <c:dLbl>
              <c:idx val="32"/>
              <c:layout>
                <c:manualLayout>
                  <c:x val="0"/>
                  <c:y val="-0.2899853883331460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27E-41BD-920F-8F76C65599E7}"/>
                </c:ext>
              </c:extLst>
            </c:dLbl>
            <c:dLbl>
              <c:idx val="33"/>
              <c:layout>
                <c:manualLayout>
                  <c:x val="1.4503263234227702E-3"/>
                  <c:y val="-0.155108463527031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27E-41BD-920F-8F76C65599E7}"/>
                </c:ext>
              </c:extLst>
            </c:dLbl>
            <c:dLbl>
              <c:idx val="34"/>
              <c:layout>
                <c:manualLayout>
                  <c:x val="0"/>
                  <c:y val="-0.1303810273125772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A27E-41BD-920F-8F76C65599E7}"/>
                </c:ext>
              </c:extLst>
            </c:dLbl>
            <c:dLbl>
              <c:idx val="35"/>
              <c:layout>
                <c:manualLayout>
                  <c:x val="0"/>
                  <c:y val="-0.2922333370799146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A27E-41BD-920F-8F76C65599E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Hoja1!$D$2:$D$85</c:f>
              <c:numCache>
                <c:formatCode>General</c:formatCode>
                <c:ptCount val="84"/>
                <c:pt idx="24">
                  <c:v>5</c:v>
                </c:pt>
                <c:pt idx="25">
                  <c:v>2</c:v>
                </c:pt>
                <c:pt idx="26">
                  <c:v>5</c:v>
                </c:pt>
                <c:pt idx="27">
                  <c:v>4</c:v>
                </c:pt>
                <c:pt idx="28">
                  <c:v>2</c:v>
                </c:pt>
                <c:pt idx="29">
                  <c:v>8</c:v>
                </c:pt>
                <c:pt idx="30">
                  <c:v>3</c:v>
                </c:pt>
                <c:pt idx="31">
                  <c:v>6</c:v>
                </c:pt>
                <c:pt idx="32">
                  <c:v>10</c:v>
                </c:pt>
                <c:pt idx="33">
                  <c:v>5</c:v>
                </c:pt>
                <c:pt idx="34">
                  <c:v>4</c:v>
                </c:pt>
                <c:pt idx="35">
                  <c:v>10</c:v>
                </c:pt>
              </c:numCache>
            </c:numRef>
          </c:val>
          <c:extLst>
            <c:ext xmlns:c16="http://schemas.microsoft.com/office/drawing/2014/chart" uri="{C3380CC4-5D6E-409C-BE32-E72D297353CC}">
              <c16:uniqueId val="{00000026-A27E-41BD-920F-8F76C65599E7}"/>
            </c:ext>
          </c:extLst>
        </c:ser>
        <c:ser>
          <c:idx val="3"/>
          <c:order val="3"/>
          <c:tx>
            <c:strRef>
              <c:f>Hoja1!$E$1</c:f>
              <c:strCache>
                <c:ptCount val="1"/>
                <c:pt idx="0">
                  <c:v>2021</c:v>
                </c:pt>
              </c:strCache>
            </c:strRef>
          </c:tx>
          <c:spPr>
            <a:solidFill>
              <a:schemeClr val="accent6">
                <a:lumMod val="60000"/>
              </a:schemeClr>
            </a:solidFill>
            <a:ln>
              <a:noFill/>
            </a:ln>
            <a:effectLst/>
          </c:spPr>
          <c:invertIfNegative val="0"/>
          <c:dLbls>
            <c:dLbl>
              <c:idx val="36"/>
              <c:layout>
                <c:manualLayout>
                  <c:x val="0"/>
                  <c:y val="-7.1934359896594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A27E-41BD-920F-8F76C65599E7}"/>
                </c:ext>
              </c:extLst>
            </c:dLbl>
            <c:dLbl>
              <c:idx val="37"/>
              <c:layout>
                <c:manualLayout>
                  <c:x val="-4.3509789702683103E-3"/>
                  <c:y val="-0.152860514780263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A27E-41BD-920F-8F76C65599E7}"/>
                </c:ext>
              </c:extLst>
            </c:dLbl>
            <c:dLbl>
              <c:idx val="38"/>
              <c:layout>
                <c:manualLayout>
                  <c:x val="0"/>
                  <c:y val="-0.285489490839608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A27E-41BD-920F-8F76C65599E7}"/>
                </c:ext>
              </c:extLst>
            </c:dLbl>
            <c:dLbl>
              <c:idx val="39"/>
              <c:layout>
                <c:manualLayout>
                  <c:x val="-1.0635603508367681E-16"/>
                  <c:y val="-0.2562661571316173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A27E-41BD-920F-8F76C65599E7}"/>
                </c:ext>
              </c:extLst>
            </c:dLbl>
            <c:dLbl>
              <c:idx val="40"/>
              <c:layout>
                <c:manualLayout>
                  <c:x val="-1.0635603508367681E-16"/>
                  <c:y val="-0.391143081937731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A27E-41BD-920F-8F76C65599E7}"/>
                </c:ext>
              </c:extLst>
            </c:dLbl>
            <c:dLbl>
              <c:idx val="41"/>
              <c:layout>
                <c:manualLayout>
                  <c:x val="-1.4503263234227702E-3"/>
                  <c:y val="-0.2854894908396088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A27E-41BD-920F-8F76C65599E7}"/>
                </c:ext>
              </c:extLst>
            </c:dLbl>
            <c:dLbl>
              <c:idx val="42"/>
              <c:layout>
                <c:manualLayout>
                  <c:x val="2.9006526468455403E-3"/>
                  <c:y val="-0.3641676969765089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A27E-41BD-920F-8F76C65599E7}"/>
                </c:ext>
              </c:extLst>
            </c:dLbl>
            <c:dLbl>
              <c:idx val="43"/>
              <c:layout>
                <c:manualLayout>
                  <c:x val="-2.9006526468456466E-3"/>
                  <c:y val="-0.23153872091716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A27E-41BD-920F-8F76C65599E7}"/>
                </c:ext>
              </c:extLst>
            </c:dLbl>
            <c:dLbl>
              <c:idx val="44"/>
              <c:layout>
                <c:manualLayout>
                  <c:x val="-1.4503263234227702E-3"/>
                  <c:y val="-0.23153872091716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A27E-41BD-920F-8F76C65599E7}"/>
                </c:ext>
              </c:extLst>
            </c:dLbl>
            <c:dLbl>
              <c:idx val="45"/>
              <c:layout>
                <c:manualLayout>
                  <c:x val="0"/>
                  <c:y val="-0.179835899741485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A27E-41BD-920F-8F76C65599E7}"/>
                </c:ext>
              </c:extLst>
            </c:dLbl>
            <c:dLbl>
              <c:idx val="46"/>
              <c:layout>
                <c:manualLayout>
                  <c:x val="0"/>
                  <c:y val="-0.152860514780263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A27E-41BD-920F-8F76C65599E7}"/>
                </c:ext>
              </c:extLst>
            </c:dLbl>
            <c:dLbl>
              <c:idx val="47"/>
              <c:layout>
                <c:manualLayout>
                  <c:x val="1.4503263234226637E-3"/>
                  <c:y val="-0.17983589974148598"/>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1.6163829775085219E-2"/>
                      <c:h val="3.6540495380642329E-2"/>
                    </c:manualLayout>
                  </c15:layout>
                </c:ext>
                <c:ext xmlns:c16="http://schemas.microsoft.com/office/drawing/2014/chart" uri="{C3380CC4-5D6E-409C-BE32-E72D297353CC}">
                  <c16:uniqueId val="{00000032-A27E-41BD-920F-8F76C65599E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Hoja1!$E$2:$E$85</c:f>
              <c:numCache>
                <c:formatCode>General</c:formatCode>
                <c:ptCount val="84"/>
                <c:pt idx="36">
                  <c:v>2</c:v>
                </c:pt>
                <c:pt idx="37">
                  <c:v>5</c:v>
                </c:pt>
                <c:pt idx="38">
                  <c:v>10</c:v>
                </c:pt>
                <c:pt idx="39">
                  <c:v>9</c:v>
                </c:pt>
                <c:pt idx="40">
                  <c:v>14</c:v>
                </c:pt>
                <c:pt idx="41">
                  <c:v>10</c:v>
                </c:pt>
                <c:pt idx="42">
                  <c:v>13</c:v>
                </c:pt>
                <c:pt idx="43">
                  <c:v>8</c:v>
                </c:pt>
                <c:pt idx="44">
                  <c:v>8</c:v>
                </c:pt>
                <c:pt idx="45">
                  <c:v>6</c:v>
                </c:pt>
                <c:pt idx="46">
                  <c:v>5</c:v>
                </c:pt>
                <c:pt idx="47">
                  <c:v>6</c:v>
                </c:pt>
              </c:numCache>
            </c:numRef>
          </c:val>
          <c:extLst>
            <c:ext xmlns:c16="http://schemas.microsoft.com/office/drawing/2014/chart" uri="{C3380CC4-5D6E-409C-BE32-E72D297353CC}">
              <c16:uniqueId val="{00000033-A27E-41BD-920F-8F76C65599E7}"/>
            </c:ext>
          </c:extLst>
        </c:ser>
        <c:ser>
          <c:idx val="4"/>
          <c:order val="4"/>
          <c:tx>
            <c:strRef>
              <c:f>Hoja1!$F$1</c:f>
              <c:strCache>
                <c:ptCount val="1"/>
                <c:pt idx="0">
                  <c:v>2022</c:v>
                </c:pt>
              </c:strCache>
            </c:strRef>
          </c:tx>
          <c:spPr>
            <a:solidFill>
              <a:schemeClr val="accent5">
                <a:lumMod val="60000"/>
              </a:schemeClr>
            </a:solidFill>
            <a:ln>
              <a:noFill/>
            </a:ln>
            <a:effectLst/>
          </c:spPr>
          <c:invertIfNegative val="0"/>
          <c:dLbls>
            <c:dLbl>
              <c:idx val="48"/>
              <c:layout>
                <c:manualLayout>
                  <c:x val="0"/>
                  <c:y val="-7.1934359896594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A27E-41BD-920F-8F76C65599E7}"/>
                </c:ext>
              </c:extLst>
            </c:dLbl>
            <c:dLbl>
              <c:idx val="49"/>
              <c:layout>
                <c:manualLayout>
                  <c:x val="-1.4503263234227702E-3"/>
                  <c:y val="-0.179835899741485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A27E-41BD-920F-8F76C65599E7}"/>
                </c:ext>
              </c:extLst>
            </c:dLbl>
            <c:dLbl>
              <c:idx val="50"/>
              <c:layout>
                <c:manualLayout>
                  <c:x val="0"/>
                  <c:y val="-0.152860514780263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A27E-41BD-920F-8F76C65599E7}"/>
                </c:ext>
              </c:extLst>
            </c:dLbl>
            <c:dLbl>
              <c:idx val="51"/>
              <c:layout>
                <c:manualLayout>
                  <c:x val="-1.0635603508367681E-16"/>
                  <c:y val="-6.74384624030572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A27E-41BD-920F-8F76C65599E7}"/>
                </c:ext>
              </c:extLst>
            </c:dLbl>
            <c:dLbl>
              <c:idx val="52"/>
              <c:layout>
                <c:manualLayout>
                  <c:x val="-4.3509789702683103E-3"/>
                  <c:y val="-0.177587950994717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A27E-41BD-920F-8F76C65599E7}"/>
                </c:ext>
              </c:extLst>
            </c:dLbl>
            <c:dLbl>
              <c:idx val="53"/>
              <c:layout>
                <c:manualLayout>
                  <c:x val="1.4503263234227702E-3"/>
                  <c:y val="-0.177587950994717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A27E-41BD-920F-8F76C65599E7}"/>
                </c:ext>
              </c:extLst>
            </c:dLbl>
            <c:dLbl>
              <c:idx val="54"/>
              <c:layout>
                <c:manualLayout>
                  <c:x val="-1.4503263234227702E-3"/>
                  <c:y val="-6.96864111498258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A27E-41BD-920F-8F76C65599E7}"/>
                </c:ext>
              </c:extLst>
            </c:dLbl>
            <c:dLbl>
              <c:idx val="55"/>
              <c:layout>
                <c:manualLayout>
                  <c:x val="-1.0635603508367681E-16"/>
                  <c:y val="-0.123637181072271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A27E-41BD-920F-8F76C65599E7}"/>
                </c:ext>
              </c:extLst>
            </c:dLbl>
            <c:dLbl>
              <c:idx val="56"/>
              <c:layout>
                <c:manualLayout>
                  <c:x val="-1.4503263234227702E-3"/>
                  <c:y val="-0.23153872091716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A27E-41BD-920F-8F76C65599E7}"/>
                </c:ext>
              </c:extLst>
            </c:dLbl>
            <c:dLbl>
              <c:idx val="57"/>
              <c:layout>
                <c:manualLayout>
                  <c:x val="0"/>
                  <c:y val="-0.2045633359559402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A27E-41BD-920F-8F76C65599E7}"/>
                </c:ext>
              </c:extLst>
            </c:dLbl>
            <c:dLbl>
              <c:idx val="58"/>
              <c:layout>
                <c:manualLayout>
                  <c:x val="0"/>
                  <c:y val="-0.123637181072271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A27E-41BD-920F-8F76C65599E7}"/>
                </c:ext>
              </c:extLst>
            </c:dLbl>
            <c:dLbl>
              <c:idx val="59"/>
              <c:layout>
                <c:manualLayout>
                  <c:x val="-1.0635603508367681E-16"/>
                  <c:y val="-4.04630774418343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A27E-41BD-920F-8F76C65599E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Hoja1!$F$2:$F$85</c:f>
              <c:numCache>
                <c:formatCode>General</c:formatCode>
                <c:ptCount val="84"/>
                <c:pt idx="48">
                  <c:v>2</c:v>
                </c:pt>
                <c:pt idx="49">
                  <c:v>6</c:v>
                </c:pt>
                <c:pt idx="50">
                  <c:v>5</c:v>
                </c:pt>
                <c:pt idx="51">
                  <c:v>2</c:v>
                </c:pt>
                <c:pt idx="52">
                  <c:v>6</c:v>
                </c:pt>
                <c:pt idx="53">
                  <c:v>6</c:v>
                </c:pt>
                <c:pt idx="54">
                  <c:v>2</c:v>
                </c:pt>
                <c:pt idx="55">
                  <c:v>4</c:v>
                </c:pt>
                <c:pt idx="56">
                  <c:v>8</c:v>
                </c:pt>
                <c:pt idx="57">
                  <c:v>7</c:v>
                </c:pt>
                <c:pt idx="58">
                  <c:v>4</c:v>
                </c:pt>
                <c:pt idx="59">
                  <c:v>1</c:v>
                </c:pt>
              </c:numCache>
            </c:numRef>
          </c:val>
          <c:extLst>
            <c:ext xmlns:c16="http://schemas.microsoft.com/office/drawing/2014/chart" uri="{C3380CC4-5D6E-409C-BE32-E72D297353CC}">
              <c16:uniqueId val="{00000040-A27E-41BD-920F-8F76C65599E7}"/>
            </c:ext>
          </c:extLst>
        </c:ser>
        <c:ser>
          <c:idx val="5"/>
          <c:order val="5"/>
          <c:tx>
            <c:strRef>
              <c:f>Hoja1!$G$1</c:f>
              <c:strCache>
                <c:ptCount val="1"/>
                <c:pt idx="0">
                  <c:v>2023</c:v>
                </c:pt>
              </c:strCache>
            </c:strRef>
          </c:tx>
          <c:spPr>
            <a:solidFill>
              <a:schemeClr val="accent4">
                <a:lumMod val="60000"/>
              </a:schemeClr>
            </a:solidFill>
            <a:ln>
              <a:noFill/>
            </a:ln>
            <a:effectLst/>
          </c:spPr>
          <c:invertIfNegative val="0"/>
          <c:dLbls>
            <c:dLbl>
              <c:idx val="60"/>
              <c:layout>
                <c:manualLayout>
                  <c:x val="0"/>
                  <c:y val="-4.27110261886030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A27E-41BD-920F-8F76C65599E7}"/>
                </c:ext>
              </c:extLst>
            </c:dLbl>
            <c:dLbl>
              <c:idx val="61"/>
              <c:layout>
                <c:manualLayout>
                  <c:x val="1.4503263234227702E-3"/>
                  <c:y val="-4.27110261886030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A27E-41BD-920F-8F76C65599E7}"/>
                </c:ext>
              </c:extLst>
            </c:dLbl>
            <c:dLbl>
              <c:idx val="62"/>
              <c:layout>
                <c:manualLayout>
                  <c:x val="-2.9006526468455403E-3"/>
                  <c:y val="-0.1258851298190401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A27E-41BD-920F-8F76C65599E7}"/>
                </c:ext>
              </c:extLst>
            </c:dLbl>
            <c:dLbl>
              <c:idx val="63"/>
              <c:layout>
                <c:manualLayout>
                  <c:x val="-1.0635603508367681E-16"/>
                  <c:y val="-0.1258851298190401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A27E-41BD-920F-8F76C65599E7}"/>
                </c:ext>
              </c:extLst>
            </c:dLbl>
            <c:dLbl>
              <c:idx val="64"/>
              <c:layout>
                <c:manualLayout>
                  <c:x val="-1.0635603508367681E-16"/>
                  <c:y val="-9.44138473642801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A27E-41BD-920F-8F76C65599E7}"/>
                </c:ext>
              </c:extLst>
            </c:dLbl>
            <c:dLbl>
              <c:idx val="65"/>
              <c:layout>
                <c:manualLayout>
                  <c:x val="0"/>
                  <c:y val="-4.27110261886030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A27E-41BD-920F-8F76C65599E7}"/>
                </c:ext>
              </c:extLst>
            </c:dLbl>
            <c:dLbl>
              <c:idx val="66"/>
              <c:layout>
                <c:manualLayout>
                  <c:x val="-1.4503263234227702E-3"/>
                  <c:y val="-9.89097448578173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A27E-41BD-920F-8F76C65599E7}"/>
                </c:ext>
              </c:extLst>
            </c:dLbl>
            <c:dLbl>
              <c:idx val="67"/>
              <c:layout>
                <c:manualLayout>
                  <c:x val="1.4503263234226637E-3"/>
                  <c:y val="-0.150612566033494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8-A27E-41BD-920F-8F76C65599E7}"/>
                </c:ext>
              </c:extLst>
            </c:dLbl>
            <c:dLbl>
              <c:idx val="68"/>
              <c:layout>
                <c:manualLayout>
                  <c:x val="1.4503263234226637E-3"/>
                  <c:y val="-0.123637181072271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A27E-41BD-920F-8F76C65599E7}"/>
                </c:ext>
              </c:extLst>
            </c:dLbl>
            <c:dLbl>
              <c:idx val="69"/>
              <c:layout>
                <c:manualLayout>
                  <c:x val="1.4503263234227702E-3"/>
                  <c:y val="-6.96864111498258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A-A27E-41BD-920F-8F76C65599E7}"/>
                </c:ext>
              </c:extLst>
            </c:dLbl>
            <c:dLbl>
              <c:idx val="70"/>
              <c:layout>
                <c:manualLayout>
                  <c:x val="0"/>
                  <c:y val="-7.1934359896594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B-A27E-41BD-920F-8F76C65599E7}"/>
                </c:ext>
              </c:extLst>
            </c:dLbl>
            <c:dLbl>
              <c:idx val="71"/>
              <c:layout>
                <c:manualLayout>
                  <c:x val="-1.0635603508367681E-16"/>
                  <c:y val="-4.04630774418343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A27E-41BD-920F-8F76C65599E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Hoja1!$G$2:$G$85</c:f>
              <c:numCache>
                <c:formatCode>General</c:formatCode>
                <c:ptCount val="84"/>
                <c:pt idx="60">
                  <c:v>1</c:v>
                </c:pt>
                <c:pt idx="61">
                  <c:v>1</c:v>
                </c:pt>
                <c:pt idx="62">
                  <c:v>4</c:v>
                </c:pt>
                <c:pt idx="63">
                  <c:v>4</c:v>
                </c:pt>
                <c:pt idx="64">
                  <c:v>3</c:v>
                </c:pt>
                <c:pt idx="65">
                  <c:v>1</c:v>
                </c:pt>
                <c:pt idx="66">
                  <c:v>3</c:v>
                </c:pt>
                <c:pt idx="67">
                  <c:v>5</c:v>
                </c:pt>
                <c:pt idx="68">
                  <c:v>4</c:v>
                </c:pt>
                <c:pt idx="69">
                  <c:v>2</c:v>
                </c:pt>
                <c:pt idx="70">
                  <c:v>2</c:v>
                </c:pt>
                <c:pt idx="71">
                  <c:v>1</c:v>
                </c:pt>
              </c:numCache>
            </c:numRef>
          </c:val>
          <c:extLst>
            <c:ext xmlns:c16="http://schemas.microsoft.com/office/drawing/2014/chart" uri="{C3380CC4-5D6E-409C-BE32-E72D297353CC}">
              <c16:uniqueId val="{0000004D-A27E-41BD-920F-8F76C65599E7}"/>
            </c:ext>
          </c:extLst>
        </c:ser>
        <c:ser>
          <c:idx val="6"/>
          <c:order val="6"/>
          <c:tx>
            <c:strRef>
              <c:f>Hoja1!$H$1</c:f>
              <c:strCache>
                <c:ptCount val="1"/>
                <c:pt idx="0">
                  <c:v>2024</c:v>
                </c:pt>
              </c:strCache>
            </c:strRef>
          </c:tx>
          <c:spPr>
            <a:solidFill>
              <a:srgbClr val="9A1A4E"/>
            </a:solidFill>
            <a:ln>
              <a:noFill/>
            </a:ln>
            <a:effectLst/>
          </c:spPr>
          <c:invertIfNegative val="0"/>
          <c:dLbls>
            <c:dLbl>
              <c:idx val="72"/>
              <c:layout>
                <c:manualLayout>
                  <c:x val="-1.0635603508367681E-16"/>
                  <c:y val="-4.27110261886030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A27E-41BD-920F-8F76C65599E7}"/>
                </c:ext>
              </c:extLst>
            </c:dLbl>
            <c:dLbl>
              <c:idx val="73"/>
              <c:layout>
                <c:manualLayout>
                  <c:x val="-1.0635603508367681E-16"/>
                  <c:y val="-3.59671799482971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F-A27E-41BD-920F-8F76C65599E7}"/>
                </c:ext>
              </c:extLst>
            </c:dLbl>
            <c:dLbl>
              <c:idx val="74"/>
              <c:layout>
                <c:manualLayout>
                  <c:x val="0"/>
                  <c:y val="-0.177587950994717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0-A27E-41BD-920F-8F76C65599E7}"/>
                </c:ext>
              </c:extLst>
            </c:dLbl>
            <c:dLbl>
              <c:idx val="75"/>
              <c:delete val="1"/>
              <c:extLst>
                <c:ext xmlns:c15="http://schemas.microsoft.com/office/drawing/2012/chart" uri="{CE6537A1-D6FC-4f65-9D91-7224C49458BB}"/>
                <c:ext xmlns:c16="http://schemas.microsoft.com/office/drawing/2014/chart" uri="{C3380CC4-5D6E-409C-BE32-E72D297353CC}">
                  <c16:uniqueId val="{00000051-A27E-41BD-920F-8F76C65599E7}"/>
                </c:ext>
              </c:extLst>
            </c:dLbl>
            <c:dLbl>
              <c:idx val="76"/>
              <c:layout>
                <c:manualLayout>
                  <c:x val="-1.0635603508367681E-16"/>
                  <c:y val="-4.04630774418343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2-A27E-41BD-920F-8F76C65599E7}"/>
                </c:ext>
              </c:extLst>
            </c:dLbl>
            <c:dLbl>
              <c:idx val="77"/>
              <c:delete val="1"/>
              <c:extLst>
                <c:ext xmlns:c15="http://schemas.microsoft.com/office/drawing/2012/chart" uri="{CE6537A1-D6FC-4f65-9D91-7224C49458BB}"/>
                <c:ext xmlns:c16="http://schemas.microsoft.com/office/drawing/2014/chart" uri="{C3380CC4-5D6E-409C-BE32-E72D297353CC}">
                  <c16:uniqueId val="{00000053-A27E-41BD-920F-8F76C65599E7}"/>
                </c:ext>
              </c:extLst>
            </c:dLbl>
            <c:dLbl>
              <c:idx val="78"/>
              <c:layout>
                <c:manualLayout>
                  <c:x val="-4.3509789702683103E-3"/>
                  <c:y val="-4.04630774418343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4-A27E-41BD-920F-8F76C65599E7}"/>
                </c:ext>
              </c:extLst>
            </c:dLbl>
            <c:dLbl>
              <c:idx val="79"/>
              <c:layout>
                <c:manualLayout>
                  <c:x val="-1.4503263234229829E-3"/>
                  <c:y val="-4.495897493537147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5-A27E-41BD-920F-8F76C65599E7}"/>
                </c:ext>
              </c:extLst>
            </c:dLbl>
            <c:dLbl>
              <c:idx val="80"/>
              <c:layout>
                <c:manualLayout>
                  <c:x val="-1.0635603508367681E-16"/>
                  <c:y val="-0.150612566033494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6-A27E-41BD-920F-8F76C65599E7}"/>
                </c:ext>
              </c:extLst>
            </c:dLbl>
            <c:dLbl>
              <c:idx val="81"/>
              <c:layout>
                <c:manualLayout>
                  <c:x val="1.4503263234227702E-3"/>
                  <c:y val="-0.1483646172867258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1.6163829775085219E-2"/>
                      <c:h val="3.2044597887105182E-2"/>
                    </c:manualLayout>
                  </c15:layout>
                </c:ext>
                <c:ext xmlns:c16="http://schemas.microsoft.com/office/drawing/2014/chart" uri="{C3380CC4-5D6E-409C-BE32-E72D297353CC}">
                  <c16:uniqueId val="{00000057-A27E-41BD-920F-8F76C65599E7}"/>
                </c:ext>
              </c:extLst>
            </c:dLbl>
            <c:dLbl>
              <c:idx val="82"/>
              <c:layout>
                <c:manualLayout>
                  <c:x val="0"/>
                  <c:y val="-9.89097448578173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8-A27E-41BD-920F-8F76C65599E7}"/>
                </c:ext>
              </c:extLst>
            </c:dLbl>
            <c:dLbl>
              <c:idx val="83"/>
              <c:layout>
                <c:manualLayout>
                  <c:x val="0"/>
                  <c:y val="-6.96864111498258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9-A27E-41BD-920F-8F76C65599E7}"/>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Hoja1!$A$2:$A$85</c:f>
              <c:strCache>
                <c:ptCount val="84"/>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strCache>
            </c:strRef>
          </c:cat>
          <c:val>
            <c:numRef>
              <c:f>Hoja1!$H$2:$H$85</c:f>
              <c:numCache>
                <c:formatCode>General</c:formatCode>
                <c:ptCount val="84"/>
                <c:pt idx="72">
                  <c:v>1</c:v>
                </c:pt>
                <c:pt idx="73">
                  <c:v>1</c:v>
                </c:pt>
                <c:pt idx="74">
                  <c:v>6</c:v>
                </c:pt>
                <c:pt idx="75">
                  <c:v>0</c:v>
                </c:pt>
                <c:pt idx="76">
                  <c:v>1</c:v>
                </c:pt>
                <c:pt idx="77">
                  <c:v>0</c:v>
                </c:pt>
                <c:pt idx="78">
                  <c:v>1</c:v>
                </c:pt>
                <c:pt idx="79">
                  <c:v>1</c:v>
                </c:pt>
                <c:pt idx="80">
                  <c:v>5</c:v>
                </c:pt>
                <c:pt idx="81">
                  <c:v>5</c:v>
                </c:pt>
                <c:pt idx="82">
                  <c:v>3</c:v>
                </c:pt>
                <c:pt idx="83">
                  <c:v>2</c:v>
                </c:pt>
              </c:numCache>
            </c:numRef>
          </c:val>
          <c:extLst>
            <c:ext xmlns:c16="http://schemas.microsoft.com/office/drawing/2014/chart" uri="{C3380CC4-5D6E-409C-BE32-E72D297353CC}">
              <c16:uniqueId val="{0000005A-A27E-41BD-920F-8F76C65599E7}"/>
            </c:ext>
          </c:extLst>
        </c:ser>
        <c:dLbls>
          <c:dLblPos val="ctr"/>
          <c:showLegendKey val="0"/>
          <c:showVal val="1"/>
          <c:showCatName val="0"/>
          <c:showSerName val="0"/>
          <c:showPercent val="0"/>
          <c:showBubbleSize val="0"/>
        </c:dLbls>
        <c:gapWidth val="100"/>
        <c:overlap val="100"/>
        <c:axId val="509827744"/>
        <c:axId val="509827416"/>
      </c:barChart>
      <c:catAx>
        <c:axId val="509827744"/>
        <c:scaling>
          <c:orientation val="minMax"/>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r>
                  <a:rPr lang="es-MX"/>
                  <a:t>Mes</a:t>
                </a:r>
              </a:p>
            </c:rich>
          </c:tx>
          <c:layout>
            <c:manualLayout>
              <c:xMode val="edge"/>
              <c:yMode val="edge"/>
              <c:x val="0.51136362918534095"/>
              <c:y val="0.94736577282678391"/>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crossAx val="509827416"/>
        <c:crosses val="autoZero"/>
        <c:auto val="1"/>
        <c:lblAlgn val="ctr"/>
        <c:lblOffset val="100"/>
        <c:noMultiLvlLbl val="1"/>
      </c:catAx>
      <c:valAx>
        <c:axId val="509827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r>
                  <a:rPr lang="es-MX"/>
                  <a:t>Casos atendidos</a:t>
                </a:r>
              </a:p>
            </c:rich>
          </c:tx>
          <c:layout>
            <c:manualLayout>
              <c:xMode val="edge"/>
              <c:yMode val="edge"/>
              <c:x val="2.5235678027556181E-3"/>
              <c:y val="0.35071009514841334"/>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crossAx val="509827744"/>
        <c:crosses val="autoZero"/>
        <c:crossBetween val="between"/>
      </c:valAx>
      <c:spPr>
        <a:noFill/>
        <a:ln>
          <a:noFill/>
        </a:ln>
        <a:effectLst/>
      </c:spPr>
    </c:plotArea>
    <c:legend>
      <c:legendPos val="b"/>
      <c:legendEntry>
        <c:idx val="6"/>
        <c:txPr>
          <a:bodyPr rot="0" spcFirstLastPara="1" vertOverflow="ellipsis" vert="horz" wrap="square" anchor="ctr" anchorCtr="1"/>
          <a:lstStyle/>
          <a:p>
            <a:pPr>
              <a:defRPr sz="1050" b="1"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legendEntry>
      <c:layout>
        <c:manualLayout>
          <c:xMode val="edge"/>
          <c:yMode val="edge"/>
          <c:x val="0.31796889558480279"/>
          <c:y val="1.9562393410501182E-2"/>
          <c:w val="0.53253377172618765"/>
          <c:h val="5.5706423793799968E-2"/>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Noto Sans" panose="020B0502040504020204" pitchFamily="34" charset="0"/>
              <a:ea typeface="Noto Sans" panose="020B0502040504020204" pitchFamily="34" charset="0"/>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solidFill>
            <a:sysClr val="windowText" lastClr="000000"/>
          </a:solidFill>
          <a:latin typeface="Noto Sans" panose="020B0502040504020204" pitchFamily="34" charset="0"/>
          <a:ea typeface="Noto Sans" panose="020B0502040504020204" pitchFamily="34" charset="0"/>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495734908136482"/>
          <c:y val="3.8271110133406464E-2"/>
          <c:w val="0.43018153980752405"/>
          <c:h val="0.85762900473471437"/>
        </c:manualLayout>
      </c:layout>
      <c:barChart>
        <c:barDir val="bar"/>
        <c:grouping val="clustered"/>
        <c:varyColors val="0"/>
        <c:ser>
          <c:idx val="0"/>
          <c:order val="0"/>
          <c:tx>
            <c:strRef>
              <c:f>Cardio!$B$5</c:f>
              <c:strCache>
                <c:ptCount val="1"/>
                <c:pt idx="0">
                  <c:v>2023</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Cardio!$A$6:$A$17</c:f>
              <c:strCache>
                <c:ptCount val="12"/>
                <c:pt idx="0">
                  <c:v>Persistencia del Conducto Arterioso (PCA)</c:v>
                </c:pt>
                <c:pt idx="1">
                  <c:v>Estudio Electrofisiológico/Ablación</c:v>
                </c:pt>
                <c:pt idx="2">
                  <c:v>Comunicación Interventricular (CIV)</c:v>
                </c:pt>
                <c:pt idx="3">
                  <c:v>Dilatación de Coartación Aórtica con Stent / Ballon</c:v>
                </c:pt>
                <c:pt idx="4">
                  <c:v>Comunicación Interauricular (CIA)</c:v>
                </c:pt>
                <c:pt idx="5">
                  <c:v>Valvuloplastia pulmonar</c:v>
                </c:pt>
                <c:pt idx="6">
                  <c:v>Colocación de marcapaso definitivo</c:v>
                </c:pt>
                <c:pt idx="7">
                  <c:v>Angioplastía con Ballon</c:v>
                </c:pt>
                <c:pt idx="8">
                  <c:v>Atrioseptostomia (RASKIND)</c:v>
                </c:pt>
                <c:pt idx="9">
                  <c:v>Estenosis pulmonar</c:v>
                </c:pt>
                <c:pt idx="10">
                  <c:v>Colocación de válvula percutanea pulmonar</c:v>
                </c:pt>
                <c:pt idx="11">
                  <c:v>Pericardiocentesis</c:v>
                </c:pt>
              </c:strCache>
            </c:strRef>
          </c:cat>
          <c:val>
            <c:numRef>
              <c:f>Cardio!$B$6:$B$17</c:f>
              <c:numCache>
                <c:formatCode>General</c:formatCode>
                <c:ptCount val="12"/>
                <c:pt idx="0">
                  <c:v>43</c:v>
                </c:pt>
                <c:pt idx="1">
                  <c:v>14</c:v>
                </c:pt>
                <c:pt idx="2">
                  <c:v>18</c:v>
                </c:pt>
                <c:pt idx="3">
                  <c:v>1</c:v>
                </c:pt>
                <c:pt idx="4">
                  <c:v>21</c:v>
                </c:pt>
                <c:pt idx="5">
                  <c:v>2</c:v>
                </c:pt>
                <c:pt idx="6">
                  <c:v>4</c:v>
                </c:pt>
                <c:pt idx="7">
                  <c:v>5</c:v>
                </c:pt>
                <c:pt idx="8">
                  <c:v>2</c:v>
                </c:pt>
                <c:pt idx="9">
                  <c:v>1</c:v>
                </c:pt>
                <c:pt idx="10">
                  <c:v>1</c:v>
                </c:pt>
                <c:pt idx="11">
                  <c:v>5</c:v>
                </c:pt>
              </c:numCache>
            </c:numRef>
          </c:val>
          <c:extLst>
            <c:ext xmlns:c16="http://schemas.microsoft.com/office/drawing/2014/chart" uri="{C3380CC4-5D6E-409C-BE32-E72D297353CC}">
              <c16:uniqueId val="{00000000-861A-465D-A198-B3A2D02602FB}"/>
            </c:ext>
          </c:extLst>
        </c:ser>
        <c:ser>
          <c:idx val="1"/>
          <c:order val="1"/>
          <c:tx>
            <c:strRef>
              <c:f>Cardio!$C$5</c:f>
              <c:strCache>
                <c:ptCount val="1"/>
                <c:pt idx="0">
                  <c:v>2024</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Cardio!$A$6:$A$17</c:f>
              <c:strCache>
                <c:ptCount val="12"/>
                <c:pt idx="0">
                  <c:v>Persistencia del Conducto Arterioso (PCA)</c:v>
                </c:pt>
                <c:pt idx="1">
                  <c:v>Estudio Electrofisiológico/Ablación</c:v>
                </c:pt>
                <c:pt idx="2">
                  <c:v>Comunicación Interventricular (CIV)</c:v>
                </c:pt>
                <c:pt idx="3">
                  <c:v>Dilatación de Coartación Aórtica con Stent / Ballon</c:v>
                </c:pt>
                <c:pt idx="4">
                  <c:v>Comunicación Interauricular (CIA)</c:v>
                </c:pt>
                <c:pt idx="5">
                  <c:v>Valvuloplastia pulmonar</c:v>
                </c:pt>
                <c:pt idx="6">
                  <c:v>Colocación de marcapaso definitivo</c:v>
                </c:pt>
                <c:pt idx="7">
                  <c:v>Angioplastía con Ballon</c:v>
                </c:pt>
                <c:pt idx="8">
                  <c:v>Atrioseptostomia (RASKIND)</c:v>
                </c:pt>
                <c:pt idx="9">
                  <c:v>Estenosis pulmonar</c:v>
                </c:pt>
                <c:pt idx="10">
                  <c:v>Colocación de válvula percutanea pulmonar</c:v>
                </c:pt>
                <c:pt idx="11">
                  <c:v>Pericardiocentesis</c:v>
                </c:pt>
              </c:strCache>
            </c:strRef>
          </c:cat>
          <c:val>
            <c:numRef>
              <c:f>Cardio!$C$6:$C$17</c:f>
              <c:numCache>
                <c:formatCode>General</c:formatCode>
                <c:ptCount val="12"/>
                <c:pt idx="0">
                  <c:v>37</c:v>
                </c:pt>
                <c:pt idx="1">
                  <c:v>24</c:v>
                </c:pt>
                <c:pt idx="2">
                  <c:v>14</c:v>
                </c:pt>
                <c:pt idx="3">
                  <c:v>1</c:v>
                </c:pt>
                <c:pt idx="4">
                  <c:v>18</c:v>
                </c:pt>
                <c:pt idx="5">
                  <c:v>2</c:v>
                </c:pt>
                <c:pt idx="6">
                  <c:v>3</c:v>
                </c:pt>
                <c:pt idx="7">
                  <c:v>4</c:v>
                </c:pt>
                <c:pt idx="8">
                  <c:v>3</c:v>
                </c:pt>
                <c:pt idx="9">
                  <c:v>3</c:v>
                </c:pt>
                <c:pt idx="10">
                  <c:v>2</c:v>
                </c:pt>
                <c:pt idx="11">
                  <c:v>1</c:v>
                </c:pt>
              </c:numCache>
            </c:numRef>
          </c:val>
          <c:extLst>
            <c:ext xmlns:c16="http://schemas.microsoft.com/office/drawing/2014/chart" uri="{C3380CC4-5D6E-409C-BE32-E72D297353CC}">
              <c16:uniqueId val="{00000001-861A-465D-A198-B3A2D02602FB}"/>
            </c:ext>
          </c:extLst>
        </c:ser>
        <c:dLbls>
          <c:showLegendKey val="0"/>
          <c:showVal val="0"/>
          <c:showCatName val="0"/>
          <c:showSerName val="0"/>
          <c:showPercent val="0"/>
          <c:showBubbleSize val="0"/>
        </c:dLbls>
        <c:gapWidth val="182"/>
        <c:axId val="1990055839"/>
        <c:axId val="1989559263"/>
      </c:barChart>
      <c:catAx>
        <c:axId val="19900558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r>
                  <a:rPr lang="es-MX" b="1"/>
                  <a:t>Patología</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crossAx val="1989559263"/>
        <c:crosses val="autoZero"/>
        <c:auto val="1"/>
        <c:lblAlgn val="ctr"/>
        <c:lblOffset val="100"/>
        <c:noMultiLvlLbl val="0"/>
      </c:catAx>
      <c:valAx>
        <c:axId val="1989559263"/>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r>
                  <a:rPr lang="es-MX" b="1"/>
                  <a:t>Número de patologías</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crossAx val="199005583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legendEntry>
      <c:layout>
        <c:manualLayout>
          <c:xMode val="edge"/>
          <c:yMode val="edge"/>
          <c:x val="0.72512379702537177"/>
          <c:y val="5.3199034702335939E-2"/>
          <c:w val="0.21093066491688539"/>
          <c:h val="6.3086240399005775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legend>
    <c:plotVisOnly val="1"/>
    <c:dispBlanksAs val="gap"/>
    <c:showDLblsOverMax val="0"/>
  </c:chart>
  <c:spPr>
    <a:noFill/>
    <a:ln>
      <a:noFill/>
    </a:ln>
    <a:effectLst/>
  </c:spPr>
  <c:txPr>
    <a:bodyPr/>
    <a:lstStyle/>
    <a:p>
      <a:pPr>
        <a:defRPr sz="140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8466844924009"/>
          <c:y val="2.8367964421114028E-2"/>
          <c:w val="0.87507404020713742"/>
          <c:h val="0.79707306630767971"/>
        </c:manualLayout>
      </c:layout>
      <c:barChart>
        <c:barDir val="col"/>
        <c:grouping val="clustered"/>
        <c:varyColors val="0"/>
        <c:ser>
          <c:idx val="0"/>
          <c:order val="0"/>
          <c:tx>
            <c:strRef>
              <c:f>Hoja1!$A$3</c:f>
              <c:strCache>
                <c:ptCount val="1"/>
                <c:pt idx="0">
                  <c:v>2023</c:v>
                </c:pt>
              </c:strCache>
            </c:strRef>
          </c:tx>
          <c:spPr>
            <a:solidFill>
              <a:srgbClr val="9DC3E6"/>
            </a:solidFill>
            <a:ln>
              <a:noFill/>
            </a:ln>
            <a:effectLst/>
          </c:spPr>
          <c:invertIfNegative val="0"/>
          <c:dLbls>
            <c:dLbl>
              <c:idx val="1"/>
              <c:layout>
                <c:manualLayout>
                  <c:x val="-1.48206904841331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56-4B5F-9B41-C57EAAFB8D03}"/>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Hoja1!$B$2:$I$2</c:f>
              <c:strCache>
                <c:ptCount val="8"/>
                <c:pt idx="0">
                  <c:v>Dirección General</c:v>
                </c:pt>
                <c:pt idx="1">
                  <c:v>Dirección Medica</c:v>
                </c:pt>
                <c:pt idx="2">
                  <c:v>Dirección de Investigacion</c:v>
                </c:pt>
                <c:pt idx="3">
                  <c:v>Dirección de Enseñanza</c:v>
                </c:pt>
                <c:pt idx="4">
                  <c:v>Dirección de Administracion</c:v>
                </c:pt>
                <c:pt idx="5">
                  <c:v>Dirección de Planeación</c:v>
                </c:pt>
                <c:pt idx="6">
                  <c:v>Oficina de Representacion</c:v>
                </c:pt>
                <c:pt idx="7">
                  <c:v>Sindicatos</c:v>
                </c:pt>
              </c:strCache>
            </c:strRef>
          </c:cat>
          <c:val>
            <c:numRef>
              <c:f>Hoja1!$B$3:$I$3</c:f>
              <c:numCache>
                <c:formatCode>_-* #,##0_-;\-* #,##0_-;_-* "-"??_-;_-@_-</c:formatCode>
                <c:ptCount val="8"/>
                <c:pt idx="0" formatCode="General">
                  <c:v>5</c:v>
                </c:pt>
                <c:pt idx="1">
                  <c:v>2103</c:v>
                </c:pt>
                <c:pt idx="2" formatCode="General">
                  <c:v>262</c:v>
                </c:pt>
                <c:pt idx="3" formatCode="General">
                  <c:v>55</c:v>
                </c:pt>
                <c:pt idx="4" formatCode="General">
                  <c:v>293</c:v>
                </c:pt>
                <c:pt idx="5" formatCode="General">
                  <c:v>52</c:v>
                </c:pt>
                <c:pt idx="6" formatCode="General">
                  <c:v>11</c:v>
                </c:pt>
                <c:pt idx="7" formatCode="General">
                  <c:v>30</c:v>
                </c:pt>
              </c:numCache>
            </c:numRef>
          </c:val>
          <c:extLst>
            <c:ext xmlns:c16="http://schemas.microsoft.com/office/drawing/2014/chart" uri="{C3380CC4-5D6E-409C-BE32-E72D297353CC}">
              <c16:uniqueId val="{00000000-E956-4B5F-9B41-C57EAAFB8D03}"/>
            </c:ext>
          </c:extLst>
        </c:ser>
        <c:ser>
          <c:idx val="1"/>
          <c:order val="1"/>
          <c:tx>
            <c:strRef>
              <c:f>Hoja1!$A$4</c:f>
              <c:strCache>
                <c:ptCount val="1"/>
                <c:pt idx="0">
                  <c:v>2024</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Hoja1!$B$2:$I$2</c:f>
              <c:strCache>
                <c:ptCount val="8"/>
                <c:pt idx="0">
                  <c:v>Dirección General</c:v>
                </c:pt>
                <c:pt idx="1">
                  <c:v>Dirección Medica</c:v>
                </c:pt>
                <c:pt idx="2">
                  <c:v>Dirección de Investigacion</c:v>
                </c:pt>
                <c:pt idx="3">
                  <c:v>Dirección de Enseñanza</c:v>
                </c:pt>
                <c:pt idx="4">
                  <c:v>Dirección de Administracion</c:v>
                </c:pt>
                <c:pt idx="5">
                  <c:v>Dirección de Planeación</c:v>
                </c:pt>
                <c:pt idx="6">
                  <c:v>Oficina de Representacion</c:v>
                </c:pt>
                <c:pt idx="7">
                  <c:v>Sindicatos</c:v>
                </c:pt>
              </c:strCache>
            </c:strRef>
          </c:cat>
          <c:val>
            <c:numRef>
              <c:f>Hoja1!$B$4:$I$4</c:f>
              <c:numCache>
                <c:formatCode>_-* #,##0_-;\-* #,##0_-;_-* "-"??_-;_-@_-</c:formatCode>
                <c:ptCount val="8"/>
                <c:pt idx="0" formatCode="General">
                  <c:v>5</c:v>
                </c:pt>
                <c:pt idx="1">
                  <c:v>2122</c:v>
                </c:pt>
                <c:pt idx="2" formatCode="General">
                  <c:v>260</c:v>
                </c:pt>
                <c:pt idx="3" formatCode="General">
                  <c:v>61</c:v>
                </c:pt>
                <c:pt idx="4" formatCode="General">
                  <c:v>303</c:v>
                </c:pt>
                <c:pt idx="5" formatCode="General">
                  <c:v>46</c:v>
                </c:pt>
                <c:pt idx="6" formatCode="General">
                  <c:v>13</c:v>
                </c:pt>
                <c:pt idx="7" formatCode="General">
                  <c:v>35</c:v>
                </c:pt>
              </c:numCache>
            </c:numRef>
          </c:val>
          <c:extLst>
            <c:ext xmlns:c16="http://schemas.microsoft.com/office/drawing/2014/chart" uri="{C3380CC4-5D6E-409C-BE32-E72D297353CC}">
              <c16:uniqueId val="{00000001-E956-4B5F-9B41-C57EAAFB8D03}"/>
            </c:ext>
          </c:extLst>
        </c:ser>
        <c:dLbls>
          <c:dLblPos val="outEnd"/>
          <c:showLegendKey val="0"/>
          <c:showVal val="1"/>
          <c:showCatName val="0"/>
          <c:showSerName val="0"/>
          <c:showPercent val="0"/>
          <c:showBubbleSize val="0"/>
        </c:dLbls>
        <c:gapWidth val="219"/>
        <c:overlap val="-27"/>
        <c:axId val="1952735135"/>
        <c:axId val="1945310319"/>
      </c:barChart>
      <c:catAx>
        <c:axId val="1952735135"/>
        <c:scaling>
          <c:orientation val="minMax"/>
        </c:scaling>
        <c:delete val="0"/>
        <c:axPos val="b"/>
        <c:majorGridlines>
          <c:spPr>
            <a:ln w="9525" cap="flat" cmpd="sng" algn="ctr">
              <a:solidFill>
                <a:schemeClr val="tx1">
                  <a:lumMod val="15000"/>
                  <a:lumOff val="85000"/>
                </a:schemeClr>
              </a:solidFill>
              <a:round/>
            </a:ln>
            <a:effectLst/>
          </c:spPr>
        </c:majorGridlines>
        <c:title>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crossAx val="1945310319"/>
        <c:crosses val="autoZero"/>
        <c:auto val="1"/>
        <c:lblAlgn val="ctr"/>
        <c:lblOffset val="100"/>
        <c:noMultiLvlLbl val="0"/>
      </c:catAx>
      <c:valAx>
        <c:axId val="194531031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r>
                  <a:rPr lang="es-MX"/>
                  <a:t>Empleados</a:t>
                </a:r>
              </a:p>
            </c:rich>
          </c:tx>
          <c:layout>
            <c:manualLayout>
              <c:xMode val="edge"/>
              <c:yMode val="edge"/>
              <c:x val="2.0858246347216596E-2"/>
              <c:y val="0.3477097133652631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crossAx val="1952735135"/>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legendEntry>
      <c:layout>
        <c:manualLayout>
          <c:xMode val="edge"/>
          <c:yMode val="edge"/>
          <c:x val="0.75783195165007078"/>
          <c:y val="4.687445319335079E-2"/>
          <c:w val="0.16551836385993188"/>
          <c:h val="8.394648585593467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legend>
    <c:plotVisOnly val="1"/>
    <c:dispBlanksAs val="gap"/>
    <c:showDLblsOverMax val="0"/>
  </c:chart>
  <c:spPr>
    <a:noFill/>
    <a:ln>
      <a:noFill/>
    </a:ln>
    <a:effectLst/>
  </c:spPr>
  <c:txPr>
    <a:bodyPr/>
    <a:lstStyle/>
    <a:p>
      <a:pP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s-MX"/>
          </a:p>
        </p:txBody>
      </p:sp>
      <p:sp>
        <p:nvSpPr>
          <p:cNvPr id="3" name="Marcador de fecha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D2416295-0793-4DA2-8DD1-CBEFBB9A8F32}" type="datetimeFigureOut">
              <a:rPr lang="es-MX" smtClean="0"/>
              <a:t>30/04/2025</a:t>
            </a:fld>
            <a:endParaRPr lang="es-MX"/>
          </a:p>
        </p:txBody>
      </p:sp>
      <p:sp>
        <p:nvSpPr>
          <p:cNvPr id="4" name="Marcador de imagen de diapositiva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s-MX"/>
          </a:p>
        </p:txBody>
      </p:sp>
      <p:sp>
        <p:nvSpPr>
          <p:cNvPr id="5" name="Marcador de notas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1B971CED-45A6-4D9D-8EFB-AF5EFBFB8F84}" type="slidenum">
              <a:rPr lang="es-MX" smtClean="0"/>
              <a:t>‹Nº›</a:t>
            </a:fld>
            <a:endParaRPr lang="es-MX"/>
          </a:p>
        </p:txBody>
      </p:sp>
    </p:spTree>
    <p:extLst>
      <p:ext uri="{BB962C8B-B14F-4D97-AF65-F5344CB8AC3E}">
        <p14:creationId xmlns:p14="http://schemas.microsoft.com/office/powerpoint/2010/main" val="2761902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971CED-45A6-4D9D-8EFB-AF5EFBFB8F84}" type="slidenum">
              <a:rPr lang="es-MX" smtClean="0"/>
              <a:t>6</a:t>
            </a:fld>
            <a:endParaRPr lang="es-MX"/>
          </a:p>
        </p:txBody>
      </p:sp>
    </p:spTree>
    <p:extLst>
      <p:ext uri="{BB962C8B-B14F-4D97-AF65-F5344CB8AC3E}">
        <p14:creationId xmlns:p14="http://schemas.microsoft.com/office/powerpoint/2010/main" val="256569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971CED-45A6-4D9D-8EFB-AF5EFBFB8F84}" type="slidenum">
              <a:rPr lang="es-MX" smtClean="0"/>
              <a:t>7</a:t>
            </a:fld>
            <a:endParaRPr lang="es-MX"/>
          </a:p>
        </p:txBody>
      </p:sp>
    </p:spTree>
    <p:extLst>
      <p:ext uri="{BB962C8B-B14F-4D97-AF65-F5344CB8AC3E}">
        <p14:creationId xmlns:p14="http://schemas.microsoft.com/office/powerpoint/2010/main" val="401330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B971CED-45A6-4D9D-8EFB-AF5EFBFB8F84}" type="slidenum">
              <a:rPr lang="es-MX" smtClean="0"/>
              <a:t>9</a:t>
            </a:fld>
            <a:endParaRPr lang="es-MX"/>
          </a:p>
        </p:txBody>
      </p:sp>
    </p:spTree>
    <p:extLst>
      <p:ext uri="{BB962C8B-B14F-4D97-AF65-F5344CB8AC3E}">
        <p14:creationId xmlns:p14="http://schemas.microsoft.com/office/powerpoint/2010/main" val="138298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B971CED-45A6-4D9D-8EFB-AF5EFBFB8F84}" type="slidenum">
              <a:rPr lang="es-MX" smtClean="0"/>
              <a:t>22</a:t>
            </a:fld>
            <a:endParaRPr lang="es-MX"/>
          </a:p>
        </p:txBody>
      </p:sp>
    </p:spTree>
    <p:extLst>
      <p:ext uri="{BB962C8B-B14F-4D97-AF65-F5344CB8AC3E}">
        <p14:creationId xmlns:p14="http://schemas.microsoft.com/office/powerpoint/2010/main" val="86894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B971CED-45A6-4D9D-8EFB-AF5EFBFB8F84}" type="slidenum">
              <a:rPr lang="es-MX" smtClean="0"/>
              <a:t>23</a:t>
            </a:fld>
            <a:endParaRPr lang="es-MX"/>
          </a:p>
        </p:txBody>
      </p:sp>
    </p:spTree>
    <p:extLst>
      <p:ext uri="{BB962C8B-B14F-4D97-AF65-F5344CB8AC3E}">
        <p14:creationId xmlns:p14="http://schemas.microsoft.com/office/powerpoint/2010/main" val="326877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971CED-45A6-4D9D-8EFB-AF5EFBFB8F84}" type="slidenum">
              <a:rPr lang="es-MX" smtClean="0"/>
              <a:t>24</a:t>
            </a:fld>
            <a:endParaRPr lang="es-MX"/>
          </a:p>
        </p:txBody>
      </p:sp>
    </p:spTree>
    <p:extLst>
      <p:ext uri="{BB962C8B-B14F-4D97-AF65-F5344CB8AC3E}">
        <p14:creationId xmlns:p14="http://schemas.microsoft.com/office/powerpoint/2010/main" val="178728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971CED-45A6-4D9D-8EFB-AF5EFBFB8F84}" type="slidenum">
              <a:rPr lang="es-MX" smtClean="0"/>
              <a:t>25</a:t>
            </a:fld>
            <a:endParaRPr lang="es-MX"/>
          </a:p>
        </p:txBody>
      </p:sp>
    </p:spTree>
    <p:extLst>
      <p:ext uri="{BB962C8B-B14F-4D97-AF65-F5344CB8AC3E}">
        <p14:creationId xmlns:p14="http://schemas.microsoft.com/office/powerpoint/2010/main" val="423371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971CED-45A6-4D9D-8EFB-AF5EFBFB8F84}" type="slidenum">
              <a:rPr lang="es-MX" smtClean="0"/>
              <a:t>26</a:t>
            </a:fld>
            <a:endParaRPr lang="es-MX"/>
          </a:p>
        </p:txBody>
      </p:sp>
    </p:spTree>
    <p:extLst>
      <p:ext uri="{BB962C8B-B14F-4D97-AF65-F5344CB8AC3E}">
        <p14:creationId xmlns:p14="http://schemas.microsoft.com/office/powerpoint/2010/main" val="396863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971CED-45A6-4D9D-8EFB-AF5EFBFB8F84}" type="slidenum">
              <a:rPr lang="es-MX" smtClean="0"/>
              <a:t>30</a:t>
            </a:fld>
            <a:endParaRPr lang="es-MX"/>
          </a:p>
        </p:txBody>
      </p:sp>
    </p:spTree>
    <p:extLst>
      <p:ext uri="{BB962C8B-B14F-4D97-AF65-F5344CB8AC3E}">
        <p14:creationId xmlns:p14="http://schemas.microsoft.com/office/powerpoint/2010/main" val="70624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160669-43B7-4D6A-9D56-E002E76D55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981B8B3D-4F02-4A8C-AF30-EF2FF8BAF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13A7AB97-82A3-485F-A9B4-DDF5795AE36F}"/>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5" name="Marcador de pie de página 4">
            <a:extLst>
              <a:ext uri="{FF2B5EF4-FFF2-40B4-BE49-F238E27FC236}">
                <a16:creationId xmlns:a16="http://schemas.microsoft.com/office/drawing/2014/main" id="{BE2707BE-A15A-495D-8E2E-12F5DD2CB69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3EAC0B9-655C-48A3-9681-1F8C9CF86A81}"/>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24247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5DD6E-46B3-40DF-8D0E-E702F655274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79F3996B-7A75-43B1-84C4-E7A82B896785}"/>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DF9F229-3A2C-4D4F-840F-7C01B7003F64}"/>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5" name="Marcador de pie de página 4">
            <a:extLst>
              <a:ext uri="{FF2B5EF4-FFF2-40B4-BE49-F238E27FC236}">
                <a16:creationId xmlns:a16="http://schemas.microsoft.com/office/drawing/2014/main" id="{9C388C6D-9DC7-495D-8B01-B3892D5E911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B32F483-B5BF-442E-8E88-3F3E19C4380A}"/>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387698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D46522-248B-4A59-B115-30E929EAD5C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22B85F9-2D53-4E5F-92F7-114847AC6E7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AA9227D-F2AE-4840-B246-529DB9525C97}"/>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5" name="Marcador de pie de página 4">
            <a:extLst>
              <a:ext uri="{FF2B5EF4-FFF2-40B4-BE49-F238E27FC236}">
                <a16:creationId xmlns:a16="http://schemas.microsoft.com/office/drawing/2014/main" id="{DE9B9967-BF6B-4F5C-B33F-A913F31FD45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3C26E5A-6371-4015-B2B7-38544D8B0BDD}"/>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14697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CF83CA-72F5-49C6-A7EF-2D601136903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91364C0-9478-4951-A24A-FBBB5C5D0BB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179AE50-822A-4A1E-B7AD-6350B5EF0C3B}"/>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5" name="Marcador de pie de página 4">
            <a:extLst>
              <a:ext uri="{FF2B5EF4-FFF2-40B4-BE49-F238E27FC236}">
                <a16:creationId xmlns:a16="http://schemas.microsoft.com/office/drawing/2014/main" id="{5DA83FE5-AEAB-4643-9560-7C82438964B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48262D9-C7F8-43CB-ADF7-9C3ECA2CD574}"/>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125114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C24301-7E6E-4899-B09C-6B468D0E05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C4E7D47-068B-4423-9AD3-125990CB63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CBA7123E-C0A9-470B-8B03-876437A5CDD1}"/>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5" name="Marcador de pie de página 4">
            <a:extLst>
              <a:ext uri="{FF2B5EF4-FFF2-40B4-BE49-F238E27FC236}">
                <a16:creationId xmlns:a16="http://schemas.microsoft.com/office/drawing/2014/main" id="{6876D369-48A8-4B0D-8166-F49A0511E5D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E5F0A55-6755-4D18-B76F-6AB5FDDC513B}"/>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341504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1B4E05-7E05-4570-AE3D-5D0D7AEBBA7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2D77C9D-24C5-4544-87ED-5F6B58F287A3}"/>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A9574AF5-05E9-4B4C-8C52-929994B1BC5B}"/>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35F741ED-BFC6-4F99-96D8-B8DDF505BC24}"/>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6" name="Marcador de pie de página 5">
            <a:extLst>
              <a:ext uri="{FF2B5EF4-FFF2-40B4-BE49-F238E27FC236}">
                <a16:creationId xmlns:a16="http://schemas.microsoft.com/office/drawing/2014/main" id="{AB831146-64CC-442E-AB04-B07CDB8C68E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7F6A56D-B732-4581-AAB1-8199EAD3A31B}"/>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258117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F3D21-5A63-479A-842C-2378BE8E1F0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8A0C9E5-F972-4826-A264-65F48F107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5BF9CDBC-A960-4106-BA8A-684C0321F649}"/>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F46FF05D-7471-4BC3-B17E-EB33CCF5D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95F587D8-4D13-425B-B2E7-3AAB56A0F60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BE2EA34-5685-475F-9EA4-72E83813F5DF}"/>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8" name="Marcador de pie de página 7">
            <a:extLst>
              <a:ext uri="{FF2B5EF4-FFF2-40B4-BE49-F238E27FC236}">
                <a16:creationId xmlns:a16="http://schemas.microsoft.com/office/drawing/2014/main" id="{CF0A58D7-5239-4C3B-BAB0-BBA52AEB2AEC}"/>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C75D7473-E61A-4C46-9D53-79C338A7019B}"/>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253552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069D7-CFD5-4611-A349-8B07744C7F6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93CAC51-250A-4D4E-B412-B66C77C4FE2F}"/>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4" name="Marcador de pie de página 3">
            <a:extLst>
              <a:ext uri="{FF2B5EF4-FFF2-40B4-BE49-F238E27FC236}">
                <a16:creationId xmlns:a16="http://schemas.microsoft.com/office/drawing/2014/main" id="{100749C1-8D55-4EF5-85EF-50254EF76BD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2C750E1-1B1D-445C-9A97-17EBEFFC4551}"/>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124986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E112F3D-B9D6-4F00-9BB3-0644E9FBB07E}"/>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3" name="Marcador de pie de página 2">
            <a:extLst>
              <a:ext uri="{FF2B5EF4-FFF2-40B4-BE49-F238E27FC236}">
                <a16:creationId xmlns:a16="http://schemas.microsoft.com/office/drawing/2014/main" id="{CC8748BD-FECA-4AB6-BF25-EE2946930C47}"/>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E14774BA-1416-4ED3-9C37-9AC4D0209C01}"/>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353095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40A2D4-798D-4741-AAC8-8C4FAE0BBF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2839213-4D3A-402E-8768-600E05BC8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B0F4B5DE-D993-4F74-AC6E-03A607551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4D17758-EF5C-4DCE-BA97-B4F2D721D7EC}"/>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6" name="Marcador de pie de página 5">
            <a:extLst>
              <a:ext uri="{FF2B5EF4-FFF2-40B4-BE49-F238E27FC236}">
                <a16:creationId xmlns:a16="http://schemas.microsoft.com/office/drawing/2014/main" id="{0FA3BA97-8983-4244-828C-B308E27AD2E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96C04FC-3288-40C9-A768-BB91D1508BE2}"/>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253862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8BB2A9-C16F-44FA-A839-01EAF18163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5D8DE946-B59F-4B51-9497-9BCF96E3D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815329C4-7006-4074-B8A1-47C53DDED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F2F91683-1969-41B1-BF39-A1C4901EDAEA}"/>
              </a:ext>
            </a:extLst>
          </p:cNvPr>
          <p:cNvSpPr>
            <a:spLocks noGrp="1"/>
          </p:cNvSpPr>
          <p:nvPr>
            <p:ph type="dt" sz="half" idx="10"/>
          </p:nvPr>
        </p:nvSpPr>
        <p:spPr/>
        <p:txBody>
          <a:bodyPr/>
          <a:lstStyle/>
          <a:p>
            <a:fld id="{C89F8590-98E0-44F0-B760-01EF65688F66}" type="datetimeFigureOut">
              <a:rPr lang="es-MX" smtClean="0"/>
              <a:t>30/04/2025</a:t>
            </a:fld>
            <a:endParaRPr lang="es-MX"/>
          </a:p>
        </p:txBody>
      </p:sp>
      <p:sp>
        <p:nvSpPr>
          <p:cNvPr id="6" name="Marcador de pie de página 5">
            <a:extLst>
              <a:ext uri="{FF2B5EF4-FFF2-40B4-BE49-F238E27FC236}">
                <a16:creationId xmlns:a16="http://schemas.microsoft.com/office/drawing/2014/main" id="{56AC81A4-416A-4FED-B873-962ABED60F1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EE26A7B-882D-4F78-8F9E-E2DB328E5A56}"/>
              </a:ext>
            </a:extLst>
          </p:cNvPr>
          <p:cNvSpPr>
            <a:spLocks noGrp="1"/>
          </p:cNvSpPr>
          <p:nvPr>
            <p:ph type="sldNum" sz="quarter" idx="12"/>
          </p:nvPr>
        </p:nvSpPr>
        <p:spPr/>
        <p:txBody>
          <a:bodyPr/>
          <a:lstStyle/>
          <a:p>
            <a:fld id="{48A92E0D-61D5-4884-AE23-7D6777E13474}" type="slidenum">
              <a:rPr lang="es-MX" smtClean="0"/>
              <a:t>‹Nº›</a:t>
            </a:fld>
            <a:endParaRPr lang="es-MX"/>
          </a:p>
        </p:txBody>
      </p:sp>
    </p:spTree>
    <p:extLst>
      <p:ext uri="{BB962C8B-B14F-4D97-AF65-F5344CB8AC3E}">
        <p14:creationId xmlns:p14="http://schemas.microsoft.com/office/powerpoint/2010/main" val="292146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F7D895-F3B4-4298-AB3E-5CDFD9C97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B8568AF-22CD-4026-AF79-6903A9537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1289464-A8D5-4F45-88EB-EC21032D8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9F8590-98E0-44F0-B760-01EF65688F66}" type="datetimeFigureOut">
              <a:rPr lang="es-MX" smtClean="0"/>
              <a:t>30/04/2025</a:t>
            </a:fld>
            <a:endParaRPr lang="es-MX"/>
          </a:p>
        </p:txBody>
      </p:sp>
      <p:sp>
        <p:nvSpPr>
          <p:cNvPr id="5" name="Marcador de pie de página 4">
            <a:extLst>
              <a:ext uri="{FF2B5EF4-FFF2-40B4-BE49-F238E27FC236}">
                <a16:creationId xmlns:a16="http://schemas.microsoft.com/office/drawing/2014/main" id="{1DBF7D84-8342-41E3-B269-ED6343BE5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92370034-0DC8-44DD-85F9-BAB61DC0D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92E0D-61D5-4884-AE23-7D6777E13474}" type="slidenum">
              <a:rPr lang="es-MX" smtClean="0"/>
              <a:t>‹Nº›</a:t>
            </a:fld>
            <a:endParaRPr lang="es-MX"/>
          </a:p>
        </p:txBody>
      </p:sp>
    </p:spTree>
    <p:extLst>
      <p:ext uri="{BB962C8B-B14F-4D97-AF65-F5344CB8AC3E}">
        <p14:creationId xmlns:p14="http://schemas.microsoft.com/office/powerpoint/2010/main" val="3341397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86F121A-FD89-45D1-B0B4-6B6908ECABC8}"/>
              </a:ext>
            </a:extLst>
          </p:cNvPr>
          <p:cNvSpPr>
            <a:spLocks noGrp="1"/>
          </p:cNvSpPr>
          <p:nvPr>
            <p:ph type="ctrTitle"/>
          </p:nvPr>
        </p:nvSpPr>
        <p:spPr>
          <a:xfrm>
            <a:off x="1524000" y="2235200"/>
            <a:ext cx="9144000" cy="2387600"/>
          </a:xfrm>
        </p:spPr>
        <p:txBody>
          <a:bodyPr/>
          <a:lstStyle/>
          <a:p>
            <a:r>
              <a:rPr lang="es-MX" b="1" dirty="0">
                <a:solidFill>
                  <a:srgbClr val="002060"/>
                </a:solidFill>
                <a:latin typeface="Noto Sans" panose="020B0502040504020204" pitchFamily="34" charset="0"/>
                <a:ea typeface="Noto Sans" panose="020B0502040504020204" pitchFamily="34" charset="0"/>
              </a:rPr>
              <a:t>Primera Sesión Ordinaria 2025</a:t>
            </a:r>
          </a:p>
        </p:txBody>
      </p:sp>
      <p:sp>
        <p:nvSpPr>
          <p:cNvPr id="5" name="Subtítulo 2">
            <a:extLst>
              <a:ext uri="{FF2B5EF4-FFF2-40B4-BE49-F238E27FC236}">
                <a16:creationId xmlns:a16="http://schemas.microsoft.com/office/drawing/2014/main" id="{28D8ECE1-1D07-41EE-A355-23D917F7101A}"/>
              </a:ext>
            </a:extLst>
          </p:cNvPr>
          <p:cNvSpPr txBox="1">
            <a:spLocks/>
          </p:cNvSpPr>
          <p:nvPr/>
        </p:nvSpPr>
        <p:spPr>
          <a:xfrm>
            <a:off x="1524000" y="4622800"/>
            <a:ext cx="9144000" cy="2006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lumMod val="75000"/>
                    <a:lumOff val="25000"/>
                  </a:schemeClr>
                </a:solidFill>
                <a:latin typeface="Noto Sans" panose="020B0502040504020204" pitchFamily="34" charset="0"/>
                <a:ea typeface="Noto Sans" panose="020B0502040504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lumMod val="75000"/>
                    <a:lumOff val="25000"/>
                  </a:schemeClr>
                </a:solidFill>
                <a:latin typeface="Noto Sans" panose="020B0502040504020204" pitchFamily="34" charset="0"/>
                <a:ea typeface="Noto Sans" panose="020B0502040504020204" pitchFamily="34"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lumMod val="75000"/>
                    <a:lumOff val="25000"/>
                  </a:schemeClr>
                </a:solidFill>
                <a:latin typeface="Noto Sans" panose="020B0502040504020204" pitchFamily="34" charset="0"/>
                <a:ea typeface="Noto Sans" panose="020B0502040504020204" pitchFamily="34"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lumMod val="75000"/>
                    <a:lumOff val="25000"/>
                  </a:schemeClr>
                </a:solidFill>
                <a:latin typeface="Noto Sans" panose="020B0502040504020204" pitchFamily="34" charset="0"/>
                <a:ea typeface="Noto Sans" panose="020B0502040504020204" pitchFamily="34"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lumMod val="75000"/>
                    <a:lumOff val="25000"/>
                  </a:schemeClr>
                </a:solidFill>
                <a:latin typeface="Noto Sans" panose="020B0502040504020204" pitchFamily="34" charset="0"/>
                <a:ea typeface="Noto Sans" panose="020B0502040504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MX" sz="1800"/>
          </a:p>
          <a:p>
            <a:r>
              <a:rPr lang="es-MX">
                <a:solidFill>
                  <a:schemeClr val="tx1"/>
                </a:solidFill>
                <a:cs typeface="Noto Sans" panose="020B0502040504020204" pitchFamily="34" charset="0"/>
              </a:rPr>
              <a:t> Mercedes Macías Parra </a:t>
            </a:r>
          </a:p>
          <a:p>
            <a:pPr algn="r"/>
            <a:endParaRPr lang="es-MX">
              <a:cs typeface="Noto Sans" panose="020B0502040504020204" pitchFamily="34" charset="0"/>
            </a:endParaRPr>
          </a:p>
          <a:p>
            <a:pPr algn="r"/>
            <a:endParaRPr lang="es-MX" sz="1800">
              <a:cs typeface="Noto Sans" panose="020B0502040504020204" pitchFamily="34" charset="0"/>
            </a:endParaRPr>
          </a:p>
          <a:p>
            <a:pPr algn="r"/>
            <a:r>
              <a:rPr lang="es-MX" sz="1600">
                <a:solidFill>
                  <a:schemeClr val="tx1">
                    <a:lumMod val="50000"/>
                    <a:lumOff val="50000"/>
                  </a:schemeClr>
                </a:solidFill>
                <a:cs typeface="Noto Sans" panose="020B0502040504020204" pitchFamily="34" charset="0"/>
              </a:rPr>
              <a:t>Ciudad de México, a 30 de abril de 2025</a:t>
            </a:r>
            <a:endParaRPr lang="es-MX" sz="2000">
              <a:solidFill>
                <a:schemeClr val="tx1">
                  <a:lumMod val="50000"/>
                  <a:lumOff val="50000"/>
                </a:schemeClr>
              </a:solidFill>
              <a:cs typeface="Noto Sans" panose="020B0502040504020204" pitchFamily="34" charset="0"/>
            </a:endParaRPr>
          </a:p>
        </p:txBody>
      </p:sp>
      <p:pic>
        <p:nvPicPr>
          <p:cNvPr id="6" name="Imagen 5">
            <a:extLst>
              <a:ext uri="{FF2B5EF4-FFF2-40B4-BE49-F238E27FC236}">
                <a16:creationId xmlns:a16="http://schemas.microsoft.com/office/drawing/2014/main" id="{3896D529-70BE-4B5A-A653-A4D8E71382CB}"/>
              </a:ext>
            </a:extLst>
          </p:cNvPr>
          <p:cNvPicPr>
            <a:picLocks noChangeAspect="1"/>
          </p:cNvPicPr>
          <p:nvPr/>
        </p:nvPicPr>
        <p:blipFill>
          <a:blip r:embed="rId2"/>
          <a:stretch>
            <a:fillRect/>
          </a:stretch>
        </p:blipFill>
        <p:spPr>
          <a:xfrm>
            <a:off x="5157487" y="327192"/>
            <a:ext cx="1877026" cy="2305788"/>
          </a:xfrm>
          <a:prstGeom prst="rect">
            <a:avLst/>
          </a:prstGeom>
        </p:spPr>
      </p:pic>
      <p:pic>
        <p:nvPicPr>
          <p:cNvPr id="7"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ACA654DF-4ECC-47B3-BBDA-CB678EB96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40" y="133631"/>
            <a:ext cx="55245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56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20" name="Google Shape;331;p25">
            <a:extLst>
              <a:ext uri="{FF2B5EF4-FFF2-40B4-BE49-F238E27FC236}">
                <a16:creationId xmlns:a16="http://schemas.microsoft.com/office/drawing/2014/main" id="{DADE906D-0016-4622-B104-C69D28846231}"/>
              </a:ext>
            </a:extLst>
          </p:cNvPr>
          <p:cNvGrpSpPr/>
          <p:nvPr/>
        </p:nvGrpSpPr>
        <p:grpSpPr>
          <a:xfrm>
            <a:off x="5097707" y="773848"/>
            <a:ext cx="2931198" cy="1761099"/>
            <a:chOff x="146051" y="3478369"/>
            <a:chExt cx="2931202" cy="1632081"/>
          </a:xfrm>
          <a:solidFill>
            <a:srgbClr val="9DC3E6"/>
          </a:solidFill>
        </p:grpSpPr>
        <p:sp>
          <p:nvSpPr>
            <p:cNvPr id="21" name="Google Shape;333;p25">
              <a:extLst>
                <a:ext uri="{FF2B5EF4-FFF2-40B4-BE49-F238E27FC236}">
                  <a16:creationId xmlns:a16="http://schemas.microsoft.com/office/drawing/2014/main" id="{6A679BCB-E445-4F0C-BCF0-129A4436528A}"/>
                </a:ext>
              </a:extLst>
            </p:cNvPr>
            <p:cNvSpPr/>
            <p:nvPr/>
          </p:nvSpPr>
          <p:spPr>
            <a:xfrm>
              <a:off x="146051" y="3478369"/>
              <a:ext cx="2931202" cy="285191"/>
            </a:xfrm>
            <a:prstGeom prst="wedgeRectCallout">
              <a:avLst>
                <a:gd name="adj1" fmla="val -19832"/>
                <a:gd name="adj2" fmla="val -11830"/>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p>
              <a:pPr algn="ct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Urgencias</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22" name="Google Shape;334;p25">
              <a:extLst>
                <a:ext uri="{FF2B5EF4-FFF2-40B4-BE49-F238E27FC236}">
                  <a16:creationId xmlns:a16="http://schemas.microsoft.com/office/drawing/2014/main" id="{D23A3C7F-6215-4B0C-8DD1-E087212F799E}"/>
                </a:ext>
              </a:extLst>
            </p:cNvPr>
            <p:cNvSpPr txBox="1"/>
            <p:nvPr/>
          </p:nvSpPr>
          <p:spPr>
            <a:xfrm>
              <a:off x="146051" y="4625598"/>
              <a:ext cx="2931202" cy="484852"/>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Accidentes y violencias</a:t>
              </a:r>
              <a:endParaRPr sz="1400" dirty="0">
                <a:solidFill>
                  <a:schemeClr val="accent1">
                    <a:lumMod val="50000"/>
                  </a:schemeClr>
                </a:solidFill>
                <a:sym typeface="Arial"/>
              </a:endParaRPr>
            </a:p>
            <a:p>
              <a:r>
                <a:rPr lang="es-MX" sz="1400" dirty="0">
                  <a:solidFill>
                    <a:schemeClr val="accent1">
                      <a:lumMod val="50000"/>
                    </a:schemeClr>
                  </a:solidFill>
                  <a:sym typeface="Arial"/>
                </a:rPr>
                <a:t>(9.0) </a:t>
              </a:r>
              <a:r>
                <a:rPr lang="es-MX" sz="1400" dirty="0">
                  <a:solidFill>
                    <a:srgbClr val="3E8853"/>
                  </a:solidFill>
                  <a:sym typeface="Arial"/>
                </a:rPr>
                <a:t>12.8</a:t>
              </a:r>
              <a:endParaRPr sz="1400" dirty="0">
                <a:solidFill>
                  <a:srgbClr val="3E8853"/>
                </a:solidFill>
                <a:sym typeface="Arial"/>
              </a:endParaRPr>
            </a:p>
          </p:txBody>
        </p:sp>
        <p:sp>
          <p:nvSpPr>
            <p:cNvPr id="23" name="Google Shape;335;p25">
              <a:extLst>
                <a:ext uri="{FF2B5EF4-FFF2-40B4-BE49-F238E27FC236}">
                  <a16:creationId xmlns:a16="http://schemas.microsoft.com/office/drawing/2014/main" id="{711B3A0F-AEF4-4240-A5E8-98A50A266989}"/>
                </a:ext>
              </a:extLst>
            </p:cNvPr>
            <p:cNvSpPr txBox="1"/>
            <p:nvPr/>
          </p:nvSpPr>
          <p:spPr>
            <a:xfrm>
              <a:off x="1689337" y="3849965"/>
              <a:ext cx="1387916" cy="68451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Urgencias reales</a:t>
              </a:r>
              <a:endParaRPr sz="1400" dirty="0">
                <a:solidFill>
                  <a:schemeClr val="accent1">
                    <a:lumMod val="50000"/>
                  </a:schemeClr>
                </a:solidFill>
                <a:sym typeface="Arial"/>
              </a:endParaRPr>
            </a:p>
            <a:p>
              <a:r>
                <a:rPr lang="es-MX" sz="1400" dirty="0">
                  <a:solidFill>
                    <a:schemeClr val="accent1">
                      <a:lumMod val="50000"/>
                    </a:schemeClr>
                  </a:solidFill>
                  <a:sym typeface="Arial"/>
                </a:rPr>
                <a:t>(34.8) </a:t>
              </a:r>
              <a:r>
                <a:rPr lang="es-MX" sz="1400" dirty="0">
                  <a:solidFill>
                    <a:srgbClr val="3E8853"/>
                  </a:solidFill>
                  <a:sym typeface="Arial"/>
                </a:rPr>
                <a:t>38.7</a:t>
              </a:r>
              <a:endParaRPr sz="1400" dirty="0">
                <a:solidFill>
                  <a:srgbClr val="3E8853"/>
                </a:solidFill>
                <a:sym typeface="Arial"/>
              </a:endParaRPr>
            </a:p>
          </p:txBody>
        </p:sp>
        <p:sp>
          <p:nvSpPr>
            <p:cNvPr id="24" name="Google Shape;336;p25">
              <a:extLst>
                <a:ext uri="{FF2B5EF4-FFF2-40B4-BE49-F238E27FC236}">
                  <a16:creationId xmlns:a16="http://schemas.microsoft.com/office/drawing/2014/main" id="{27BE7F5B-D3D4-48E2-8B73-52DE4EBF7276}"/>
                </a:ext>
              </a:extLst>
            </p:cNvPr>
            <p:cNvSpPr txBox="1"/>
            <p:nvPr/>
          </p:nvSpPr>
          <p:spPr>
            <a:xfrm>
              <a:off x="156664" y="3860930"/>
              <a:ext cx="1412644" cy="484852"/>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Valoraciones</a:t>
              </a:r>
              <a:endParaRPr sz="1400" dirty="0">
                <a:solidFill>
                  <a:schemeClr val="accent1">
                    <a:lumMod val="50000"/>
                  </a:schemeClr>
                </a:solidFill>
                <a:sym typeface="Arial"/>
              </a:endParaRPr>
            </a:p>
            <a:p>
              <a:r>
                <a:rPr lang="es-MX" sz="1400" dirty="0">
                  <a:solidFill>
                    <a:schemeClr val="accent1">
                      <a:lumMod val="50000"/>
                    </a:schemeClr>
                  </a:solidFill>
                  <a:sym typeface="Arial"/>
                </a:rPr>
                <a:t>(108.7) </a:t>
              </a:r>
              <a:r>
                <a:rPr lang="es-MX" sz="1400" dirty="0">
                  <a:solidFill>
                    <a:srgbClr val="3E8853"/>
                  </a:solidFill>
                </a:rPr>
                <a:t>101.8</a:t>
              </a:r>
              <a:endParaRPr sz="1400" dirty="0">
                <a:solidFill>
                  <a:srgbClr val="3E8853"/>
                </a:solidFill>
                <a:sym typeface="Arial"/>
              </a:endParaRPr>
            </a:p>
          </p:txBody>
        </p:sp>
      </p:grpSp>
      <p:grpSp>
        <p:nvGrpSpPr>
          <p:cNvPr id="25" name="Grupo 24">
            <a:extLst>
              <a:ext uri="{FF2B5EF4-FFF2-40B4-BE49-F238E27FC236}">
                <a16:creationId xmlns:a16="http://schemas.microsoft.com/office/drawing/2014/main" id="{EC4C83D5-1382-4B71-A06A-CEA4622516C1}"/>
              </a:ext>
            </a:extLst>
          </p:cNvPr>
          <p:cNvGrpSpPr/>
          <p:nvPr/>
        </p:nvGrpSpPr>
        <p:grpSpPr>
          <a:xfrm>
            <a:off x="8376537" y="662738"/>
            <a:ext cx="3556344" cy="1570658"/>
            <a:chOff x="6828778" y="1096312"/>
            <a:chExt cx="3556344" cy="1341374"/>
          </a:xfrm>
          <a:solidFill>
            <a:srgbClr val="9DC3E6"/>
          </a:solidFill>
        </p:grpSpPr>
        <p:sp>
          <p:nvSpPr>
            <p:cNvPr id="26" name="Google Shape;345;p25">
              <a:extLst>
                <a:ext uri="{FF2B5EF4-FFF2-40B4-BE49-F238E27FC236}">
                  <a16:creationId xmlns:a16="http://schemas.microsoft.com/office/drawing/2014/main" id="{6196D41C-9C1A-444C-9199-6F8B5BDE7946}"/>
                </a:ext>
              </a:extLst>
            </p:cNvPr>
            <p:cNvSpPr/>
            <p:nvPr/>
          </p:nvSpPr>
          <p:spPr>
            <a:xfrm>
              <a:off x="6828778" y="1114634"/>
              <a:ext cx="2001742" cy="262813"/>
            </a:xfrm>
            <a:prstGeom prst="wedgeRectCallout">
              <a:avLst>
                <a:gd name="adj1" fmla="val -20396"/>
                <a:gd name="adj2" fmla="val 4764"/>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p>
              <a:pPr algn="ct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Cirugía</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27" name="Google Shape;346;p25">
              <a:extLst>
                <a:ext uri="{FF2B5EF4-FFF2-40B4-BE49-F238E27FC236}">
                  <a16:creationId xmlns:a16="http://schemas.microsoft.com/office/drawing/2014/main" id="{3229CD8E-0CA6-4AC9-9CC3-01853FE965EC}"/>
                </a:ext>
              </a:extLst>
            </p:cNvPr>
            <p:cNvSpPr txBox="1"/>
            <p:nvPr/>
          </p:nvSpPr>
          <p:spPr>
            <a:xfrm>
              <a:off x="9049736" y="1096312"/>
              <a:ext cx="1335386" cy="630799"/>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Suspensión quirúrgica</a:t>
              </a:r>
              <a:endParaRPr sz="1400" dirty="0">
                <a:sym typeface="Arial"/>
              </a:endParaRPr>
            </a:p>
            <a:p>
              <a:r>
                <a:rPr lang="es-MX" sz="1400" dirty="0">
                  <a:sym typeface="Arial"/>
                </a:rPr>
                <a:t>(11.7) </a:t>
              </a:r>
              <a:r>
                <a:rPr lang="es-MX" sz="1400" dirty="0">
                  <a:solidFill>
                    <a:srgbClr val="3E8853"/>
                  </a:solidFill>
                  <a:sym typeface="Arial"/>
                </a:rPr>
                <a:t>11.9</a:t>
              </a:r>
              <a:endParaRPr sz="1400" dirty="0">
                <a:solidFill>
                  <a:srgbClr val="3E8853"/>
                </a:solidFill>
                <a:sym typeface="Arial"/>
              </a:endParaRPr>
            </a:p>
          </p:txBody>
        </p:sp>
        <p:sp>
          <p:nvSpPr>
            <p:cNvPr id="28" name="Google Shape;347;p25">
              <a:extLst>
                <a:ext uri="{FF2B5EF4-FFF2-40B4-BE49-F238E27FC236}">
                  <a16:creationId xmlns:a16="http://schemas.microsoft.com/office/drawing/2014/main" id="{F0CDF128-F48F-4199-A15B-351FC83E0DF7}"/>
                </a:ext>
              </a:extLst>
            </p:cNvPr>
            <p:cNvSpPr txBox="1"/>
            <p:nvPr/>
          </p:nvSpPr>
          <p:spPr>
            <a:xfrm>
              <a:off x="6828778" y="1987153"/>
              <a:ext cx="1413938" cy="446806"/>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Endoscopías</a:t>
              </a:r>
              <a:endParaRPr sz="1400" dirty="0">
                <a:sym typeface="Arial"/>
              </a:endParaRPr>
            </a:p>
            <a:p>
              <a:r>
                <a:rPr lang="es-MX" sz="1400" dirty="0">
                  <a:sym typeface="Arial"/>
                </a:rPr>
                <a:t>(11.3)</a:t>
              </a:r>
              <a:r>
                <a:rPr lang="es-MX" sz="1400" dirty="0"/>
                <a:t> </a:t>
              </a:r>
              <a:r>
                <a:rPr lang="es-MX" sz="1400" dirty="0">
                  <a:solidFill>
                    <a:srgbClr val="3E8853"/>
                  </a:solidFill>
                </a:rPr>
                <a:t>10.0</a:t>
              </a:r>
              <a:endParaRPr sz="1400" dirty="0">
                <a:solidFill>
                  <a:srgbClr val="3E8853"/>
                </a:solidFill>
                <a:sym typeface="Arial"/>
              </a:endParaRPr>
            </a:p>
          </p:txBody>
        </p:sp>
        <p:sp>
          <p:nvSpPr>
            <p:cNvPr id="29" name="Google Shape;348;p25">
              <a:extLst>
                <a:ext uri="{FF2B5EF4-FFF2-40B4-BE49-F238E27FC236}">
                  <a16:creationId xmlns:a16="http://schemas.microsoft.com/office/drawing/2014/main" id="{ABA4BEFD-6CE1-4636-9CF8-DBF8BAE986E9}"/>
                </a:ext>
              </a:extLst>
            </p:cNvPr>
            <p:cNvSpPr txBox="1"/>
            <p:nvPr/>
          </p:nvSpPr>
          <p:spPr>
            <a:xfrm>
              <a:off x="8660829" y="1806887"/>
              <a:ext cx="1714712" cy="630799"/>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Procedimientos anestésicos</a:t>
              </a:r>
              <a:endParaRPr sz="1400" dirty="0">
                <a:sym typeface="Arial"/>
              </a:endParaRPr>
            </a:p>
            <a:p>
              <a:r>
                <a:rPr lang="es-MX" sz="1400" dirty="0"/>
                <a:t>(49.1)</a:t>
              </a:r>
              <a:r>
                <a:rPr lang="es-MX" sz="1400" dirty="0">
                  <a:sym typeface="Arial"/>
                </a:rPr>
                <a:t> </a:t>
              </a:r>
              <a:r>
                <a:rPr lang="es-MX" sz="1400" dirty="0">
                  <a:solidFill>
                    <a:srgbClr val="3E8853"/>
                  </a:solidFill>
                  <a:sym typeface="Arial"/>
                </a:rPr>
                <a:t>49.2</a:t>
              </a:r>
              <a:endParaRPr sz="1400" dirty="0">
                <a:solidFill>
                  <a:srgbClr val="3E8853"/>
                </a:solidFill>
                <a:sym typeface="Arial"/>
              </a:endParaRPr>
            </a:p>
          </p:txBody>
        </p:sp>
        <p:sp>
          <p:nvSpPr>
            <p:cNvPr id="30" name="Google Shape;349;p25">
              <a:extLst>
                <a:ext uri="{FF2B5EF4-FFF2-40B4-BE49-F238E27FC236}">
                  <a16:creationId xmlns:a16="http://schemas.microsoft.com/office/drawing/2014/main" id="{CFE3D0EA-DB52-4FBD-A735-83D666FA3E3A}"/>
                </a:ext>
              </a:extLst>
            </p:cNvPr>
            <p:cNvSpPr txBox="1"/>
            <p:nvPr/>
          </p:nvSpPr>
          <p:spPr>
            <a:xfrm>
              <a:off x="6828778" y="1438027"/>
              <a:ext cx="1260000" cy="446806"/>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Cirugías </a:t>
              </a:r>
              <a:endParaRPr sz="1400" dirty="0">
                <a:sym typeface="Arial"/>
              </a:endParaRPr>
            </a:p>
            <a:p>
              <a:r>
                <a:rPr lang="es-MX" sz="1400" dirty="0">
                  <a:sym typeface="Arial"/>
                </a:rPr>
                <a:t>(22.8) </a:t>
              </a:r>
              <a:r>
                <a:rPr lang="es-MX" sz="1400" dirty="0">
                  <a:solidFill>
                    <a:srgbClr val="3E8853"/>
                  </a:solidFill>
                </a:rPr>
                <a:t>22.0</a:t>
              </a:r>
              <a:endParaRPr sz="1400" dirty="0">
                <a:solidFill>
                  <a:srgbClr val="3E8853"/>
                </a:solidFill>
                <a:sym typeface="Arial"/>
              </a:endParaRPr>
            </a:p>
          </p:txBody>
        </p:sp>
      </p:grpSp>
      <p:grpSp>
        <p:nvGrpSpPr>
          <p:cNvPr id="31" name="Grupo 30">
            <a:extLst>
              <a:ext uri="{FF2B5EF4-FFF2-40B4-BE49-F238E27FC236}">
                <a16:creationId xmlns:a16="http://schemas.microsoft.com/office/drawing/2014/main" id="{C39F286A-C1EB-4D73-9039-66B3392A63BD}"/>
              </a:ext>
            </a:extLst>
          </p:cNvPr>
          <p:cNvGrpSpPr/>
          <p:nvPr/>
        </p:nvGrpSpPr>
        <p:grpSpPr>
          <a:xfrm>
            <a:off x="8055747" y="3088229"/>
            <a:ext cx="2465231" cy="2051435"/>
            <a:chOff x="7754728" y="2761291"/>
            <a:chExt cx="2784843" cy="1185678"/>
          </a:xfrm>
          <a:solidFill>
            <a:srgbClr val="9DC3E6"/>
          </a:solidFill>
        </p:grpSpPr>
        <p:sp>
          <p:nvSpPr>
            <p:cNvPr id="32" name="Google Shape;351;p25">
              <a:extLst>
                <a:ext uri="{FF2B5EF4-FFF2-40B4-BE49-F238E27FC236}">
                  <a16:creationId xmlns:a16="http://schemas.microsoft.com/office/drawing/2014/main" id="{13B028E7-FFFD-4B12-98C0-7D441A9108C7}"/>
                </a:ext>
              </a:extLst>
            </p:cNvPr>
            <p:cNvSpPr/>
            <p:nvPr/>
          </p:nvSpPr>
          <p:spPr>
            <a:xfrm>
              <a:off x="7772559" y="2761291"/>
              <a:ext cx="2767012" cy="177864"/>
            </a:xfrm>
            <a:prstGeom prst="wedgeRectCallout">
              <a:avLst>
                <a:gd name="adj1" fmla="val -20328"/>
                <a:gd name="adj2" fmla="val 72548"/>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p>
              <a:pPr algn="ct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Hospitalización</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33" name="Google Shape;352;p25">
              <a:extLst>
                <a:ext uri="{FF2B5EF4-FFF2-40B4-BE49-F238E27FC236}">
                  <a16:creationId xmlns:a16="http://schemas.microsoft.com/office/drawing/2014/main" id="{3C387226-2C68-4996-84B8-BC692DFD36A4}"/>
                </a:ext>
              </a:extLst>
            </p:cNvPr>
            <p:cNvSpPr txBox="1"/>
            <p:nvPr/>
          </p:nvSpPr>
          <p:spPr>
            <a:xfrm>
              <a:off x="9302557" y="3118048"/>
              <a:ext cx="1220020" cy="302385"/>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algn="ctr">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Egresos</a:t>
              </a:r>
              <a:endParaRPr sz="1400" dirty="0">
                <a:solidFill>
                  <a:schemeClr val="accent1">
                    <a:lumMod val="50000"/>
                  </a:schemeClr>
                </a:solidFill>
                <a:sym typeface="Arial"/>
              </a:endParaRPr>
            </a:p>
            <a:p>
              <a:r>
                <a:rPr lang="es-MX" sz="1400" dirty="0">
                  <a:solidFill>
                    <a:schemeClr val="accent1">
                      <a:lumMod val="50000"/>
                    </a:schemeClr>
                  </a:solidFill>
                  <a:sym typeface="Arial"/>
                </a:rPr>
                <a:t>(</a:t>
              </a:r>
              <a:r>
                <a:rPr lang="es-MX" sz="1400" dirty="0">
                  <a:solidFill>
                    <a:schemeClr val="accent1">
                      <a:lumMod val="50000"/>
                    </a:schemeClr>
                  </a:solidFill>
                </a:rPr>
                <a:t>26.3</a:t>
              </a:r>
              <a:r>
                <a:rPr lang="es-MX" sz="1400" dirty="0">
                  <a:solidFill>
                    <a:schemeClr val="accent1">
                      <a:lumMod val="50000"/>
                    </a:schemeClr>
                  </a:solidFill>
                  <a:sym typeface="Arial"/>
                </a:rPr>
                <a:t>) </a:t>
              </a:r>
              <a:r>
                <a:rPr lang="es-MX" sz="1400" dirty="0">
                  <a:solidFill>
                    <a:srgbClr val="3E8853"/>
                  </a:solidFill>
                </a:rPr>
                <a:t>25.1</a:t>
              </a:r>
              <a:endParaRPr sz="1400" dirty="0">
                <a:solidFill>
                  <a:srgbClr val="3E8853"/>
                </a:solidFill>
                <a:sym typeface="Arial"/>
              </a:endParaRPr>
            </a:p>
          </p:txBody>
        </p:sp>
        <p:sp>
          <p:nvSpPr>
            <p:cNvPr id="34" name="Google Shape;353;p25">
              <a:extLst>
                <a:ext uri="{FF2B5EF4-FFF2-40B4-BE49-F238E27FC236}">
                  <a16:creationId xmlns:a16="http://schemas.microsoft.com/office/drawing/2014/main" id="{90AC2565-7B66-4695-A3D5-DE231EBBD1D3}"/>
                </a:ext>
              </a:extLst>
            </p:cNvPr>
            <p:cNvSpPr txBox="1"/>
            <p:nvPr/>
          </p:nvSpPr>
          <p:spPr>
            <a:xfrm>
              <a:off x="9230765" y="3517419"/>
              <a:ext cx="1290975" cy="426906"/>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algn="ctr">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 de ocupación</a:t>
              </a:r>
              <a:endParaRPr sz="1400" dirty="0">
                <a:solidFill>
                  <a:schemeClr val="accent1">
                    <a:lumMod val="50000"/>
                  </a:schemeClr>
                </a:solidFill>
                <a:sym typeface="Arial"/>
              </a:endParaRPr>
            </a:p>
            <a:p>
              <a:r>
                <a:rPr lang="es-MX" sz="1400" dirty="0">
                  <a:solidFill>
                    <a:schemeClr val="accent1">
                      <a:lumMod val="50000"/>
                    </a:schemeClr>
                  </a:solidFill>
                  <a:sym typeface="Arial"/>
                </a:rPr>
                <a:t>(81.1) </a:t>
              </a:r>
              <a:r>
                <a:rPr lang="es-MX" sz="1400" dirty="0">
                  <a:solidFill>
                    <a:srgbClr val="3E8853"/>
                  </a:solidFill>
                  <a:sym typeface="Arial"/>
                </a:rPr>
                <a:t>82.6</a:t>
              </a:r>
              <a:endParaRPr lang="es-MX" sz="1400" dirty="0">
                <a:solidFill>
                  <a:srgbClr val="3E8853"/>
                </a:solidFill>
              </a:endParaRPr>
            </a:p>
          </p:txBody>
        </p:sp>
        <p:sp>
          <p:nvSpPr>
            <p:cNvPr id="35" name="Google Shape;354;p25">
              <a:extLst>
                <a:ext uri="{FF2B5EF4-FFF2-40B4-BE49-F238E27FC236}">
                  <a16:creationId xmlns:a16="http://schemas.microsoft.com/office/drawing/2014/main" id="{B185B77B-77F2-46D2-92E6-95483D2F4C9B}"/>
                </a:ext>
              </a:extLst>
            </p:cNvPr>
            <p:cNvSpPr txBox="1"/>
            <p:nvPr/>
          </p:nvSpPr>
          <p:spPr>
            <a:xfrm>
              <a:off x="7754728" y="3520063"/>
              <a:ext cx="1220020" cy="426906"/>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algn="ctr">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Días estancia</a:t>
              </a:r>
              <a:endParaRPr sz="1400" dirty="0">
                <a:solidFill>
                  <a:schemeClr val="accent1">
                    <a:lumMod val="50000"/>
                  </a:schemeClr>
                </a:solidFill>
                <a:sym typeface="Arial"/>
              </a:endParaRPr>
            </a:p>
            <a:p>
              <a:r>
                <a:rPr lang="es-MX" sz="1400" dirty="0">
                  <a:solidFill>
                    <a:schemeClr val="accent1">
                      <a:lumMod val="50000"/>
                    </a:schemeClr>
                  </a:solidFill>
                  <a:sym typeface="Arial"/>
                </a:rPr>
                <a:t>(10.5) </a:t>
              </a:r>
              <a:r>
                <a:rPr lang="es-MX" sz="1400" dirty="0">
                  <a:solidFill>
                    <a:srgbClr val="3E8853"/>
                  </a:solidFill>
                  <a:sym typeface="Arial"/>
                </a:rPr>
                <a:t>11.2</a:t>
              </a:r>
              <a:endParaRPr sz="1400" dirty="0">
                <a:solidFill>
                  <a:srgbClr val="3E8853"/>
                </a:solidFill>
                <a:sym typeface="Arial"/>
              </a:endParaRPr>
            </a:p>
          </p:txBody>
        </p:sp>
        <p:sp>
          <p:nvSpPr>
            <p:cNvPr id="36" name="Google Shape;355;p25">
              <a:extLst>
                <a:ext uri="{FF2B5EF4-FFF2-40B4-BE49-F238E27FC236}">
                  <a16:creationId xmlns:a16="http://schemas.microsoft.com/office/drawing/2014/main" id="{8130ADDE-CAC5-41AC-9B85-6B6B360F83FD}"/>
                </a:ext>
              </a:extLst>
            </p:cNvPr>
            <p:cNvSpPr txBox="1"/>
            <p:nvPr/>
          </p:nvSpPr>
          <p:spPr>
            <a:xfrm>
              <a:off x="7754728" y="3099479"/>
              <a:ext cx="1220020" cy="302385"/>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algn="ctr">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Ingresos</a:t>
              </a:r>
              <a:endParaRPr sz="1400" dirty="0">
                <a:solidFill>
                  <a:schemeClr val="accent1">
                    <a:lumMod val="50000"/>
                  </a:schemeClr>
                </a:solidFill>
                <a:sym typeface="Arial"/>
              </a:endParaRPr>
            </a:p>
            <a:p>
              <a:r>
                <a:rPr lang="es-MX" sz="1400" dirty="0">
                  <a:solidFill>
                    <a:schemeClr val="accent1">
                      <a:lumMod val="50000"/>
                    </a:schemeClr>
                  </a:solidFill>
                  <a:sym typeface="Arial"/>
                </a:rPr>
                <a:t>(27.6) </a:t>
              </a:r>
              <a:r>
                <a:rPr lang="es-MX" sz="1400" dirty="0">
                  <a:solidFill>
                    <a:srgbClr val="3E8853"/>
                  </a:solidFill>
                </a:rPr>
                <a:t>26.2</a:t>
              </a:r>
              <a:endParaRPr sz="1400" dirty="0">
                <a:solidFill>
                  <a:srgbClr val="3E8853"/>
                </a:solidFill>
                <a:sym typeface="Arial"/>
              </a:endParaRPr>
            </a:p>
          </p:txBody>
        </p:sp>
      </p:grpSp>
      <p:grpSp>
        <p:nvGrpSpPr>
          <p:cNvPr id="37" name="Grupo 36">
            <a:extLst>
              <a:ext uri="{FF2B5EF4-FFF2-40B4-BE49-F238E27FC236}">
                <a16:creationId xmlns:a16="http://schemas.microsoft.com/office/drawing/2014/main" id="{C0B6C885-CA24-4721-A739-3E662A4E6F72}"/>
              </a:ext>
            </a:extLst>
          </p:cNvPr>
          <p:cNvGrpSpPr/>
          <p:nvPr/>
        </p:nvGrpSpPr>
        <p:grpSpPr>
          <a:xfrm>
            <a:off x="195765" y="2729373"/>
            <a:ext cx="1799170" cy="2049903"/>
            <a:chOff x="7733473" y="4353770"/>
            <a:chExt cx="2541115" cy="1516958"/>
          </a:xfrm>
          <a:solidFill>
            <a:srgbClr val="9DC3E6"/>
          </a:solidFill>
        </p:grpSpPr>
        <p:sp>
          <p:nvSpPr>
            <p:cNvPr id="38" name="Google Shape;357;p25">
              <a:extLst>
                <a:ext uri="{FF2B5EF4-FFF2-40B4-BE49-F238E27FC236}">
                  <a16:creationId xmlns:a16="http://schemas.microsoft.com/office/drawing/2014/main" id="{371B857B-A5E9-4C39-936B-9F4E12671824}"/>
                </a:ext>
              </a:extLst>
            </p:cNvPr>
            <p:cNvSpPr/>
            <p:nvPr/>
          </p:nvSpPr>
          <p:spPr>
            <a:xfrm>
              <a:off x="7733473" y="4353770"/>
              <a:ext cx="2541115" cy="387161"/>
            </a:xfrm>
            <a:custGeom>
              <a:avLst/>
              <a:gdLst/>
              <a:ahLst/>
              <a:cxnLst/>
              <a:rect l="l" t="t" r="r" b="b"/>
              <a:pathLst>
                <a:path w="1681321" h="528955" extrusionOk="0">
                  <a:moveTo>
                    <a:pt x="0" y="0"/>
                  </a:moveTo>
                  <a:lnTo>
                    <a:pt x="980771" y="0"/>
                  </a:lnTo>
                  <a:lnTo>
                    <a:pt x="1181128" y="-56598"/>
                  </a:lnTo>
                  <a:lnTo>
                    <a:pt x="1401101" y="0"/>
                  </a:lnTo>
                  <a:lnTo>
                    <a:pt x="1681321" y="0"/>
                  </a:lnTo>
                  <a:lnTo>
                    <a:pt x="1681321" y="88159"/>
                  </a:lnTo>
                  <a:lnTo>
                    <a:pt x="1681321" y="88159"/>
                  </a:lnTo>
                  <a:lnTo>
                    <a:pt x="1681321" y="220398"/>
                  </a:lnTo>
                  <a:lnTo>
                    <a:pt x="1681321" y="528955"/>
                  </a:lnTo>
                  <a:lnTo>
                    <a:pt x="1401101" y="528955"/>
                  </a:lnTo>
                  <a:lnTo>
                    <a:pt x="980771" y="528955"/>
                  </a:lnTo>
                  <a:lnTo>
                    <a:pt x="980771" y="528955"/>
                  </a:lnTo>
                  <a:lnTo>
                    <a:pt x="0" y="528955"/>
                  </a:lnTo>
                  <a:lnTo>
                    <a:pt x="0" y="220398"/>
                  </a:lnTo>
                  <a:lnTo>
                    <a:pt x="0" y="88159"/>
                  </a:lnTo>
                  <a:lnTo>
                    <a:pt x="0" y="88159"/>
                  </a:lnTo>
                  <a:lnTo>
                    <a:pt x="0" y="0"/>
                  </a:lnTo>
                  <a:close/>
                </a:path>
              </a:pathLst>
            </a:cu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p>
              <a:pPr algn="ct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Atención ambulatoria</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39" name="Google Shape;358;p25">
              <a:extLst>
                <a:ext uri="{FF2B5EF4-FFF2-40B4-BE49-F238E27FC236}">
                  <a16:creationId xmlns:a16="http://schemas.microsoft.com/office/drawing/2014/main" id="{E0EFE69E-13D9-4877-950F-4ABF884FE889}"/>
                </a:ext>
              </a:extLst>
            </p:cNvPr>
            <p:cNvSpPr txBox="1"/>
            <p:nvPr/>
          </p:nvSpPr>
          <p:spPr>
            <a:xfrm>
              <a:off x="8185004" y="4950438"/>
              <a:ext cx="1677910" cy="38716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AQuA</a:t>
              </a:r>
              <a:endParaRPr sz="1400" dirty="0">
                <a:solidFill>
                  <a:schemeClr val="accent1">
                    <a:lumMod val="50000"/>
                  </a:schemeClr>
                </a:solidFill>
                <a:sym typeface="Arial"/>
              </a:endParaRPr>
            </a:p>
            <a:p>
              <a:r>
                <a:rPr lang="es-MX" sz="1400" dirty="0">
                  <a:solidFill>
                    <a:schemeClr val="accent1">
                      <a:lumMod val="50000"/>
                    </a:schemeClr>
                  </a:solidFill>
                  <a:sym typeface="Arial"/>
                </a:rPr>
                <a:t>(31.4) </a:t>
              </a:r>
              <a:r>
                <a:rPr lang="es-MX" sz="1400" dirty="0">
                  <a:solidFill>
                    <a:srgbClr val="3E8853"/>
                  </a:solidFill>
                  <a:sym typeface="Arial"/>
                </a:rPr>
                <a:t>28.6</a:t>
              </a:r>
              <a:endParaRPr sz="1400" dirty="0">
                <a:solidFill>
                  <a:srgbClr val="3E8853"/>
                </a:solidFill>
                <a:sym typeface="Arial"/>
              </a:endParaRPr>
            </a:p>
          </p:txBody>
        </p:sp>
        <p:sp>
          <p:nvSpPr>
            <p:cNvPr id="40" name="Google Shape;359;p25">
              <a:extLst>
                <a:ext uri="{FF2B5EF4-FFF2-40B4-BE49-F238E27FC236}">
                  <a16:creationId xmlns:a16="http://schemas.microsoft.com/office/drawing/2014/main" id="{9582B373-CC4E-45E3-87F1-0EE2FD7D86C2}"/>
                </a:ext>
              </a:extLst>
            </p:cNvPr>
            <p:cNvSpPr txBox="1"/>
            <p:nvPr/>
          </p:nvSpPr>
          <p:spPr>
            <a:xfrm>
              <a:off x="8195638" y="5483567"/>
              <a:ext cx="1677910" cy="38716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bg1"/>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olidFill>
                    <a:schemeClr val="accent1">
                      <a:lumMod val="50000"/>
                    </a:schemeClr>
                  </a:solidFill>
                  <a:sym typeface="Arial"/>
                </a:rPr>
                <a:t>ICE</a:t>
              </a:r>
              <a:endParaRPr sz="1400" dirty="0">
                <a:solidFill>
                  <a:schemeClr val="accent1">
                    <a:lumMod val="50000"/>
                  </a:schemeClr>
                </a:solidFill>
                <a:sym typeface="Arial"/>
              </a:endParaRPr>
            </a:p>
            <a:p>
              <a:r>
                <a:rPr lang="es-MX" sz="1400" dirty="0">
                  <a:solidFill>
                    <a:schemeClr val="accent1">
                      <a:lumMod val="50000"/>
                    </a:schemeClr>
                  </a:solidFill>
                  <a:sym typeface="Arial"/>
                </a:rPr>
                <a:t>(17.9) </a:t>
              </a:r>
              <a:r>
                <a:rPr lang="es-MX" sz="1400" dirty="0">
                  <a:solidFill>
                    <a:srgbClr val="3E8853"/>
                  </a:solidFill>
                  <a:sym typeface="Arial"/>
                </a:rPr>
                <a:t>16.1</a:t>
              </a:r>
              <a:endParaRPr sz="1400" dirty="0">
                <a:solidFill>
                  <a:srgbClr val="3E8853"/>
                </a:solidFill>
                <a:sym typeface="Arial"/>
              </a:endParaRPr>
            </a:p>
          </p:txBody>
        </p:sp>
      </p:grpSp>
      <p:grpSp>
        <p:nvGrpSpPr>
          <p:cNvPr id="41" name="Grupo 40">
            <a:extLst>
              <a:ext uri="{FF2B5EF4-FFF2-40B4-BE49-F238E27FC236}">
                <a16:creationId xmlns:a16="http://schemas.microsoft.com/office/drawing/2014/main" id="{B0FDE046-4672-47F6-8298-98DCD2EF7571}"/>
              </a:ext>
            </a:extLst>
          </p:cNvPr>
          <p:cNvGrpSpPr/>
          <p:nvPr/>
        </p:nvGrpSpPr>
        <p:grpSpPr>
          <a:xfrm>
            <a:off x="10732656" y="2417362"/>
            <a:ext cx="1401375" cy="2727535"/>
            <a:chOff x="10659700" y="2288174"/>
            <a:chExt cx="1401375" cy="2349787"/>
          </a:xfrm>
          <a:solidFill>
            <a:srgbClr val="9DC3E6"/>
          </a:solidFill>
        </p:grpSpPr>
        <p:sp>
          <p:nvSpPr>
            <p:cNvPr id="42" name="Google Shape;361;p25">
              <a:extLst>
                <a:ext uri="{FF2B5EF4-FFF2-40B4-BE49-F238E27FC236}">
                  <a16:creationId xmlns:a16="http://schemas.microsoft.com/office/drawing/2014/main" id="{E635E66F-73B4-4C89-BD41-F2CD7E9BC832}"/>
                </a:ext>
              </a:extLst>
            </p:cNvPr>
            <p:cNvSpPr txBox="1"/>
            <p:nvPr/>
          </p:nvSpPr>
          <p:spPr>
            <a:xfrm>
              <a:off x="10679765" y="2288174"/>
              <a:ext cx="1381310" cy="503753"/>
            </a:xfrm>
            <a:prstGeom prst="rect">
              <a:avLst/>
            </a:prstGeom>
            <a:solidFill>
              <a:schemeClr val="accent1">
                <a:lumMod val="20000"/>
                <a:lumOff val="80000"/>
              </a:schemeClr>
            </a:solidFill>
            <a:ln w="31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Defunciones</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a:p>
              <a:pPr marL="0" marR="0" lvl="0" indent="0" algn="ctr" rtl="0">
                <a:lnSpc>
                  <a:spcPct val="100000"/>
                </a:lnSpc>
                <a:spcBef>
                  <a:spcPts val="0"/>
                </a:spcBef>
                <a:spcAft>
                  <a:spcPts val="0"/>
                </a:spcAft>
                <a:buNone/>
              </a:pPr>
              <a:r>
                <a:rPr lang="es-MX"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Arial"/>
                </a:rPr>
                <a:t>(</a:t>
              </a:r>
              <a:r>
                <a:rPr lang="es-MX" sz="1400" b="1" dirty="0">
                  <a:solidFill>
                    <a:srgbClr val="002060"/>
                  </a:solidFill>
                  <a:latin typeface="Noto Sans" panose="020B0502040504020204" pitchFamily="34" charset="0"/>
                  <a:ea typeface="Noto Sans" panose="020B0502040504020204" pitchFamily="34" charset="0"/>
                  <a:cs typeface="Arial" panose="020B0604020202020204" pitchFamily="34" charset="0"/>
                </a:rPr>
                <a:t>0.32</a:t>
              </a:r>
              <a:r>
                <a:rPr lang="es-MX"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Arial"/>
                </a:rPr>
                <a:t>) </a:t>
              </a:r>
              <a:r>
                <a:rPr lang="es-MX" sz="1400" b="1" dirty="0">
                  <a:solidFill>
                    <a:srgbClr val="3E8853"/>
                  </a:solidFill>
                  <a:latin typeface="Noto Sans" panose="020B0502040504020204" pitchFamily="34" charset="0"/>
                  <a:ea typeface="Noto Sans" panose="020B0502040504020204" pitchFamily="34" charset="0"/>
                  <a:cs typeface="Arial" panose="020B0604020202020204" pitchFamily="34" charset="0"/>
                  <a:sym typeface="Arial"/>
                </a:rPr>
                <a:t>0.38</a:t>
              </a:r>
              <a:endParaRPr sz="1400" b="1" dirty="0">
                <a:solidFill>
                  <a:srgbClr val="3E8853"/>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43" name="Google Shape;362;p25">
              <a:extLst>
                <a:ext uri="{FF2B5EF4-FFF2-40B4-BE49-F238E27FC236}">
                  <a16:creationId xmlns:a16="http://schemas.microsoft.com/office/drawing/2014/main" id="{EAA83215-671B-4CC0-B1F7-9454D72B3FB9}"/>
                </a:ext>
              </a:extLst>
            </p:cNvPr>
            <p:cNvSpPr txBox="1"/>
            <p:nvPr/>
          </p:nvSpPr>
          <p:spPr>
            <a:xfrm>
              <a:off x="10699021" y="3043844"/>
              <a:ext cx="1362054" cy="503753"/>
            </a:xfrm>
            <a:prstGeom prst="rect">
              <a:avLst/>
            </a:prstGeom>
            <a:solidFill>
              <a:schemeClr val="accent1">
                <a:lumMod val="20000"/>
                <a:lumOff val="80000"/>
              </a:schemeClr>
            </a:solidFill>
            <a:ln w="3175"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Calibri"/>
                </a:rPr>
                <a:t>Tasa IAAS</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a:p>
              <a:pPr marL="0" marR="0" lvl="0" indent="0" algn="ctr" rtl="0">
                <a:lnSpc>
                  <a:spcPct val="100000"/>
                </a:lnSpc>
                <a:spcBef>
                  <a:spcPts val="0"/>
                </a:spcBef>
                <a:spcAft>
                  <a:spcPts val="0"/>
                </a:spcAft>
                <a:buNone/>
              </a:pPr>
              <a:r>
                <a:rPr lang="es-MX"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Calibri"/>
                </a:rPr>
                <a:t>(</a:t>
              </a:r>
              <a:r>
                <a:rPr lang="es-MX" sz="1400" b="1" dirty="0">
                  <a:solidFill>
                    <a:srgbClr val="002060"/>
                  </a:solidFill>
                  <a:latin typeface="Noto Sans" panose="020B0502040504020204" pitchFamily="34" charset="0"/>
                  <a:ea typeface="Noto Sans" panose="020B0502040504020204" pitchFamily="34" charset="0"/>
                  <a:cs typeface="Arial" panose="020B0604020202020204" pitchFamily="34" charset="0"/>
                  <a:sym typeface="Calibri"/>
                </a:rPr>
                <a:t>11.0</a:t>
              </a:r>
              <a:r>
                <a:rPr lang="es-MX"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Calibri"/>
                </a:rPr>
                <a:t>) </a:t>
              </a:r>
              <a:r>
                <a:rPr lang="es-MX" sz="1400" b="1" dirty="0">
                  <a:solidFill>
                    <a:srgbClr val="3E8853"/>
                  </a:solidFill>
                  <a:latin typeface="Noto Sans" panose="020B0502040504020204" pitchFamily="34" charset="0"/>
                  <a:ea typeface="Noto Sans" panose="020B0502040504020204" pitchFamily="34" charset="0"/>
                  <a:cs typeface="Arial" panose="020B0604020202020204" pitchFamily="34" charset="0"/>
                  <a:sym typeface="Calibri"/>
                </a:rPr>
                <a:t>10.8</a:t>
              </a:r>
              <a:endParaRPr sz="1400" b="1" dirty="0">
                <a:solidFill>
                  <a:srgbClr val="3E8853"/>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44" name="Google Shape;363;p25">
              <a:extLst>
                <a:ext uri="{FF2B5EF4-FFF2-40B4-BE49-F238E27FC236}">
                  <a16:creationId xmlns:a16="http://schemas.microsoft.com/office/drawing/2014/main" id="{C14AA9A2-22C7-4FB9-92EF-0276E6647C70}"/>
                </a:ext>
              </a:extLst>
            </p:cNvPr>
            <p:cNvSpPr txBox="1"/>
            <p:nvPr/>
          </p:nvSpPr>
          <p:spPr>
            <a:xfrm>
              <a:off x="10659700" y="3762997"/>
              <a:ext cx="1381310" cy="874964"/>
            </a:xfrm>
            <a:prstGeom prst="rect">
              <a:avLst/>
            </a:prstGeom>
            <a:solidFill>
              <a:schemeClr val="accent1">
                <a:lumMod val="20000"/>
                <a:lumOff val="80000"/>
              </a:schemeClr>
            </a:solidFill>
            <a:ln w="31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spAutoFit/>
            </a:bodyPr>
            <a:lstStyle/>
            <a:p>
              <a:pPr algn="ct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Apertura </a:t>
              </a:r>
              <a:b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b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de expediente</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a:p>
              <a:pPr marL="0" marR="0" lvl="0" indent="0" algn="ctr" rtl="0">
                <a:lnSpc>
                  <a:spcPct val="100000"/>
                </a:lnSpc>
                <a:spcBef>
                  <a:spcPts val="0"/>
                </a:spcBef>
                <a:spcAft>
                  <a:spcPts val="0"/>
                </a:spcAft>
                <a:buNone/>
              </a:pPr>
              <a:r>
                <a:rPr lang="es-MX"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Arial"/>
                </a:rPr>
                <a:t>(</a:t>
              </a:r>
              <a:r>
                <a:rPr lang="es-MX" sz="1400"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Arial"/>
                </a:rPr>
                <a:t>22.9</a:t>
              </a:r>
              <a:r>
                <a:rPr lang="es-MX" b="1" u="none" strike="noStrike" cap="none" dirty="0">
                  <a:solidFill>
                    <a:srgbClr val="002060"/>
                  </a:solidFill>
                  <a:latin typeface="Noto Sans" panose="020B0502040504020204" pitchFamily="34" charset="0"/>
                  <a:ea typeface="Noto Sans" panose="020B0502040504020204" pitchFamily="34" charset="0"/>
                  <a:cs typeface="Arial" panose="020B0604020202020204" pitchFamily="34" charset="0"/>
                  <a:sym typeface="Arial"/>
                </a:rPr>
                <a:t>) </a:t>
              </a:r>
              <a:r>
                <a:rPr lang="es-MX" sz="1400" b="1" dirty="0">
                  <a:solidFill>
                    <a:srgbClr val="3E8853"/>
                  </a:solidFill>
                  <a:latin typeface="Noto Sans" panose="020B0502040504020204" pitchFamily="34" charset="0"/>
                  <a:ea typeface="Noto Sans" panose="020B0502040504020204" pitchFamily="34" charset="0"/>
                  <a:cs typeface="Arial" panose="020B0604020202020204" pitchFamily="34" charset="0"/>
                </a:rPr>
                <a:t>21.2</a:t>
              </a:r>
              <a:endParaRPr sz="1400" b="1" dirty="0">
                <a:solidFill>
                  <a:srgbClr val="3E8853"/>
                </a:solidFill>
                <a:latin typeface="Noto Sans" panose="020B0502040504020204" pitchFamily="34" charset="0"/>
                <a:ea typeface="Noto Sans" panose="020B0502040504020204" pitchFamily="34" charset="0"/>
                <a:cs typeface="Arial" panose="020B0604020202020204" pitchFamily="34" charset="0"/>
                <a:sym typeface="Arial"/>
              </a:endParaRPr>
            </a:p>
          </p:txBody>
        </p:sp>
      </p:grpSp>
      <p:sp>
        <p:nvSpPr>
          <p:cNvPr id="45" name="Google Shape;364;p25">
            <a:extLst>
              <a:ext uri="{FF2B5EF4-FFF2-40B4-BE49-F238E27FC236}">
                <a16:creationId xmlns:a16="http://schemas.microsoft.com/office/drawing/2014/main" id="{BC186907-69B9-4479-8046-CB7333E4B1A0}"/>
              </a:ext>
            </a:extLst>
          </p:cNvPr>
          <p:cNvSpPr txBox="1"/>
          <p:nvPr/>
        </p:nvSpPr>
        <p:spPr>
          <a:xfrm>
            <a:off x="3702723" y="5724790"/>
            <a:ext cx="7799466" cy="338514"/>
          </a:xfrm>
          <a:prstGeom prst="rect">
            <a:avLst/>
          </a:prstGeom>
          <a:solidFill>
            <a:schemeClr val="accent1">
              <a:lumMod val="20000"/>
              <a:lumOff val="80000"/>
            </a:schemeClr>
          </a:solidFill>
          <a:ln w="19050" cap="flat" cmpd="sng">
            <a:noFill/>
            <a:prstDash val="solid"/>
            <a:round/>
            <a:headEnd type="none" w="sm" len="sm"/>
            <a:tailEnd type="none" w="sm" len="sm"/>
          </a:ln>
        </p:spPr>
        <p:txBody>
          <a:bodyPr spcFirstLastPara="1" wrap="square" lIns="91425" tIns="45700" rIns="91425" bIns="45700" anchor="t" anchorCtr="0">
            <a:spAutoFit/>
          </a:bodyPr>
          <a:lstStyle/>
          <a:p>
            <a:pPr algn="ctr">
              <a:spcBef>
                <a:spcPts val="0"/>
              </a:spcBef>
              <a:spcAft>
                <a:spcPts val="0"/>
              </a:spcAft>
            </a:pPr>
            <a:r>
              <a:rPr lang="es-MX" sz="1600" b="1" dirty="0">
                <a:solidFill>
                  <a:srgbClr val="002060"/>
                </a:solidFill>
                <a:latin typeface="Noto Sans" panose="020B0502040504020204" pitchFamily="34" charset="0"/>
                <a:ea typeface="Noto Sans" panose="020B0502040504020204" pitchFamily="34" charset="0"/>
                <a:cs typeface="Arial"/>
                <a:sym typeface="Arial"/>
              </a:rPr>
              <a:t>Relación de Consultas Subsecuentes / primera vez (19.46 - 1) </a:t>
            </a:r>
            <a:r>
              <a:rPr lang="es-MX" sz="1600" b="1" dirty="0">
                <a:solidFill>
                  <a:srgbClr val="3E8853"/>
                </a:solidFill>
                <a:latin typeface="Noto Sans" panose="020B0502040504020204" pitchFamily="34" charset="0"/>
                <a:ea typeface="Noto Sans" panose="020B0502040504020204" pitchFamily="34" charset="0"/>
                <a:cs typeface="Arial"/>
                <a:sym typeface="Arial"/>
              </a:rPr>
              <a:t>21.94 -  1</a:t>
            </a:r>
          </a:p>
        </p:txBody>
      </p:sp>
      <p:sp>
        <p:nvSpPr>
          <p:cNvPr id="46" name="Google Shape;366;p25">
            <a:extLst>
              <a:ext uri="{FF2B5EF4-FFF2-40B4-BE49-F238E27FC236}">
                <a16:creationId xmlns:a16="http://schemas.microsoft.com/office/drawing/2014/main" id="{DC40E146-1A9B-46E2-B80D-9A744FEC4604}"/>
              </a:ext>
            </a:extLst>
          </p:cNvPr>
          <p:cNvSpPr txBox="1"/>
          <p:nvPr/>
        </p:nvSpPr>
        <p:spPr>
          <a:xfrm>
            <a:off x="423229" y="5714251"/>
            <a:ext cx="3029507" cy="584735"/>
          </a:xfrm>
          <a:prstGeom prst="rect">
            <a:avLst/>
          </a:prstGeom>
          <a:solidFill>
            <a:schemeClr val="accent1">
              <a:lumMod val="20000"/>
              <a:lumOff val="8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s-MX" sz="1600" b="1" dirty="0">
                <a:solidFill>
                  <a:srgbClr val="002060"/>
                </a:solidFill>
                <a:latin typeface="Noto Sans" panose="020B0502040504020204" pitchFamily="34" charset="0"/>
                <a:ea typeface="Noto Sans" panose="020B0502040504020204" pitchFamily="34" charset="0"/>
                <a:cs typeface="Montserrat"/>
                <a:sym typeface="Montserrat"/>
              </a:rPr>
              <a:t>252</a:t>
            </a:r>
            <a:r>
              <a:rPr lang="es-MX" sz="1600" b="1" u="none" strike="noStrike" cap="none" dirty="0">
                <a:solidFill>
                  <a:srgbClr val="002060"/>
                </a:solidFill>
                <a:latin typeface="Noto Sans" panose="020B0502040504020204" pitchFamily="34" charset="0"/>
                <a:ea typeface="Noto Sans" panose="020B0502040504020204" pitchFamily="34" charset="0"/>
                <a:cs typeface="Montserrat"/>
                <a:sym typeface="Montserrat"/>
              </a:rPr>
              <a:t> días hábiles</a:t>
            </a:r>
            <a:endParaRPr sz="2400" b="1"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r>
              <a:rPr lang="es-MX" sz="1600" b="1" u="none" strike="noStrike" cap="none" dirty="0">
                <a:solidFill>
                  <a:srgbClr val="002060"/>
                </a:solidFill>
                <a:latin typeface="Noto Sans" panose="020B0502040504020204" pitchFamily="34" charset="0"/>
                <a:ea typeface="Noto Sans" panose="020B0502040504020204" pitchFamily="34" charset="0"/>
                <a:cs typeface="Montserrat"/>
                <a:sym typeface="Montserrat"/>
              </a:rPr>
              <a:t>Urgencias: </a:t>
            </a:r>
            <a:r>
              <a:rPr lang="es-MX" sz="1600" b="1" dirty="0">
                <a:solidFill>
                  <a:srgbClr val="002060"/>
                </a:solidFill>
                <a:latin typeface="Noto Sans" panose="020B0502040504020204" pitchFamily="34" charset="0"/>
                <a:ea typeface="Noto Sans" panose="020B0502040504020204" pitchFamily="34" charset="0"/>
                <a:cs typeface="Montserrat"/>
                <a:sym typeface="Montserrat"/>
              </a:rPr>
              <a:t>366 </a:t>
            </a:r>
            <a:r>
              <a:rPr lang="es-MX" sz="1600" b="1" u="none" strike="noStrike" cap="none" dirty="0">
                <a:solidFill>
                  <a:srgbClr val="002060"/>
                </a:solidFill>
                <a:latin typeface="Noto Sans" panose="020B0502040504020204" pitchFamily="34" charset="0"/>
                <a:ea typeface="Noto Sans" panose="020B0502040504020204" pitchFamily="34" charset="0"/>
                <a:cs typeface="Montserrat"/>
                <a:sym typeface="Montserrat"/>
              </a:rPr>
              <a:t>días</a:t>
            </a:r>
            <a:endParaRPr sz="2400" b="1"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p:txBody>
      </p:sp>
      <p:grpSp>
        <p:nvGrpSpPr>
          <p:cNvPr id="47" name="Grupo 46">
            <a:extLst>
              <a:ext uri="{FF2B5EF4-FFF2-40B4-BE49-F238E27FC236}">
                <a16:creationId xmlns:a16="http://schemas.microsoft.com/office/drawing/2014/main" id="{AFED617C-02CB-4877-8C2A-E3836D86C51D}"/>
              </a:ext>
            </a:extLst>
          </p:cNvPr>
          <p:cNvGrpSpPr/>
          <p:nvPr/>
        </p:nvGrpSpPr>
        <p:grpSpPr>
          <a:xfrm>
            <a:off x="126156" y="588864"/>
            <a:ext cx="4746005" cy="1938247"/>
            <a:chOff x="-65560" y="1247755"/>
            <a:chExt cx="4350133" cy="1745080"/>
          </a:xfrm>
          <a:solidFill>
            <a:srgbClr val="9DC3E6"/>
          </a:solidFill>
          <a:effectLst/>
        </p:grpSpPr>
        <p:sp>
          <p:nvSpPr>
            <p:cNvPr id="48" name="Google Shape;338;p25">
              <a:extLst>
                <a:ext uri="{FF2B5EF4-FFF2-40B4-BE49-F238E27FC236}">
                  <a16:creationId xmlns:a16="http://schemas.microsoft.com/office/drawing/2014/main" id="{8133B517-15C4-4E7C-81D7-C4F90ABCEBD3}"/>
                </a:ext>
              </a:extLst>
            </p:cNvPr>
            <p:cNvSpPr txBox="1"/>
            <p:nvPr/>
          </p:nvSpPr>
          <p:spPr>
            <a:xfrm>
              <a:off x="1351124" y="2509650"/>
              <a:ext cx="1485169" cy="471040"/>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Procedimientos</a:t>
              </a:r>
              <a:endParaRPr sz="1400" dirty="0">
                <a:sym typeface="Arial"/>
              </a:endParaRPr>
            </a:p>
            <a:p>
              <a:r>
                <a:rPr lang="es-MX" sz="1400" dirty="0">
                  <a:sym typeface="Arial"/>
                </a:rPr>
                <a:t>(190.5) </a:t>
              </a:r>
              <a:r>
                <a:rPr lang="es-MX" sz="1400" dirty="0">
                  <a:solidFill>
                    <a:srgbClr val="3E8853"/>
                  </a:solidFill>
                  <a:sym typeface="Arial"/>
                </a:rPr>
                <a:t>243.8</a:t>
              </a:r>
              <a:endParaRPr sz="1400" dirty="0">
                <a:solidFill>
                  <a:srgbClr val="3E8853"/>
                </a:solidFill>
                <a:sym typeface="Arial"/>
              </a:endParaRPr>
            </a:p>
          </p:txBody>
        </p:sp>
        <p:sp>
          <p:nvSpPr>
            <p:cNvPr id="49" name="Google Shape;339;p25">
              <a:extLst>
                <a:ext uri="{FF2B5EF4-FFF2-40B4-BE49-F238E27FC236}">
                  <a16:creationId xmlns:a16="http://schemas.microsoft.com/office/drawing/2014/main" id="{45C63AA2-B397-4B4B-A3B5-26D4867C6F6A}"/>
                </a:ext>
              </a:extLst>
            </p:cNvPr>
            <p:cNvSpPr txBox="1"/>
            <p:nvPr/>
          </p:nvSpPr>
          <p:spPr>
            <a:xfrm>
              <a:off x="-65560" y="2509528"/>
              <a:ext cx="1361093" cy="471039"/>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Subsecuentes</a:t>
              </a:r>
              <a:endParaRPr sz="1400" dirty="0">
                <a:sym typeface="Arial"/>
              </a:endParaRPr>
            </a:p>
            <a:p>
              <a:r>
                <a:rPr lang="es-MX" sz="1400" dirty="0">
                  <a:sym typeface="Arial"/>
                </a:rPr>
                <a:t>(</a:t>
              </a:r>
              <a:r>
                <a:rPr lang="es-MX" sz="1400" dirty="0"/>
                <a:t>422.8</a:t>
              </a:r>
              <a:r>
                <a:rPr lang="es-MX" sz="1400" dirty="0">
                  <a:sym typeface="Arial"/>
                </a:rPr>
                <a:t>) </a:t>
              </a:r>
              <a:r>
                <a:rPr lang="es-MX" sz="1400" dirty="0">
                  <a:solidFill>
                    <a:srgbClr val="3E8853"/>
                  </a:solidFill>
                  <a:sym typeface="Arial"/>
                </a:rPr>
                <a:t>442.20</a:t>
              </a:r>
              <a:endParaRPr sz="1400" dirty="0">
                <a:solidFill>
                  <a:srgbClr val="3E8853"/>
                </a:solidFill>
                <a:sym typeface="Arial"/>
              </a:endParaRPr>
            </a:p>
          </p:txBody>
        </p:sp>
        <p:sp>
          <p:nvSpPr>
            <p:cNvPr id="50" name="Google Shape;340;p25">
              <a:extLst>
                <a:ext uri="{FF2B5EF4-FFF2-40B4-BE49-F238E27FC236}">
                  <a16:creationId xmlns:a16="http://schemas.microsoft.com/office/drawing/2014/main" id="{14CEDEC8-D74D-4807-B0B0-E704FA84EF8C}"/>
                </a:ext>
              </a:extLst>
            </p:cNvPr>
            <p:cNvSpPr txBox="1"/>
            <p:nvPr/>
          </p:nvSpPr>
          <p:spPr>
            <a:xfrm>
              <a:off x="2790685" y="1609642"/>
              <a:ext cx="1224000" cy="66501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a:sym typeface="Arial"/>
                </a:rPr>
                <a:t>Primera vez</a:t>
              </a:r>
              <a:endParaRPr sz="1400" dirty="0">
                <a:sym typeface="Arial"/>
              </a:endParaRPr>
            </a:p>
            <a:p>
              <a:r>
                <a:rPr lang="es-MX" sz="1400">
                  <a:sym typeface="Arial"/>
                </a:rPr>
                <a:t>(44.9) </a:t>
              </a:r>
              <a:r>
                <a:rPr lang="es-MX" sz="1400">
                  <a:solidFill>
                    <a:srgbClr val="3E8853"/>
                  </a:solidFill>
                  <a:sym typeface="Arial"/>
                </a:rPr>
                <a:t>43.9</a:t>
              </a:r>
              <a:endParaRPr sz="1400" dirty="0">
                <a:solidFill>
                  <a:srgbClr val="3E8853"/>
                </a:solidFill>
                <a:sym typeface="Arial"/>
              </a:endParaRPr>
            </a:p>
          </p:txBody>
        </p:sp>
        <p:sp>
          <p:nvSpPr>
            <p:cNvPr id="51" name="Google Shape;341;p25">
              <a:extLst>
                <a:ext uri="{FF2B5EF4-FFF2-40B4-BE49-F238E27FC236}">
                  <a16:creationId xmlns:a16="http://schemas.microsoft.com/office/drawing/2014/main" id="{ABB5261D-D651-4A85-A390-AB6CCF35C078}"/>
                </a:ext>
              </a:extLst>
            </p:cNvPr>
            <p:cNvSpPr txBox="1"/>
            <p:nvPr/>
          </p:nvSpPr>
          <p:spPr>
            <a:xfrm>
              <a:off x="1442542" y="1639631"/>
              <a:ext cx="1260000" cy="66501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a:sym typeface="Arial"/>
                </a:rPr>
                <a:t>Pre consulta</a:t>
              </a:r>
              <a:endParaRPr sz="1400" dirty="0">
                <a:sym typeface="Arial"/>
              </a:endParaRPr>
            </a:p>
            <a:p>
              <a:r>
                <a:rPr lang="es-MX" sz="1400">
                  <a:sym typeface="Arial"/>
                </a:rPr>
                <a:t>(77.4) </a:t>
              </a:r>
              <a:r>
                <a:rPr lang="es-MX" sz="1400">
                  <a:solidFill>
                    <a:srgbClr val="3E8853"/>
                  </a:solidFill>
                  <a:sym typeface="Arial"/>
                </a:rPr>
                <a:t>74.8</a:t>
              </a:r>
              <a:endParaRPr sz="1400" dirty="0">
                <a:solidFill>
                  <a:srgbClr val="3E8853"/>
                </a:solidFill>
                <a:sym typeface="Arial"/>
              </a:endParaRPr>
            </a:p>
          </p:txBody>
        </p:sp>
        <p:sp>
          <p:nvSpPr>
            <p:cNvPr id="52" name="Google Shape;342;p25">
              <a:extLst>
                <a:ext uri="{FF2B5EF4-FFF2-40B4-BE49-F238E27FC236}">
                  <a16:creationId xmlns:a16="http://schemas.microsoft.com/office/drawing/2014/main" id="{7E0E7EDC-3D92-46EF-93B3-064EE9E11119}"/>
                </a:ext>
              </a:extLst>
            </p:cNvPr>
            <p:cNvSpPr txBox="1"/>
            <p:nvPr/>
          </p:nvSpPr>
          <p:spPr>
            <a:xfrm>
              <a:off x="56312" y="1655693"/>
              <a:ext cx="1294811" cy="66501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Consultas</a:t>
              </a:r>
            </a:p>
            <a:p>
              <a:r>
                <a:rPr lang="es-MX" sz="1400" dirty="0">
                  <a:sym typeface="Arial"/>
                </a:rPr>
                <a:t>Totales</a:t>
              </a:r>
              <a:endParaRPr sz="1400" dirty="0">
                <a:sym typeface="Arial"/>
              </a:endParaRPr>
            </a:p>
            <a:p>
              <a:r>
                <a:rPr lang="es-MX" sz="1400" dirty="0">
                  <a:sym typeface="Arial"/>
                </a:rPr>
                <a:t>(545)  </a:t>
              </a:r>
              <a:r>
                <a:rPr lang="es-MX" sz="1400" dirty="0">
                  <a:solidFill>
                    <a:schemeClr val="accent6"/>
                  </a:solidFill>
                  <a:sym typeface="Arial"/>
                </a:rPr>
                <a:t>560.9</a:t>
              </a:r>
              <a:endParaRPr sz="1400" dirty="0">
                <a:solidFill>
                  <a:schemeClr val="accent6"/>
                </a:solidFill>
                <a:sym typeface="Arial"/>
              </a:endParaRPr>
            </a:p>
          </p:txBody>
        </p:sp>
        <p:sp>
          <p:nvSpPr>
            <p:cNvPr id="53" name="Google Shape;343;p25">
              <a:extLst>
                <a:ext uri="{FF2B5EF4-FFF2-40B4-BE49-F238E27FC236}">
                  <a16:creationId xmlns:a16="http://schemas.microsoft.com/office/drawing/2014/main" id="{715CCDC1-23E4-4E6B-B240-B965E11BD23A}"/>
                </a:ext>
              </a:extLst>
            </p:cNvPr>
            <p:cNvSpPr txBox="1"/>
            <p:nvPr/>
          </p:nvSpPr>
          <p:spPr>
            <a:xfrm>
              <a:off x="2871686" y="2521795"/>
              <a:ext cx="1412887" cy="471040"/>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Interconsultas</a:t>
              </a:r>
              <a:endParaRPr sz="1400" dirty="0">
                <a:sym typeface="Arial"/>
              </a:endParaRPr>
            </a:p>
            <a:p>
              <a:r>
                <a:rPr lang="es-MX" sz="1400" dirty="0">
                  <a:sym typeface="Arial"/>
                </a:rPr>
                <a:t>(65.2) </a:t>
              </a:r>
              <a:r>
                <a:rPr lang="es-MX" sz="1400" dirty="0">
                  <a:solidFill>
                    <a:srgbClr val="3E8853"/>
                  </a:solidFill>
                  <a:sym typeface="Arial"/>
                </a:rPr>
                <a:t>56.3</a:t>
              </a:r>
              <a:endParaRPr sz="1400" dirty="0">
                <a:solidFill>
                  <a:srgbClr val="3E8853"/>
                </a:solidFill>
                <a:sym typeface="Arial"/>
              </a:endParaRPr>
            </a:p>
          </p:txBody>
        </p:sp>
        <p:sp>
          <p:nvSpPr>
            <p:cNvPr id="54" name="Google Shape;368;p25">
              <a:extLst>
                <a:ext uri="{FF2B5EF4-FFF2-40B4-BE49-F238E27FC236}">
                  <a16:creationId xmlns:a16="http://schemas.microsoft.com/office/drawing/2014/main" id="{3AA6B238-0C7C-47F7-A85F-7DE87461C78F}"/>
                </a:ext>
              </a:extLst>
            </p:cNvPr>
            <p:cNvSpPr txBox="1"/>
            <p:nvPr/>
          </p:nvSpPr>
          <p:spPr>
            <a:xfrm>
              <a:off x="1045671" y="1247755"/>
              <a:ext cx="2028942" cy="277067"/>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Consulta externa</a:t>
              </a:r>
              <a:endParaRPr sz="1400" dirty="0">
                <a:sym typeface="Arial"/>
              </a:endParaRPr>
            </a:p>
          </p:txBody>
        </p:sp>
      </p:grpSp>
      <p:grpSp>
        <p:nvGrpSpPr>
          <p:cNvPr id="55" name="Grupo 54">
            <a:extLst>
              <a:ext uri="{FF2B5EF4-FFF2-40B4-BE49-F238E27FC236}">
                <a16:creationId xmlns:a16="http://schemas.microsoft.com/office/drawing/2014/main" id="{8DEBF880-6546-4108-9AF0-153CF1E11BA4}"/>
              </a:ext>
            </a:extLst>
          </p:cNvPr>
          <p:cNvGrpSpPr/>
          <p:nvPr/>
        </p:nvGrpSpPr>
        <p:grpSpPr>
          <a:xfrm>
            <a:off x="2162976" y="2854790"/>
            <a:ext cx="5699013" cy="2228965"/>
            <a:chOff x="198847" y="1117255"/>
            <a:chExt cx="5133420" cy="2005296"/>
          </a:xfrm>
          <a:solidFill>
            <a:srgbClr val="9DC3E6"/>
          </a:solidFill>
        </p:grpSpPr>
        <p:sp>
          <p:nvSpPr>
            <p:cNvPr id="56" name="Google Shape;322;p25">
              <a:extLst>
                <a:ext uri="{FF2B5EF4-FFF2-40B4-BE49-F238E27FC236}">
                  <a16:creationId xmlns:a16="http://schemas.microsoft.com/office/drawing/2014/main" id="{45C9C6EB-FB8F-4C11-914D-CCF14AA63055}"/>
                </a:ext>
              </a:extLst>
            </p:cNvPr>
            <p:cNvSpPr/>
            <p:nvPr/>
          </p:nvSpPr>
          <p:spPr>
            <a:xfrm>
              <a:off x="238328" y="1117255"/>
              <a:ext cx="5068887" cy="276856"/>
            </a:xfrm>
            <a:prstGeom prst="wedgeRectCallout">
              <a:avLst>
                <a:gd name="adj1" fmla="val -19491"/>
                <a:gd name="adj2" fmla="val 87621"/>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p>
              <a:pPr algn="ctr"/>
              <a:r>
                <a:rPr lang="es-MX"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rPr>
                <a:t>Servicios de apoyo al diagnóstico y tratamiento</a:t>
              </a:r>
              <a:endParaRPr sz="1400" b="1" dirty="0">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57" name="Google Shape;323;p25">
              <a:extLst>
                <a:ext uri="{FF2B5EF4-FFF2-40B4-BE49-F238E27FC236}">
                  <a16:creationId xmlns:a16="http://schemas.microsoft.com/office/drawing/2014/main" id="{BBB0813D-F266-4489-8A05-7DC00BA33B9D}"/>
                </a:ext>
              </a:extLst>
            </p:cNvPr>
            <p:cNvSpPr txBox="1"/>
            <p:nvPr/>
          </p:nvSpPr>
          <p:spPr>
            <a:xfrm>
              <a:off x="4063114" y="1482039"/>
              <a:ext cx="1269153" cy="47068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Estudios TAC</a:t>
              </a:r>
              <a:endParaRPr sz="1400" dirty="0">
                <a:sym typeface="Arial"/>
              </a:endParaRPr>
            </a:p>
            <a:p>
              <a:r>
                <a:rPr lang="es-MX" sz="1400" dirty="0">
                  <a:sym typeface="Arial"/>
                </a:rPr>
                <a:t>(20.9) </a:t>
              </a:r>
              <a:r>
                <a:rPr lang="es-MX" sz="1400" dirty="0">
                  <a:solidFill>
                    <a:srgbClr val="3E8853"/>
                  </a:solidFill>
                  <a:sym typeface="Arial"/>
                </a:rPr>
                <a:t>20.2</a:t>
              </a:r>
              <a:endParaRPr sz="1400" dirty="0">
                <a:solidFill>
                  <a:srgbClr val="3E8853"/>
                </a:solidFill>
                <a:sym typeface="Arial"/>
              </a:endParaRPr>
            </a:p>
          </p:txBody>
        </p:sp>
        <p:sp>
          <p:nvSpPr>
            <p:cNvPr id="58" name="Google Shape;324;p25">
              <a:extLst>
                <a:ext uri="{FF2B5EF4-FFF2-40B4-BE49-F238E27FC236}">
                  <a16:creationId xmlns:a16="http://schemas.microsoft.com/office/drawing/2014/main" id="{857AF8A6-ED8B-465B-811F-2616D0C18F6C}"/>
                </a:ext>
              </a:extLst>
            </p:cNvPr>
            <p:cNvSpPr txBox="1"/>
            <p:nvPr/>
          </p:nvSpPr>
          <p:spPr>
            <a:xfrm>
              <a:off x="4029539" y="2649952"/>
              <a:ext cx="1277676" cy="47068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Ultrasonidos</a:t>
              </a:r>
              <a:endParaRPr sz="1400" dirty="0">
                <a:sym typeface="Arial"/>
              </a:endParaRPr>
            </a:p>
            <a:p>
              <a:r>
                <a:rPr lang="es-MX" sz="1400" dirty="0">
                  <a:sym typeface="Arial"/>
                </a:rPr>
                <a:t>(</a:t>
              </a:r>
              <a:r>
                <a:rPr lang="es-MX" sz="1400" dirty="0"/>
                <a:t>42.9</a:t>
              </a:r>
              <a:r>
                <a:rPr lang="es-MX" sz="1400" dirty="0">
                  <a:sym typeface="Arial"/>
                </a:rPr>
                <a:t>) </a:t>
              </a:r>
              <a:r>
                <a:rPr lang="es-MX" sz="1400" dirty="0">
                  <a:solidFill>
                    <a:srgbClr val="3E8853"/>
                  </a:solidFill>
                  <a:sym typeface="Arial"/>
                </a:rPr>
                <a:t>48.2</a:t>
              </a:r>
              <a:endParaRPr sz="1400" dirty="0">
                <a:solidFill>
                  <a:srgbClr val="3E8853"/>
                </a:solidFill>
                <a:sym typeface="Arial"/>
              </a:endParaRPr>
            </a:p>
          </p:txBody>
        </p:sp>
        <p:sp>
          <p:nvSpPr>
            <p:cNvPr id="59" name="Google Shape;325;p25">
              <a:extLst>
                <a:ext uri="{FF2B5EF4-FFF2-40B4-BE49-F238E27FC236}">
                  <a16:creationId xmlns:a16="http://schemas.microsoft.com/office/drawing/2014/main" id="{707A54CA-D035-4BB7-A6D6-2FC11A7AE0B8}"/>
                </a:ext>
              </a:extLst>
            </p:cNvPr>
            <p:cNvSpPr txBox="1"/>
            <p:nvPr/>
          </p:nvSpPr>
          <p:spPr>
            <a:xfrm>
              <a:off x="198847" y="2649682"/>
              <a:ext cx="1293976" cy="47068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t>Transfusiones</a:t>
              </a:r>
            </a:p>
            <a:p>
              <a:r>
                <a:rPr lang="es-MX" sz="1400" dirty="0">
                  <a:sym typeface="Arial"/>
                </a:rPr>
                <a:t>(73.7) </a:t>
              </a:r>
              <a:r>
                <a:rPr lang="es-MX" sz="1400" dirty="0">
                  <a:solidFill>
                    <a:srgbClr val="3E8853"/>
                  </a:solidFill>
                </a:rPr>
                <a:t>77.3</a:t>
              </a:r>
              <a:endParaRPr sz="1400" dirty="0">
                <a:solidFill>
                  <a:srgbClr val="3E8853"/>
                </a:solidFill>
                <a:sym typeface="Arial"/>
              </a:endParaRPr>
            </a:p>
          </p:txBody>
        </p:sp>
        <p:sp>
          <p:nvSpPr>
            <p:cNvPr id="60" name="Google Shape;326;p25">
              <a:extLst>
                <a:ext uri="{FF2B5EF4-FFF2-40B4-BE49-F238E27FC236}">
                  <a16:creationId xmlns:a16="http://schemas.microsoft.com/office/drawing/2014/main" id="{BD24FC5B-2B47-4F03-8E50-8246141B82E6}"/>
                </a:ext>
              </a:extLst>
            </p:cNvPr>
            <p:cNvSpPr txBox="1"/>
            <p:nvPr/>
          </p:nvSpPr>
          <p:spPr>
            <a:xfrm>
              <a:off x="2889227" y="2458045"/>
              <a:ext cx="1070098" cy="664505"/>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EEG, PEATC  EMG</a:t>
              </a:r>
              <a:endParaRPr sz="1400" dirty="0">
                <a:sym typeface="Arial"/>
              </a:endParaRPr>
            </a:p>
            <a:p>
              <a:r>
                <a:rPr lang="es-MX" sz="1400" dirty="0">
                  <a:sym typeface="Arial"/>
                </a:rPr>
                <a:t>(</a:t>
              </a:r>
              <a:r>
                <a:rPr lang="es-MX" sz="1400" dirty="0"/>
                <a:t>5.7</a:t>
              </a:r>
              <a:r>
                <a:rPr lang="es-MX" sz="1400" dirty="0">
                  <a:sym typeface="Arial"/>
                </a:rPr>
                <a:t>) </a:t>
              </a:r>
              <a:r>
                <a:rPr lang="es-MX" sz="1400" dirty="0">
                  <a:solidFill>
                    <a:srgbClr val="3E8853"/>
                  </a:solidFill>
                </a:rPr>
                <a:t>5.9</a:t>
              </a:r>
              <a:endParaRPr sz="1400" dirty="0">
                <a:solidFill>
                  <a:srgbClr val="3E8853"/>
                </a:solidFill>
                <a:sym typeface="Arial"/>
              </a:endParaRPr>
            </a:p>
          </p:txBody>
        </p:sp>
        <p:sp>
          <p:nvSpPr>
            <p:cNvPr id="61" name="Google Shape;327;p25">
              <a:extLst>
                <a:ext uri="{FF2B5EF4-FFF2-40B4-BE49-F238E27FC236}">
                  <a16:creationId xmlns:a16="http://schemas.microsoft.com/office/drawing/2014/main" id="{E247A30C-00B8-49C8-B632-7DD1F4B7F2CA}"/>
                </a:ext>
              </a:extLst>
            </p:cNvPr>
            <p:cNvSpPr txBox="1"/>
            <p:nvPr/>
          </p:nvSpPr>
          <p:spPr>
            <a:xfrm>
              <a:off x="208288" y="1484648"/>
              <a:ext cx="1311921" cy="858330"/>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Estudios Laboratorio</a:t>
              </a:r>
              <a:endParaRPr sz="1400" dirty="0">
                <a:sym typeface="Arial"/>
              </a:endParaRPr>
            </a:p>
            <a:p>
              <a:r>
                <a:rPr lang="es-MX" sz="1400" dirty="0">
                  <a:sym typeface="Arial"/>
                </a:rPr>
                <a:t>(4,130.0) </a:t>
              </a:r>
              <a:r>
                <a:rPr lang="es-MX" sz="1400" dirty="0">
                  <a:solidFill>
                    <a:srgbClr val="3E8853"/>
                  </a:solidFill>
                  <a:sym typeface="Arial"/>
                </a:rPr>
                <a:t>4,432.1</a:t>
              </a:r>
              <a:endParaRPr sz="1400" dirty="0">
                <a:solidFill>
                  <a:srgbClr val="3E8853"/>
                </a:solidFill>
                <a:sym typeface="Arial"/>
              </a:endParaRPr>
            </a:p>
          </p:txBody>
        </p:sp>
        <p:sp>
          <p:nvSpPr>
            <p:cNvPr id="62" name="Google Shape;328;p25">
              <a:extLst>
                <a:ext uri="{FF2B5EF4-FFF2-40B4-BE49-F238E27FC236}">
                  <a16:creationId xmlns:a16="http://schemas.microsoft.com/office/drawing/2014/main" id="{8E0405CF-9237-49B9-825D-617FAE4D5DEC}"/>
                </a:ext>
              </a:extLst>
            </p:cNvPr>
            <p:cNvSpPr txBox="1"/>
            <p:nvPr/>
          </p:nvSpPr>
          <p:spPr>
            <a:xfrm>
              <a:off x="1564515" y="1649567"/>
              <a:ext cx="1243063" cy="47068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Radioterapia</a:t>
              </a:r>
              <a:endParaRPr sz="1400" dirty="0">
                <a:sym typeface="Arial"/>
              </a:endParaRPr>
            </a:p>
            <a:p>
              <a:r>
                <a:rPr lang="es-MX" sz="1400" dirty="0">
                  <a:sym typeface="Arial"/>
                </a:rPr>
                <a:t>(17.6) </a:t>
              </a:r>
              <a:r>
                <a:rPr lang="es-MX" sz="1400" dirty="0">
                  <a:solidFill>
                    <a:srgbClr val="3E8853"/>
                  </a:solidFill>
                  <a:sym typeface="Arial"/>
                </a:rPr>
                <a:t>16.2</a:t>
              </a:r>
              <a:endParaRPr sz="1400" dirty="0">
                <a:solidFill>
                  <a:srgbClr val="3E8853"/>
                </a:solidFill>
                <a:sym typeface="Arial"/>
              </a:endParaRPr>
            </a:p>
          </p:txBody>
        </p:sp>
        <p:sp>
          <p:nvSpPr>
            <p:cNvPr id="63" name="Google Shape;329;p25">
              <a:extLst>
                <a:ext uri="{FF2B5EF4-FFF2-40B4-BE49-F238E27FC236}">
                  <a16:creationId xmlns:a16="http://schemas.microsoft.com/office/drawing/2014/main" id="{1BB0828E-8E1E-453A-AA02-ACCF8D147C59}"/>
                </a:ext>
              </a:extLst>
            </p:cNvPr>
            <p:cNvSpPr txBox="1"/>
            <p:nvPr/>
          </p:nvSpPr>
          <p:spPr>
            <a:xfrm>
              <a:off x="4063114" y="2101331"/>
              <a:ext cx="1269153" cy="470681"/>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a:sym typeface="Arial"/>
                </a:rPr>
                <a:t>Estudios RX</a:t>
              </a:r>
              <a:endParaRPr sz="1400" dirty="0">
                <a:sym typeface="Arial"/>
              </a:endParaRPr>
            </a:p>
            <a:p>
              <a:r>
                <a:rPr lang="es-MX" sz="1400">
                  <a:sym typeface="Arial"/>
                </a:rPr>
                <a:t>(</a:t>
              </a:r>
              <a:r>
                <a:rPr lang="es-MX" sz="1400"/>
                <a:t>222.9</a:t>
              </a:r>
              <a:r>
                <a:rPr lang="es-MX" sz="1400">
                  <a:sym typeface="Arial"/>
                </a:rPr>
                <a:t>) </a:t>
              </a:r>
              <a:r>
                <a:rPr lang="es-MX" sz="1400">
                  <a:solidFill>
                    <a:srgbClr val="3E8853"/>
                  </a:solidFill>
                  <a:sym typeface="Arial"/>
                </a:rPr>
                <a:t>216.5</a:t>
              </a:r>
              <a:endParaRPr sz="1400" dirty="0">
                <a:solidFill>
                  <a:srgbClr val="3E8853"/>
                </a:solidFill>
                <a:sym typeface="Arial"/>
              </a:endParaRPr>
            </a:p>
          </p:txBody>
        </p:sp>
        <p:sp>
          <p:nvSpPr>
            <p:cNvPr id="64" name="Google Shape;330;p25">
              <a:extLst>
                <a:ext uri="{FF2B5EF4-FFF2-40B4-BE49-F238E27FC236}">
                  <a16:creationId xmlns:a16="http://schemas.microsoft.com/office/drawing/2014/main" id="{1FE3A2FB-A126-48B2-93C9-D5298F93EE4E}"/>
                </a:ext>
              </a:extLst>
            </p:cNvPr>
            <p:cNvSpPr txBox="1"/>
            <p:nvPr/>
          </p:nvSpPr>
          <p:spPr>
            <a:xfrm>
              <a:off x="1609590" y="2458046"/>
              <a:ext cx="1099394" cy="664505"/>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dirty="0">
                  <a:sym typeface="Arial"/>
                </a:rPr>
                <a:t>Resonancia magnética</a:t>
              </a:r>
              <a:endParaRPr sz="1400" dirty="0">
                <a:sym typeface="Arial"/>
              </a:endParaRPr>
            </a:p>
            <a:p>
              <a:r>
                <a:rPr lang="es-MX" sz="1400" dirty="0">
                  <a:sym typeface="Arial"/>
                </a:rPr>
                <a:t>(11.5) </a:t>
              </a:r>
              <a:r>
                <a:rPr lang="es-MX" sz="1400" dirty="0">
                  <a:solidFill>
                    <a:srgbClr val="3E8853"/>
                  </a:solidFill>
                </a:rPr>
                <a:t>12.2</a:t>
              </a:r>
              <a:endParaRPr sz="1400" dirty="0">
                <a:solidFill>
                  <a:srgbClr val="3E8853"/>
                </a:solidFill>
                <a:sym typeface="Arial"/>
              </a:endParaRPr>
            </a:p>
          </p:txBody>
        </p:sp>
        <p:sp>
          <p:nvSpPr>
            <p:cNvPr id="65" name="Google Shape;372;p25">
              <a:extLst>
                <a:ext uri="{FF2B5EF4-FFF2-40B4-BE49-F238E27FC236}">
                  <a16:creationId xmlns:a16="http://schemas.microsoft.com/office/drawing/2014/main" id="{887FBA93-9537-4528-8739-229A42267A12}"/>
                </a:ext>
              </a:extLst>
            </p:cNvPr>
            <p:cNvSpPr txBox="1"/>
            <p:nvPr/>
          </p:nvSpPr>
          <p:spPr>
            <a:xfrm>
              <a:off x="2911366" y="1563971"/>
              <a:ext cx="1102525" cy="664505"/>
            </a:xfrm>
            <a:prstGeom prst="rect">
              <a:avLst/>
            </a:prstGeom>
            <a:solidFill>
              <a:schemeClr val="accent1">
                <a:lumMod val="20000"/>
                <a:lumOff val="80000"/>
              </a:schemeClr>
            </a:solidFill>
            <a:ln w="3175" cap="flat" cmpd="sng">
              <a:solidFill>
                <a:schemeClr val="accent1">
                  <a:lumMod val="50000"/>
                </a:schemeClr>
              </a:solidFill>
              <a:prstDash val="solid"/>
              <a:round/>
              <a:headEnd type="none" w="sm" len="sm"/>
              <a:tailEnd type="none" w="sm" len="sm"/>
            </a:ln>
          </p:spPr>
          <p:txBody>
            <a:bodyPr spcFirstLastPara="1" wrap="square" lIns="91425" tIns="45700" rIns="91425" bIns="45700" anchor="ctr" anchorCtr="0">
              <a:spAutoFit/>
            </a:bodyPr>
            <a:lstStyle>
              <a:defPPr>
                <a:defRPr lang="es-MX"/>
              </a:defPPr>
              <a:lvl1pPr marR="0" lvl="0" indent="0" algn="ctr">
                <a:lnSpc>
                  <a:spcPct val="100000"/>
                </a:lnSpc>
                <a:spcBef>
                  <a:spcPts val="0"/>
                </a:spcBef>
                <a:spcAft>
                  <a:spcPts val="0"/>
                </a:spcAft>
                <a:buNone/>
                <a:defRPr sz="1100" b="1">
                  <a:solidFill>
                    <a:schemeClr val="accent1">
                      <a:lumMod val="50000"/>
                    </a:schemeClr>
                  </a:solidFill>
                  <a:latin typeface="Noto Sans" panose="020B0502040504020204" pitchFamily="34" charset="0"/>
                  <a:ea typeface="Noto Sans" panose="020B0502040504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400">
                  <a:sym typeface="Arial"/>
                </a:rPr>
                <a:t>SPECT y PET-CT</a:t>
              </a:r>
            </a:p>
            <a:p>
              <a:r>
                <a:rPr lang="es-MX" sz="1400">
                  <a:sym typeface="Arial"/>
                </a:rPr>
                <a:t>(4.7) </a:t>
              </a:r>
              <a:r>
                <a:rPr lang="es-MX" sz="1400">
                  <a:solidFill>
                    <a:srgbClr val="3E8853"/>
                  </a:solidFill>
                  <a:sym typeface="Arial"/>
                </a:rPr>
                <a:t>4.6</a:t>
              </a:r>
            </a:p>
          </p:txBody>
        </p:sp>
      </p:grpSp>
      <p:sp>
        <p:nvSpPr>
          <p:cNvPr id="66" name="Google Shape;370;p25">
            <a:extLst>
              <a:ext uri="{FF2B5EF4-FFF2-40B4-BE49-F238E27FC236}">
                <a16:creationId xmlns:a16="http://schemas.microsoft.com/office/drawing/2014/main" id="{3DEB8D27-FD5B-404F-8C97-E81FC0A450F0}"/>
              </a:ext>
            </a:extLst>
          </p:cNvPr>
          <p:cNvSpPr txBox="1"/>
          <p:nvPr/>
        </p:nvSpPr>
        <p:spPr>
          <a:xfrm>
            <a:off x="2217642" y="85437"/>
            <a:ext cx="6991814" cy="708000"/>
          </a:xfrm>
          <a:prstGeom prst="rect">
            <a:avLst/>
          </a:prstGeom>
        </p:spPr>
        <p:txBody>
          <a:bodyPr wrap="square">
            <a:spAutoFit/>
          </a:bodyPr>
          <a:lstStyle>
            <a:defPPr>
              <a:defRPr lang="es-MX"/>
            </a:defPPr>
            <a:lvl1pPr algn="ctr" eaLnBrk="1" fontAlgn="auto" hangingPunct="1">
              <a:spcBef>
                <a:spcPts val="0"/>
              </a:spcBef>
              <a:spcAft>
                <a:spcPts val="0"/>
              </a:spcAft>
              <a:defRPr sz="2000" b="1">
                <a:solidFill>
                  <a:srgbClr val="1F3864"/>
                </a:solidFill>
                <a:latin typeface="Montserrat"/>
              </a:defRPr>
            </a:lvl1pPr>
          </a:lstStyle>
          <a:p>
            <a:pPr eaLnBrk="0" fontAlgn="base" hangingPunct="0"/>
            <a:r>
              <a:rPr lang="es-MX"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Asistencia Médica (24 </a:t>
            </a:r>
            <a:r>
              <a:rPr lang="es-MX" dirty="0" err="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Hrs</a:t>
            </a:r>
            <a:r>
              <a:rPr lang="es-MX"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a:t>
            </a:r>
            <a:endParaRPr lang="es-MX" dirty="0">
              <a:solidFill>
                <a:srgbClr val="05405D"/>
              </a:solidFill>
              <a:latin typeface="Noto Sans" panose="020B0502040504020204" pitchFamily="34" charset="0"/>
              <a:ea typeface="Noto Sans" panose="020B0502040504020204" pitchFamily="34" charset="0"/>
              <a:cs typeface="Arial" panose="020B0604020202020204" pitchFamily="34" charset="0"/>
            </a:endParaRPr>
          </a:p>
          <a:p>
            <a:pPr eaLnBrk="0" fontAlgn="base" hangingPunct="0"/>
            <a:r>
              <a:rPr lang="es-MX"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 (2023) - </a:t>
            </a:r>
            <a:r>
              <a:rPr lang="es-MX" dirty="0">
                <a:solidFill>
                  <a:srgbClr val="31B563"/>
                </a:solidFill>
                <a:latin typeface="Noto Sans" panose="020B0502040504020204" pitchFamily="34" charset="0"/>
                <a:ea typeface="Noto Sans" panose="020B0502040504020204" pitchFamily="34" charset="0"/>
                <a:cs typeface="Arial" panose="020B0604020202020204" pitchFamily="34" charset="0"/>
                <a:sym typeface="Montserrat"/>
              </a:rPr>
              <a:t>2024</a:t>
            </a:r>
            <a:endParaRPr lang="es-MX" dirty="0">
              <a:solidFill>
                <a:srgbClr val="31B563"/>
              </a:solidFill>
              <a:latin typeface="Noto Sans" panose="020B0502040504020204" pitchFamily="34" charset="0"/>
              <a:ea typeface="Noto Sans" panose="020B0502040504020204" pitchFamily="34" charset="0"/>
              <a:cs typeface="Arial" panose="020B0604020202020204" pitchFamily="34" charset="0"/>
              <a:sym typeface="Arial"/>
            </a:endParaRPr>
          </a:p>
        </p:txBody>
      </p:sp>
    </p:spTree>
    <p:extLst>
      <p:ext uri="{BB962C8B-B14F-4D97-AF65-F5344CB8AC3E}">
        <p14:creationId xmlns:p14="http://schemas.microsoft.com/office/powerpoint/2010/main" val="84341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
        <p:nvSpPr>
          <p:cNvPr id="66" name="Google Shape;370;p25">
            <a:extLst>
              <a:ext uri="{FF2B5EF4-FFF2-40B4-BE49-F238E27FC236}">
                <a16:creationId xmlns:a16="http://schemas.microsoft.com/office/drawing/2014/main" id="{3DEB8D27-FD5B-404F-8C97-E81FC0A450F0}"/>
              </a:ext>
            </a:extLst>
          </p:cNvPr>
          <p:cNvSpPr txBox="1"/>
          <p:nvPr/>
        </p:nvSpPr>
        <p:spPr>
          <a:xfrm>
            <a:off x="3272608" y="468226"/>
            <a:ext cx="6249100" cy="707886"/>
          </a:xfrm>
          <a:prstGeom prst="rect">
            <a:avLst/>
          </a:prstGeom>
        </p:spPr>
        <p:txBody>
          <a:bodyPr wrap="square">
            <a:spAutoFit/>
          </a:bodyPr>
          <a:lstStyle>
            <a:defPPr>
              <a:defRPr lang="es-MX"/>
            </a:defPPr>
            <a:lvl1pPr algn="ctr" eaLnBrk="1" fontAlgn="auto" hangingPunct="1">
              <a:spcBef>
                <a:spcPts val="0"/>
              </a:spcBef>
              <a:spcAft>
                <a:spcPts val="0"/>
              </a:spcAft>
              <a:defRPr sz="2000" b="1">
                <a:solidFill>
                  <a:srgbClr val="1F3864"/>
                </a:solidFill>
                <a:latin typeface="Montserrat"/>
              </a:defRPr>
            </a:lvl1pPr>
          </a:lstStyle>
          <a:p>
            <a:pPr eaLnBrk="0" fontAlgn="base" hangingPunct="0"/>
            <a:r>
              <a:rPr lang="es-ES"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Consulta Externa y sus principales causas de morbilidad (1ª vez) (2023 vs 2024)</a:t>
            </a:r>
          </a:p>
        </p:txBody>
      </p:sp>
      <p:graphicFrame>
        <p:nvGraphicFramePr>
          <p:cNvPr id="67" name="Google Shape;380;p8">
            <a:extLst>
              <a:ext uri="{FF2B5EF4-FFF2-40B4-BE49-F238E27FC236}">
                <a16:creationId xmlns:a16="http://schemas.microsoft.com/office/drawing/2014/main" id="{0E40EEDE-E010-4F8B-A8FC-671DB97C987B}"/>
              </a:ext>
            </a:extLst>
          </p:cNvPr>
          <p:cNvGraphicFramePr/>
          <p:nvPr>
            <p:extLst>
              <p:ext uri="{D42A27DB-BD31-4B8C-83A1-F6EECF244321}">
                <p14:modId xmlns:p14="http://schemas.microsoft.com/office/powerpoint/2010/main" val="2943398559"/>
              </p:ext>
            </p:extLst>
          </p:nvPr>
        </p:nvGraphicFramePr>
        <p:xfrm>
          <a:off x="5876600" y="1275006"/>
          <a:ext cx="6190482" cy="4940773"/>
        </p:xfrm>
        <a:graphic>
          <a:graphicData uri="http://schemas.openxmlformats.org/drawingml/2006/table">
            <a:tbl>
              <a:tblPr>
                <a:tableStyleId>{8799B23B-EC83-4686-B30A-512413B5E67A}</a:tableStyleId>
              </a:tblPr>
              <a:tblGrid>
                <a:gridCol w="441709">
                  <a:extLst>
                    <a:ext uri="{9D8B030D-6E8A-4147-A177-3AD203B41FA5}">
                      <a16:colId xmlns:a16="http://schemas.microsoft.com/office/drawing/2014/main" val="20000"/>
                    </a:ext>
                  </a:extLst>
                </a:gridCol>
                <a:gridCol w="2551671">
                  <a:extLst>
                    <a:ext uri="{9D8B030D-6E8A-4147-A177-3AD203B41FA5}">
                      <a16:colId xmlns:a16="http://schemas.microsoft.com/office/drawing/2014/main" val="20001"/>
                    </a:ext>
                  </a:extLst>
                </a:gridCol>
                <a:gridCol w="892361">
                  <a:extLst>
                    <a:ext uri="{9D8B030D-6E8A-4147-A177-3AD203B41FA5}">
                      <a16:colId xmlns:a16="http://schemas.microsoft.com/office/drawing/2014/main" val="20002"/>
                    </a:ext>
                  </a:extLst>
                </a:gridCol>
                <a:gridCol w="662326">
                  <a:extLst>
                    <a:ext uri="{9D8B030D-6E8A-4147-A177-3AD203B41FA5}">
                      <a16:colId xmlns:a16="http://schemas.microsoft.com/office/drawing/2014/main" val="20003"/>
                    </a:ext>
                  </a:extLst>
                </a:gridCol>
                <a:gridCol w="874168">
                  <a:extLst>
                    <a:ext uri="{9D8B030D-6E8A-4147-A177-3AD203B41FA5}">
                      <a16:colId xmlns:a16="http://schemas.microsoft.com/office/drawing/2014/main" val="20004"/>
                    </a:ext>
                  </a:extLst>
                </a:gridCol>
                <a:gridCol w="768247">
                  <a:extLst>
                    <a:ext uri="{9D8B030D-6E8A-4147-A177-3AD203B41FA5}">
                      <a16:colId xmlns:a16="http://schemas.microsoft.com/office/drawing/2014/main" val="20005"/>
                    </a:ext>
                  </a:extLst>
                </a:gridCol>
              </a:tblGrid>
              <a:tr h="245263">
                <a:tc rowSpan="2" gridSpan="2">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Montserrat"/>
                        </a:rPr>
                        <a:t>Causas</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0" marB="63500" anchor="ctr">
                    <a:solidFill>
                      <a:srgbClr val="002060"/>
                    </a:solidFill>
                  </a:tcPr>
                </a:tc>
                <a:tc rowSpan="2" hMerge="1">
                  <a:txBody>
                    <a:bodyPr/>
                    <a:lstStyle/>
                    <a:p>
                      <a:endParaRPr lang="es-MX"/>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Arial"/>
                        </a:rPr>
                        <a:t>2023</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Arial"/>
                      </a:endParaRPr>
                    </a:p>
                  </a:txBody>
                  <a:tcPr marL="6350" marR="6350" marT="6350" marB="0" anchor="ctr">
                    <a:solidFill>
                      <a:srgbClr val="002060"/>
                    </a:solidFill>
                  </a:tcPr>
                </a:tc>
                <a:tc hMerge="1">
                  <a:txBody>
                    <a:bodyPr/>
                    <a:lstStyle/>
                    <a:p>
                      <a:endParaRPr lang="es-MX"/>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Arial"/>
                        </a:rPr>
                        <a:t>2024</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Arial"/>
                      </a:endParaRPr>
                    </a:p>
                  </a:txBody>
                  <a:tcPr marL="6350" marR="6350" marT="6350" marB="0" anchor="ctr">
                    <a:solidFill>
                      <a:srgbClr val="002060"/>
                    </a:solidFill>
                  </a:tcPr>
                </a:tc>
                <a:tc hMerge="1">
                  <a:txBody>
                    <a:bodyPr/>
                    <a:lstStyle/>
                    <a:p>
                      <a:endParaRPr lang="es-MX"/>
                    </a:p>
                  </a:txBody>
                  <a:tcPr/>
                </a:tc>
                <a:extLst>
                  <a:ext uri="{0D108BD9-81ED-4DB2-BD59-A6C34878D82A}">
                    <a16:rowId xmlns:a16="http://schemas.microsoft.com/office/drawing/2014/main" val="10000"/>
                  </a:ext>
                </a:extLst>
              </a:tr>
              <a:tr h="270293">
                <a:tc gridSpan="2" vMerge="1">
                  <a:txBody>
                    <a:bodyPr/>
                    <a:lstStyle/>
                    <a:p>
                      <a:endParaRPr lang="es-MX"/>
                    </a:p>
                  </a:txBody>
                  <a:tcPr/>
                </a:tc>
                <a:tc hMerge="1" v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Montserrat"/>
                        </a:rPr>
                        <a:t>Casos</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70C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Montserrat"/>
                        </a:rPr>
                        <a:t>%</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70C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Montserrat"/>
                        </a:rPr>
                        <a:t>Casos</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70C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solidFill>
                            <a:schemeClr val="bg1"/>
                          </a:solidFill>
                          <a:latin typeface="Noto Sans" panose="020B0502040504020204" pitchFamily="34" charset="0"/>
                          <a:ea typeface="Noto Sans" panose="020B0502040504020204" pitchFamily="34" charset="0"/>
                          <a:sym typeface="Montserrat"/>
                        </a:rPr>
                        <a:t>%</a:t>
                      </a:r>
                      <a:endParaRPr sz="12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70C0"/>
                    </a:solidFill>
                  </a:tcPr>
                </a:tc>
                <a:extLst>
                  <a:ext uri="{0D108BD9-81ED-4DB2-BD59-A6C34878D82A}">
                    <a16:rowId xmlns:a16="http://schemas.microsoft.com/office/drawing/2014/main" val="10001"/>
                  </a:ext>
                </a:extLst>
              </a:tr>
              <a:tr h="697285">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panose="020B0502040504020204" pitchFamily="34" charset="0"/>
                          <a:ea typeface="Noto Sans" panose="020B0502040504020204" pitchFamily="34" charset="0"/>
                          <a:sym typeface="Montserrat"/>
                        </a:rPr>
                        <a:t>1</a:t>
                      </a:r>
                      <a:endParaRPr sz="1200" b="1" i="0"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txBody>
                  <a:tcPr marL="6350" marR="6350" marT="6350" marB="0" anchor="ctr"/>
                </a:tc>
                <a:tc>
                  <a:txBody>
                    <a:bodyPr/>
                    <a:lstStyle/>
                    <a:p>
                      <a:pPr marL="10160" indent="8890" algn="just">
                        <a:lnSpc>
                          <a:spcPct val="100000"/>
                        </a:lnSpc>
                        <a:spcAft>
                          <a:spcPts val="0"/>
                        </a:spcAft>
                        <a:tabLst>
                          <a:tab pos="1279525" algn="l"/>
                          <a:tab pos="1625600" algn="l"/>
                          <a:tab pos="1704975" algn="l"/>
                        </a:tabLst>
                      </a:pPr>
                      <a:r>
                        <a:rPr lang="es-ES" sz="1200" b="1" u="none" strike="noStrike" kern="1200" cap="none" dirty="0">
                          <a:solidFill>
                            <a:schemeClr val="tx1"/>
                          </a:solidFill>
                          <a:latin typeface="Noto Sans" panose="020B0502040504020204" pitchFamily="34" charset="0"/>
                          <a:ea typeface="Noto Sans" panose="020B0502040504020204" pitchFamily="34" charset="0"/>
                          <a:cs typeface="+mn-cs"/>
                        </a:rPr>
                        <a:t>Malformaciones congénitas, deformidades y anomalías cromosómicas</a:t>
                      </a:r>
                      <a:endParaRPr lang="es-MX" sz="12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1,704</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15.07</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1,397</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12.64</a:t>
                      </a:r>
                    </a:p>
                  </a:txBody>
                  <a:tcPr marL="73025" marR="73025" marT="0" marB="0" anchor="ctr"/>
                </a:tc>
                <a:extLst>
                  <a:ext uri="{0D108BD9-81ED-4DB2-BD59-A6C34878D82A}">
                    <a16:rowId xmlns:a16="http://schemas.microsoft.com/office/drawing/2014/main" val="10002"/>
                  </a:ext>
                </a:extLst>
              </a:tr>
              <a:tr h="564459">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panose="020B0502040504020204" pitchFamily="34" charset="0"/>
                          <a:ea typeface="Noto Sans" panose="020B0502040504020204" pitchFamily="34" charset="0"/>
                          <a:sym typeface="Montserrat"/>
                        </a:rPr>
                        <a:t>2</a:t>
                      </a:r>
                      <a:endParaRPr sz="1200" b="1" i="0"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txBody>
                  <a:tcPr marL="6350" marR="6350" marT="6350" marB="0" anchor="ctr"/>
                </a:tc>
                <a:tc>
                  <a:txBody>
                    <a:bodyPr/>
                    <a:lstStyle/>
                    <a:p>
                      <a:pPr marL="10160" algn="just">
                        <a:lnSpc>
                          <a:spcPts val="1120"/>
                        </a:lnSpc>
                        <a:spcAft>
                          <a:spcPts val="0"/>
                        </a:spcAft>
                        <a:tabLst>
                          <a:tab pos="1627505" algn="l"/>
                        </a:tabLst>
                      </a:pPr>
                      <a:r>
                        <a:rPr lang="es-ES" sz="1200" b="1" u="none" strike="noStrike" kern="1200" cap="none" dirty="0">
                          <a:solidFill>
                            <a:schemeClr val="tx1"/>
                          </a:solidFill>
                          <a:latin typeface="Noto Sans" panose="020B0502040504020204" pitchFamily="34" charset="0"/>
                          <a:ea typeface="Noto Sans" panose="020B0502040504020204" pitchFamily="34" charset="0"/>
                          <a:cs typeface="+mn-cs"/>
                        </a:rPr>
                        <a:t>Enfermedades endocrinas, nutricionales y metabólicas</a:t>
                      </a:r>
                      <a:endParaRPr lang="es-MX" sz="12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976</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8.63</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950</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8.59</a:t>
                      </a:r>
                    </a:p>
                  </a:txBody>
                  <a:tcPr marL="73025" marR="73025" marT="0" marB="0" anchor="ctr"/>
                </a:tc>
                <a:extLst>
                  <a:ext uri="{0D108BD9-81ED-4DB2-BD59-A6C34878D82A}">
                    <a16:rowId xmlns:a16="http://schemas.microsoft.com/office/drawing/2014/main" val="10003"/>
                  </a:ext>
                </a:extLst>
              </a:tr>
              <a:tr h="616087">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panose="020B0502040504020204" pitchFamily="34" charset="0"/>
                          <a:ea typeface="Noto Sans" panose="020B0502040504020204" pitchFamily="34" charset="0"/>
                          <a:sym typeface="Montserrat"/>
                        </a:rPr>
                        <a:t>3</a:t>
                      </a:r>
                      <a:endParaRPr sz="1200" b="1" i="0"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txBody>
                  <a:tcPr marL="6350" marR="6350" marT="6350" marB="0" anchor="ctr"/>
                </a:tc>
                <a:tc>
                  <a:txBody>
                    <a:bodyPr/>
                    <a:lstStyle/>
                    <a:p>
                      <a:pPr marL="10160" algn="just">
                        <a:lnSpc>
                          <a:spcPts val="1110"/>
                        </a:lnSpc>
                        <a:spcAft>
                          <a:spcPts val="0"/>
                        </a:spcAft>
                        <a:tabLst>
                          <a:tab pos="982345" algn="l"/>
                          <a:tab pos="1811020" algn="l"/>
                          <a:tab pos="2140585" algn="l"/>
                        </a:tabLst>
                      </a:pPr>
                      <a:r>
                        <a:rPr lang="es-ES" sz="1200" b="1" u="none" strike="noStrike" kern="1200" cap="none" dirty="0">
                          <a:solidFill>
                            <a:schemeClr val="tx1"/>
                          </a:solidFill>
                          <a:latin typeface="Noto Sans" panose="020B0502040504020204" pitchFamily="34" charset="0"/>
                          <a:ea typeface="Noto Sans" panose="020B0502040504020204" pitchFamily="34" charset="0"/>
                          <a:cs typeface="+mn-cs"/>
                        </a:rPr>
                        <a:t>Trastornos mentales y del comportamiento</a:t>
                      </a:r>
                      <a:endParaRPr lang="es-MX" sz="12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935</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8.27</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1,261</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11.41</a:t>
                      </a:r>
                    </a:p>
                  </a:txBody>
                  <a:tcPr marL="73025" marR="73025" marT="0" marB="0" anchor="ctr"/>
                </a:tc>
                <a:extLst>
                  <a:ext uri="{0D108BD9-81ED-4DB2-BD59-A6C34878D82A}">
                    <a16:rowId xmlns:a16="http://schemas.microsoft.com/office/drawing/2014/main" val="10004"/>
                  </a:ext>
                </a:extLst>
              </a:tr>
              <a:tr h="450970">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panose="020B0502040504020204" pitchFamily="34" charset="0"/>
                          <a:ea typeface="Noto Sans" panose="020B0502040504020204" pitchFamily="34" charset="0"/>
                          <a:sym typeface="Montserrat"/>
                        </a:rPr>
                        <a:t>4</a:t>
                      </a:r>
                      <a:endParaRPr sz="1200" b="1" i="0"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txBody>
                  <a:tcPr marL="6350" marR="6350" marT="6350" marB="0" anchor="ctr"/>
                </a:tc>
                <a:tc>
                  <a:txBody>
                    <a:bodyPr/>
                    <a:lstStyle/>
                    <a:p>
                      <a:pPr marL="10160" algn="just">
                        <a:lnSpc>
                          <a:spcPts val="1110"/>
                        </a:lnSpc>
                        <a:spcAft>
                          <a:spcPts val="0"/>
                        </a:spcAft>
                        <a:tabLst>
                          <a:tab pos="1313180" algn="l"/>
                          <a:tab pos="1838960" algn="l"/>
                        </a:tabLst>
                      </a:pPr>
                      <a:r>
                        <a:rPr lang="es-ES" sz="1200" b="1" u="none" strike="noStrike" kern="1200" cap="none" dirty="0">
                          <a:solidFill>
                            <a:schemeClr val="tx1"/>
                          </a:solidFill>
                          <a:latin typeface="Noto Sans" panose="020B0502040504020204" pitchFamily="34" charset="0"/>
                          <a:ea typeface="Noto Sans" panose="020B0502040504020204" pitchFamily="34" charset="0"/>
                          <a:cs typeface="+mn-cs"/>
                        </a:rPr>
                        <a:t>Enfermedades del Sistema genitourinario</a:t>
                      </a:r>
                      <a:endParaRPr lang="es-MX" sz="12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584</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5.17</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629</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5.69</a:t>
                      </a:r>
                    </a:p>
                  </a:txBody>
                  <a:tcPr marL="73025" marR="73025" marT="0" marB="0" anchor="ctr"/>
                </a:tc>
                <a:extLst>
                  <a:ext uri="{0D108BD9-81ED-4DB2-BD59-A6C34878D82A}">
                    <a16:rowId xmlns:a16="http://schemas.microsoft.com/office/drawing/2014/main" val="10005"/>
                  </a:ext>
                </a:extLst>
              </a:tr>
              <a:tr h="450970">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panose="020B0502040504020204" pitchFamily="34" charset="0"/>
                          <a:ea typeface="Noto Sans" panose="020B0502040504020204" pitchFamily="34" charset="0"/>
                          <a:sym typeface="Montserrat"/>
                        </a:rPr>
                        <a:t>5</a:t>
                      </a:r>
                      <a:endParaRPr sz="1200" b="1" i="0"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txBody>
                  <a:tcPr marL="6350" marR="6350" marT="6350" marB="0" anchor="ctr"/>
                </a:tc>
                <a:tc>
                  <a:txBody>
                    <a:bodyPr/>
                    <a:lstStyle/>
                    <a:p>
                      <a:pPr marL="10160" indent="9525" algn="just">
                        <a:spcAft>
                          <a:spcPts val="0"/>
                        </a:spcAft>
                      </a:pPr>
                      <a:r>
                        <a:rPr lang="es-ES" sz="1200" b="1" u="none" strike="noStrike" kern="1200" cap="none" dirty="0">
                          <a:solidFill>
                            <a:schemeClr val="tx1"/>
                          </a:solidFill>
                          <a:latin typeface="Noto Sans" panose="020B0502040504020204" pitchFamily="34" charset="0"/>
                          <a:ea typeface="Noto Sans" panose="020B0502040504020204" pitchFamily="34" charset="0"/>
                          <a:cs typeface="+mn-cs"/>
                        </a:rPr>
                        <a:t>Tumores (Neoplasias)</a:t>
                      </a:r>
                      <a:endParaRPr lang="es-MX" sz="12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574</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5.08</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486</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4.40</a:t>
                      </a:r>
                    </a:p>
                  </a:txBody>
                  <a:tcPr marL="73025" marR="73025" marT="0" marB="0" anchor="ctr"/>
                </a:tc>
                <a:extLst>
                  <a:ext uri="{0D108BD9-81ED-4DB2-BD59-A6C34878D82A}">
                    <a16:rowId xmlns:a16="http://schemas.microsoft.com/office/drawing/2014/main" val="10006"/>
                  </a:ext>
                </a:extLst>
              </a:tr>
              <a:tr h="548482">
                <a:tc>
                  <a:txBody>
                    <a:bodyPr/>
                    <a:lstStyle/>
                    <a:p>
                      <a:pPr marL="0" marR="0" lvl="0" indent="0" algn="ctr" rtl="0">
                        <a:lnSpc>
                          <a:spcPct val="100000"/>
                        </a:lnSpc>
                        <a:spcBef>
                          <a:spcPts val="0"/>
                        </a:spcBef>
                        <a:spcAft>
                          <a:spcPts val="0"/>
                        </a:spcAft>
                        <a:buClr>
                          <a:srgbClr val="000000"/>
                        </a:buClr>
                        <a:buSzPts val="1200"/>
                        <a:buFont typeface="Arial"/>
                        <a:buNone/>
                      </a:pPr>
                      <a:r>
                        <a:rPr lang="es-MX" sz="1200" b="1" u="none" strike="noStrike" cap="none">
                          <a:latin typeface="Noto Sans" panose="020B0502040504020204" pitchFamily="34" charset="0"/>
                          <a:ea typeface="Noto Sans" panose="020B0502040504020204" pitchFamily="34" charset="0"/>
                          <a:sym typeface="Montserrat"/>
                        </a:rPr>
                        <a:t>6</a:t>
                      </a:r>
                      <a:endParaRPr sz="1200" b="1" i="0" u="none" strike="noStrike" cap="none" dirty="0">
                        <a:solidFill>
                          <a:srgbClr val="000000"/>
                        </a:solidFill>
                        <a:latin typeface="Noto Sans" panose="020B0502040504020204" pitchFamily="34" charset="0"/>
                        <a:ea typeface="Noto Sans" panose="020B0502040504020204" pitchFamily="34" charset="0"/>
                        <a:cs typeface="Montserrat"/>
                        <a:sym typeface="Montserrat"/>
                      </a:endParaRPr>
                    </a:p>
                  </a:txBody>
                  <a:tcPr marL="6350" marR="6350" marT="6350" marB="0" anchor="ctr"/>
                </a:tc>
                <a:tc>
                  <a:txBody>
                    <a:bodyPr/>
                    <a:lstStyle/>
                    <a:p>
                      <a:pPr marL="10160" algn="just">
                        <a:lnSpc>
                          <a:spcPts val="1120"/>
                        </a:lnSpc>
                        <a:spcAft>
                          <a:spcPts val="0"/>
                        </a:spcAft>
                        <a:tabLst>
                          <a:tab pos="1320800" algn="l"/>
                          <a:tab pos="1854200" algn="l"/>
                        </a:tabLst>
                      </a:pPr>
                      <a:r>
                        <a:rPr lang="es-ES" sz="1200" b="1" u="none" strike="noStrike" kern="1200" cap="none" dirty="0">
                          <a:solidFill>
                            <a:schemeClr val="tx1"/>
                          </a:solidFill>
                          <a:latin typeface="Noto Sans" panose="020B0502040504020204" pitchFamily="34" charset="0"/>
                          <a:ea typeface="Noto Sans" panose="020B0502040504020204" pitchFamily="34" charset="0"/>
                          <a:cs typeface="+mn-cs"/>
                        </a:rPr>
                        <a:t>Enfermedades del sistema respiratorio</a:t>
                      </a:r>
                      <a:endParaRPr lang="es-MX" sz="12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538</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ES" sz="1200" b="1" kern="1200" dirty="0">
                          <a:solidFill>
                            <a:schemeClr val="tx1"/>
                          </a:solidFill>
                          <a:latin typeface="Noto Sans" panose="020B0502040504020204" pitchFamily="34" charset="0"/>
                          <a:ea typeface="Noto Sans" panose="020B0502040504020204" pitchFamily="34" charset="0"/>
                          <a:cs typeface="+mn-cs"/>
                        </a:rPr>
                        <a:t>4.76</a:t>
                      </a:r>
                      <a:endParaRPr lang="es-MX" sz="1200" b="1" kern="1200">
                        <a:solidFill>
                          <a:schemeClr val="tx1"/>
                        </a:solidFill>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704</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6.37</a:t>
                      </a:r>
                    </a:p>
                  </a:txBody>
                  <a:tcPr marL="73025" marR="73025" marT="0" marB="0" anchor="ctr"/>
                </a:tc>
                <a:extLst>
                  <a:ext uri="{0D108BD9-81ED-4DB2-BD59-A6C34878D82A}">
                    <a16:rowId xmlns:a16="http://schemas.microsoft.com/office/drawing/2014/main" val="10007"/>
                  </a:ext>
                </a:extLst>
              </a:tr>
              <a:tr h="548482">
                <a:tc gridSpan="2">
                  <a:txBody>
                    <a:bodyPr/>
                    <a:lstStyle/>
                    <a:p>
                      <a:pPr marL="10160" algn="ctr">
                        <a:lnSpc>
                          <a:spcPts val="1120"/>
                        </a:lnSpc>
                        <a:spcAft>
                          <a:spcPts val="0"/>
                        </a:spcAft>
                        <a:tabLst>
                          <a:tab pos="1320800" algn="l"/>
                          <a:tab pos="1854200" algn="l"/>
                        </a:tabLst>
                      </a:pPr>
                      <a:r>
                        <a:rPr lang="es-MX" sz="1200" b="1" u="none" strike="noStrike" kern="1200" cap="none">
                          <a:solidFill>
                            <a:schemeClr val="tx1"/>
                          </a:solidFill>
                          <a:latin typeface="Noto Sans" panose="020B0502040504020204" pitchFamily="34" charset="0"/>
                          <a:ea typeface="Noto Sans" panose="020B0502040504020204" pitchFamily="34" charset="0"/>
                          <a:cs typeface="+mn-cs"/>
                        </a:rPr>
                        <a:t>Todas las demás</a:t>
                      </a:r>
                    </a:p>
                  </a:txBody>
                  <a:tcPr marL="6350" marR="6350" marT="6350" marB="0" anchor="ctr"/>
                </a:tc>
                <a:tc hMerge="1">
                  <a:txBody>
                    <a:bodyPr/>
                    <a:lstStyle/>
                    <a:p>
                      <a:pPr marL="10160" algn="just">
                        <a:lnSpc>
                          <a:spcPts val="1120"/>
                        </a:lnSpc>
                        <a:spcAft>
                          <a:spcPts val="0"/>
                        </a:spcAft>
                        <a:tabLst>
                          <a:tab pos="1320800" algn="l"/>
                          <a:tab pos="1854200" algn="l"/>
                        </a:tabLst>
                      </a:pPr>
                      <a:endParaRPr lang="es-MX" sz="1100" dirty="0">
                        <a:effectLst/>
                        <a:latin typeface="Arial MT"/>
                        <a:ea typeface="Arial MT"/>
                        <a:cs typeface="Arial MT"/>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5,994</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53.02</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5,628</a:t>
                      </a: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tx1"/>
                          </a:solidFill>
                          <a:latin typeface="Noto Sans" panose="020B0502040504020204" pitchFamily="34" charset="0"/>
                          <a:ea typeface="Noto Sans" panose="020B0502040504020204" pitchFamily="34" charset="0"/>
                          <a:cs typeface="+mn-cs"/>
                        </a:rPr>
                        <a:t>50.90</a:t>
                      </a:r>
                    </a:p>
                  </a:txBody>
                  <a:tcPr marL="73025" marR="73025" marT="0" marB="0" anchor="ctr"/>
                </a:tc>
                <a:extLst>
                  <a:ext uri="{0D108BD9-81ED-4DB2-BD59-A6C34878D82A}">
                    <a16:rowId xmlns:a16="http://schemas.microsoft.com/office/drawing/2014/main" val="1185380662"/>
                  </a:ext>
                </a:extLst>
              </a:tr>
              <a:tr h="548482">
                <a:tc gridSpan="2">
                  <a:txBody>
                    <a:bodyPr/>
                    <a:lstStyle/>
                    <a:p>
                      <a:pPr marL="10160" algn="ctr" defTabSz="914400" rtl="0" eaLnBrk="1" latinLnBrk="0" hangingPunct="1">
                        <a:lnSpc>
                          <a:spcPts val="1120"/>
                        </a:lnSpc>
                        <a:spcAft>
                          <a:spcPts val="0"/>
                        </a:spcAft>
                        <a:tabLst>
                          <a:tab pos="1320800" algn="l"/>
                          <a:tab pos="1854200" algn="l"/>
                        </a:tabLst>
                      </a:pPr>
                      <a:r>
                        <a:rPr lang="es-MX" sz="1200" b="1" u="none" strike="noStrike" kern="1200" cap="none">
                          <a:solidFill>
                            <a:schemeClr val="bg1"/>
                          </a:solidFill>
                          <a:latin typeface="Noto Sans" panose="020B0502040504020204" pitchFamily="34" charset="0"/>
                          <a:ea typeface="Noto Sans" panose="020B0502040504020204" pitchFamily="34" charset="0"/>
                          <a:cs typeface="+mn-cs"/>
                        </a:rPr>
                        <a:t>Total</a:t>
                      </a:r>
                    </a:p>
                  </a:txBody>
                  <a:tcPr marL="6350" marR="6350" marT="6350" marB="0" anchor="ctr">
                    <a:solidFill>
                      <a:srgbClr val="0070C0"/>
                    </a:solidFill>
                  </a:tcPr>
                </a:tc>
                <a:tc hMerge="1">
                  <a:txBody>
                    <a:bodyPr/>
                    <a:lstStyle/>
                    <a:p>
                      <a:pPr marL="10160" algn="just">
                        <a:lnSpc>
                          <a:spcPts val="1120"/>
                        </a:lnSpc>
                        <a:spcAft>
                          <a:spcPts val="0"/>
                        </a:spcAft>
                        <a:tabLst>
                          <a:tab pos="1320800" algn="l"/>
                          <a:tab pos="1854200" algn="l"/>
                        </a:tabLst>
                      </a:pPr>
                      <a:endParaRPr lang="es-MX" sz="1100" dirty="0">
                        <a:effectLst/>
                        <a:latin typeface="Arial MT"/>
                        <a:ea typeface="Arial MT"/>
                        <a:cs typeface="Arial MT"/>
                      </a:endParaRPr>
                    </a:p>
                  </a:txBody>
                  <a:tcPr marL="73025" marR="73025" marT="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bg1"/>
                          </a:solidFill>
                          <a:latin typeface="Noto Sans" panose="020B0502040504020204" pitchFamily="34" charset="0"/>
                          <a:ea typeface="Noto Sans" panose="020B0502040504020204" pitchFamily="34" charset="0"/>
                          <a:cs typeface="+mn-cs"/>
                        </a:rPr>
                        <a:t>11,305</a:t>
                      </a:r>
                    </a:p>
                  </a:txBody>
                  <a:tcPr marL="73025" marR="73025" marT="0" marB="0" anchor="ctr">
                    <a:solidFill>
                      <a:srgbClr val="0070C0"/>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bg1"/>
                          </a:solidFill>
                          <a:latin typeface="Noto Sans" panose="020B0502040504020204" pitchFamily="34" charset="0"/>
                          <a:ea typeface="Noto Sans" panose="020B0502040504020204" pitchFamily="34" charset="0"/>
                          <a:cs typeface="+mn-cs"/>
                        </a:rPr>
                        <a:t>100</a:t>
                      </a:r>
                    </a:p>
                  </a:txBody>
                  <a:tcPr marL="73025" marR="73025" marT="0" marB="0" anchor="ctr">
                    <a:solidFill>
                      <a:srgbClr val="0070C0"/>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bg1"/>
                          </a:solidFill>
                          <a:latin typeface="Noto Sans" panose="020B0502040504020204" pitchFamily="34" charset="0"/>
                          <a:ea typeface="Noto Sans" panose="020B0502040504020204" pitchFamily="34" charset="0"/>
                          <a:cs typeface="+mn-cs"/>
                        </a:rPr>
                        <a:t>11,055</a:t>
                      </a:r>
                    </a:p>
                  </a:txBody>
                  <a:tcPr marL="73025" marR="73025" marT="0" marB="0" anchor="ctr">
                    <a:solidFill>
                      <a:srgbClr val="0070C0"/>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200" b="1" kern="1200">
                          <a:solidFill>
                            <a:schemeClr val="bg1"/>
                          </a:solidFill>
                          <a:latin typeface="Noto Sans" panose="020B0502040504020204" pitchFamily="34" charset="0"/>
                          <a:ea typeface="Noto Sans" panose="020B0502040504020204" pitchFamily="34" charset="0"/>
                          <a:cs typeface="+mn-cs"/>
                        </a:rPr>
                        <a:t>100</a:t>
                      </a:r>
                    </a:p>
                  </a:txBody>
                  <a:tcPr marL="73025" marR="73025" marT="0" marB="0" anchor="ctr">
                    <a:solidFill>
                      <a:srgbClr val="0070C0"/>
                    </a:solidFill>
                  </a:tcPr>
                </a:tc>
                <a:extLst>
                  <a:ext uri="{0D108BD9-81ED-4DB2-BD59-A6C34878D82A}">
                    <a16:rowId xmlns:a16="http://schemas.microsoft.com/office/drawing/2014/main" val="3679057808"/>
                  </a:ext>
                </a:extLst>
              </a:tr>
            </a:tbl>
          </a:graphicData>
        </a:graphic>
      </p:graphicFrame>
      <p:graphicFrame>
        <p:nvGraphicFramePr>
          <p:cNvPr id="68" name="Google Shape;379;p8">
            <a:extLst>
              <a:ext uri="{FF2B5EF4-FFF2-40B4-BE49-F238E27FC236}">
                <a16:creationId xmlns:a16="http://schemas.microsoft.com/office/drawing/2014/main" id="{B91D7BC7-04A5-406A-AA8E-7639F57D3506}"/>
              </a:ext>
            </a:extLst>
          </p:cNvPr>
          <p:cNvGraphicFramePr/>
          <p:nvPr>
            <p:extLst>
              <p:ext uri="{D42A27DB-BD31-4B8C-83A1-F6EECF244321}">
                <p14:modId xmlns:p14="http://schemas.microsoft.com/office/powerpoint/2010/main" val="1337583917"/>
              </p:ext>
            </p:extLst>
          </p:nvPr>
        </p:nvGraphicFramePr>
        <p:xfrm>
          <a:off x="315153" y="1632130"/>
          <a:ext cx="5148072" cy="3797642"/>
        </p:xfrm>
        <a:graphic>
          <a:graphicData uri="http://schemas.openxmlformats.org/drawingml/2006/table">
            <a:tbl>
              <a:tblPr>
                <a:tableStyleId>{8799B23B-EC83-4686-B30A-512413B5E67A}</a:tableStyleId>
              </a:tblPr>
              <a:tblGrid>
                <a:gridCol w="1874837">
                  <a:extLst>
                    <a:ext uri="{9D8B030D-6E8A-4147-A177-3AD203B41FA5}">
                      <a16:colId xmlns:a16="http://schemas.microsoft.com/office/drawing/2014/main" val="20000"/>
                    </a:ext>
                  </a:extLst>
                </a:gridCol>
                <a:gridCol w="1170506">
                  <a:extLst>
                    <a:ext uri="{9D8B030D-6E8A-4147-A177-3AD203B41FA5}">
                      <a16:colId xmlns:a16="http://schemas.microsoft.com/office/drawing/2014/main" val="20001"/>
                    </a:ext>
                  </a:extLst>
                </a:gridCol>
                <a:gridCol w="1015106">
                  <a:extLst>
                    <a:ext uri="{9D8B030D-6E8A-4147-A177-3AD203B41FA5}">
                      <a16:colId xmlns:a16="http://schemas.microsoft.com/office/drawing/2014/main" val="20002"/>
                    </a:ext>
                  </a:extLst>
                </a:gridCol>
                <a:gridCol w="1087623">
                  <a:extLst>
                    <a:ext uri="{9D8B030D-6E8A-4147-A177-3AD203B41FA5}">
                      <a16:colId xmlns:a16="http://schemas.microsoft.com/office/drawing/2014/main" val="20003"/>
                    </a:ext>
                  </a:extLst>
                </a:gridCol>
              </a:tblGrid>
              <a:tr h="558539">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Concepto</a:t>
                      </a:r>
                      <a:endParaRPr sz="14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2023</a:t>
                      </a:r>
                      <a:endParaRPr sz="14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2024</a:t>
                      </a:r>
                      <a:endParaRPr sz="14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206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 Var</a:t>
                      </a:r>
                      <a:endParaRPr sz="14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2060"/>
                    </a:solidFill>
                  </a:tcPr>
                </a:tc>
                <a:extLst>
                  <a:ext uri="{0D108BD9-81ED-4DB2-BD59-A6C34878D82A}">
                    <a16:rowId xmlns:a16="http://schemas.microsoft.com/office/drawing/2014/main" val="10000"/>
                  </a:ext>
                </a:extLst>
              </a:tr>
              <a:tr h="720000">
                <a:tc>
                  <a:txBody>
                    <a:bodyPr/>
                    <a:lstStyle/>
                    <a:p>
                      <a:pPr marL="93663" marR="0" lvl="0" indent="0" algn="l" rtl="0">
                        <a:lnSpc>
                          <a:spcPct val="100000"/>
                        </a:lnSpc>
                        <a:spcBef>
                          <a:spcPts val="0"/>
                        </a:spcBef>
                        <a:spcAft>
                          <a:spcPts val="0"/>
                        </a:spcAft>
                        <a:buClr>
                          <a:srgbClr val="000000"/>
                        </a:buClr>
                        <a:buSzPts val="1200"/>
                        <a:buFont typeface="Arial"/>
                        <a:buNone/>
                      </a:pPr>
                      <a:r>
                        <a:rPr lang="es-MX" sz="1400" b="1" u="none" strike="noStrike" cap="none">
                          <a:latin typeface="Noto Sans" panose="020B0502040504020204" pitchFamily="34" charset="0"/>
                          <a:ea typeface="Noto Sans" panose="020B0502040504020204" pitchFamily="34" charset="0"/>
                          <a:sym typeface="Montserrat"/>
                        </a:rPr>
                        <a:t>Preconsulta </a:t>
                      </a:r>
                      <a:endParaRPr sz="1400" b="1" i="0" u="none" strike="noStrike" cap="none" dirty="0">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kern="1200">
                          <a:solidFill>
                            <a:schemeClr val="tx1"/>
                          </a:solidFill>
                          <a:latin typeface="Noto Sans" panose="020B0502040504020204" pitchFamily="34" charset="0"/>
                          <a:ea typeface="Noto Sans" panose="020B0502040504020204" pitchFamily="34" charset="0"/>
                          <a:cs typeface="+mn-cs"/>
                        </a:rPr>
                        <a:t>19,493</a:t>
                      </a:r>
                    </a:p>
                  </a:txBody>
                  <a:tcPr marL="6350" marR="6350" marT="635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kern="1200">
                          <a:solidFill>
                            <a:schemeClr val="tx1"/>
                          </a:solidFill>
                          <a:latin typeface="Noto Sans" panose="020B0502040504020204" pitchFamily="34" charset="0"/>
                          <a:ea typeface="Noto Sans" panose="020B0502040504020204" pitchFamily="34" charset="0"/>
                          <a:cs typeface="+mn-cs"/>
                        </a:rPr>
                        <a:t>18,851</a:t>
                      </a:r>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rPr>
                        <a:t>-3.29</a:t>
                      </a:r>
                      <a:endParaRPr sz="1400" b="1" i="0" u="none" strike="noStrike" cap="none" dirty="0">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tc>
                <a:extLst>
                  <a:ext uri="{0D108BD9-81ED-4DB2-BD59-A6C34878D82A}">
                    <a16:rowId xmlns:a16="http://schemas.microsoft.com/office/drawing/2014/main" val="10001"/>
                  </a:ext>
                </a:extLst>
              </a:tr>
              <a:tr h="720000">
                <a:tc>
                  <a:txBody>
                    <a:bodyPr/>
                    <a:lstStyle/>
                    <a:p>
                      <a:pPr marL="93663" marR="0" lvl="0" indent="0" algn="l" rtl="0">
                        <a:lnSpc>
                          <a:spcPct val="100000"/>
                        </a:lnSpc>
                        <a:spcBef>
                          <a:spcPts val="0"/>
                        </a:spcBef>
                        <a:spcAft>
                          <a:spcPts val="0"/>
                        </a:spcAft>
                        <a:buClr>
                          <a:srgbClr val="000000"/>
                        </a:buClr>
                        <a:buSzPts val="1200"/>
                        <a:buFont typeface="Arial"/>
                        <a:buNone/>
                      </a:pPr>
                      <a:r>
                        <a:rPr lang="es-MX" sz="1400" b="1" u="none" strike="noStrike" cap="none">
                          <a:latin typeface="Noto Sans" panose="020B0502040504020204" pitchFamily="34" charset="0"/>
                          <a:ea typeface="Noto Sans" panose="020B0502040504020204" pitchFamily="34" charset="0"/>
                          <a:sym typeface="Montserrat"/>
                        </a:rPr>
                        <a:t>1era. Vez</a:t>
                      </a:r>
                      <a:endParaRPr sz="1400" b="1" i="0" u="none" strike="noStrike" cap="none" dirty="0">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kern="1200">
                          <a:solidFill>
                            <a:schemeClr val="tx1"/>
                          </a:solidFill>
                          <a:latin typeface="Noto Sans" panose="020B0502040504020204" pitchFamily="34" charset="0"/>
                          <a:ea typeface="Noto Sans" panose="020B0502040504020204" pitchFamily="34" charset="0"/>
                          <a:cs typeface="+mn-cs"/>
                        </a:rPr>
                        <a:t>5,761</a:t>
                      </a:r>
                    </a:p>
                  </a:txBody>
                  <a:tcPr marL="6350" marR="6350" marT="635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kern="1200">
                          <a:solidFill>
                            <a:schemeClr val="tx1"/>
                          </a:solidFill>
                          <a:latin typeface="Noto Sans" panose="020B0502040504020204" pitchFamily="34" charset="0"/>
                          <a:ea typeface="Noto Sans" panose="020B0502040504020204" pitchFamily="34" charset="0"/>
                          <a:cs typeface="+mn-cs"/>
                        </a:rPr>
                        <a:t>5,340</a:t>
                      </a:r>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rPr>
                        <a:t>-7.31</a:t>
                      </a:r>
                      <a:endParaRPr sz="1400" b="1" i="0" u="none" strike="noStrike" cap="none" dirty="0">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tc>
                <a:extLst>
                  <a:ext uri="{0D108BD9-81ED-4DB2-BD59-A6C34878D82A}">
                    <a16:rowId xmlns:a16="http://schemas.microsoft.com/office/drawing/2014/main" val="10002"/>
                  </a:ext>
                </a:extLst>
              </a:tr>
              <a:tr h="720000">
                <a:tc>
                  <a:txBody>
                    <a:bodyPr/>
                    <a:lstStyle/>
                    <a:p>
                      <a:pPr marL="93663" marR="0" lvl="0" indent="0" algn="l" rtl="0">
                        <a:lnSpc>
                          <a:spcPct val="100000"/>
                        </a:lnSpc>
                        <a:spcBef>
                          <a:spcPts val="0"/>
                        </a:spcBef>
                        <a:spcAft>
                          <a:spcPts val="0"/>
                        </a:spcAft>
                        <a:buClr>
                          <a:srgbClr val="000000"/>
                        </a:buClr>
                        <a:buSzPts val="1200"/>
                        <a:buFont typeface="Arial"/>
                        <a:buNone/>
                      </a:pPr>
                      <a:r>
                        <a:rPr lang="es-MX" sz="1400" b="1" u="none" strike="noStrike" cap="none">
                          <a:latin typeface="Noto Sans" panose="020B0502040504020204" pitchFamily="34" charset="0"/>
                          <a:ea typeface="Noto Sans" panose="020B0502040504020204" pitchFamily="34" charset="0"/>
                          <a:sym typeface="Montserrat"/>
                        </a:rPr>
                        <a:t>Subsecuente</a:t>
                      </a:r>
                      <a:endParaRPr sz="1400" b="1" i="0" u="none" strike="noStrike" cap="none" dirty="0">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kern="1200">
                          <a:solidFill>
                            <a:schemeClr val="tx1"/>
                          </a:solidFill>
                          <a:latin typeface="Noto Sans" panose="020B0502040504020204" pitchFamily="34" charset="0"/>
                          <a:ea typeface="Noto Sans" panose="020B0502040504020204" pitchFamily="34" charset="0"/>
                          <a:cs typeface="+mn-cs"/>
                        </a:rPr>
                        <a:t>112,082</a:t>
                      </a:r>
                    </a:p>
                  </a:txBody>
                  <a:tcPr marL="6350" marR="6350" marT="6350" marB="0" anchor="ct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kern="1200">
                          <a:solidFill>
                            <a:schemeClr val="tx1"/>
                          </a:solidFill>
                          <a:latin typeface="Noto Sans" panose="020B0502040504020204" pitchFamily="34" charset="0"/>
                          <a:ea typeface="Noto Sans" panose="020B0502040504020204" pitchFamily="34" charset="0"/>
                          <a:cs typeface="+mn-cs"/>
                        </a:rPr>
                        <a:t>117,160</a:t>
                      </a:r>
                    </a:p>
                  </a:txBody>
                  <a:tcPr marL="6350" marR="6350" marT="635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rPr>
                        <a:t>4.53</a:t>
                      </a:r>
                      <a:endParaRPr sz="1400" b="1" i="0" u="none" strike="noStrike" cap="none" dirty="0">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tc>
                <a:extLst>
                  <a:ext uri="{0D108BD9-81ED-4DB2-BD59-A6C34878D82A}">
                    <a16:rowId xmlns:a16="http://schemas.microsoft.com/office/drawing/2014/main" val="10003"/>
                  </a:ext>
                </a:extLst>
              </a:tr>
              <a:tr h="1079103">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Total</a:t>
                      </a:r>
                      <a:endParaRPr sz="14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70C0"/>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b="1" kern="1200">
                          <a:solidFill>
                            <a:schemeClr val="bg1"/>
                          </a:solidFill>
                          <a:latin typeface="Noto Sans" panose="020B0502040504020204" pitchFamily="34" charset="0"/>
                          <a:ea typeface="Noto Sans" panose="020B0502040504020204" pitchFamily="34" charset="0"/>
                          <a:cs typeface="+mn-cs"/>
                        </a:rPr>
                        <a:t>137,336</a:t>
                      </a:r>
                    </a:p>
                  </a:txBody>
                  <a:tcPr marL="6350" marR="6350" marT="6350" marB="0" anchor="ctr">
                    <a:solidFill>
                      <a:srgbClr val="0070C0"/>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b="1" kern="1200">
                          <a:solidFill>
                            <a:schemeClr val="bg1"/>
                          </a:solidFill>
                          <a:latin typeface="Noto Sans" panose="020B0502040504020204" pitchFamily="34" charset="0"/>
                          <a:ea typeface="Noto Sans" panose="020B0502040504020204" pitchFamily="34" charset="0"/>
                          <a:cs typeface="+mn-cs"/>
                        </a:rPr>
                        <a:t>141,351</a:t>
                      </a:r>
                    </a:p>
                  </a:txBody>
                  <a:tcPr marL="6350" marR="6350" marT="6350" marB="0" anchor="ctr">
                    <a:solidFill>
                      <a:srgbClr val="0070C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2.92</a:t>
                      </a:r>
                      <a:endParaRPr sz="1400" b="1" i="0" u="none" strike="noStrike"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350" marR="6350" marT="6350" marB="0" anchor="ctr">
                    <a:solidFill>
                      <a:srgbClr val="007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2427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B463FEC1-B4C6-793D-D044-E84F7E21D5B9}"/>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4F237507-F655-3AC6-0C0B-35A4B045D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89F7CC90-EF65-88DE-76BD-0DC3A35885AB}"/>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EBAC96CA-E866-1E63-A714-70FB0CCAECE5}"/>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ED053423-74FB-4BA4-D00B-26EEF0BC5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BCAFC068-E5DB-9B62-5AD3-8AC5452B7806}"/>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
        <p:nvSpPr>
          <p:cNvPr id="10" name="Google Shape;370;p25">
            <a:extLst>
              <a:ext uri="{FF2B5EF4-FFF2-40B4-BE49-F238E27FC236}">
                <a16:creationId xmlns:a16="http://schemas.microsoft.com/office/drawing/2014/main" id="{AC2EF24B-056D-95C5-4C21-F07E709D42F6}"/>
              </a:ext>
            </a:extLst>
          </p:cNvPr>
          <p:cNvSpPr txBox="1"/>
          <p:nvPr/>
        </p:nvSpPr>
        <p:spPr>
          <a:xfrm>
            <a:off x="3272608" y="468226"/>
            <a:ext cx="6249100" cy="400110"/>
          </a:xfrm>
          <a:prstGeom prst="rect">
            <a:avLst/>
          </a:prstGeom>
        </p:spPr>
        <p:txBody>
          <a:bodyPr wrap="square">
            <a:spAutoFit/>
          </a:bodyPr>
          <a:lstStyle>
            <a:defPPr>
              <a:defRPr lang="es-MX"/>
            </a:defPPr>
            <a:lvl1pPr algn="ctr" eaLnBrk="1" fontAlgn="auto" hangingPunct="1">
              <a:spcBef>
                <a:spcPts val="0"/>
              </a:spcBef>
              <a:spcAft>
                <a:spcPts val="0"/>
              </a:spcAft>
              <a:defRPr sz="2000" b="1">
                <a:solidFill>
                  <a:srgbClr val="1F3864"/>
                </a:solidFill>
                <a:latin typeface="Montserrat"/>
              </a:defRPr>
            </a:lvl1pPr>
          </a:lstStyle>
          <a:p>
            <a:pPr eaLnBrk="0" fontAlgn="base" hangingPunct="0"/>
            <a:r>
              <a:rPr lang="es-ES"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Urgencias en el INP (2023 vs 2024)</a:t>
            </a:r>
          </a:p>
        </p:txBody>
      </p:sp>
      <p:graphicFrame>
        <p:nvGraphicFramePr>
          <p:cNvPr id="11" name="Google Shape;389;p9">
            <a:extLst>
              <a:ext uri="{FF2B5EF4-FFF2-40B4-BE49-F238E27FC236}">
                <a16:creationId xmlns:a16="http://schemas.microsoft.com/office/drawing/2014/main" id="{F9D61F6C-C341-6B55-79BD-7720B751E261}"/>
              </a:ext>
            </a:extLst>
          </p:cNvPr>
          <p:cNvGraphicFramePr/>
          <p:nvPr>
            <p:extLst>
              <p:ext uri="{D42A27DB-BD31-4B8C-83A1-F6EECF244321}">
                <p14:modId xmlns:p14="http://schemas.microsoft.com/office/powerpoint/2010/main" val="1257914730"/>
              </p:ext>
            </p:extLst>
          </p:nvPr>
        </p:nvGraphicFramePr>
        <p:xfrm>
          <a:off x="7194371" y="1666246"/>
          <a:ext cx="4851780" cy="723710"/>
        </p:xfrm>
        <a:graphic>
          <a:graphicData uri="http://schemas.openxmlformats.org/drawingml/2006/table">
            <a:tbl>
              <a:tblPr>
                <a:tableStyleId>{BDBED569-4797-4DF1-A0F4-6AAB3CD982D8}</a:tableStyleId>
              </a:tblPr>
              <a:tblGrid>
                <a:gridCol w="2087643">
                  <a:extLst>
                    <a:ext uri="{9D8B030D-6E8A-4147-A177-3AD203B41FA5}">
                      <a16:colId xmlns:a16="http://schemas.microsoft.com/office/drawing/2014/main" val="20000"/>
                    </a:ext>
                  </a:extLst>
                </a:gridCol>
                <a:gridCol w="1008739">
                  <a:extLst>
                    <a:ext uri="{9D8B030D-6E8A-4147-A177-3AD203B41FA5}">
                      <a16:colId xmlns:a16="http://schemas.microsoft.com/office/drawing/2014/main" val="20001"/>
                    </a:ext>
                  </a:extLst>
                </a:gridCol>
                <a:gridCol w="875359">
                  <a:extLst>
                    <a:ext uri="{9D8B030D-6E8A-4147-A177-3AD203B41FA5}">
                      <a16:colId xmlns:a16="http://schemas.microsoft.com/office/drawing/2014/main" val="20002"/>
                    </a:ext>
                  </a:extLst>
                </a:gridCol>
                <a:gridCol w="880039">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chemeClr val="bg1"/>
                          </a:solidFill>
                          <a:latin typeface="+mn-lt"/>
                          <a:ea typeface="Montserrat"/>
                          <a:cs typeface="Arial" panose="020B0604020202020204" pitchFamily="34" charset="0"/>
                          <a:sym typeface="Montserrat"/>
                        </a:rPr>
                        <a:t>Tipo de Valoraciones</a:t>
                      </a:r>
                      <a:endParaRPr sz="1400" b="1" i="0" u="none" strike="noStrike" cap="none" dirty="0">
                        <a:solidFill>
                          <a:schemeClr val="bg1"/>
                        </a:solidFill>
                        <a:latin typeface="+mn-lt"/>
                        <a:ea typeface="Montserrat"/>
                        <a:cs typeface="Arial" panose="020B0604020202020204" pitchFamily="34" charset="0"/>
                        <a:sym typeface="Montserrat"/>
                      </a:endParaRPr>
                    </a:p>
                  </a:txBody>
                  <a:tcPr marL="6350" marR="6350" marT="6350" marB="0" anchor="ctr">
                    <a:solidFill>
                      <a:srgbClr val="05405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sz="1400" b="1" u="none" strike="noStrike" cap="none" dirty="0">
                          <a:solidFill>
                            <a:schemeClr val="bg1"/>
                          </a:solidFill>
                          <a:sym typeface="Montserrat"/>
                        </a:rPr>
                        <a:t>2023</a:t>
                      </a:r>
                      <a:endParaRPr sz="1400" b="1" i="0" u="none" strike="noStrike" cap="none" dirty="0">
                        <a:solidFill>
                          <a:schemeClr val="bg1"/>
                        </a:solidFill>
                        <a:latin typeface="+mn-lt"/>
                        <a:ea typeface="Montserrat"/>
                        <a:cs typeface="Arial" panose="020B0604020202020204" pitchFamily="34" charset="0"/>
                        <a:sym typeface="Montserrat"/>
                      </a:endParaRPr>
                    </a:p>
                  </a:txBody>
                  <a:tcPr marL="6350" marR="6350" marT="6350" marB="0" anchor="ctr">
                    <a:solidFill>
                      <a:srgbClr val="05405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sz="1400" b="1" u="none" strike="noStrike" cap="none" dirty="0">
                          <a:solidFill>
                            <a:schemeClr val="bg1"/>
                          </a:solidFill>
                          <a:sym typeface="Montserrat"/>
                        </a:rPr>
                        <a:t>2024</a:t>
                      </a:r>
                      <a:endParaRPr sz="1400" b="1" i="0" u="none" strike="noStrike" cap="none" dirty="0">
                        <a:solidFill>
                          <a:schemeClr val="bg1"/>
                        </a:solidFill>
                        <a:latin typeface="+mn-lt"/>
                        <a:ea typeface="Montserrat"/>
                        <a:cs typeface="Arial" panose="020B0604020202020204" pitchFamily="34" charset="0"/>
                        <a:sym typeface="Montserrat"/>
                      </a:endParaRPr>
                    </a:p>
                  </a:txBody>
                  <a:tcPr marL="6350" marR="6350" marT="6350" marB="0" anchor="ctr">
                    <a:solidFill>
                      <a:srgbClr val="05405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sz="1400" b="1" u="none" strike="noStrike" cap="none" dirty="0">
                          <a:solidFill>
                            <a:schemeClr val="bg1"/>
                          </a:solidFill>
                          <a:sym typeface="Montserrat"/>
                        </a:rPr>
                        <a:t>% Var</a:t>
                      </a:r>
                      <a:endParaRPr sz="1400" b="1" i="0" u="none" strike="noStrike" cap="none" dirty="0">
                        <a:solidFill>
                          <a:schemeClr val="bg1"/>
                        </a:solidFill>
                        <a:latin typeface="+mn-lt"/>
                        <a:ea typeface="Montserrat"/>
                        <a:cs typeface="Arial" panose="020B0604020202020204" pitchFamily="34" charset="0"/>
                        <a:sym typeface="Montserrat"/>
                      </a:endParaRPr>
                    </a:p>
                  </a:txBody>
                  <a:tcPr marL="6350" marR="6350" marT="6350" marB="0" anchor="ctr">
                    <a:solidFill>
                      <a:srgbClr val="05405D"/>
                    </a:solidFill>
                  </a:tcPr>
                </a:tc>
                <a:extLst>
                  <a:ext uri="{0D108BD9-81ED-4DB2-BD59-A6C34878D82A}">
                    <a16:rowId xmlns:a16="http://schemas.microsoft.com/office/drawing/2014/main" val="1901431849"/>
                  </a:ext>
                </a:extLst>
              </a:tr>
              <a:tr h="504000">
                <a:tc>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bg1"/>
                          </a:solidFill>
                          <a:sym typeface="Montserrat"/>
                        </a:rPr>
                        <a:t>Valoración de Urgencias </a:t>
                      </a:r>
                      <a:endParaRPr sz="1400" b="1" i="0" u="none" strike="noStrike" cap="none" dirty="0">
                        <a:solidFill>
                          <a:schemeClr val="bg1"/>
                        </a:solidFill>
                        <a:latin typeface="+mn-lt"/>
                        <a:ea typeface="Montserrat"/>
                        <a:cs typeface="Arial" panose="020B0604020202020204" pitchFamily="34" charset="0"/>
                        <a:sym typeface="Montserrat"/>
                      </a:endParaRPr>
                    </a:p>
                  </a:txBody>
                  <a:tcPr marL="6350" marR="6350" marT="6350" marB="0" anchor="ctr">
                    <a:solidFill>
                      <a:srgbClr val="05405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a:sym typeface="Montserrat"/>
                        </a:rPr>
                        <a:t>39,667</a:t>
                      </a:r>
                      <a:endParaRPr sz="1400" b="1" i="0" u="none" strike="noStrike" cap="none" dirty="0">
                        <a:solidFill>
                          <a:schemeClr val="tx1"/>
                        </a:solidFill>
                        <a:latin typeface="+mn-lt"/>
                        <a:ea typeface="Montserrat"/>
                        <a:cs typeface="Arial" panose="020B0604020202020204" pitchFamily="34" charset="0"/>
                        <a:sym typeface="Montserrat"/>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chemeClr val="tx1"/>
                          </a:solidFill>
                          <a:latin typeface="+mn-lt"/>
                          <a:ea typeface="Montserrat"/>
                          <a:cs typeface="Arial" panose="020B0604020202020204" pitchFamily="34" charset="0"/>
                          <a:sym typeface="Montserrat"/>
                        </a:rPr>
                        <a:t>37,267</a:t>
                      </a:r>
                      <a:endParaRPr sz="1400" b="1" i="0" u="none" strike="noStrike" cap="none" dirty="0">
                        <a:solidFill>
                          <a:schemeClr val="tx1"/>
                        </a:solidFill>
                        <a:latin typeface="+mn-lt"/>
                        <a:ea typeface="Montserrat"/>
                        <a:cs typeface="Arial" panose="020B0604020202020204" pitchFamily="34" charset="0"/>
                        <a:sym typeface="Montserrat"/>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s-MX" sz="1400" b="1" i="0" u="none" strike="noStrike" cap="none">
                          <a:solidFill>
                            <a:schemeClr val="tx1"/>
                          </a:solidFill>
                          <a:latin typeface="+mn-lt"/>
                          <a:ea typeface="Montserrat"/>
                          <a:cs typeface="Arial" panose="020B0604020202020204" pitchFamily="34" charset="0"/>
                          <a:sym typeface="Montserrat"/>
                        </a:rPr>
                        <a:t>-6.07</a:t>
                      </a:r>
                      <a:endParaRPr sz="1400" b="1" i="0" u="none" strike="noStrike" cap="none" dirty="0">
                        <a:solidFill>
                          <a:schemeClr val="tx1"/>
                        </a:solidFill>
                        <a:latin typeface="+mn-lt"/>
                        <a:ea typeface="Montserrat"/>
                        <a:cs typeface="Arial" panose="020B0604020202020204" pitchFamily="34" charset="0"/>
                        <a:sym typeface="Montserrat"/>
                      </a:endParaRPr>
                    </a:p>
                  </a:txBody>
                  <a:tcPr marL="6350" marR="6350" marT="6350" marB="0" anchor="ctr"/>
                </a:tc>
                <a:extLst>
                  <a:ext uri="{0D108BD9-81ED-4DB2-BD59-A6C34878D82A}">
                    <a16:rowId xmlns:a16="http://schemas.microsoft.com/office/drawing/2014/main" val="10000"/>
                  </a:ext>
                </a:extLst>
              </a:tr>
            </a:tbl>
          </a:graphicData>
        </a:graphic>
      </p:graphicFrame>
      <p:sp>
        <p:nvSpPr>
          <p:cNvPr id="12" name="CuadroTexto 11">
            <a:extLst>
              <a:ext uri="{FF2B5EF4-FFF2-40B4-BE49-F238E27FC236}">
                <a16:creationId xmlns:a16="http://schemas.microsoft.com/office/drawing/2014/main" id="{9F3FF939-0115-F5B2-EAA7-24AA145FA86F}"/>
              </a:ext>
            </a:extLst>
          </p:cNvPr>
          <p:cNvSpPr txBox="1"/>
          <p:nvPr/>
        </p:nvSpPr>
        <p:spPr>
          <a:xfrm>
            <a:off x="1400346" y="869389"/>
            <a:ext cx="4611571" cy="369332"/>
          </a:xfrm>
          <a:prstGeom prst="rect">
            <a:avLst/>
          </a:prstGeom>
          <a:noFill/>
        </p:spPr>
        <p:txBody>
          <a:bodyPr wrap="square" rtlCol="0">
            <a:spAutoFit/>
          </a:bodyPr>
          <a:lstStyle/>
          <a:p>
            <a:pPr algn="ctr">
              <a:spcBef>
                <a:spcPts val="0"/>
              </a:spcBef>
              <a:spcAft>
                <a:spcPts val="0"/>
              </a:spcAft>
            </a:pPr>
            <a:r>
              <a:rPr lang="es-ES" b="1" dirty="0">
                <a:solidFill>
                  <a:srgbClr val="05405D"/>
                </a:solidFill>
                <a:latin typeface="Noto Sans" panose="020B0502040504020204" pitchFamily="34" charset="0"/>
                <a:ea typeface="Noto Sans" panose="020B0502040504020204" pitchFamily="34" charset="0"/>
                <a:cs typeface="Noto Sans" panose="020B0502040504020204" pitchFamily="34" charset="0"/>
              </a:rPr>
              <a:t>Principales Urgencias Calificadas</a:t>
            </a:r>
            <a:endParaRPr lang="es-MX" b="1">
              <a:solidFill>
                <a:srgbClr val="05405D"/>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 name="Rectángulo 12">
            <a:extLst>
              <a:ext uri="{FF2B5EF4-FFF2-40B4-BE49-F238E27FC236}">
                <a16:creationId xmlns:a16="http://schemas.microsoft.com/office/drawing/2014/main" id="{FA9A6124-F1EB-B126-D615-CD6CD1A1FFFE}"/>
              </a:ext>
            </a:extLst>
          </p:cNvPr>
          <p:cNvSpPr/>
          <p:nvPr/>
        </p:nvSpPr>
        <p:spPr>
          <a:xfrm>
            <a:off x="7075986" y="2703683"/>
            <a:ext cx="5040327" cy="2908425"/>
          </a:xfrm>
          <a:prstGeom prst="rect">
            <a:avLst/>
          </a:prstGeom>
        </p:spPr>
        <p:txBody>
          <a:bodyPr wrap="square">
            <a:spAutoFit/>
          </a:bodyPr>
          <a:lstStyle/>
          <a:p>
            <a:pPr marL="285750" lvl="0" indent="-285750" algn="just">
              <a:lnSpc>
                <a:spcPct val="114000"/>
              </a:lnSpc>
              <a:spcAft>
                <a:spcPts val="1200"/>
              </a:spcAft>
              <a:buClr>
                <a:srgbClr val="000000"/>
              </a:buClr>
              <a:buSzPts val="1400"/>
              <a:buFont typeface="Wingdings" panose="05000000000000000000" pitchFamily="2" charset="2"/>
              <a:buChar char="§"/>
            </a:pPr>
            <a:r>
              <a:rPr lang="es-MX">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Por cada 10 </a:t>
            </a:r>
            <a:r>
              <a:rPr lang="es-MX">
                <a:latin typeface="Noto Sans" panose="020B0502040504020204" pitchFamily="34" charset="0"/>
                <a:ea typeface="Noto Sans" panose="020B0502040504020204" pitchFamily="34" charset="0"/>
                <a:cs typeface="Noto Sans" panose="020B0502040504020204" pitchFamily="34" charset="0"/>
                <a:sym typeface="Montserrat"/>
              </a:rPr>
              <a:t>consultas</a:t>
            </a:r>
            <a:r>
              <a:rPr lang="es-MX">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 </a:t>
            </a:r>
            <a:r>
              <a:rPr lang="es-MX" b="1">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3.8 </a:t>
            </a:r>
            <a:r>
              <a:rPr lang="es-MX">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son urgencias calificadas. </a:t>
            </a:r>
          </a:p>
          <a:p>
            <a:pPr marL="285750" indent="-285750" algn="just">
              <a:lnSpc>
                <a:spcPct val="114000"/>
              </a:lnSpc>
              <a:spcAft>
                <a:spcPts val="1200"/>
              </a:spcAft>
              <a:buClr>
                <a:srgbClr val="000000"/>
              </a:buClr>
              <a:buSzPts val="1400"/>
              <a:buFont typeface="Wingdings" panose="05000000000000000000" pitchFamily="2" charset="2"/>
              <a:buChar char="§"/>
            </a:pPr>
            <a:r>
              <a:rPr lang="es-MX">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En el 2024 </a:t>
            </a:r>
            <a:r>
              <a:rPr lang="es-MX">
                <a:solidFill>
                  <a:schemeClr val="dk1"/>
                </a:solidFill>
                <a:latin typeface="Noto Sans" panose="020B0502040504020204" pitchFamily="34" charset="0"/>
                <a:ea typeface="Noto Sans" panose="020B0502040504020204" pitchFamily="34" charset="0"/>
                <a:cs typeface="Noto Sans" panose="020B0502040504020204" pitchFamily="34" charset="0"/>
                <a:sym typeface="Montserrat"/>
              </a:rPr>
              <a:t>de las 37,267 atenciones, el 38.04% (14,177) requirió mantenerse en observación y de estos, </a:t>
            </a:r>
            <a:r>
              <a:rPr lang="es-MX" b="1">
                <a:latin typeface="Noto Sans" panose="020B0502040504020204" pitchFamily="34" charset="0"/>
                <a:ea typeface="Noto Sans" panose="020B0502040504020204" pitchFamily="34" charset="0"/>
                <a:cs typeface="Noto Sans" panose="020B0502040504020204" pitchFamily="34" charset="0"/>
                <a:sym typeface="Montserrat"/>
              </a:rPr>
              <a:t>el 20.58% (2,918) fue hospitalizado.</a:t>
            </a:r>
          </a:p>
          <a:p>
            <a:pPr marL="285750" indent="-285750" algn="just">
              <a:lnSpc>
                <a:spcPct val="114000"/>
              </a:lnSpc>
              <a:spcAft>
                <a:spcPts val="1200"/>
              </a:spcAft>
              <a:buClr>
                <a:srgbClr val="000000"/>
              </a:buClr>
              <a:buSzPts val="1400"/>
              <a:buFont typeface="Wingdings" panose="05000000000000000000" pitchFamily="2" charset="2"/>
              <a:buChar char="§"/>
            </a:pPr>
            <a:r>
              <a:rPr lang="es-MX">
                <a:solidFill>
                  <a:schemeClr val="dk1"/>
                </a:solidFill>
                <a:latin typeface="Noto Sans" panose="020B0502040504020204" pitchFamily="34" charset="0"/>
                <a:ea typeface="Noto Sans" panose="020B0502040504020204" pitchFamily="34" charset="0"/>
                <a:cs typeface="Noto Sans" panose="020B0502040504020204" pitchFamily="34" charset="0"/>
                <a:sym typeface="Montserrat"/>
              </a:rPr>
              <a:t>Los accidentes y violencias fueron la primera causa de atención de </a:t>
            </a:r>
            <a:r>
              <a:rPr lang="es-MX" b="1">
                <a:latin typeface="Noto Sans" panose="020B0502040504020204" pitchFamily="34" charset="0"/>
                <a:ea typeface="Noto Sans" panose="020B0502040504020204" pitchFamily="34" charset="0"/>
                <a:cs typeface="Noto Sans" panose="020B0502040504020204" pitchFamily="34" charset="0"/>
                <a:sym typeface="Montserrat"/>
              </a:rPr>
              <a:t>urgencias reales, con 4,685 casos (33.04%)</a:t>
            </a:r>
            <a:r>
              <a:rPr lang="es-MX">
                <a:solidFill>
                  <a:schemeClr val="dk1"/>
                </a:solidFill>
                <a:latin typeface="Noto Sans" panose="020B0502040504020204" pitchFamily="34" charset="0"/>
                <a:ea typeface="Noto Sans" panose="020B0502040504020204" pitchFamily="34" charset="0"/>
                <a:cs typeface="Noto Sans" panose="020B0502040504020204" pitchFamily="34" charset="0"/>
                <a:sym typeface="Montserrat"/>
              </a:rPr>
              <a:t> cifra mayor al 2023 </a:t>
            </a:r>
            <a:r>
              <a:rPr lang="es-MX">
                <a:latin typeface="Noto Sans" panose="020B0502040504020204" pitchFamily="34" charset="0"/>
                <a:ea typeface="Noto Sans" panose="020B0502040504020204" pitchFamily="34" charset="0"/>
                <a:cs typeface="Noto Sans" panose="020B0502040504020204" pitchFamily="34" charset="0"/>
                <a:sym typeface="Montserrat"/>
              </a:rPr>
              <a:t>(</a:t>
            </a:r>
            <a:r>
              <a:rPr lang="es-MX">
                <a:solidFill>
                  <a:schemeClr val="dk1"/>
                </a:solidFill>
                <a:latin typeface="Noto Sans" panose="020B0502040504020204" pitchFamily="34" charset="0"/>
                <a:ea typeface="Noto Sans" panose="020B0502040504020204" pitchFamily="34" charset="0"/>
                <a:cs typeface="Noto Sans" panose="020B0502040504020204" pitchFamily="34" charset="0"/>
                <a:sym typeface="Montserrat"/>
              </a:rPr>
              <a:t>3,286 casos)</a:t>
            </a:r>
            <a:r>
              <a:rPr lang="es-MX">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 </a:t>
            </a:r>
          </a:p>
        </p:txBody>
      </p:sp>
      <p:grpSp>
        <p:nvGrpSpPr>
          <p:cNvPr id="20" name="Grupo 19">
            <a:extLst>
              <a:ext uri="{FF2B5EF4-FFF2-40B4-BE49-F238E27FC236}">
                <a16:creationId xmlns:a16="http://schemas.microsoft.com/office/drawing/2014/main" id="{8229F8B6-AAA9-4872-2401-018B8319F6E1}"/>
              </a:ext>
            </a:extLst>
          </p:cNvPr>
          <p:cNvGrpSpPr/>
          <p:nvPr/>
        </p:nvGrpSpPr>
        <p:grpSpPr>
          <a:xfrm>
            <a:off x="70340" y="6643197"/>
            <a:ext cx="11996742" cy="95885"/>
            <a:chOff x="0" y="0"/>
            <a:chExt cx="5549939" cy="154305"/>
          </a:xfrm>
        </p:grpSpPr>
        <p:sp>
          <p:nvSpPr>
            <p:cNvPr id="21" name="Rectángulo 20">
              <a:extLst>
                <a:ext uri="{FF2B5EF4-FFF2-40B4-BE49-F238E27FC236}">
                  <a16:creationId xmlns:a16="http://schemas.microsoft.com/office/drawing/2014/main" id="{29ECEE06-9D01-E5A5-70BC-67B401BE6DD9}"/>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2" name="Rectángulo 21">
              <a:extLst>
                <a:ext uri="{FF2B5EF4-FFF2-40B4-BE49-F238E27FC236}">
                  <a16:creationId xmlns:a16="http://schemas.microsoft.com/office/drawing/2014/main" id="{F89C3D45-F041-5969-FD53-4869A5E8F855}"/>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3" name="Rectángulo 22">
              <a:extLst>
                <a:ext uri="{FF2B5EF4-FFF2-40B4-BE49-F238E27FC236}">
                  <a16:creationId xmlns:a16="http://schemas.microsoft.com/office/drawing/2014/main" id="{085A1D6C-9B11-D7AD-AB95-ABDF16298122}"/>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4" name="Rectángulo 23">
              <a:extLst>
                <a:ext uri="{FF2B5EF4-FFF2-40B4-BE49-F238E27FC236}">
                  <a16:creationId xmlns:a16="http://schemas.microsoft.com/office/drawing/2014/main" id="{CA16A90A-6CC6-B1B1-216E-3A82EB949703}"/>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5" name="Rectángulo 24">
              <a:extLst>
                <a:ext uri="{FF2B5EF4-FFF2-40B4-BE49-F238E27FC236}">
                  <a16:creationId xmlns:a16="http://schemas.microsoft.com/office/drawing/2014/main" id="{38A9746E-25BF-CF69-E46B-80F5228E8A8C}"/>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graphicFrame>
        <p:nvGraphicFramePr>
          <p:cNvPr id="28" name="Gráfico 27">
            <a:extLst>
              <a:ext uri="{FF2B5EF4-FFF2-40B4-BE49-F238E27FC236}">
                <a16:creationId xmlns:a16="http://schemas.microsoft.com/office/drawing/2014/main" id="{DB7F724A-415C-4F03-8548-ED59380AAE95}"/>
              </a:ext>
            </a:extLst>
          </p:cNvPr>
          <p:cNvGraphicFramePr/>
          <p:nvPr>
            <p:extLst>
              <p:ext uri="{D42A27DB-BD31-4B8C-83A1-F6EECF244321}">
                <p14:modId xmlns:p14="http://schemas.microsoft.com/office/powerpoint/2010/main" val="916874783"/>
              </p:ext>
            </p:extLst>
          </p:nvPr>
        </p:nvGraphicFramePr>
        <p:xfrm>
          <a:off x="176078" y="1238721"/>
          <a:ext cx="6752028" cy="52749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7609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7" name="Google Shape;563;g219d5db0781_0_133">
            <a:extLst>
              <a:ext uri="{FF2B5EF4-FFF2-40B4-BE49-F238E27FC236}">
                <a16:creationId xmlns:a16="http://schemas.microsoft.com/office/drawing/2014/main" id="{786A4D72-6A29-4D97-AA61-21AF38806860}"/>
              </a:ext>
            </a:extLst>
          </p:cNvPr>
          <p:cNvSpPr txBox="1"/>
          <p:nvPr/>
        </p:nvSpPr>
        <p:spPr>
          <a:xfrm>
            <a:off x="1928615" y="512546"/>
            <a:ext cx="8334769" cy="400069"/>
          </a:xfrm>
          <a:prstGeom prst="rect">
            <a:avLst/>
          </a:prstGeom>
          <a:noFill/>
          <a:ln>
            <a:noFill/>
          </a:ln>
        </p:spPr>
        <p:txBody>
          <a:bodyPr spcFirstLastPara="1" wrap="square" lIns="91425" tIns="45700" rIns="91425" bIns="45700" anchor="t" anchorCtr="0">
            <a:spAutoFit/>
          </a:bodyPr>
          <a:lstStyle/>
          <a:p>
            <a:pPr algn="ctr"/>
            <a:r>
              <a:rPr lang="es-MX" sz="2000" b="1">
                <a:solidFill>
                  <a:srgbClr val="002060"/>
                </a:solidFill>
                <a:latin typeface="Noto Sans" panose="020B0502040504020204" pitchFamily="34" charset="0"/>
                <a:ea typeface="Noto Sans" panose="020B0502040504020204" pitchFamily="34" charset="0"/>
                <a:cs typeface="Arial" panose="020B0604020202020204" pitchFamily="34" charset="0"/>
              </a:rPr>
              <a:t>Número de atenciones en NNA en el con intento suicida</a:t>
            </a:r>
            <a:endParaRPr lang="en-US" sz="2000" b="1">
              <a:solidFill>
                <a:srgbClr val="002060"/>
              </a:solidFill>
              <a:latin typeface="Noto Sans" panose="020B0502040504020204" pitchFamily="34" charset="0"/>
              <a:ea typeface="Noto Sans" panose="020B0502040504020204" pitchFamily="34" charset="0"/>
              <a:cs typeface="Arial" panose="020B0604020202020204" pitchFamily="34" charset="0"/>
            </a:endParaRPr>
          </a:p>
        </p:txBody>
      </p:sp>
      <p:graphicFrame>
        <p:nvGraphicFramePr>
          <p:cNvPr id="19" name="Gráfico 18">
            <a:extLst>
              <a:ext uri="{FF2B5EF4-FFF2-40B4-BE49-F238E27FC236}">
                <a16:creationId xmlns:a16="http://schemas.microsoft.com/office/drawing/2014/main" id="{E2DFAEC6-4793-A644-12A3-003FC53818A6}"/>
              </a:ext>
            </a:extLst>
          </p:cNvPr>
          <p:cNvGraphicFramePr/>
          <p:nvPr>
            <p:extLst>
              <p:ext uri="{D42A27DB-BD31-4B8C-83A1-F6EECF244321}">
                <p14:modId xmlns:p14="http://schemas.microsoft.com/office/powerpoint/2010/main" val="1383609886"/>
              </p:ext>
            </p:extLst>
          </p:nvPr>
        </p:nvGraphicFramePr>
        <p:xfrm>
          <a:off x="70340" y="912615"/>
          <a:ext cx="11996742" cy="55416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4829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6A005C4-B85E-E5D6-9218-351810D4AC78}"/>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080B0EE2-E90D-1A22-C587-85F3A8036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93FB6F7A-2D3E-49BA-6A79-AAA885D0AE63}"/>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F5D85119-3D58-3724-E82E-DD925A02446A}"/>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3DF486BA-68CF-8C58-5361-07572BB7D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4A931844-C208-B696-7E1B-A6151DCCC9C1}"/>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10" name="Grupo 9">
            <a:extLst>
              <a:ext uri="{FF2B5EF4-FFF2-40B4-BE49-F238E27FC236}">
                <a16:creationId xmlns:a16="http://schemas.microsoft.com/office/drawing/2014/main" id="{95D69A2A-9088-B27E-98A5-1295F398AD73}"/>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8D459D70-2F99-AC92-702C-1417E2B4A54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893DE7C8-2639-DA01-A12B-0839F0D2D85B}"/>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E5A59B97-8CD3-125D-6C3B-20A43CCC9483}"/>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E7D3FB52-4E7A-B0D7-5CA9-35E87B36499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4189ED3E-C753-0266-A8A9-D6BA4379A85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graphicFrame>
        <p:nvGraphicFramePr>
          <p:cNvPr id="16" name="Google Shape;261;p10">
            <a:extLst>
              <a:ext uri="{FF2B5EF4-FFF2-40B4-BE49-F238E27FC236}">
                <a16:creationId xmlns:a16="http://schemas.microsoft.com/office/drawing/2014/main" id="{E70F4567-2DA9-95DB-28FD-2E807EDE29AB}"/>
              </a:ext>
            </a:extLst>
          </p:cNvPr>
          <p:cNvGraphicFramePr/>
          <p:nvPr>
            <p:extLst>
              <p:ext uri="{D42A27DB-BD31-4B8C-83A1-F6EECF244321}">
                <p14:modId xmlns:p14="http://schemas.microsoft.com/office/powerpoint/2010/main" val="3847852841"/>
              </p:ext>
            </p:extLst>
          </p:nvPr>
        </p:nvGraphicFramePr>
        <p:xfrm>
          <a:off x="2063205" y="947394"/>
          <a:ext cx="8065590" cy="5247220"/>
        </p:xfrm>
        <a:graphic>
          <a:graphicData uri="http://schemas.openxmlformats.org/drawingml/2006/table">
            <a:tbl>
              <a:tblPr>
                <a:tableStyleId>{BDBED569-4797-4DF1-A0F4-6AAB3CD982D8}</a:tableStyleId>
              </a:tblPr>
              <a:tblGrid>
                <a:gridCol w="3358338">
                  <a:extLst>
                    <a:ext uri="{9D8B030D-6E8A-4147-A177-3AD203B41FA5}">
                      <a16:colId xmlns:a16="http://schemas.microsoft.com/office/drawing/2014/main" val="20000"/>
                    </a:ext>
                  </a:extLst>
                </a:gridCol>
                <a:gridCol w="1167608">
                  <a:extLst>
                    <a:ext uri="{9D8B030D-6E8A-4147-A177-3AD203B41FA5}">
                      <a16:colId xmlns:a16="http://schemas.microsoft.com/office/drawing/2014/main" val="356285739"/>
                    </a:ext>
                  </a:extLst>
                </a:gridCol>
                <a:gridCol w="1340960">
                  <a:extLst>
                    <a:ext uri="{9D8B030D-6E8A-4147-A177-3AD203B41FA5}">
                      <a16:colId xmlns:a16="http://schemas.microsoft.com/office/drawing/2014/main" val="1742113423"/>
                    </a:ext>
                  </a:extLst>
                </a:gridCol>
                <a:gridCol w="2198684">
                  <a:extLst>
                    <a:ext uri="{9D8B030D-6E8A-4147-A177-3AD203B41FA5}">
                      <a16:colId xmlns:a16="http://schemas.microsoft.com/office/drawing/2014/main" val="20002"/>
                    </a:ext>
                  </a:extLst>
                </a:gridCol>
              </a:tblGrid>
              <a:tr h="771255">
                <a:tc>
                  <a:txBody>
                    <a:bodyPr/>
                    <a:lstStyle/>
                    <a:p>
                      <a:pPr marL="88900" marR="0" lvl="0" indent="0" algn="ctr" rtl="0">
                        <a:lnSpc>
                          <a:spcPct val="100000"/>
                        </a:lnSpc>
                        <a:spcBef>
                          <a:spcPts val="0"/>
                        </a:spcBef>
                        <a:spcAft>
                          <a:spcPts val="0"/>
                        </a:spcAft>
                        <a:buClr>
                          <a:srgbClr val="FFFFFF"/>
                        </a:buClr>
                        <a:buSzPts val="1400"/>
                        <a:buFont typeface="Montserrat"/>
                        <a:buNone/>
                      </a:pPr>
                      <a:r>
                        <a:rPr lang="es-MX" sz="1500" b="1"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Montserrat"/>
                        </a:rPr>
                        <a:t>Variable Hospitalaria</a:t>
                      </a:r>
                      <a:endParaRPr sz="1500" b="1" i="0"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solidFill>
                      <a:srgbClr val="05405D"/>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500" b="1"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2023</a:t>
                      </a:r>
                      <a:endParaRPr sz="1500" b="1" i="0"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solidFill>
                      <a:srgbClr val="05405D"/>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500" b="1" i="0"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2024</a:t>
                      </a:r>
                      <a:endParaRPr sz="1500" b="1" i="0"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solidFill>
                      <a:srgbClr val="05405D"/>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500" b="1"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  de variación </a:t>
                      </a:r>
                      <a:endParaRPr sz="1500" b="1" i="0" u="none" strike="noStrike" cap="none">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solidFill>
                      <a:srgbClr val="05405D"/>
                    </a:solidFill>
                  </a:tcPr>
                </a:tc>
                <a:extLst>
                  <a:ext uri="{0D108BD9-81ED-4DB2-BD59-A6C34878D82A}">
                    <a16:rowId xmlns:a16="http://schemas.microsoft.com/office/drawing/2014/main" val="10000"/>
                  </a:ext>
                </a:extLst>
              </a:tr>
              <a:tr h="446661">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panose="020B0502040504020204" pitchFamily="34" charset="0"/>
                          <a:ea typeface="Noto Sans" panose="020B0502040504020204" pitchFamily="34" charset="0"/>
                          <a:cs typeface="Noto Sans" panose="020B0502040504020204" pitchFamily="34" charset="0"/>
                          <a:sym typeface="Montserrat"/>
                        </a:rPr>
                        <a:t>Egresos</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0" u="none" strike="noStrike" cap="none">
                          <a:latin typeface="Noto Sans" panose="020B0502040504020204" pitchFamily="34" charset="0"/>
                          <a:ea typeface="Noto Sans" panose="020B0502040504020204" pitchFamily="34" charset="0"/>
                          <a:cs typeface="Noto Sans" panose="020B0502040504020204" pitchFamily="34" charset="0"/>
                          <a:sym typeface="Calibri"/>
                        </a:rPr>
                        <a:t>6,616</a:t>
                      </a:r>
                      <a:endParaRPr sz="1500" b="0"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6,314</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-4.56</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3"/>
                  </a:ext>
                </a:extLst>
              </a:tr>
              <a:tr h="35633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panose="020B0502040504020204" pitchFamily="34" charset="0"/>
                          <a:ea typeface="Noto Sans" panose="020B0502040504020204" pitchFamily="34" charset="0"/>
                          <a:cs typeface="Noto Sans" panose="020B0502040504020204" pitchFamily="34" charset="0"/>
                          <a:sym typeface="Montserrat"/>
                        </a:rPr>
                        <a:t>Cirugías</a:t>
                      </a:r>
                      <a:endParaRPr sz="1500" b="1">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0">
                          <a:latin typeface="Noto Sans" panose="020B0502040504020204" pitchFamily="34" charset="0"/>
                          <a:ea typeface="Noto Sans" panose="020B0502040504020204" pitchFamily="34" charset="0"/>
                          <a:cs typeface="Noto Sans" panose="020B0502040504020204" pitchFamily="34" charset="0"/>
                        </a:rPr>
                        <a:t>5,733</a:t>
                      </a:r>
                      <a:endParaRPr sz="1500" b="0"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i="0">
                          <a:latin typeface="Noto Sans" panose="020B0502040504020204" pitchFamily="34" charset="0"/>
                          <a:ea typeface="Noto Sans" panose="020B0502040504020204" pitchFamily="34" charset="0"/>
                          <a:cs typeface="Noto Sans" panose="020B0502040504020204" pitchFamily="34" charset="0"/>
                        </a:rPr>
                        <a:t>5,772</a:t>
                      </a:r>
                      <a:endParaRPr sz="1500" b="1"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0.68</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4"/>
                  </a:ext>
                </a:extLst>
              </a:tr>
              <a:tr h="35633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panose="020B0502040504020204" pitchFamily="34" charset="0"/>
                          <a:ea typeface="Noto Sans" panose="020B0502040504020204" pitchFamily="34" charset="0"/>
                          <a:cs typeface="Noto Sans" panose="020B0502040504020204" pitchFamily="34" charset="0"/>
                          <a:sym typeface="Montserrat"/>
                        </a:rPr>
                        <a:t>Promedio días estancia</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0" u="none" strike="noStrike" cap="none">
                          <a:latin typeface="Noto Sans" panose="020B0502040504020204" pitchFamily="34" charset="0"/>
                          <a:ea typeface="Noto Sans" panose="020B0502040504020204" pitchFamily="34" charset="0"/>
                          <a:cs typeface="Noto Sans" panose="020B0502040504020204" pitchFamily="34" charset="0"/>
                          <a:sym typeface="Calibri"/>
                        </a:rPr>
                        <a:t>10.5</a:t>
                      </a:r>
                      <a:endParaRPr sz="1500" b="0"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11.25</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0"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7.14</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6"/>
                  </a:ext>
                </a:extLst>
              </a:tr>
              <a:tr h="356330">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u="none" strike="noStrike" cap="none">
                          <a:latin typeface="Noto Sans" panose="020B0502040504020204" pitchFamily="34" charset="0"/>
                          <a:ea typeface="Noto Sans" panose="020B0502040504020204" pitchFamily="34" charset="0"/>
                          <a:cs typeface="Noto Sans" panose="020B0502040504020204" pitchFamily="34" charset="0"/>
                          <a:sym typeface="Montserrat"/>
                        </a:rPr>
                        <a:t>Autopsias</a:t>
                      </a:r>
                      <a:endParaRPr sz="1500" b="1">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a:latin typeface="Noto Sans" panose="020B0502040504020204" pitchFamily="34" charset="0"/>
                          <a:ea typeface="Noto Sans" panose="020B0502040504020204" pitchFamily="34" charset="0"/>
                          <a:cs typeface="Noto Sans" panose="020B0502040504020204" pitchFamily="34" charset="0"/>
                        </a:rPr>
                        <a:t>25</a:t>
                      </a:r>
                      <a:endParaRPr sz="1500" b="0"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a:latin typeface="Noto Sans" panose="020B0502040504020204" pitchFamily="34" charset="0"/>
                          <a:ea typeface="Noto Sans" panose="020B0502040504020204" pitchFamily="34" charset="0"/>
                          <a:cs typeface="Noto Sans" panose="020B0502040504020204" pitchFamily="34" charset="0"/>
                        </a:rPr>
                        <a:t>22</a:t>
                      </a:r>
                      <a:endParaRPr sz="1500" b="1"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12.00</a:t>
                      </a:r>
                    </a:p>
                  </a:txBody>
                  <a:tcPr marL="9525" marR="9525" marT="9525" marB="0" anchor="ctr">
                    <a:solidFill>
                      <a:schemeClr val="accent5">
                        <a:lumMod val="20000"/>
                        <a:lumOff val="80000"/>
                      </a:schemeClr>
                    </a:solidFill>
                  </a:tcPr>
                </a:tc>
                <a:extLst>
                  <a:ext uri="{0D108BD9-81ED-4DB2-BD59-A6C34878D82A}">
                    <a16:rowId xmlns:a16="http://schemas.microsoft.com/office/drawing/2014/main" val="3955343023"/>
                  </a:ext>
                </a:extLst>
              </a:tr>
              <a:tr h="513193">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dirty="0">
                          <a:latin typeface="Noto Sans" panose="020B0502040504020204" pitchFamily="34" charset="0"/>
                          <a:ea typeface="Noto Sans" panose="020B0502040504020204" pitchFamily="34" charset="0"/>
                          <a:cs typeface="Noto Sans" panose="020B0502040504020204" pitchFamily="34" charset="0"/>
                        </a:rPr>
                        <a:t>Exámenes de Laboratorio</a:t>
                      </a:r>
                      <a:endParaRPr sz="1500" b="1" dirty="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a:latin typeface="Noto Sans" panose="020B0502040504020204" pitchFamily="34" charset="0"/>
                          <a:ea typeface="Noto Sans" panose="020B0502040504020204" pitchFamily="34" charset="0"/>
                          <a:cs typeface="Noto Sans" panose="020B0502040504020204" pitchFamily="34" charset="0"/>
                        </a:rPr>
                        <a:t>1,040,767</a:t>
                      </a:r>
                      <a:endParaRPr sz="1500" b="0"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a:latin typeface="Noto Sans" panose="020B0502040504020204" pitchFamily="34" charset="0"/>
                          <a:ea typeface="Noto Sans" panose="020B0502040504020204" pitchFamily="34" charset="0"/>
                          <a:cs typeface="Noto Sans" panose="020B0502040504020204" pitchFamily="34" charset="0"/>
                        </a:rPr>
                        <a:t>1,116,886</a:t>
                      </a:r>
                      <a:endParaRPr sz="1500" b="1"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7.31</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423462862"/>
                  </a:ext>
                </a:extLst>
              </a:tr>
              <a:tr h="429499">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a:latin typeface="Noto Sans" panose="020B0502040504020204" pitchFamily="34" charset="0"/>
                          <a:ea typeface="Noto Sans" panose="020B0502040504020204" pitchFamily="34" charset="0"/>
                          <a:cs typeface="Noto Sans" panose="020B0502040504020204" pitchFamily="34" charset="0"/>
                        </a:rPr>
                        <a:t>Total de Consulta Externa</a:t>
                      </a:r>
                      <a:endParaRPr sz="1500" b="1">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a:latin typeface="Noto Sans" panose="020B0502040504020204" pitchFamily="34" charset="0"/>
                          <a:ea typeface="Noto Sans" panose="020B0502040504020204" pitchFamily="34" charset="0"/>
                          <a:cs typeface="Noto Sans" panose="020B0502040504020204" pitchFamily="34" charset="0"/>
                        </a:rPr>
                        <a:t>137,336</a:t>
                      </a:r>
                      <a:endParaRPr sz="1500" b="0"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a:latin typeface="Noto Sans" panose="020B0502040504020204" pitchFamily="34" charset="0"/>
                          <a:ea typeface="Noto Sans" panose="020B0502040504020204" pitchFamily="34" charset="0"/>
                          <a:cs typeface="Noto Sans" panose="020B0502040504020204" pitchFamily="34" charset="0"/>
                        </a:rPr>
                        <a:t>141,351</a:t>
                      </a:r>
                      <a:endParaRPr sz="1500" b="1"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0"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2.92</a:t>
                      </a:r>
                    </a:p>
                  </a:txBody>
                  <a:tcPr marL="9525" marR="9525" marT="9525" marB="0" anchor="ctr">
                    <a:solidFill>
                      <a:schemeClr val="accent5">
                        <a:lumMod val="20000"/>
                        <a:lumOff val="80000"/>
                      </a:schemeClr>
                    </a:solidFill>
                  </a:tcPr>
                </a:tc>
                <a:extLst>
                  <a:ext uri="{0D108BD9-81ED-4DB2-BD59-A6C34878D82A}">
                    <a16:rowId xmlns:a16="http://schemas.microsoft.com/office/drawing/2014/main" val="570306968"/>
                  </a:ext>
                </a:extLst>
              </a:tr>
              <a:tr h="553764">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a:latin typeface="Noto Sans" panose="020B0502040504020204" pitchFamily="34" charset="0"/>
                          <a:ea typeface="Noto Sans" panose="020B0502040504020204" pitchFamily="34" charset="0"/>
                          <a:cs typeface="Noto Sans" panose="020B0502040504020204" pitchFamily="34" charset="0"/>
                        </a:rPr>
                        <a:t>Terapias de Rehabilitación</a:t>
                      </a:r>
                      <a:endParaRPr sz="1500" b="1">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a:latin typeface="Noto Sans" panose="020B0502040504020204" pitchFamily="34" charset="0"/>
                          <a:ea typeface="Noto Sans" panose="020B0502040504020204" pitchFamily="34" charset="0"/>
                          <a:cs typeface="Noto Sans" panose="020B0502040504020204" pitchFamily="34" charset="0"/>
                        </a:rPr>
                        <a:t>41,471</a:t>
                      </a:r>
                      <a:endParaRPr sz="1500" b="0"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a:latin typeface="Noto Sans" panose="020B0502040504020204" pitchFamily="34" charset="0"/>
                          <a:ea typeface="Noto Sans" panose="020B0502040504020204" pitchFamily="34" charset="0"/>
                          <a:cs typeface="Noto Sans" panose="020B0502040504020204" pitchFamily="34" charset="0"/>
                        </a:rPr>
                        <a:t>42,422</a:t>
                      </a:r>
                      <a:endParaRPr sz="1500" b="1"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2.29</a:t>
                      </a:r>
                    </a:p>
                  </a:txBody>
                  <a:tcPr marL="9525" marR="9525" marT="9525" marB="0" anchor="ctr">
                    <a:solidFill>
                      <a:schemeClr val="accent5">
                        <a:lumMod val="20000"/>
                        <a:lumOff val="80000"/>
                      </a:schemeClr>
                    </a:solidFill>
                  </a:tcPr>
                </a:tc>
                <a:extLst>
                  <a:ext uri="{0D108BD9-81ED-4DB2-BD59-A6C34878D82A}">
                    <a16:rowId xmlns:a16="http://schemas.microsoft.com/office/drawing/2014/main" val="3849342911"/>
                  </a:ext>
                </a:extLst>
              </a:tr>
              <a:tr h="553764">
                <a:tc>
                  <a:txBody>
                    <a:bodyPr/>
                    <a:lstStyle/>
                    <a:p>
                      <a:pPr marL="88900" marR="0" lvl="0" indent="0" algn="l" rtl="0">
                        <a:lnSpc>
                          <a:spcPct val="100000"/>
                        </a:lnSpc>
                        <a:spcBef>
                          <a:spcPts val="0"/>
                        </a:spcBef>
                        <a:spcAft>
                          <a:spcPts val="0"/>
                        </a:spcAft>
                        <a:buClr>
                          <a:schemeClr val="dk1"/>
                        </a:buClr>
                        <a:buSzPts val="1400"/>
                        <a:buFont typeface="Montserrat"/>
                        <a:buNone/>
                      </a:pPr>
                      <a:r>
                        <a:rPr lang="es-MX" sz="1500" b="1">
                          <a:latin typeface="Noto Sans" panose="020B0502040504020204" pitchFamily="34" charset="0"/>
                          <a:ea typeface="Noto Sans" panose="020B0502040504020204" pitchFamily="34" charset="0"/>
                          <a:cs typeface="Noto Sans" panose="020B0502040504020204" pitchFamily="34" charset="0"/>
                        </a:rPr>
                        <a:t>Valoraciones en Urgencias</a:t>
                      </a:r>
                      <a:endParaRPr sz="1500" b="1">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0">
                          <a:latin typeface="Noto Sans" panose="020B0502040504020204" pitchFamily="34" charset="0"/>
                          <a:ea typeface="Noto Sans" panose="020B0502040504020204" pitchFamily="34" charset="0"/>
                          <a:cs typeface="Noto Sans" panose="020B0502040504020204" pitchFamily="34" charset="0"/>
                        </a:rPr>
                        <a:t>39,667</a:t>
                      </a:r>
                      <a:endParaRPr sz="1500" b="0"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500" b="1" i="0">
                          <a:latin typeface="Noto Sans" panose="020B0502040504020204" pitchFamily="34" charset="0"/>
                          <a:ea typeface="Noto Sans" panose="020B0502040504020204" pitchFamily="34" charset="0"/>
                          <a:cs typeface="Noto Sans" panose="020B0502040504020204" pitchFamily="34" charset="0"/>
                        </a:rPr>
                        <a:t>37,267</a:t>
                      </a:r>
                      <a:endParaRPr sz="1500" b="1" i="0">
                        <a:latin typeface="Noto Sans" panose="020B0502040504020204" pitchFamily="34" charset="0"/>
                        <a:ea typeface="Noto Sans" panose="020B0502040504020204" pitchFamily="34" charset="0"/>
                        <a:cs typeface="Noto Sans" panose="020B0502040504020204" pitchFamily="34" charset="0"/>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-6.05</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10"/>
                  </a:ext>
                </a:extLst>
              </a:tr>
              <a:tr h="356330">
                <a:tc>
                  <a:txBody>
                    <a:bodyPr/>
                    <a:lstStyle/>
                    <a:p>
                      <a:pPr marL="88900" marR="0" lvl="0" indent="0" algn="l" rtl="0">
                        <a:lnSpc>
                          <a:spcPct val="100000"/>
                        </a:lnSpc>
                        <a:spcBef>
                          <a:spcPts val="0"/>
                        </a:spcBef>
                        <a:spcAft>
                          <a:spcPts val="0"/>
                        </a:spcAft>
                        <a:buClr>
                          <a:srgbClr val="000000"/>
                        </a:buClr>
                        <a:buSzPts val="1400"/>
                        <a:buFont typeface="Montserrat"/>
                        <a:buNone/>
                      </a:pPr>
                      <a:r>
                        <a:rPr lang="es-MX" sz="1500" b="1" u="none" strike="noStrike" cap="none">
                          <a:latin typeface="Noto Sans" panose="020B0502040504020204" pitchFamily="34" charset="0"/>
                          <a:ea typeface="Noto Sans" panose="020B0502040504020204" pitchFamily="34" charset="0"/>
                          <a:cs typeface="Noto Sans" panose="020B0502040504020204" pitchFamily="34" charset="0"/>
                          <a:sym typeface="Calibri"/>
                        </a:rPr>
                        <a:t>Trasplantes</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0" u="none" strike="noStrike" cap="none">
                          <a:latin typeface="Noto Sans" panose="020B0502040504020204" pitchFamily="34" charset="0"/>
                          <a:ea typeface="Noto Sans" panose="020B0502040504020204" pitchFamily="34" charset="0"/>
                          <a:cs typeface="Noto Sans" panose="020B0502040504020204" pitchFamily="34" charset="0"/>
                          <a:sym typeface="Calibri"/>
                        </a:rPr>
                        <a:t>67</a:t>
                      </a:r>
                      <a:endParaRPr sz="1500" b="0"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61</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a:solidFill>
                            <a:schemeClr val="tx1"/>
                          </a:solidFill>
                          <a:latin typeface="Noto Sans" panose="020B0502040504020204" pitchFamily="34" charset="0"/>
                          <a:ea typeface="Noto Sans" panose="020B0502040504020204" pitchFamily="34" charset="0"/>
                          <a:cs typeface="Noto Sans" panose="020B0502040504020204" pitchFamily="34" charset="0"/>
                        </a:rPr>
                        <a:t>-8.96</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11"/>
                  </a:ext>
                </a:extLst>
              </a:tr>
              <a:tr h="553764">
                <a:tc>
                  <a:txBody>
                    <a:bodyPr/>
                    <a:lstStyle/>
                    <a:p>
                      <a:pPr marL="88900" marR="0" lvl="0" indent="0" algn="l" rtl="0">
                        <a:lnSpc>
                          <a:spcPct val="100000"/>
                        </a:lnSpc>
                        <a:spcBef>
                          <a:spcPts val="0"/>
                        </a:spcBef>
                        <a:spcAft>
                          <a:spcPts val="0"/>
                        </a:spcAft>
                        <a:buClr>
                          <a:srgbClr val="000000"/>
                        </a:buClr>
                        <a:buSzPts val="1400"/>
                        <a:buFont typeface="Montserrat"/>
                        <a:buNone/>
                      </a:pPr>
                      <a:r>
                        <a:rPr lang="es-MX" sz="1500" b="1" u="none" strike="noStrike" cap="none">
                          <a:latin typeface="Noto Sans" panose="020B0502040504020204" pitchFamily="34" charset="0"/>
                          <a:ea typeface="Noto Sans" panose="020B0502040504020204" pitchFamily="34" charset="0"/>
                          <a:cs typeface="Noto Sans" panose="020B0502040504020204" pitchFamily="34" charset="0"/>
                          <a:sym typeface="Calibri"/>
                        </a:rPr>
                        <a:t>Quimioterapia ambulatoria</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0" u="none" strike="noStrike" cap="none">
                          <a:latin typeface="Noto Sans" panose="020B0502040504020204" pitchFamily="34" charset="0"/>
                          <a:ea typeface="Noto Sans" panose="020B0502040504020204" pitchFamily="34" charset="0"/>
                          <a:cs typeface="Noto Sans" panose="020B0502040504020204" pitchFamily="34" charset="0"/>
                          <a:sym typeface="Calibri"/>
                        </a:rPr>
                        <a:t>7,909</a:t>
                      </a:r>
                      <a:endParaRPr sz="1500" b="0"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7,213</a:t>
                      </a:r>
                      <a:endParaRPr sz="1500" b="1" i="0" u="none" strike="noStrike" cap="none">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63500" marR="63500" marT="62425" marB="62425" anchor="ctr"/>
                </a:tc>
                <a:tc>
                  <a:txBody>
                    <a:bodyPr/>
                    <a:lstStyle/>
                    <a:p>
                      <a:pPr marL="0" marR="0" lvl="0" indent="0" algn="ctr" defTabSz="914400" rtl="0" eaLnBrk="1" fontAlgn="b" latinLnBrk="0" hangingPunct="1">
                        <a:lnSpc>
                          <a:spcPct val="100000"/>
                        </a:lnSpc>
                        <a:spcBef>
                          <a:spcPts val="0"/>
                        </a:spcBef>
                        <a:spcAft>
                          <a:spcPts val="0"/>
                        </a:spcAft>
                        <a:buClr>
                          <a:schemeClr val="dk1"/>
                        </a:buClr>
                        <a:buSzPts val="1400"/>
                        <a:buFont typeface="Montserrat"/>
                        <a:buNone/>
                      </a:pPr>
                      <a:r>
                        <a:rPr lang="es-MX" sz="1500" b="1" u="none" strike="noStrike" kern="1200" cap="none" dirty="0">
                          <a:solidFill>
                            <a:schemeClr val="tx1"/>
                          </a:solidFill>
                          <a:latin typeface="Noto Sans" panose="020B0502040504020204" pitchFamily="34" charset="0"/>
                          <a:ea typeface="Noto Sans" panose="020B0502040504020204" pitchFamily="34" charset="0"/>
                          <a:cs typeface="Noto Sans" panose="020B0502040504020204" pitchFamily="34" charset="0"/>
                        </a:rPr>
                        <a:t>-8.80</a:t>
                      </a:r>
                    </a:p>
                  </a:txBody>
                  <a:tcPr marL="9525" marR="9525" marT="9525" marB="0" anchor="ctr">
                    <a:solidFill>
                      <a:schemeClr val="accent5">
                        <a:lumMod val="20000"/>
                        <a:lumOff val="80000"/>
                      </a:schemeClr>
                    </a:solidFill>
                  </a:tcPr>
                </a:tc>
                <a:extLst>
                  <a:ext uri="{0D108BD9-81ED-4DB2-BD59-A6C34878D82A}">
                    <a16:rowId xmlns:a16="http://schemas.microsoft.com/office/drawing/2014/main" val="3099586947"/>
                  </a:ext>
                </a:extLst>
              </a:tr>
            </a:tbl>
          </a:graphicData>
        </a:graphic>
      </p:graphicFrame>
      <p:sp>
        <p:nvSpPr>
          <p:cNvPr id="17" name="Google Shape;370;p25">
            <a:extLst>
              <a:ext uri="{FF2B5EF4-FFF2-40B4-BE49-F238E27FC236}">
                <a16:creationId xmlns:a16="http://schemas.microsoft.com/office/drawing/2014/main" id="{1F9EDE7F-D152-8B60-DCDA-597F67B9AB90}"/>
              </a:ext>
            </a:extLst>
          </p:cNvPr>
          <p:cNvSpPr txBox="1"/>
          <p:nvPr/>
        </p:nvSpPr>
        <p:spPr>
          <a:xfrm>
            <a:off x="3272608" y="468226"/>
            <a:ext cx="6249100" cy="400110"/>
          </a:xfrm>
          <a:prstGeom prst="rect">
            <a:avLst/>
          </a:prstGeom>
        </p:spPr>
        <p:txBody>
          <a:bodyPr wrap="square">
            <a:spAutoFit/>
          </a:bodyPr>
          <a:lstStyle>
            <a:defPPr>
              <a:defRPr lang="es-MX"/>
            </a:defPPr>
            <a:lvl1pPr algn="ctr" eaLnBrk="1" fontAlgn="auto" hangingPunct="1">
              <a:spcBef>
                <a:spcPts val="0"/>
              </a:spcBef>
              <a:spcAft>
                <a:spcPts val="0"/>
              </a:spcAft>
              <a:defRPr sz="2000" b="1">
                <a:solidFill>
                  <a:srgbClr val="1F3864"/>
                </a:solidFill>
                <a:latin typeface="Montserrat"/>
              </a:defRPr>
            </a:lvl1pPr>
          </a:lstStyle>
          <a:p>
            <a:pPr eaLnBrk="0" fontAlgn="base" hangingPunct="0"/>
            <a:r>
              <a:rPr lang="es-ES">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Aspectos Cuantitativos (2023 – 2024)</a:t>
            </a:r>
          </a:p>
        </p:txBody>
      </p:sp>
    </p:spTree>
    <p:extLst>
      <p:ext uri="{BB962C8B-B14F-4D97-AF65-F5344CB8AC3E}">
        <p14:creationId xmlns:p14="http://schemas.microsoft.com/office/powerpoint/2010/main" val="94347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D375547-909C-E370-55F1-899E94FB489D}"/>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2A5BE444-BE73-D39D-C75E-D753D6037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44D93D4F-6201-C577-C636-A47DCD205232}"/>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989828F4-B404-140C-75D3-512C8A9106B1}"/>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EA2E2330-15E8-51C4-62DB-25E76557F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D2BC5998-3EF7-2A56-4420-EF23390B8738}"/>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10" name="Grupo 9">
            <a:extLst>
              <a:ext uri="{FF2B5EF4-FFF2-40B4-BE49-F238E27FC236}">
                <a16:creationId xmlns:a16="http://schemas.microsoft.com/office/drawing/2014/main" id="{C3463DF3-A5B0-DE03-1756-58BA590219AF}"/>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50E0EA28-FA14-40F1-79B5-B72A8AB0E06F}"/>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229B416B-FA47-95FF-C0EF-9F18DCCF951B}"/>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A28E2AC1-8241-8FE2-0781-FEFF8E4E0B78}"/>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8B005DC-B390-B020-D2BF-2151BA59D70B}"/>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A80AC7B8-5CCF-EE11-2052-E835FB1F03EC}"/>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2" name="Google Shape;481;p17">
            <a:extLst>
              <a:ext uri="{FF2B5EF4-FFF2-40B4-BE49-F238E27FC236}">
                <a16:creationId xmlns:a16="http://schemas.microsoft.com/office/drawing/2014/main" id="{D4B250C7-2538-5F06-3DA1-E1AD392CF988}"/>
              </a:ext>
            </a:extLst>
          </p:cNvPr>
          <p:cNvSpPr/>
          <p:nvPr/>
        </p:nvSpPr>
        <p:spPr>
          <a:xfrm>
            <a:off x="354954" y="1627327"/>
            <a:ext cx="3786434" cy="4068766"/>
          </a:xfrm>
          <a:prstGeom prst="rect">
            <a:avLst/>
          </a:prstGeom>
          <a:noFill/>
          <a:ln>
            <a:noFill/>
          </a:ln>
        </p:spPr>
        <p:txBody>
          <a:bodyPr spcFirstLastPara="1" wrap="square" lIns="91425" tIns="45700" rIns="91425" bIns="45700" anchor="t" anchorCtr="0">
            <a:spAutoFit/>
          </a:bodyPr>
          <a:lstStyle/>
          <a:p>
            <a:pPr marR="12700" lvl="0" algn="just">
              <a:lnSpc>
                <a:spcPct val="115000"/>
              </a:lnSpc>
              <a:spcAft>
                <a:spcPts val="1200"/>
              </a:spcAft>
            </a:pPr>
            <a:r>
              <a:rPr lang="es-MX">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A partir del 2023 la </a:t>
            </a:r>
            <a:r>
              <a:rPr lang="es-MX" b="1">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Clínica Down </a:t>
            </a:r>
            <a:r>
              <a:rPr lang="es-MX">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forma parte  </a:t>
            </a:r>
            <a:r>
              <a:rPr lang="es-MX" i="1">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del </a:t>
            </a:r>
            <a:r>
              <a:rPr lang="es-MX" b="1" i="1">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Human Trisome Project</a:t>
            </a:r>
            <a:r>
              <a:rPr lang="es-MX" i="1">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a:t>
            </a:r>
            <a:r>
              <a:rPr lang="es-MX">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 otorgando al INP un registro ante el eRA Commons, con el cual el hospital ya puede participar en proceso de subvenciones de investigación o grants del National Institute of Health NIH y número ante el Sistema para la Administración de Subvenciones (SAM) del gobierno de Estados Unidos.</a:t>
            </a:r>
            <a:endParaRPr lang="es-MX" sz="1600" b="1" i="1">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p:txBody>
      </p:sp>
      <p:pic>
        <p:nvPicPr>
          <p:cNvPr id="3" name="Picture 2" descr="The Crnic Institute Human Trisome Project">
            <a:extLst>
              <a:ext uri="{FF2B5EF4-FFF2-40B4-BE49-F238E27FC236}">
                <a16:creationId xmlns:a16="http://schemas.microsoft.com/office/drawing/2014/main" id="{63709253-0289-B457-C208-A942AFE3E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7710" y="4717404"/>
            <a:ext cx="4282515" cy="8897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me | eRA">
            <a:extLst>
              <a:ext uri="{FF2B5EF4-FFF2-40B4-BE49-F238E27FC236}">
                <a16:creationId xmlns:a16="http://schemas.microsoft.com/office/drawing/2014/main" id="{A0CAD0FB-F63F-A267-0F03-7088F783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6150" y="4433706"/>
            <a:ext cx="1486062" cy="1368805"/>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15D03407-E166-BED4-6DA7-7333ED2BBD42}"/>
              </a:ext>
            </a:extLst>
          </p:cNvPr>
          <p:cNvSpPr/>
          <p:nvPr/>
        </p:nvSpPr>
        <p:spPr>
          <a:xfrm>
            <a:off x="3523628" y="753928"/>
            <a:ext cx="3959987" cy="400110"/>
          </a:xfrm>
          <a:prstGeom prst="rect">
            <a:avLst/>
          </a:prstGeom>
        </p:spPr>
        <p:txBody>
          <a:bodyPr wrap="square">
            <a:spAutoFit/>
          </a:bodyPr>
          <a:lstStyle/>
          <a:p>
            <a:pPr marL="0" marR="0" lvl="0" indent="0" algn="ctr" defTabSz="914400" latinLnBrk="0">
              <a:lnSpc>
                <a:spcPct val="100000"/>
              </a:lnSpc>
              <a:spcBef>
                <a:spcPts val="0"/>
              </a:spcBef>
              <a:spcAft>
                <a:spcPts val="0"/>
              </a:spcAft>
              <a:buClrTx/>
              <a:buSzTx/>
              <a:buFontTx/>
              <a:buNone/>
              <a:tabLst/>
              <a:defRPr/>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rPr>
              <a:t>Clínica Down</a:t>
            </a:r>
          </a:p>
        </p:txBody>
      </p:sp>
      <p:sp>
        <p:nvSpPr>
          <p:cNvPr id="19" name="Rectángulo 18">
            <a:extLst>
              <a:ext uri="{FF2B5EF4-FFF2-40B4-BE49-F238E27FC236}">
                <a16:creationId xmlns:a16="http://schemas.microsoft.com/office/drawing/2014/main" id="{EF9ACEFA-7B3C-8D96-9A9E-5A271679BF7C}"/>
              </a:ext>
            </a:extLst>
          </p:cNvPr>
          <p:cNvSpPr/>
          <p:nvPr/>
        </p:nvSpPr>
        <p:spPr>
          <a:xfrm>
            <a:off x="4437602" y="1525088"/>
            <a:ext cx="7226024" cy="369332"/>
          </a:xfrm>
          <a:prstGeom prst="rect">
            <a:avLst/>
          </a:prstGeom>
        </p:spPr>
        <p:txBody>
          <a:bodyPr wrap="square">
            <a:spAutoFit/>
          </a:bodyPr>
          <a:lstStyle/>
          <a:p>
            <a:pPr algn="ctr">
              <a:defRPr/>
            </a:pPr>
            <a:r>
              <a:rPr lang="es-ES" b="1">
                <a:solidFill>
                  <a:srgbClr val="05405D"/>
                </a:solidFill>
                <a:latin typeface="Noto Sans" panose="020B0502040504020204" pitchFamily="34" charset="0"/>
                <a:ea typeface="Noto Sans" panose="020B0502040504020204" pitchFamily="34" charset="0"/>
                <a:cs typeface="Arial" panose="020B0604020202020204" pitchFamily="34" charset="0"/>
              </a:rPr>
              <a:t>Número de consultas en la Clínica de Down 2023 - 2024</a:t>
            </a:r>
            <a:endParaRPr lang="es-MX" b="1">
              <a:solidFill>
                <a:srgbClr val="05405D"/>
              </a:solidFill>
              <a:latin typeface="Noto Sans" panose="020B0502040504020204" pitchFamily="34" charset="0"/>
              <a:ea typeface="Noto Sans" panose="020B0502040504020204" pitchFamily="34" charset="0"/>
              <a:cs typeface="Arial" panose="020B0604020202020204" pitchFamily="34" charset="0"/>
            </a:endParaRPr>
          </a:p>
        </p:txBody>
      </p:sp>
      <p:graphicFrame>
        <p:nvGraphicFramePr>
          <p:cNvPr id="20" name="Tabla 19">
            <a:extLst>
              <a:ext uri="{FF2B5EF4-FFF2-40B4-BE49-F238E27FC236}">
                <a16:creationId xmlns:a16="http://schemas.microsoft.com/office/drawing/2014/main" id="{DB9BC5E6-8F8C-EC6D-4033-7FC5BFDC518B}"/>
              </a:ext>
            </a:extLst>
          </p:cNvPr>
          <p:cNvGraphicFramePr>
            <a:graphicFrameLocks noGrp="1"/>
          </p:cNvGraphicFramePr>
          <p:nvPr>
            <p:extLst>
              <p:ext uri="{D42A27DB-BD31-4B8C-83A1-F6EECF244321}">
                <p14:modId xmlns:p14="http://schemas.microsoft.com/office/powerpoint/2010/main" val="972121720"/>
              </p:ext>
            </p:extLst>
          </p:nvPr>
        </p:nvGraphicFramePr>
        <p:xfrm>
          <a:off x="4879909" y="1894422"/>
          <a:ext cx="6083556" cy="2343946"/>
        </p:xfrm>
        <a:graphic>
          <a:graphicData uri="http://schemas.openxmlformats.org/drawingml/2006/table">
            <a:tbl>
              <a:tblPr/>
              <a:tblGrid>
                <a:gridCol w="2931633">
                  <a:extLst>
                    <a:ext uri="{9D8B030D-6E8A-4147-A177-3AD203B41FA5}">
                      <a16:colId xmlns:a16="http://schemas.microsoft.com/office/drawing/2014/main" val="3036462082"/>
                    </a:ext>
                  </a:extLst>
                </a:gridCol>
                <a:gridCol w="1050641">
                  <a:extLst>
                    <a:ext uri="{9D8B030D-6E8A-4147-A177-3AD203B41FA5}">
                      <a16:colId xmlns:a16="http://schemas.microsoft.com/office/drawing/2014/main" val="507541016"/>
                    </a:ext>
                  </a:extLst>
                </a:gridCol>
                <a:gridCol w="1050641">
                  <a:extLst>
                    <a:ext uri="{9D8B030D-6E8A-4147-A177-3AD203B41FA5}">
                      <a16:colId xmlns:a16="http://schemas.microsoft.com/office/drawing/2014/main" val="4253513469"/>
                    </a:ext>
                  </a:extLst>
                </a:gridCol>
                <a:gridCol w="1050641">
                  <a:extLst>
                    <a:ext uri="{9D8B030D-6E8A-4147-A177-3AD203B41FA5}">
                      <a16:colId xmlns:a16="http://schemas.microsoft.com/office/drawing/2014/main" val="2149270958"/>
                    </a:ext>
                  </a:extLst>
                </a:gridCol>
              </a:tblGrid>
              <a:tr h="665681">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Variables</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2023</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2024</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Var (%)</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extLst>
                  <a:ext uri="{0D108BD9-81ED-4DB2-BD59-A6C34878D82A}">
                    <a16:rowId xmlns:a16="http://schemas.microsoft.com/office/drawing/2014/main" val="3394580852"/>
                  </a:ext>
                </a:extLst>
              </a:tr>
              <a:tr h="337528">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Valoraciones</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66</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70</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6.06</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21927896"/>
                  </a:ext>
                </a:extLst>
              </a:tr>
              <a:tr h="337528">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Consulta de 1a vez</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57</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38</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-33.33</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00313549"/>
                  </a:ext>
                </a:extLst>
              </a:tr>
              <a:tr h="665681">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Consulta Subsecuente</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938</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1015</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Noto Sans" panose="020B0502040504020204" pitchFamily="34" charset="0"/>
                          <a:ea typeface="Noto Sans" panose="020B0502040504020204" pitchFamily="34" charset="0"/>
                        </a:rPr>
                        <a:t>8.21</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868074766"/>
                  </a:ext>
                </a:extLst>
              </a:tr>
              <a:tr h="337528">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Total</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1,061</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1,123</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tc>
                  <a:txBody>
                    <a:bodyPr/>
                    <a:lstStyle/>
                    <a:p>
                      <a:pPr algn="ctr" rtl="0" fontAlgn="ctr"/>
                      <a:r>
                        <a:rPr lang="es-MX" sz="1600" b="1" i="0" u="none" strike="noStrike">
                          <a:solidFill>
                            <a:srgbClr val="FFFFFF"/>
                          </a:solidFill>
                          <a:effectLst/>
                          <a:latin typeface="Noto Sans" panose="020B0502040504020204" pitchFamily="34" charset="0"/>
                          <a:ea typeface="Noto Sans" panose="020B0502040504020204" pitchFamily="34" charset="0"/>
                        </a:rPr>
                        <a:t>5.84</a:t>
                      </a: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5405D"/>
                    </a:solidFill>
                  </a:tcPr>
                </a:tc>
                <a:extLst>
                  <a:ext uri="{0D108BD9-81ED-4DB2-BD59-A6C34878D82A}">
                    <a16:rowId xmlns:a16="http://schemas.microsoft.com/office/drawing/2014/main" val="201457572"/>
                  </a:ext>
                </a:extLst>
              </a:tr>
            </a:tbl>
          </a:graphicData>
        </a:graphic>
      </p:graphicFrame>
    </p:spTree>
    <p:extLst>
      <p:ext uri="{BB962C8B-B14F-4D97-AF65-F5344CB8AC3E}">
        <p14:creationId xmlns:p14="http://schemas.microsoft.com/office/powerpoint/2010/main" val="906322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2CACB19-CC2F-DE28-79F8-FFEFD42C325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3029AC7C-D063-266C-A215-E7D4DC3D1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6D1C45A3-825A-988D-5C6A-6C1625A2D95C}"/>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F3306759-53FB-D998-275A-2C4AD6BE2C12}"/>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95D67D86-6C39-621A-ED28-0DDF24C07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BEFDD25C-8BF5-F788-5A74-1E872E5C9352}"/>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10" name="Grupo 9">
            <a:extLst>
              <a:ext uri="{FF2B5EF4-FFF2-40B4-BE49-F238E27FC236}">
                <a16:creationId xmlns:a16="http://schemas.microsoft.com/office/drawing/2014/main" id="{D95763CD-1839-CDBF-D1F6-D69722EA9B37}"/>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D1268C6B-BBE9-AC3D-5E6E-020C1F3B2064}"/>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309017E5-5D9E-F340-1C88-49FED420F359}"/>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93296721-B7A8-8C0E-F6C8-ACB048E8E58D}"/>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A32F6235-DF83-2F68-5D20-AC9D4C0B1B22}"/>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795C9B52-C83F-8343-B968-1166AD64952B}"/>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7" name="Google Shape;417;p11">
            <a:extLst>
              <a:ext uri="{FF2B5EF4-FFF2-40B4-BE49-F238E27FC236}">
                <a16:creationId xmlns:a16="http://schemas.microsoft.com/office/drawing/2014/main" id="{B3251507-08F9-B003-99F0-E92C21EC8B6A}"/>
              </a:ext>
            </a:extLst>
          </p:cNvPr>
          <p:cNvSpPr/>
          <p:nvPr/>
        </p:nvSpPr>
        <p:spPr>
          <a:xfrm>
            <a:off x="2538655" y="450589"/>
            <a:ext cx="7717005" cy="442674"/>
          </a:xfrm>
          <a:prstGeom prst="round2DiagRect">
            <a:avLst>
              <a:gd name="adj1" fmla="val 16667"/>
              <a:gd name="adj2" fmla="val 0"/>
            </a:avLst>
          </a:prstGeom>
        </p:spPr>
        <p:txBody>
          <a:bodyPr wrap="square">
            <a:spAutoFit/>
          </a:bodyPr>
          <a:lstStyle/>
          <a:p>
            <a:pPr algn="ctr"/>
            <a:r>
              <a:rPr lang="es-MX" sz="2000" b="1">
                <a:solidFill>
                  <a:srgbClr val="05405D"/>
                </a:solidFill>
                <a:latin typeface="Montserrat" panose="00000500000000000000" pitchFamily="2" charset="0"/>
                <a:cs typeface="Arial" panose="020B0604020202020204" pitchFamily="34" charset="0"/>
                <a:sym typeface="Montserrat"/>
              </a:rPr>
              <a:t>Infecciones Asociadas a la Atención en Salud  </a:t>
            </a:r>
            <a:endParaRPr sz="2000" b="1">
              <a:solidFill>
                <a:srgbClr val="05405D"/>
              </a:solidFill>
              <a:latin typeface="Montserrat" panose="00000500000000000000" pitchFamily="2" charset="0"/>
              <a:cs typeface="Arial" panose="020B0604020202020204" pitchFamily="34" charset="0"/>
              <a:sym typeface="Montserrat"/>
            </a:endParaRPr>
          </a:p>
        </p:txBody>
      </p:sp>
      <p:sp>
        <p:nvSpPr>
          <p:cNvPr id="18" name="CuadroTexto 17">
            <a:extLst>
              <a:ext uri="{FF2B5EF4-FFF2-40B4-BE49-F238E27FC236}">
                <a16:creationId xmlns:a16="http://schemas.microsoft.com/office/drawing/2014/main" id="{8D9EBF67-6410-3D88-D7FF-8FE5CE4F18C0}"/>
              </a:ext>
            </a:extLst>
          </p:cNvPr>
          <p:cNvSpPr txBox="1"/>
          <p:nvPr/>
        </p:nvSpPr>
        <p:spPr>
          <a:xfrm>
            <a:off x="7740505" y="941205"/>
            <a:ext cx="4326577" cy="5955476"/>
          </a:xfrm>
          <a:prstGeom prst="rect">
            <a:avLst/>
          </a:prstGeom>
          <a:noFill/>
        </p:spPr>
        <p:txBody>
          <a:bodyPr wrap="square" rtlCol="0">
            <a:spAutoFit/>
          </a:bodyPr>
          <a:lstStyle/>
          <a:p>
            <a:pPr>
              <a:spcAft>
                <a:spcPts val="600"/>
              </a:spcAft>
            </a:pPr>
            <a:r>
              <a:rPr lang="es-ES" sz="1600">
                <a:latin typeface="Noto Sans" panose="020B0502040504020204" pitchFamily="34" charset="0"/>
                <a:ea typeface="Noto Sans" panose="020B0502040504020204" pitchFamily="34" charset="0"/>
              </a:rPr>
              <a:t>Para el control de IAAS se han realizado las siguientes estrategias:</a:t>
            </a:r>
            <a:endParaRPr lang="es-MX" sz="1600">
              <a:latin typeface="Noto Sans" panose="020B0502040504020204" pitchFamily="34" charset="0"/>
              <a:ea typeface="Noto Sans" panose="020B0502040504020204" pitchFamily="34" charset="0"/>
            </a:endParaRPr>
          </a:p>
          <a:p>
            <a:pPr marL="285750" indent="-285750">
              <a:spcAft>
                <a:spcPts val="600"/>
              </a:spcAft>
              <a:buFont typeface="Arial" panose="020B0604020202020204" pitchFamily="34" charset="0"/>
              <a:buChar char="•"/>
            </a:pPr>
            <a:r>
              <a:rPr lang="es-ES" sz="1600">
                <a:latin typeface="Noto Sans" panose="020B0502040504020204" pitchFamily="34" charset="0"/>
                <a:ea typeface="Noto Sans" panose="020B0502040504020204" pitchFamily="34" charset="0"/>
              </a:rPr>
              <a:t>Seguimiento del plan de mejoría de higiene de manos en conjunto con COCASEP.</a:t>
            </a:r>
            <a:endParaRPr lang="es-MX" sz="1600">
              <a:latin typeface="Noto Sans" panose="020B0502040504020204" pitchFamily="34" charset="0"/>
              <a:ea typeface="Noto Sans" panose="020B0502040504020204" pitchFamily="34" charset="0"/>
            </a:endParaRPr>
          </a:p>
          <a:p>
            <a:pPr marL="285750" indent="-285750">
              <a:spcAft>
                <a:spcPts val="600"/>
              </a:spcAft>
              <a:buFont typeface="Arial" panose="020B0604020202020204" pitchFamily="34" charset="0"/>
              <a:buChar char="•"/>
            </a:pPr>
            <a:r>
              <a:rPr lang="es-ES" sz="1600">
                <a:latin typeface="Noto Sans" panose="020B0502040504020204" pitchFamily="34" charset="0"/>
                <a:ea typeface="Noto Sans" panose="020B0502040504020204" pitchFamily="34" charset="0"/>
              </a:rPr>
              <a:t>Entrenamiento de residentes de pediatría al rotar en UVEH PCI.</a:t>
            </a:r>
          </a:p>
          <a:p>
            <a:pPr marL="285750" indent="-285750">
              <a:spcAft>
                <a:spcPts val="600"/>
              </a:spcAft>
              <a:buFont typeface="Arial" panose="020B0604020202020204" pitchFamily="34" charset="0"/>
              <a:buChar char="•"/>
            </a:pPr>
            <a:r>
              <a:rPr lang="es-ES" sz="1600">
                <a:latin typeface="Noto Sans" panose="020B0502040504020204" pitchFamily="34" charset="0"/>
                <a:ea typeface="Noto Sans" panose="020B0502040504020204" pitchFamily="34" charset="0"/>
              </a:rPr>
              <a:t>Trabajo en conjunto con el equipo del SOUA. Lineamientos de profilaxis quirúrgico en fase de aprobación y difusión. Se mantiene la estrategia restrictiva de uso de antibióticos.</a:t>
            </a:r>
            <a:endParaRPr lang="es-MX" sz="1600">
              <a:latin typeface="Noto Sans" panose="020B0502040504020204" pitchFamily="34" charset="0"/>
              <a:ea typeface="Noto Sans" panose="020B0502040504020204" pitchFamily="34" charset="0"/>
            </a:endParaRPr>
          </a:p>
          <a:p>
            <a:pPr marL="285750" indent="-285750">
              <a:spcAft>
                <a:spcPts val="600"/>
              </a:spcAft>
              <a:buFont typeface="Arial" panose="020B0604020202020204" pitchFamily="34" charset="0"/>
              <a:buChar char="•"/>
            </a:pPr>
            <a:r>
              <a:rPr lang="es-ES" sz="1600">
                <a:latin typeface="Noto Sans" panose="020B0502040504020204" pitchFamily="34" charset="0"/>
                <a:ea typeface="Noto Sans" panose="020B0502040504020204" pitchFamily="34" charset="0"/>
              </a:rPr>
              <a:t>Revisión y modificación de estrategias de prevención de los paquetes de verificación para prevención de infecciones asociadas a métodos invasivos y cirugías.</a:t>
            </a:r>
            <a:endParaRPr lang="es-MX" sz="1600">
              <a:latin typeface="Noto Sans" panose="020B0502040504020204" pitchFamily="34" charset="0"/>
              <a:ea typeface="Noto Sans" panose="020B0502040504020204" pitchFamily="34" charset="0"/>
            </a:endParaRPr>
          </a:p>
          <a:p>
            <a:pPr marL="285750" indent="-285750">
              <a:buFont typeface="Arial" panose="020B0604020202020204" pitchFamily="34" charset="0"/>
              <a:buChar char="•"/>
            </a:pPr>
            <a:r>
              <a:rPr lang="es-ES" sz="1600">
                <a:latin typeface="Noto Sans" panose="020B0502040504020204" pitchFamily="34" charset="0"/>
                <a:ea typeface="Noto Sans" panose="020B0502040504020204" pitchFamily="34" charset="0"/>
              </a:rPr>
              <a:t>Redacción de una guía institucional para prevención de Neumonías pediátricas por parte de la subdirección de Medicina Crítica. </a:t>
            </a:r>
          </a:p>
          <a:p>
            <a:pPr marL="285750" indent="-285750">
              <a:buFont typeface="Arial" panose="020B0604020202020204" pitchFamily="34" charset="0"/>
              <a:buChar char="•"/>
            </a:pPr>
            <a:endParaRPr lang="es-MX" sz="2000">
              <a:latin typeface="Noto Sans" panose="020B0502040504020204" pitchFamily="34" charset="0"/>
              <a:ea typeface="Noto Sans" panose="020B0502040504020204" pitchFamily="34" charset="0"/>
            </a:endParaRPr>
          </a:p>
        </p:txBody>
      </p:sp>
      <p:graphicFrame>
        <p:nvGraphicFramePr>
          <p:cNvPr id="19" name="Tabla 18">
            <a:extLst>
              <a:ext uri="{FF2B5EF4-FFF2-40B4-BE49-F238E27FC236}">
                <a16:creationId xmlns:a16="http://schemas.microsoft.com/office/drawing/2014/main" id="{966DBE07-C13B-CCCF-6730-E53E522B41EF}"/>
              </a:ext>
            </a:extLst>
          </p:cNvPr>
          <p:cNvGraphicFramePr>
            <a:graphicFrameLocks noGrp="1"/>
          </p:cNvGraphicFramePr>
          <p:nvPr>
            <p:extLst>
              <p:ext uri="{D42A27DB-BD31-4B8C-83A1-F6EECF244321}">
                <p14:modId xmlns:p14="http://schemas.microsoft.com/office/powerpoint/2010/main" val="1553527264"/>
              </p:ext>
            </p:extLst>
          </p:nvPr>
        </p:nvGraphicFramePr>
        <p:xfrm>
          <a:off x="173331" y="1037388"/>
          <a:ext cx="4071286" cy="5243956"/>
        </p:xfrm>
        <a:graphic>
          <a:graphicData uri="http://schemas.openxmlformats.org/drawingml/2006/table">
            <a:tbl>
              <a:tblPr bandRow="1">
                <a:tableStyleId>{BDBED569-4797-4DF1-A0F4-6AAB3CD982D8}</a:tableStyleId>
              </a:tblPr>
              <a:tblGrid>
                <a:gridCol w="2141797">
                  <a:extLst>
                    <a:ext uri="{9D8B030D-6E8A-4147-A177-3AD203B41FA5}">
                      <a16:colId xmlns:a16="http://schemas.microsoft.com/office/drawing/2014/main" val="3341680552"/>
                    </a:ext>
                  </a:extLst>
                </a:gridCol>
                <a:gridCol w="894341">
                  <a:extLst>
                    <a:ext uri="{9D8B030D-6E8A-4147-A177-3AD203B41FA5}">
                      <a16:colId xmlns:a16="http://schemas.microsoft.com/office/drawing/2014/main" val="1425276777"/>
                    </a:ext>
                  </a:extLst>
                </a:gridCol>
                <a:gridCol w="1035148">
                  <a:extLst>
                    <a:ext uri="{9D8B030D-6E8A-4147-A177-3AD203B41FA5}">
                      <a16:colId xmlns:a16="http://schemas.microsoft.com/office/drawing/2014/main" val="2013773156"/>
                    </a:ext>
                  </a:extLst>
                </a:gridCol>
              </a:tblGrid>
              <a:tr h="465587">
                <a:tc>
                  <a:txBody>
                    <a:bodyPr/>
                    <a:lstStyle/>
                    <a:p>
                      <a:pPr marL="0" marR="0" lvl="0" indent="0" algn="ctr" defTabSz="914400" rtl="0" eaLnBrk="1" latinLnBrk="0" hangingPunct="1">
                        <a:lnSpc>
                          <a:spcPct val="100000"/>
                        </a:lnSpc>
                        <a:spcBef>
                          <a:spcPts val="0"/>
                        </a:spcBef>
                        <a:spcAft>
                          <a:spcPts val="0"/>
                        </a:spcAft>
                        <a:buClr>
                          <a:schemeClr val="lt1"/>
                        </a:buClr>
                        <a:buSzPts val="1200"/>
                        <a:buFont typeface="Montserrat"/>
                        <a:buNone/>
                      </a:pPr>
                      <a:r>
                        <a:rPr lang="es-ES" sz="1400" b="1" u="none" strike="noStrike" kern="1200" cap="none">
                          <a:solidFill>
                            <a:schemeClr val="bg1"/>
                          </a:solidFill>
                          <a:latin typeface="Noto Sans" panose="020B0502040504020204" pitchFamily="34" charset="0"/>
                          <a:ea typeface="Noto Sans" panose="020B0502040504020204" pitchFamily="34" charset="0"/>
                          <a:cs typeface="+mn-cs"/>
                        </a:rPr>
                        <a:t>Evento</a:t>
                      </a:r>
                      <a:endParaRPr lang="es-MX" sz="1400" b="1" u="none" strike="noStrike" kern="1200" cap="none">
                        <a:solidFill>
                          <a:schemeClr val="bg1"/>
                        </a:solidFill>
                        <a:latin typeface="Noto Sans" panose="020B0502040504020204" pitchFamily="34" charset="0"/>
                        <a:ea typeface="Noto Sans" panose="020B0502040504020204" pitchFamily="34" charset="0"/>
                        <a:cs typeface="+mn-cs"/>
                      </a:endParaRPr>
                    </a:p>
                  </a:txBody>
                  <a:tcPr marL="73025" marR="73025" marT="0" marB="0"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chemeClr val="lt1"/>
                        </a:buClr>
                        <a:buSzPts val="1200"/>
                        <a:buFont typeface="Montserrat"/>
                        <a:buNone/>
                      </a:pPr>
                      <a:r>
                        <a:rPr lang="es-MX" sz="1400" b="1" u="none" strike="noStrike" kern="1200" cap="none">
                          <a:solidFill>
                            <a:schemeClr val="bg1"/>
                          </a:solidFill>
                          <a:latin typeface="Noto Sans" panose="020B0502040504020204" pitchFamily="34" charset="0"/>
                          <a:ea typeface="Noto Sans" panose="020B0502040504020204" pitchFamily="34" charset="0"/>
                          <a:cs typeface="+mn-cs"/>
                        </a:rPr>
                        <a:t>2023</a:t>
                      </a:r>
                    </a:p>
                  </a:txBody>
                  <a:tcPr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chemeClr val="lt1"/>
                        </a:buClr>
                        <a:buSzPts val="1200"/>
                        <a:buFont typeface="Montserrat"/>
                        <a:buNone/>
                      </a:pPr>
                      <a:r>
                        <a:rPr lang="es-MX" sz="1400" b="1" u="none" strike="noStrike" kern="1200" cap="none">
                          <a:solidFill>
                            <a:schemeClr val="bg1"/>
                          </a:solidFill>
                          <a:latin typeface="Noto Sans" panose="020B0502040504020204" pitchFamily="34" charset="0"/>
                          <a:ea typeface="Noto Sans" panose="020B0502040504020204" pitchFamily="34" charset="0"/>
                          <a:cs typeface="+mn-cs"/>
                        </a:rPr>
                        <a:t>2024</a:t>
                      </a:r>
                    </a:p>
                  </a:txBody>
                  <a:tcPr anchor="ctr">
                    <a:solidFill>
                      <a:srgbClr val="05405D"/>
                    </a:solidFill>
                  </a:tcPr>
                </a:tc>
                <a:extLst>
                  <a:ext uri="{0D108BD9-81ED-4DB2-BD59-A6C34878D82A}">
                    <a16:rowId xmlns:a16="http://schemas.microsoft.com/office/drawing/2014/main" val="2344683553"/>
                  </a:ext>
                </a:extLst>
              </a:tr>
              <a:tr h="665491">
                <a:tc>
                  <a:txBody>
                    <a:bodyPr/>
                    <a:lstStyle/>
                    <a:p>
                      <a:pPr marR="31115" indent="13970" algn="l">
                        <a:spcAft>
                          <a:spcPts val="0"/>
                        </a:spcAft>
                      </a:pPr>
                      <a:r>
                        <a:rPr lang="es-ES" sz="1400" b="1" u="none" strike="noStrike" kern="1200" cap="none">
                          <a:solidFill>
                            <a:schemeClr val="tx1"/>
                          </a:solidFill>
                          <a:latin typeface="Noto Sans" panose="020B0502040504020204" pitchFamily="34" charset="0"/>
                          <a:ea typeface="Noto Sans" panose="020B0502040504020204" pitchFamily="34" charset="0"/>
                          <a:cs typeface="+mn-cs"/>
                        </a:rPr>
                        <a:t>Infecciones asociadas a la atención de la salud IASS</a:t>
                      </a:r>
                      <a:endParaRPr lang="es-MX" sz="14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200" u="none" strike="noStrike" kern="1200" cap="none">
                          <a:solidFill>
                            <a:schemeClr val="tx1"/>
                          </a:solidFill>
                          <a:latin typeface="Noto Sans" panose="020B0502040504020204" pitchFamily="34" charset="0"/>
                          <a:ea typeface="Noto Sans" panose="020B0502040504020204" pitchFamily="34" charset="0"/>
                          <a:cs typeface="+mn-cs"/>
                        </a:rPr>
                        <a:t>Tasa por 1,000 días paciente</a:t>
                      </a:r>
                      <a:endParaRPr lang="es-MX" sz="12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200" u="none" strike="noStrike" kern="1200" cap="none">
                          <a:solidFill>
                            <a:schemeClr val="tx1"/>
                          </a:solidFill>
                          <a:latin typeface="Noto Sans" panose="020B0502040504020204" pitchFamily="34" charset="0"/>
                          <a:ea typeface="Noto Sans" panose="020B0502040504020204" pitchFamily="34" charset="0"/>
                          <a:cs typeface="+mn-cs"/>
                        </a:rPr>
                        <a:t>Tasa por 1,000 días paciente</a:t>
                      </a:r>
                      <a:endParaRPr lang="es-MX" sz="12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extLst>
                  <a:ext uri="{0D108BD9-81ED-4DB2-BD59-A6C34878D82A}">
                    <a16:rowId xmlns:a16="http://schemas.microsoft.com/office/drawing/2014/main" val="217875703"/>
                  </a:ext>
                </a:extLst>
              </a:tr>
              <a:tr h="659580">
                <a:tc>
                  <a:txBody>
                    <a:bodyPr/>
                    <a:lstStyle/>
                    <a:p>
                      <a:pPr marR="31115" indent="13970" algn="l">
                        <a:spcAft>
                          <a:spcPts val="0"/>
                        </a:spcAft>
                      </a:pPr>
                      <a:r>
                        <a:rPr lang="es-ES" sz="1400" b="1" u="none" strike="noStrike" kern="1200" cap="none">
                          <a:solidFill>
                            <a:schemeClr val="tx1"/>
                          </a:solidFill>
                          <a:latin typeface="Noto Sans" panose="020B0502040504020204" pitchFamily="34" charset="0"/>
                          <a:ea typeface="Noto Sans" panose="020B0502040504020204" pitchFamily="34" charset="0"/>
                          <a:cs typeface="+mn-cs"/>
                        </a:rPr>
                        <a:t>IAAS globales incluyan </a:t>
                      </a:r>
                      <a:r>
                        <a:rPr lang="es-MX" sz="1400" b="1" u="none" strike="noStrike" kern="1200" cap="none" noProof="0">
                          <a:solidFill>
                            <a:schemeClr val="tx1"/>
                          </a:solidFill>
                          <a:latin typeface="Noto Sans" panose="020B0502040504020204" pitchFamily="34" charset="0"/>
                          <a:ea typeface="Noto Sans" panose="020B0502040504020204" pitchFamily="34" charset="0"/>
                          <a:cs typeface="+mn-cs"/>
                        </a:rPr>
                        <a:t>UTIs</a:t>
                      </a: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11.0</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10.7</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extLst>
                  <a:ext uri="{0D108BD9-81ED-4DB2-BD59-A6C34878D82A}">
                    <a16:rowId xmlns:a16="http://schemas.microsoft.com/office/drawing/2014/main" val="653950674"/>
                  </a:ext>
                </a:extLst>
              </a:tr>
              <a:tr h="888620">
                <a:tc>
                  <a:txBody>
                    <a:bodyPr/>
                    <a:lstStyle/>
                    <a:p>
                      <a:pPr marR="31115" indent="13970" algn="l">
                        <a:spcAft>
                          <a:spcPts val="0"/>
                        </a:spcAft>
                      </a:pPr>
                      <a:r>
                        <a:rPr lang="es-ES" sz="1400" b="1" u="none" strike="noStrike" kern="1200" cap="none">
                          <a:solidFill>
                            <a:schemeClr val="tx1"/>
                          </a:solidFill>
                          <a:latin typeface="Noto Sans" panose="020B0502040504020204" pitchFamily="34" charset="0"/>
                          <a:ea typeface="Noto Sans" panose="020B0502040504020204" pitchFamily="34" charset="0"/>
                          <a:cs typeface="+mn-cs"/>
                        </a:rPr>
                        <a:t>Infecciones del torrente sanguíneo asociadas a catéter</a:t>
                      </a:r>
                      <a:endParaRPr lang="es-MX" sz="14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1.6</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3.3</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extLst>
                  <a:ext uri="{0D108BD9-81ED-4DB2-BD59-A6C34878D82A}">
                    <a16:rowId xmlns:a16="http://schemas.microsoft.com/office/drawing/2014/main" val="2108901255"/>
                  </a:ext>
                </a:extLst>
              </a:tr>
              <a:tr h="465587">
                <a:tc>
                  <a:txBody>
                    <a:bodyPr/>
                    <a:lstStyle/>
                    <a:p>
                      <a:pPr marR="31115" indent="13970" algn="l">
                        <a:spcAft>
                          <a:spcPts val="0"/>
                        </a:spcAft>
                      </a:pPr>
                      <a:r>
                        <a:rPr lang="es-ES" sz="1400" b="1" u="none" strike="noStrike" kern="1200" cap="none">
                          <a:solidFill>
                            <a:schemeClr val="tx1"/>
                          </a:solidFill>
                          <a:latin typeface="Noto Sans" panose="020B0502040504020204" pitchFamily="34" charset="0"/>
                          <a:ea typeface="Noto Sans" panose="020B0502040504020204" pitchFamily="34" charset="0"/>
                          <a:cs typeface="+mn-cs"/>
                        </a:rPr>
                        <a:t>Neumonías asociadas a ventilador</a:t>
                      </a:r>
                      <a:endParaRPr lang="es-MX" sz="14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5.5</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7.4</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extLst>
                  <a:ext uri="{0D108BD9-81ED-4DB2-BD59-A6C34878D82A}">
                    <a16:rowId xmlns:a16="http://schemas.microsoft.com/office/drawing/2014/main" val="4221801226"/>
                  </a:ext>
                </a:extLst>
              </a:tr>
              <a:tr h="686741">
                <a:tc>
                  <a:txBody>
                    <a:bodyPr/>
                    <a:lstStyle/>
                    <a:p>
                      <a:pPr marR="31115" indent="13970" algn="l">
                        <a:spcAft>
                          <a:spcPts val="0"/>
                        </a:spcAft>
                      </a:pPr>
                      <a:r>
                        <a:rPr lang="es-ES" sz="1400" b="1" u="none" strike="noStrike" kern="1200" cap="none">
                          <a:solidFill>
                            <a:schemeClr val="tx1"/>
                          </a:solidFill>
                          <a:latin typeface="Noto Sans" panose="020B0502040504020204" pitchFamily="34" charset="0"/>
                          <a:ea typeface="Noto Sans" panose="020B0502040504020204" pitchFamily="34" charset="0"/>
                          <a:cs typeface="+mn-cs"/>
                        </a:rPr>
                        <a:t>Infecciones de vías urinarias asociadas a catéter urinario</a:t>
                      </a:r>
                      <a:endParaRPr lang="es-MX" sz="14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MX" sz="1400" u="none" strike="noStrike" kern="1200" cap="none">
                          <a:solidFill>
                            <a:schemeClr val="tx1"/>
                          </a:solidFill>
                          <a:latin typeface="Noto Sans" panose="020B0502040504020204" pitchFamily="34" charset="0"/>
                          <a:ea typeface="Noto Sans" panose="020B0502040504020204" pitchFamily="34" charset="0"/>
                          <a:cs typeface="+mn-cs"/>
                        </a:rPr>
                        <a:t>2.6</a:t>
                      </a:r>
                    </a:p>
                  </a:txBody>
                  <a:tcPr marL="73025" marR="73025" marT="0" marB="0" anchor="ctr">
                    <a:solidFill>
                      <a:schemeClr val="bg1"/>
                    </a:solidFill>
                  </a:tcPr>
                </a:tc>
                <a:tc>
                  <a:txBody>
                    <a:bodyPr/>
                    <a:lstStyle/>
                    <a:p>
                      <a:pPr marR="31115" indent="13970" algn="ctr">
                        <a:spcAft>
                          <a:spcPts val="0"/>
                        </a:spcAft>
                      </a:pPr>
                      <a:r>
                        <a:rPr lang="es-MX" sz="1400" u="none" strike="noStrike" kern="1200" cap="none">
                          <a:solidFill>
                            <a:schemeClr val="tx1"/>
                          </a:solidFill>
                          <a:latin typeface="Noto Sans" panose="020B0502040504020204" pitchFamily="34" charset="0"/>
                          <a:ea typeface="Noto Sans" panose="020B0502040504020204" pitchFamily="34" charset="0"/>
                          <a:cs typeface="+mn-cs"/>
                        </a:rPr>
                        <a:t>2.3</a:t>
                      </a:r>
                    </a:p>
                  </a:txBody>
                  <a:tcPr marL="73025" marR="73025" marT="0" marB="0" anchor="ctr">
                    <a:solidFill>
                      <a:schemeClr val="bg1"/>
                    </a:solidFill>
                  </a:tcPr>
                </a:tc>
                <a:extLst>
                  <a:ext uri="{0D108BD9-81ED-4DB2-BD59-A6C34878D82A}">
                    <a16:rowId xmlns:a16="http://schemas.microsoft.com/office/drawing/2014/main" val="1587672187"/>
                  </a:ext>
                </a:extLst>
              </a:tr>
              <a:tr h="686741">
                <a:tc>
                  <a:txBody>
                    <a:bodyPr/>
                    <a:lstStyle/>
                    <a:p>
                      <a:pPr marR="31115" indent="13970" algn="l">
                        <a:spcAft>
                          <a:spcPts val="0"/>
                        </a:spcAft>
                      </a:pPr>
                      <a:r>
                        <a:rPr lang="es-ES" sz="1400" b="1" u="none" strike="noStrike" kern="1200" cap="none">
                          <a:solidFill>
                            <a:schemeClr val="bg1"/>
                          </a:solidFill>
                          <a:latin typeface="Noto Sans" panose="020B0502040504020204" pitchFamily="34" charset="0"/>
                          <a:ea typeface="Noto Sans" panose="020B0502040504020204" pitchFamily="34" charset="0"/>
                          <a:cs typeface="+mn-cs"/>
                        </a:rPr>
                        <a:t>Infecciones asociadas a la atención de la salud IASS</a:t>
                      </a:r>
                      <a:endParaRPr lang="es-MX" sz="1400" b="1" u="none" strike="noStrike" kern="1200" cap="none">
                        <a:solidFill>
                          <a:schemeClr val="bg1"/>
                        </a:solidFill>
                        <a:latin typeface="Noto Sans" panose="020B0502040504020204" pitchFamily="34" charset="0"/>
                        <a:ea typeface="Noto Sans" panose="020B0502040504020204" pitchFamily="34" charset="0"/>
                        <a:cs typeface="+mn-cs"/>
                      </a:endParaRPr>
                    </a:p>
                  </a:txBody>
                  <a:tcPr marL="73025" marR="73025" marT="0" marB="0" anchor="ctr">
                    <a:solidFill>
                      <a:srgbClr val="05405D"/>
                    </a:solidFill>
                  </a:tcPr>
                </a:tc>
                <a:tc>
                  <a:txBody>
                    <a:bodyPr/>
                    <a:lstStyle/>
                    <a:p>
                      <a:pPr marR="31115" indent="-67310" algn="ctr">
                        <a:spcAft>
                          <a:spcPts val="0"/>
                        </a:spcAft>
                      </a:pPr>
                      <a:r>
                        <a:rPr lang="es-ES" sz="1400" b="1" u="none" strike="noStrike" kern="1200" cap="none">
                          <a:solidFill>
                            <a:schemeClr val="bg1"/>
                          </a:solidFill>
                          <a:latin typeface="Noto Sans" panose="020B0502040504020204" pitchFamily="34" charset="0"/>
                          <a:ea typeface="Noto Sans" panose="020B0502040504020204" pitchFamily="34" charset="0"/>
                          <a:cs typeface="+mn-cs"/>
                        </a:rPr>
                        <a:t>Tasa por 100 cirugías</a:t>
                      </a:r>
                      <a:endParaRPr lang="es-MX" sz="1400" b="1" u="none" strike="noStrike" kern="1200" cap="none">
                        <a:solidFill>
                          <a:schemeClr val="bg1"/>
                        </a:solidFill>
                        <a:latin typeface="Noto Sans" panose="020B0502040504020204" pitchFamily="34" charset="0"/>
                        <a:ea typeface="Noto Sans" panose="020B0502040504020204" pitchFamily="34" charset="0"/>
                        <a:cs typeface="+mn-cs"/>
                      </a:endParaRPr>
                    </a:p>
                  </a:txBody>
                  <a:tcPr marL="73025" marR="73025" marT="0" marB="0" anchor="ctr">
                    <a:solidFill>
                      <a:srgbClr val="05405D"/>
                    </a:solidFill>
                  </a:tcPr>
                </a:tc>
                <a:tc>
                  <a:txBody>
                    <a:bodyPr/>
                    <a:lstStyle/>
                    <a:p>
                      <a:pPr indent="-67310" algn="ctr">
                        <a:spcAft>
                          <a:spcPts val="0"/>
                        </a:spcAft>
                      </a:pPr>
                      <a:r>
                        <a:rPr lang="es-ES" sz="1400" b="1" u="none" strike="noStrike" kern="1200" cap="none">
                          <a:solidFill>
                            <a:schemeClr val="bg1"/>
                          </a:solidFill>
                          <a:latin typeface="Noto Sans" panose="020B0502040504020204" pitchFamily="34" charset="0"/>
                          <a:ea typeface="Noto Sans" panose="020B0502040504020204" pitchFamily="34" charset="0"/>
                          <a:cs typeface="+mn-cs"/>
                        </a:rPr>
                        <a:t>Tasa por 100 cirugías</a:t>
                      </a:r>
                      <a:endParaRPr lang="es-MX" sz="1400" b="1" u="none" strike="noStrike" kern="1200" cap="none">
                        <a:solidFill>
                          <a:schemeClr val="bg1"/>
                        </a:solidFill>
                        <a:latin typeface="Noto Sans" panose="020B0502040504020204" pitchFamily="34" charset="0"/>
                        <a:ea typeface="Noto Sans" panose="020B0502040504020204" pitchFamily="34" charset="0"/>
                        <a:cs typeface="+mn-cs"/>
                      </a:endParaRPr>
                    </a:p>
                  </a:txBody>
                  <a:tcPr marL="73025" marR="73025" marT="0" marB="0" anchor="ctr">
                    <a:solidFill>
                      <a:srgbClr val="05405D"/>
                    </a:solidFill>
                  </a:tcPr>
                </a:tc>
                <a:extLst>
                  <a:ext uri="{0D108BD9-81ED-4DB2-BD59-A6C34878D82A}">
                    <a16:rowId xmlns:a16="http://schemas.microsoft.com/office/drawing/2014/main" val="3491564376"/>
                  </a:ext>
                </a:extLst>
              </a:tr>
              <a:tr h="659580">
                <a:tc>
                  <a:txBody>
                    <a:bodyPr/>
                    <a:lstStyle/>
                    <a:p>
                      <a:pPr marR="31115" indent="13970" algn="l">
                        <a:spcAft>
                          <a:spcPts val="0"/>
                        </a:spcAft>
                      </a:pPr>
                      <a:r>
                        <a:rPr lang="es-ES" sz="1400" b="1" u="none" strike="noStrike" kern="1200" cap="none">
                          <a:solidFill>
                            <a:schemeClr val="tx1"/>
                          </a:solidFill>
                          <a:latin typeface="Noto Sans" panose="020B0502040504020204" pitchFamily="34" charset="0"/>
                          <a:ea typeface="Noto Sans" panose="020B0502040504020204" pitchFamily="34" charset="0"/>
                          <a:cs typeface="+mn-cs"/>
                        </a:rPr>
                        <a:t>Infecciones de sitio quirúrgico</a:t>
                      </a:r>
                      <a:endParaRPr lang="es-MX" sz="1400" b="1"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2.4</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tc>
                  <a:txBody>
                    <a:bodyPr/>
                    <a:lstStyle/>
                    <a:p>
                      <a:pPr marR="31115" indent="13970" algn="ctr">
                        <a:spcAft>
                          <a:spcPts val="0"/>
                        </a:spcAft>
                      </a:pPr>
                      <a:r>
                        <a:rPr lang="es-ES" sz="1400" u="none" strike="noStrike" kern="1200" cap="none">
                          <a:solidFill>
                            <a:schemeClr val="tx1"/>
                          </a:solidFill>
                          <a:latin typeface="Noto Sans" panose="020B0502040504020204" pitchFamily="34" charset="0"/>
                          <a:ea typeface="Noto Sans" panose="020B0502040504020204" pitchFamily="34" charset="0"/>
                          <a:cs typeface="+mn-cs"/>
                        </a:rPr>
                        <a:t>2.3</a:t>
                      </a:r>
                      <a:endParaRPr lang="es-MX" sz="1400" u="none" strike="noStrike" kern="1200" cap="none">
                        <a:solidFill>
                          <a:schemeClr val="tx1"/>
                        </a:solidFill>
                        <a:latin typeface="Noto Sans" panose="020B0502040504020204" pitchFamily="34" charset="0"/>
                        <a:ea typeface="Noto Sans" panose="020B0502040504020204" pitchFamily="34" charset="0"/>
                        <a:cs typeface="+mn-cs"/>
                      </a:endParaRPr>
                    </a:p>
                  </a:txBody>
                  <a:tcPr marL="73025" marR="73025" marT="0" marB="0" anchor="ctr">
                    <a:solidFill>
                      <a:schemeClr val="bg1"/>
                    </a:solidFill>
                  </a:tcPr>
                </a:tc>
                <a:extLst>
                  <a:ext uri="{0D108BD9-81ED-4DB2-BD59-A6C34878D82A}">
                    <a16:rowId xmlns:a16="http://schemas.microsoft.com/office/drawing/2014/main" val="2623002429"/>
                  </a:ext>
                </a:extLst>
              </a:tr>
            </a:tbl>
          </a:graphicData>
        </a:graphic>
      </p:graphicFrame>
      <p:graphicFrame>
        <p:nvGraphicFramePr>
          <p:cNvPr id="20" name="Tabla 19">
            <a:extLst>
              <a:ext uri="{FF2B5EF4-FFF2-40B4-BE49-F238E27FC236}">
                <a16:creationId xmlns:a16="http://schemas.microsoft.com/office/drawing/2014/main" id="{6A8EA774-3595-4FB9-0648-87DD5A826DAC}"/>
              </a:ext>
            </a:extLst>
          </p:cNvPr>
          <p:cNvGraphicFramePr>
            <a:graphicFrameLocks noGrp="1"/>
          </p:cNvGraphicFramePr>
          <p:nvPr>
            <p:extLst>
              <p:ext uri="{D42A27DB-BD31-4B8C-83A1-F6EECF244321}">
                <p14:modId xmlns:p14="http://schemas.microsoft.com/office/powerpoint/2010/main" val="474066653"/>
              </p:ext>
            </p:extLst>
          </p:nvPr>
        </p:nvGraphicFramePr>
        <p:xfrm>
          <a:off x="4484393" y="1037090"/>
          <a:ext cx="3256112" cy="5487133"/>
        </p:xfrm>
        <a:graphic>
          <a:graphicData uri="http://schemas.openxmlformats.org/drawingml/2006/table">
            <a:tbl>
              <a:tblPr>
                <a:tableStyleId>{BDBED569-4797-4DF1-A0F4-6AAB3CD982D8}</a:tableStyleId>
              </a:tblPr>
              <a:tblGrid>
                <a:gridCol w="1035951">
                  <a:extLst>
                    <a:ext uri="{9D8B030D-6E8A-4147-A177-3AD203B41FA5}">
                      <a16:colId xmlns:a16="http://schemas.microsoft.com/office/drawing/2014/main" val="2785345015"/>
                    </a:ext>
                  </a:extLst>
                </a:gridCol>
                <a:gridCol w="2220161">
                  <a:extLst>
                    <a:ext uri="{9D8B030D-6E8A-4147-A177-3AD203B41FA5}">
                      <a16:colId xmlns:a16="http://schemas.microsoft.com/office/drawing/2014/main" val="4027929635"/>
                    </a:ext>
                  </a:extLst>
                </a:gridCol>
              </a:tblGrid>
              <a:tr h="384507">
                <a:tc gridSpan="2">
                  <a:txBody>
                    <a:bodyPr/>
                    <a:lstStyle/>
                    <a:p>
                      <a:pPr algn="ctr" fontAlgn="b"/>
                      <a:r>
                        <a:rPr lang="es-MX" sz="1400" b="1" u="none" strike="noStrike">
                          <a:solidFill>
                            <a:schemeClr val="bg1"/>
                          </a:solidFill>
                          <a:effectLst/>
                          <a:latin typeface="Noto Sans" panose="020B0502040504020204" pitchFamily="34" charset="0"/>
                          <a:ea typeface="Noto Sans" panose="020B0502040504020204" pitchFamily="34" charset="0"/>
                        </a:rPr>
                        <a:t>Agentes Cáusales de IAAS </a:t>
                      </a:r>
                      <a:endParaRPr lang="es-MX" sz="1400" b="1" i="0" u="none" strike="noStrike">
                        <a:solidFill>
                          <a:schemeClr val="bg1"/>
                        </a:solidFill>
                        <a:effectLst/>
                        <a:latin typeface="Noto Sans" panose="020B0502040504020204" pitchFamily="34" charset="0"/>
                        <a:ea typeface="Noto Sans" panose="020B0502040504020204" pitchFamily="34" charset="0"/>
                      </a:endParaRPr>
                    </a:p>
                  </a:txBody>
                  <a:tcPr marL="8288" marR="8288" marT="8288" marB="0" anchor="ctr">
                    <a:solidFill>
                      <a:srgbClr val="05405D"/>
                    </a:solidFill>
                  </a:tcPr>
                </a:tc>
                <a:tc hMerge="1">
                  <a:txBody>
                    <a:bodyPr/>
                    <a:lstStyle/>
                    <a:p>
                      <a:endParaRPr lang="es-MX"/>
                    </a:p>
                  </a:txBody>
                  <a:tcPr/>
                </a:tc>
                <a:extLst>
                  <a:ext uri="{0D108BD9-81ED-4DB2-BD59-A6C34878D82A}">
                    <a16:rowId xmlns:a16="http://schemas.microsoft.com/office/drawing/2014/main" val="3522560175"/>
                  </a:ext>
                </a:extLst>
              </a:tr>
              <a:tr h="417616">
                <a:tc rowSpan="3">
                  <a:txBody>
                    <a:bodyPr/>
                    <a:lstStyle/>
                    <a:p>
                      <a:pPr algn="ctr" fontAlgn="ctr"/>
                      <a:r>
                        <a:rPr lang="es-ES" sz="1400" b="1" u="none" strike="noStrike">
                          <a:effectLst/>
                          <a:latin typeface="Noto Sans" panose="020B0502040504020204" pitchFamily="34" charset="0"/>
                          <a:ea typeface="Noto Sans" panose="020B0502040504020204" pitchFamily="34" charset="0"/>
                        </a:rPr>
                        <a:t>Gram negativos</a:t>
                      </a:r>
                    </a:p>
                    <a:p>
                      <a:pPr algn="ctr" fontAlgn="ctr"/>
                      <a:r>
                        <a:rPr lang="es-ES" sz="1400" b="1" u="none" strike="noStrike">
                          <a:effectLst/>
                          <a:latin typeface="Noto Sans" panose="020B0502040504020204" pitchFamily="34" charset="0"/>
                          <a:ea typeface="Noto Sans" panose="020B0502040504020204" pitchFamily="34" charset="0"/>
                        </a:rPr>
                        <a:t>424</a:t>
                      </a:r>
                    </a:p>
                    <a:p>
                      <a:pPr algn="ctr" fontAlgn="ctr"/>
                      <a:r>
                        <a:rPr lang="es-ES" sz="1400" b="1" u="none" strike="noStrike">
                          <a:effectLst/>
                          <a:latin typeface="Noto Sans" panose="020B0502040504020204" pitchFamily="34" charset="0"/>
                          <a:ea typeface="Noto Sans" panose="020B0502040504020204" pitchFamily="34" charset="0"/>
                        </a:rPr>
                        <a:t>(51.52%)</a:t>
                      </a:r>
                    </a:p>
                  </a:txBody>
                  <a:tcPr marL="8288" marR="8288" marT="8288" marB="0" anchor="ctr">
                    <a:noFill/>
                  </a:tcPr>
                </a:tc>
                <a:tc>
                  <a:txBody>
                    <a:bodyPr/>
                    <a:lstStyle/>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Escherichia coli</a:t>
                      </a:r>
                    </a:p>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109 (13.24%)</a:t>
                      </a:r>
                    </a:p>
                  </a:txBody>
                  <a:tcPr marL="8288" marR="8288" marT="8288" marB="0" anchor="ctr"/>
                </a:tc>
                <a:extLst>
                  <a:ext uri="{0D108BD9-81ED-4DB2-BD59-A6C34878D82A}">
                    <a16:rowId xmlns:a16="http://schemas.microsoft.com/office/drawing/2014/main" val="3336756443"/>
                  </a:ext>
                </a:extLst>
              </a:tr>
              <a:tr h="519509">
                <a:tc vMerge="1">
                  <a:txBody>
                    <a:bodyPr/>
                    <a:lstStyle/>
                    <a:p>
                      <a:endParaRPr lang="es-MX"/>
                    </a:p>
                  </a:txBody>
                  <a:tcPr/>
                </a:tc>
                <a:tc>
                  <a:txBody>
                    <a:bodyPr/>
                    <a:lstStyle/>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Klebsiella pneumoniae</a:t>
                      </a:r>
                    </a:p>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97 (11.79%)</a:t>
                      </a:r>
                    </a:p>
                  </a:txBody>
                  <a:tcPr marL="8288" marR="8288" marT="8288" marB="0" anchor="ctr"/>
                </a:tc>
                <a:extLst>
                  <a:ext uri="{0D108BD9-81ED-4DB2-BD59-A6C34878D82A}">
                    <a16:rowId xmlns:a16="http://schemas.microsoft.com/office/drawing/2014/main" val="2827974478"/>
                  </a:ext>
                </a:extLst>
              </a:tr>
              <a:tr h="516681">
                <a:tc vMerge="1">
                  <a:txBody>
                    <a:bodyPr/>
                    <a:lstStyle/>
                    <a:p>
                      <a:endParaRPr lang="es-MX"/>
                    </a:p>
                  </a:txBody>
                  <a:tcPr/>
                </a:tc>
                <a:tc>
                  <a:txBody>
                    <a:bodyPr/>
                    <a:lstStyle/>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Pseudomonas aeruginosa </a:t>
                      </a:r>
                    </a:p>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71 (8.63%)</a:t>
                      </a:r>
                    </a:p>
                  </a:txBody>
                  <a:tcPr marL="8288" marR="8288" marT="8288" marB="0" anchor="ctr"/>
                </a:tc>
                <a:extLst>
                  <a:ext uri="{0D108BD9-81ED-4DB2-BD59-A6C34878D82A}">
                    <a16:rowId xmlns:a16="http://schemas.microsoft.com/office/drawing/2014/main" val="3745409535"/>
                  </a:ext>
                </a:extLst>
              </a:tr>
              <a:tr h="708934">
                <a:tc rowSpan="3">
                  <a:txBody>
                    <a:bodyPr/>
                    <a:lstStyle/>
                    <a:p>
                      <a:pPr algn="ctr" fontAlgn="ctr"/>
                      <a:r>
                        <a:rPr lang="es-ES" sz="1400" b="1" u="none" strike="noStrike">
                          <a:effectLst/>
                          <a:latin typeface="Noto Sans" panose="020B0502040504020204" pitchFamily="34" charset="0"/>
                          <a:ea typeface="Noto Sans" panose="020B0502040504020204" pitchFamily="34" charset="0"/>
                        </a:rPr>
                        <a:t>Gram positivos</a:t>
                      </a:r>
                    </a:p>
                    <a:p>
                      <a:pPr algn="ctr" fontAlgn="ctr"/>
                      <a:r>
                        <a:rPr lang="es-ES" sz="1400" b="1" u="none" strike="noStrike">
                          <a:effectLst/>
                          <a:latin typeface="Noto Sans" panose="020B0502040504020204" pitchFamily="34" charset="0"/>
                          <a:ea typeface="Noto Sans" panose="020B0502040504020204" pitchFamily="34" charset="0"/>
                        </a:rPr>
                        <a:t>182</a:t>
                      </a:r>
                    </a:p>
                    <a:p>
                      <a:pPr algn="ctr" fontAlgn="ctr"/>
                      <a:r>
                        <a:rPr lang="es-ES" sz="1400" b="1" u="none" strike="noStrike">
                          <a:effectLst/>
                          <a:latin typeface="Noto Sans" panose="020B0502040504020204" pitchFamily="34" charset="0"/>
                          <a:ea typeface="Noto Sans" panose="020B0502040504020204" pitchFamily="34" charset="0"/>
                        </a:rPr>
                        <a:t>(22.11%) </a:t>
                      </a:r>
                      <a:endParaRPr lang="es-ES" sz="1400" b="1" i="0" u="none" strike="noStrike">
                        <a:solidFill>
                          <a:srgbClr val="000000"/>
                        </a:solidFill>
                        <a:effectLst/>
                        <a:latin typeface="Noto Sans" panose="020B0502040504020204" pitchFamily="34" charset="0"/>
                        <a:ea typeface="Noto Sans" panose="020B0502040504020204" pitchFamily="34" charset="0"/>
                      </a:endParaRPr>
                    </a:p>
                  </a:txBody>
                  <a:tcPr marL="8288" marR="8288" marT="8288" marB="0" anchor="ctr">
                    <a:noFill/>
                  </a:tcPr>
                </a:tc>
                <a:tc>
                  <a:txBody>
                    <a:bodyPr/>
                    <a:lstStyle/>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Staphylococcus epidermidis </a:t>
                      </a:r>
                    </a:p>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66 (8.02%)</a:t>
                      </a:r>
                    </a:p>
                  </a:txBody>
                  <a:tcPr marL="8288" marR="8288" marT="8288" marB="0" anchor="ctr"/>
                </a:tc>
                <a:extLst>
                  <a:ext uri="{0D108BD9-81ED-4DB2-BD59-A6C34878D82A}">
                    <a16:rowId xmlns:a16="http://schemas.microsoft.com/office/drawing/2014/main" val="1228715247"/>
                  </a:ext>
                </a:extLst>
              </a:tr>
              <a:tr h="564353">
                <a:tc vMerge="1">
                  <a:txBody>
                    <a:bodyPr/>
                    <a:lstStyle/>
                    <a:p>
                      <a:endParaRPr lang="es-MX"/>
                    </a:p>
                  </a:txBody>
                  <a:tcPr/>
                </a:tc>
                <a:tc>
                  <a:txBody>
                    <a:bodyPr/>
                    <a:lstStyle/>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Staphylococcus  aureus </a:t>
                      </a:r>
                    </a:p>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46 (5.59%)</a:t>
                      </a:r>
                    </a:p>
                  </a:txBody>
                  <a:tcPr marL="8288" marR="8288" marT="8288" marB="0" anchor="ctr"/>
                </a:tc>
                <a:extLst>
                  <a:ext uri="{0D108BD9-81ED-4DB2-BD59-A6C34878D82A}">
                    <a16:rowId xmlns:a16="http://schemas.microsoft.com/office/drawing/2014/main" val="3631263063"/>
                  </a:ext>
                </a:extLst>
              </a:tr>
              <a:tr h="476911">
                <a:tc vMerge="1">
                  <a:txBody>
                    <a:bodyPr/>
                    <a:lstStyle/>
                    <a:p>
                      <a:endParaRPr lang="es-MX"/>
                    </a:p>
                  </a:txBody>
                  <a:tcPr/>
                </a:tc>
                <a:tc>
                  <a:txBody>
                    <a:bodyPr/>
                    <a:lstStyle/>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Enterococcus faecalis</a:t>
                      </a:r>
                    </a:p>
                    <a:p>
                      <a:pPr algn="ctr" fontAlgn="b"/>
                      <a:r>
                        <a:rPr lang="es-MX" sz="1400" b="0" i="1" kern="1200" noProof="0">
                          <a:solidFill>
                            <a:schemeClr val="tx1"/>
                          </a:solidFill>
                          <a:effectLst/>
                          <a:latin typeface="Noto Sans" panose="020B0502040504020204" pitchFamily="34" charset="0"/>
                          <a:ea typeface="Noto Sans" panose="020B0502040504020204" pitchFamily="34" charset="0"/>
                          <a:cs typeface="+mn-cs"/>
                        </a:rPr>
                        <a:t>14 (1.70%)</a:t>
                      </a:r>
                    </a:p>
                  </a:txBody>
                  <a:tcPr marL="8288" marR="8288" marT="8288" marB="0" anchor="ctr"/>
                </a:tc>
                <a:extLst>
                  <a:ext uri="{0D108BD9-81ED-4DB2-BD59-A6C34878D82A}">
                    <a16:rowId xmlns:a16="http://schemas.microsoft.com/office/drawing/2014/main" val="1452497203"/>
                  </a:ext>
                </a:extLst>
              </a:tr>
              <a:tr h="417616">
                <a:tc rowSpan="2">
                  <a:txBody>
                    <a:bodyPr/>
                    <a:lstStyle/>
                    <a:p>
                      <a:pPr algn="ctr" fontAlgn="ctr"/>
                      <a:r>
                        <a:rPr lang="es-ES" sz="1400" b="1" u="none" strike="noStrike">
                          <a:effectLst/>
                          <a:latin typeface="Noto Sans" panose="020B0502040504020204" pitchFamily="34" charset="0"/>
                          <a:ea typeface="Noto Sans" panose="020B0502040504020204" pitchFamily="34" charset="0"/>
                        </a:rPr>
                        <a:t>Virus</a:t>
                      </a:r>
                    </a:p>
                    <a:p>
                      <a:pPr algn="ctr" fontAlgn="ctr"/>
                      <a:r>
                        <a:rPr lang="es-ES" sz="1400" b="1" u="none" strike="noStrike">
                          <a:effectLst/>
                          <a:latin typeface="Noto Sans" panose="020B0502040504020204" pitchFamily="34" charset="0"/>
                          <a:ea typeface="Noto Sans" panose="020B0502040504020204" pitchFamily="34" charset="0"/>
                        </a:rPr>
                        <a:t>195</a:t>
                      </a:r>
                    </a:p>
                    <a:p>
                      <a:pPr algn="ctr" fontAlgn="ctr"/>
                      <a:r>
                        <a:rPr lang="es-ES" sz="1400" b="1" u="none" strike="noStrike">
                          <a:effectLst/>
                          <a:latin typeface="Noto Sans" panose="020B0502040504020204" pitchFamily="34" charset="0"/>
                          <a:ea typeface="Noto Sans" panose="020B0502040504020204" pitchFamily="34" charset="0"/>
                        </a:rPr>
                        <a:t>(23.69%)</a:t>
                      </a:r>
                      <a:endParaRPr lang="es-ES" sz="1400" b="1" i="0" u="none" strike="noStrike">
                        <a:solidFill>
                          <a:srgbClr val="000000"/>
                        </a:solidFill>
                        <a:effectLst/>
                        <a:latin typeface="Noto Sans" panose="020B0502040504020204" pitchFamily="34" charset="0"/>
                        <a:ea typeface="Noto Sans" panose="020B0502040504020204" pitchFamily="34" charset="0"/>
                      </a:endParaRPr>
                    </a:p>
                  </a:txBody>
                  <a:tcPr marL="8288" marR="8288" marT="8288" marB="0" anchor="ctr">
                    <a:noFill/>
                  </a:tcPr>
                </a:tc>
                <a:tc>
                  <a:txBody>
                    <a:bodyPr/>
                    <a:lstStyle/>
                    <a:p>
                      <a:pPr marL="0" algn="ctr" defTabSz="914400" rtl="0" eaLnBrk="1" fontAlgn="ctr" latinLnBrk="0" hangingPunct="1"/>
                      <a:r>
                        <a:rPr lang="es-MX" sz="1400" b="0" i="1" kern="1200" noProof="0">
                          <a:solidFill>
                            <a:schemeClr val="tx1"/>
                          </a:solidFill>
                          <a:effectLst/>
                          <a:latin typeface="Noto Sans" panose="020B0502040504020204" pitchFamily="34" charset="0"/>
                          <a:ea typeface="Noto Sans" panose="020B0502040504020204" pitchFamily="34" charset="0"/>
                          <a:cs typeface="+mn-cs"/>
                        </a:rPr>
                        <a:t>Norovirus</a:t>
                      </a:r>
                    </a:p>
                    <a:p>
                      <a:pPr algn="ctr" fontAlgn="ctr"/>
                      <a:r>
                        <a:rPr lang="es-MX" sz="1400" b="0" kern="1200" noProof="0">
                          <a:solidFill>
                            <a:schemeClr val="tx1"/>
                          </a:solidFill>
                          <a:effectLst/>
                          <a:latin typeface="Noto Sans" panose="020B0502040504020204" pitchFamily="34" charset="0"/>
                          <a:ea typeface="Noto Sans" panose="020B0502040504020204" pitchFamily="34" charset="0"/>
                          <a:cs typeface="+mn-cs"/>
                        </a:rPr>
                        <a:t>25 (3.04%)</a:t>
                      </a:r>
                    </a:p>
                  </a:txBody>
                  <a:tcPr marL="8288" marR="8288" marT="8288" marB="0" anchor="ctr"/>
                </a:tc>
                <a:extLst>
                  <a:ext uri="{0D108BD9-81ED-4DB2-BD59-A6C34878D82A}">
                    <a16:rowId xmlns:a16="http://schemas.microsoft.com/office/drawing/2014/main" val="2623086964"/>
                  </a:ext>
                </a:extLst>
              </a:tr>
              <a:tr h="504664">
                <a:tc vMerge="1">
                  <a:txBody>
                    <a:bodyPr/>
                    <a:lstStyle/>
                    <a:p>
                      <a:endParaRPr lang="es-MX"/>
                    </a:p>
                  </a:txBody>
                  <a:tcPr/>
                </a:tc>
                <a:tc>
                  <a:txBody>
                    <a:bodyPr/>
                    <a:lstStyle/>
                    <a:p>
                      <a:pPr algn="ctr" fontAlgn="ctr"/>
                      <a:r>
                        <a:rPr lang="es-MX" sz="1400" b="0" i="1" kern="1200">
                          <a:solidFill>
                            <a:schemeClr val="tx1"/>
                          </a:solidFill>
                          <a:effectLst/>
                          <a:latin typeface="Noto Sans" panose="020B0502040504020204" pitchFamily="34" charset="0"/>
                          <a:ea typeface="Noto Sans" panose="020B0502040504020204" pitchFamily="34" charset="0"/>
                          <a:cs typeface="+mn-cs"/>
                        </a:rPr>
                        <a:t>Influenza</a:t>
                      </a:r>
                    </a:p>
                    <a:p>
                      <a:pPr algn="ctr" fontAlgn="ctr"/>
                      <a:r>
                        <a:rPr lang="es-MX" sz="1400" b="0" i="1" kern="1200">
                          <a:solidFill>
                            <a:schemeClr val="tx1"/>
                          </a:solidFill>
                          <a:effectLst/>
                          <a:latin typeface="Noto Sans" panose="020B0502040504020204" pitchFamily="34" charset="0"/>
                          <a:ea typeface="Noto Sans" panose="020B0502040504020204" pitchFamily="34" charset="0"/>
                          <a:cs typeface="+mn-cs"/>
                        </a:rPr>
                        <a:t>24 (2.92%)</a:t>
                      </a:r>
                    </a:p>
                  </a:txBody>
                  <a:tcPr marL="8288" marR="8288" marT="8288" marB="0" anchor="ctr"/>
                </a:tc>
                <a:extLst>
                  <a:ext uri="{0D108BD9-81ED-4DB2-BD59-A6C34878D82A}">
                    <a16:rowId xmlns:a16="http://schemas.microsoft.com/office/drawing/2014/main" val="2120459077"/>
                  </a:ext>
                </a:extLst>
              </a:tr>
              <a:tr h="504664">
                <a:tc>
                  <a:txBody>
                    <a:bodyPr/>
                    <a:lstStyle/>
                    <a:p>
                      <a:pPr algn="ctr" fontAlgn="ctr"/>
                      <a:r>
                        <a:rPr lang="es-ES" sz="1400" b="1" i="0" u="none" strike="noStrike">
                          <a:solidFill>
                            <a:srgbClr val="000000"/>
                          </a:solidFill>
                          <a:effectLst/>
                          <a:latin typeface="Noto Sans" panose="020B0502040504020204" pitchFamily="34" charset="0"/>
                          <a:ea typeface="Noto Sans" panose="020B0502040504020204" pitchFamily="34" charset="0"/>
                        </a:rPr>
                        <a:t>Hongos</a:t>
                      </a:r>
                    </a:p>
                    <a:p>
                      <a:pPr algn="ctr" fontAlgn="ctr"/>
                      <a:r>
                        <a:rPr lang="es-ES" sz="1400" b="1" i="0" u="none" strike="noStrike">
                          <a:solidFill>
                            <a:srgbClr val="000000"/>
                          </a:solidFill>
                          <a:effectLst/>
                          <a:latin typeface="Noto Sans" panose="020B0502040504020204" pitchFamily="34" charset="0"/>
                          <a:ea typeface="Noto Sans" panose="020B0502040504020204" pitchFamily="34" charset="0"/>
                        </a:rPr>
                        <a:t>21 (2.55%)</a:t>
                      </a:r>
                    </a:p>
                  </a:txBody>
                  <a:tcPr marL="8288" marR="8288" marT="8288" marB="0" anchor="ctr">
                    <a:noFill/>
                  </a:tcPr>
                </a:tc>
                <a:tc>
                  <a:txBody>
                    <a:bodyPr/>
                    <a:lstStyle/>
                    <a:p>
                      <a:pPr algn="ctr" fontAlgn="ctr"/>
                      <a:r>
                        <a:rPr lang="es-MX" sz="1400" b="0" i="1" kern="1200">
                          <a:solidFill>
                            <a:schemeClr val="tx1"/>
                          </a:solidFill>
                          <a:effectLst/>
                          <a:latin typeface="Noto Sans" panose="020B0502040504020204" pitchFamily="34" charset="0"/>
                          <a:ea typeface="Noto Sans" panose="020B0502040504020204" pitchFamily="34" charset="0"/>
                          <a:cs typeface="+mn-cs"/>
                        </a:rPr>
                        <a:t>Candida no albicans</a:t>
                      </a:r>
                    </a:p>
                    <a:p>
                      <a:pPr algn="ctr" fontAlgn="ctr"/>
                      <a:r>
                        <a:rPr lang="es-MX" sz="1400" b="0" i="1" kern="1200">
                          <a:solidFill>
                            <a:schemeClr val="tx1"/>
                          </a:solidFill>
                          <a:effectLst/>
                          <a:latin typeface="Noto Sans" panose="020B0502040504020204" pitchFamily="34" charset="0"/>
                          <a:ea typeface="Noto Sans" panose="020B0502040504020204" pitchFamily="34" charset="0"/>
                          <a:cs typeface="+mn-cs"/>
                        </a:rPr>
                        <a:t>14 (1.70%)</a:t>
                      </a:r>
                    </a:p>
                  </a:txBody>
                  <a:tcPr marL="8288" marR="8288" marT="8288" marB="0" anchor="ctr"/>
                </a:tc>
                <a:extLst>
                  <a:ext uri="{0D108BD9-81ED-4DB2-BD59-A6C34878D82A}">
                    <a16:rowId xmlns:a16="http://schemas.microsoft.com/office/drawing/2014/main" val="4000958788"/>
                  </a:ext>
                </a:extLst>
              </a:tr>
              <a:tr h="436894">
                <a:tc gridSpan="2">
                  <a:txBody>
                    <a:bodyPr/>
                    <a:lstStyle/>
                    <a:p>
                      <a:pPr algn="ctr" fontAlgn="ctr"/>
                      <a:r>
                        <a:rPr lang="es-ES" sz="1400" b="1" i="0" u="none" strike="noStrike">
                          <a:solidFill>
                            <a:schemeClr val="bg1"/>
                          </a:solidFill>
                          <a:effectLst/>
                          <a:latin typeface="Noto Sans" panose="020B0502040504020204" pitchFamily="34" charset="0"/>
                          <a:ea typeface="Noto Sans" panose="020B0502040504020204" pitchFamily="34" charset="0"/>
                        </a:rPr>
                        <a:t>Totales  823 (100%)</a:t>
                      </a:r>
                    </a:p>
                  </a:txBody>
                  <a:tcPr marL="8288" marR="8288" marT="8288" marB="0" anchor="ctr">
                    <a:solidFill>
                      <a:srgbClr val="05405D"/>
                    </a:solidFill>
                  </a:tcPr>
                </a:tc>
                <a:tc hMerge="1">
                  <a:txBody>
                    <a:bodyPr/>
                    <a:lstStyle/>
                    <a:p>
                      <a:pPr algn="ctr" fontAlgn="ctr"/>
                      <a:endParaRPr lang="es-MX" sz="1400" b="1" i="1" kern="1200" dirty="0">
                        <a:solidFill>
                          <a:schemeClr val="tx1"/>
                        </a:solidFill>
                        <a:effectLst/>
                        <a:latin typeface="+mn-lt"/>
                        <a:ea typeface="+mn-ea"/>
                        <a:cs typeface="+mn-cs"/>
                      </a:endParaRPr>
                    </a:p>
                  </a:txBody>
                  <a:tcPr marL="8288" marR="8288" marT="8288" marB="0" anchor="ctr"/>
                </a:tc>
                <a:extLst>
                  <a:ext uri="{0D108BD9-81ED-4DB2-BD59-A6C34878D82A}">
                    <a16:rowId xmlns:a16="http://schemas.microsoft.com/office/drawing/2014/main" val="1060280842"/>
                  </a:ext>
                </a:extLst>
              </a:tr>
            </a:tbl>
          </a:graphicData>
        </a:graphic>
      </p:graphicFrame>
    </p:spTree>
    <p:extLst>
      <p:ext uri="{BB962C8B-B14F-4D97-AF65-F5344CB8AC3E}">
        <p14:creationId xmlns:p14="http://schemas.microsoft.com/office/powerpoint/2010/main" val="3963873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9B445F1-93CB-BF04-40CC-A3EC8497BF41}"/>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02C4E877-7C21-2C15-0DED-517775060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704355FD-1051-E557-0602-04F58BBEB222}"/>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D0F4B2E1-CD63-D74A-3C2F-A43B476EC1F6}"/>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B8F808C2-9FCC-7A1E-7C03-DFE92EEB4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08E9DA28-ED4A-8F65-B951-F604D804ED7E}"/>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10" name="Grupo 9">
            <a:extLst>
              <a:ext uri="{FF2B5EF4-FFF2-40B4-BE49-F238E27FC236}">
                <a16:creationId xmlns:a16="http://schemas.microsoft.com/office/drawing/2014/main" id="{9E4A65D3-66E8-19FA-DE4B-374F176821EA}"/>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4B7ED17A-C775-6ACD-1A73-01CADDB23CE4}"/>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408026B9-4401-E0D4-B660-91F6495FAA8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5CA09085-64FA-C85C-C42E-CDC9E23386FA}"/>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87C5304B-486A-403F-5ED6-0C7718CC2AF9}"/>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9126AA0-D65C-825C-6441-DC220B4630F6}"/>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2" name="Google Shape;430;p12">
            <a:extLst>
              <a:ext uri="{FF2B5EF4-FFF2-40B4-BE49-F238E27FC236}">
                <a16:creationId xmlns:a16="http://schemas.microsoft.com/office/drawing/2014/main" id="{CEB34A5D-05C5-BCC8-6137-878D35BD68C2}"/>
              </a:ext>
            </a:extLst>
          </p:cNvPr>
          <p:cNvSpPr/>
          <p:nvPr/>
        </p:nvSpPr>
        <p:spPr>
          <a:xfrm>
            <a:off x="2435996" y="339199"/>
            <a:ext cx="6859800" cy="865346"/>
          </a:xfrm>
          <a:prstGeom prst="roundRect">
            <a:avLst>
              <a:gd name="adj" fmla="val 31556"/>
            </a:avLst>
          </a:prstGeom>
        </p:spPr>
        <p:txBody>
          <a:bodyPr wrap="square">
            <a:spAutoFit/>
          </a:bodyPr>
          <a:lstStyle/>
          <a:p>
            <a:pPr algn="ctr">
              <a:spcBef>
                <a:spcPts val="0"/>
              </a:spcBef>
              <a:spcAft>
                <a:spcPts val="0"/>
              </a:spcAft>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Morbi-Mortalidad hospitalaria</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a:p>
            <a:pPr algn="ctr">
              <a:spcBef>
                <a:spcPts val="0"/>
              </a:spcBef>
              <a:spcAft>
                <a:spcPts val="0"/>
              </a:spcAft>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2023 - 2024</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p:txBody>
      </p:sp>
      <p:graphicFrame>
        <p:nvGraphicFramePr>
          <p:cNvPr id="17" name="Google Shape;428;p12">
            <a:extLst>
              <a:ext uri="{FF2B5EF4-FFF2-40B4-BE49-F238E27FC236}">
                <a16:creationId xmlns:a16="http://schemas.microsoft.com/office/drawing/2014/main" id="{6FC1B4D0-96C4-CE05-834F-F1B125398FE7}"/>
              </a:ext>
            </a:extLst>
          </p:cNvPr>
          <p:cNvGraphicFramePr/>
          <p:nvPr>
            <p:extLst>
              <p:ext uri="{D42A27DB-BD31-4B8C-83A1-F6EECF244321}">
                <p14:modId xmlns:p14="http://schemas.microsoft.com/office/powerpoint/2010/main" val="4094162055"/>
              </p:ext>
            </p:extLst>
          </p:nvPr>
        </p:nvGraphicFramePr>
        <p:xfrm>
          <a:off x="211494" y="1143621"/>
          <a:ext cx="5491723" cy="4723348"/>
        </p:xfrm>
        <a:graphic>
          <a:graphicData uri="http://schemas.openxmlformats.org/drawingml/2006/table">
            <a:tbl>
              <a:tblPr>
                <a:tableStyleId>{BDBED569-4797-4DF1-A0F4-6AAB3CD982D8}</a:tableStyleId>
              </a:tblPr>
              <a:tblGrid>
                <a:gridCol w="536895">
                  <a:extLst>
                    <a:ext uri="{9D8B030D-6E8A-4147-A177-3AD203B41FA5}">
                      <a16:colId xmlns:a16="http://schemas.microsoft.com/office/drawing/2014/main" val="20000"/>
                    </a:ext>
                  </a:extLst>
                </a:gridCol>
                <a:gridCol w="2394862">
                  <a:extLst>
                    <a:ext uri="{9D8B030D-6E8A-4147-A177-3AD203B41FA5}">
                      <a16:colId xmlns:a16="http://schemas.microsoft.com/office/drawing/2014/main" val="20001"/>
                    </a:ext>
                  </a:extLst>
                </a:gridCol>
                <a:gridCol w="1280469">
                  <a:extLst>
                    <a:ext uri="{9D8B030D-6E8A-4147-A177-3AD203B41FA5}">
                      <a16:colId xmlns:a16="http://schemas.microsoft.com/office/drawing/2014/main" val="20002"/>
                    </a:ext>
                  </a:extLst>
                </a:gridCol>
                <a:gridCol w="1279497">
                  <a:extLst>
                    <a:ext uri="{9D8B030D-6E8A-4147-A177-3AD203B41FA5}">
                      <a16:colId xmlns:a16="http://schemas.microsoft.com/office/drawing/2014/main" val="20003"/>
                    </a:ext>
                  </a:extLst>
                </a:gridCol>
              </a:tblGrid>
              <a:tr h="323529">
                <a:tc gridSpan="4">
                  <a:txBody>
                    <a:bodyPr/>
                    <a:lstStyle/>
                    <a:p>
                      <a:pPr marL="0" marR="0" lvl="0" indent="0" algn="ctr" rtl="0">
                        <a:lnSpc>
                          <a:spcPct val="100000"/>
                        </a:lnSpc>
                        <a:spcBef>
                          <a:spcPts val="0"/>
                        </a:spcBef>
                        <a:spcAft>
                          <a:spcPts val="0"/>
                        </a:spcAft>
                        <a:buClr>
                          <a:srgbClr val="000000"/>
                        </a:buClr>
                        <a:buSzPts val="14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Principales Causas de Morbilidad Hospitalaria</a:t>
                      </a:r>
                      <a:endParaRPr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05368">
                <a:tc gridSpan="2">
                  <a:txBody>
                    <a:bodyPr/>
                    <a:lstStyle/>
                    <a:p>
                      <a:pPr marL="0" marR="0" lvl="0" indent="0" algn="ctr" rtl="0">
                        <a:lnSpc>
                          <a:spcPct val="100000"/>
                        </a:lnSpc>
                        <a:spcBef>
                          <a:spcPts val="0"/>
                        </a:spcBef>
                        <a:spcAft>
                          <a:spcPts val="0"/>
                        </a:spcAft>
                        <a:buClr>
                          <a:schemeClr val="lt1"/>
                        </a:buClr>
                        <a:buSzPts val="1400"/>
                        <a:buFont typeface="Calibri"/>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Causas</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lt1"/>
                        </a:buClr>
                        <a:buSzPts val="14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2023</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2024</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extLst>
                  <a:ext uri="{0D108BD9-81ED-4DB2-BD59-A6C34878D82A}">
                    <a16:rowId xmlns:a16="http://schemas.microsoft.com/office/drawing/2014/main" val="10001"/>
                  </a:ext>
                </a:extLst>
              </a:tr>
              <a:tr h="430095">
                <a:tc>
                  <a:txBody>
                    <a:bodyPr/>
                    <a:lstStyle/>
                    <a:p>
                      <a:pPr marL="0" marR="0" lvl="0" indent="0" algn="ctr" rtl="0">
                        <a:lnSpc>
                          <a:spcPct val="114000"/>
                        </a:lnSpc>
                        <a:spcBef>
                          <a:spcPts val="0"/>
                        </a:spcBef>
                        <a:spcAft>
                          <a:spcPts val="0"/>
                        </a:spcAft>
                        <a:buClr>
                          <a:schemeClr val="dk1"/>
                        </a:buClr>
                        <a:buSzPts val="1400"/>
                        <a:buFont typeface="Calibri"/>
                        <a:buNone/>
                      </a:pPr>
                      <a:r>
                        <a:rPr lang="es-MX" sz="1400" b="1" u="none" strike="noStrike" cap="none">
                          <a:latin typeface="Noto Sans" panose="020B0502040504020204" pitchFamily="34" charset="0"/>
                          <a:ea typeface="Noto Sans" panose="020B0502040504020204" pitchFamily="34" charset="0"/>
                          <a:sym typeface="Montserrat"/>
                        </a:rPr>
                        <a:t>1</a:t>
                      </a:r>
                      <a:endParaRPr sz="1400" b="1" u="none" strike="noStrike" cap="none">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lgn="l">
                        <a:spcAft>
                          <a:spcPts val="0"/>
                        </a:spcAft>
                      </a:pPr>
                      <a:r>
                        <a:rPr lang="es-ES" sz="1400" b="1" kern="1200">
                          <a:effectLst/>
                          <a:latin typeface="Noto Sans" panose="020B0502040504020204" pitchFamily="34" charset="0"/>
                          <a:ea typeface="Noto Sans" panose="020B0502040504020204" pitchFamily="34" charset="0"/>
                        </a:rPr>
                        <a:t>Tumores (Neoplasias).</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1,348</a:t>
                      </a:r>
                      <a:endParaRPr sz="1400" u="none" strike="noStrike" cap="none">
                        <a:latin typeface="Noto Sans" panose="020B0502040504020204" pitchFamily="34" charset="0"/>
                        <a:ea typeface="Noto Sans" panose="020B0502040504020204" pitchFamily="34" charset="0"/>
                        <a:sym typeface="Montserrat"/>
                      </a:endParaRPr>
                    </a:p>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(20.37%)</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1,308</a:t>
                      </a:r>
                      <a:endParaRPr sz="1400" u="none" strike="noStrike" cap="none">
                        <a:latin typeface="Noto Sans" panose="020B0502040504020204" pitchFamily="34" charset="0"/>
                        <a:ea typeface="Noto Sans" panose="020B0502040504020204" pitchFamily="34" charset="0"/>
                        <a:sym typeface="Montserrat"/>
                      </a:endParaRPr>
                    </a:p>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(20.72%)</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extLst>
                  <a:ext uri="{0D108BD9-81ED-4DB2-BD59-A6C34878D82A}">
                    <a16:rowId xmlns:a16="http://schemas.microsoft.com/office/drawing/2014/main" val="10002"/>
                  </a:ext>
                </a:extLst>
              </a:tr>
              <a:tr h="957181">
                <a:tc>
                  <a:txBody>
                    <a:bodyPr/>
                    <a:lstStyle/>
                    <a:p>
                      <a:pPr marL="0" marR="0" lvl="0" indent="0" algn="ctr" rtl="0">
                        <a:lnSpc>
                          <a:spcPct val="114000"/>
                        </a:lnSpc>
                        <a:spcBef>
                          <a:spcPts val="0"/>
                        </a:spcBef>
                        <a:spcAft>
                          <a:spcPts val="0"/>
                        </a:spcAft>
                        <a:buClr>
                          <a:schemeClr val="lt1"/>
                        </a:buClr>
                        <a:buSzPts val="1400"/>
                        <a:buFont typeface="Calibri"/>
                        <a:buNone/>
                      </a:pPr>
                      <a:r>
                        <a:rPr lang="es-MX" sz="1400" b="1" u="none" strike="noStrike" cap="none">
                          <a:latin typeface="Noto Sans" panose="020B0502040504020204" pitchFamily="34" charset="0"/>
                          <a:ea typeface="Noto Sans" panose="020B0502040504020204" pitchFamily="34" charset="0"/>
                          <a:sym typeface="Montserrat"/>
                        </a:rPr>
                        <a:t>2</a:t>
                      </a:r>
                      <a:endParaRPr sz="1400" b="1" u="none" strike="noStrike" cap="none">
                        <a:solidFill>
                          <a:schemeClr val="lt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lgn="l">
                        <a:spcAft>
                          <a:spcPts val="0"/>
                        </a:spcAft>
                      </a:pPr>
                      <a:r>
                        <a:rPr lang="es-ES" sz="1400" b="1" kern="1200">
                          <a:effectLst/>
                          <a:latin typeface="Noto Sans" panose="020B0502040504020204" pitchFamily="34" charset="0"/>
                          <a:ea typeface="Noto Sans" panose="020B0502040504020204" pitchFamily="34" charset="0"/>
                        </a:rPr>
                        <a:t>Malformaciones congénitas, deformidades y anomalías cromosómicas</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rtl="0">
                        <a:lnSpc>
                          <a:spcPct val="114000"/>
                        </a:lnSpc>
                        <a:spcBef>
                          <a:spcPts val="0"/>
                        </a:spcBef>
                        <a:spcAft>
                          <a:spcPts val="0"/>
                        </a:spcAft>
                        <a:buClr>
                          <a:schemeClr val="lt1"/>
                        </a:buClr>
                        <a:buSzPts val="1000"/>
                        <a:buFont typeface="Arial"/>
                        <a:buNone/>
                      </a:pPr>
                      <a:r>
                        <a:rPr lang="es-MX" sz="1400">
                          <a:latin typeface="Noto Sans" panose="020B0502040504020204" pitchFamily="34" charset="0"/>
                          <a:ea typeface="Noto Sans" panose="020B0502040504020204" pitchFamily="34" charset="0"/>
                          <a:sym typeface="Montserrat"/>
                        </a:rPr>
                        <a:t>961</a:t>
                      </a:r>
                      <a:endParaRPr sz="1400" u="none" strike="noStrike" cap="none">
                        <a:latin typeface="Noto Sans" panose="020B0502040504020204" pitchFamily="34" charset="0"/>
                        <a:ea typeface="Noto Sans" panose="020B0502040504020204" pitchFamily="34" charset="0"/>
                        <a:sym typeface="Montserrat"/>
                      </a:endParaRPr>
                    </a:p>
                    <a:p>
                      <a:pPr marL="0" marR="0" lvl="0" indent="0" algn="ctr" rtl="0">
                        <a:lnSpc>
                          <a:spcPct val="114000"/>
                        </a:lnSpc>
                        <a:spcBef>
                          <a:spcPts val="0"/>
                        </a:spcBef>
                        <a:spcAft>
                          <a:spcPts val="0"/>
                        </a:spcAft>
                        <a:buClr>
                          <a:schemeClr val="lt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(14.53%)</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marR="0" lvl="0" indent="0" algn="ctr" rtl="0">
                        <a:lnSpc>
                          <a:spcPct val="114000"/>
                        </a:lnSpc>
                        <a:spcBef>
                          <a:spcPts val="0"/>
                        </a:spcBef>
                        <a:spcAft>
                          <a:spcPts val="0"/>
                        </a:spcAft>
                        <a:buClr>
                          <a:schemeClr val="lt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1,007</a:t>
                      </a:r>
                      <a:endParaRPr sz="1400" u="none" strike="noStrike" cap="none">
                        <a:latin typeface="Noto Sans" panose="020B0502040504020204" pitchFamily="34" charset="0"/>
                        <a:ea typeface="Noto Sans" panose="020B0502040504020204" pitchFamily="34" charset="0"/>
                        <a:sym typeface="Montserrat"/>
                      </a:endParaRPr>
                    </a:p>
                    <a:p>
                      <a:pPr marL="0" marR="0" lvl="0" indent="0" algn="ctr" rtl="0">
                        <a:lnSpc>
                          <a:spcPct val="114000"/>
                        </a:lnSpc>
                        <a:spcBef>
                          <a:spcPts val="0"/>
                        </a:spcBef>
                        <a:spcAft>
                          <a:spcPts val="0"/>
                        </a:spcAft>
                        <a:buClr>
                          <a:schemeClr val="lt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(15.95%)</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extLst>
                  <a:ext uri="{0D108BD9-81ED-4DB2-BD59-A6C34878D82A}">
                    <a16:rowId xmlns:a16="http://schemas.microsoft.com/office/drawing/2014/main" val="10003"/>
                  </a:ext>
                </a:extLst>
              </a:tr>
              <a:tr h="430095">
                <a:tc>
                  <a:txBody>
                    <a:bodyPr/>
                    <a:lstStyle/>
                    <a:p>
                      <a:pPr marL="0" marR="0" lvl="0" indent="0" algn="ctr" rtl="0">
                        <a:lnSpc>
                          <a:spcPct val="114000"/>
                        </a:lnSpc>
                        <a:spcBef>
                          <a:spcPts val="0"/>
                        </a:spcBef>
                        <a:spcAft>
                          <a:spcPts val="0"/>
                        </a:spcAft>
                        <a:buClr>
                          <a:schemeClr val="dk1"/>
                        </a:buClr>
                        <a:buSzPts val="1400"/>
                        <a:buFont typeface="Calibri"/>
                        <a:buNone/>
                      </a:pPr>
                      <a:r>
                        <a:rPr lang="es-MX" sz="1400" b="1" u="none" strike="noStrike" cap="none">
                          <a:latin typeface="Noto Sans" panose="020B0502040504020204" pitchFamily="34" charset="0"/>
                          <a:ea typeface="Noto Sans" panose="020B0502040504020204" pitchFamily="34" charset="0"/>
                          <a:sym typeface="Montserrat"/>
                        </a:rPr>
                        <a:t>3</a:t>
                      </a:r>
                      <a:endParaRPr sz="1400" b="1" u="none" strike="noStrike" cap="none">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lgn="l">
                        <a:spcAft>
                          <a:spcPts val="0"/>
                        </a:spcAft>
                      </a:pPr>
                      <a:r>
                        <a:rPr lang="es-ES" sz="1400" b="1" kern="1200">
                          <a:effectLst/>
                          <a:latin typeface="Noto Sans" panose="020B0502040504020204" pitchFamily="34" charset="0"/>
                          <a:ea typeface="Noto Sans" panose="020B0502040504020204" pitchFamily="34" charset="0"/>
                        </a:rPr>
                        <a:t>Enfermedades del sistema respiratorio</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marR="0" lvl="0" indent="0" algn="ctr" rtl="0">
                        <a:lnSpc>
                          <a:spcPct val="114000"/>
                        </a:lnSpc>
                        <a:spcBef>
                          <a:spcPts val="0"/>
                        </a:spcBef>
                        <a:spcAft>
                          <a:spcPts val="0"/>
                        </a:spcAft>
                        <a:buClr>
                          <a:schemeClr val="dk1"/>
                        </a:buClr>
                        <a:buSzPts val="1000"/>
                        <a:buFont typeface="Arial"/>
                        <a:buNone/>
                      </a:pPr>
                      <a:r>
                        <a:rPr lang="es-MX" sz="1400">
                          <a:latin typeface="Noto Sans" panose="020B0502040504020204" pitchFamily="34" charset="0"/>
                          <a:ea typeface="Noto Sans" panose="020B0502040504020204" pitchFamily="34" charset="0"/>
                          <a:sym typeface="Montserrat"/>
                        </a:rPr>
                        <a:t>844</a:t>
                      </a:r>
                      <a:endParaRPr sz="1400" u="none" strike="noStrike" cap="none">
                        <a:latin typeface="Noto Sans" panose="020B0502040504020204" pitchFamily="34" charset="0"/>
                        <a:ea typeface="Noto Sans" panose="020B0502040504020204" pitchFamily="34" charset="0"/>
                        <a:sym typeface="Montserrat"/>
                      </a:endParaRPr>
                    </a:p>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(12.76%)</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736</a:t>
                      </a:r>
                      <a:endParaRPr sz="1400" u="none" strike="noStrike" cap="none">
                        <a:latin typeface="Noto Sans" panose="020B0502040504020204" pitchFamily="34" charset="0"/>
                        <a:ea typeface="Noto Sans" panose="020B0502040504020204" pitchFamily="34" charset="0"/>
                        <a:sym typeface="Montserrat"/>
                      </a:endParaRPr>
                    </a:p>
                    <a:p>
                      <a:pPr marL="0" marR="0" lvl="0" indent="0" algn="ctr" rtl="0">
                        <a:lnSpc>
                          <a:spcPct val="114000"/>
                        </a:lnSpc>
                        <a:spcBef>
                          <a:spcPts val="0"/>
                        </a:spcBef>
                        <a:spcAft>
                          <a:spcPts val="0"/>
                        </a:spcAft>
                        <a:buClr>
                          <a:schemeClr val="dk1"/>
                        </a:buClr>
                        <a:buSzPts val="1000"/>
                        <a:buFont typeface="Arial"/>
                        <a:buNone/>
                      </a:pPr>
                      <a:r>
                        <a:rPr lang="es-MX" sz="1400" u="none" strike="noStrike" cap="none">
                          <a:latin typeface="Noto Sans" panose="020B0502040504020204" pitchFamily="34" charset="0"/>
                          <a:ea typeface="Noto Sans" panose="020B0502040504020204" pitchFamily="34" charset="0"/>
                          <a:sym typeface="Montserrat"/>
                        </a:rPr>
                        <a:t>(11.66%)</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extLst>
                  <a:ext uri="{0D108BD9-81ED-4DB2-BD59-A6C34878D82A}">
                    <a16:rowId xmlns:a16="http://schemas.microsoft.com/office/drawing/2014/main" val="10004"/>
                  </a:ext>
                </a:extLst>
              </a:tr>
              <a:tr h="430095">
                <a:tc>
                  <a:txBody>
                    <a:bodyPr/>
                    <a:lstStyle/>
                    <a:p>
                      <a:pPr marL="0" marR="0" lvl="0" indent="0" algn="ctr" rtl="0">
                        <a:lnSpc>
                          <a:spcPct val="114000"/>
                        </a:lnSpc>
                        <a:spcBef>
                          <a:spcPts val="0"/>
                        </a:spcBef>
                        <a:spcAft>
                          <a:spcPts val="0"/>
                        </a:spcAft>
                        <a:buClr>
                          <a:schemeClr val="lt1"/>
                        </a:buClr>
                        <a:buSzPts val="1400"/>
                        <a:buFont typeface="Calibri"/>
                        <a:buNone/>
                      </a:pPr>
                      <a:r>
                        <a:rPr lang="es-MX" sz="1400" b="1" u="none" strike="noStrike" cap="none">
                          <a:latin typeface="Noto Sans" panose="020B0502040504020204" pitchFamily="34" charset="0"/>
                          <a:ea typeface="Noto Sans" panose="020B0502040504020204" pitchFamily="34" charset="0"/>
                          <a:sym typeface="Montserrat"/>
                        </a:rPr>
                        <a:t>4</a:t>
                      </a:r>
                      <a:endParaRPr sz="1400" b="1" u="none" strike="noStrike" cap="none">
                        <a:solidFill>
                          <a:schemeClr val="lt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lgn="l">
                        <a:spcAft>
                          <a:spcPts val="0"/>
                        </a:spcAft>
                      </a:pPr>
                      <a:r>
                        <a:rPr lang="es-ES" sz="1400" b="1" kern="1200">
                          <a:effectLst/>
                          <a:latin typeface="Noto Sans" panose="020B0502040504020204" pitchFamily="34" charset="0"/>
                          <a:ea typeface="Noto Sans" panose="020B0502040504020204" pitchFamily="34" charset="0"/>
                        </a:rPr>
                        <a:t>Enfermedades del sistema digestivo</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marL="0" lvl="0" indent="0" algn="ctr" rtl="0">
                        <a:lnSpc>
                          <a:spcPct val="114000"/>
                        </a:lnSpc>
                        <a:spcBef>
                          <a:spcPts val="0"/>
                        </a:spcBef>
                        <a:spcAft>
                          <a:spcPts val="0"/>
                        </a:spcAft>
                        <a:buClr>
                          <a:schemeClr val="dk1"/>
                        </a:buClr>
                        <a:buSzPts val="1000"/>
                        <a:buFont typeface="Arial"/>
                        <a:buNone/>
                      </a:pPr>
                      <a:r>
                        <a:rPr lang="es-MX" sz="1400">
                          <a:latin typeface="Noto Sans" panose="020B0502040504020204" pitchFamily="34" charset="0"/>
                          <a:ea typeface="Noto Sans" panose="020B0502040504020204" pitchFamily="34" charset="0"/>
                          <a:sym typeface="Montserrat"/>
                        </a:rPr>
                        <a:t>667</a:t>
                      </a:r>
                      <a:endParaRPr sz="1400">
                        <a:latin typeface="Noto Sans" panose="020B0502040504020204" pitchFamily="34" charset="0"/>
                        <a:ea typeface="Noto Sans" panose="020B0502040504020204" pitchFamily="34" charset="0"/>
                        <a:sym typeface="Montserrat"/>
                      </a:endParaRPr>
                    </a:p>
                    <a:p>
                      <a:pPr marL="0" lvl="0" indent="0" algn="ctr" rtl="0">
                        <a:lnSpc>
                          <a:spcPct val="114000"/>
                        </a:lnSpc>
                        <a:spcBef>
                          <a:spcPts val="0"/>
                        </a:spcBef>
                        <a:spcAft>
                          <a:spcPts val="0"/>
                        </a:spcAft>
                        <a:buClr>
                          <a:schemeClr val="dk1"/>
                        </a:buClr>
                        <a:buSzPts val="1000"/>
                        <a:buFont typeface="Arial"/>
                        <a:buNone/>
                      </a:pPr>
                      <a:r>
                        <a:rPr lang="es-MX" sz="1400">
                          <a:latin typeface="Noto Sans" panose="020B0502040504020204" pitchFamily="34" charset="0"/>
                          <a:ea typeface="Noto Sans" panose="020B0502040504020204" pitchFamily="34" charset="0"/>
                          <a:sym typeface="Montserrat"/>
                        </a:rPr>
                        <a:t>(10.08%)</a:t>
                      </a:r>
                      <a:endParaRPr sz="1400" b="1">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lvl="0" indent="0" algn="ctr" rtl="0">
                        <a:lnSpc>
                          <a:spcPct val="114000"/>
                        </a:lnSpc>
                        <a:spcBef>
                          <a:spcPts val="0"/>
                        </a:spcBef>
                        <a:spcAft>
                          <a:spcPts val="0"/>
                        </a:spcAft>
                        <a:buClr>
                          <a:schemeClr val="dk1"/>
                        </a:buClr>
                        <a:buSzPts val="1000"/>
                        <a:buFont typeface="Arial"/>
                        <a:buNone/>
                      </a:pPr>
                      <a:r>
                        <a:rPr lang="es-MX" sz="1400">
                          <a:latin typeface="Noto Sans" panose="020B0502040504020204" pitchFamily="34" charset="0"/>
                          <a:ea typeface="Noto Sans" panose="020B0502040504020204" pitchFamily="34" charset="0"/>
                          <a:sym typeface="Montserrat"/>
                        </a:rPr>
                        <a:t>624</a:t>
                      </a:r>
                      <a:endParaRPr sz="1400">
                        <a:latin typeface="Noto Sans" panose="020B0502040504020204" pitchFamily="34" charset="0"/>
                        <a:ea typeface="Noto Sans" panose="020B0502040504020204" pitchFamily="34" charset="0"/>
                        <a:sym typeface="Montserrat"/>
                      </a:endParaRPr>
                    </a:p>
                    <a:p>
                      <a:pPr marL="0" lvl="0" indent="0" algn="ctr" rtl="0">
                        <a:lnSpc>
                          <a:spcPct val="114000"/>
                        </a:lnSpc>
                        <a:spcBef>
                          <a:spcPts val="0"/>
                        </a:spcBef>
                        <a:spcAft>
                          <a:spcPts val="0"/>
                        </a:spcAft>
                        <a:buClr>
                          <a:schemeClr val="dk1"/>
                        </a:buClr>
                        <a:buSzPts val="1000"/>
                        <a:buFont typeface="Arial"/>
                        <a:buNone/>
                      </a:pPr>
                      <a:r>
                        <a:rPr lang="es-MX" sz="1400">
                          <a:latin typeface="Noto Sans" panose="020B0502040504020204" pitchFamily="34" charset="0"/>
                          <a:ea typeface="Noto Sans" panose="020B0502040504020204" pitchFamily="34" charset="0"/>
                          <a:sym typeface="Montserrat"/>
                        </a:rPr>
                        <a:t>(9.88%)</a:t>
                      </a:r>
                      <a:endParaRPr sz="1400" b="1">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extLst>
                  <a:ext uri="{0D108BD9-81ED-4DB2-BD59-A6C34878D82A}">
                    <a16:rowId xmlns:a16="http://schemas.microsoft.com/office/drawing/2014/main" val="10005"/>
                  </a:ext>
                </a:extLst>
              </a:tr>
              <a:tr h="793146">
                <a:tc>
                  <a:txBody>
                    <a:bodyPr/>
                    <a:lstStyle/>
                    <a:p>
                      <a:pPr marL="0" marR="0" lvl="0" indent="0" algn="ctr" rtl="0">
                        <a:lnSpc>
                          <a:spcPct val="114000"/>
                        </a:lnSpc>
                        <a:spcBef>
                          <a:spcPts val="0"/>
                        </a:spcBef>
                        <a:spcAft>
                          <a:spcPts val="0"/>
                        </a:spcAft>
                        <a:buClr>
                          <a:schemeClr val="dk1"/>
                        </a:buClr>
                        <a:buSzPts val="1400"/>
                        <a:buFont typeface="Calibri"/>
                        <a:buNone/>
                      </a:pPr>
                      <a:r>
                        <a:rPr lang="es-MX" sz="1400" b="1" u="none" strike="noStrike" cap="none">
                          <a:latin typeface="Noto Sans" panose="020B0502040504020204" pitchFamily="34" charset="0"/>
                          <a:ea typeface="Noto Sans" panose="020B0502040504020204" pitchFamily="34" charset="0"/>
                          <a:sym typeface="Montserrat"/>
                        </a:rPr>
                        <a:t>5</a:t>
                      </a:r>
                      <a:endParaRPr sz="1400" b="1" u="none" strike="noStrike" cap="none">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chemeClr val="accent5">
                        <a:lumMod val="20000"/>
                        <a:lumOff val="80000"/>
                      </a:schemeClr>
                    </a:solidFill>
                  </a:tcPr>
                </a:tc>
                <a:tc>
                  <a:txBody>
                    <a:bodyPr/>
                    <a:lstStyle/>
                    <a:p>
                      <a:pPr algn="l">
                        <a:spcAft>
                          <a:spcPts val="0"/>
                        </a:spcAft>
                      </a:pPr>
                      <a:r>
                        <a:rPr lang="es-ES" sz="1400" b="1" kern="1200">
                          <a:effectLst/>
                          <a:latin typeface="Noto Sans" panose="020B0502040504020204" pitchFamily="34" charset="0"/>
                          <a:ea typeface="Noto Sans" panose="020B0502040504020204" pitchFamily="34" charset="0"/>
                        </a:rPr>
                        <a:t>Traumatismos, envenenamientos y otras </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solidFill>
                      <a:schemeClr val="accent5">
                        <a:lumMod val="20000"/>
                        <a:lumOff val="80000"/>
                      </a:schemeClr>
                    </a:solidFill>
                  </a:tcPr>
                </a:tc>
                <a:tc>
                  <a:txBody>
                    <a:bodyPr/>
                    <a:lstStyle/>
                    <a:p>
                      <a:pPr marL="0" lvl="0" indent="0" algn="ctr" rtl="0">
                        <a:lnSpc>
                          <a:spcPct val="114000"/>
                        </a:lnSpc>
                        <a:spcBef>
                          <a:spcPts val="0"/>
                        </a:spcBef>
                        <a:spcAft>
                          <a:spcPts val="0"/>
                        </a:spcAft>
                        <a:buClr>
                          <a:schemeClr val="dk1"/>
                        </a:buClr>
                        <a:buSzPts val="1400"/>
                        <a:buFont typeface="Calibri"/>
                        <a:buNone/>
                      </a:pPr>
                      <a:r>
                        <a:rPr lang="es-MX" sz="1400">
                          <a:latin typeface="Noto Sans" panose="020B0502040504020204" pitchFamily="34" charset="0"/>
                          <a:ea typeface="Noto Sans" panose="020B0502040504020204" pitchFamily="34" charset="0"/>
                          <a:sym typeface="Montserrat"/>
                        </a:rPr>
                        <a:t>586</a:t>
                      </a:r>
                      <a:endParaRPr sz="1400">
                        <a:latin typeface="Noto Sans" panose="020B0502040504020204" pitchFamily="34" charset="0"/>
                        <a:ea typeface="Noto Sans" panose="020B0502040504020204" pitchFamily="34" charset="0"/>
                        <a:sym typeface="Montserrat"/>
                      </a:endParaRPr>
                    </a:p>
                    <a:p>
                      <a:pPr marL="0" lvl="0" indent="0" algn="ctr" rtl="0">
                        <a:lnSpc>
                          <a:spcPct val="114000"/>
                        </a:lnSpc>
                        <a:spcBef>
                          <a:spcPts val="0"/>
                        </a:spcBef>
                        <a:spcAft>
                          <a:spcPts val="0"/>
                        </a:spcAft>
                        <a:buClr>
                          <a:schemeClr val="dk1"/>
                        </a:buClr>
                        <a:buSzPts val="1000"/>
                        <a:buFont typeface="Calibri"/>
                        <a:buNone/>
                      </a:pPr>
                      <a:r>
                        <a:rPr lang="es-MX" sz="1400">
                          <a:latin typeface="Noto Sans" panose="020B0502040504020204" pitchFamily="34" charset="0"/>
                          <a:ea typeface="Noto Sans" panose="020B0502040504020204" pitchFamily="34" charset="0"/>
                          <a:sym typeface="Montserrat"/>
                        </a:rPr>
                        <a:t>(8.86%)</a:t>
                      </a:r>
                      <a:endParaRPr sz="1400">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chemeClr val="accent5">
                        <a:lumMod val="20000"/>
                        <a:lumOff val="80000"/>
                      </a:schemeClr>
                    </a:solidFill>
                  </a:tcPr>
                </a:tc>
                <a:tc>
                  <a:txBody>
                    <a:bodyPr/>
                    <a:lstStyle/>
                    <a:p>
                      <a:pPr marL="0" lvl="0" indent="0" algn="ctr" rtl="0">
                        <a:lnSpc>
                          <a:spcPct val="114000"/>
                        </a:lnSpc>
                        <a:spcBef>
                          <a:spcPts val="0"/>
                        </a:spcBef>
                        <a:spcAft>
                          <a:spcPts val="0"/>
                        </a:spcAft>
                        <a:buClr>
                          <a:schemeClr val="dk1"/>
                        </a:buClr>
                        <a:buSzPts val="1400"/>
                        <a:buFont typeface="Calibri"/>
                        <a:buNone/>
                      </a:pPr>
                      <a:r>
                        <a:rPr lang="es-MX" sz="1400">
                          <a:latin typeface="Noto Sans" panose="020B0502040504020204" pitchFamily="34" charset="0"/>
                          <a:ea typeface="Noto Sans" panose="020B0502040504020204" pitchFamily="34" charset="0"/>
                          <a:sym typeface="Montserrat"/>
                        </a:rPr>
                        <a:t>452</a:t>
                      </a:r>
                      <a:endParaRPr sz="1400">
                        <a:latin typeface="Noto Sans" panose="020B0502040504020204" pitchFamily="34" charset="0"/>
                        <a:ea typeface="Noto Sans" panose="020B0502040504020204" pitchFamily="34" charset="0"/>
                        <a:sym typeface="Montserrat"/>
                      </a:endParaRPr>
                    </a:p>
                    <a:p>
                      <a:pPr marL="0" lvl="0" indent="0" algn="ctr" rtl="0">
                        <a:lnSpc>
                          <a:spcPct val="114000"/>
                        </a:lnSpc>
                        <a:spcBef>
                          <a:spcPts val="0"/>
                        </a:spcBef>
                        <a:spcAft>
                          <a:spcPts val="0"/>
                        </a:spcAft>
                        <a:buClr>
                          <a:schemeClr val="dk1"/>
                        </a:buClr>
                        <a:buSzPts val="1000"/>
                        <a:buFont typeface="Calibri"/>
                        <a:buNone/>
                      </a:pPr>
                      <a:r>
                        <a:rPr lang="es-MX" sz="1400">
                          <a:latin typeface="Noto Sans" panose="020B0502040504020204" pitchFamily="34" charset="0"/>
                          <a:ea typeface="Noto Sans" panose="020B0502040504020204" pitchFamily="34" charset="0"/>
                          <a:sym typeface="Montserrat"/>
                        </a:rPr>
                        <a:t>(7.16%)</a:t>
                      </a:r>
                      <a:endParaRPr sz="1400">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chemeClr val="accent5">
                        <a:lumMod val="20000"/>
                        <a:lumOff val="80000"/>
                      </a:schemeClr>
                    </a:solidFill>
                  </a:tcPr>
                </a:tc>
                <a:extLst>
                  <a:ext uri="{0D108BD9-81ED-4DB2-BD59-A6C34878D82A}">
                    <a16:rowId xmlns:a16="http://schemas.microsoft.com/office/drawing/2014/main" val="10006"/>
                  </a:ext>
                </a:extLst>
              </a:tr>
              <a:tr h="423097">
                <a:tc>
                  <a:txBody>
                    <a:bodyPr/>
                    <a:lstStyle/>
                    <a:p>
                      <a:pPr marL="0" marR="0" lvl="0" indent="0" algn="ctr" rtl="0">
                        <a:lnSpc>
                          <a:spcPct val="114000"/>
                        </a:lnSpc>
                        <a:spcBef>
                          <a:spcPts val="0"/>
                        </a:spcBef>
                        <a:spcAft>
                          <a:spcPts val="0"/>
                        </a:spcAft>
                        <a:buClr>
                          <a:schemeClr val="dk1"/>
                        </a:buClr>
                        <a:buSzPts val="1400"/>
                        <a:buFont typeface="Calibri"/>
                        <a:buNone/>
                      </a:pPr>
                      <a:endParaRPr sz="1400" b="1" u="none" strike="noStrike" cap="none">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1" kern="1200">
                          <a:solidFill>
                            <a:schemeClr val="tx1"/>
                          </a:solidFill>
                          <a:effectLst/>
                          <a:latin typeface="Noto Sans" panose="020B0502040504020204" pitchFamily="34" charset="0"/>
                          <a:ea typeface="Noto Sans" panose="020B0502040504020204" pitchFamily="34" charset="0"/>
                          <a:cs typeface="+mn-cs"/>
                        </a:rPr>
                        <a:t>Todas las demás</a:t>
                      </a:r>
                    </a:p>
                  </a:txBody>
                  <a:tcPr marL="73025" marR="73025" marT="0" marB="0" anchor="ctr"/>
                </a:tc>
                <a:tc>
                  <a:txBody>
                    <a:bodyPr/>
                    <a:lstStyle/>
                    <a:p>
                      <a:pPr marL="0" lvl="0" indent="0" algn="ctr" rtl="0">
                        <a:lnSpc>
                          <a:spcPct val="114000"/>
                        </a:lnSpc>
                        <a:spcBef>
                          <a:spcPts val="0"/>
                        </a:spcBef>
                        <a:spcAft>
                          <a:spcPts val="0"/>
                        </a:spcAft>
                        <a:buClr>
                          <a:schemeClr val="dk1"/>
                        </a:buClr>
                        <a:buSzPts val="1000"/>
                        <a:buFont typeface="Calibri"/>
                        <a:buNone/>
                      </a:pPr>
                      <a:r>
                        <a:rPr lang="es-MX" sz="1400">
                          <a:latin typeface="Noto Sans" panose="020B0502040504020204" pitchFamily="34" charset="0"/>
                          <a:ea typeface="Noto Sans" panose="020B0502040504020204" pitchFamily="34" charset="0"/>
                          <a:sym typeface="Montserrat"/>
                        </a:rPr>
                        <a:t>2,210</a:t>
                      </a:r>
                    </a:p>
                    <a:p>
                      <a:pPr marL="0" lvl="0" indent="0" algn="ctr" rtl="0">
                        <a:lnSpc>
                          <a:spcPct val="114000"/>
                        </a:lnSpc>
                        <a:spcBef>
                          <a:spcPts val="0"/>
                        </a:spcBef>
                        <a:spcAft>
                          <a:spcPts val="0"/>
                        </a:spcAft>
                        <a:buClr>
                          <a:schemeClr val="dk1"/>
                        </a:buClr>
                        <a:buSzPts val="1000"/>
                        <a:buFont typeface="Calibri"/>
                        <a:buNone/>
                      </a:pPr>
                      <a:r>
                        <a:rPr lang="es-MX" sz="1400">
                          <a:latin typeface="Noto Sans" panose="020B0502040504020204" pitchFamily="34" charset="0"/>
                          <a:ea typeface="Noto Sans" panose="020B0502040504020204" pitchFamily="34" charset="0"/>
                          <a:sym typeface="Montserrat"/>
                        </a:rPr>
                        <a:t>(33.30%)</a:t>
                      </a:r>
                      <a:endParaRPr lang="es-MX" sz="1400">
                        <a:latin typeface="Noto Sans" panose="020B0502040504020204" pitchFamily="34" charset="0"/>
                        <a:ea typeface="Noto Sans" panose="020B0502040504020204" pitchFamily="34" charset="0"/>
                        <a:cs typeface="Arial" panose="020B0604020202020204" pitchFamily="34" charset="0"/>
                        <a:sym typeface="Montserrat"/>
                      </a:endParaRPr>
                    </a:p>
                  </a:txBody>
                  <a:tcPr marL="73025" marR="73025" marT="0" marB="0" anchor="ctr"/>
                </a:tc>
                <a:tc>
                  <a:txBody>
                    <a:bodyPr/>
                    <a:lstStyle/>
                    <a:p>
                      <a:pPr marL="0" lvl="0" indent="0" algn="ctr" rtl="0">
                        <a:lnSpc>
                          <a:spcPct val="114000"/>
                        </a:lnSpc>
                        <a:spcBef>
                          <a:spcPts val="0"/>
                        </a:spcBef>
                        <a:spcAft>
                          <a:spcPts val="0"/>
                        </a:spcAft>
                        <a:buClr>
                          <a:schemeClr val="dk1"/>
                        </a:buClr>
                        <a:buSzPts val="1000"/>
                        <a:buFont typeface="Calibri"/>
                        <a:buNone/>
                      </a:pPr>
                      <a:r>
                        <a:rPr lang="es-MX" sz="1400">
                          <a:latin typeface="Noto Sans" panose="020B0502040504020204" pitchFamily="34" charset="0"/>
                          <a:ea typeface="Noto Sans" panose="020B0502040504020204" pitchFamily="34" charset="0"/>
                          <a:sym typeface="Montserrat"/>
                        </a:rPr>
                        <a:t>2,187</a:t>
                      </a:r>
                    </a:p>
                    <a:p>
                      <a:pPr marL="0" lvl="0" indent="0" algn="ctr" rtl="0">
                        <a:lnSpc>
                          <a:spcPct val="114000"/>
                        </a:lnSpc>
                        <a:spcBef>
                          <a:spcPts val="0"/>
                        </a:spcBef>
                        <a:spcAft>
                          <a:spcPts val="0"/>
                        </a:spcAft>
                        <a:buClr>
                          <a:schemeClr val="dk1"/>
                        </a:buClr>
                        <a:buSzPts val="1000"/>
                        <a:buFont typeface="Calibri"/>
                        <a:buNone/>
                      </a:pPr>
                      <a:r>
                        <a:rPr lang="es-MX" sz="1400">
                          <a:latin typeface="Noto Sans" panose="020B0502040504020204" pitchFamily="34" charset="0"/>
                          <a:ea typeface="Noto Sans" panose="020B0502040504020204" pitchFamily="34" charset="0"/>
                          <a:sym typeface="Montserrat"/>
                        </a:rPr>
                        <a:t>(34.63%)</a:t>
                      </a:r>
                      <a:endParaRPr lang="es-MX" sz="1400">
                        <a:latin typeface="Noto Sans" panose="020B0502040504020204" pitchFamily="34" charset="0"/>
                        <a:ea typeface="Noto Sans" panose="020B0502040504020204" pitchFamily="34" charset="0"/>
                        <a:cs typeface="Arial" panose="020B0604020202020204" pitchFamily="34" charset="0"/>
                        <a:sym typeface="Montserrat"/>
                      </a:endParaRPr>
                    </a:p>
                  </a:txBody>
                  <a:tcPr marL="73025" marR="73025" marT="0" marB="0" anchor="ctr"/>
                </a:tc>
                <a:extLst>
                  <a:ext uri="{0D108BD9-81ED-4DB2-BD59-A6C34878D82A}">
                    <a16:rowId xmlns:a16="http://schemas.microsoft.com/office/drawing/2014/main" val="168123193"/>
                  </a:ext>
                </a:extLst>
              </a:tr>
              <a:tr h="389871">
                <a:tc gridSpan="2">
                  <a:txBody>
                    <a:bodyPr/>
                    <a:lstStyle/>
                    <a:p>
                      <a:pPr marL="0" marR="0" lvl="0" indent="0" algn="ctr" rtl="0">
                        <a:lnSpc>
                          <a:spcPct val="90000"/>
                        </a:lnSpc>
                        <a:spcBef>
                          <a:spcPts val="0"/>
                        </a:spcBef>
                        <a:spcAft>
                          <a:spcPts val="0"/>
                        </a:spcAft>
                        <a:buClr>
                          <a:schemeClr val="dk1"/>
                        </a:buClr>
                        <a:buSzPts val="1600"/>
                        <a:buFont typeface="Calibri"/>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 Total</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6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6,616       100.00%</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6,314</a:t>
                      </a:r>
                    </a:p>
                    <a:p>
                      <a:pPr marL="0" marR="0" lvl="0" indent="0" algn="ctr" rtl="0">
                        <a:lnSpc>
                          <a:spcPct val="100000"/>
                        </a:lnSpc>
                        <a:spcBef>
                          <a:spcPts val="0"/>
                        </a:spcBef>
                        <a:spcAft>
                          <a:spcPts val="0"/>
                        </a:spcAft>
                        <a:buClr>
                          <a:schemeClr val="dk1"/>
                        </a:buClr>
                        <a:buSzPts val="16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100.00%</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extLst>
                  <a:ext uri="{0D108BD9-81ED-4DB2-BD59-A6C34878D82A}">
                    <a16:rowId xmlns:a16="http://schemas.microsoft.com/office/drawing/2014/main" val="10007"/>
                  </a:ext>
                </a:extLst>
              </a:tr>
            </a:tbl>
          </a:graphicData>
        </a:graphic>
      </p:graphicFrame>
      <p:graphicFrame>
        <p:nvGraphicFramePr>
          <p:cNvPr id="18" name="Google Shape;429;p12">
            <a:extLst>
              <a:ext uri="{FF2B5EF4-FFF2-40B4-BE49-F238E27FC236}">
                <a16:creationId xmlns:a16="http://schemas.microsoft.com/office/drawing/2014/main" id="{EA1238F9-EFFC-CBAA-207C-5E38F44BA7B9}"/>
              </a:ext>
            </a:extLst>
          </p:cNvPr>
          <p:cNvGraphicFramePr/>
          <p:nvPr>
            <p:extLst>
              <p:ext uri="{D42A27DB-BD31-4B8C-83A1-F6EECF244321}">
                <p14:modId xmlns:p14="http://schemas.microsoft.com/office/powerpoint/2010/main" val="1719251540"/>
              </p:ext>
            </p:extLst>
          </p:nvPr>
        </p:nvGraphicFramePr>
        <p:xfrm>
          <a:off x="5865896" y="1143620"/>
          <a:ext cx="5970231" cy="4832967"/>
        </p:xfrm>
        <a:graphic>
          <a:graphicData uri="http://schemas.openxmlformats.org/drawingml/2006/table">
            <a:tbl>
              <a:tblPr>
                <a:tableStyleId>{BDBED569-4797-4DF1-A0F4-6AAB3CD982D8}</a:tableStyleId>
              </a:tblPr>
              <a:tblGrid>
                <a:gridCol w="517673">
                  <a:extLst>
                    <a:ext uri="{9D8B030D-6E8A-4147-A177-3AD203B41FA5}">
                      <a16:colId xmlns:a16="http://schemas.microsoft.com/office/drawing/2014/main" val="20000"/>
                    </a:ext>
                  </a:extLst>
                </a:gridCol>
                <a:gridCol w="2775064">
                  <a:extLst>
                    <a:ext uri="{9D8B030D-6E8A-4147-A177-3AD203B41FA5}">
                      <a16:colId xmlns:a16="http://schemas.microsoft.com/office/drawing/2014/main" val="20001"/>
                    </a:ext>
                  </a:extLst>
                </a:gridCol>
                <a:gridCol w="892498">
                  <a:extLst>
                    <a:ext uri="{9D8B030D-6E8A-4147-A177-3AD203B41FA5}">
                      <a16:colId xmlns:a16="http://schemas.microsoft.com/office/drawing/2014/main" val="20002"/>
                    </a:ext>
                  </a:extLst>
                </a:gridCol>
                <a:gridCol w="892498">
                  <a:extLst>
                    <a:ext uri="{9D8B030D-6E8A-4147-A177-3AD203B41FA5}">
                      <a16:colId xmlns:a16="http://schemas.microsoft.com/office/drawing/2014/main" val="20003"/>
                    </a:ext>
                  </a:extLst>
                </a:gridCol>
                <a:gridCol w="892498">
                  <a:extLst>
                    <a:ext uri="{9D8B030D-6E8A-4147-A177-3AD203B41FA5}">
                      <a16:colId xmlns:a16="http://schemas.microsoft.com/office/drawing/2014/main" val="20004"/>
                    </a:ext>
                  </a:extLst>
                </a:gridCol>
              </a:tblGrid>
              <a:tr h="328932">
                <a:tc gridSpan="5">
                  <a:txBody>
                    <a:bodyPr/>
                    <a:lstStyle/>
                    <a:p>
                      <a:pPr marL="0" marR="0" lvl="0" indent="0" algn="ctr" defTabSz="914400" rtl="0" eaLnBrk="1" latinLnBrk="0" hangingPunct="1">
                        <a:lnSpc>
                          <a:spcPct val="100000"/>
                        </a:lnSpc>
                        <a:spcBef>
                          <a:spcPts val="0"/>
                        </a:spcBef>
                        <a:spcAft>
                          <a:spcPts val="0"/>
                        </a:spcAft>
                        <a:buClr>
                          <a:srgbClr val="000000"/>
                        </a:buClr>
                        <a:buSzPts val="1400"/>
                        <a:buFont typeface="Arial"/>
                        <a:buNone/>
                      </a:pPr>
                      <a:r>
                        <a:rPr lang="es-MX" sz="1400" b="1" u="none" strike="noStrike" kern="1200" cap="none">
                          <a:solidFill>
                            <a:schemeClr val="bg1"/>
                          </a:solidFill>
                          <a:latin typeface="Noto Sans" panose="020B0502040504020204" pitchFamily="34" charset="0"/>
                          <a:ea typeface="Noto Sans" panose="020B0502040504020204" pitchFamily="34" charset="0"/>
                          <a:sym typeface="Montserrat"/>
                        </a:rPr>
                        <a:t>Principales Causas de Mortalidad Hospitalaria</a:t>
                      </a:r>
                      <a:endParaRPr sz="14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pPr marL="0" marR="0" lvl="0" indent="0" algn="ctr" rtl="0">
                        <a:lnSpc>
                          <a:spcPct val="100000"/>
                        </a:lnSpc>
                        <a:spcBef>
                          <a:spcPts val="0"/>
                        </a:spcBef>
                        <a:spcAft>
                          <a:spcPts val="0"/>
                        </a:spcAft>
                        <a:buNone/>
                      </a:pPr>
                      <a:endParaRPr sz="1200" b="1" i="0" u="none" strike="noStrike" cap="none" dirty="0">
                        <a:solidFill>
                          <a:schemeClr val="lt1"/>
                        </a:solidFill>
                        <a:latin typeface="Arial" panose="020B0604020202020204" pitchFamily="34" charset="0"/>
                        <a:ea typeface="Montserrat"/>
                        <a:cs typeface="Arial" panose="020B0604020202020204" pitchFamily="34" charset="0"/>
                        <a:sym typeface="Montserrat"/>
                      </a:endParaRPr>
                    </a:p>
                  </a:txBody>
                  <a:tcPr marL="7800" marR="7800" marT="78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val="10000"/>
                  </a:ext>
                </a:extLst>
              </a:tr>
              <a:tr h="328932">
                <a:tc gridSpan="2">
                  <a:txBody>
                    <a:bodyPr/>
                    <a:lstStyle/>
                    <a:p>
                      <a:pPr marL="0" marR="0" lvl="0" indent="0" algn="ctr" defTabSz="914400" rtl="0" eaLnBrk="1" latinLnBrk="0" hangingPunct="1">
                        <a:lnSpc>
                          <a:spcPct val="100000"/>
                        </a:lnSpc>
                        <a:spcBef>
                          <a:spcPts val="0"/>
                        </a:spcBef>
                        <a:spcAft>
                          <a:spcPts val="0"/>
                        </a:spcAft>
                        <a:buClr>
                          <a:srgbClr val="000000"/>
                        </a:buClr>
                        <a:buSzPts val="1400"/>
                        <a:buFont typeface="Arial"/>
                        <a:buNone/>
                      </a:pPr>
                      <a:r>
                        <a:rPr lang="es-MX" sz="1400" b="1" u="none" strike="noStrike" kern="1200" cap="none">
                          <a:solidFill>
                            <a:schemeClr val="bg1"/>
                          </a:solidFill>
                          <a:latin typeface="Noto Sans" panose="020B0502040504020204" pitchFamily="34" charset="0"/>
                          <a:ea typeface="Noto Sans" panose="020B0502040504020204" pitchFamily="34" charset="0"/>
                          <a:sym typeface="Montserrat"/>
                        </a:rPr>
                        <a:t>Causas</a:t>
                      </a:r>
                      <a:endParaRPr sz="14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hMerge="1">
                  <a:txBody>
                    <a:bodyPr/>
                    <a:lstStyle/>
                    <a:p>
                      <a:endParaRPr lang="es-MX"/>
                    </a:p>
                  </a:txBody>
                  <a:tcPr/>
                </a:tc>
                <a:tc>
                  <a:txBody>
                    <a:bodyPr/>
                    <a:lstStyle/>
                    <a:p>
                      <a:pPr marL="0" marR="0" lvl="0" indent="0" algn="ctr" defTabSz="914400" rtl="0" eaLnBrk="1" latinLnBrk="0" hangingPunct="1">
                        <a:lnSpc>
                          <a:spcPct val="100000"/>
                        </a:lnSpc>
                        <a:spcBef>
                          <a:spcPts val="0"/>
                        </a:spcBef>
                        <a:spcAft>
                          <a:spcPts val="0"/>
                        </a:spcAft>
                        <a:buClr>
                          <a:srgbClr val="000000"/>
                        </a:buClr>
                        <a:buSzPts val="1400"/>
                        <a:buFont typeface="Arial"/>
                        <a:buNone/>
                      </a:pPr>
                      <a:r>
                        <a:rPr lang="es-MX" sz="1400" b="1" u="none" strike="noStrike" kern="1200" cap="none">
                          <a:solidFill>
                            <a:schemeClr val="bg1"/>
                          </a:solidFill>
                          <a:latin typeface="Noto Sans" panose="020B0502040504020204" pitchFamily="34" charset="0"/>
                          <a:ea typeface="Noto Sans" panose="020B0502040504020204" pitchFamily="34" charset="0"/>
                          <a:sym typeface="Montserrat"/>
                        </a:rPr>
                        <a:t>2023</a:t>
                      </a:r>
                      <a:endParaRPr sz="14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400"/>
                        <a:buFont typeface="Arial"/>
                        <a:buNone/>
                      </a:pPr>
                      <a:r>
                        <a:rPr lang="es-MX" sz="1400" b="1" u="none" strike="noStrike" kern="1200" cap="none">
                          <a:solidFill>
                            <a:schemeClr val="bg1"/>
                          </a:solidFill>
                          <a:latin typeface="Noto Sans" panose="020B0502040504020204" pitchFamily="34" charset="0"/>
                          <a:ea typeface="Noto Sans" panose="020B0502040504020204" pitchFamily="34" charset="0"/>
                          <a:sym typeface="Montserrat"/>
                        </a:rPr>
                        <a:t>2024</a:t>
                      </a:r>
                    </a:p>
                  </a:txBody>
                  <a:tcPr marL="7800" marR="7800" marT="7800" marB="0"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400"/>
                        <a:buFont typeface="Arial"/>
                        <a:buNone/>
                      </a:pPr>
                      <a:r>
                        <a:rPr lang="es-MX" sz="1400" b="1" u="none" strike="noStrike" kern="1200" cap="none">
                          <a:solidFill>
                            <a:schemeClr val="bg1"/>
                          </a:solidFill>
                          <a:latin typeface="Noto Sans" panose="020B0502040504020204" pitchFamily="34" charset="0"/>
                          <a:ea typeface="Noto Sans" panose="020B0502040504020204" pitchFamily="34" charset="0"/>
                          <a:sym typeface="Montserrat"/>
                        </a:rPr>
                        <a:t>Var (%)</a:t>
                      </a:r>
                      <a:endParaRPr sz="14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extLst>
                  <a:ext uri="{0D108BD9-81ED-4DB2-BD59-A6C34878D82A}">
                    <a16:rowId xmlns:a16="http://schemas.microsoft.com/office/drawing/2014/main" val="10001"/>
                  </a:ext>
                </a:extLst>
              </a:tr>
              <a:tr h="734771">
                <a:tc>
                  <a:txBody>
                    <a:bodyPr/>
                    <a:lstStyle/>
                    <a:p>
                      <a:pPr marL="0" marR="0" lvl="0" indent="0" algn="ctr" defTabSz="914400" rtl="0" eaLnBrk="1" latinLnBrk="0" hangingPunct="1">
                        <a:lnSpc>
                          <a:spcPct val="114000"/>
                        </a:lnSpc>
                        <a:spcBef>
                          <a:spcPts val="0"/>
                        </a:spcBef>
                        <a:spcAft>
                          <a:spcPts val="0"/>
                        </a:spcAft>
                        <a:buClr>
                          <a:schemeClr val="dk1"/>
                        </a:buClr>
                        <a:buSzPts val="1400"/>
                        <a:buFont typeface="Calibri"/>
                        <a:buNone/>
                      </a:pPr>
                      <a:r>
                        <a:rPr lang="es-MX" sz="1400" b="1" u="none" strike="noStrike" kern="1200" cap="none">
                          <a:latin typeface="Noto Sans" panose="020B0502040504020204" pitchFamily="34" charset="0"/>
                          <a:ea typeface="Noto Sans" panose="020B0502040504020204" pitchFamily="34" charset="0"/>
                          <a:sym typeface="Montserrat"/>
                        </a:rPr>
                        <a:t>1</a:t>
                      </a: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marR="0" lvl="0" indent="0" algn="l" defTabSz="914400" rtl="0" eaLnBrk="1" latinLnBrk="0" hangingPunct="1">
                        <a:lnSpc>
                          <a:spcPct val="114000"/>
                        </a:lnSpc>
                        <a:spcBef>
                          <a:spcPts val="0"/>
                        </a:spcBef>
                        <a:spcAft>
                          <a:spcPts val="0"/>
                        </a:spcAft>
                        <a:buClr>
                          <a:schemeClr val="dk1"/>
                        </a:buClr>
                        <a:buSzPts val="1400"/>
                        <a:buFont typeface="Calibri"/>
                        <a:buNone/>
                      </a:pPr>
                      <a:r>
                        <a:rPr lang="es-ES" sz="1400" b="1" kern="1200">
                          <a:effectLst/>
                          <a:latin typeface="Noto Sans" panose="020B0502040504020204" pitchFamily="34" charset="0"/>
                          <a:ea typeface="Noto Sans" panose="020B0502040504020204" pitchFamily="34" charset="0"/>
                        </a:rPr>
                        <a:t>Malformaciones congénitas, deformidades y anomalías cromosómicas</a:t>
                      </a: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36000" marR="36000" marT="780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34</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34</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0.00</a:t>
                      </a:r>
                    </a:p>
                  </a:txBody>
                  <a:tcPr marL="7620" marR="7620" marT="7620" marB="0" anchor="ctr"/>
                </a:tc>
                <a:extLst>
                  <a:ext uri="{0D108BD9-81ED-4DB2-BD59-A6C34878D82A}">
                    <a16:rowId xmlns:a16="http://schemas.microsoft.com/office/drawing/2014/main" val="10002"/>
                  </a:ext>
                </a:extLst>
              </a:tr>
              <a:tr h="500633">
                <a:tc>
                  <a:txBody>
                    <a:bodyPr/>
                    <a:lstStyle/>
                    <a:p>
                      <a:pPr marL="0" marR="0" lvl="0" indent="0" algn="ctr" defTabSz="914400" rtl="0" eaLnBrk="1" latinLnBrk="0" hangingPunct="1">
                        <a:lnSpc>
                          <a:spcPct val="114000"/>
                        </a:lnSpc>
                        <a:spcBef>
                          <a:spcPts val="0"/>
                        </a:spcBef>
                        <a:spcAft>
                          <a:spcPts val="0"/>
                        </a:spcAft>
                        <a:buClr>
                          <a:schemeClr val="dk1"/>
                        </a:buClr>
                        <a:buSzPts val="1400"/>
                        <a:buFont typeface="Calibri"/>
                        <a:buNone/>
                      </a:pPr>
                      <a:r>
                        <a:rPr lang="es-MX" sz="1400" b="1" u="none" strike="noStrike" kern="1200" cap="none">
                          <a:latin typeface="Noto Sans" panose="020B0502040504020204" pitchFamily="34" charset="0"/>
                          <a:ea typeface="Noto Sans" panose="020B0502040504020204" pitchFamily="34" charset="0"/>
                          <a:sym typeface="Montserrat"/>
                        </a:rPr>
                        <a:t>2</a:t>
                      </a: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spcAft>
                          <a:spcPts val="0"/>
                        </a:spcAft>
                      </a:pPr>
                      <a:r>
                        <a:rPr lang="es-ES" sz="1400" b="1" kern="1200">
                          <a:solidFill>
                            <a:schemeClr val="tx1"/>
                          </a:solidFill>
                          <a:effectLst/>
                          <a:latin typeface="Noto Sans" panose="020B0502040504020204" pitchFamily="34" charset="0"/>
                          <a:ea typeface="Noto Sans" panose="020B0502040504020204" pitchFamily="34" charset="0"/>
                          <a:cs typeface="+mn-cs"/>
                        </a:rPr>
                        <a:t>Tumores (Neoplasias).</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21</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26</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23.81</a:t>
                      </a:r>
                    </a:p>
                  </a:txBody>
                  <a:tcPr marL="7620" marR="7620" marT="7620" marB="0" anchor="ctr"/>
                </a:tc>
                <a:extLst>
                  <a:ext uri="{0D108BD9-81ED-4DB2-BD59-A6C34878D82A}">
                    <a16:rowId xmlns:a16="http://schemas.microsoft.com/office/drawing/2014/main" val="10003"/>
                  </a:ext>
                </a:extLst>
              </a:tr>
              <a:tr h="1084835">
                <a:tc>
                  <a:txBody>
                    <a:bodyPr/>
                    <a:lstStyle/>
                    <a:p>
                      <a:pPr marL="0" marR="0" lvl="0" indent="0" algn="ctr" defTabSz="914400" rtl="0" eaLnBrk="1" latinLnBrk="0" hangingPunct="1">
                        <a:lnSpc>
                          <a:spcPct val="114000"/>
                        </a:lnSpc>
                        <a:spcBef>
                          <a:spcPts val="0"/>
                        </a:spcBef>
                        <a:spcAft>
                          <a:spcPts val="0"/>
                        </a:spcAft>
                        <a:buClr>
                          <a:schemeClr val="dk1"/>
                        </a:buClr>
                        <a:buSzPts val="1400"/>
                        <a:buFont typeface="Calibri"/>
                        <a:buNone/>
                      </a:pPr>
                      <a:r>
                        <a:rPr lang="es-MX" sz="1400" b="1" u="none" strike="noStrike" kern="1200" cap="none">
                          <a:latin typeface="Noto Sans" panose="020B0502040504020204" pitchFamily="34" charset="0"/>
                          <a:ea typeface="Noto Sans" panose="020B0502040504020204" pitchFamily="34" charset="0"/>
                          <a:sym typeface="Montserrat"/>
                        </a:rPr>
                        <a:t>3</a:t>
                      </a: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lnSpc>
                          <a:spcPct val="100000"/>
                        </a:lnSpc>
                        <a:spcAft>
                          <a:spcPts val="0"/>
                        </a:spcAft>
                      </a:pPr>
                      <a:r>
                        <a:rPr lang="es-ES" sz="1400" b="1" kern="1200">
                          <a:solidFill>
                            <a:schemeClr val="tx1"/>
                          </a:solidFill>
                          <a:effectLst/>
                          <a:latin typeface="Noto Sans" panose="020B0502040504020204" pitchFamily="34" charset="0"/>
                          <a:ea typeface="Noto Sans" panose="020B0502040504020204" pitchFamily="34" charset="0"/>
                          <a:cs typeface="+mn-cs"/>
                        </a:rPr>
                        <a:t>Enfermedades de la sangre y de los órganos hematopoyéticos, y ciertos trastornos que afectan el mecanismo de la inmunidad</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9</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14</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55.56</a:t>
                      </a:r>
                    </a:p>
                  </a:txBody>
                  <a:tcPr marL="7620" marR="7620" marT="7620" marB="0" anchor="ctr"/>
                </a:tc>
                <a:extLst>
                  <a:ext uri="{0D108BD9-81ED-4DB2-BD59-A6C34878D82A}">
                    <a16:rowId xmlns:a16="http://schemas.microsoft.com/office/drawing/2014/main" val="10004"/>
                  </a:ext>
                </a:extLst>
              </a:tr>
              <a:tr h="586594">
                <a:tc>
                  <a:txBody>
                    <a:bodyPr/>
                    <a:lstStyle/>
                    <a:p>
                      <a:pPr marL="0" marR="0" lvl="0" indent="0" algn="ctr" defTabSz="914400" rtl="0" eaLnBrk="1" latinLnBrk="0" hangingPunct="1">
                        <a:lnSpc>
                          <a:spcPct val="114000"/>
                        </a:lnSpc>
                        <a:spcBef>
                          <a:spcPts val="0"/>
                        </a:spcBef>
                        <a:spcAft>
                          <a:spcPts val="0"/>
                        </a:spcAft>
                        <a:buClr>
                          <a:schemeClr val="dk1"/>
                        </a:buClr>
                        <a:buSzPts val="1400"/>
                        <a:buFont typeface="Calibri"/>
                        <a:buNone/>
                      </a:pPr>
                      <a:r>
                        <a:rPr lang="es-MX" sz="1400" b="1" u="none" strike="noStrike" kern="1200" cap="none">
                          <a:latin typeface="Noto Sans" panose="020B0502040504020204" pitchFamily="34" charset="0"/>
                          <a:ea typeface="Noto Sans" panose="020B0502040504020204" pitchFamily="34" charset="0"/>
                          <a:sym typeface="Montserrat"/>
                        </a:rPr>
                        <a:t>4</a:t>
                      </a: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lnSpc>
                          <a:spcPct val="100000"/>
                        </a:lnSpc>
                        <a:spcAft>
                          <a:spcPts val="0"/>
                        </a:spcAft>
                      </a:pPr>
                      <a:r>
                        <a:rPr lang="es-ES" sz="1400" b="1" kern="1200">
                          <a:solidFill>
                            <a:schemeClr val="tx1"/>
                          </a:solidFill>
                          <a:effectLst/>
                          <a:latin typeface="Noto Sans" panose="020B0502040504020204" pitchFamily="34" charset="0"/>
                          <a:ea typeface="Noto Sans" panose="020B0502040504020204" pitchFamily="34" charset="0"/>
                          <a:cs typeface="+mn-cs"/>
                        </a:rPr>
                        <a:t>Enfermedades del sistema circulatorio</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15</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13</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-13.33</a:t>
                      </a:r>
                    </a:p>
                  </a:txBody>
                  <a:tcPr marL="7620" marR="7620" marT="7620" marB="0" anchor="ctr"/>
                </a:tc>
                <a:extLst>
                  <a:ext uri="{0D108BD9-81ED-4DB2-BD59-A6C34878D82A}">
                    <a16:rowId xmlns:a16="http://schemas.microsoft.com/office/drawing/2014/main" val="10005"/>
                  </a:ext>
                </a:extLst>
              </a:tr>
              <a:tr h="500633">
                <a:tc>
                  <a:txBody>
                    <a:bodyPr/>
                    <a:lstStyle/>
                    <a:p>
                      <a:pPr marL="0" marR="0" lvl="0" indent="0" algn="ctr" defTabSz="914400" rtl="0" eaLnBrk="1" latinLnBrk="0" hangingPunct="1">
                        <a:lnSpc>
                          <a:spcPct val="114000"/>
                        </a:lnSpc>
                        <a:spcBef>
                          <a:spcPts val="0"/>
                        </a:spcBef>
                        <a:spcAft>
                          <a:spcPts val="0"/>
                        </a:spcAft>
                        <a:buClr>
                          <a:schemeClr val="dk1"/>
                        </a:buClr>
                        <a:buSzPts val="1400"/>
                        <a:buFont typeface="Calibri"/>
                        <a:buNone/>
                      </a:pPr>
                      <a:r>
                        <a:rPr lang="es-MX" sz="1400" b="1" u="none" strike="noStrike" kern="1200" cap="none">
                          <a:latin typeface="Noto Sans" panose="020B0502040504020204" pitchFamily="34" charset="0"/>
                          <a:ea typeface="Noto Sans" panose="020B0502040504020204" pitchFamily="34" charset="0"/>
                          <a:sym typeface="Montserrat"/>
                        </a:rPr>
                        <a:t>5</a:t>
                      </a: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kern="1200">
                          <a:solidFill>
                            <a:schemeClr val="tx1"/>
                          </a:solidFill>
                          <a:effectLst/>
                          <a:latin typeface="Noto Sans" panose="020B0502040504020204" pitchFamily="34" charset="0"/>
                          <a:ea typeface="Noto Sans" panose="020B0502040504020204" pitchFamily="34" charset="0"/>
                          <a:cs typeface="+mn-cs"/>
                        </a:rPr>
                        <a:t>Enfermedades del sistema nervioso</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73025" marR="73025" marT="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4</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10</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150.00</a:t>
                      </a:r>
                    </a:p>
                  </a:txBody>
                  <a:tcPr marL="7620" marR="7620" marT="7620" marB="0" anchor="ctr"/>
                </a:tc>
                <a:extLst>
                  <a:ext uri="{0D108BD9-81ED-4DB2-BD59-A6C34878D82A}">
                    <a16:rowId xmlns:a16="http://schemas.microsoft.com/office/drawing/2014/main" val="10006"/>
                  </a:ext>
                </a:extLst>
              </a:tr>
              <a:tr h="500633">
                <a:tc>
                  <a:txBody>
                    <a:bodyPr/>
                    <a:lstStyle/>
                    <a:p>
                      <a:pPr marL="0" marR="0" lvl="0" indent="0" algn="ctr" defTabSz="914400" rtl="0" eaLnBrk="1" latinLnBrk="0" hangingPunct="1">
                        <a:lnSpc>
                          <a:spcPct val="114000"/>
                        </a:lnSpc>
                        <a:spcBef>
                          <a:spcPts val="0"/>
                        </a:spcBef>
                        <a:spcAft>
                          <a:spcPts val="0"/>
                        </a:spcAft>
                        <a:buClr>
                          <a:schemeClr val="dk1"/>
                        </a:buClr>
                        <a:buSzPts val="1400"/>
                        <a:buFont typeface="Calibri"/>
                        <a:buNone/>
                      </a:pPr>
                      <a:endParaRPr sz="1400" b="1" u="none" strike="noStrike" kern="1200" cap="none">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tc>
                <a:tc>
                  <a:txBody>
                    <a:bodyPr/>
                    <a:lstStyle/>
                    <a:p>
                      <a:pPr>
                        <a:spcAft>
                          <a:spcPts val="0"/>
                        </a:spcAft>
                      </a:pPr>
                      <a:r>
                        <a:rPr lang="es-MX" sz="1400" b="1" kern="1200">
                          <a:solidFill>
                            <a:schemeClr val="tx1"/>
                          </a:solidFill>
                          <a:effectLst/>
                          <a:latin typeface="Noto Sans" panose="020B0502040504020204" pitchFamily="34" charset="0"/>
                          <a:ea typeface="Noto Sans" panose="020B0502040504020204" pitchFamily="34" charset="0"/>
                          <a:cs typeface="+mn-cs"/>
                        </a:rPr>
                        <a:t>Todas las demás</a:t>
                      </a:r>
                    </a:p>
                  </a:txBody>
                  <a:tcPr marL="73025" marR="73025" marT="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32</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40</a:t>
                      </a:r>
                    </a:p>
                  </a:txBody>
                  <a:tcPr marL="7620" marR="7620" marT="7620" marB="0" anchor="ctr"/>
                </a:tc>
                <a:tc>
                  <a:txBody>
                    <a:bodyPr/>
                    <a:lstStyle/>
                    <a:p>
                      <a:pPr algn="ctr" rtl="0" fontAlgn="ctr"/>
                      <a:r>
                        <a:rPr lang="es-MX" sz="1400" b="0" i="0" u="none" strike="noStrike">
                          <a:solidFill>
                            <a:srgbClr val="000000"/>
                          </a:solidFill>
                          <a:effectLst/>
                          <a:latin typeface="Noto Sans" panose="020B0502040504020204" pitchFamily="34" charset="0"/>
                          <a:ea typeface="Noto Sans" panose="020B0502040504020204" pitchFamily="34" charset="0"/>
                        </a:rPr>
                        <a:t>25.00</a:t>
                      </a:r>
                    </a:p>
                  </a:txBody>
                  <a:tcPr marL="7620" marR="7620" marT="7620" marB="0" anchor="ctr"/>
                </a:tc>
                <a:extLst>
                  <a:ext uri="{0D108BD9-81ED-4DB2-BD59-A6C34878D82A}">
                    <a16:rowId xmlns:a16="http://schemas.microsoft.com/office/drawing/2014/main" val="2468001521"/>
                  </a:ext>
                </a:extLst>
              </a:tr>
              <a:tr h="267004">
                <a:tc gridSpan="2">
                  <a:txBody>
                    <a:bodyPr/>
                    <a:lstStyle/>
                    <a:p>
                      <a:pPr marL="0" marR="0" lvl="0" indent="0" algn="ctr" defTabSz="914400" rtl="0" eaLnBrk="1" latinLnBrk="0" hangingPunct="1">
                        <a:lnSpc>
                          <a:spcPct val="90000"/>
                        </a:lnSpc>
                        <a:spcBef>
                          <a:spcPts val="0"/>
                        </a:spcBef>
                        <a:spcAft>
                          <a:spcPts val="0"/>
                        </a:spcAft>
                        <a:buClr>
                          <a:schemeClr val="dk1"/>
                        </a:buClr>
                        <a:buSzPts val="1600"/>
                        <a:buFont typeface="Calibri"/>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Total</a:t>
                      </a:r>
                      <a:endParaRPr sz="14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7800" marR="7800" marT="7800" marB="0" anchor="ctr">
                    <a:solidFill>
                      <a:srgbClr val="05405D"/>
                    </a:solidFill>
                  </a:tcPr>
                </a:tc>
                <a:tc hMerge="1">
                  <a:txBody>
                    <a:bodyPr/>
                    <a:lstStyle/>
                    <a:p>
                      <a:endParaRPr lang="es-MX"/>
                    </a:p>
                  </a:txBody>
                  <a:tcPr/>
                </a:tc>
                <a:tc>
                  <a:txBody>
                    <a:bodyPr/>
                    <a:lstStyle/>
                    <a:p>
                      <a:pPr algn="ctr" rtl="0" fontAlgn="ctr"/>
                      <a:r>
                        <a:rPr lang="es-MX" sz="1400" b="1" i="0" u="none" strike="noStrike">
                          <a:solidFill>
                            <a:srgbClr val="FFFFFF"/>
                          </a:solidFill>
                          <a:effectLst/>
                          <a:latin typeface="Noto Sans" panose="020B0502040504020204" pitchFamily="34" charset="0"/>
                          <a:ea typeface="Noto Sans" panose="020B0502040504020204" pitchFamily="34" charset="0"/>
                        </a:rPr>
                        <a:t>115</a:t>
                      </a:r>
                    </a:p>
                  </a:txBody>
                  <a:tcPr marL="7620" marR="7620" marT="7620" marB="0" anchor="ctr">
                    <a:solidFill>
                      <a:srgbClr val="05405D"/>
                    </a:solidFill>
                  </a:tcPr>
                </a:tc>
                <a:tc>
                  <a:txBody>
                    <a:bodyPr/>
                    <a:lstStyle/>
                    <a:p>
                      <a:pPr algn="ctr" rtl="0" fontAlgn="ctr"/>
                      <a:r>
                        <a:rPr lang="es-MX" sz="1400" b="1" i="0" u="none" strike="noStrike">
                          <a:solidFill>
                            <a:srgbClr val="FFFFFF"/>
                          </a:solidFill>
                          <a:effectLst/>
                          <a:latin typeface="Noto Sans" panose="020B0502040504020204" pitchFamily="34" charset="0"/>
                          <a:ea typeface="Noto Sans" panose="020B0502040504020204" pitchFamily="34" charset="0"/>
                        </a:rPr>
                        <a:t>137</a:t>
                      </a:r>
                    </a:p>
                  </a:txBody>
                  <a:tcPr marL="7620" marR="7620" marT="7620" marB="0" anchor="ctr">
                    <a:solidFill>
                      <a:srgbClr val="05405D"/>
                    </a:solidFill>
                  </a:tcPr>
                </a:tc>
                <a:tc>
                  <a:txBody>
                    <a:bodyPr/>
                    <a:lstStyle/>
                    <a:p>
                      <a:pPr algn="ctr" rtl="0" fontAlgn="ctr"/>
                      <a:r>
                        <a:rPr lang="es-MX" sz="1400" b="1" i="0" u="none" strike="noStrike">
                          <a:solidFill>
                            <a:srgbClr val="FFFFFF"/>
                          </a:solidFill>
                          <a:effectLst/>
                          <a:latin typeface="Noto Sans" panose="020B0502040504020204" pitchFamily="34" charset="0"/>
                          <a:ea typeface="Noto Sans" panose="020B0502040504020204" pitchFamily="34" charset="0"/>
                        </a:rPr>
                        <a:t>19.13</a:t>
                      </a:r>
                    </a:p>
                  </a:txBody>
                  <a:tcPr marL="7620" marR="7620" marT="7620" marB="0" anchor="ctr">
                    <a:solidFill>
                      <a:srgbClr val="05405D"/>
                    </a:solidFill>
                  </a:tcPr>
                </a:tc>
                <a:extLst>
                  <a:ext uri="{0D108BD9-81ED-4DB2-BD59-A6C34878D82A}">
                    <a16:rowId xmlns:a16="http://schemas.microsoft.com/office/drawing/2014/main" val="10008"/>
                  </a:ext>
                </a:extLst>
              </a:tr>
            </a:tbl>
          </a:graphicData>
        </a:graphic>
      </p:graphicFrame>
      <p:sp>
        <p:nvSpPr>
          <p:cNvPr id="19" name="CuadroTexto 18">
            <a:extLst>
              <a:ext uri="{FF2B5EF4-FFF2-40B4-BE49-F238E27FC236}">
                <a16:creationId xmlns:a16="http://schemas.microsoft.com/office/drawing/2014/main" id="{BA704661-1DB1-404E-8936-141C02094524}"/>
              </a:ext>
            </a:extLst>
          </p:cNvPr>
          <p:cNvSpPr txBox="1"/>
          <p:nvPr/>
        </p:nvSpPr>
        <p:spPr>
          <a:xfrm>
            <a:off x="211494" y="6115511"/>
            <a:ext cx="10710506" cy="388761"/>
          </a:xfrm>
          <a:prstGeom prst="rect">
            <a:avLst/>
          </a:prstGeom>
          <a:solidFill>
            <a:schemeClr val="accent5">
              <a:lumMod val="20000"/>
              <a:lumOff val="80000"/>
            </a:schemeClr>
          </a:solidFill>
        </p:spPr>
        <p:txBody>
          <a:bodyPr wrap="square">
            <a:spAutoFit/>
          </a:bodyPr>
          <a:lstStyle/>
          <a:p>
            <a:pPr lvl="0" algn="ctr">
              <a:lnSpc>
                <a:spcPct val="114000"/>
              </a:lnSpc>
              <a:spcAft>
                <a:spcPts val="1200"/>
              </a:spcAft>
              <a:buClr>
                <a:srgbClr val="000000"/>
              </a:buClr>
              <a:buSzPts val="1400"/>
            </a:pPr>
            <a:r>
              <a:rPr lang="es-MX" sz="1800">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El INP funciona como el </a:t>
            </a:r>
            <a:r>
              <a:rPr lang="es-MX" sz="1800" b="1">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ÚNICO </a:t>
            </a:r>
            <a:r>
              <a:rPr lang="es-MX" sz="1800">
                <a:solidFill>
                  <a:srgbClr val="000000"/>
                </a:solidFill>
                <a:latin typeface="Noto Sans" panose="020B0502040504020204" pitchFamily="34" charset="0"/>
                <a:ea typeface="Noto Sans" panose="020B0502040504020204" pitchFamily="34" charset="0"/>
                <a:cs typeface="Noto Sans" panose="020B0502040504020204" pitchFamily="34" charset="0"/>
                <a:sym typeface="Montserrat"/>
              </a:rPr>
              <a:t>Centro de Traumatología Pediátrico a nivel nacional. </a:t>
            </a:r>
          </a:p>
        </p:txBody>
      </p:sp>
    </p:spTree>
    <p:extLst>
      <p:ext uri="{BB962C8B-B14F-4D97-AF65-F5344CB8AC3E}">
        <p14:creationId xmlns:p14="http://schemas.microsoft.com/office/powerpoint/2010/main" val="235760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B890193-34F9-5AD9-9B91-BDB91F7344D2}"/>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623492EE-AAFD-3294-377B-4711977FD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3467C3F-4021-EE34-561B-F2239DBA41AA}"/>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529F90C9-B4BD-2093-5B53-F6048CDFFD41}"/>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A6E89CC4-A1FD-8D51-F390-DD04004BE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81FE01CD-E77C-D0A0-0FCB-427CF51948D5}"/>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10" name="Grupo 9">
            <a:extLst>
              <a:ext uri="{FF2B5EF4-FFF2-40B4-BE49-F238E27FC236}">
                <a16:creationId xmlns:a16="http://schemas.microsoft.com/office/drawing/2014/main" id="{B44C0CF0-B9F9-A21C-116C-FB5AB77EB134}"/>
              </a:ext>
            </a:extLst>
          </p:cNvPr>
          <p:cNvGrpSpPr/>
          <p:nvPr/>
        </p:nvGrpSpPr>
        <p:grpSpPr>
          <a:xfrm>
            <a:off x="97629" y="6651902"/>
            <a:ext cx="11996742" cy="95885"/>
            <a:chOff x="0" y="0"/>
            <a:chExt cx="5549939" cy="154305"/>
          </a:xfrm>
        </p:grpSpPr>
        <p:sp>
          <p:nvSpPr>
            <p:cNvPr id="11" name="Rectángulo 10">
              <a:extLst>
                <a:ext uri="{FF2B5EF4-FFF2-40B4-BE49-F238E27FC236}">
                  <a16:creationId xmlns:a16="http://schemas.microsoft.com/office/drawing/2014/main" id="{454BA2DE-9FB4-47C6-666A-0D87F54393FF}"/>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DA635A2-49D9-C1F8-6730-5B93464C5C62}"/>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FBD5FEC9-D17E-BF36-5F2A-7F65F9A9488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24EFA12E-F879-D818-E9C1-21F2F5F7FA34}"/>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23E59A50-1722-7142-E3EC-ACD5931E00DD}"/>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Google Shape;439;p13">
            <a:extLst>
              <a:ext uri="{FF2B5EF4-FFF2-40B4-BE49-F238E27FC236}">
                <a16:creationId xmlns:a16="http://schemas.microsoft.com/office/drawing/2014/main" id="{A7B9E66B-92AF-CFD6-EB85-747F3114E307}"/>
              </a:ext>
            </a:extLst>
          </p:cNvPr>
          <p:cNvSpPr/>
          <p:nvPr/>
        </p:nvSpPr>
        <p:spPr>
          <a:xfrm>
            <a:off x="2703678" y="272986"/>
            <a:ext cx="6784644" cy="865297"/>
          </a:xfrm>
          <a:prstGeom prst="roundRect">
            <a:avLst>
              <a:gd name="adj" fmla="val 31556"/>
            </a:avLst>
          </a:prstGeom>
          <a:noFill/>
          <a:ln>
            <a:noFill/>
          </a:ln>
        </p:spPr>
        <p:txBody>
          <a:bodyPr spcFirstLastPara="1" wrap="square" lIns="91425" tIns="45700" rIns="91425" bIns="45700" anchor="t" anchorCtr="0">
            <a:spAutoFit/>
          </a:bodyPr>
          <a:lstStyle/>
          <a:p>
            <a:pPr marR="0" lvl="0" indent="0" algn="ctr">
              <a:lnSpc>
                <a:spcPct val="100000"/>
              </a:lnSpc>
              <a:buClr>
                <a:srgbClr val="000000"/>
              </a:buClr>
              <a:buSzPts val="2000"/>
              <a:buFont typeface="Arial"/>
              <a:buNone/>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Cardiología Intervencionista</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a:p>
            <a:pPr lvl="0" indent="0" algn="ctr">
              <a:buClr>
                <a:schemeClr val="dk1"/>
              </a:buClr>
              <a:buSzPts val="2000"/>
              <a:buFont typeface="Arial"/>
              <a:buNone/>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2023 - 2024 </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p:txBody>
      </p:sp>
      <p:graphicFrame>
        <p:nvGraphicFramePr>
          <p:cNvPr id="18" name="Google Shape;440;p13">
            <a:extLst>
              <a:ext uri="{FF2B5EF4-FFF2-40B4-BE49-F238E27FC236}">
                <a16:creationId xmlns:a16="http://schemas.microsoft.com/office/drawing/2014/main" id="{2CC6FC23-8103-8DC5-5596-797D64559150}"/>
              </a:ext>
            </a:extLst>
          </p:cNvPr>
          <p:cNvGraphicFramePr/>
          <p:nvPr>
            <p:extLst>
              <p:ext uri="{D42A27DB-BD31-4B8C-83A1-F6EECF244321}">
                <p14:modId xmlns:p14="http://schemas.microsoft.com/office/powerpoint/2010/main" val="1897056360"/>
              </p:ext>
            </p:extLst>
          </p:nvPr>
        </p:nvGraphicFramePr>
        <p:xfrm>
          <a:off x="7620001" y="3484994"/>
          <a:ext cx="4447082" cy="2401863"/>
        </p:xfrm>
        <a:graphic>
          <a:graphicData uri="http://schemas.openxmlformats.org/drawingml/2006/table">
            <a:tbl>
              <a:tblPr firstRow="1" bandRow="1">
                <a:tableStyleId>{BDBED569-4797-4DF1-A0F4-6AAB3CD982D8}</a:tableStyleId>
              </a:tblPr>
              <a:tblGrid>
                <a:gridCol w="1370674">
                  <a:extLst>
                    <a:ext uri="{9D8B030D-6E8A-4147-A177-3AD203B41FA5}">
                      <a16:colId xmlns:a16="http://schemas.microsoft.com/office/drawing/2014/main" val="20000"/>
                    </a:ext>
                  </a:extLst>
                </a:gridCol>
                <a:gridCol w="1318467">
                  <a:extLst>
                    <a:ext uri="{9D8B030D-6E8A-4147-A177-3AD203B41FA5}">
                      <a16:colId xmlns:a16="http://schemas.microsoft.com/office/drawing/2014/main" val="20001"/>
                    </a:ext>
                  </a:extLst>
                </a:gridCol>
                <a:gridCol w="992131">
                  <a:extLst>
                    <a:ext uri="{9D8B030D-6E8A-4147-A177-3AD203B41FA5}">
                      <a16:colId xmlns:a16="http://schemas.microsoft.com/office/drawing/2014/main" val="20002"/>
                    </a:ext>
                  </a:extLst>
                </a:gridCol>
                <a:gridCol w="765810">
                  <a:extLst>
                    <a:ext uri="{9D8B030D-6E8A-4147-A177-3AD203B41FA5}">
                      <a16:colId xmlns:a16="http://schemas.microsoft.com/office/drawing/2014/main" val="20003"/>
                    </a:ext>
                  </a:extLst>
                </a:gridCol>
              </a:tblGrid>
              <a:tr h="368969">
                <a:tc gridSpan="4">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solidFill>
                            <a:schemeClr val="bg1"/>
                          </a:solidFill>
                          <a:latin typeface="Noto Sans" panose="020B0502040504020204" pitchFamily="34" charset="0"/>
                          <a:ea typeface="Noto Sans" panose="020B0502040504020204" pitchFamily="34" charset="0"/>
                          <a:sym typeface="Montserrat"/>
                        </a:rPr>
                        <a:t>Estadística de Corrección de PCA y CIA </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b">
                    <a:solidFill>
                      <a:srgbClr val="05405D"/>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1104824">
                <a:tc>
                  <a:txBody>
                    <a:bodyPr/>
                    <a:lstStyle/>
                    <a:p>
                      <a:pPr marL="0" marR="0" lvl="0" indent="0" algn="ctr" defTabSz="914400" rtl="0" eaLnBrk="1" latinLnBrk="0" hangingPunct="1">
                        <a:lnSpc>
                          <a:spcPct val="100000"/>
                        </a:lnSpc>
                        <a:spcBef>
                          <a:spcPts val="0"/>
                        </a:spcBef>
                        <a:spcAft>
                          <a:spcPts val="0"/>
                        </a:spcAft>
                        <a:buClr>
                          <a:srgbClr val="000000"/>
                        </a:buClr>
                        <a:buSzPts val="1300"/>
                        <a:buFont typeface="Arial"/>
                        <a:buNone/>
                      </a:pPr>
                      <a:r>
                        <a:rPr lang="es-MX" sz="1100" b="1" u="none" strike="noStrike" kern="1200" cap="none">
                          <a:solidFill>
                            <a:schemeClr val="bg1"/>
                          </a:solidFill>
                          <a:latin typeface="Noto Sans" panose="020B0502040504020204" pitchFamily="34" charset="0"/>
                          <a:ea typeface="Noto Sans" panose="020B0502040504020204" pitchFamily="34" charset="0"/>
                          <a:sym typeface="Montserrat"/>
                        </a:rPr>
                        <a:t>Cardiología Intervencionista</a:t>
                      </a:r>
                      <a:endParaRPr sz="11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300"/>
                        <a:buFont typeface="Arial"/>
                        <a:buNone/>
                      </a:pPr>
                      <a:r>
                        <a:rPr lang="es-MX" sz="1200" b="1" u="none" strike="noStrike" kern="1200" cap="none" dirty="0">
                          <a:solidFill>
                            <a:schemeClr val="bg1"/>
                          </a:solidFill>
                          <a:latin typeface="Noto Sans" panose="020B0502040504020204" pitchFamily="34" charset="0"/>
                          <a:ea typeface="Noto Sans" panose="020B0502040504020204" pitchFamily="34" charset="0"/>
                          <a:sym typeface="Montserrat"/>
                        </a:rPr>
                        <a:t>Tiempo promedio de hospitalización</a:t>
                      </a:r>
                      <a:endParaRPr sz="1200" b="1" u="none" strike="noStrike" kern="1200" cap="none"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300"/>
                        <a:buFont typeface="Arial"/>
                        <a:buNone/>
                      </a:pPr>
                      <a:r>
                        <a:rPr lang="es-MX" sz="1100" b="1" u="none" strike="noStrike" kern="1200" cap="none">
                          <a:solidFill>
                            <a:schemeClr val="bg1"/>
                          </a:solidFill>
                          <a:latin typeface="Noto Sans" panose="020B0502040504020204" pitchFamily="34" charset="0"/>
                          <a:ea typeface="Noto Sans" panose="020B0502040504020204" pitchFamily="34" charset="0"/>
                          <a:sym typeface="Montserrat"/>
                        </a:rPr>
                        <a:t>Mortalidad</a:t>
                      </a:r>
                      <a:endParaRPr sz="11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rgbClr val="05405D"/>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300"/>
                        <a:buFont typeface="Arial"/>
                        <a:buNone/>
                      </a:pPr>
                      <a:r>
                        <a:rPr lang="es-MX" sz="1100" b="1" u="none" strike="noStrike" kern="1200" cap="none">
                          <a:solidFill>
                            <a:schemeClr val="bg1"/>
                          </a:solidFill>
                          <a:latin typeface="Noto Sans" panose="020B0502040504020204" pitchFamily="34" charset="0"/>
                          <a:ea typeface="Noto Sans" panose="020B0502040504020204" pitchFamily="34" charset="0"/>
                          <a:sym typeface="Montserrat"/>
                        </a:rPr>
                        <a:t>Tasa de éxito</a:t>
                      </a:r>
                      <a:endParaRPr sz="1100" b="1" u="none" strike="noStrike" kern="1200"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rgbClr val="05405D"/>
                    </a:solidFill>
                  </a:tcPr>
                </a:tc>
                <a:extLst>
                  <a:ext uri="{0D108BD9-81ED-4DB2-BD59-A6C34878D82A}">
                    <a16:rowId xmlns:a16="http://schemas.microsoft.com/office/drawing/2014/main" val="10001"/>
                  </a:ext>
                </a:extLst>
              </a:tr>
              <a:tr h="928070">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latin typeface="Noto Sans" panose="020B0502040504020204" pitchFamily="34" charset="0"/>
                          <a:ea typeface="Noto Sans" panose="020B0502040504020204" pitchFamily="34" charset="0"/>
                          <a:sym typeface="Montserrat"/>
                        </a:rPr>
                        <a:t>PCA y CIA</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latin typeface="Noto Sans" panose="020B0502040504020204" pitchFamily="34" charset="0"/>
                          <a:ea typeface="Noto Sans" panose="020B0502040504020204" pitchFamily="34" charset="0"/>
                          <a:sym typeface="Montserrat"/>
                        </a:rPr>
                        <a:t>4.25 días </a:t>
                      </a:r>
                      <a:endParaRPr sz="14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chemeClr val="bg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s-MX" sz="1400" u="none" strike="noStrike" kern="1200" cap="none">
                          <a:solidFill>
                            <a:schemeClr val="tx1"/>
                          </a:solidFill>
                          <a:latin typeface="Noto Sans" panose="020B0502040504020204" pitchFamily="34" charset="0"/>
                          <a:ea typeface="Noto Sans" panose="020B0502040504020204" pitchFamily="34" charset="0"/>
                          <a:cs typeface="+mn-cs"/>
                          <a:sym typeface="Montserrat"/>
                        </a:rPr>
                        <a:t>0.0</a:t>
                      </a:r>
                      <a:endParaRPr sz="1400" u="none" strike="noStrike" kern="1200" cap="none">
                        <a:solidFill>
                          <a:schemeClr val="tx1"/>
                        </a:solidFill>
                        <a:latin typeface="Noto Sans" panose="020B0502040504020204" pitchFamily="34" charset="0"/>
                        <a:ea typeface="Noto Sans" panose="020B0502040504020204" pitchFamily="34" charset="0"/>
                        <a:cs typeface="+mn-cs"/>
                        <a:sym typeface="Montserrat"/>
                      </a:endParaRPr>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dirty="0">
                          <a:latin typeface="Noto Sans" panose="020B0502040504020204" pitchFamily="34" charset="0"/>
                          <a:ea typeface="Noto Sans" panose="020B0502040504020204" pitchFamily="34" charset="0"/>
                          <a:sym typeface="Montserrat"/>
                        </a:rPr>
                        <a:t>94%*</a:t>
                      </a:r>
                      <a:endParaRPr sz="1400" b="1" u="none" strike="noStrike" cap="none" dirty="0">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725" marB="45725" anchor="ctr">
                    <a:solidFill>
                      <a:schemeClr val="bg1"/>
                    </a:solidFill>
                  </a:tcPr>
                </a:tc>
                <a:extLst>
                  <a:ext uri="{0D108BD9-81ED-4DB2-BD59-A6C34878D82A}">
                    <a16:rowId xmlns:a16="http://schemas.microsoft.com/office/drawing/2014/main" val="10002"/>
                  </a:ext>
                </a:extLst>
              </a:tr>
            </a:tbl>
          </a:graphicData>
        </a:graphic>
      </p:graphicFrame>
      <p:graphicFrame>
        <p:nvGraphicFramePr>
          <p:cNvPr id="19" name="Google Shape;441;p13">
            <a:extLst>
              <a:ext uri="{FF2B5EF4-FFF2-40B4-BE49-F238E27FC236}">
                <a16:creationId xmlns:a16="http://schemas.microsoft.com/office/drawing/2014/main" id="{96F699D7-8BC1-947D-A875-CDFE7C732723}"/>
              </a:ext>
            </a:extLst>
          </p:cNvPr>
          <p:cNvGraphicFramePr/>
          <p:nvPr>
            <p:extLst>
              <p:ext uri="{D42A27DB-BD31-4B8C-83A1-F6EECF244321}">
                <p14:modId xmlns:p14="http://schemas.microsoft.com/office/powerpoint/2010/main" val="2816248474"/>
              </p:ext>
            </p:extLst>
          </p:nvPr>
        </p:nvGraphicFramePr>
        <p:xfrm>
          <a:off x="7620001" y="1279098"/>
          <a:ext cx="4360506" cy="1736820"/>
        </p:xfrm>
        <a:graphic>
          <a:graphicData uri="http://schemas.openxmlformats.org/drawingml/2006/table">
            <a:tbl>
              <a:tblPr firstRow="1" bandRow="1">
                <a:tableStyleId>{BDBED569-4797-4DF1-A0F4-6AAB3CD982D8}</a:tableStyleId>
              </a:tblPr>
              <a:tblGrid>
                <a:gridCol w="1473585">
                  <a:extLst>
                    <a:ext uri="{9D8B030D-6E8A-4147-A177-3AD203B41FA5}">
                      <a16:colId xmlns:a16="http://schemas.microsoft.com/office/drawing/2014/main" val="20000"/>
                    </a:ext>
                  </a:extLst>
                </a:gridCol>
                <a:gridCol w="883854">
                  <a:extLst>
                    <a:ext uri="{9D8B030D-6E8A-4147-A177-3AD203B41FA5}">
                      <a16:colId xmlns:a16="http://schemas.microsoft.com/office/drawing/2014/main" val="20001"/>
                    </a:ext>
                  </a:extLst>
                </a:gridCol>
                <a:gridCol w="883854">
                  <a:extLst>
                    <a:ext uri="{9D8B030D-6E8A-4147-A177-3AD203B41FA5}">
                      <a16:colId xmlns:a16="http://schemas.microsoft.com/office/drawing/2014/main" val="20002"/>
                    </a:ext>
                  </a:extLst>
                </a:gridCol>
                <a:gridCol w="1119213">
                  <a:extLst>
                    <a:ext uri="{9D8B030D-6E8A-4147-A177-3AD203B41FA5}">
                      <a16:colId xmlns:a16="http://schemas.microsoft.com/office/drawing/2014/main" val="20003"/>
                    </a:ext>
                  </a:extLst>
                </a:gridCol>
              </a:tblGrid>
              <a:tr h="434205">
                <a:tc>
                  <a:txBody>
                    <a:bodyPr/>
                    <a:lstStyle/>
                    <a:p>
                      <a:pPr marL="0" marR="0" lvl="0" indent="0" algn="ctr" rtl="0">
                        <a:lnSpc>
                          <a:spcPct val="100000"/>
                        </a:lnSpc>
                        <a:spcBef>
                          <a:spcPts val="0"/>
                        </a:spcBef>
                        <a:spcAft>
                          <a:spcPts val="0"/>
                        </a:spcAft>
                        <a:buClr>
                          <a:srgbClr val="000000"/>
                        </a:buClr>
                        <a:buSzPts val="1300"/>
                        <a:buFont typeface="Arial"/>
                        <a:buNone/>
                      </a:pPr>
                      <a:r>
                        <a:rPr lang="es-MX" sz="1400" u="none" strike="noStrike" cap="none">
                          <a:solidFill>
                            <a:schemeClr val="bg1"/>
                          </a:solidFill>
                          <a:latin typeface="Noto Sans" panose="020B0502040504020204" pitchFamily="34" charset="0"/>
                          <a:ea typeface="Noto Sans" panose="020B0502040504020204" pitchFamily="34" charset="0"/>
                          <a:sym typeface="Montserrat"/>
                        </a:rPr>
                        <a:t>Cateterismos</a:t>
                      </a:r>
                      <a:endParaRPr sz="14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rgbClr val="05405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400" u="none" strike="noStrike" cap="none">
                          <a:solidFill>
                            <a:schemeClr val="bg1"/>
                          </a:solidFill>
                          <a:latin typeface="Noto Sans" panose="020B0502040504020204" pitchFamily="34" charset="0"/>
                          <a:ea typeface="Noto Sans" panose="020B0502040504020204" pitchFamily="34" charset="0"/>
                          <a:sym typeface="Montserrat"/>
                        </a:rPr>
                        <a:t>2023</a:t>
                      </a:r>
                      <a:endParaRPr sz="14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rgbClr val="05405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400" u="none" strike="noStrike" cap="none">
                          <a:solidFill>
                            <a:schemeClr val="bg1"/>
                          </a:solidFill>
                          <a:latin typeface="Noto Sans" panose="020B0502040504020204" pitchFamily="34" charset="0"/>
                          <a:ea typeface="Noto Sans" panose="020B0502040504020204" pitchFamily="34" charset="0"/>
                          <a:sym typeface="Montserrat"/>
                        </a:rPr>
                        <a:t>2024</a:t>
                      </a:r>
                      <a:endParaRPr sz="14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rgbClr val="05405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s-MX" sz="1400" u="none" strike="noStrike" cap="none">
                          <a:solidFill>
                            <a:schemeClr val="bg1"/>
                          </a:solidFill>
                          <a:latin typeface="Noto Sans" panose="020B0502040504020204" pitchFamily="34" charset="0"/>
                          <a:ea typeface="Noto Sans" panose="020B0502040504020204" pitchFamily="34" charset="0"/>
                          <a:sym typeface="Montserrat"/>
                        </a:rPr>
                        <a:t>% Var</a:t>
                      </a:r>
                      <a:endParaRPr sz="14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rgbClr val="05405D"/>
                    </a:solidFill>
                  </a:tcPr>
                </a:tc>
                <a:extLst>
                  <a:ext uri="{0D108BD9-81ED-4DB2-BD59-A6C34878D82A}">
                    <a16:rowId xmlns:a16="http://schemas.microsoft.com/office/drawing/2014/main" val="10000"/>
                  </a:ext>
                </a:extLst>
              </a:tr>
              <a:tr h="434205">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latin typeface="Noto Sans" panose="020B0502040504020204" pitchFamily="34" charset="0"/>
                          <a:ea typeface="Noto Sans" panose="020B0502040504020204" pitchFamily="34" charset="0"/>
                          <a:sym typeface="Montserrat"/>
                        </a:rPr>
                        <a:t> Terapéuticos</a:t>
                      </a:r>
                      <a:endParaRPr sz="1400" b="1"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latin typeface="Noto Sans" panose="020B0502040504020204" pitchFamily="34" charset="0"/>
                          <a:ea typeface="Noto Sans" panose="020B0502040504020204" pitchFamily="34" charset="0"/>
                          <a:sym typeface="Montserrat"/>
                        </a:rPr>
                        <a:t>124</a:t>
                      </a:r>
                      <a:endParaRPr sz="1400" b="0"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ES" sz="1400" b="0"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rPr>
                        <a:t>112</a:t>
                      </a:r>
                      <a:endParaRPr sz="1400" b="0"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ES" sz="1400" b="1"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rPr>
                        <a:t>-9.68</a:t>
                      </a:r>
                      <a:endParaRPr sz="1400" b="1"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chemeClr val="bg1"/>
                    </a:solidFill>
                  </a:tcPr>
                </a:tc>
                <a:extLst>
                  <a:ext uri="{0D108BD9-81ED-4DB2-BD59-A6C34878D82A}">
                    <a16:rowId xmlns:a16="http://schemas.microsoft.com/office/drawing/2014/main" val="10001"/>
                  </a:ext>
                </a:extLst>
              </a:tr>
              <a:tr h="434205">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latin typeface="Noto Sans" panose="020B0502040504020204" pitchFamily="34" charset="0"/>
                          <a:ea typeface="Noto Sans" panose="020B0502040504020204" pitchFamily="34" charset="0"/>
                          <a:sym typeface="Montserrat"/>
                        </a:rPr>
                        <a:t>Diagnósticos</a:t>
                      </a:r>
                      <a:endParaRPr sz="1400" b="1"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u="none" strike="noStrike" cap="none">
                          <a:latin typeface="Noto Sans" panose="020B0502040504020204" pitchFamily="34" charset="0"/>
                          <a:ea typeface="Noto Sans" panose="020B0502040504020204" pitchFamily="34" charset="0"/>
                          <a:sym typeface="Montserrat"/>
                        </a:rPr>
                        <a:t>56</a:t>
                      </a:r>
                      <a:endParaRPr sz="1400" b="0"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ES" sz="1400" b="0"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rPr>
                        <a:t>63</a:t>
                      </a:r>
                      <a:endParaRPr sz="1400" b="0"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ES" sz="1400" b="1"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rPr>
                        <a:t>12.50</a:t>
                      </a:r>
                      <a:endParaRPr sz="1400" b="1" i="0" u="none" strike="noStrike" cap="none">
                        <a:solidFill>
                          <a:srgbClr val="1D2228"/>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chemeClr val="bg1"/>
                    </a:solidFill>
                  </a:tcPr>
                </a:tc>
                <a:extLst>
                  <a:ext uri="{0D108BD9-81ED-4DB2-BD59-A6C34878D82A}">
                    <a16:rowId xmlns:a16="http://schemas.microsoft.com/office/drawing/2014/main" val="10002"/>
                  </a:ext>
                </a:extLst>
              </a:tr>
              <a:tr h="434205">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Total</a:t>
                      </a:r>
                      <a:endParaRPr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rgbClr val="05405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400" b="1" u="none" strike="noStrike" cap="none">
                          <a:solidFill>
                            <a:schemeClr val="bg1"/>
                          </a:solidFill>
                          <a:latin typeface="Noto Sans" panose="020B0502040504020204" pitchFamily="34" charset="0"/>
                          <a:ea typeface="Noto Sans" panose="020B0502040504020204" pitchFamily="34" charset="0"/>
                          <a:sym typeface="Montserrat"/>
                        </a:rPr>
                        <a:t>180</a:t>
                      </a:r>
                      <a:endParaRPr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rgbClr val="05405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ES"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175</a:t>
                      </a:r>
                      <a:endParaRPr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5875" marR="5875" marT="5875" marB="0" anchor="ctr">
                    <a:solidFill>
                      <a:srgbClr val="05405D"/>
                    </a:solidFill>
                  </a:tcPr>
                </a:tc>
                <a:tc>
                  <a:txBody>
                    <a:bodyPr/>
                    <a:lstStyle/>
                    <a:p>
                      <a:pPr marL="0" marR="0" lvl="0" indent="0" algn="ctr" rtl="0">
                        <a:lnSpc>
                          <a:spcPct val="100000"/>
                        </a:lnSpc>
                        <a:spcBef>
                          <a:spcPts val="0"/>
                        </a:spcBef>
                        <a:spcAft>
                          <a:spcPts val="0"/>
                        </a:spcAft>
                        <a:buClr>
                          <a:schemeClr val="dk1"/>
                        </a:buClr>
                        <a:buSzPts val="1100"/>
                        <a:buFont typeface="Montserrat"/>
                        <a:buNone/>
                      </a:pPr>
                      <a:r>
                        <a:rPr lang="es-ES"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-2.78</a:t>
                      </a:r>
                      <a:endParaRPr sz="14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84700" marR="84700" marT="42350" marB="42350" anchor="ctr">
                    <a:solidFill>
                      <a:srgbClr val="05405D"/>
                    </a:solidFill>
                  </a:tcPr>
                </a:tc>
                <a:extLst>
                  <a:ext uri="{0D108BD9-81ED-4DB2-BD59-A6C34878D82A}">
                    <a16:rowId xmlns:a16="http://schemas.microsoft.com/office/drawing/2014/main" val="10003"/>
                  </a:ext>
                </a:extLst>
              </a:tr>
            </a:tbl>
          </a:graphicData>
        </a:graphic>
      </p:graphicFrame>
      <p:graphicFrame>
        <p:nvGraphicFramePr>
          <p:cNvPr id="21" name="Gráfico 20">
            <a:extLst>
              <a:ext uri="{FF2B5EF4-FFF2-40B4-BE49-F238E27FC236}">
                <a16:creationId xmlns:a16="http://schemas.microsoft.com/office/drawing/2014/main" id="{3409D616-337D-4022-8B8F-3E5D5E960E6A}"/>
              </a:ext>
            </a:extLst>
          </p:cNvPr>
          <p:cNvGraphicFramePr>
            <a:graphicFrameLocks/>
          </p:cNvGraphicFramePr>
          <p:nvPr>
            <p:extLst>
              <p:ext uri="{D42A27DB-BD31-4B8C-83A1-F6EECF244321}">
                <p14:modId xmlns:p14="http://schemas.microsoft.com/office/powerpoint/2010/main" val="2474531015"/>
              </p:ext>
            </p:extLst>
          </p:nvPr>
        </p:nvGraphicFramePr>
        <p:xfrm>
          <a:off x="97629" y="735378"/>
          <a:ext cx="7522372" cy="58496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49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06355E2-5171-36D4-58CF-D2BF97ABAD9A}"/>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A6EA0B2-298D-25B1-3CFF-ABDFC5320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0086CD94-8885-B194-E6F3-61CB5B4C327B}"/>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D1F1B5CB-07A9-A747-1999-F0A2E489928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5A05CF14-0564-7E2B-2111-3D97E58D8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sp>
        <p:nvSpPr>
          <p:cNvPr id="9" name="CuadroTexto 8">
            <a:extLst>
              <a:ext uri="{FF2B5EF4-FFF2-40B4-BE49-F238E27FC236}">
                <a16:creationId xmlns:a16="http://schemas.microsoft.com/office/drawing/2014/main" id="{4D269B3C-4AEC-066E-A371-2A3182445EDE}"/>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grpSp>
        <p:nvGrpSpPr>
          <p:cNvPr id="10" name="Grupo 9">
            <a:extLst>
              <a:ext uri="{FF2B5EF4-FFF2-40B4-BE49-F238E27FC236}">
                <a16:creationId xmlns:a16="http://schemas.microsoft.com/office/drawing/2014/main" id="{A7060D40-8763-BB92-893A-D1822285AA38}"/>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72903FA0-799A-5644-A009-7CFC358B195D}"/>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092532E8-9329-038C-640F-49923C82CF38}"/>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A379EA1B-8965-9DFD-36A3-ACB6C07487A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46B5DF5D-AD23-1578-8669-62DF95196285}"/>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494A0149-CEEB-3E21-B947-586732D4D146}"/>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3" name="Rectángulo 2">
            <a:extLst>
              <a:ext uri="{FF2B5EF4-FFF2-40B4-BE49-F238E27FC236}">
                <a16:creationId xmlns:a16="http://schemas.microsoft.com/office/drawing/2014/main" id="{BB63FB98-E8F3-D2AF-A40C-4EA6944F0490}"/>
              </a:ext>
            </a:extLst>
          </p:cNvPr>
          <p:cNvSpPr/>
          <p:nvPr/>
        </p:nvSpPr>
        <p:spPr>
          <a:xfrm>
            <a:off x="3461458" y="532453"/>
            <a:ext cx="6096000" cy="707846"/>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2000"/>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Cirugía Cardiovascular</a:t>
            </a:r>
          </a:p>
          <a:p>
            <a:pPr algn="ctr">
              <a:spcBef>
                <a:spcPts val="0"/>
              </a:spcBef>
              <a:spcAft>
                <a:spcPts val="0"/>
              </a:spcAft>
              <a:buClr>
                <a:srgbClr val="000000"/>
              </a:buClr>
              <a:buSzPts val="2000"/>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2023 - 2024 </a:t>
            </a:r>
          </a:p>
        </p:txBody>
      </p:sp>
      <p:graphicFrame>
        <p:nvGraphicFramePr>
          <p:cNvPr id="16" name="Google Shape;451;p14">
            <a:extLst>
              <a:ext uri="{FF2B5EF4-FFF2-40B4-BE49-F238E27FC236}">
                <a16:creationId xmlns:a16="http://schemas.microsoft.com/office/drawing/2014/main" id="{DA75916C-635F-CFAF-A6E0-A2E6BD9F1E70}"/>
              </a:ext>
            </a:extLst>
          </p:cNvPr>
          <p:cNvGraphicFramePr/>
          <p:nvPr>
            <p:extLst>
              <p:ext uri="{D42A27DB-BD31-4B8C-83A1-F6EECF244321}">
                <p14:modId xmlns:p14="http://schemas.microsoft.com/office/powerpoint/2010/main" val="324257884"/>
              </p:ext>
            </p:extLst>
          </p:nvPr>
        </p:nvGraphicFramePr>
        <p:xfrm>
          <a:off x="2359591" y="1403761"/>
          <a:ext cx="7472818" cy="3636132"/>
        </p:xfrm>
        <a:graphic>
          <a:graphicData uri="http://schemas.openxmlformats.org/drawingml/2006/table">
            <a:tbl>
              <a:tblPr firstRow="1" bandRow="1">
                <a:tableStyleId>{BDBED569-4797-4DF1-A0F4-6AAB3CD982D8}</a:tableStyleId>
              </a:tblPr>
              <a:tblGrid>
                <a:gridCol w="2525375">
                  <a:extLst>
                    <a:ext uri="{9D8B030D-6E8A-4147-A177-3AD203B41FA5}">
                      <a16:colId xmlns:a16="http://schemas.microsoft.com/office/drawing/2014/main" val="20000"/>
                    </a:ext>
                  </a:extLst>
                </a:gridCol>
                <a:gridCol w="1211034">
                  <a:extLst>
                    <a:ext uri="{9D8B030D-6E8A-4147-A177-3AD203B41FA5}">
                      <a16:colId xmlns:a16="http://schemas.microsoft.com/office/drawing/2014/main" val="20001"/>
                    </a:ext>
                  </a:extLst>
                </a:gridCol>
                <a:gridCol w="303628">
                  <a:extLst>
                    <a:ext uri="{9D8B030D-6E8A-4147-A177-3AD203B41FA5}">
                      <a16:colId xmlns:a16="http://schemas.microsoft.com/office/drawing/2014/main" val="2458283360"/>
                    </a:ext>
                  </a:extLst>
                </a:gridCol>
                <a:gridCol w="1514662">
                  <a:extLst>
                    <a:ext uri="{9D8B030D-6E8A-4147-A177-3AD203B41FA5}">
                      <a16:colId xmlns:a16="http://schemas.microsoft.com/office/drawing/2014/main" val="20002"/>
                    </a:ext>
                  </a:extLst>
                </a:gridCol>
                <a:gridCol w="1918119">
                  <a:extLst>
                    <a:ext uri="{9D8B030D-6E8A-4147-A177-3AD203B41FA5}">
                      <a16:colId xmlns:a16="http://schemas.microsoft.com/office/drawing/2014/main" val="20003"/>
                    </a:ext>
                  </a:extLst>
                </a:gridCol>
              </a:tblGrid>
              <a:tr h="597872">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Hospital</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solidFill>
                            <a:schemeClr val="bg1"/>
                          </a:solidFill>
                          <a:latin typeface="Noto Sans" panose="020B0502040504020204" pitchFamily="34" charset="0"/>
                          <a:ea typeface="Noto Sans" panose="020B0502040504020204" pitchFamily="34" charset="0"/>
                          <a:sym typeface="Montserrat"/>
                        </a:rPr>
                        <a:t>2023</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solidFill>
                            <a:schemeClr val="bg1"/>
                          </a:solidFill>
                          <a:latin typeface="Noto Sans" panose="020B0502040504020204" pitchFamily="34" charset="0"/>
                          <a:ea typeface="Noto Sans" panose="020B0502040504020204" pitchFamily="34" charset="0"/>
                          <a:sym typeface="Montserrat"/>
                        </a:rPr>
                        <a:t>2024</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solidFill>
                            <a:schemeClr val="bg1"/>
                          </a:solidFill>
                          <a:latin typeface="Noto Sans" panose="020B0502040504020204" pitchFamily="34" charset="0"/>
                          <a:ea typeface="Noto Sans" panose="020B0502040504020204" pitchFamily="34" charset="0"/>
                          <a:sym typeface="Montserrat"/>
                        </a:rPr>
                        <a:t>% Var</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extLst>
                  <a:ext uri="{0D108BD9-81ED-4DB2-BD59-A6C34878D82A}">
                    <a16:rowId xmlns:a16="http://schemas.microsoft.com/office/drawing/2014/main" val="10000"/>
                  </a:ext>
                </a:extLst>
              </a:tr>
              <a:tr h="597872">
                <a:tc>
                  <a:txBody>
                    <a:bodyPr/>
                    <a:lstStyle/>
                    <a:p>
                      <a:pPr marL="93663" marR="0" lvl="0" indent="0" algn="ctr" rtl="0">
                        <a:lnSpc>
                          <a:spcPct val="100000"/>
                        </a:lnSpc>
                        <a:spcBef>
                          <a:spcPts val="0"/>
                        </a:spcBef>
                        <a:spcAft>
                          <a:spcPts val="0"/>
                        </a:spcAft>
                        <a:buClr>
                          <a:srgbClr val="000000"/>
                        </a:buClr>
                        <a:buSzPts val="1500"/>
                        <a:buFont typeface="Arial"/>
                        <a:buNone/>
                      </a:pPr>
                      <a:r>
                        <a:rPr lang="es-MX" sz="1600" b="1" u="none" strike="noStrike" cap="none">
                          <a:latin typeface="Noto Sans" panose="020B0502040504020204" pitchFamily="34" charset="0"/>
                          <a:ea typeface="Noto Sans" panose="020B0502040504020204" pitchFamily="34" charset="0"/>
                          <a:sym typeface="Montserrat"/>
                        </a:rPr>
                        <a:t>INP</a:t>
                      </a:r>
                      <a:endParaRPr sz="1600" b="1" i="0" u="none" strike="noStrike" cap="none">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a:latin typeface="Noto Sans" panose="020B0502040504020204" pitchFamily="34" charset="0"/>
                          <a:ea typeface="Noto Sans" panose="020B0502040504020204" pitchFamily="34" charset="0"/>
                          <a:sym typeface="Montserrat"/>
                        </a:rPr>
                        <a:t>135</a:t>
                      </a:r>
                      <a:endParaRPr sz="1600">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a:latin typeface="Noto Sans" panose="020B0502040504020204" pitchFamily="34" charset="0"/>
                          <a:ea typeface="Noto Sans" panose="020B0502040504020204" pitchFamily="34" charset="0"/>
                          <a:sym typeface="Montserrat"/>
                        </a:rPr>
                        <a:t>139</a:t>
                      </a:r>
                      <a:endParaRPr sz="1600">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Pts val="1500"/>
                        <a:buFont typeface="Arial"/>
                        <a:buNone/>
                      </a:pPr>
                      <a:r>
                        <a:rPr lang="es-MX" sz="1600" b="1" kern="1200">
                          <a:solidFill>
                            <a:schemeClr val="tx1"/>
                          </a:solidFill>
                          <a:latin typeface="Noto Sans" panose="020B0502040504020204" pitchFamily="34" charset="0"/>
                          <a:ea typeface="Noto Sans" panose="020B0502040504020204" pitchFamily="34" charset="0"/>
                          <a:cs typeface="+mn-cs"/>
                        </a:rPr>
                        <a:t>2.96%</a:t>
                      </a:r>
                    </a:p>
                  </a:txBody>
                  <a:tcPr marL="9525" marR="9525" marT="9525" marB="0" anchor="ctr">
                    <a:solidFill>
                      <a:schemeClr val="bg1"/>
                    </a:solidFill>
                  </a:tcPr>
                </a:tc>
                <a:extLst>
                  <a:ext uri="{0D108BD9-81ED-4DB2-BD59-A6C34878D82A}">
                    <a16:rowId xmlns:a16="http://schemas.microsoft.com/office/drawing/2014/main" val="10001"/>
                  </a:ext>
                </a:extLst>
              </a:tr>
              <a:tr h="597872">
                <a:tc>
                  <a:txBody>
                    <a:bodyPr/>
                    <a:lstStyle/>
                    <a:p>
                      <a:pPr marL="93663" marR="0" lvl="0" indent="0" algn="ctr" rtl="0">
                        <a:lnSpc>
                          <a:spcPct val="100000"/>
                        </a:lnSpc>
                        <a:spcBef>
                          <a:spcPts val="0"/>
                        </a:spcBef>
                        <a:spcAft>
                          <a:spcPts val="0"/>
                        </a:spcAft>
                        <a:buClr>
                          <a:srgbClr val="000000"/>
                        </a:buClr>
                        <a:buSzPts val="1500"/>
                        <a:buFont typeface="Arial"/>
                        <a:buNone/>
                      </a:pPr>
                      <a:r>
                        <a:rPr lang="es-MX" sz="1600" b="1" u="none" strike="noStrike" cap="none">
                          <a:latin typeface="Noto Sans" panose="020B0502040504020204" pitchFamily="34" charset="0"/>
                          <a:ea typeface="Noto Sans" panose="020B0502040504020204" pitchFamily="34" charset="0"/>
                          <a:sym typeface="Montserrat"/>
                        </a:rPr>
                        <a:t>ABC</a:t>
                      </a:r>
                      <a:endParaRPr sz="1600" b="1" i="0" u="none" strike="noStrike" cap="none">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a:latin typeface="Noto Sans" panose="020B0502040504020204" pitchFamily="34" charset="0"/>
                          <a:ea typeface="Noto Sans" panose="020B0502040504020204" pitchFamily="34" charset="0"/>
                          <a:sym typeface="Montserrat"/>
                        </a:rPr>
                        <a:t>161</a:t>
                      </a:r>
                      <a:endParaRPr sz="1600"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panose="020B0502040504020204" pitchFamily="34" charset="0"/>
                          <a:ea typeface="Noto Sans" panose="020B0502040504020204" pitchFamily="34" charset="0"/>
                          <a:sym typeface="Montserrat"/>
                        </a:rPr>
                        <a:t>158</a:t>
                      </a:r>
                      <a:endParaRPr sz="1600"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Pts val="1500"/>
                        <a:buFont typeface="Arial"/>
                        <a:buNone/>
                      </a:pPr>
                      <a:r>
                        <a:rPr lang="es-MX" sz="1600" b="1" kern="1200">
                          <a:solidFill>
                            <a:schemeClr val="tx1"/>
                          </a:solidFill>
                          <a:latin typeface="Noto Sans" panose="020B0502040504020204" pitchFamily="34" charset="0"/>
                          <a:ea typeface="Noto Sans" panose="020B0502040504020204" pitchFamily="34" charset="0"/>
                          <a:cs typeface="+mn-cs"/>
                        </a:rPr>
                        <a:t>-1.86%</a:t>
                      </a:r>
                    </a:p>
                  </a:txBody>
                  <a:tcPr marL="9525" marR="9525" marT="9525" marB="0" anchor="ctr">
                    <a:solidFill>
                      <a:schemeClr val="bg1"/>
                    </a:solidFill>
                  </a:tcPr>
                </a:tc>
                <a:extLst>
                  <a:ext uri="{0D108BD9-81ED-4DB2-BD59-A6C34878D82A}">
                    <a16:rowId xmlns:a16="http://schemas.microsoft.com/office/drawing/2014/main" val="10002"/>
                  </a:ext>
                </a:extLst>
              </a:tr>
              <a:tr h="597872">
                <a:tc>
                  <a:txBody>
                    <a:bodyPr/>
                    <a:lstStyle/>
                    <a:p>
                      <a:pPr marL="0" marR="0" lvl="0" indent="0" algn="ctr" rtl="0">
                        <a:lnSpc>
                          <a:spcPct val="100000"/>
                        </a:lnSpc>
                        <a:spcBef>
                          <a:spcPts val="0"/>
                        </a:spcBef>
                        <a:spcAft>
                          <a:spcPts val="0"/>
                        </a:spcAft>
                        <a:buClr>
                          <a:srgbClr val="000000"/>
                        </a:buClr>
                        <a:buSzPts val="1500"/>
                        <a:buFont typeface="Arial"/>
                        <a:buNone/>
                      </a:pPr>
                      <a:r>
                        <a:rPr lang="es-MX" sz="1600" b="1" u="none" strike="noStrike" cap="none">
                          <a:latin typeface="Noto Sans" panose="020B0502040504020204" pitchFamily="34" charset="0"/>
                          <a:ea typeface="Noto Sans" panose="020B0502040504020204" pitchFamily="34" charset="0"/>
                          <a:sym typeface="Montserrat"/>
                        </a:rPr>
                        <a:t>TOTAL</a:t>
                      </a:r>
                      <a:endParaRPr sz="1600" b="1" i="0"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s-MX" sz="1600">
                          <a:latin typeface="Noto Sans" panose="020B0502040504020204" pitchFamily="34" charset="0"/>
                          <a:ea typeface="Noto Sans" panose="020B0502040504020204" pitchFamily="34" charset="0"/>
                          <a:sym typeface="Montserrat"/>
                        </a:rPr>
                        <a:t>296</a:t>
                      </a:r>
                      <a:endParaRPr sz="16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500"/>
                        <a:buFont typeface="Arial"/>
                        <a:buNone/>
                      </a:pPr>
                      <a:r>
                        <a:rPr lang="es-MX" sz="1600" u="none" strike="noStrike" cap="none">
                          <a:latin typeface="Noto Sans" panose="020B0502040504020204" pitchFamily="34" charset="0"/>
                          <a:ea typeface="Noto Sans" panose="020B0502040504020204" pitchFamily="34" charset="0"/>
                          <a:sym typeface="Montserrat"/>
                        </a:rPr>
                        <a:t>297</a:t>
                      </a:r>
                      <a:endParaRPr sz="1600" b="1" u="none" strike="noStrike" cap="none">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Pts val="1500"/>
                        <a:buFont typeface="Arial"/>
                        <a:buNone/>
                      </a:pPr>
                      <a:r>
                        <a:rPr lang="es-MX" sz="1600" b="1" kern="1200">
                          <a:solidFill>
                            <a:schemeClr val="tx1"/>
                          </a:solidFill>
                          <a:latin typeface="Noto Sans" panose="020B0502040504020204" pitchFamily="34" charset="0"/>
                          <a:ea typeface="Noto Sans" panose="020B0502040504020204" pitchFamily="34" charset="0"/>
                          <a:cs typeface="+mn-cs"/>
                        </a:rPr>
                        <a:t>0.34%</a:t>
                      </a:r>
                    </a:p>
                  </a:txBody>
                  <a:tcPr marL="9525" marR="9525" marT="9525" marB="0" anchor="ctr">
                    <a:solidFill>
                      <a:schemeClr val="bg1"/>
                    </a:solidFill>
                  </a:tcPr>
                </a:tc>
                <a:extLst>
                  <a:ext uri="{0D108BD9-81ED-4DB2-BD59-A6C34878D82A}">
                    <a16:rowId xmlns:a16="http://schemas.microsoft.com/office/drawing/2014/main" val="10003"/>
                  </a:ext>
                </a:extLst>
              </a:tr>
              <a:tr h="597872">
                <a:tc gridSpan="2">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Mortalidad Global</a:t>
                      </a:r>
                      <a:endParaRPr lang="es-MX" sz="16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hMerge="1">
                  <a:txBody>
                    <a:bodyPr/>
                    <a:lstStyle/>
                    <a:p>
                      <a:pPr marL="0" marR="0" lvl="0" indent="0" algn="ctr" rtl="0">
                        <a:lnSpc>
                          <a:spcPct val="100000"/>
                        </a:lnSpc>
                        <a:spcBef>
                          <a:spcPts val="0"/>
                        </a:spcBef>
                        <a:spcAft>
                          <a:spcPts val="0"/>
                        </a:spcAft>
                        <a:buClr>
                          <a:srgbClr val="000000"/>
                        </a:buClr>
                        <a:buSzPts val="1500"/>
                        <a:buFont typeface="Arial"/>
                        <a:buNone/>
                      </a:pPr>
                      <a:endParaRPr sz="1600" b="1" u="none" strike="noStrike" cap="none" dirty="0">
                        <a:latin typeface="Montserrat" panose="00000500000000000000" pitchFamily="2" charset="0"/>
                        <a:ea typeface="Montserrat"/>
                        <a:cs typeface="Arial" panose="020B0604020202020204" pitchFamily="34" charset="0"/>
                        <a:sym typeface="Montserrat"/>
                      </a:endParaRPr>
                    </a:p>
                  </a:txBody>
                  <a:tcPr marL="91425" marR="91425" marT="45700" marB="4570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6.06%</a:t>
                      </a:r>
                      <a:endParaRPr lang="es-MX" sz="16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hMerge="1">
                  <a:txBody>
                    <a:bodyPr/>
                    <a:lstStyle/>
                    <a:p>
                      <a:pPr marL="0" marR="0" lvl="0" indent="0" algn="ctr" rtl="0">
                        <a:lnSpc>
                          <a:spcPct val="100000"/>
                        </a:lnSpc>
                        <a:spcBef>
                          <a:spcPts val="0"/>
                        </a:spcBef>
                        <a:spcAft>
                          <a:spcPts val="0"/>
                        </a:spcAft>
                        <a:buClr>
                          <a:srgbClr val="000000"/>
                        </a:buClr>
                        <a:buSzPts val="1500"/>
                        <a:buFont typeface="Arial"/>
                        <a:buNone/>
                      </a:pPr>
                      <a:endParaRPr sz="2000" b="1" u="none" strike="noStrike" cap="none" dirty="0">
                        <a:solidFill>
                          <a:schemeClr val="tx1"/>
                        </a:solidFill>
                        <a:latin typeface="Montserrat" panose="00000500000000000000" pitchFamily="2" charset="0"/>
                        <a:ea typeface="Montserrat"/>
                        <a:cs typeface="Arial" panose="020B0604020202020204" pitchFamily="34" charset="0"/>
                        <a:sym typeface="Montserrat"/>
                      </a:endParaRPr>
                    </a:p>
                  </a:txBody>
                  <a:tcPr marL="91425" marR="91425" marT="45700" marB="45700" anchor="ctr"/>
                </a:tc>
                <a:tc hMerge="1">
                  <a:txBody>
                    <a:bodyPr/>
                    <a:lstStyle/>
                    <a:p>
                      <a:pPr marL="0" marR="0" lvl="0" indent="0" algn="ctr" rtl="0">
                        <a:lnSpc>
                          <a:spcPct val="100000"/>
                        </a:lnSpc>
                        <a:spcBef>
                          <a:spcPts val="0"/>
                        </a:spcBef>
                        <a:spcAft>
                          <a:spcPts val="0"/>
                        </a:spcAft>
                        <a:buClr>
                          <a:srgbClr val="000000"/>
                        </a:buClr>
                        <a:buSzPts val="1500"/>
                        <a:buFont typeface="Arial"/>
                        <a:buNone/>
                      </a:pPr>
                      <a:endParaRPr sz="2000" b="1" u="none" strike="noStrike" cap="none" dirty="0">
                        <a:latin typeface="Montserrat" panose="00000500000000000000" pitchFamily="2" charset="0"/>
                        <a:ea typeface="Montserrat"/>
                        <a:cs typeface="Arial" panose="020B0604020202020204" pitchFamily="34" charset="0"/>
                        <a:sym typeface="Montserrat"/>
                      </a:endParaRPr>
                    </a:p>
                  </a:txBody>
                  <a:tcPr marL="91425" marR="91425" marT="45700" marB="45700" anchor="ctr">
                    <a:lnL w="6350" cap="flat" cmpd="sng" algn="ctr">
                      <a:solidFill>
                        <a:schemeClr val="accent6"/>
                      </a:solidFill>
                      <a:prstDash val="solid"/>
                      <a:round/>
                      <a:headEnd type="none" w="med" len="med"/>
                      <a:tailEnd type="none" w="med" len="med"/>
                    </a:lnL>
                    <a:lnR w="12700" cap="flat" cmpd="sng">
                      <a:solidFill>
                        <a:schemeClr val="dk1"/>
                      </a:solidFill>
                      <a:prstDash val="solid"/>
                      <a:round/>
                      <a:headEnd type="none" w="sm" len="sm"/>
                      <a:tailEnd type="none" w="sm" len="sm"/>
                    </a:lnR>
                    <a:lnT w="6350" cap="flat" cmpd="sng" algn="ctr">
                      <a:solidFill>
                        <a:schemeClr val="accent6"/>
                      </a:solidFill>
                      <a:prstDash val="solid"/>
                      <a:round/>
                      <a:headEnd type="none" w="med" len="med"/>
                      <a:tailEnd type="none" w="med" len="med"/>
                    </a:lnT>
                    <a:lnB w="12700" cap="flat" cmpd="sng" algn="ctr">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367969938"/>
                  </a:ext>
                </a:extLst>
              </a:tr>
              <a:tr h="646772">
                <a:tc gridSpan="2">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Mortalidad Internacional</a:t>
                      </a:r>
                      <a:endParaRPr lang="es-MX" sz="16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hMerge="1">
                  <a:txBody>
                    <a:bodyPr/>
                    <a:lstStyle/>
                    <a:p>
                      <a:pPr marL="0" marR="0" lvl="0" indent="0" algn="ctr" rtl="0">
                        <a:lnSpc>
                          <a:spcPct val="100000"/>
                        </a:lnSpc>
                        <a:spcBef>
                          <a:spcPts val="0"/>
                        </a:spcBef>
                        <a:spcAft>
                          <a:spcPts val="0"/>
                        </a:spcAft>
                        <a:buClr>
                          <a:srgbClr val="000000"/>
                        </a:buClr>
                        <a:buSzPts val="1500"/>
                        <a:buFont typeface="Arial"/>
                        <a:buNone/>
                      </a:pPr>
                      <a:endParaRPr sz="1600" b="1" u="none" strike="noStrike" cap="none" dirty="0">
                        <a:latin typeface="Montserrat" panose="00000500000000000000" pitchFamily="2" charset="0"/>
                        <a:ea typeface="Montserrat"/>
                        <a:cs typeface="Arial" panose="020B0604020202020204" pitchFamily="34" charset="0"/>
                        <a:sym typeface="Montserrat"/>
                      </a:endParaRPr>
                    </a:p>
                  </a:txBody>
                  <a:tcPr marL="91425" marR="91425" marT="45700" marB="4570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2.80%</a:t>
                      </a:r>
                      <a:endParaRPr lang="es-MX" sz="16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45700" marB="45700" anchor="ctr">
                    <a:solidFill>
                      <a:srgbClr val="05405D"/>
                    </a:solidFill>
                  </a:tcPr>
                </a:tc>
                <a:tc hMerge="1">
                  <a:txBody>
                    <a:bodyPr/>
                    <a:lstStyle/>
                    <a:p>
                      <a:pPr marL="0" marR="0" lvl="0" indent="0" algn="ctr" rtl="0">
                        <a:lnSpc>
                          <a:spcPct val="100000"/>
                        </a:lnSpc>
                        <a:spcBef>
                          <a:spcPts val="0"/>
                        </a:spcBef>
                        <a:spcAft>
                          <a:spcPts val="0"/>
                        </a:spcAft>
                        <a:buClr>
                          <a:srgbClr val="000000"/>
                        </a:buClr>
                        <a:buSzPts val="1500"/>
                        <a:buFont typeface="Arial"/>
                        <a:buNone/>
                      </a:pPr>
                      <a:endParaRPr sz="2000" b="1" u="none" strike="noStrike" cap="none" dirty="0">
                        <a:solidFill>
                          <a:schemeClr val="tx1"/>
                        </a:solidFill>
                        <a:latin typeface="Montserrat" panose="00000500000000000000" pitchFamily="2" charset="0"/>
                        <a:ea typeface="Montserrat"/>
                        <a:cs typeface="Arial" panose="020B0604020202020204" pitchFamily="34" charset="0"/>
                        <a:sym typeface="Montserrat"/>
                      </a:endParaRPr>
                    </a:p>
                  </a:txBody>
                  <a:tcPr marL="91425" marR="91425" marT="45700" marB="45700" anchor="ctr"/>
                </a:tc>
                <a:tc hMerge="1">
                  <a:txBody>
                    <a:bodyPr/>
                    <a:lstStyle/>
                    <a:p>
                      <a:pPr marL="0" marR="0" lvl="0" indent="0" algn="ctr" rtl="0">
                        <a:lnSpc>
                          <a:spcPct val="100000"/>
                        </a:lnSpc>
                        <a:spcBef>
                          <a:spcPts val="0"/>
                        </a:spcBef>
                        <a:spcAft>
                          <a:spcPts val="0"/>
                        </a:spcAft>
                        <a:buClr>
                          <a:srgbClr val="000000"/>
                        </a:buClr>
                        <a:buSzPts val="1500"/>
                        <a:buFont typeface="Arial"/>
                        <a:buNone/>
                      </a:pPr>
                      <a:endParaRPr sz="2000" b="1" u="none" strike="noStrike" cap="none" dirty="0">
                        <a:latin typeface="Montserrat" panose="00000500000000000000" pitchFamily="2" charset="0"/>
                        <a:ea typeface="Montserrat"/>
                        <a:cs typeface="Arial" panose="020B0604020202020204" pitchFamily="34" charset="0"/>
                        <a:sym typeface="Montserrat"/>
                      </a:endParaRPr>
                    </a:p>
                  </a:txBody>
                  <a:tcPr marL="91425" marR="91425" marT="45700" marB="45700" anchor="ctr">
                    <a:lnL w="6350" cap="flat" cmpd="sng" algn="ctr">
                      <a:solidFill>
                        <a:schemeClr val="accent6"/>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3030267963"/>
                  </a:ext>
                </a:extLst>
              </a:tr>
            </a:tbl>
          </a:graphicData>
        </a:graphic>
      </p:graphicFrame>
    </p:spTree>
    <p:extLst>
      <p:ext uri="{BB962C8B-B14F-4D97-AF65-F5344CB8AC3E}">
        <p14:creationId xmlns:p14="http://schemas.microsoft.com/office/powerpoint/2010/main" val="168067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INVESTIGACIÓN</a:t>
            </a:r>
            <a:endParaRPr lang="es-MX" b="1">
              <a:solidFill>
                <a:schemeClr val="bg1"/>
              </a:solidFill>
              <a:latin typeface="Noto Sans" panose="020B0502040504020204" pitchFamily="34" charset="0"/>
              <a:ea typeface="Noto Sans" panose="020B0502040504020204" pitchFamily="34" charset="0"/>
            </a:endParaRPr>
          </a:p>
        </p:txBody>
      </p:sp>
      <p:sp>
        <p:nvSpPr>
          <p:cNvPr id="17" name="Rectángulo 16">
            <a:extLst>
              <a:ext uri="{FF2B5EF4-FFF2-40B4-BE49-F238E27FC236}">
                <a16:creationId xmlns:a16="http://schemas.microsoft.com/office/drawing/2014/main" id="{5F4BB619-164D-49F6-814C-4341155B89ED}"/>
              </a:ext>
            </a:extLst>
          </p:cNvPr>
          <p:cNvSpPr/>
          <p:nvPr/>
        </p:nvSpPr>
        <p:spPr>
          <a:xfrm>
            <a:off x="695035" y="506712"/>
            <a:ext cx="5693183" cy="400110"/>
          </a:xfrm>
          <a:prstGeom prst="rect">
            <a:avLst/>
          </a:prstGeom>
        </p:spPr>
        <p:txBody>
          <a:bodyPr wrap="square">
            <a:spAutoFit/>
          </a:bodyPr>
          <a:lstStyle/>
          <a:p>
            <a:pPr algn="ctr">
              <a:spcBef>
                <a:spcPts val="0"/>
              </a:spcBef>
              <a:spcAft>
                <a:spcPts val="0"/>
              </a:spcAft>
            </a:pPr>
            <a:r>
              <a:rPr lang="es-MX" sz="2000" b="1" i="0" u="none" strike="noStrike">
                <a:solidFill>
                  <a:srgbClr val="002060"/>
                </a:solidFill>
                <a:effectLst/>
                <a:latin typeface="Noto Sans" panose="020B0502040504020204" pitchFamily="34" charset="0"/>
                <a:ea typeface="Noto Sans" panose="020B0502040504020204" pitchFamily="34" charset="0"/>
                <a:cs typeface="Arial" panose="020B0604020202020204" pitchFamily="34" charset="0"/>
              </a:rPr>
              <a:t>Investigadores en Ciencias Médicas (I.C.M) </a:t>
            </a:r>
            <a:endParaRPr lang="es-MX" sz="2000" b="0">
              <a:solidFill>
                <a:srgbClr val="002060"/>
              </a:solidFill>
              <a:effectLst/>
              <a:latin typeface="Noto Sans" panose="020B0502040504020204" pitchFamily="34" charset="0"/>
              <a:ea typeface="Noto Sans" panose="020B0502040504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EFCBB4DD-7F63-4914-880F-0F36AF5225F6}"/>
              </a:ext>
            </a:extLst>
          </p:cNvPr>
          <p:cNvSpPr/>
          <p:nvPr/>
        </p:nvSpPr>
        <p:spPr>
          <a:xfrm>
            <a:off x="6242109" y="506712"/>
            <a:ext cx="5776218" cy="707886"/>
          </a:xfrm>
          <a:prstGeom prst="rect">
            <a:avLst/>
          </a:prstGeom>
        </p:spPr>
        <p:txBody>
          <a:bodyPr wrap="square">
            <a:spAutoFit/>
          </a:bodyPr>
          <a:lstStyle/>
          <a:p>
            <a:pPr algn="ctr">
              <a:spcBef>
                <a:spcPts val="0"/>
              </a:spcBef>
              <a:spcAft>
                <a:spcPts val="0"/>
              </a:spcAft>
            </a:pPr>
            <a:r>
              <a:rPr lang="es-MX" sz="2000" b="1">
                <a:solidFill>
                  <a:srgbClr val="002060"/>
                </a:solidFill>
                <a:latin typeface="Noto Sans" panose="020B0502040504020204" pitchFamily="34" charset="0"/>
                <a:ea typeface="Noto Sans" panose="020B0502040504020204" pitchFamily="34" charset="0"/>
                <a:cs typeface="Arial" panose="020B0604020202020204" pitchFamily="34" charset="0"/>
              </a:rPr>
              <a:t>Miembros del Sistema Nacional de Investigadores (S.N.I)</a:t>
            </a:r>
          </a:p>
        </p:txBody>
      </p:sp>
      <p:graphicFrame>
        <p:nvGraphicFramePr>
          <p:cNvPr id="19" name="Gráfico 18">
            <a:extLst>
              <a:ext uri="{FF2B5EF4-FFF2-40B4-BE49-F238E27FC236}">
                <a16:creationId xmlns:a16="http://schemas.microsoft.com/office/drawing/2014/main" id="{AAC016F9-1AD3-448E-92FF-116169FEF968}"/>
              </a:ext>
            </a:extLst>
          </p:cNvPr>
          <p:cNvGraphicFramePr/>
          <p:nvPr>
            <p:extLst>
              <p:ext uri="{D42A27DB-BD31-4B8C-83A1-F6EECF244321}">
                <p14:modId xmlns:p14="http://schemas.microsoft.com/office/powerpoint/2010/main" val="4163483191"/>
              </p:ext>
            </p:extLst>
          </p:nvPr>
        </p:nvGraphicFramePr>
        <p:xfrm>
          <a:off x="0" y="906823"/>
          <a:ext cx="6242109" cy="5693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Gráfico 20">
            <a:extLst>
              <a:ext uri="{FF2B5EF4-FFF2-40B4-BE49-F238E27FC236}">
                <a16:creationId xmlns:a16="http://schemas.microsoft.com/office/drawing/2014/main" id="{7AB23D97-8486-014C-99B2-BCF88D5C8183}"/>
              </a:ext>
            </a:extLst>
          </p:cNvPr>
          <p:cNvGraphicFramePr>
            <a:graphicFrameLocks/>
          </p:cNvGraphicFramePr>
          <p:nvPr>
            <p:extLst>
              <p:ext uri="{D42A27DB-BD31-4B8C-83A1-F6EECF244321}">
                <p14:modId xmlns:p14="http://schemas.microsoft.com/office/powerpoint/2010/main" val="1495336815"/>
              </p:ext>
            </p:extLst>
          </p:nvPr>
        </p:nvGraphicFramePr>
        <p:xfrm>
          <a:off x="6348236" y="1014484"/>
          <a:ext cx="5843764" cy="55860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44367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D7A4632-5E74-95C2-CDA4-DEBF5477739C}"/>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BAE3C644-B442-6133-B785-10F3DFB3A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C1489664-0FCF-DAF3-F9A0-A075315658AE}"/>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1B4061EE-2F43-AFDA-72B9-59FF25FB0974}"/>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485BC58-30DD-F9CA-457D-822B60ABC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540D2974-1CB4-8A98-D934-D5644955CB53}"/>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16375D62-5830-9C09-C6BC-57246A2954A1}"/>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B2491EF3-8FE9-483D-530A-A3D84ADA3F03}"/>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05AEC823-CAE2-3488-D73D-6479115BB272}"/>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C8D56640-C03B-B93D-9792-252CBC5C8978}"/>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B46AFBB9-6D5C-104E-BF41-9ECF9F0C5EB1}"/>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Google Shape;471;p45">
            <a:extLst>
              <a:ext uri="{FF2B5EF4-FFF2-40B4-BE49-F238E27FC236}">
                <a16:creationId xmlns:a16="http://schemas.microsoft.com/office/drawing/2014/main" id="{AC22F587-6CD2-49C8-DF9E-A23467DAD582}"/>
              </a:ext>
            </a:extLst>
          </p:cNvPr>
          <p:cNvSpPr/>
          <p:nvPr/>
        </p:nvSpPr>
        <p:spPr>
          <a:xfrm>
            <a:off x="3534578" y="408842"/>
            <a:ext cx="5122843" cy="489059"/>
          </a:xfrm>
          <a:prstGeom prst="roundRect">
            <a:avLst>
              <a:gd name="adj" fmla="val 31556"/>
            </a:avLst>
          </a:prstGeom>
          <a:solidFill>
            <a:schemeClr val="lt1"/>
          </a:solidFill>
          <a:ln>
            <a:noFill/>
          </a:ln>
        </p:spPr>
        <p:txBody>
          <a:bodyPr spcFirstLastPara="1" wrap="square" lIns="91425" tIns="45700" rIns="91425" bIns="45700" anchor="t" anchorCtr="0">
            <a:spAutoFit/>
          </a:bodyPr>
          <a:lstStyle/>
          <a:p>
            <a:pPr marR="0" lvl="0" indent="0" algn="ctr">
              <a:lnSpc>
                <a:spcPct val="100000"/>
              </a:lnSpc>
              <a:buClr>
                <a:srgbClr val="000000"/>
              </a:buClr>
              <a:buSzPts val="2000"/>
              <a:buFont typeface="Arial"/>
              <a:buNone/>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Trasplantes 2023 - 2024</a:t>
            </a:r>
            <a:endParaRPr sz="2000" b="1">
              <a:solidFill>
                <a:srgbClr val="05405D"/>
              </a:solidFill>
              <a:highlight>
                <a:srgbClr val="FFFF00"/>
              </a:highlight>
              <a:latin typeface="Noto Sans" panose="020B0502040504020204" pitchFamily="34" charset="0"/>
              <a:ea typeface="Noto Sans" panose="020B0502040504020204" pitchFamily="34" charset="0"/>
              <a:cs typeface="Arial" panose="020B0604020202020204" pitchFamily="34" charset="0"/>
            </a:endParaRPr>
          </a:p>
        </p:txBody>
      </p:sp>
      <p:graphicFrame>
        <p:nvGraphicFramePr>
          <p:cNvPr id="17" name="Google Shape;475;p45">
            <a:extLst>
              <a:ext uri="{FF2B5EF4-FFF2-40B4-BE49-F238E27FC236}">
                <a16:creationId xmlns:a16="http://schemas.microsoft.com/office/drawing/2014/main" id="{D156CEB6-6535-3998-42A8-0E6BE5AEC27D}"/>
              </a:ext>
            </a:extLst>
          </p:cNvPr>
          <p:cNvGraphicFramePr/>
          <p:nvPr>
            <p:extLst>
              <p:ext uri="{D42A27DB-BD31-4B8C-83A1-F6EECF244321}">
                <p14:modId xmlns:p14="http://schemas.microsoft.com/office/powerpoint/2010/main" val="1875664274"/>
              </p:ext>
            </p:extLst>
          </p:nvPr>
        </p:nvGraphicFramePr>
        <p:xfrm>
          <a:off x="695035" y="990561"/>
          <a:ext cx="10592863" cy="5546970"/>
        </p:xfrm>
        <a:graphic>
          <a:graphicData uri="http://schemas.openxmlformats.org/drawingml/2006/table">
            <a:tbl>
              <a:tblPr>
                <a:tableStyleId>{BDBED569-4797-4DF1-A0F4-6AAB3CD982D8}</a:tableStyleId>
              </a:tblPr>
              <a:tblGrid>
                <a:gridCol w="2103975">
                  <a:extLst>
                    <a:ext uri="{9D8B030D-6E8A-4147-A177-3AD203B41FA5}">
                      <a16:colId xmlns:a16="http://schemas.microsoft.com/office/drawing/2014/main" val="20000"/>
                    </a:ext>
                  </a:extLst>
                </a:gridCol>
                <a:gridCol w="2669318">
                  <a:extLst>
                    <a:ext uri="{9D8B030D-6E8A-4147-A177-3AD203B41FA5}">
                      <a16:colId xmlns:a16="http://schemas.microsoft.com/office/drawing/2014/main" val="20001"/>
                    </a:ext>
                  </a:extLst>
                </a:gridCol>
                <a:gridCol w="1761052">
                  <a:extLst>
                    <a:ext uri="{9D8B030D-6E8A-4147-A177-3AD203B41FA5}">
                      <a16:colId xmlns:a16="http://schemas.microsoft.com/office/drawing/2014/main" val="20002"/>
                    </a:ext>
                  </a:extLst>
                </a:gridCol>
                <a:gridCol w="993616">
                  <a:extLst>
                    <a:ext uri="{9D8B030D-6E8A-4147-A177-3AD203B41FA5}">
                      <a16:colId xmlns:a16="http://schemas.microsoft.com/office/drawing/2014/main" val="3565610861"/>
                    </a:ext>
                  </a:extLst>
                </a:gridCol>
                <a:gridCol w="3064902">
                  <a:extLst>
                    <a:ext uri="{9D8B030D-6E8A-4147-A177-3AD203B41FA5}">
                      <a16:colId xmlns:a16="http://schemas.microsoft.com/office/drawing/2014/main" val="177144966"/>
                    </a:ext>
                  </a:extLst>
                </a:gridCol>
              </a:tblGrid>
              <a:tr h="37857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a:solidFill>
                            <a:schemeClr val="bg1"/>
                          </a:solidFill>
                          <a:latin typeface="Noto Sans" panose="020B0502040504020204" pitchFamily="34" charset="0"/>
                          <a:ea typeface="Noto Sans" panose="020B0502040504020204" pitchFamily="34" charset="0"/>
                          <a:sym typeface="Montserrat"/>
                        </a:rPr>
                        <a:t>Tipo de trasplante</a:t>
                      </a:r>
                      <a:endParaRPr lang="es-MX"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hMerge="1">
                  <a:txBody>
                    <a:bodyPr/>
                    <a:lstStyle/>
                    <a:p>
                      <a:endParaRPr lang="es-MX"/>
                    </a:p>
                  </a:txBody>
                  <a:tcPr/>
                </a:tc>
                <a:tc>
                  <a:txBody>
                    <a:bodyPr/>
                    <a:lstStyle/>
                    <a:p>
                      <a:pPr marL="0" lvl="0" indent="0" algn="ctr" rtl="0">
                        <a:spcBef>
                          <a:spcPts val="0"/>
                        </a:spcBef>
                        <a:spcAft>
                          <a:spcPts val="0"/>
                        </a:spcAft>
                        <a:buNone/>
                      </a:pPr>
                      <a:r>
                        <a:rPr lang="es-MX" sz="1600" b="1" kern="120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2023</a:t>
                      </a:r>
                      <a:endParaRPr sz="1600" b="1" kern="120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solidFill>
                      <a:srgbClr val="05405D"/>
                    </a:solidFill>
                  </a:tcPr>
                </a:tc>
                <a:tc>
                  <a:txBody>
                    <a:bodyPr/>
                    <a:lstStyle/>
                    <a:p>
                      <a:pPr marL="0" lvl="0" indent="0" algn="ctr" rtl="0">
                        <a:spcBef>
                          <a:spcPts val="0"/>
                        </a:spcBef>
                        <a:spcAft>
                          <a:spcPts val="0"/>
                        </a:spcAft>
                        <a:buNone/>
                      </a:pPr>
                      <a:r>
                        <a:rPr lang="es-MX" sz="1600" b="1" kern="120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2024</a:t>
                      </a:r>
                      <a:endParaRPr sz="1600" b="1" kern="120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solidFill>
                      <a:srgbClr val="0540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i="0" u="none" strike="noStrike">
                          <a:solidFill>
                            <a:schemeClr val="bg1"/>
                          </a:solidFill>
                          <a:effectLst/>
                          <a:latin typeface="Noto Sans" panose="020B0502040504020204" pitchFamily="34" charset="0"/>
                          <a:ea typeface="Noto Sans" panose="020B0502040504020204" pitchFamily="34" charset="0"/>
                        </a:rPr>
                        <a:t>Variación (%)</a:t>
                      </a:r>
                    </a:p>
                  </a:txBody>
                  <a:tcPr marL="91425" marR="91425" marT="91425" marB="91425" anchor="ctr">
                    <a:solidFill>
                      <a:srgbClr val="05405D"/>
                    </a:solidFill>
                  </a:tcPr>
                </a:tc>
                <a:extLst>
                  <a:ext uri="{0D108BD9-81ED-4DB2-BD59-A6C34878D82A}">
                    <a16:rowId xmlns:a16="http://schemas.microsoft.com/office/drawing/2014/main" val="2196751157"/>
                  </a:ext>
                </a:extLst>
              </a:tr>
              <a:tr h="37857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a:solidFill>
                            <a:schemeClr val="tx1"/>
                          </a:solidFill>
                          <a:latin typeface="Noto Sans" panose="020B0502040504020204" pitchFamily="34" charset="0"/>
                          <a:ea typeface="Noto Sans" panose="020B0502040504020204" pitchFamily="34" charset="0"/>
                          <a:sym typeface="Montserrat"/>
                        </a:rPr>
                        <a:t>Renal*</a:t>
                      </a:r>
                      <a:endPar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tc hMerge="1">
                  <a:txBody>
                    <a:bodyPr/>
                    <a:lstStyle/>
                    <a:p>
                      <a:endParaRPr lang="es-MX"/>
                    </a:p>
                  </a:txBody>
                  <a:tcP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sym typeface="Montserrat"/>
                        </a:rPr>
                        <a:t>15</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sym typeface="Montserrat"/>
                        </a:rPr>
                        <a:t>12</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ctr" defTabSz="914400" rtl="0" eaLnBrk="1" fontAlgn="ctr"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Arial" panose="020B0604020202020204" pitchFamily="34" charset="0"/>
                        </a:rPr>
                        <a:t>-20.00</a:t>
                      </a:r>
                    </a:p>
                  </a:txBody>
                  <a:tcPr marL="9525" marR="9525" marT="9525" marB="0" anchor="ctr">
                    <a:noFill/>
                  </a:tcPr>
                </a:tc>
                <a:extLst>
                  <a:ext uri="{0D108BD9-81ED-4DB2-BD59-A6C34878D82A}">
                    <a16:rowId xmlns:a16="http://schemas.microsoft.com/office/drawing/2014/main" val="10543449"/>
                  </a:ext>
                </a:extLst>
              </a:tr>
              <a:tr h="378579">
                <a:tc gridSpan="2">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Hígado</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tc hMerge="1">
                  <a:txBody>
                    <a:bodyPr/>
                    <a:lstStyle/>
                    <a:p>
                      <a:endParaRPr lang="es-MX"/>
                    </a:p>
                  </a:txBody>
                  <a:tcP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4</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3</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-25.00</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extLst>
                  <a:ext uri="{0D108BD9-81ED-4DB2-BD59-A6C34878D82A}">
                    <a16:rowId xmlns:a16="http://schemas.microsoft.com/office/drawing/2014/main" val="2751231799"/>
                  </a:ext>
                </a:extLst>
              </a:tr>
              <a:tr h="378579">
                <a:tc gridSpan="2">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Córnea</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tc hMerge="1">
                  <a:txBody>
                    <a:bodyPr/>
                    <a:lstStyle/>
                    <a:p>
                      <a:endParaRPr lang="es-MX"/>
                    </a:p>
                  </a:txBody>
                  <a:tcP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5</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6</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ctr" rtl="0">
                        <a:spcBef>
                          <a:spcPts val="0"/>
                        </a:spcBef>
                        <a:spcAft>
                          <a:spcPts val="0"/>
                        </a:spcAft>
                        <a:buNone/>
                      </a:pPr>
                      <a:r>
                        <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20.00</a:t>
                      </a:r>
                      <a:endParaRPr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noFill/>
                  </a:tcPr>
                </a:tc>
                <a:extLst>
                  <a:ext uri="{0D108BD9-81ED-4DB2-BD59-A6C34878D82A}">
                    <a16:rowId xmlns:a16="http://schemas.microsoft.com/office/drawing/2014/main" val="4038871610"/>
                  </a:ext>
                </a:extLst>
              </a:tr>
              <a:tr h="378579">
                <a:tc gridSpan="2">
                  <a:txBody>
                    <a:bodyPr/>
                    <a:lstStyle/>
                    <a:p>
                      <a:pPr marL="0" lvl="0" indent="0" algn="ctr" defTabSz="914400" rtl="0" eaLnBrk="1"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mn-cs"/>
                          <a:sym typeface="Montserrat"/>
                        </a:rPr>
                        <a:t>Subtotal</a:t>
                      </a:r>
                      <a:endParaRPr sz="1600" b="1" kern="1200">
                        <a:solidFill>
                          <a:schemeClr val="tx1"/>
                        </a:solidFill>
                        <a:latin typeface="Noto Sans" panose="020B0502040504020204" pitchFamily="34" charset="0"/>
                        <a:ea typeface="Noto Sans" panose="020B0502040504020204" pitchFamily="34" charset="0"/>
                        <a:cs typeface="+mn-cs"/>
                        <a:sym typeface="Montserrat"/>
                      </a:endParaRPr>
                    </a:p>
                  </a:txBody>
                  <a:tcPr marL="91425" marR="91425" marT="91425" marB="91425" anchor="ctr">
                    <a:solidFill>
                      <a:schemeClr val="accent1">
                        <a:lumMod val="40000"/>
                        <a:lumOff val="60000"/>
                      </a:schemeClr>
                    </a:solidFill>
                  </a:tcPr>
                </a:tc>
                <a:tc hMerge="1">
                  <a:txBody>
                    <a:bodyPr/>
                    <a:lstStyle/>
                    <a:p>
                      <a:endParaRPr lang="es-MX" dirty="0"/>
                    </a:p>
                  </a:txBody>
                  <a:tcPr/>
                </a:tc>
                <a:tc>
                  <a:txBody>
                    <a:bodyPr/>
                    <a:lstStyle/>
                    <a:p>
                      <a:pPr marL="0" lvl="0" indent="0" algn="ctr" defTabSz="914400" rtl="0" eaLnBrk="1"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mn-cs"/>
                          <a:sym typeface="Montserrat"/>
                        </a:rPr>
                        <a:t>24</a:t>
                      </a:r>
                      <a:endParaRPr sz="1600" b="1" kern="1200">
                        <a:solidFill>
                          <a:schemeClr val="tx1"/>
                        </a:solidFill>
                        <a:latin typeface="Noto Sans" panose="020B0502040504020204" pitchFamily="34" charset="0"/>
                        <a:ea typeface="Noto Sans" panose="020B0502040504020204" pitchFamily="34" charset="0"/>
                        <a:cs typeface="+mn-cs"/>
                        <a:sym typeface="Montserrat"/>
                      </a:endParaRPr>
                    </a:p>
                  </a:txBody>
                  <a:tcPr marL="91425" marR="91425" marT="91425" marB="91425" anchor="ctr">
                    <a:solidFill>
                      <a:schemeClr val="accent1">
                        <a:lumMod val="40000"/>
                        <a:lumOff val="60000"/>
                      </a:schemeClr>
                    </a:solidFill>
                  </a:tcPr>
                </a:tc>
                <a:tc>
                  <a:txBody>
                    <a:bodyPr/>
                    <a:lstStyle/>
                    <a:p>
                      <a:pPr marL="0" lvl="0" indent="0" algn="ctr" defTabSz="914400" rtl="0" eaLnBrk="1"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mn-cs"/>
                          <a:sym typeface="Montserrat"/>
                        </a:rPr>
                        <a:t>21</a:t>
                      </a:r>
                      <a:endParaRPr sz="1600" b="1" kern="1200">
                        <a:solidFill>
                          <a:schemeClr val="tx1"/>
                        </a:solidFill>
                        <a:latin typeface="Noto Sans" panose="020B0502040504020204" pitchFamily="34" charset="0"/>
                        <a:ea typeface="Noto Sans" panose="020B0502040504020204" pitchFamily="34" charset="0"/>
                        <a:cs typeface="+mn-cs"/>
                        <a:sym typeface="Montserrat"/>
                      </a:endParaRPr>
                    </a:p>
                  </a:txBody>
                  <a:tcPr marL="91425" marR="91425" marT="91425" marB="91425" anchor="ctr"/>
                </a:tc>
                <a:tc>
                  <a:txBody>
                    <a:bodyPr/>
                    <a:lstStyle/>
                    <a:p>
                      <a:pPr marL="0" lvl="0" indent="0" algn="ctr" defTabSz="914400" rtl="0" eaLnBrk="1"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mn-cs"/>
                          <a:sym typeface="Montserrat"/>
                        </a:rPr>
                        <a:t>12.50</a:t>
                      </a:r>
                      <a:endParaRPr sz="1600" b="1" kern="1200">
                        <a:solidFill>
                          <a:schemeClr val="tx1"/>
                        </a:solidFill>
                        <a:latin typeface="Noto Sans" panose="020B0502040504020204" pitchFamily="34" charset="0"/>
                        <a:ea typeface="Noto Sans" panose="020B0502040504020204" pitchFamily="34" charset="0"/>
                        <a:cs typeface="+mn-cs"/>
                        <a:sym typeface="Montserrat"/>
                      </a:endParaRPr>
                    </a:p>
                  </a:txBody>
                  <a:tcPr marL="91425" marR="91425" marT="91425" marB="91425" anchor="ctr">
                    <a:solidFill>
                      <a:schemeClr val="accent1">
                        <a:lumMod val="40000"/>
                        <a:lumOff val="60000"/>
                      </a:schemeClr>
                    </a:solidFill>
                  </a:tcPr>
                </a:tc>
                <a:extLst>
                  <a:ext uri="{0D108BD9-81ED-4DB2-BD59-A6C34878D82A}">
                    <a16:rowId xmlns:a16="http://schemas.microsoft.com/office/drawing/2014/main" val="1894073897"/>
                  </a:ext>
                </a:extLst>
              </a:tr>
              <a:tr h="378579">
                <a:tc gridSpan="5">
                  <a:txBody>
                    <a:bodyPr/>
                    <a:lstStyle/>
                    <a:p>
                      <a:pPr marL="0" lvl="0" indent="0" algn="l" defTabSz="914400" rtl="0" eaLnBrk="1" latinLnBrk="0" hangingPunct="1">
                        <a:spcBef>
                          <a:spcPts val="0"/>
                        </a:spcBef>
                        <a:spcAft>
                          <a:spcPts val="0"/>
                        </a:spcAft>
                        <a:buNone/>
                      </a:pPr>
                      <a:r>
                        <a:rPr lang="es-MX" sz="1600" b="1" i="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rPr>
                        <a:t>* De los últimos 5 años la sobrevida del receptor es del 95.65% y del injerto del 91.31%. </a:t>
                      </a:r>
                      <a:endParaRPr sz="1600" b="1" kern="1200">
                        <a:solidFill>
                          <a:schemeClr val="tx1"/>
                        </a:solidFill>
                        <a:latin typeface="Noto Sans" panose="020B0502040504020204" pitchFamily="34" charset="0"/>
                        <a:ea typeface="Noto Sans" panose="020B0502040504020204" pitchFamily="34" charset="0"/>
                        <a:cs typeface="+mn-cs"/>
                        <a:sym typeface="Montserrat"/>
                      </a:endParaRPr>
                    </a:p>
                  </a:txBody>
                  <a:tcPr marL="91425" marR="91425" marT="91425" marB="91425" anchor="ctr">
                    <a:noFill/>
                  </a:tcPr>
                </a:tc>
                <a:tc hMerge="1">
                  <a:txBody>
                    <a:bodyPr/>
                    <a:lstStyle/>
                    <a:p>
                      <a:endParaRPr lang="es-MX"/>
                    </a:p>
                  </a:txBody>
                  <a:tcPr/>
                </a:tc>
                <a:tc hMerge="1">
                  <a:txBody>
                    <a:bodyPr/>
                    <a:lstStyle/>
                    <a:p>
                      <a:pPr marL="0" lvl="0" indent="0" algn="ctr" defTabSz="914400" rtl="0" eaLnBrk="1" latinLnBrk="0" hangingPunct="1">
                        <a:spcBef>
                          <a:spcPts val="0"/>
                        </a:spcBef>
                        <a:spcAft>
                          <a:spcPts val="0"/>
                        </a:spcAft>
                        <a:buNone/>
                      </a:pPr>
                      <a:endParaRPr sz="1400" b="1" kern="1200" dirty="0">
                        <a:solidFill>
                          <a:schemeClr val="tx1"/>
                        </a:solidFill>
                        <a:latin typeface="+mn-lt"/>
                        <a:ea typeface="+mn-ea"/>
                        <a:cs typeface="+mn-cs"/>
                        <a:sym typeface="Montserrat"/>
                      </a:endParaRPr>
                    </a:p>
                  </a:txBody>
                  <a:tcPr marL="91425" marR="91425" marT="91425" marB="91425" anchor="ctr">
                    <a:solidFill>
                      <a:schemeClr val="accent1">
                        <a:lumMod val="40000"/>
                        <a:lumOff val="60000"/>
                      </a:schemeClr>
                    </a:solidFill>
                  </a:tcPr>
                </a:tc>
                <a:tc hMerge="1">
                  <a:txBody>
                    <a:bodyPr/>
                    <a:lstStyle/>
                    <a:p>
                      <a:endParaRPr lang="es-MX"/>
                    </a:p>
                  </a:txBody>
                  <a:tcPr/>
                </a:tc>
                <a:tc hMerge="1">
                  <a:txBody>
                    <a:bodyPr/>
                    <a:lstStyle/>
                    <a:p>
                      <a:pPr marL="0" lvl="0" indent="0" algn="ctr" defTabSz="914400" rtl="0" eaLnBrk="1" latinLnBrk="0" hangingPunct="1">
                        <a:spcBef>
                          <a:spcPts val="0"/>
                        </a:spcBef>
                        <a:spcAft>
                          <a:spcPts val="0"/>
                        </a:spcAft>
                        <a:buNone/>
                      </a:pPr>
                      <a:endParaRPr sz="1400" b="1" kern="1200" dirty="0">
                        <a:solidFill>
                          <a:schemeClr val="tx1"/>
                        </a:solidFill>
                        <a:latin typeface="+mn-lt"/>
                        <a:ea typeface="+mn-ea"/>
                        <a:cs typeface="+mn-cs"/>
                        <a:sym typeface="Montserrat"/>
                      </a:endParaRPr>
                    </a:p>
                  </a:txBody>
                  <a:tcPr marL="91425" marR="91425" marT="91425" marB="91425" anchor="ctr">
                    <a:solidFill>
                      <a:schemeClr val="accent1">
                        <a:lumMod val="40000"/>
                        <a:lumOff val="60000"/>
                      </a:schemeClr>
                    </a:solidFill>
                  </a:tcPr>
                </a:tc>
                <a:extLst>
                  <a:ext uri="{0D108BD9-81ED-4DB2-BD59-A6C34878D82A}">
                    <a16:rowId xmlns:a16="http://schemas.microsoft.com/office/drawing/2014/main" val="2114108476"/>
                  </a:ext>
                </a:extLst>
              </a:tr>
              <a:tr h="378579">
                <a:tc gridSpan="2">
                  <a:txBody>
                    <a:bodyPr/>
                    <a:lstStyle/>
                    <a:p>
                      <a:pPr marL="0" lvl="0" indent="0" algn="ctr" rtl="0">
                        <a:spcBef>
                          <a:spcPts val="0"/>
                        </a:spcBef>
                        <a:spcAft>
                          <a:spcPts val="0"/>
                        </a:spcAft>
                        <a:buNone/>
                      </a:pPr>
                      <a:r>
                        <a:rPr lang="es-MX" sz="1600" b="1">
                          <a:solidFill>
                            <a:schemeClr val="bg1"/>
                          </a:solidFill>
                          <a:latin typeface="Noto Sans" panose="020B0502040504020204" pitchFamily="34" charset="0"/>
                          <a:ea typeface="Noto Sans" panose="020B0502040504020204" pitchFamily="34" charset="0"/>
                          <a:sym typeface="Montserrat"/>
                        </a:rPr>
                        <a:t>Tipo de trasplante</a:t>
                      </a:r>
                      <a:endParaRPr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hMerge="1">
                  <a:txBody>
                    <a:bodyPr/>
                    <a:lstStyle/>
                    <a:p>
                      <a:endParaRPr lang="es-MX"/>
                    </a:p>
                  </a:txBody>
                  <a:tcPr/>
                </a:tc>
                <a:tc>
                  <a:txBody>
                    <a:bodyPr/>
                    <a:lstStyle/>
                    <a:p>
                      <a:pPr marL="0" lvl="0" indent="0" algn="ctr" rtl="0">
                        <a:spcBef>
                          <a:spcPts val="0"/>
                        </a:spcBef>
                        <a:spcAft>
                          <a:spcPts val="0"/>
                        </a:spcAft>
                        <a:buNone/>
                      </a:pPr>
                      <a:r>
                        <a:rPr lang="es-MX" sz="1600" b="1">
                          <a:solidFill>
                            <a:schemeClr val="bg1"/>
                          </a:solidFill>
                          <a:latin typeface="Noto Sans" panose="020B0502040504020204" pitchFamily="34" charset="0"/>
                          <a:ea typeface="Noto Sans" panose="020B0502040504020204" pitchFamily="34" charset="0"/>
                          <a:sym typeface="Montserrat"/>
                        </a:rPr>
                        <a:t>2023</a:t>
                      </a:r>
                      <a:endParaRPr lang="es-MX" sz="1600" b="1">
                        <a:solidFill>
                          <a:schemeClr val="tx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a:txBody>
                    <a:bodyPr/>
                    <a:lstStyle/>
                    <a:p>
                      <a:pPr marL="0" lvl="0" indent="0" algn="ctr" rtl="0">
                        <a:spcBef>
                          <a:spcPts val="0"/>
                        </a:spcBef>
                        <a:spcAft>
                          <a:spcPts val="0"/>
                        </a:spcAft>
                        <a:buNone/>
                      </a:pPr>
                      <a:r>
                        <a:rPr lang="es-MX"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2024</a:t>
                      </a:r>
                      <a:endParaRPr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solidFill>
                      <a:srgbClr val="05405D"/>
                    </a:solidFill>
                  </a:tcPr>
                </a:tc>
                <a:tc>
                  <a:txBody>
                    <a:bodyPr/>
                    <a:lstStyle/>
                    <a:p>
                      <a:pPr marL="0" lvl="0" indent="0" algn="ctr" rtl="0">
                        <a:spcBef>
                          <a:spcPts val="0"/>
                        </a:spcBef>
                        <a:spcAft>
                          <a:spcPts val="0"/>
                        </a:spcAft>
                        <a:buNone/>
                      </a:pPr>
                      <a:r>
                        <a:rPr lang="es-MX"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Variación (%)</a:t>
                      </a:r>
                      <a:endParaRPr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extLst>
                  <a:ext uri="{0D108BD9-81ED-4DB2-BD59-A6C34878D82A}">
                    <a16:rowId xmlns:a16="http://schemas.microsoft.com/office/drawing/2014/main" val="10000"/>
                  </a:ext>
                </a:extLst>
              </a:tr>
              <a:tr h="378579">
                <a:tc rowSpan="4">
                  <a:txBody>
                    <a:bodyPr/>
                    <a:lstStyle/>
                    <a:p>
                      <a:pPr marL="0" lvl="0" indent="0" algn="ctr" rtl="0">
                        <a:spcBef>
                          <a:spcPts val="0"/>
                        </a:spcBef>
                        <a:spcAft>
                          <a:spcPts val="0"/>
                        </a:spcAft>
                        <a:buNone/>
                      </a:pPr>
                      <a:r>
                        <a:rPr lang="es-MX" sz="1600" b="1">
                          <a:latin typeface="Noto Sans" panose="020B0502040504020204" pitchFamily="34" charset="0"/>
                          <a:ea typeface="Noto Sans" panose="020B0502040504020204" pitchFamily="34" charset="0"/>
                          <a:cs typeface="Arial" panose="020B0604020202020204" pitchFamily="34" charset="0"/>
                          <a:sym typeface="Montserrat"/>
                        </a:rPr>
                        <a:t>Médula </a:t>
                      </a:r>
                    </a:p>
                    <a:p>
                      <a:pPr marL="0" lvl="0" indent="0" algn="ctr" rtl="0">
                        <a:spcBef>
                          <a:spcPts val="0"/>
                        </a:spcBef>
                        <a:spcAft>
                          <a:spcPts val="0"/>
                        </a:spcAft>
                        <a:buNone/>
                      </a:pPr>
                      <a:r>
                        <a:rPr lang="es-MX" sz="1600" b="1">
                          <a:latin typeface="Noto Sans" panose="020B0502040504020204" pitchFamily="34" charset="0"/>
                          <a:ea typeface="Noto Sans" panose="020B0502040504020204" pitchFamily="34" charset="0"/>
                          <a:cs typeface="Arial" panose="020B0604020202020204" pitchFamily="34" charset="0"/>
                          <a:sym typeface="Montserrat"/>
                        </a:rPr>
                        <a:t>Ósea</a:t>
                      </a:r>
                      <a:endParaRPr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l" rtl="0">
                        <a:spcBef>
                          <a:spcPts val="0"/>
                        </a:spcBef>
                        <a:spcAft>
                          <a:spcPts val="0"/>
                        </a:spcAft>
                        <a:buNone/>
                      </a:pPr>
                      <a:r>
                        <a:rPr lang="es-MX" sz="1600" b="1">
                          <a:latin typeface="Noto Sans" panose="020B0502040504020204" pitchFamily="34" charset="0"/>
                          <a:ea typeface="Noto Sans" panose="020B0502040504020204" pitchFamily="34" charset="0"/>
                          <a:sym typeface="Montserrat"/>
                        </a:rPr>
                        <a:t>Autólogo</a:t>
                      </a:r>
                      <a:endParaRPr lang="es-MX"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ctr" rtl="0">
                        <a:spcBef>
                          <a:spcPts val="0"/>
                        </a:spcBef>
                        <a:spcAft>
                          <a:spcPts val="0"/>
                        </a:spcAft>
                        <a:buNone/>
                      </a:pPr>
                      <a:r>
                        <a:rPr lang="es-MX" sz="1600" b="1">
                          <a:latin typeface="Noto Sans" panose="020B0502040504020204" pitchFamily="34" charset="0"/>
                          <a:ea typeface="Noto Sans" panose="020B0502040504020204" pitchFamily="34" charset="0"/>
                          <a:sym typeface="Montserrat"/>
                        </a:rPr>
                        <a:t>5</a:t>
                      </a:r>
                      <a:endParaRPr lang="es-MX"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6</a:t>
                      </a:r>
                    </a:p>
                  </a:txBody>
                  <a:tcPr marL="9525" marR="9525" marT="9525" marB="0" anchor="ctr"/>
                </a:tc>
                <a:tc>
                  <a:txBody>
                    <a:bodyPr/>
                    <a:lstStyle/>
                    <a:p>
                      <a:pPr marL="0" lvl="0" indent="0" algn="ctr" defTabSz="914400" rtl="0" eaLnBrk="1" fontAlgn="b"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Arial" panose="020B0604020202020204" pitchFamily="34" charset="0"/>
                        </a:rPr>
                        <a:t>20.00</a:t>
                      </a:r>
                    </a:p>
                  </a:txBody>
                  <a:tcPr marL="9525" marR="9525" marT="9525" marB="0" anchor="ctr"/>
                </a:tc>
                <a:extLst>
                  <a:ext uri="{0D108BD9-81ED-4DB2-BD59-A6C34878D82A}">
                    <a16:rowId xmlns:a16="http://schemas.microsoft.com/office/drawing/2014/main" val="10001"/>
                  </a:ext>
                </a:extLst>
              </a:tr>
              <a:tr h="378579">
                <a:tc vMerge="1">
                  <a:txBody>
                    <a:bodyPr/>
                    <a:lstStyle/>
                    <a:p>
                      <a:endParaRPr lang="es-MX"/>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b="1">
                          <a:latin typeface="Noto Sans" panose="020B0502040504020204" pitchFamily="34" charset="0"/>
                          <a:ea typeface="Noto Sans" panose="020B0502040504020204" pitchFamily="34" charset="0"/>
                          <a:sym typeface="Montserrat"/>
                        </a:rPr>
                        <a:t>Alogénico</a:t>
                      </a:r>
                      <a:endParaRPr lang="es-MX"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ctr" rtl="0">
                        <a:spcBef>
                          <a:spcPts val="0"/>
                        </a:spcBef>
                        <a:spcAft>
                          <a:spcPts val="0"/>
                        </a:spcAft>
                        <a:buNone/>
                      </a:pPr>
                      <a:r>
                        <a:rPr lang="es-MX" sz="1600" b="1">
                          <a:latin typeface="Noto Sans" panose="020B0502040504020204" pitchFamily="34" charset="0"/>
                          <a:ea typeface="Noto Sans" panose="020B0502040504020204" pitchFamily="34" charset="0"/>
                          <a:cs typeface="Arial" panose="020B0604020202020204" pitchFamily="34" charset="0"/>
                          <a:sym typeface="Montserrat"/>
                        </a:rPr>
                        <a:t>8</a:t>
                      </a:r>
                      <a:endParaRPr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5</a:t>
                      </a:r>
                    </a:p>
                  </a:txBody>
                  <a:tcPr marL="9525" marR="9525" marT="9525" marB="0" anchor="ctr"/>
                </a:tc>
                <a:tc>
                  <a:txBody>
                    <a:bodyPr/>
                    <a:lstStyle/>
                    <a:p>
                      <a:pPr marL="0" lvl="0" indent="0" algn="ctr" defTabSz="914400" rtl="0" eaLnBrk="1" fontAlgn="b"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Arial" panose="020B0604020202020204" pitchFamily="34" charset="0"/>
                        </a:rPr>
                        <a:t>-37.50</a:t>
                      </a:r>
                    </a:p>
                  </a:txBody>
                  <a:tcPr marL="9525" marR="9525" marT="9525" marB="0" anchor="ctr">
                    <a:noFill/>
                  </a:tcPr>
                </a:tc>
                <a:extLst>
                  <a:ext uri="{0D108BD9-81ED-4DB2-BD59-A6C34878D82A}">
                    <a16:rowId xmlns:a16="http://schemas.microsoft.com/office/drawing/2014/main" val="10002"/>
                  </a:ext>
                </a:extLst>
              </a:tr>
              <a:tr h="378579">
                <a:tc vMerge="1">
                  <a:txBody>
                    <a:bodyPr/>
                    <a:lstStyle/>
                    <a:p>
                      <a:endParaRPr lang="es-MX"/>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b="1" err="1">
                          <a:latin typeface="Noto Sans" panose="020B0502040504020204" pitchFamily="34" charset="0"/>
                          <a:ea typeface="Noto Sans" panose="020B0502040504020204" pitchFamily="34" charset="0"/>
                          <a:sym typeface="Montserrat"/>
                        </a:rPr>
                        <a:t>Haploidéntico</a:t>
                      </a:r>
                      <a:endParaRPr lang="es-MX"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0" algn="ctr" rtl="0">
                        <a:spcBef>
                          <a:spcPts val="0"/>
                        </a:spcBef>
                        <a:spcAft>
                          <a:spcPts val="0"/>
                        </a:spcAft>
                        <a:buNone/>
                      </a:pPr>
                      <a:r>
                        <a:rPr lang="es-MX" sz="1600" b="1">
                          <a:latin typeface="Noto Sans" panose="020B0502040504020204" pitchFamily="34" charset="0"/>
                          <a:ea typeface="Noto Sans" panose="020B0502040504020204" pitchFamily="34" charset="0"/>
                          <a:cs typeface="Arial" panose="020B0604020202020204" pitchFamily="34" charset="0"/>
                          <a:sym typeface="Montserrat"/>
                        </a:rPr>
                        <a:t>30</a:t>
                      </a:r>
                      <a:endParaRPr sz="16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29</a:t>
                      </a:r>
                    </a:p>
                  </a:txBody>
                  <a:tcPr marL="9525" marR="9525" marT="9525" marB="0" anchor="ctr"/>
                </a:tc>
                <a:tc>
                  <a:txBody>
                    <a:bodyPr/>
                    <a:lstStyle/>
                    <a:p>
                      <a:pPr marL="0" lvl="0" indent="0" algn="ctr" defTabSz="914400" rtl="0" eaLnBrk="1" fontAlgn="b"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Arial" panose="020B0604020202020204" pitchFamily="34" charset="0"/>
                        </a:rPr>
                        <a:t>-3.33</a:t>
                      </a:r>
                    </a:p>
                  </a:txBody>
                  <a:tcPr marL="9525" marR="9525" marT="9525" marB="0" anchor="ctr">
                    <a:noFill/>
                  </a:tcPr>
                </a:tc>
                <a:extLst>
                  <a:ext uri="{0D108BD9-81ED-4DB2-BD59-A6C34878D82A}">
                    <a16:rowId xmlns:a16="http://schemas.microsoft.com/office/drawing/2014/main" val="10003"/>
                  </a:ext>
                </a:extLst>
              </a:tr>
              <a:tr h="378579">
                <a:tc vMerge="1">
                  <a:txBody>
                    <a:bodyPr/>
                    <a:lstStyle/>
                    <a:p>
                      <a:pPr marL="0" lvl="0" indent="0" algn="ctr" rtl="0">
                        <a:spcBef>
                          <a:spcPts val="0"/>
                        </a:spcBef>
                        <a:spcAft>
                          <a:spcPts val="0"/>
                        </a:spcAft>
                        <a:buNone/>
                      </a:pPr>
                      <a:endParaRPr sz="1600" b="1" dirty="0">
                        <a:latin typeface="+mn-lt"/>
                        <a:ea typeface="Montserrat"/>
                        <a:cs typeface="Arial" panose="020B0604020202020204" pitchFamily="34" charset="0"/>
                        <a:sym typeface="Montserrat"/>
                      </a:endParaRPr>
                    </a:p>
                  </a:txBody>
                  <a:tcPr marL="91425" marR="91425" marT="91425" marB="91425" anchor="ctr">
                    <a:lnL w="9525" cap="flat" cmpd="sng">
                      <a:solidFill>
                        <a:srgbClr val="53C820"/>
                      </a:solidFill>
                      <a:prstDash val="solid"/>
                      <a:round/>
                      <a:headEnd type="none" w="sm" len="sm"/>
                      <a:tailEnd type="none" w="sm" len="sm"/>
                    </a:lnL>
                    <a:lnR w="9525" cap="flat" cmpd="sng" algn="ctr">
                      <a:solidFill>
                        <a:srgbClr val="53C820"/>
                      </a:solidFill>
                      <a:prstDash val="solid"/>
                      <a:round/>
                      <a:headEnd type="none" w="sm" len="sm"/>
                      <a:tailEnd type="none" w="sm" len="sm"/>
                    </a:lnR>
                    <a:lnB w="9525" cap="flat" cmpd="sng">
                      <a:solidFill>
                        <a:srgbClr val="53C820"/>
                      </a:solidFill>
                      <a:prstDash val="solid"/>
                      <a:round/>
                      <a:headEnd type="none" w="sm" len="sm"/>
                      <a:tailEnd type="none" w="sm" len="sm"/>
                    </a:lnB>
                    <a:noFill/>
                  </a:tcPr>
                </a:tc>
                <a:tc>
                  <a:txBody>
                    <a:bodyPr/>
                    <a:lstStyle/>
                    <a:p>
                      <a:pPr marL="0" lvl="0" indent="0" algn="l" rtl="0">
                        <a:spcBef>
                          <a:spcPts val="0"/>
                        </a:spcBef>
                        <a:spcAft>
                          <a:spcPts val="0"/>
                        </a:spcAft>
                        <a:buNone/>
                      </a:pPr>
                      <a:r>
                        <a:rPr lang="es-MX" sz="1600" b="1">
                          <a:latin typeface="Noto Sans" panose="020B0502040504020204" pitchFamily="34" charset="0"/>
                          <a:ea typeface="Noto Sans" panose="020B0502040504020204" pitchFamily="34" charset="0"/>
                          <a:cs typeface="Arial" panose="020B0604020202020204" pitchFamily="34" charset="0"/>
                          <a:sym typeface="Montserrat"/>
                        </a:rPr>
                        <a:t>Subtotales</a:t>
                      </a:r>
                    </a:p>
                  </a:txBody>
                  <a:tcPr marL="91425" marR="91425" marT="91425" marB="91425" anchor="ctr">
                    <a:lnL w="9525" cap="flat" cmpd="sng" algn="ctr">
                      <a:solidFill>
                        <a:srgbClr val="53C820"/>
                      </a:solidFill>
                      <a:prstDash val="solid"/>
                      <a:round/>
                      <a:headEnd type="none" w="sm" len="sm"/>
                      <a:tailEnd type="none" w="sm" len="sm"/>
                    </a:lnL>
                    <a:solidFill>
                      <a:schemeClr val="accent1">
                        <a:lumMod val="40000"/>
                        <a:lumOff val="60000"/>
                      </a:schemeClr>
                    </a:solidFill>
                  </a:tcPr>
                </a:tc>
                <a:tc>
                  <a:txBody>
                    <a:bodyPr/>
                    <a:lstStyle/>
                    <a:p>
                      <a:pPr marL="0" lvl="0" indent="0" algn="ctr" rtl="0">
                        <a:spcBef>
                          <a:spcPts val="0"/>
                        </a:spcBef>
                        <a:spcAft>
                          <a:spcPts val="0"/>
                        </a:spcAft>
                        <a:buNone/>
                      </a:pPr>
                      <a:r>
                        <a:rPr lang="es-MX" sz="1600" b="1">
                          <a:latin typeface="Noto Sans" panose="020B0502040504020204" pitchFamily="34" charset="0"/>
                          <a:ea typeface="Noto Sans" panose="020B0502040504020204" pitchFamily="34" charset="0"/>
                          <a:cs typeface="Arial" panose="020B0604020202020204" pitchFamily="34" charset="0"/>
                          <a:sym typeface="Montserrat"/>
                        </a:rPr>
                        <a:t>43</a:t>
                      </a:r>
                    </a:p>
                  </a:txBody>
                  <a:tcPr marL="91425" marR="91425" marT="91425" marB="91425" anchor="ctr">
                    <a:solidFill>
                      <a:schemeClr val="accent1">
                        <a:lumMod val="40000"/>
                        <a:lumOff val="60000"/>
                      </a:schemeClr>
                    </a:solidFill>
                  </a:tcPr>
                </a:tc>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40</a:t>
                      </a:r>
                    </a:p>
                  </a:txBody>
                  <a:tcPr marL="9525" marR="9525" marT="9525" marB="0" anchor="ctr">
                    <a:solidFill>
                      <a:schemeClr val="accent1">
                        <a:lumMod val="40000"/>
                        <a:lumOff val="60000"/>
                      </a:schemeClr>
                    </a:solidFill>
                  </a:tcPr>
                </a:tc>
                <a:tc>
                  <a:txBody>
                    <a:bodyPr/>
                    <a:lstStyle/>
                    <a:p>
                      <a:pPr marL="0" lvl="0" indent="0" algn="ctr" defTabSz="914400" rtl="0" eaLnBrk="1" fontAlgn="b" latinLnBrk="0" hangingPunct="1">
                        <a:spcBef>
                          <a:spcPts val="0"/>
                        </a:spcBef>
                        <a:spcAft>
                          <a:spcPts val="0"/>
                        </a:spcAft>
                        <a:buNone/>
                      </a:pPr>
                      <a:r>
                        <a:rPr lang="es-MX" sz="1600" b="1" kern="1200">
                          <a:solidFill>
                            <a:schemeClr val="tx1"/>
                          </a:solidFill>
                          <a:latin typeface="Noto Sans" panose="020B0502040504020204" pitchFamily="34" charset="0"/>
                          <a:ea typeface="Noto Sans" panose="020B0502040504020204" pitchFamily="34" charset="0"/>
                          <a:cs typeface="Arial" panose="020B0604020202020204" pitchFamily="34" charset="0"/>
                        </a:rPr>
                        <a:t>-6.98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588673757"/>
                  </a:ext>
                </a:extLst>
              </a:tr>
              <a:tr h="378579">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b="1" i="1" kern="1200">
                          <a:solidFill>
                            <a:schemeClr val="tx1"/>
                          </a:solidFill>
                          <a:latin typeface="Noto Sans" panose="020B0502040504020204" pitchFamily="34" charset="0"/>
                          <a:ea typeface="Noto Sans" panose="020B0502040504020204" pitchFamily="34" charset="0"/>
                          <a:cs typeface="+mn-cs"/>
                          <a:sym typeface="Montserrat"/>
                        </a:rPr>
                        <a:t>Sobre vida INP: 80.10%, Global Mundial: 60/80, Nacional: 60.</a:t>
                      </a:r>
                    </a:p>
                  </a:txBody>
                  <a:tcPr marL="91425" marR="91425" marT="91425" marB="91425" anchor="ctr">
                    <a:noFill/>
                  </a:tcPr>
                </a:tc>
                <a:tc hMerge="1">
                  <a:txBody>
                    <a:bodyPr/>
                    <a:lstStyle/>
                    <a:p>
                      <a:endParaRPr lang="es-MX"/>
                    </a:p>
                  </a:txBody>
                  <a:tcPr/>
                </a:tc>
                <a:tc hMerge="1">
                  <a:txBody>
                    <a:bodyPr/>
                    <a:lstStyle/>
                    <a:p>
                      <a:pPr marL="0" lvl="0" indent="0" algn="ctr" rtl="0">
                        <a:spcBef>
                          <a:spcPts val="0"/>
                        </a:spcBef>
                        <a:spcAft>
                          <a:spcPts val="0"/>
                        </a:spcAft>
                        <a:buNone/>
                      </a:pPr>
                      <a:endParaRPr sz="1400" b="1" dirty="0">
                        <a:solidFill>
                          <a:schemeClr val="bg1"/>
                        </a:solidFill>
                        <a:latin typeface="+mn-lt"/>
                        <a:ea typeface="Montserrat"/>
                        <a:cs typeface="Arial" panose="020B0604020202020204" pitchFamily="34" charset="0"/>
                        <a:sym typeface="Montserrat"/>
                      </a:endParaRPr>
                    </a:p>
                  </a:txBody>
                  <a:tcPr marL="91425" marR="91425" marT="91425" marB="91425" anchor="ctr">
                    <a:solidFill>
                      <a:srgbClr val="05405D"/>
                    </a:solidFill>
                  </a:tcPr>
                </a:tc>
                <a:tc hMerge="1">
                  <a:txBody>
                    <a:bodyPr/>
                    <a:lstStyle/>
                    <a:p>
                      <a:endParaRPr lang="es-MX"/>
                    </a:p>
                  </a:txBody>
                  <a:tcPr/>
                </a:tc>
                <a:tc hMerge="1">
                  <a:txBody>
                    <a:bodyPr/>
                    <a:lstStyle/>
                    <a:p>
                      <a:pPr marL="0" lvl="0" indent="0" algn="ctr" defTabSz="914400" rtl="0" eaLnBrk="1" fontAlgn="b" latinLnBrk="0" hangingPunct="1">
                        <a:spcBef>
                          <a:spcPts val="0"/>
                        </a:spcBef>
                        <a:spcAft>
                          <a:spcPts val="0"/>
                        </a:spcAft>
                        <a:buNone/>
                      </a:pPr>
                      <a:endParaRPr lang="es-MX" sz="1400" b="1" kern="1200" dirty="0">
                        <a:solidFill>
                          <a:schemeClr val="bg1"/>
                        </a:solidFill>
                        <a:latin typeface="+mn-lt"/>
                        <a:cs typeface="Arial" panose="020B0604020202020204" pitchFamily="34" charset="0"/>
                      </a:endParaRPr>
                    </a:p>
                  </a:txBody>
                  <a:tcPr marL="9525" marR="9525" marT="9525" marB="0" anchor="ctr">
                    <a:solidFill>
                      <a:srgbClr val="05405D"/>
                    </a:solidFill>
                  </a:tcPr>
                </a:tc>
                <a:extLst>
                  <a:ext uri="{0D108BD9-81ED-4DB2-BD59-A6C34878D82A}">
                    <a16:rowId xmlns:a16="http://schemas.microsoft.com/office/drawing/2014/main" val="2122959753"/>
                  </a:ext>
                </a:extLst>
              </a:tr>
              <a:tr h="378579">
                <a:tc gridSpan="2">
                  <a:txBody>
                    <a:bodyPr/>
                    <a:lstStyle/>
                    <a:p>
                      <a:pPr marL="0" lvl="0" indent="0" algn="ctr" rtl="0">
                        <a:spcBef>
                          <a:spcPts val="0"/>
                        </a:spcBef>
                        <a:spcAft>
                          <a:spcPts val="0"/>
                        </a:spcAft>
                        <a:buNone/>
                      </a:pPr>
                      <a:r>
                        <a:rPr lang="es-MX" sz="1600" b="1"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 Total</a:t>
                      </a:r>
                      <a:endParaRPr sz="1600" b="1"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hMerge="1">
                  <a:txBody>
                    <a:bodyPr/>
                    <a:lstStyle/>
                    <a:p>
                      <a:pPr marL="0" lvl="0" indent="0" algn="ctr" rtl="0">
                        <a:spcBef>
                          <a:spcPts val="0"/>
                        </a:spcBef>
                        <a:spcAft>
                          <a:spcPts val="0"/>
                        </a:spcAft>
                        <a:buNone/>
                      </a:pPr>
                      <a:endParaRPr sz="1600" b="1" dirty="0">
                        <a:solidFill>
                          <a:schemeClr val="bg1"/>
                        </a:solidFill>
                        <a:latin typeface="+mn-lt"/>
                        <a:ea typeface="Montserrat"/>
                        <a:cs typeface="Arial" panose="020B0604020202020204" pitchFamily="34" charset="0"/>
                        <a:sym typeface="Montserrat"/>
                      </a:endParaRPr>
                    </a:p>
                  </a:txBody>
                  <a:tcPr marL="91425" marR="91425" marT="91425" marB="91425">
                    <a:solidFill>
                      <a:srgbClr val="05405D"/>
                    </a:solidFill>
                  </a:tcPr>
                </a:tc>
                <a:tc>
                  <a:txBody>
                    <a:bodyPr/>
                    <a:lstStyle/>
                    <a:p>
                      <a:pPr marL="0" lvl="0" indent="0" algn="ctr" rtl="0">
                        <a:spcBef>
                          <a:spcPts val="0"/>
                        </a:spcBef>
                        <a:spcAft>
                          <a:spcPts val="0"/>
                        </a:spcAft>
                        <a:buNone/>
                      </a:pPr>
                      <a:r>
                        <a:rPr lang="es-MX"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67</a:t>
                      </a:r>
                      <a:endParaRPr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a:txBody>
                    <a:bodyPr/>
                    <a:lstStyle/>
                    <a:p>
                      <a:pPr marL="0" lvl="0" indent="0" algn="ctr" rtl="0">
                        <a:spcBef>
                          <a:spcPts val="0"/>
                        </a:spcBef>
                        <a:spcAft>
                          <a:spcPts val="0"/>
                        </a:spcAft>
                        <a:buNone/>
                      </a:pPr>
                      <a:r>
                        <a:rPr lang="es-MX"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61</a:t>
                      </a:r>
                      <a:endParaRPr sz="16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solidFill>
                      <a:srgbClr val="05405D"/>
                    </a:solidFill>
                  </a:tcPr>
                </a:tc>
                <a:tc>
                  <a:txBody>
                    <a:bodyPr/>
                    <a:lstStyle/>
                    <a:p>
                      <a:pPr marL="0" lvl="0" indent="0" algn="ctr" defTabSz="914400" rtl="0" eaLnBrk="1" fontAlgn="b" latinLnBrk="0" hangingPunct="1">
                        <a:spcBef>
                          <a:spcPts val="0"/>
                        </a:spcBef>
                        <a:spcAft>
                          <a:spcPts val="0"/>
                        </a:spcAft>
                        <a:buNone/>
                      </a:pPr>
                      <a:r>
                        <a:rPr lang="es-MX" sz="1600" b="1" kern="1200" dirty="0">
                          <a:solidFill>
                            <a:schemeClr val="bg1"/>
                          </a:solidFill>
                          <a:latin typeface="Noto Sans" panose="020B0502040504020204" pitchFamily="34" charset="0"/>
                          <a:ea typeface="Noto Sans" panose="020B0502040504020204" pitchFamily="34" charset="0"/>
                          <a:cs typeface="Arial" panose="020B0604020202020204" pitchFamily="34" charset="0"/>
                        </a:rPr>
                        <a:t>-8.96</a:t>
                      </a:r>
                    </a:p>
                  </a:txBody>
                  <a:tcPr marL="9525" marR="9525" marT="9525" marB="0" anchor="ctr">
                    <a:solidFill>
                      <a:srgbClr val="05405D"/>
                    </a:solidFill>
                  </a:tcPr>
                </a:tc>
                <a:extLst>
                  <a:ext uri="{0D108BD9-81ED-4DB2-BD59-A6C34878D82A}">
                    <a16:rowId xmlns:a16="http://schemas.microsoft.com/office/drawing/2014/main" val="2517881987"/>
                  </a:ext>
                </a:extLst>
              </a:tr>
            </a:tbl>
          </a:graphicData>
        </a:graphic>
      </p:graphicFrame>
      <p:sp>
        <p:nvSpPr>
          <p:cNvPr id="16" name="CuadroTexto 15">
            <a:extLst>
              <a:ext uri="{FF2B5EF4-FFF2-40B4-BE49-F238E27FC236}">
                <a16:creationId xmlns:a16="http://schemas.microsoft.com/office/drawing/2014/main" id="{EC471444-8C8A-4A52-9185-105B11CAD654}"/>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1538130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771095C-27AC-6AED-A32C-46A2E2FE3AD4}"/>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FDDD679E-03EB-2E1E-678D-2C4239A17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575CDC67-A954-B936-7B6D-D155F54CD479}"/>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BE684484-E7FA-50E5-E788-3FEE390BECB9}"/>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BF3E5C93-449D-F79E-5EEE-8722A3CB4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347900E6-75FF-EDF9-F068-A08A7B5A885F}"/>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037F4ABC-AE9E-CD21-1CDE-5B7D991776D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14574826-0496-E167-8024-64E0B0F9BD77}"/>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F41B08D1-9217-C4D5-5C0D-63AD4A178572}"/>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802E517E-6607-1B57-4559-6491B48EDAAC}"/>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4C5697B9-762F-E9D2-37A8-F6F11C8979E0}"/>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Google Shape;480;p17">
            <a:extLst>
              <a:ext uri="{FF2B5EF4-FFF2-40B4-BE49-F238E27FC236}">
                <a16:creationId xmlns:a16="http://schemas.microsoft.com/office/drawing/2014/main" id="{35D53D37-F1DD-A95C-0A1B-FFCF9710DC5B}"/>
              </a:ext>
            </a:extLst>
          </p:cNvPr>
          <p:cNvSpPr/>
          <p:nvPr/>
        </p:nvSpPr>
        <p:spPr>
          <a:xfrm>
            <a:off x="2492754" y="272543"/>
            <a:ext cx="7378200" cy="759600"/>
          </a:xfrm>
          <a:prstGeom prst="roundRect">
            <a:avLst>
              <a:gd name="adj" fmla="val 43688"/>
            </a:avLst>
          </a:prstGeom>
          <a:noFill/>
          <a:ln>
            <a:noFill/>
          </a:ln>
        </p:spPr>
        <p:txBody>
          <a:bodyPr spcFirstLastPara="1" wrap="square" lIns="91425" tIns="45700" rIns="91425" bIns="45700" anchor="ctr" anchorCtr="0">
            <a:noAutofit/>
          </a:bodyPr>
          <a:lstStyle/>
          <a:p>
            <a:pPr algn="ctr">
              <a:buClr>
                <a:srgbClr val="000000"/>
              </a:buClr>
              <a:buSzPts val="2000"/>
            </a:pPr>
            <a:r>
              <a:rPr lang="es-MX" sz="2400" b="1">
                <a:solidFill>
                  <a:srgbClr val="1F3864"/>
                </a:solidFill>
                <a:latin typeface="Noto Sans" panose="020B0502040504020204" pitchFamily="34" charset="0"/>
                <a:ea typeface="Noto Sans" panose="020B0502040504020204" pitchFamily="34" charset="0"/>
                <a:sym typeface="Calibri"/>
              </a:rPr>
              <a:t> </a:t>
            </a:r>
            <a:r>
              <a:rPr lang="es-MX" sz="24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Banco de Sangre</a:t>
            </a: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 2023 - 2024 </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p:txBody>
      </p:sp>
      <p:sp>
        <p:nvSpPr>
          <p:cNvPr id="18" name="Google Shape;481;p17">
            <a:extLst>
              <a:ext uri="{FF2B5EF4-FFF2-40B4-BE49-F238E27FC236}">
                <a16:creationId xmlns:a16="http://schemas.microsoft.com/office/drawing/2014/main" id="{C0927FCB-69BD-1C4A-D842-18703F9D5B79}"/>
              </a:ext>
            </a:extLst>
          </p:cNvPr>
          <p:cNvSpPr/>
          <p:nvPr/>
        </p:nvSpPr>
        <p:spPr>
          <a:xfrm>
            <a:off x="7462751" y="1012145"/>
            <a:ext cx="4472990" cy="5569177"/>
          </a:xfrm>
          <a:prstGeom prst="rect">
            <a:avLst/>
          </a:prstGeom>
          <a:noFill/>
          <a:ln>
            <a:noFill/>
          </a:ln>
        </p:spPr>
        <p:txBody>
          <a:bodyPr spcFirstLastPara="1" wrap="square" lIns="91425" tIns="45700" rIns="91425" bIns="45700" anchor="t" anchorCtr="0">
            <a:spAutoFit/>
          </a:bodyPr>
          <a:lstStyle/>
          <a:p>
            <a:pPr marL="342900" marR="12700" lvl="0" indent="-342900" algn="just">
              <a:lnSpc>
                <a:spcPct val="115000"/>
              </a:lnSpc>
              <a:spcAft>
                <a:spcPts val="1200"/>
              </a:spcAft>
              <a:buClr>
                <a:srgbClr val="05405D"/>
              </a:buClr>
              <a:buSzPct val="110000"/>
              <a:buFont typeface="Arial" panose="020B0604020202020204" pitchFamily="34" charset="0"/>
              <a:buChar char="•"/>
            </a:pPr>
            <a:r>
              <a:rPr lang="es-MX" b="1" dirty="0">
                <a:latin typeface="Noto Sans" panose="020B0502040504020204" pitchFamily="34" charset="0"/>
                <a:ea typeface="Noto Sans" panose="020B0502040504020204" pitchFamily="34" charset="0"/>
              </a:rPr>
              <a:t>Se recibieron 9,758 candidatos a donación</a:t>
            </a:r>
            <a:r>
              <a:rPr lang="es-MX" dirty="0">
                <a:latin typeface="Noto Sans" panose="020B0502040504020204" pitchFamily="34" charset="0"/>
                <a:ea typeface="Noto Sans" panose="020B0502040504020204" pitchFamily="34" charset="0"/>
              </a:rPr>
              <a:t>, de los cuales el 14.9% corresponde a donaciones voluntarias, nuestro porcentaje es mayor a 8.3 de la media nacional.</a:t>
            </a:r>
          </a:p>
          <a:p>
            <a:pPr marL="342900" marR="12700" lvl="0" indent="-342900" algn="just">
              <a:lnSpc>
                <a:spcPct val="115000"/>
              </a:lnSpc>
              <a:spcAft>
                <a:spcPts val="1200"/>
              </a:spcAft>
              <a:buClr>
                <a:srgbClr val="05405D"/>
              </a:buClr>
              <a:buSzPct val="110000"/>
              <a:buFont typeface="Arial" panose="020B0604020202020204" pitchFamily="34" charset="0"/>
              <a:buChar char="•"/>
            </a:pPr>
            <a:r>
              <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Se continúa con la </a:t>
            </a:r>
            <a:r>
              <a:rPr lang="es-MX" sz="1600" b="1"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Acreditación del Banco de Sangre bajo la NMX-EC-15189-IMC-2015/ISO15189 </a:t>
            </a:r>
            <a:r>
              <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por parte de la Entidad Mexicana de Acreditación al igual que con el </a:t>
            </a:r>
            <a:r>
              <a:rPr lang="es-MX" sz="1600" b="1"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programa de aprovechamiento de plasma, se cambiaron durante el 2024 con 2,568 unidades de plasma excedente</a:t>
            </a:r>
            <a:r>
              <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 por hemoderivados.</a:t>
            </a:r>
          </a:p>
          <a:p>
            <a:pPr marL="342900" marR="12700" lvl="0" indent="-342900" algn="just">
              <a:lnSpc>
                <a:spcPct val="115000"/>
              </a:lnSpc>
              <a:spcAft>
                <a:spcPts val="1200"/>
              </a:spcAft>
              <a:buClr>
                <a:srgbClr val="05405D"/>
              </a:buClr>
              <a:buSzPct val="110000"/>
              <a:buFont typeface="Arial" panose="020B0604020202020204" pitchFamily="34" charset="0"/>
              <a:buChar char="•"/>
            </a:pPr>
            <a:endPar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a:p>
            <a:pPr marL="342900" marR="12700" lvl="0" indent="-342900" algn="just">
              <a:lnSpc>
                <a:spcPct val="115000"/>
              </a:lnSpc>
              <a:spcAft>
                <a:spcPts val="1200"/>
              </a:spcAft>
              <a:buClr>
                <a:srgbClr val="05405D"/>
              </a:buClr>
              <a:buSzPct val="110000"/>
              <a:buFont typeface="Arial" panose="020B0604020202020204" pitchFamily="34" charset="0"/>
              <a:buChar char="•"/>
            </a:pPr>
            <a:endPar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a:p>
            <a:pPr marL="342900" marR="12700" lvl="0" indent="-342900" algn="just">
              <a:lnSpc>
                <a:spcPct val="115000"/>
              </a:lnSpc>
              <a:spcAft>
                <a:spcPts val="1200"/>
              </a:spcAft>
              <a:buClr>
                <a:srgbClr val="05405D"/>
              </a:buClr>
              <a:buSzPct val="110000"/>
              <a:buFont typeface="Arial" panose="020B0604020202020204" pitchFamily="34" charset="0"/>
              <a:buChar char="•"/>
            </a:pPr>
            <a:endPar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p:txBody>
      </p:sp>
      <p:graphicFrame>
        <p:nvGraphicFramePr>
          <p:cNvPr id="19" name="Google Shape;486;p17">
            <a:extLst>
              <a:ext uri="{FF2B5EF4-FFF2-40B4-BE49-F238E27FC236}">
                <a16:creationId xmlns:a16="http://schemas.microsoft.com/office/drawing/2014/main" id="{3AE4CED3-42C2-39AA-822D-0CB48855CBDB}"/>
              </a:ext>
            </a:extLst>
          </p:cNvPr>
          <p:cNvGraphicFramePr/>
          <p:nvPr>
            <p:extLst>
              <p:ext uri="{D42A27DB-BD31-4B8C-83A1-F6EECF244321}">
                <p14:modId xmlns:p14="http://schemas.microsoft.com/office/powerpoint/2010/main" val="2952859833"/>
              </p:ext>
            </p:extLst>
          </p:nvPr>
        </p:nvGraphicFramePr>
        <p:xfrm>
          <a:off x="70340" y="1007533"/>
          <a:ext cx="7378199" cy="5420716"/>
        </p:xfrm>
        <a:graphic>
          <a:graphicData uri="http://schemas.openxmlformats.org/drawingml/2006/table">
            <a:tbl>
              <a:tblPr>
                <a:tableStyleId>{BDBED569-4797-4DF1-A0F4-6AAB3CD982D8}</a:tableStyleId>
              </a:tblPr>
              <a:tblGrid>
                <a:gridCol w="2926860">
                  <a:extLst>
                    <a:ext uri="{9D8B030D-6E8A-4147-A177-3AD203B41FA5}">
                      <a16:colId xmlns:a16="http://schemas.microsoft.com/office/drawing/2014/main" val="20000"/>
                    </a:ext>
                  </a:extLst>
                </a:gridCol>
                <a:gridCol w="1413257">
                  <a:extLst>
                    <a:ext uri="{9D8B030D-6E8A-4147-A177-3AD203B41FA5}">
                      <a16:colId xmlns:a16="http://schemas.microsoft.com/office/drawing/2014/main" val="20001"/>
                    </a:ext>
                  </a:extLst>
                </a:gridCol>
                <a:gridCol w="1519041">
                  <a:extLst>
                    <a:ext uri="{9D8B030D-6E8A-4147-A177-3AD203B41FA5}">
                      <a16:colId xmlns:a16="http://schemas.microsoft.com/office/drawing/2014/main" val="20002"/>
                    </a:ext>
                  </a:extLst>
                </a:gridCol>
                <a:gridCol w="1519041">
                  <a:extLst>
                    <a:ext uri="{9D8B030D-6E8A-4147-A177-3AD203B41FA5}">
                      <a16:colId xmlns:a16="http://schemas.microsoft.com/office/drawing/2014/main" val="20003"/>
                    </a:ext>
                  </a:extLst>
                </a:gridCol>
              </a:tblGrid>
              <a:tr h="774658">
                <a:tc>
                  <a:txBody>
                    <a:bodyPr/>
                    <a:lstStyle/>
                    <a:p>
                      <a:pPr marL="0" lvl="0" indent="0" algn="ctr" rtl="0">
                        <a:spcBef>
                          <a:spcPts val="0"/>
                        </a:spcBef>
                        <a:spcAft>
                          <a:spcPts val="0"/>
                        </a:spcAft>
                        <a:buNone/>
                      </a:pPr>
                      <a:r>
                        <a:rPr lang="es-MX" sz="1500" b="1">
                          <a:solidFill>
                            <a:schemeClr val="bg1"/>
                          </a:solidFill>
                          <a:latin typeface="Noto Sans" panose="020B0502040504020204" pitchFamily="34" charset="0"/>
                          <a:ea typeface="Noto Sans" panose="020B0502040504020204" pitchFamily="34" charset="0"/>
                          <a:sym typeface="Montserrat"/>
                        </a:rPr>
                        <a:t>Productos Transfundidos Hemocomponentes</a:t>
                      </a:r>
                      <a:endParaRPr sz="15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a:txBody>
                    <a:bodyPr/>
                    <a:lstStyle/>
                    <a:p>
                      <a:pPr marL="0" lvl="0" indent="0" algn="ctr" rtl="0">
                        <a:spcBef>
                          <a:spcPts val="0"/>
                        </a:spcBef>
                        <a:spcAft>
                          <a:spcPts val="0"/>
                        </a:spcAft>
                        <a:buNone/>
                      </a:pPr>
                      <a:r>
                        <a:rPr lang="es-MX" sz="1800" b="1">
                          <a:solidFill>
                            <a:schemeClr val="bg1"/>
                          </a:solidFill>
                          <a:latin typeface="Noto Sans" panose="020B0502040504020204" pitchFamily="34" charset="0"/>
                          <a:ea typeface="Noto Sans" panose="020B0502040504020204" pitchFamily="34" charset="0"/>
                          <a:sym typeface="Montserrat"/>
                        </a:rPr>
                        <a:t>2023</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a:txBody>
                    <a:bodyPr/>
                    <a:lstStyle/>
                    <a:p>
                      <a:pPr marL="0" lvl="0" indent="0" algn="ctr" rtl="0">
                        <a:spcBef>
                          <a:spcPts val="0"/>
                        </a:spcBef>
                        <a:spcAft>
                          <a:spcPts val="0"/>
                        </a:spcAft>
                        <a:buNone/>
                      </a:pPr>
                      <a:r>
                        <a:rPr lang="es-MX" sz="1800" b="1">
                          <a:solidFill>
                            <a:schemeClr val="bg1"/>
                          </a:solidFill>
                          <a:latin typeface="Noto Sans" panose="020B0502040504020204" pitchFamily="34" charset="0"/>
                          <a:ea typeface="Noto Sans" panose="020B0502040504020204" pitchFamily="34" charset="0"/>
                          <a:sym typeface="Montserrat"/>
                        </a:rPr>
                        <a:t>2024</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a:txBody>
                    <a:bodyPr/>
                    <a:lstStyle/>
                    <a:p>
                      <a:pPr marL="0" lvl="0" indent="0" algn="ctr" rtl="0">
                        <a:spcBef>
                          <a:spcPts val="0"/>
                        </a:spcBef>
                        <a:spcAft>
                          <a:spcPts val="0"/>
                        </a:spcAft>
                        <a:buNone/>
                      </a:pPr>
                      <a:r>
                        <a:rPr lang="es-MX" sz="1800" b="1">
                          <a:solidFill>
                            <a:schemeClr val="bg1"/>
                          </a:solidFill>
                          <a:latin typeface="Noto Sans" panose="020B0502040504020204" pitchFamily="34" charset="0"/>
                          <a:ea typeface="Noto Sans" panose="020B0502040504020204" pitchFamily="34" charset="0"/>
                          <a:sym typeface="Montserrat"/>
                        </a:rPr>
                        <a:t>Var %</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extLst>
                  <a:ext uri="{0D108BD9-81ED-4DB2-BD59-A6C34878D82A}">
                    <a16:rowId xmlns:a16="http://schemas.microsoft.com/office/drawing/2014/main" val="10000"/>
                  </a:ext>
                </a:extLst>
              </a:tr>
              <a:tr h="563382">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Concentrado Eritrocitario </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a:latin typeface="Noto Sans" panose="020B0502040504020204" pitchFamily="34" charset="0"/>
                          <a:ea typeface="Noto Sans" panose="020B0502040504020204" pitchFamily="34" charset="0"/>
                          <a:sym typeface="Montserrat"/>
                        </a:rPr>
                        <a:t>4,603</a:t>
                      </a:r>
                      <a:endParaRPr sz="180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4,950</a:t>
                      </a:r>
                    </a:p>
                  </a:txBody>
                  <a:tcPr marL="9525" marR="9525" marT="9525" marB="0" anchor="ctr"/>
                </a:tc>
                <a:tc>
                  <a:txBody>
                    <a:bodyPr/>
                    <a:lstStyle/>
                    <a:p>
                      <a:pPr marL="0" lvl="0" indent="0" algn="ctr" rtl="0">
                        <a:lnSpc>
                          <a:spcPct val="115000"/>
                        </a:lnSpc>
                        <a:spcBef>
                          <a:spcPts val="1200"/>
                        </a:spcBef>
                        <a:spcAft>
                          <a:spcPts val="1200"/>
                        </a:spcAft>
                        <a:buNone/>
                      </a:pPr>
                      <a:r>
                        <a:rPr lang="es-MX" sz="1800" b="0">
                          <a:latin typeface="Noto Sans" panose="020B0502040504020204" pitchFamily="34" charset="0"/>
                          <a:ea typeface="Noto Sans" panose="020B0502040504020204" pitchFamily="34" charset="0"/>
                          <a:cs typeface="Arial" panose="020B0604020202020204" pitchFamily="34" charset="0"/>
                          <a:sym typeface="Montserrat"/>
                        </a:rPr>
                        <a:t>7.54</a:t>
                      </a:r>
                    </a:p>
                  </a:txBody>
                  <a:tcPr marL="68575" marR="68575" marT="91425" marB="91425" anchor="ctr"/>
                </a:tc>
                <a:extLst>
                  <a:ext uri="{0D108BD9-81ED-4DB2-BD59-A6C34878D82A}">
                    <a16:rowId xmlns:a16="http://schemas.microsoft.com/office/drawing/2014/main" val="10001"/>
                  </a:ext>
                </a:extLst>
              </a:tr>
              <a:tr h="462856">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Plasma fresco</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a:latin typeface="Noto Sans" panose="020B0502040504020204" pitchFamily="34" charset="0"/>
                          <a:ea typeface="Noto Sans" panose="020B0502040504020204" pitchFamily="34" charset="0"/>
                          <a:cs typeface="Arial" panose="020B0604020202020204" pitchFamily="34" charset="0"/>
                          <a:sym typeface="Montserrat"/>
                        </a:rPr>
                        <a:t>798</a:t>
                      </a:r>
                      <a:endParaRPr sz="180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814</a:t>
                      </a:r>
                    </a:p>
                  </a:txBody>
                  <a:tcPr marL="9525" marR="9525" marT="9525" marB="0" anchor="ctr"/>
                </a:tc>
                <a:tc>
                  <a:txBody>
                    <a:bodyPr/>
                    <a:lstStyle/>
                    <a:p>
                      <a:pPr marL="0" lvl="0" indent="0" algn="ctr" rtl="0">
                        <a:lnSpc>
                          <a:spcPct val="115000"/>
                        </a:lnSpc>
                        <a:spcBef>
                          <a:spcPts val="1200"/>
                        </a:spcBef>
                        <a:spcAft>
                          <a:spcPts val="1200"/>
                        </a:spcAft>
                        <a:buNone/>
                      </a:pPr>
                      <a:r>
                        <a:rPr lang="es-MX" sz="1800" b="0" dirty="0">
                          <a:latin typeface="Noto Sans" panose="020B0502040504020204" pitchFamily="34" charset="0"/>
                          <a:ea typeface="Noto Sans" panose="020B0502040504020204" pitchFamily="34" charset="0"/>
                          <a:cs typeface="Arial" panose="020B0604020202020204" pitchFamily="34" charset="0"/>
                          <a:sym typeface="Montserrat"/>
                        </a:rPr>
                        <a:t>2.00</a:t>
                      </a:r>
                    </a:p>
                  </a:txBody>
                  <a:tcPr marL="68575" marR="68575" marT="91425" marB="91425" anchor="ctr"/>
                </a:tc>
                <a:extLst>
                  <a:ext uri="{0D108BD9-81ED-4DB2-BD59-A6C34878D82A}">
                    <a16:rowId xmlns:a16="http://schemas.microsoft.com/office/drawing/2014/main" val="10003"/>
                  </a:ext>
                </a:extLst>
              </a:tr>
              <a:tr h="563382">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Concentrado plaquetario</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a:latin typeface="Noto Sans" panose="020B0502040504020204" pitchFamily="34" charset="0"/>
                          <a:ea typeface="Noto Sans" panose="020B0502040504020204" pitchFamily="34" charset="0"/>
                          <a:cs typeface="Arial" panose="020B0604020202020204" pitchFamily="34" charset="0"/>
                          <a:sym typeface="Montserrat"/>
                        </a:rPr>
                        <a:t>2,382</a:t>
                      </a:r>
                      <a:endParaRPr sz="180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2,812</a:t>
                      </a:r>
                    </a:p>
                  </a:txBody>
                  <a:tcPr marL="9525" marR="9525" marT="9525" marB="0" anchor="ctr"/>
                </a:tc>
                <a:tc>
                  <a:txBody>
                    <a:bodyPr/>
                    <a:lstStyle/>
                    <a:p>
                      <a:pPr marL="0" lvl="0" indent="0" algn="ctr" rtl="0">
                        <a:lnSpc>
                          <a:spcPct val="115000"/>
                        </a:lnSpc>
                        <a:spcBef>
                          <a:spcPts val="1200"/>
                        </a:spcBef>
                        <a:spcAft>
                          <a:spcPts val="1200"/>
                        </a:spcAft>
                        <a:buNone/>
                      </a:pPr>
                      <a:r>
                        <a:rPr lang="es-MX" sz="1800" b="0" dirty="0">
                          <a:latin typeface="Noto Sans" panose="020B0502040504020204" pitchFamily="34" charset="0"/>
                          <a:ea typeface="Noto Sans" panose="020B0502040504020204" pitchFamily="34" charset="0"/>
                          <a:cs typeface="Arial" panose="020B0604020202020204" pitchFamily="34" charset="0"/>
                          <a:sym typeface="Montserrat"/>
                        </a:rPr>
                        <a:t>18.05</a:t>
                      </a:r>
                    </a:p>
                  </a:txBody>
                  <a:tcPr marL="68575" marR="68575" marT="91425" marB="91425" anchor="ctr"/>
                </a:tc>
                <a:extLst>
                  <a:ext uri="{0D108BD9-81ED-4DB2-BD59-A6C34878D82A}">
                    <a16:rowId xmlns:a16="http://schemas.microsoft.com/office/drawing/2014/main" val="10004"/>
                  </a:ext>
                </a:extLst>
              </a:tr>
              <a:tr h="462856">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Crioprecipitado</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a:latin typeface="Noto Sans" panose="020B0502040504020204" pitchFamily="34" charset="0"/>
                          <a:ea typeface="Noto Sans" panose="020B0502040504020204" pitchFamily="34" charset="0"/>
                          <a:cs typeface="Arial" panose="020B0604020202020204" pitchFamily="34" charset="0"/>
                          <a:sym typeface="Montserrat"/>
                        </a:rPr>
                        <a:t>421</a:t>
                      </a:r>
                      <a:endParaRPr sz="180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292</a:t>
                      </a:r>
                    </a:p>
                  </a:txBody>
                  <a:tcPr marL="9525" marR="9525" marT="9525" marB="0" anchor="ctr"/>
                </a:tc>
                <a:tc>
                  <a:txBody>
                    <a:bodyPr/>
                    <a:lstStyle/>
                    <a:p>
                      <a:pPr marL="0" lvl="0" indent="0" algn="ctr" rtl="0">
                        <a:lnSpc>
                          <a:spcPct val="115000"/>
                        </a:lnSpc>
                        <a:spcBef>
                          <a:spcPts val="1200"/>
                        </a:spcBef>
                        <a:spcAft>
                          <a:spcPts val="1200"/>
                        </a:spcAft>
                        <a:buNone/>
                      </a:pPr>
                      <a:r>
                        <a:rPr lang="es-MX" sz="1800" b="0">
                          <a:latin typeface="Noto Sans" panose="020B0502040504020204" pitchFamily="34" charset="0"/>
                          <a:ea typeface="Noto Sans" panose="020B0502040504020204" pitchFamily="34" charset="0"/>
                          <a:cs typeface="Arial" panose="020B0604020202020204" pitchFamily="34" charset="0"/>
                          <a:sym typeface="Montserrat"/>
                        </a:rPr>
                        <a:t>-30.64</a:t>
                      </a:r>
                    </a:p>
                  </a:txBody>
                  <a:tcPr marL="68575" marR="68575" marT="91425" marB="91425" anchor="ctr"/>
                </a:tc>
                <a:extLst>
                  <a:ext uri="{0D108BD9-81ED-4DB2-BD59-A6C34878D82A}">
                    <a16:rowId xmlns:a16="http://schemas.microsoft.com/office/drawing/2014/main" val="10005"/>
                  </a:ext>
                </a:extLst>
              </a:tr>
              <a:tr h="563382">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Linfocitos/granulocitos</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a:latin typeface="Noto Sans" panose="020B0502040504020204" pitchFamily="34" charset="0"/>
                          <a:ea typeface="Noto Sans" panose="020B0502040504020204" pitchFamily="34" charset="0"/>
                          <a:cs typeface="Arial" panose="020B0604020202020204" pitchFamily="34" charset="0"/>
                          <a:sym typeface="Montserrat"/>
                        </a:rPr>
                        <a:t>6</a:t>
                      </a:r>
                      <a:endParaRPr sz="180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1</a:t>
                      </a:r>
                    </a:p>
                  </a:txBody>
                  <a:tcPr marL="9525" marR="9525" marT="9525" marB="0" anchor="ctr"/>
                </a:tc>
                <a:tc>
                  <a:txBody>
                    <a:bodyPr/>
                    <a:lstStyle/>
                    <a:p>
                      <a:pPr marL="0" lvl="0" indent="0" algn="ctr" rtl="0">
                        <a:lnSpc>
                          <a:spcPct val="115000"/>
                        </a:lnSpc>
                        <a:spcBef>
                          <a:spcPts val="1200"/>
                        </a:spcBef>
                        <a:spcAft>
                          <a:spcPts val="1200"/>
                        </a:spcAft>
                        <a:buNone/>
                      </a:pPr>
                      <a:r>
                        <a:rPr lang="es-MX" sz="1800" b="0" dirty="0">
                          <a:latin typeface="Noto Sans" panose="020B0502040504020204" pitchFamily="34" charset="0"/>
                          <a:ea typeface="Noto Sans" panose="020B0502040504020204" pitchFamily="34" charset="0"/>
                          <a:cs typeface="Arial" panose="020B0604020202020204" pitchFamily="34" charset="0"/>
                          <a:sym typeface="Montserrat"/>
                        </a:rPr>
                        <a:t>-83.33</a:t>
                      </a:r>
                    </a:p>
                  </a:txBody>
                  <a:tcPr marL="68575" marR="68575" marT="91425" marB="91425" anchor="ctr"/>
                </a:tc>
                <a:extLst>
                  <a:ext uri="{0D108BD9-81ED-4DB2-BD59-A6C34878D82A}">
                    <a16:rowId xmlns:a16="http://schemas.microsoft.com/office/drawing/2014/main" val="10006"/>
                  </a:ext>
                </a:extLst>
              </a:tr>
              <a:tr h="462856">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Células tallo</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a:latin typeface="Noto Sans" panose="020B0502040504020204" pitchFamily="34" charset="0"/>
                          <a:ea typeface="Noto Sans" panose="020B0502040504020204" pitchFamily="34" charset="0"/>
                          <a:cs typeface="Arial" panose="020B0604020202020204" pitchFamily="34" charset="0"/>
                          <a:sym typeface="Montserrat"/>
                        </a:rPr>
                        <a:t>23</a:t>
                      </a:r>
                      <a:endParaRPr sz="180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26</a:t>
                      </a:r>
                    </a:p>
                  </a:txBody>
                  <a:tcPr marL="9525" marR="9525" marT="9525" marB="0" anchor="ctr"/>
                </a:tc>
                <a:tc>
                  <a:txBody>
                    <a:bodyPr/>
                    <a:lstStyle/>
                    <a:p>
                      <a:pPr marL="0" lvl="0" indent="0" algn="ctr" rtl="0">
                        <a:lnSpc>
                          <a:spcPct val="115000"/>
                        </a:lnSpc>
                        <a:spcBef>
                          <a:spcPts val="1200"/>
                        </a:spcBef>
                        <a:spcAft>
                          <a:spcPts val="1200"/>
                        </a:spcAft>
                        <a:buNone/>
                      </a:pPr>
                      <a:r>
                        <a:rPr lang="es-MX" sz="1800" b="0" dirty="0">
                          <a:latin typeface="Noto Sans" panose="020B0502040504020204" pitchFamily="34" charset="0"/>
                          <a:ea typeface="Noto Sans" panose="020B0502040504020204" pitchFamily="34" charset="0"/>
                          <a:cs typeface="Arial" panose="020B0604020202020204" pitchFamily="34" charset="0"/>
                          <a:sym typeface="Montserrat"/>
                        </a:rPr>
                        <a:t>13.04</a:t>
                      </a:r>
                    </a:p>
                  </a:txBody>
                  <a:tcPr marL="68575" marR="68575" marT="91425" marB="91425" anchor="ctr"/>
                </a:tc>
                <a:extLst>
                  <a:ext uri="{0D108BD9-81ED-4DB2-BD59-A6C34878D82A}">
                    <a16:rowId xmlns:a16="http://schemas.microsoft.com/office/drawing/2014/main" val="10007"/>
                  </a:ext>
                </a:extLst>
              </a:tr>
              <a:tr h="462856">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Subtotal</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b="1">
                          <a:latin typeface="Noto Sans" panose="020B0502040504020204" pitchFamily="34" charset="0"/>
                          <a:ea typeface="Noto Sans" panose="020B0502040504020204" pitchFamily="34" charset="0"/>
                          <a:cs typeface="Arial" panose="020B0604020202020204" pitchFamily="34" charset="0"/>
                          <a:sym typeface="Montserrat"/>
                        </a:rPr>
                        <a:t>8,233</a:t>
                      </a:r>
                      <a:endParaRPr sz="1800" b="1">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8,895</a:t>
                      </a:r>
                    </a:p>
                  </a:txBody>
                  <a:tcPr marL="9525" marR="9525" marT="9525" marB="0" anchor="ctr"/>
                </a:tc>
                <a:tc>
                  <a:txBody>
                    <a:bodyPr/>
                    <a:lstStyle/>
                    <a:p>
                      <a:pPr marL="0" lvl="0" indent="0" algn="ctr" rtl="0">
                        <a:lnSpc>
                          <a:spcPct val="115000"/>
                        </a:lnSpc>
                        <a:spcBef>
                          <a:spcPts val="1200"/>
                        </a:spcBef>
                        <a:spcAft>
                          <a:spcPts val="1200"/>
                        </a:spcAft>
                        <a:buNone/>
                      </a:pPr>
                      <a:r>
                        <a:rPr lang="es-MX" sz="1800" b="1" dirty="0">
                          <a:latin typeface="Noto Sans" panose="020B0502040504020204" pitchFamily="34" charset="0"/>
                          <a:ea typeface="Noto Sans" panose="020B0502040504020204" pitchFamily="34" charset="0"/>
                          <a:cs typeface="Arial" panose="020B0604020202020204" pitchFamily="34" charset="0"/>
                          <a:sym typeface="Montserrat"/>
                        </a:rPr>
                        <a:t>8.04</a:t>
                      </a:r>
                    </a:p>
                  </a:txBody>
                  <a:tcPr marL="68575" marR="68575" marT="91425" marB="91425" anchor="ctr"/>
                </a:tc>
                <a:extLst>
                  <a:ext uri="{0D108BD9-81ED-4DB2-BD59-A6C34878D82A}">
                    <a16:rowId xmlns:a16="http://schemas.microsoft.com/office/drawing/2014/main" val="10008"/>
                  </a:ext>
                </a:extLst>
              </a:tr>
              <a:tr h="563382">
                <a:tc>
                  <a:txBody>
                    <a:bodyPr/>
                    <a:lstStyle/>
                    <a:p>
                      <a:pPr marL="0" lvl="0" indent="0" algn="l" rtl="0">
                        <a:spcBef>
                          <a:spcPts val="0"/>
                        </a:spcBef>
                        <a:spcAft>
                          <a:spcPts val="0"/>
                        </a:spcAft>
                        <a:buNone/>
                      </a:pPr>
                      <a:r>
                        <a:rPr lang="es-MX" sz="1500" b="1">
                          <a:latin typeface="Noto Sans" panose="020B0502040504020204" pitchFamily="34" charset="0"/>
                          <a:ea typeface="Noto Sans" panose="020B0502040504020204" pitchFamily="34" charset="0"/>
                          <a:sym typeface="Montserrat"/>
                        </a:rPr>
                        <a:t>Fármacos suministrados</a:t>
                      </a:r>
                      <a:endParaRPr sz="1500" b="1">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tc>
                <a:tc>
                  <a:txBody>
                    <a:bodyPr/>
                    <a:lstStyle/>
                    <a:p>
                      <a:pPr marL="0" lvl="0" indent="12700" algn="ctr" rtl="0">
                        <a:lnSpc>
                          <a:spcPct val="115000"/>
                        </a:lnSpc>
                        <a:spcBef>
                          <a:spcPts val="1200"/>
                        </a:spcBef>
                        <a:spcAft>
                          <a:spcPts val="1200"/>
                        </a:spcAft>
                        <a:buNone/>
                      </a:pPr>
                      <a:r>
                        <a:rPr lang="es-MX" sz="1800" b="0">
                          <a:latin typeface="Noto Sans" panose="020B0502040504020204" pitchFamily="34" charset="0"/>
                          <a:ea typeface="Noto Sans" panose="020B0502040504020204" pitchFamily="34" charset="0"/>
                          <a:cs typeface="Arial" panose="020B0604020202020204" pitchFamily="34" charset="0"/>
                          <a:sym typeface="Montserrat"/>
                        </a:rPr>
                        <a:t>10,329</a:t>
                      </a:r>
                      <a:endParaRPr sz="1800" b="0">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tc>
                <a:tc>
                  <a:txBody>
                    <a:bodyPr/>
                    <a:lstStyle/>
                    <a:p>
                      <a:pPr algn="ctr" fontAlgn="ctr"/>
                      <a:r>
                        <a:rPr lang="es-MX" sz="1800" b="0" i="0" u="none" strike="noStrike" dirty="0">
                          <a:solidFill>
                            <a:srgbClr val="000000"/>
                          </a:solidFill>
                          <a:effectLst/>
                          <a:latin typeface="Noto Sans" panose="020B0502040504020204" pitchFamily="34" charset="0"/>
                          <a:ea typeface="Noto Sans" panose="020B0502040504020204" pitchFamily="34" charset="0"/>
                        </a:rPr>
                        <a:t>20,154</a:t>
                      </a:r>
                    </a:p>
                  </a:txBody>
                  <a:tcPr marL="9525" marR="9525" marT="9525" marB="0" anchor="ctr"/>
                </a:tc>
                <a:tc>
                  <a:txBody>
                    <a:bodyPr/>
                    <a:lstStyle/>
                    <a:p>
                      <a:pPr marL="0" lvl="0" indent="0" algn="ctr" rtl="0">
                        <a:lnSpc>
                          <a:spcPct val="115000"/>
                        </a:lnSpc>
                        <a:spcBef>
                          <a:spcPts val="1200"/>
                        </a:spcBef>
                        <a:spcAft>
                          <a:spcPts val="1200"/>
                        </a:spcAft>
                        <a:buNone/>
                      </a:pPr>
                      <a:r>
                        <a:rPr lang="es-MX" sz="1800" b="1" dirty="0">
                          <a:latin typeface="Noto Sans" panose="020B0502040504020204" pitchFamily="34" charset="0"/>
                          <a:ea typeface="Noto Sans" panose="020B0502040504020204" pitchFamily="34" charset="0"/>
                          <a:cs typeface="Arial" panose="020B0604020202020204" pitchFamily="34" charset="0"/>
                          <a:sym typeface="Montserrat"/>
                        </a:rPr>
                        <a:t>95.12</a:t>
                      </a:r>
                    </a:p>
                  </a:txBody>
                  <a:tcPr marL="68575" marR="68575" marT="91425" marB="91425" anchor="ctr"/>
                </a:tc>
                <a:extLst>
                  <a:ext uri="{0D108BD9-81ED-4DB2-BD59-A6C34878D82A}">
                    <a16:rowId xmlns:a16="http://schemas.microsoft.com/office/drawing/2014/main" val="10009"/>
                  </a:ext>
                </a:extLst>
              </a:tr>
              <a:tr h="462856">
                <a:tc>
                  <a:txBody>
                    <a:bodyPr/>
                    <a:lstStyle/>
                    <a:p>
                      <a:pPr marL="0" lvl="0" indent="0" algn="ctr" rtl="0">
                        <a:spcBef>
                          <a:spcPts val="0"/>
                        </a:spcBef>
                        <a:spcAft>
                          <a:spcPts val="0"/>
                        </a:spcAft>
                        <a:buNone/>
                      </a:pPr>
                      <a:r>
                        <a:rPr lang="es-MX" sz="1500" b="1">
                          <a:solidFill>
                            <a:schemeClr val="bg1"/>
                          </a:solidFill>
                          <a:latin typeface="Noto Sans" panose="020B0502040504020204" pitchFamily="34" charset="0"/>
                          <a:ea typeface="Noto Sans" panose="020B0502040504020204" pitchFamily="34" charset="0"/>
                          <a:sym typeface="Montserrat"/>
                        </a:rPr>
                        <a:t>Total</a:t>
                      </a:r>
                      <a:endParaRPr sz="15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25" marR="91425" marT="91425" marB="91425" anchor="ctr">
                    <a:solidFill>
                      <a:srgbClr val="05405D"/>
                    </a:solidFill>
                  </a:tcPr>
                </a:tc>
                <a:tc>
                  <a:txBody>
                    <a:bodyPr/>
                    <a:lstStyle/>
                    <a:p>
                      <a:pPr marL="0" lvl="0" indent="12700" algn="ctr" rtl="0">
                        <a:lnSpc>
                          <a:spcPct val="115000"/>
                        </a:lnSpc>
                        <a:spcBef>
                          <a:spcPts val="1200"/>
                        </a:spcBef>
                        <a:spcAft>
                          <a:spcPts val="1200"/>
                        </a:spcAft>
                        <a:buNone/>
                      </a:pPr>
                      <a:r>
                        <a:rPr lang="es-MX"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18,562</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solidFill>
                      <a:srgbClr val="05405D"/>
                    </a:solidFill>
                  </a:tcPr>
                </a:tc>
                <a:tc>
                  <a:txBody>
                    <a:bodyPr/>
                    <a:lstStyle/>
                    <a:p>
                      <a:pPr algn="ctr" fontAlgn="ctr"/>
                      <a:r>
                        <a:rPr lang="es-MX" sz="1800" b="1" i="0" u="none" strike="noStrike" dirty="0">
                          <a:solidFill>
                            <a:schemeClr val="bg1"/>
                          </a:solidFill>
                          <a:effectLst/>
                          <a:latin typeface="Noto Sans" panose="020B0502040504020204" pitchFamily="34" charset="0"/>
                          <a:ea typeface="Noto Sans" panose="020B0502040504020204" pitchFamily="34" charset="0"/>
                        </a:rPr>
                        <a:t>29,049</a:t>
                      </a:r>
                    </a:p>
                  </a:txBody>
                  <a:tcPr marL="9525" marR="9525" marT="9525" marB="0" anchor="ctr">
                    <a:solidFill>
                      <a:srgbClr val="05405D"/>
                    </a:solidFill>
                  </a:tcPr>
                </a:tc>
                <a:tc>
                  <a:txBody>
                    <a:bodyPr/>
                    <a:lstStyle/>
                    <a:p>
                      <a:pPr marL="0" lvl="0" indent="0" algn="ctr" rtl="0">
                        <a:lnSpc>
                          <a:spcPct val="115000"/>
                        </a:lnSpc>
                        <a:spcBef>
                          <a:spcPts val="1200"/>
                        </a:spcBef>
                        <a:spcAft>
                          <a:spcPts val="1200"/>
                        </a:spcAft>
                        <a:buNone/>
                      </a:pPr>
                      <a:r>
                        <a:rPr lang="es-MX" sz="1800" b="1"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56.50</a:t>
                      </a:r>
                      <a:endParaRPr sz="1800" b="1"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nchor="ctr">
                    <a:solidFill>
                      <a:srgbClr val="05405D"/>
                    </a:solidFill>
                  </a:tcPr>
                </a:tc>
                <a:extLst>
                  <a:ext uri="{0D108BD9-81ED-4DB2-BD59-A6C34878D82A}">
                    <a16:rowId xmlns:a16="http://schemas.microsoft.com/office/drawing/2014/main" val="10010"/>
                  </a:ext>
                </a:extLst>
              </a:tr>
            </a:tbl>
          </a:graphicData>
        </a:graphic>
      </p:graphicFrame>
      <p:sp>
        <p:nvSpPr>
          <p:cNvPr id="16" name="CuadroTexto 15">
            <a:extLst>
              <a:ext uri="{FF2B5EF4-FFF2-40B4-BE49-F238E27FC236}">
                <a16:creationId xmlns:a16="http://schemas.microsoft.com/office/drawing/2014/main" id="{6B2FE4E1-618C-4C8B-A669-0FF7761C756D}"/>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244733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DD73AD9-71EB-136F-A5B8-9122825B3061}"/>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1E180B9B-C2FD-D4BF-E59F-CBEE24034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68C9A2C9-E861-2655-94F2-E88793FC8CEC}"/>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38792BA1-64F8-8B5E-A2A1-48148E0758AF}"/>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F4F76965-1CA7-9D45-25AA-615C071CE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C9A78CA5-6CB0-313D-BE29-DF79F8EA8F36}"/>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5069506B-801C-4A58-2A5D-1C4D01F8F76B}"/>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59806CA5-F72D-D185-5821-E8107B5E124A}"/>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34C9AC2F-89DA-0A1B-D089-725608367C8F}"/>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FF495C5B-6C6D-ABEF-9E19-DE27169ADA5F}"/>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63190451-4D9F-9488-5090-891D6FC3A4A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Google Shape;498;p18">
            <a:extLst>
              <a:ext uri="{FF2B5EF4-FFF2-40B4-BE49-F238E27FC236}">
                <a16:creationId xmlns:a16="http://schemas.microsoft.com/office/drawing/2014/main" id="{E12B8370-D60E-DA26-77FC-74B93A4C5933}"/>
              </a:ext>
            </a:extLst>
          </p:cNvPr>
          <p:cNvSpPr txBox="1"/>
          <p:nvPr/>
        </p:nvSpPr>
        <p:spPr>
          <a:xfrm>
            <a:off x="1399321" y="5316365"/>
            <a:ext cx="57840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100" b="1" i="1" u="none" strike="noStrike" cap="none">
                <a:solidFill>
                  <a:schemeClr val="dk1"/>
                </a:solidFill>
                <a:latin typeface="Noto Sans" panose="020B0502040504020204" pitchFamily="34" charset="0"/>
                <a:ea typeface="Noto Sans" panose="020B0502040504020204" pitchFamily="34" charset="0"/>
                <a:cs typeface="Arial" panose="020B0604020202020204" pitchFamily="34" charset="0"/>
                <a:sym typeface="Arial"/>
              </a:rPr>
              <a:t>*</a:t>
            </a:r>
            <a:r>
              <a:rPr lang="es-MX" sz="1200" b="1" i="0" u="none" strike="noStrike" cap="none">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rPr>
              <a:t>PEP = Promedio de Estudios por Paciente</a:t>
            </a:r>
            <a:endParaRPr sz="1100" b="0" i="0" u="none" strike="noStrike" cap="none">
              <a:solidFill>
                <a:srgbClr val="000000"/>
              </a:solidFill>
              <a:latin typeface="Noto Sans" panose="020B0502040504020204" pitchFamily="34" charset="0"/>
              <a:ea typeface="Noto Sans" panose="020B0502040504020204" pitchFamily="34" charset="0"/>
              <a:cs typeface="Arial" panose="020B0604020202020204" pitchFamily="34" charset="0"/>
              <a:sym typeface="Calibri"/>
            </a:endParaRPr>
          </a:p>
        </p:txBody>
      </p:sp>
      <p:sp>
        <p:nvSpPr>
          <p:cNvPr id="18" name="Google Shape;500;p18">
            <a:extLst>
              <a:ext uri="{FF2B5EF4-FFF2-40B4-BE49-F238E27FC236}">
                <a16:creationId xmlns:a16="http://schemas.microsoft.com/office/drawing/2014/main" id="{0192182D-5DAF-7501-68FF-D6258AAE0F1B}"/>
              </a:ext>
            </a:extLst>
          </p:cNvPr>
          <p:cNvSpPr/>
          <p:nvPr/>
        </p:nvSpPr>
        <p:spPr>
          <a:xfrm>
            <a:off x="3100765" y="547824"/>
            <a:ext cx="5784001" cy="759600"/>
          </a:xfrm>
          <a:prstGeom prst="roundRect">
            <a:avLst>
              <a:gd name="adj" fmla="val 43688"/>
            </a:avLst>
          </a:prstGeom>
          <a:noFill/>
          <a:ln>
            <a:noFill/>
          </a:ln>
        </p:spPr>
        <p:txBody>
          <a:bodyPr spcFirstLastPara="1" wrap="square" lIns="91425" tIns="45700" rIns="91425" bIns="45700" anchor="ctr" anchorCtr="0">
            <a:noAutofit/>
          </a:bodyPr>
          <a:lstStyle/>
          <a:p>
            <a:pPr marR="0" lvl="0" indent="0" algn="ctr">
              <a:lnSpc>
                <a:spcPct val="100000"/>
              </a:lnSpc>
              <a:spcBef>
                <a:spcPts val="0"/>
              </a:spcBef>
              <a:spcAft>
                <a:spcPts val="0"/>
              </a:spcAft>
              <a:buClr>
                <a:srgbClr val="000000"/>
              </a:buClr>
              <a:buSzPts val="2000"/>
              <a:buFont typeface="Arial"/>
              <a:buNone/>
            </a:pPr>
            <a:r>
              <a:rPr lang="es-MX" sz="2400" b="1" i="1" u="none" strike="noStrike" cap="none">
                <a:solidFill>
                  <a:srgbClr val="0070C0"/>
                </a:solidFill>
                <a:latin typeface="Noto Sans" panose="020B0502040504020204" pitchFamily="34" charset="0"/>
                <a:ea typeface="Noto Sans" panose="020B0502040504020204" pitchFamily="34" charset="0"/>
                <a:cs typeface="Calibri"/>
                <a:sym typeface="Calibri"/>
              </a:rPr>
              <a:t> </a:t>
            </a:r>
            <a:r>
              <a:rPr lang="es-MX" sz="24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Radiología e Imagen </a:t>
            </a:r>
          </a:p>
          <a:p>
            <a:pPr marR="0" lvl="0" indent="0" algn="ctr">
              <a:lnSpc>
                <a:spcPct val="100000"/>
              </a:lnSpc>
              <a:spcBef>
                <a:spcPts val="0"/>
              </a:spcBef>
              <a:spcAft>
                <a:spcPts val="0"/>
              </a:spcAft>
              <a:buClr>
                <a:srgbClr val="000000"/>
              </a:buClr>
              <a:buSzPts val="2000"/>
              <a:buFont typeface="Arial"/>
              <a:buNone/>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2023 - 2024  </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a:p>
            <a:pPr marL="0" marR="0" lvl="0" indent="0" algn="ctr"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Noto Sans" panose="020B0502040504020204" pitchFamily="34" charset="0"/>
              <a:ea typeface="Noto Sans" panose="020B0502040504020204" pitchFamily="34" charset="0"/>
              <a:cs typeface="Arial"/>
              <a:sym typeface="Arial"/>
            </a:endParaRPr>
          </a:p>
        </p:txBody>
      </p:sp>
      <p:graphicFrame>
        <p:nvGraphicFramePr>
          <p:cNvPr id="19" name="Google Shape;496;p18">
            <a:extLst>
              <a:ext uri="{FF2B5EF4-FFF2-40B4-BE49-F238E27FC236}">
                <a16:creationId xmlns:a16="http://schemas.microsoft.com/office/drawing/2014/main" id="{91252E75-0634-8851-93F2-4148386DA92B}"/>
              </a:ext>
            </a:extLst>
          </p:cNvPr>
          <p:cNvGraphicFramePr/>
          <p:nvPr>
            <p:extLst>
              <p:ext uri="{D42A27DB-BD31-4B8C-83A1-F6EECF244321}">
                <p14:modId xmlns:p14="http://schemas.microsoft.com/office/powerpoint/2010/main" val="3896185941"/>
              </p:ext>
            </p:extLst>
          </p:nvPr>
        </p:nvGraphicFramePr>
        <p:xfrm>
          <a:off x="475591" y="1212012"/>
          <a:ext cx="11390960" cy="3924800"/>
        </p:xfrm>
        <a:graphic>
          <a:graphicData uri="http://schemas.openxmlformats.org/drawingml/2006/table">
            <a:tbl>
              <a:tblPr>
                <a:tableStyleId>{BDBED569-4797-4DF1-A0F4-6AAB3CD982D8}</a:tableStyleId>
              </a:tblPr>
              <a:tblGrid>
                <a:gridCol w="3384549">
                  <a:extLst>
                    <a:ext uri="{9D8B030D-6E8A-4147-A177-3AD203B41FA5}">
                      <a16:colId xmlns:a16="http://schemas.microsoft.com/office/drawing/2014/main" val="20000"/>
                    </a:ext>
                  </a:extLst>
                </a:gridCol>
                <a:gridCol w="1485955">
                  <a:extLst>
                    <a:ext uri="{9D8B030D-6E8A-4147-A177-3AD203B41FA5}">
                      <a16:colId xmlns:a16="http://schemas.microsoft.com/office/drawing/2014/main" val="20001"/>
                    </a:ext>
                  </a:extLst>
                </a:gridCol>
                <a:gridCol w="1596853">
                  <a:extLst>
                    <a:ext uri="{9D8B030D-6E8A-4147-A177-3AD203B41FA5}">
                      <a16:colId xmlns:a16="http://schemas.microsoft.com/office/drawing/2014/main" val="20002"/>
                    </a:ext>
                  </a:extLst>
                </a:gridCol>
                <a:gridCol w="931503">
                  <a:extLst>
                    <a:ext uri="{9D8B030D-6E8A-4147-A177-3AD203B41FA5}">
                      <a16:colId xmlns:a16="http://schemas.microsoft.com/office/drawing/2014/main" val="20003"/>
                    </a:ext>
                  </a:extLst>
                </a:gridCol>
                <a:gridCol w="1463713">
                  <a:extLst>
                    <a:ext uri="{9D8B030D-6E8A-4147-A177-3AD203B41FA5}">
                      <a16:colId xmlns:a16="http://schemas.microsoft.com/office/drawing/2014/main" val="20004"/>
                    </a:ext>
                  </a:extLst>
                </a:gridCol>
                <a:gridCol w="1641211">
                  <a:extLst>
                    <a:ext uri="{9D8B030D-6E8A-4147-A177-3AD203B41FA5}">
                      <a16:colId xmlns:a16="http://schemas.microsoft.com/office/drawing/2014/main" val="20005"/>
                    </a:ext>
                  </a:extLst>
                </a:gridCol>
                <a:gridCol w="887176">
                  <a:extLst>
                    <a:ext uri="{9D8B030D-6E8A-4147-A177-3AD203B41FA5}">
                      <a16:colId xmlns:a16="http://schemas.microsoft.com/office/drawing/2014/main" val="20006"/>
                    </a:ext>
                  </a:extLst>
                </a:gridCol>
              </a:tblGrid>
              <a:tr h="384800">
                <a:tc rowSpan="2">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Imagenología</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2023</a:t>
                      </a:r>
                      <a:endParaRPr lang="es-MX"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hMerge="1">
                  <a:txBody>
                    <a:bodyPr/>
                    <a:lstStyle/>
                    <a:p>
                      <a:endParaRPr lang="es-MX"/>
                    </a:p>
                  </a:txBody>
                  <a:tcPr/>
                </a:tc>
                <a:tc hMerge="1">
                  <a:txBody>
                    <a:bodyPr/>
                    <a:lstStyle/>
                    <a:p>
                      <a:endParaRPr lang="es-MX"/>
                    </a:p>
                  </a:txBody>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rPr>
                        <a:t>2024</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54000">
                <a:tc vMerge="1">
                  <a:txBody>
                    <a:bodyPr/>
                    <a:lstStyle/>
                    <a:p>
                      <a:endParaRPr lang="es-MX"/>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Estudios</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Pacientes</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PEP*</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Estudios</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Pacientes</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solidFill>
                            <a:schemeClr val="bg1"/>
                          </a:solidFill>
                          <a:latin typeface="Noto Sans" panose="020B0502040504020204" pitchFamily="34" charset="0"/>
                          <a:ea typeface="Noto Sans" panose="020B0502040504020204" pitchFamily="34" charset="0"/>
                          <a:sym typeface="Montserrat"/>
                        </a:rPr>
                        <a:t>PEP*</a:t>
                      </a:r>
                      <a:endParaRPr sz="1800" b="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solidFill>
                      <a:srgbClr val="05405D"/>
                    </a:solidFill>
                  </a:tcPr>
                </a:tc>
                <a:extLst>
                  <a:ext uri="{0D108BD9-81ED-4DB2-BD59-A6C34878D82A}">
                    <a16:rowId xmlns:a16="http://schemas.microsoft.com/office/drawing/2014/main" val="10001"/>
                  </a:ext>
                </a:extLst>
              </a:tr>
              <a:tr h="354000">
                <a:tc>
                  <a:txBody>
                    <a:bodyPr/>
                    <a:lstStyle/>
                    <a:p>
                      <a:pPr marL="0" marR="0" lvl="0" indent="0" algn="l" defTabSz="914400" rtl="0" eaLnBrk="1" fontAlgn="ctr" latinLnBrk="0" hangingPunct="1">
                        <a:lnSpc>
                          <a:spcPct val="100000"/>
                        </a:lnSpc>
                        <a:spcBef>
                          <a:spcPts val="0"/>
                        </a:spcBef>
                        <a:spcAft>
                          <a:spcPts val="0"/>
                        </a:spcAft>
                        <a:buClr>
                          <a:srgbClr val="000000"/>
                        </a:buClr>
                        <a:buSzPts val="1100"/>
                        <a:buFont typeface="Arial"/>
                        <a:buNone/>
                      </a:pPr>
                      <a:r>
                        <a:rPr lang="es-MX" sz="1800" b="1" u="none" strike="noStrike" kern="1200" cap="none">
                          <a:solidFill>
                            <a:schemeClr val="tx1"/>
                          </a:solidFill>
                          <a:latin typeface="Noto Sans" panose="020B0502040504020204" pitchFamily="34" charset="0"/>
                          <a:ea typeface="Noto Sans" panose="020B0502040504020204" pitchFamily="34" charset="0"/>
                          <a:cs typeface="+mn-cs"/>
                        </a:rPr>
                        <a:t>Estudios Radiológicos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56,180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28,200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1.99</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54,559</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27,407</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1.99</a:t>
                      </a:r>
                    </a:p>
                  </a:txBody>
                  <a:tcPr marL="9525" marR="9525" marT="9525" marB="0" anchor="ctr"/>
                </a:tc>
                <a:extLst>
                  <a:ext uri="{0D108BD9-81ED-4DB2-BD59-A6C34878D82A}">
                    <a16:rowId xmlns:a16="http://schemas.microsoft.com/office/drawing/2014/main" val="10002"/>
                  </a:ext>
                </a:extLst>
              </a:tr>
              <a:tr h="354000">
                <a:tc>
                  <a:txBody>
                    <a:bodyPr/>
                    <a:lstStyle/>
                    <a:p>
                      <a:pPr marL="0" marR="0" lvl="0" indent="0" algn="l" defTabSz="914400" rtl="0" eaLnBrk="1" fontAlgn="ctr" latinLnBrk="0" hangingPunct="1">
                        <a:lnSpc>
                          <a:spcPct val="100000"/>
                        </a:lnSpc>
                        <a:spcBef>
                          <a:spcPts val="0"/>
                        </a:spcBef>
                        <a:spcAft>
                          <a:spcPts val="0"/>
                        </a:spcAft>
                        <a:buClr>
                          <a:srgbClr val="000000"/>
                        </a:buClr>
                        <a:buSzPts val="1100"/>
                        <a:buFont typeface="Arial"/>
                        <a:buNone/>
                      </a:pPr>
                      <a:r>
                        <a:rPr lang="es-MX" sz="1800" b="1" u="none" strike="noStrike" kern="1200" cap="none">
                          <a:solidFill>
                            <a:schemeClr val="tx1"/>
                          </a:solidFill>
                          <a:latin typeface="Noto Sans" panose="020B0502040504020204" pitchFamily="34" charset="0"/>
                          <a:ea typeface="Noto Sans" panose="020B0502040504020204" pitchFamily="34" charset="0"/>
                          <a:cs typeface="+mn-cs"/>
                        </a:rPr>
                        <a:t>Tomografías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5,270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3,705</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1.42</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5,090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3,507</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1.45</a:t>
                      </a:r>
                    </a:p>
                  </a:txBody>
                  <a:tcPr marL="9525" marR="9525" marT="9525" marB="0" anchor="ctr"/>
                </a:tc>
                <a:extLst>
                  <a:ext uri="{0D108BD9-81ED-4DB2-BD59-A6C34878D82A}">
                    <a16:rowId xmlns:a16="http://schemas.microsoft.com/office/drawing/2014/main" val="10003"/>
                  </a:ext>
                </a:extLst>
              </a:tr>
              <a:tr h="354000">
                <a:tc>
                  <a:txBody>
                    <a:bodyPr/>
                    <a:lstStyle/>
                    <a:p>
                      <a:pPr marL="0" marR="0" lvl="0" indent="0" algn="l" defTabSz="914400" rtl="0" eaLnBrk="1" fontAlgn="ctr" latinLnBrk="0" hangingPunct="1">
                        <a:lnSpc>
                          <a:spcPct val="100000"/>
                        </a:lnSpc>
                        <a:spcBef>
                          <a:spcPts val="0"/>
                        </a:spcBef>
                        <a:spcAft>
                          <a:spcPts val="0"/>
                        </a:spcAft>
                        <a:buClr>
                          <a:srgbClr val="000000"/>
                        </a:buClr>
                        <a:buSzPts val="1100"/>
                        <a:buFont typeface="Arial"/>
                        <a:buNone/>
                      </a:pPr>
                      <a:r>
                        <a:rPr lang="es-MX" sz="1800" b="1" u="none" strike="noStrike" kern="1200" cap="none">
                          <a:solidFill>
                            <a:schemeClr val="tx1"/>
                          </a:solidFill>
                          <a:latin typeface="Noto Sans" panose="020B0502040504020204" pitchFamily="34" charset="0"/>
                          <a:ea typeface="Noto Sans" panose="020B0502040504020204" pitchFamily="34" charset="0"/>
                          <a:cs typeface="+mn-cs"/>
                        </a:rPr>
                        <a:t>Ultrasonidos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10,814</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7,068</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1.53</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12,139</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7,830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1.55</a:t>
                      </a:r>
                    </a:p>
                  </a:txBody>
                  <a:tcPr marL="9525" marR="9525" marT="9525" marB="0" anchor="ctr"/>
                </a:tc>
                <a:extLst>
                  <a:ext uri="{0D108BD9-81ED-4DB2-BD59-A6C34878D82A}">
                    <a16:rowId xmlns:a16="http://schemas.microsoft.com/office/drawing/2014/main" val="10004"/>
                  </a:ext>
                </a:extLst>
              </a:tr>
              <a:tr h="354000">
                <a:tc>
                  <a:txBody>
                    <a:bodyPr/>
                    <a:lstStyle/>
                    <a:p>
                      <a:pPr marL="0" marR="0" lvl="0" indent="0" algn="l" defTabSz="914400" rtl="0" eaLnBrk="1" fontAlgn="ctr" latinLnBrk="0" hangingPunct="1">
                        <a:lnSpc>
                          <a:spcPct val="100000"/>
                        </a:lnSpc>
                        <a:spcBef>
                          <a:spcPts val="0"/>
                        </a:spcBef>
                        <a:spcAft>
                          <a:spcPts val="0"/>
                        </a:spcAft>
                        <a:buClr>
                          <a:srgbClr val="000000"/>
                        </a:buClr>
                        <a:buSzPts val="1100"/>
                        <a:buFont typeface="Arial"/>
                        <a:buNone/>
                      </a:pPr>
                      <a:r>
                        <a:rPr lang="es-MX" sz="1800" b="1" u="none" strike="noStrike" kern="1200" cap="none">
                          <a:solidFill>
                            <a:schemeClr val="tx1"/>
                          </a:solidFill>
                          <a:latin typeface="Noto Sans" panose="020B0502040504020204" pitchFamily="34" charset="0"/>
                          <a:ea typeface="Noto Sans" panose="020B0502040504020204" pitchFamily="34" charset="0"/>
                          <a:cs typeface="+mn-cs"/>
                        </a:rPr>
                        <a:t>Resonancia Magnética</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2,908</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2,418</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1.20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3,078</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2,450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1.26</a:t>
                      </a:r>
                    </a:p>
                  </a:txBody>
                  <a:tcPr marL="9525" marR="9525" marT="9525" marB="0" anchor="ctr"/>
                </a:tc>
                <a:extLst>
                  <a:ext uri="{0D108BD9-81ED-4DB2-BD59-A6C34878D82A}">
                    <a16:rowId xmlns:a16="http://schemas.microsoft.com/office/drawing/2014/main" val="10005"/>
                  </a:ext>
                </a:extLst>
              </a:tr>
              <a:tr h="354000">
                <a:tc>
                  <a:txBody>
                    <a:bodyPr/>
                    <a:lstStyle/>
                    <a:p>
                      <a:pPr marL="0" marR="0" lvl="0" indent="0" algn="l" defTabSz="914400" rtl="0" eaLnBrk="1" fontAlgn="ctr" latinLnBrk="0" hangingPunct="1">
                        <a:lnSpc>
                          <a:spcPct val="100000"/>
                        </a:lnSpc>
                        <a:spcBef>
                          <a:spcPts val="0"/>
                        </a:spcBef>
                        <a:spcAft>
                          <a:spcPts val="0"/>
                        </a:spcAft>
                        <a:buClr>
                          <a:srgbClr val="000000"/>
                        </a:buClr>
                        <a:buSzPts val="1100"/>
                        <a:buFont typeface="Arial"/>
                        <a:buNone/>
                      </a:pPr>
                      <a:r>
                        <a:rPr lang="es-MX" sz="1800" b="1" u="none" strike="noStrike" kern="1200" cap="none">
                          <a:solidFill>
                            <a:schemeClr val="tx1"/>
                          </a:solidFill>
                          <a:latin typeface="Noto Sans" panose="020B0502040504020204" pitchFamily="34" charset="0"/>
                          <a:ea typeface="Noto Sans" panose="020B0502040504020204" pitchFamily="34" charset="0"/>
                          <a:cs typeface="+mn-cs"/>
                        </a:rPr>
                        <a:t>Densitometría</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220</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218</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1.01</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135</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135</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1.00</a:t>
                      </a:r>
                    </a:p>
                  </a:txBody>
                  <a:tcPr marL="9525" marR="9525" marT="9525" marB="0" anchor="ctr"/>
                </a:tc>
                <a:extLst>
                  <a:ext uri="{0D108BD9-81ED-4DB2-BD59-A6C34878D82A}">
                    <a16:rowId xmlns:a16="http://schemas.microsoft.com/office/drawing/2014/main" val="10006"/>
                  </a:ext>
                </a:extLst>
              </a:tr>
              <a:tr h="354000">
                <a:tc>
                  <a:txBody>
                    <a:bodyPr/>
                    <a:lstStyle/>
                    <a:p>
                      <a:pPr marL="0" marR="0" lvl="0" indent="0" algn="l" defTabSz="914400" rtl="0" eaLnBrk="1" fontAlgn="ctr" latinLnBrk="0" hangingPunct="1">
                        <a:lnSpc>
                          <a:spcPct val="100000"/>
                        </a:lnSpc>
                        <a:spcBef>
                          <a:spcPts val="0"/>
                        </a:spcBef>
                        <a:spcAft>
                          <a:spcPts val="0"/>
                        </a:spcAft>
                        <a:buClr>
                          <a:srgbClr val="000000"/>
                        </a:buClr>
                        <a:buSzPts val="1100"/>
                        <a:buFont typeface="Arial"/>
                        <a:buNone/>
                      </a:pPr>
                      <a:r>
                        <a:rPr lang="es-MX" sz="1800" b="1" u="none" strike="noStrike" kern="1200" cap="none">
                          <a:solidFill>
                            <a:schemeClr val="tx1"/>
                          </a:solidFill>
                          <a:latin typeface="Noto Sans" panose="020B0502040504020204" pitchFamily="34" charset="0"/>
                          <a:ea typeface="Noto Sans" panose="020B0502040504020204" pitchFamily="34" charset="0"/>
                          <a:cs typeface="+mn-cs"/>
                        </a:rPr>
                        <a:t>Estudios de intervención</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471</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256</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1.84</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364</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198</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1.84</a:t>
                      </a:r>
                    </a:p>
                  </a:txBody>
                  <a:tcPr marL="9525" marR="9525" marT="9525" marB="0" anchor="ctr"/>
                </a:tc>
                <a:extLst>
                  <a:ext uri="{0D108BD9-81ED-4DB2-BD59-A6C34878D82A}">
                    <a16:rowId xmlns:a16="http://schemas.microsoft.com/office/drawing/2014/main" val="10007"/>
                  </a:ext>
                </a:extLst>
              </a:tr>
              <a:tr h="354000">
                <a:tc>
                  <a:txBody>
                    <a:bodyPr/>
                    <a:lstStyle/>
                    <a:p>
                      <a:pPr marL="0" marR="0" lvl="0" indent="0" algn="ctr" rtl="0">
                        <a:lnSpc>
                          <a:spcPct val="100000"/>
                        </a:lnSpc>
                        <a:spcBef>
                          <a:spcPts val="0"/>
                        </a:spcBef>
                        <a:spcAft>
                          <a:spcPts val="0"/>
                        </a:spcAft>
                        <a:buClr>
                          <a:srgbClr val="000000"/>
                        </a:buClr>
                        <a:buSzPts val="1100"/>
                        <a:buFont typeface="Arial"/>
                        <a:buNone/>
                      </a:pPr>
                      <a:r>
                        <a:rPr lang="es-MX" sz="1800" b="1" u="none" strike="noStrike" cap="none">
                          <a:latin typeface="Noto Sans" panose="020B0502040504020204" pitchFamily="34" charset="0"/>
                          <a:ea typeface="Noto Sans" panose="020B0502040504020204" pitchFamily="34" charset="0"/>
                          <a:sym typeface="Montserrat"/>
                        </a:rPr>
                        <a:t>Total</a:t>
                      </a:r>
                      <a:endParaRPr sz="1800" b="1" u="none" strike="noStrike" cap="none">
                        <a:solidFill>
                          <a:schemeClr val="dk1"/>
                        </a:solidFill>
                        <a:latin typeface="Noto Sans" panose="020B0502040504020204" pitchFamily="34" charset="0"/>
                        <a:ea typeface="Noto Sans" panose="020B0502040504020204" pitchFamily="34" charset="0"/>
                        <a:cs typeface="Arial" panose="020B0604020202020204" pitchFamily="34" charset="0"/>
                      </a:endParaRPr>
                    </a:p>
                  </a:txBody>
                  <a:tcPr marL="27350" marR="27350" marT="27350" marB="27350"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75,863</a:t>
                      </a:r>
                    </a:p>
                  </a:txBody>
                  <a:tcPr marL="9525" marR="9525" marT="9525" marB="0"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41,865</a:t>
                      </a:r>
                    </a:p>
                  </a:txBody>
                  <a:tcPr marL="9525" marR="9525" marT="9525" marB="0"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1.81</a:t>
                      </a:r>
                    </a:p>
                  </a:txBody>
                  <a:tcPr marL="9525" marR="9525" marT="9525" marB="0"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75,365</a:t>
                      </a:r>
                    </a:p>
                  </a:txBody>
                  <a:tcPr marL="9525" marR="9525" marT="9525" marB="0"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41,527</a:t>
                      </a:r>
                    </a:p>
                  </a:txBody>
                  <a:tcPr marL="9525" marR="9525" marT="9525" marB="0" anchor="ctr"/>
                </a:tc>
                <a:tc>
                  <a:txBody>
                    <a:bodyPr/>
                    <a:lstStyle/>
                    <a:p>
                      <a:pPr algn="ctr" fontAlgn="ctr"/>
                      <a:r>
                        <a:rPr lang="es-MX" sz="1800" b="1" i="0" u="none" strike="noStrike">
                          <a:solidFill>
                            <a:srgbClr val="000000"/>
                          </a:solidFill>
                          <a:effectLst/>
                          <a:latin typeface="Noto Sans" panose="020B0502040504020204" pitchFamily="34" charset="0"/>
                          <a:ea typeface="Noto Sans" panose="020B0502040504020204" pitchFamily="34" charset="0"/>
                        </a:rPr>
                        <a:t>1.81</a:t>
                      </a:r>
                    </a:p>
                  </a:txBody>
                  <a:tcPr marL="9525" marR="9525" marT="9525" marB="0" anchor="ctr"/>
                </a:tc>
                <a:extLst>
                  <a:ext uri="{0D108BD9-81ED-4DB2-BD59-A6C34878D82A}">
                    <a16:rowId xmlns:a16="http://schemas.microsoft.com/office/drawing/2014/main" val="10008"/>
                  </a:ext>
                </a:extLst>
              </a:tr>
              <a:tr h="354000">
                <a:tc>
                  <a:txBody>
                    <a:bodyPr/>
                    <a:lstStyle/>
                    <a:p>
                      <a:pPr marL="0" marR="0" lvl="0" indent="0" algn="l" rtl="0">
                        <a:lnSpc>
                          <a:spcPct val="100000"/>
                        </a:lnSpc>
                        <a:spcBef>
                          <a:spcPts val="0"/>
                        </a:spcBef>
                        <a:spcAft>
                          <a:spcPts val="0"/>
                        </a:spcAft>
                        <a:buClr>
                          <a:srgbClr val="000000"/>
                        </a:buClr>
                        <a:buSzPts val="1100"/>
                        <a:buFont typeface="Arial"/>
                        <a:buNone/>
                      </a:pPr>
                      <a:r>
                        <a:rPr lang="es-MX" sz="1800" b="1" u="none" strike="noStrike" cap="none">
                          <a:latin typeface="Noto Sans" panose="020B0502040504020204" pitchFamily="34" charset="0"/>
                          <a:ea typeface="Noto Sans" panose="020B0502040504020204" pitchFamily="34" charset="0"/>
                          <a:sym typeface="Montserrat"/>
                        </a:rPr>
                        <a:t>PET- CT</a:t>
                      </a:r>
                      <a:endParaRPr sz="1800" b="1" i="0" u="none" strike="noStrike" cap="none">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27350" marR="27350" marT="27350" marB="27350" anchor="ctr"/>
                </a:tc>
                <a:tc gridSpan="3">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397</a:t>
                      </a:r>
                    </a:p>
                  </a:txBody>
                  <a:tcPr marL="9525" marR="9525" marT="9525" marB="0" anchor="ctr"/>
                </a:tc>
                <a:tc hMerge="1">
                  <a:txBody>
                    <a:bodyPr/>
                    <a:lstStyle/>
                    <a:p>
                      <a:endParaRPr lang="es-MX"/>
                    </a:p>
                  </a:txBody>
                  <a:tcPr/>
                </a:tc>
                <a:tc hMerge="1">
                  <a:txBody>
                    <a:bodyPr/>
                    <a:lstStyle/>
                    <a:p>
                      <a:endParaRPr lang="es-MX"/>
                    </a:p>
                  </a:txBody>
                  <a:tcPr/>
                </a:tc>
                <a:tc gridSpan="3">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367</a:t>
                      </a:r>
                    </a:p>
                  </a:txBody>
                  <a:tcPr marL="9525" marR="9525" marT="9525"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9"/>
                  </a:ext>
                </a:extLst>
              </a:tr>
              <a:tr h="354000">
                <a:tc>
                  <a:txBody>
                    <a:bodyPr/>
                    <a:lstStyle/>
                    <a:p>
                      <a:pPr marL="0" marR="0" lvl="0" indent="0" algn="l" rtl="0">
                        <a:lnSpc>
                          <a:spcPct val="100000"/>
                        </a:lnSpc>
                        <a:spcBef>
                          <a:spcPts val="0"/>
                        </a:spcBef>
                        <a:spcAft>
                          <a:spcPts val="0"/>
                        </a:spcAft>
                        <a:buClr>
                          <a:srgbClr val="000000"/>
                        </a:buClr>
                        <a:buSzPts val="1100"/>
                        <a:buFont typeface="Arial"/>
                        <a:buNone/>
                      </a:pPr>
                      <a:r>
                        <a:rPr lang="es-MX" sz="1800" b="1" u="none" strike="noStrike" cap="none">
                          <a:latin typeface="Noto Sans" panose="020B0502040504020204" pitchFamily="34" charset="0"/>
                          <a:ea typeface="Noto Sans" panose="020B0502040504020204" pitchFamily="34" charset="0"/>
                          <a:sym typeface="Montserrat"/>
                        </a:rPr>
                        <a:t>SPECT</a:t>
                      </a:r>
                      <a:endParaRPr sz="1800" b="1" i="0" u="none" strike="noStrike" cap="none">
                        <a:solidFill>
                          <a:srgbClr val="000000"/>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27350" marR="27350" marT="27350" marB="27350" anchor="ctr"/>
                </a:tc>
                <a:tc gridSpan="3">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797</a:t>
                      </a:r>
                    </a:p>
                  </a:txBody>
                  <a:tcPr marL="9525" marR="9525" marT="9525" marB="0" anchor="ctr"/>
                </a:tc>
                <a:tc hMerge="1">
                  <a:txBody>
                    <a:bodyPr/>
                    <a:lstStyle/>
                    <a:p>
                      <a:endParaRPr lang="es-MX"/>
                    </a:p>
                  </a:txBody>
                  <a:tcPr/>
                </a:tc>
                <a:tc hMerge="1">
                  <a:txBody>
                    <a:bodyPr/>
                    <a:lstStyle/>
                    <a:p>
                      <a:endParaRPr lang="es-MX"/>
                    </a:p>
                  </a:txBody>
                  <a:tcPr/>
                </a:tc>
                <a:tc gridSpan="3">
                  <a:txBody>
                    <a:bodyPr/>
                    <a:lstStyle/>
                    <a:p>
                      <a:pPr marL="0" marR="0" lvl="0" indent="0" algn="ctr" defTabSz="914400" rtl="0" eaLnBrk="1" fontAlgn="ctr" latinLnBrk="0" hangingPunct="1">
                        <a:lnSpc>
                          <a:spcPct val="100000"/>
                        </a:lnSpc>
                        <a:spcBef>
                          <a:spcPts val="0"/>
                        </a:spcBef>
                        <a:spcAft>
                          <a:spcPts val="0"/>
                        </a:spcAft>
                        <a:buClr>
                          <a:srgbClr val="000000"/>
                        </a:buClr>
                        <a:buSzPts val="1100"/>
                        <a:buFont typeface="Arial"/>
                        <a:buNone/>
                      </a:pPr>
                      <a:r>
                        <a:rPr lang="es-MX" sz="1800" kern="1200">
                          <a:solidFill>
                            <a:schemeClr val="tx1"/>
                          </a:solidFill>
                          <a:latin typeface="Noto Sans" panose="020B0502040504020204" pitchFamily="34" charset="0"/>
                          <a:ea typeface="Noto Sans" panose="020B0502040504020204" pitchFamily="34" charset="0"/>
                          <a:cs typeface="+mn-cs"/>
                        </a:rPr>
                        <a:t>801</a:t>
                      </a:r>
                    </a:p>
                  </a:txBody>
                  <a:tcPr marL="9525" marR="9525" marT="9525"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0"/>
                  </a:ext>
                </a:extLst>
              </a:tr>
            </a:tbl>
          </a:graphicData>
        </a:graphic>
      </p:graphicFrame>
      <p:sp>
        <p:nvSpPr>
          <p:cNvPr id="20" name="Google Shape;499;p18">
            <a:extLst>
              <a:ext uri="{FF2B5EF4-FFF2-40B4-BE49-F238E27FC236}">
                <a16:creationId xmlns:a16="http://schemas.microsoft.com/office/drawing/2014/main" id="{B9683BCE-C0F1-E562-71EF-1F36266DB325}"/>
              </a:ext>
            </a:extLst>
          </p:cNvPr>
          <p:cNvSpPr txBox="1"/>
          <p:nvPr/>
        </p:nvSpPr>
        <p:spPr>
          <a:xfrm>
            <a:off x="970400" y="5849831"/>
            <a:ext cx="10248300" cy="378535"/>
          </a:xfrm>
          <a:prstGeom prst="rect">
            <a:avLst/>
          </a:prstGeom>
          <a:solidFill>
            <a:srgbClr val="C9DAF8"/>
          </a:solidFill>
          <a:ln>
            <a:noFill/>
          </a:ln>
        </p:spPr>
        <p:txBody>
          <a:bodyPr spcFirstLastPara="1" wrap="square" lIns="91425" tIns="91425" rIns="91425" bIns="91425" anchor="t" anchorCtr="0">
            <a:spAutoFit/>
          </a:bodyPr>
          <a:lstStyle/>
          <a:p>
            <a:pPr lvl="0" algn="ctr">
              <a:lnSpc>
                <a:spcPct val="90000"/>
              </a:lnSpc>
              <a:buClr>
                <a:srgbClr val="000000"/>
              </a:buClr>
              <a:buSzPts val="1400"/>
            </a:pPr>
            <a:r>
              <a:rPr lang="es-MX" sz="1400">
                <a:latin typeface="Noto Sans" panose="020B0502040504020204" pitchFamily="34" charset="0"/>
                <a:ea typeface="Noto Sans" panose="020B0502040504020204" pitchFamily="34" charset="0"/>
              </a:rPr>
              <a:t>La diferencia en el número de estudios entre el año 2023 y 2024 representa un decremento del 0.66%</a:t>
            </a:r>
            <a:endParaRPr sz="1400" b="0" i="0" u="none" strike="noStrike" cap="none">
              <a:solidFill>
                <a:schemeClr val="dk1"/>
              </a:solidFill>
              <a:latin typeface="Noto Sans" panose="020B0502040504020204" pitchFamily="34" charset="0"/>
              <a:ea typeface="Noto Sans" panose="020B0502040504020204" pitchFamily="34" charset="0"/>
              <a:cs typeface="Arial" panose="020B0604020202020204" pitchFamily="34" charset="0"/>
              <a:sym typeface="Montserrat"/>
            </a:endParaRPr>
          </a:p>
        </p:txBody>
      </p:sp>
      <p:sp>
        <p:nvSpPr>
          <p:cNvPr id="17" name="CuadroTexto 16">
            <a:extLst>
              <a:ext uri="{FF2B5EF4-FFF2-40B4-BE49-F238E27FC236}">
                <a16:creationId xmlns:a16="http://schemas.microsoft.com/office/drawing/2014/main" id="{51536A37-C51D-4074-8458-8D712B246EA4}"/>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405427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C001795-05AC-3B5C-9AD3-C8FC7EDF94C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6AF30D83-4BB8-954F-9EDE-A06356AD0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185EF0B8-C910-65EB-D151-4520E7FD0D02}"/>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F94BF2F7-EF78-CB2D-5BBB-7DF5F8ABAC46}"/>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82171185-EC6F-B524-5BF4-085B15621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5AEC935D-70B2-E5A4-9A41-37F0EB1E1719}"/>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E170A8C4-415A-9F1F-7071-892EA3FCFACD}"/>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FB65E9F5-69E9-0F67-2916-1559E30A936A}"/>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FE8CDB3A-8343-B735-042C-E8B8C9800435}"/>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D8C41EB8-F3DE-3BB3-D24B-11F0D9A7A872}"/>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9E399AD7-3370-6410-5064-0D05229F0F6F}"/>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Google Shape;507;p19">
            <a:extLst>
              <a:ext uri="{FF2B5EF4-FFF2-40B4-BE49-F238E27FC236}">
                <a16:creationId xmlns:a16="http://schemas.microsoft.com/office/drawing/2014/main" id="{B90B33B3-60E5-F173-E373-1DA562DFFA42}"/>
              </a:ext>
            </a:extLst>
          </p:cNvPr>
          <p:cNvSpPr/>
          <p:nvPr/>
        </p:nvSpPr>
        <p:spPr>
          <a:xfrm>
            <a:off x="3190265" y="365083"/>
            <a:ext cx="5811300" cy="674700"/>
          </a:xfrm>
          <a:prstGeom prst="roundRect">
            <a:avLst>
              <a:gd name="adj" fmla="val 43688"/>
            </a:avLst>
          </a:prstGeom>
          <a:noFill/>
          <a:ln>
            <a:noFill/>
          </a:ln>
        </p:spPr>
        <p:txBody>
          <a:bodyPr spcFirstLastPara="1" wrap="square" lIns="91425" tIns="45700" rIns="91425" bIns="45700" anchor="ctr" anchorCtr="0">
            <a:noAutofit/>
          </a:bodyPr>
          <a:lstStyle/>
          <a:p>
            <a:pPr algn="ctr">
              <a:spcBef>
                <a:spcPts val="0"/>
              </a:spcBef>
              <a:spcAft>
                <a:spcPts val="0"/>
              </a:spcAft>
              <a:buClr>
                <a:srgbClr val="000000"/>
              </a:buClr>
              <a:buSzPts val="1800"/>
            </a:pP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Exámenes de Laboratorio </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a:p>
            <a:pPr algn="ctr">
              <a:spcBef>
                <a:spcPts val="0"/>
              </a:spcBef>
              <a:spcAft>
                <a:spcPts val="0"/>
              </a:spcAft>
              <a:buClr>
                <a:srgbClr val="000000"/>
              </a:buClr>
              <a:buSzPts val="1800"/>
            </a:pPr>
            <a:r>
              <a:rPr lang="es-MX"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2023 - 2024 </a:t>
            </a:r>
            <a:endParaRPr b="1">
              <a:solidFill>
                <a:srgbClr val="05405D"/>
              </a:solidFill>
              <a:latin typeface="Noto Sans" panose="020B0502040504020204" pitchFamily="34" charset="0"/>
              <a:ea typeface="Noto Sans" panose="020B0502040504020204" pitchFamily="34" charset="0"/>
              <a:cs typeface="Arial" panose="020B0604020202020204" pitchFamily="34" charset="0"/>
              <a:sym typeface="Arial"/>
            </a:endParaRPr>
          </a:p>
        </p:txBody>
      </p:sp>
      <p:graphicFrame>
        <p:nvGraphicFramePr>
          <p:cNvPr id="17" name="Google Shape;511;p19">
            <a:extLst>
              <a:ext uri="{FF2B5EF4-FFF2-40B4-BE49-F238E27FC236}">
                <a16:creationId xmlns:a16="http://schemas.microsoft.com/office/drawing/2014/main" id="{DEFCB4EC-D47B-6036-F917-41DE0A587599}"/>
              </a:ext>
            </a:extLst>
          </p:cNvPr>
          <p:cNvGraphicFramePr/>
          <p:nvPr>
            <p:extLst>
              <p:ext uri="{D42A27DB-BD31-4B8C-83A1-F6EECF244321}">
                <p14:modId xmlns:p14="http://schemas.microsoft.com/office/powerpoint/2010/main" val="2307790676"/>
              </p:ext>
            </p:extLst>
          </p:nvPr>
        </p:nvGraphicFramePr>
        <p:xfrm>
          <a:off x="70340" y="1035534"/>
          <a:ext cx="11996744" cy="5672397"/>
        </p:xfrm>
        <a:graphic>
          <a:graphicData uri="http://schemas.openxmlformats.org/drawingml/2006/table">
            <a:tbl>
              <a:tblPr>
                <a:tableStyleId>{BDBED569-4797-4DF1-A0F4-6AAB3CD982D8}</a:tableStyleId>
              </a:tblPr>
              <a:tblGrid>
                <a:gridCol w="2999186">
                  <a:extLst>
                    <a:ext uri="{9D8B030D-6E8A-4147-A177-3AD203B41FA5}">
                      <a16:colId xmlns:a16="http://schemas.microsoft.com/office/drawing/2014/main" val="20000"/>
                    </a:ext>
                  </a:extLst>
                </a:gridCol>
                <a:gridCol w="2999186">
                  <a:extLst>
                    <a:ext uri="{9D8B030D-6E8A-4147-A177-3AD203B41FA5}">
                      <a16:colId xmlns:a16="http://schemas.microsoft.com/office/drawing/2014/main" val="20001"/>
                    </a:ext>
                  </a:extLst>
                </a:gridCol>
                <a:gridCol w="2999186">
                  <a:extLst>
                    <a:ext uri="{9D8B030D-6E8A-4147-A177-3AD203B41FA5}">
                      <a16:colId xmlns:a16="http://schemas.microsoft.com/office/drawing/2014/main" val="20002"/>
                    </a:ext>
                  </a:extLst>
                </a:gridCol>
                <a:gridCol w="2999186">
                  <a:extLst>
                    <a:ext uri="{9D8B030D-6E8A-4147-A177-3AD203B41FA5}">
                      <a16:colId xmlns:a16="http://schemas.microsoft.com/office/drawing/2014/main" val="20003"/>
                    </a:ext>
                  </a:extLst>
                </a:gridCol>
              </a:tblGrid>
              <a:tr h="0">
                <a:tc>
                  <a:txBody>
                    <a:bodyPr/>
                    <a:lstStyle/>
                    <a:p>
                      <a:pPr marL="0" marR="25400" lvl="0" indent="0" algn="ctr" rtl="0">
                        <a:lnSpc>
                          <a:spcPct val="100000"/>
                        </a:lnSpc>
                        <a:spcBef>
                          <a:spcPts val="1200"/>
                        </a:spcBef>
                        <a:spcAft>
                          <a:spcPts val="1200"/>
                        </a:spcAft>
                        <a:buNone/>
                      </a:pPr>
                      <a:r>
                        <a:rPr lang="es-MX" sz="1800" b="1">
                          <a:solidFill>
                            <a:schemeClr val="bg1"/>
                          </a:solidFill>
                          <a:latin typeface="Noto Sans" panose="020B0502040504020204" pitchFamily="34" charset="0"/>
                          <a:ea typeface="Noto Sans" panose="020B0502040504020204" pitchFamily="34" charset="0"/>
                          <a:sym typeface="Montserrat"/>
                        </a:rPr>
                        <a:t>Especialidad</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solidFill>
                      <a:srgbClr val="05405D"/>
                    </a:solidFill>
                  </a:tcPr>
                </a:tc>
                <a:tc>
                  <a:txBody>
                    <a:bodyPr/>
                    <a:lstStyle/>
                    <a:p>
                      <a:pPr marL="0" marR="25400" lvl="0" indent="0" algn="ctr" rtl="0">
                        <a:lnSpc>
                          <a:spcPct val="100000"/>
                        </a:lnSpc>
                        <a:spcBef>
                          <a:spcPts val="1200"/>
                        </a:spcBef>
                        <a:spcAft>
                          <a:spcPts val="1200"/>
                        </a:spcAft>
                        <a:buNone/>
                      </a:pPr>
                      <a:r>
                        <a:rPr lang="es-MX" sz="1800" b="1" dirty="0">
                          <a:solidFill>
                            <a:schemeClr val="bg1"/>
                          </a:solidFill>
                          <a:latin typeface="Noto Sans" panose="020B0502040504020204" pitchFamily="34" charset="0"/>
                          <a:ea typeface="Noto Sans" panose="020B0502040504020204" pitchFamily="34" charset="0"/>
                          <a:sym typeface="Montserrat"/>
                        </a:rPr>
                        <a:t>2023</a:t>
                      </a:r>
                      <a:endParaRPr sz="1800" b="1" dirty="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solidFill>
                      <a:srgbClr val="05405D"/>
                    </a:solidFill>
                  </a:tcPr>
                </a:tc>
                <a:tc>
                  <a:txBody>
                    <a:bodyPr/>
                    <a:lstStyle/>
                    <a:p>
                      <a:pPr marL="0" marR="25400" lvl="0" indent="0" algn="ctr" rtl="0">
                        <a:lnSpc>
                          <a:spcPct val="100000"/>
                        </a:lnSpc>
                        <a:spcBef>
                          <a:spcPts val="1200"/>
                        </a:spcBef>
                        <a:spcAft>
                          <a:spcPts val="1200"/>
                        </a:spcAft>
                        <a:buNone/>
                      </a:pPr>
                      <a:r>
                        <a:rPr lang="es-MX"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2024</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solidFill>
                      <a:srgbClr val="05405D"/>
                    </a:solidFill>
                  </a:tcPr>
                </a:tc>
                <a:tc>
                  <a:txBody>
                    <a:bodyPr/>
                    <a:lstStyle/>
                    <a:p>
                      <a:pPr marL="0" marR="25400" lvl="0" indent="0" algn="ctr" rtl="0">
                        <a:lnSpc>
                          <a:spcPct val="100000"/>
                        </a:lnSpc>
                        <a:spcBef>
                          <a:spcPts val="1200"/>
                        </a:spcBef>
                        <a:spcAft>
                          <a:spcPts val="1200"/>
                        </a:spcAft>
                        <a:buNone/>
                      </a:pPr>
                      <a:r>
                        <a:rPr lang="es-MX" sz="1800" b="1">
                          <a:solidFill>
                            <a:schemeClr val="bg1"/>
                          </a:solidFill>
                          <a:latin typeface="Noto Sans" panose="020B0502040504020204" pitchFamily="34" charset="0"/>
                          <a:ea typeface="Noto Sans" panose="020B0502040504020204" pitchFamily="34" charset="0"/>
                          <a:sym typeface="Montserrat"/>
                        </a:rPr>
                        <a:t>% Var</a:t>
                      </a:r>
                      <a:endParaRPr sz="1800" b="1">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solidFill>
                      <a:srgbClr val="05405D"/>
                    </a:solidFill>
                  </a:tcPr>
                </a:tc>
                <a:extLst>
                  <a:ext uri="{0D108BD9-81ED-4DB2-BD59-A6C34878D82A}">
                    <a16:rowId xmlns:a16="http://schemas.microsoft.com/office/drawing/2014/main" val="10000"/>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Química clínica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623,948</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653,191</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4.69</a:t>
                      </a:r>
                    </a:p>
                  </a:txBody>
                  <a:tcPr marL="9525" marR="9525" marT="9525" marB="0" anchor="ctr"/>
                </a:tc>
                <a:extLst>
                  <a:ext uri="{0D108BD9-81ED-4DB2-BD59-A6C34878D82A}">
                    <a16:rowId xmlns:a16="http://schemas.microsoft.com/office/drawing/2014/main" val="10001"/>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Banco de Sangre</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182,614</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180,381</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-1.22</a:t>
                      </a:r>
                    </a:p>
                  </a:txBody>
                  <a:tcPr marL="9525" marR="9525" marT="9525" marB="0" anchor="ctr"/>
                </a:tc>
                <a:extLst>
                  <a:ext uri="{0D108BD9-81ED-4DB2-BD59-A6C34878D82A}">
                    <a16:rowId xmlns:a16="http://schemas.microsoft.com/office/drawing/2014/main" val="10002"/>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Hemato-Oncología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77,401</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84,987</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9.80</a:t>
                      </a:r>
                    </a:p>
                  </a:txBody>
                  <a:tcPr marL="9525" marR="9525" marT="9525" marB="0" anchor="ctr"/>
                </a:tc>
                <a:extLst>
                  <a:ext uri="{0D108BD9-81ED-4DB2-BD59-A6C34878D82A}">
                    <a16:rowId xmlns:a16="http://schemas.microsoft.com/office/drawing/2014/main" val="10003"/>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Inmuno-Alergia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36,255</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64,435</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77.73</a:t>
                      </a:r>
                    </a:p>
                  </a:txBody>
                  <a:tcPr marL="9525" marR="9525" marT="9525" marB="0" anchor="ctr"/>
                </a:tc>
                <a:extLst>
                  <a:ext uri="{0D108BD9-81ED-4DB2-BD59-A6C34878D82A}">
                    <a16:rowId xmlns:a16="http://schemas.microsoft.com/office/drawing/2014/main" val="10004"/>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Bioquímica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43,149</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44,596</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3.35</a:t>
                      </a:r>
                    </a:p>
                  </a:txBody>
                  <a:tcPr marL="9525" marR="9525" marT="9525" marB="0" anchor="ctr"/>
                </a:tc>
                <a:extLst>
                  <a:ext uri="{0D108BD9-81ED-4DB2-BD59-A6C34878D82A}">
                    <a16:rowId xmlns:a16="http://schemas.microsoft.com/office/drawing/2014/main" val="10005"/>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Nefrología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32,304</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40,516</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25.42</a:t>
                      </a:r>
                    </a:p>
                  </a:txBody>
                  <a:tcPr marL="9525" marR="9525" marT="9525" marB="0" anchor="ctr"/>
                </a:tc>
                <a:extLst>
                  <a:ext uri="{0D108BD9-81ED-4DB2-BD59-A6C34878D82A}">
                    <a16:rowId xmlns:a16="http://schemas.microsoft.com/office/drawing/2014/main" val="10006"/>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Bacteriología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19,716</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20,845</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5.73</a:t>
                      </a:r>
                    </a:p>
                  </a:txBody>
                  <a:tcPr marL="9525" marR="9525" marT="9525" marB="0" anchor="ctr"/>
                </a:tc>
                <a:extLst>
                  <a:ext uri="{0D108BD9-81ED-4DB2-BD59-A6C34878D82A}">
                    <a16:rowId xmlns:a16="http://schemas.microsoft.com/office/drawing/2014/main" val="10007"/>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Virología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16,031</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17,289</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7.85</a:t>
                      </a:r>
                    </a:p>
                  </a:txBody>
                  <a:tcPr marL="9525" marR="9525" marT="9525" marB="0" anchor="ctr"/>
                </a:tc>
                <a:extLst>
                  <a:ext uri="{0D108BD9-81ED-4DB2-BD59-A6C34878D82A}">
                    <a16:rowId xmlns:a16="http://schemas.microsoft.com/office/drawing/2014/main" val="10008"/>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Parasitología</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8,116</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9,598</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18.26</a:t>
                      </a:r>
                    </a:p>
                  </a:txBody>
                  <a:tcPr marL="9525" marR="9525" marT="9525" marB="0" anchor="ctr"/>
                </a:tc>
                <a:extLst>
                  <a:ext uri="{0D108BD9-81ED-4DB2-BD59-A6C34878D82A}">
                    <a16:rowId xmlns:a16="http://schemas.microsoft.com/office/drawing/2014/main" val="10009"/>
                  </a:ext>
                </a:extLst>
              </a:tr>
              <a:tr h="323622">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Inmunogenética Molecular</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292</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249</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-14.73</a:t>
                      </a:r>
                    </a:p>
                  </a:txBody>
                  <a:tcPr marL="9525" marR="9525" marT="9525" marB="0" anchor="ctr"/>
                </a:tc>
                <a:extLst>
                  <a:ext uri="{0D108BD9-81ED-4DB2-BD59-A6C34878D82A}">
                    <a16:rowId xmlns:a16="http://schemas.microsoft.com/office/drawing/2014/main" val="10010"/>
                  </a:ext>
                </a:extLst>
              </a:tr>
              <a:tr h="323622">
                <a:tc>
                  <a:txBody>
                    <a:bodyPr/>
                    <a:lstStyle/>
                    <a:p>
                      <a:pPr marL="0" marR="25400" lvl="0" indent="0" algn="ctr" rtl="0">
                        <a:lnSpc>
                          <a:spcPct val="100000"/>
                        </a:lnSpc>
                        <a:spcBef>
                          <a:spcPts val="100"/>
                        </a:spcBef>
                        <a:spcAft>
                          <a:spcPts val="0"/>
                        </a:spcAft>
                        <a:buNone/>
                      </a:pPr>
                      <a:r>
                        <a:rPr lang="es-MX" sz="1800" b="1">
                          <a:latin typeface="Noto Sans" panose="020B0502040504020204" pitchFamily="34" charset="0"/>
                          <a:ea typeface="Noto Sans" panose="020B0502040504020204" pitchFamily="34" charset="0"/>
                          <a:sym typeface="Montserrat"/>
                        </a:rPr>
                        <a:t>Subtotal</a:t>
                      </a:r>
                      <a:endParaRPr sz="1800" b="1">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solidFill>
                      <a:schemeClr val="accent5">
                        <a:lumMod val="40000"/>
                        <a:lumOff val="60000"/>
                      </a:schemeClr>
                    </a:solidFill>
                  </a:tcP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1,039,826</a:t>
                      </a:r>
                    </a:p>
                  </a:txBody>
                  <a:tcPr marL="9525" marR="9525" marT="9525" marB="0" anchor="ctr">
                    <a:solidFill>
                      <a:schemeClr val="accent5">
                        <a:lumMod val="40000"/>
                        <a:lumOff val="60000"/>
                      </a:schemeClr>
                    </a:solidFill>
                  </a:tcP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1,116,087</a:t>
                      </a:r>
                    </a:p>
                  </a:txBody>
                  <a:tcPr marL="9525" marR="9525" marT="9525" marB="0" anchor="ctr">
                    <a:solidFill>
                      <a:schemeClr val="accent5">
                        <a:lumMod val="40000"/>
                        <a:lumOff val="60000"/>
                      </a:schemeClr>
                    </a:solidFill>
                  </a:tcP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7.33</a:t>
                      </a:r>
                    </a:p>
                  </a:txBody>
                  <a:tcPr marL="9525" marR="9525" marT="9525" marB="0" anchor="ctr">
                    <a:solidFill>
                      <a:schemeClr val="accent5">
                        <a:lumMod val="40000"/>
                        <a:lumOff val="60000"/>
                      </a:schemeClr>
                    </a:solidFill>
                  </a:tcPr>
                </a:tc>
                <a:extLst>
                  <a:ext uri="{0D108BD9-81ED-4DB2-BD59-A6C34878D82A}">
                    <a16:rowId xmlns:a16="http://schemas.microsoft.com/office/drawing/2014/main" val="10011"/>
                  </a:ext>
                </a:extLst>
              </a:tr>
              <a:tr h="323622">
                <a:tc gridSpan="4">
                  <a:txBody>
                    <a:bodyPr/>
                    <a:lstStyle/>
                    <a:p>
                      <a:pPr marL="0" marR="25400" lvl="0" indent="0" algn="ctr" defTabSz="914400" rtl="0" eaLnBrk="1" latinLnBrk="0" hangingPunct="1">
                        <a:lnSpc>
                          <a:spcPct val="100000"/>
                        </a:lnSpc>
                        <a:spcBef>
                          <a:spcPts val="1200"/>
                        </a:spcBef>
                        <a:spcAft>
                          <a:spcPts val="1200"/>
                        </a:spcAft>
                        <a:buNone/>
                      </a:pPr>
                      <a:r>
                        <a:rPr lang="es-MX" sz="1800" b="1" kern="1200">
                          <a:solidFill>
                            <a:schemeClr val="bg1"/>
                          </a:solidFill>
                          <a:latin typeface="Noto Sans" panose="020B0502040504020204" pitchFamily="34" charset="0"/>
                          <a:ea typeface="Noto Sans" panose="020B0502040504020204" pitchFamily="34" charset="0"/>
                          <a:sym typeface="Montserrat"/>
                        </a:rPr>
                        <a:t>Laboratorio de Investigación</a:t>
                      </a:r>
                      <a:endParaRPr sz="1800" b="1" kern="1200">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68575" marR="68575" marT="91425" marB="91425">
                    <a:solidFill>
                      <a:srgbClr val="05405D"/>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2"/>
                  </a:ext>
                </a:extLst>
              </a:tr>
              <a:tr h="323622">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Genética </a:t>
                      </a:r>
                      <a:r>
                        <a:rPr lang="es-MX" sz="1600" b="0" i="0" u="none" strike="noStrike" dirty="0">
                          <a:solidFill>
                            <a:srgbClr val="000000"/>
                          </a:solidFill>
                          <a:effectLst/>
                          <a:latin typeface="Noto Sans" panose="020B0502040504020204" pitchFamily="34" charset="0"/>
                          <a:ea typeface="Noto Sans" panose="020B0502040504020204" pitchFamily="34" charset="0"/>
                        </a:rPr>
                        <a:t>(Cariotipos, Prometafase, Aberraciones Cromosómicas y Fish)</a:t>
                      </a:r>
                    </a:p>
                  </a:txBody>
                  <a:tcPr marL="9525" marR="9525" marT="9525" marB="0" anchor="ctr"/>
                </a:tc>
                <a:tc>
                  <a:txBody>
                    <a:bodyPr/>
                    <a:lstStyle/>
                    <a:p>
                      <a:pPr algn="ctr" rtl="0" fontAlgn="ctr"/>
                      <a:r>
                        <a:rPr lang="es-MX" sz="1800" b="0" i="0" u="none" strike="noStrike" dirty="0">
                          <a:solidFill>
                            <a:srgbClr val="000000"/>
                          </a:solidFill>
                          <a:effectLst/>
                          <a:latin typeface="Noto Sans" panose="020B0502040504020204" pitchFamily="34" charset="0"/>
                          <a:ea typeface="Noto Sans" panose="020B0502040504020204" pitchFamily="34" charset="0"/>
                        </a:rPr>
                        <a:t>941</a:t>
                      </a:r>
                    </a:p>
                  </a:txBody>
                  <a:tcPr marL="9525" marR="9525" marT="9525" marB="0" anchor="ctr"/>
                </a:tc>
                <a:tc>
                  <a:txBody>
                    <a:bodyPr/>
                    <a:lstStyle/>
                    <a:p>
                      <a:pPr algn="ctr" rtl="0" fontAlgn="ctr"/>
                      <a:r>
                        <a:rPr lang="es-MX" sz="1800" b="0" i="0" u="none" strike="noStrike">
                          <a:solidFill>
                            <a:srgbClr val="000000"/>
                          </a:solidFill>
                          <a:effectLst/>
                          <a:latin typeface="Noto Sans" panose="020B0502040504020204" pitchFamily="34" charset="0"/>
                          <a:ea typeface="Noto Sans" panose="020B0502040504020204" pitchFamily="34" charset="0"/>
                        </a:rPr>
                        <a:t>799</a:t>
                      </a:r>
                    </a:p>
                  </a:txBody>
                  <a:tcPr marL="9525" marR="9525" marT="9525" marB="0" anchor="ctr"/>
                </a:tc>
                <a:tc>
                  <a:txBody>
                    <a:bodyPr/>
                    <a:lstStyle/>
                    <a:p>
                      <a:pPr algn="ctr" rtl="0" fontAlgn="ctr"/>
                      <a:r>
                        <a:rPr lang="es-MX" sz="1800" b="1" i="0" u="none" strike="noStrike">
                          <a:solidFill>
                            <a:srgbClr val="000000"/>
                          </a:solidFill>
                          <a:effectLst/>
                          <a:latin typeface="Noto Sans" panose="020B0502040504020204" pitchFamily="34" charset="0"/>
                          <a:ea typeface="Noto Sans" panose="020B0502040504020204" pitchFamily="34" charset="0"/>
                        </a:rPr>
                        <a:t>-15.09</a:t>
                      </a:r>
                    </a:p>
                  </a:txBody>
                  <a:tcPr marL="9525" marR="9525" marT="9525" marB="0" anchor="ctr"/>
                </a:tc>
                <a:extLst>
                  <a:ext uri="{0D108BD9-81ED-4DB2-BD59-A6C34878D82A}">
                    <a16:rowId xmlns:a16="http://schemas.microsoft.com/office/drawing/2014/main" val="10014"/>
                  </a:ext>
                </a:extLst>
              </a:tr>
              <a:tr h="323622">
                <a:tc>
                  <a:txBody>
                    <a:bodyPr/>
                    <a:lstStyle/>
                    <a:p>
                      <a:pPr algn="ctr" rtl="0" fontAlgn="ctr"/>
                      <a:r>
                        <a:rPr lang="es-MX" sz="1800" b="1" i="0" u="none" strike="noStrike">
                          <a:solidFill>
                            <a:srgbClr val="FFFFFF"/>
                          </a:solidFill>
                          <a:effectLst/>
                          <a:latin typeface="Noto Sans" panose="020B0502040504020204" pitchFamily="34" charset="0"/>
                          <a:ea typeface="Noto Sans" panose="020B0502040504020204" pitchFamily="34" charset="0"/>
                        </a:rPr>
                        <a:t>Total General</a:t>
                      </a:r>
                    </a:p>
                  </a:txBody>
                  <a:tcPr marL="9525" marR="9525" marT="9525" marB="0" anchor="ctr">
                    <a:solidFill>
                      <a:srgbClr val="05405D"/>
                    </a:solidFill>
                  </a:tcPr>
                </a:tc>
                <a:tc>
                  <a:txBody>
                    <a:bodyPr/>
                    <a:lstStyle/>
                    <a:p>
                      <a:pPr algn="ctr" rtl="0" fontAlgn="ctr"/>
                      <a:r>
                        <a:rPr lang="es-MX" sz="1800" b="1" i="0" u="none" strike="noStrike">
                          <a:solidFill>
                            <a:srgbClr val="FFFFFF"/>
                          </a:solidFill>
                          <a:effectLst/>
                          <a:latin typeface="Noto Sans" panose="020B0502040504020204" pitchFamily="34" charset="0"/>
                          <a:ea typeface="Noto Sans" panose="020B0502040504020204" pitchFamily="34" charset="0"/>
                        </a:rPr>
                        <a:t>1,040,767</a:t>
                      </a:r>
                    </a:p>
                  </a:txBody>
                  <a:tcPr marL="9525" marR="9525" marT="9525" marB="0" anchor="ctr">
                    <a:solidFill>
                      <a:srgbClr val="05405D"/>
                    </a:solidFill>
                  </a:tcPr>
                </a:tc>
                <a:tc>
                  <a:txBody>
                    <a:bodyPr/>
                    <a:lstStyle/>
                    <a:p>
                      <a:pPr algn="ctr" rtl="0" fontAlgn="ctr"/>
                      <a:r>
                        <a:rPr lang="es-MX" sz="1800" b="1" i="0" u="none" strike="noStrike">
                          <a:solidFill>
                            <a:srgbClr val="FFFFFF"/>
                          </a:solidFill>
                          <a:effectLst/>
                          <a:latin typeface="Noto Sans" panose="020B0502040504020204" pitchFamily="34" charset="0"/>
                          <a:ea typeface="Noto Sans" panose="020B0502040504020204" pitchFamily="34" charset="0"/>
                        </a:rPr>
                        <a:t>1,116,886</a:t>
                      </a:r>
                    </a:p>
                  </a:txBody>
                  <a:tcPr marL="9525" marR="9525" marT="9525" marB="0" anchor="ctr">
                    <a:solidFill>
                      <a:srgbClr val="05405D"/>
                    </a:solidFill>
                  </a:tcPr>
                </a:tc>
                <a:tc>
                  <a:txBody>
                    <a:bodyPr/>
                    <a:lstStyle/>
                    <a:p>
                      <a:pPr algn="ctr" rtl="0" fontAlgn="ctr"/>
                      <a:r>
                        <a:rPr lang="es-MX" sz="1800" b="1" i="0" u="none" strike="noStrike" dirty="0">
                          <a:solidFill>
                            <a:srgbClr val="FFFFFF"/>
                          </a:solidFill>
                          <a:effectLst/>
                          <a:latin typeface="Noto Sans" panose="020B0502040504020204" pitchFamily="34" charset="0"/>
                          <a:ea typeface="Noto Sans" panose="020B0502040504020204" pitchFamily="34" charset="0"/>
                        </a:rPr>
                        <a:t>7.31</a:t>
                      </a:r>
                    </a:p>
                  </a:txBody>
                  <a:tcPr marL="9525" marR="9525" marT="9525" marB="0" anchor="ctr">
                    <a:solidFill>
                      <a:srgbClr val="05405D"/>
                    </a:solidFill>
                  </a:tcPr>
                </a:tc>
                <a:extLst>
                  <a:ext uri="{0D108BD9-81ED-4DB2-BD59-A6C34878D82A}">
                    <a16:rowId xmlns:a16="http://schemas.microsoft.com/office/drawing/2014/main" val="10015"/>
                  </a:ext>
                </a:extLst>
              </a:tr>
            </a:tbl>
          </a:graphicData>
        </a:graphic>
      </p:graphicFrame>
      <p:sp>
        <p:nvSpPr>
          <p:cNvPr id="16" name="CuadroTexto 15">
            <a:extLst>
              <a:ext uri="{FF2B5EF4-FFF2-40B4-BE49-F238E27FC236}">
                <a16:creationId xmlns:a16="http://schemas.microsoft.com/office/drawing/2014/main" id="{AD1E5995-1D99-4482-9B33-519555A9CF77}"/>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675672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E179D1D-AD9F-8B04-2C4C-F1022E2CE55C}"/>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D5EF69C8-44DC-E8AC-BDB8-C8C3D7F38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670313ED-0583-C733-861B-D5A55D71F2A2}"/>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F1EAC330-82BD-3114-10DB-03A1619032F4}"/>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3E1256B-C7EC-48FF-4047-53A62D4D7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53D9D2D3-DFA3-4DC8-E927-D49A57B7D87A}"/>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AB9CC656-F3F1-A33B-A28D-199ED8651601}"/>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2FEBA7EB-3E78-D464-9A99-6DEA6489CCE0}"/>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F812A2E4-12C0-A8FA-6196-327B068D4EB2}"/>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65E44E93-B2AC-764F-6142-72F197B751CF}"/>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C7FBE087-BBB7-2BCF-EF5A-9C1BDF333841}"/>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7" name="Google Shape;460;p15">
            <a:extLst>
              <a:ext uri="{FF2B5EF4-FFF2-40B4-BE49-F238E27FC236}">
                <a16:creationId xmlns:a16="http://schemas.microsoft.com/office/drawing/2014/main" id="{E61DDE3E-52C5-71DC-0536-7CF767E58340}"/>
              </a:ext>
            </a:extLst>
          </p:cNvPr>
          <p:cNvSpPr/>
          <p:nvPr/>
        </p:nvSpPr>
        <p:spPr>
          <a:xfrm>
            <a:off x="3226106" y="360690"/>
            <a:ext cx="5739788" cy="564356"/>
          </a:xfrm>
          <a:prstGeom prst="roundRect">
            <a:avLst>
              <a:gd name="adj" fmla="val 31556"/>
            </a:avLst>
          </a:prstGeom>
        </p:spPr>
        <p:txBody>
          <a:bodyPr wrap="square">
            <a:spAutoFit/>
          </a:bodyPr>
          <a:lstStyle/>
          <a:p>
            <a:pPr algn="ctr">
              <a:spcBef>
                <a:spcPts val="0"/>
              </a:spcBef>
              <a:spcAft>
                <a:spcPts val="0"/>
              </a:spcAft>
            </a:pPr>
            <a:r>
              <a:rPr lang="es-MX" sz="24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Eventos Adversos </a:t>
            </a: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2023 - 2024</a:t>
            </a:r>
            <a:endParaRPr sz="2000" b="1">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p:txBody>
      </p:sp>
      <p:sp>
        <p:nvSpPr>
          <p:cNvPr id="18" name="Google Shape;466;p15">
            <a:extLst>
              <a:ext uri="{FF2B5EF4-FFF2-40B4-BE49-F238E27FC236}">
                <a16:creationId xmlns:a16="http://schemas.microsoft.com/office/drawing/2014/main" id="{52B2D020-DE6D-1DEF-75CF-1D71579DE2BE}"/>
              </a:ext>
            </a:extLst>
          </p:cNvPr>
          <p:cNvSpPr txBox="1"/>
          <p:nvPr/>
        </p:nvSpPr>
        <p:spPr>
          <a:xfrm>
            <a:off x="6705564" y="1586370"/>
            <a:ext cx="5290519" cy="345347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342900" indent="-342900" algn="just">
              <a:lnSpc>
                <a:spcPct val="114000"/>
              </a:lnSpc>
              <a:spcAft>
                <a:spcPts val="1200"/>
              </a:spcAft>
              <a:buClr>
                <a:srgbClr val="002060"/>
              </a:buClr>
              <a:buFont typeface="+mj-lt"/>
              <a:buAutoNum type="arabicPeriod"/>
            </a:pPr>
            <a:r>
              <a:rPr lang="es-ES" sz="1600" b="1" dirty="0">
                <a:solidFill>
                  <a:schemeClr val="dk1"/>
                </a:solidFill>
                <a:latin typeface="Noto Sans" panose="020B0502040504020204" pitchFamily="34" charset="0"/>
                <a:ea typeface="Noto Sans" panose="020B0502040504020204" pitchFamily="34" charset="0"/>
                <a:cs typeface="Arial" panose="020B0604020202020204" pitchFamily="34" charset="0"/>
              </a:rPr>
              <a:t>Restructuración de la clasificación de los incidentes reportados</a:t>
            </a:r>
            <a:r>
              <a:rPr lang="es-ES" sz="1600" dirty="0">
                <a:solidFill>
                  <a:schemeClr val="dk1"/>
                </a:solidFill>
                <a:latin typeface="Noto Sans" panose="020B0502040504020204" pitchFamily="34" charset="0"/>
                <a:ea typeface="Noto Sans" panose="020B0502040504020204" pitchFamily="34" charset="0"/>
                <a:cs typeface="Arial" panose="020B0604020202020204" pitchFamily="34" charset="0"/>
              </a:rPr>
              <a:t>, con el objetivo de lograr un análisis minucioso y detallado, que sirva para implementar acciones correctivas y preventivas fortaleciendo la cultura de seguridad del paciente.</a:t>
            </a:r>
          </a:p>
          <a:p>
            <a:pPr marL="342900" indent="-342900" algn="just">
              <a:lnSpc>
                <a:spcPct val="114000"/>
              </a:lnSpc>
              <a:spcAft>
                <a:spcPts val="1200"/>
              </a:spcAft>
              <a:buClr>
                <a:srgbClr val="002060"/>
              </a:buClr>
              <a:buFont typeface="+mj-lt"/>
              <a:buAutoNum type="arabicPeriod"/>
            </a:pPr>
            <a:r>
              <a:rPr lang="es-MX" sz="1600" b="1" dirty="0">
                <a:solidFill>
                  <a:schemeClr val="dk1"/>
                </a:solidFill>
                <a:latin typeface="Noto Sans" panose="020B0502040504020204" pitchFamily="34" charset="0"/>
                <a:ea typeface="Noto Sans" panose="020B0502040504020204" pitchFamily="34" charset="0"/>
                <a:cs typeface="Arial" panose="020B0604020202020204" pitchFamily="34" charset="0"/>
              </a:rPr>
              <a:t>Se integró </a:t>
            </a:r>
            <a:r>
              <a:rPr lang="es-ES" sz="1600" b="1" dirty="0">
                <a:solidFill>
                  <a:schemeClr val="dk1"/>
                </a:solidFill>
                <a:latin typeface="Noto Sans" panose="020B0502040504020204" pitchFamily="34" charset="0"/>
                <a:ea typeface="Noto Sans" panose="020B0502040504020204" pitchFamily="34" charset="0"/>
                <a:cs typeface="Arial" panose="020B0604020202020204" pitchFamily="34" charset="0"/>
              </a:rPr>
              <a:t>al Sistema de Registro de Eventos Adversos (SREA) de la Dirección General de Calidad y Educación en Salud (DGCES</a:t>
            </a:r>
            <a:r>
              <a:rPr lang="es-ES" sz="1600" dirty="0">
                <a:solidFill>
                  <a:schemeClr val="dk1"/>
                </a:solidFill>
                <a:latin typeface="Noto Sans" panose="020B0502040504020204" pitchFamily="34" charset="0"/>
                <a:ea typeface="Noto Sans" panose="020B0502040504020204" pitchFamily="34" charset="0"/>
                <a:cs typeface="Arial" panose="020B0604020202020204" pitchFamily="34" charset="0"/>
              </a:rPr>
              <a:t>).</a:t>
            </a:r>
            <a:endParaRPr lang="es-MX" sz="1600" dirty="0">
              <a:solidFill>
                <a:schemeClr val="dk1"/>
              </a:solidFill>
              <a:latin typeface="Noto Sans" panose="020B0502040504020204" pitchFamily="34" charset="0"/>
              <a:ea typeface="Noto Sans" panose="020B0502040504020204" pitchFamily="34" charset="0"/>
              <a:cs typeface="Arial" panose="020B0604020202020204" pitchFamily="34" charset="0"/>
            </a:endParaRPr>
          </a:p>
          <a:p>
            <a:pPr lvl="0" algn="just" rtl="0">
              <a:lnSpc>
                <a:spcPct val="114000"/>
              </a:lnSpc>
              <a:spcAft>
                <a:spcPts val="1200"/>
              </a:spcAft>
              <a:buClr>
                <a:srgbClr val="002060"/>
              </a:buClr>
            </a:pPr>
            <a:endParaRPr lang="es-MX" sz="1600" dirty="0">
              <a:solidFill>
                <a:schemeClr val="dk1"/>
              </a:solidFill>
              <a:highlight>
                <a:srgbClr val="FFFF00"/>
              </a:highlight>
              <a:latin typeface="Noto Sans" panose="020B0502040504020204" pitchFamily="34" charset="0"/>
              <a:ea typeface="Noto Sans" panose="020B0502040504020204" pitchFamily="34" charset="0"/>
              <a:cs typeface="Arial" panose="020B0604020202020204" pitchFamily="34" charset="0"/>
              <a:sym typeface="Montserrat"/>
            </a:endParaRPr>
          </a:p>
        </p:txBody>
      </p:sp>
      <p:sp>
        <p:nvSpPr>
          <p:cNvPr id="19" name="Google Shape;462;p15">
            <a:extLst>
              <a:ext uri="{FF2B5EF4-FFF2-40B4-BE49-F238E27FC236}">
                <a16:creationId xmlns:a16="http://schemas.microsoft.com/office/drawing/2014/main" id="{E6CA2420-07AD-0B16-87AE-92BD010BF038}"/>
              </a:ext>
            </a:extLst>
          </p:cNvPr>
          <p:cNvSpPr txBox="1"/>
          <p:nvPr/>
        </p:nvSpPr>
        <p:spPr>
          <a:xfrm>
            <a:off x="6964728" y="1114438"/>
            <a:ext cx="5026650" cy="432000"/>
          </a:xfrm>
          <a:prstGeom prst="rect">
            <a:avLst/>
          </a:prstGeom>
          <a:solidFill>
            <a:srgbClr val="0070C0"/>
          </a:solidFill>
          <a:ln>
            <a:solidFill>
              <a:srgbClr val="008080"/>
            </a:solidFill>
          </a:ln>
        </p:spPr>
        <p:style>
          <a:lnRef idx="0">
            <a:schemeClr val="accent5"/>
          </a:lnRef>
          <a:fillRef idx="3">
            <a:schemeClr val="accent5"/>
          </a:fillRef>
          <a:effectRef idx="3">
            <a:schemeClr val="accent5"/>
          </a:effectRef>
          <a:fontRef idx="minor">
            <a:schemeClr val="lt1"/>
          </a:fontRef>
        </p:style>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latin typeface="Montserrat"/>
                <a:ea typeface="Montserrat"/>
                <a:cs typeface="Montserrat"/>
                <a:sym typeface="Montserrat"/>
              </a:rPr>
              <a:t>Acciones de mejora </a:t>
            </a:r>
            <a:endParaRPr sz="1600" b="1" i="0" u="none" strike="noStrike" cap="none">
              <a:latin typeface="Montserrat"/>
              <a:ea typeface="Montserrat"/>
              <a:cs typeface="Montserrat"/>
              <a:sym typeface="Montserrat"/>
            </a:endParaRPr>
          </a:p>
        </p:txBody>
      </p:sp>
      <p:graphicFrame>
        <p:nvGraphicFramePr>
          <p:cNvPr id="21" name="Google Shape;465;p15">
            <a:extLst>
              <a:ext uri="{FF2B5EF4-FFF2-40B4-BE49-F238E27FC236}">
                <a16:creationId xmlns:a16="http://schemas.microsoft.com/office/drawing/2014/main" id="{552E9E22-580C-74A4-78A5-AAB74360DB41}"/>
              </a:ext>
            </a:extLst>
          </p:cNvPr>
          <p:cNvGraphicFramePr/>
          <p:nvPr>
            <p:extLst>
              <p:ext uri="{D42A27DB-BD31-4B8C-83A1-F6EECF244321}">
                <p14:modId xmlns:p14="http://schemas.microsoft.com/office/powerpoint/2010/main" val="271757633"/>
              </p:ext>
            </p:extLst>
          </p:nvPr>
        </p:nvGraphicFramePr>
        <p:xfrm>
          <a:off x="296153" y="3876681"/>
          <a:ext cx="6329529" cy="2620629"/>
        </p:xfrm>
        <a:graphic>
          <a:graphicData uri="http://schemas.openxmlformats.org/drawingml/2006/table">
            <a:tbl>
              <a:tblPr>
                <a:tableStyleId>{BDBED569-4797-4DF1-A0F4-6AAB3CD982D8}</a:tableStyleId>
              </a:tblPr>
              <a:tblGrid>
                <a:gridCol w="4209313">
                  <a:extLst>
                    <a:ext uri="{9D8B030D-6E8A-4147-A177-3AD203B41FA5}">
                      <a16:colId xmlns:a16="http://schemas.microsoft.com/office/drawing/2014/main" val="20000"/>
                    </a:ext>
                  </a:extLst>
                </a:gridCol>
                <a:gridCol w="829887">
                  <a:extLst>
                    <a:ext uri="{9D8B030D-6E8A-4147-A177-3AD203B41FA5}">
                      <a16:colId xmlns:a16="http://schemas.microsoft.com/office/drawing/2014/main" val="44534088"/>
                    </a:ext>
                  </a:extLst>
                </a:gridCol>
                <a:gridCol w="1290329">
                  <a:extLst>
                    <a:ext uri="{9D8B030D-6E8A-4147-A177-3AD203B41FA5}">
                      <a16:colId xmlns:a16="http://schemas.microsoft.com/office/drawing/2014/main" val="1240756637"/>
                    </a:ext>
                  </a:extLst>
                </a:gridCol>
              </a:tblGrid>
              <a:tr h="404230">
                <a:tc>
                  <a:txBody>
                    <a:bodyPr/>
                    <a:lstStyle/>
                    <a:p>
                      <a:pPr marL="0" lvl="0" indent="0" algn="ctr" rtl="0">
                        <a:spcBef>
                          <a:spcPts val="0"/>
                        </a:spcBef>
                        <a:spcAft>
                          <a:spcPts val="0"/>
                        </a:spcAft>
                        <a:buNone/>
                      </a:pPr>
                      <a:r>
                        <a:rPr lang="es-MX" sz="1600" b="1" u="none" strike="noStrike" kern="1200" cap="none">
                          <a:solidFill>
                            <a:schemeClr val="bg1"/>
                          </a:solidFill>
                          <a:latin typeface="Noto Sans" panose="020B0502040504020204" pitchFamily="34" charset="0"/>
                          <a:ea typeface="Noto Sans" panose="020B0502040504020204" pitchFamily="34" charset="0"/>
                          <a:cs typeface="+mn-cs"/>
                          <a:sym typeface="Montserrat"/>
                        </a:rPr>
                        <a:t>Eventos Adversos por tipo de incidente</a:t>
                      </a:r>
                    </a:p>
                  </a:txBody>
                  <a:tcPr marL="91425" marR="91425" marT="91425" marB="91425" anchor="ctr">
                    <a:solidFill>
                      <a:srgbClr val="05405D"/>
                    </a:solidFill>
                  </a:tcPr>
                </a:tc>
                <a:tc>
                  <a:txBody>
                    <a:bodyPr/>
                    <a:lstStyle/>
                    <a:p>
                      <a:pPr marL="0" lvl="0" indent="0" algn="ctr" defTabSz="914400" rtl="0" eaLnBrk="1" latinLnBrk="0" hangingPunct="1">
                        <a:spcBef>
                          <a:spcPts val="0"/>
                        </a:spcBef>
                        <a:spcAft>
                          <a:spcPts val="0"/>
                        </a:spcAft>
                        <a:buNone/>
                      </a:pPr>
                      <a:r>
                        <a:rPr lang="es-MX" sz="1600" b="1" u="none" strike="noStrike" kern="1200" cap="none" dirty="0">
                          <a:solidFill>
                            <a:schemeClr val="bg1"/>
                          </a:solidFill>
                          <a:latin typeface="Noto Sans" panose="020B0502040504020204" pitchFamily="34" charset="0"/>
                          <a:ea typeface="Noto Sans" panose="020B0502040504020204" pitchFamily="34" charset="0"/>
                          <a:cs typeface="+mn-cs"/>
                          <a:sym typeface="Montserrat"/>
                        </a:rPr>
                        <a:t>2024</a:t>
                      </a:r>
                    </a:p>
                  </a:txBody>
                  <a:tcPr marL="91425" marR="91425" marT="91425" marB="91425" anchor="ctr">
                    <a:solidFill>
                      <a:srgbClr val="05405D"/>
                    </a:solidFill>
                  </a:tcPr>
                </a:tc>
                <a:tc>
                  <a:txBody>
                    <a:bodyPr/>
                    <a:lstStyle/>
                    <a:p>
                      <a:pPr marL="0" lvl="0" indent="0" algn="ctr" defTabSz="914400" rtl="0" eaLnBrk="1" latinLnBrk="0" hangingPunct="1">
                        <a:spcBef>
                          <a:spcPts val="0"/>
                        </a:spcBef>
                        <a:spcAft>
                          <a:spcPts val="0"/>
                        </a:spcAft>
                        <a:buNone/>
                      </a:pPr>
                      <a:r>
                        <a:rPr lang="es-MX" sz="1600" b="1" u="none" strike="noStrike" kern="1200" cap="none">
                          <a:solidFill>
                            <a:schemeClr val="bg1"/>
                          </a:solidFill>
                          <a:latin typeface="Noto Sans" panose="020B0502040504020204" pitchFamily="34" charset="0"/>
                          <a:ea typeface="Noto Sans" panose="020B0502040504020204" pitchFamily="34" charset="0"/>
                          <a:cs typeface="+mn-cs"/>
                          <a:sym typeface="Montserrat"/>
                        </a:rPr>
                        <a:t>Porcentaje</a:t>
                      </a:r>
                    </a:p>
                  </a:txBody>
                  <a:tcPr marL="91425" marR="91425" marT="91425" marB="91425" anchor="ctr">
                    <a:solidFill>
                      <a:srgbClr val="05405D"/>
                    </a:solidFill>
                  </a:tcPr>
                </a:tc>
                <a:extLst>
                  <a:ext uri="{0D108BD9-81ED-4DB2-BD59-A6C34878D82A}">
                    <a16:rowId xmlns:a16="http://schemas.microsoft.com/office/drawing/2014/main" val="10000"/>
                  </a:ext>
                </a:extLst>
              </a:tr>
              <a:tr h="309295">
                <a:tc>
                  <a:txBody>
                    <a:bodyPr/>
                    <a:lstStyle/>
                    <a:p>
                      <a:pPr marL="87313" indent="0" algn="l" fontAlgn="ctr">
                        <a:tabLst>
                          <a:tab pos="87313" algn="l"/>
                        </a:tabLst>
                      </a:pPr>
                      <a:r>
                        <a:rPr lang="es-MX" sz="1600" b="1" i="0" u="none" strike="noStrike">
                          <a:solidFill>
                            <a:srgbClr val="000000"/>
                          </a:solidFill>
                          <a:effectLst/>
                          <a:latin typeface="Noto Sans" panose="020B0502040504020204" pitchFamily="34" charset="0"/>
                          <a:ea typeface="Noto Sans" panose="020B0502040504020204" pitchFamily="34" charset="0"/>
                        </a:rPr>
                        <a:t>Proceso/procedimiento clínico</a:t>
                      </a: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235</a:t>
                      </a:r>
                    </a:p>
                  </a:txBody>
                  <a:tcPr marL="9525" marR="9525" marT="9525" marB="0" anchor="ctr">
                    <a:noFill/>
                  </a:tcPr>
                </a:tc>
                <a:tc>
                  <a:txBody>
                    <a:bodyPr/>
                    <a:lstStyle/>
                    <a:p>
                      <a:pPr marL="0" algn="ctr" defTabSz="914400" rtl="0" eaLnBrk="1" fontAlgn="ctr" latinLnBrk="0" hangingPunct="1"/>
                      <a:r>
                        <a:rPr lang="es-MX" sz="1600" b="1" i="0" u="none" strike="noStrike" kern="1200" dirty="0">
                          <a:solidFill>
                            <a:srgbClr val="000000"/>
                          </a:solidFill>
                          <a:effectLst/>
                          <a:latin typeface="Noto Sans" panose="020B0502040504020204" pitchFamily="34" charset="0"/>
                          <a:ea typeface="Noto Sans" panose="020B0502040504020204" pitchFamily="34" charset="0"/>
                          <a:cs typeface="+mn-cs"/>
                        </a:rPr>
                        <a:t>25.08</a:t>
                      </a:r>
                    </a:p>
                  </a:txBody>
                  <a:tcPr marL="9525" marR="9525" marT="9525" marB="0" anchor="ctr">
                    <a:noFill/>
                  </a:tcPr>
                </a:tc>
                <a:extLst>
                  <a:ext uri="{0D108BD9-81ED-4DB2-BD59-A6C34878D82A}">
                    <a16:rowId xmlns:a16="http://schemas.microsoft.com/office/drawing/2014/main" val="10001"/>
                  </a:ext>
                </a:extLst>
              </a:tr>
              <a:tr h="309295">
                <a:tc>
                  <a:txBody>
                    <a:bodyPr/>
                    <a:lstStyle/>
                    <a:p>
                      <a:pPr marL="87313" indent="0" algn="l" fontAlgn="ctr"/>
                      <a:r>
                        <a:rPr lang="es-MX" sz="1600" b="1" i="0" u="none" strike="noStrike">
                          <a:solidFill>
                            <a:srgbClr val="000000"/>
                          </a:solidFill>
                          <a:effectLst/>
                          <a:latin typeface="Noto Sans" panose="020B0502040504020204" pitchFamily="34" charset="0"/>
                          <a:ea typeface="Noto Sans" panose="020B0502040504020204" pitchFamily="34" charset="0"/>
                        </a:rPr>
                        <a:t>Dispositivos/equipos médicos</a:t>
                      </a: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282</a:t>
                      </a:r>
                    </a:p>
                  </a:txBody>
                  <a:tcPr marL="9525" marR="9525" marT="9525" marB="0" anchor="ctr">
                    <a:noFill/>
                  </a:tcP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30.10</a:t>
                      </a:r>
                    </a:p>
                  </a:txBody>
                  <a:tcPr marL="9525" marR="9525" marT="9525" marB="0" anchor="ctr">
                    <a:noFill/>
                  </a:tcPr>
                </a:tc>
                <a:extLst>
                  <a:ext uri="{0D108BD9-81ED-4DB2-BD59-A6C34878D82A}">
                    <a16:rowId xmlns:a16="http://schemas.microsoft.com/office/drawing/2014/main" val="10002"/>
                  </a:ext>
                </a:extLst>
              </a:tr>
              <a:tr h="425432">
                <a:tc>
                  <a:txBody>
                    <a:bodyPr/>
                    <a:lstStyle/>
                    <a:p>
                      <a:pPr marL="87313" indent="0" algn="l" fontAlgn="ctr"/>
                      <a:r>
                        <a:rPr lang="es-MX" sz="1600" b="1" i="0" u="none" strike="noStrike">
                          <a:solidFill>
                            <a:srgbClr val="000000"/>
                          </a:solidFill>
                          <a:effectLst/>
                          <a:latin typeface="Noto Sans" panose="020B0502040504020204" pitchFamily="34" charset="0"/>
                          <a:ea typeface="Noto Sans" panose="020B0502040504020204" pitchFamily="34" charset="0"/>
                        </a:rPr>
                        <a:t>Medicación/líquidos para administración I</a:t>
                      </a:r>
                      <a:r>
                        <a:rPr lang="es-MX" sz="1600" b="1" i="0" u="none" strike="noStrike" err="1">
                          <a:solidFill>
                            <a:srgbClr val="000000"/>
                          </a:solidFill>
                          <a:effectLst/>
                          <a:latin typeface="Noto Sans" panose="020B0502040504020204" pitchFamily="34" charset="0"/>
                          <a:ea typeface="Noto Sans" panose="020B0502040504020204" pitchFamily="34" charset="0"/>
                        </a:rPr>
                        <a:t>.V</a:t>
                      </a:r>
                      <a:r>
                        <a:rPr lang="es-MX" sz="1600" b="1" i="0" u="none" strike="noStrike">
                          <a:solidFill>
                            <a:srgbClr val="000000"/>
                          </a:solidFill>
                          <a:effectLst/>
                          <a:latin typeface="Noto Sans" panose="020B0502040504020204" pitchFamily="34" charset="0"/>
                          <a:ea typeface="Noto Sans" panose="020B0502040504020204" pitchFamily="34" charset="0"/>
                        </a:rPr>
                        <a:t>.</a:t>
                      </a:r>
                    </a:p>
                  </a:txBody>
                  <a:tcPr marL="9525" marR="9525" marT="9525" marB="0" anchor="ct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175</a:t>
                      </a:r>
                    </a:p>
                  </a:txBody>
                  <a:tcPr marL="9525" marR="9525" marT="9525" marB="0" anchor="ct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18.68</a:t>
                      </a:r>
                    </a:p>
                  </a:txBody>
                  <a:tcPr marL="9525" marR="9525" marT="9525" marB="0" anchor="ctr"/>
                </a:tc>
                <a:extLst>
                  <a:ext uri="{0D108BD9-81ED-4DB2-BD59-A6C34878D82A}">
                    <a16:rowId xmlns:a16="http://schemas.microsoft.com/office/drawing/2014/main" val="10003"/>
                  </a:ext>
                </a:extLst>
              </a:tr>
              <a:tr h="309295">
                <a:tc>
                  <a:txBody>
                    <a:bodyPr/>
                    <a:lstStyle/>
                    <a:p>
                      <a:pPr marL="87313" indent="0" algn="l" fontAlgn="ctr"/>
                      <a:r>
                        <a:rPr lang="es-MX" sz="1600" b="1" i="0" u="none" strike="noStrike">
                          <a:solidFill>
                            <a:srgbClr val="000000"/>
                          </a:solidFill>
                          <a:effectLst/>
                          <a:latin typeface="Noto Sans" panose="020B0502040504020204" pitchFamily="34" charset="0"/>
                          <a:ea typeface="Noto Sans" panose="020B0502040504020204" pitchFamily="34" charset="0"/>
                        </a:rPr>
                        <a:t>Accidentes </a:t>
                      </a:r>
                    </a:p>
                  </a:txBody>
                  <a:tcPr marL="9525" marR="9525" marT="9525" marB="0" anchor="ct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166</a:t>
                      </a:r>
                    </a:p>
                  </a:txBody>
                  <a:tcPr marL="9525" marR="9525" marT="9525" marB="0" anchor="ct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17.72</a:t>
                      </a:r>
                    </a:p>
                  </a:txBody>
                  <a:tcPr marL="9525" marR="9525" marT="9525" marB="0" anchor="ctr"/>
                </a:tc>
                <a:extLst>
                  <a:ext uri="{0D108BD9-81ED-4DB2-BD59-A6C34878D82A}">
                    <a16:rowId xmlns:a16="http://schemas.microsoft.com/office/drawing/2014/main" val="10004"/>
                  </a:ext>
                </a:extLst>
              </a:tr>
              <a:tr h="257742">
                <a:tc>
                  <a:txBody>
                    <a:bodyPr/>
                    <a:lstStyle/>
                    <a:p>
                      <a:pPr marL="87313" indent="0" algn="l" fontAlgn="ctr"/>
                      <a:r>
                        <a:rPr lang="es-MX" sz="1600" b="1" i="0" u="none" strike="noStrike">
                          <a:solidFill>
                            <a:srgbClr val="000000"/>
                          </a:solidFill>
                          <a:effectLst/>
                          <a:latin typeface="Noto Sans" panose="020B0502040504020204" pitchFamily="34" charset="0"/>
                          <a:ea typeface="Noto Sans" panose="020B0502040504020204" pitchFamily="34" charset="0"/>
                        </a:rPr>
                        <a:t>Asignación de la Dieta</a:t>
                      </a:r>
                    </a:p>
                  </a:txBody>
                  <a:tcPr marL="9525" marR="9525" marT="9525" marB="0" anchor="ct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33</a:t>
                      </a:r>
                    </a:p>
                  </a:txBody>
                  <a:tcPr marL="9525" marR="9525" marT="9525" marB="0" anchor="ctr"/>
                </a:tc>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3.52</a:t>
                      </a:r>
                    </a:p>
                  </a:txBody>
                  <a:tcPr marL="9525" marR="9525" marT="9525" marB="0" anchor="ctr"/>
                </a:tc>
                <a:extLst>
                  <a:ext uri="{0D108BD9-81ED-4DB2-BD59-A6C34878D82A}">
                    <a16:rowId xmlns:a16="http://schemas.microsoft.com/office/drawing/2014/main" val="10005"/>
                  </a:ext>
                </a:extLst>
              </a:tr>
              <a:tr h="257742">
                <a:tc>
                  <a:txBody>
                    <a:bodyPr/>
                    <a:lstStyle/>
                    <a:p>
                      <a:pPr marL="87313" marR="0" lvl="0" indent="0" algn="l" defTabSz="914400" rtl="0" eaLnBrk="1" fontAlgn="ctr" latinLnBrk="0" hangingPunct="1">
                        <a:lnSpc>
                          <a:spcPct val="100000"/>
                        </a:lnSpc>
                        <a:spcBef>
                          <a:spcPts val="0"/>
                        </a:spcBef>
                        <a:spcAft>
                          <a:spcPts val="0"/>
                        </a:spcAft>
                        <a:buClr>
                          <a:srgbClr val="000000"/>
                        </a:buClr>
                        <a:buSzPts val="1200"/>
                        <a:buFont typeface="Arial"/>
                        <a:buNone/>
                      </a:pPr>
                      <a:r>
                        <a:rPr lang="es-ES" sz="1600" b="1" i="0" u="none" strike="noStrike" kern="1200">
                          <a:solidFill>
                            <a:schemeClr val="tx1"/>
                          </a:solidFill>
                          <a:effectLst/>
                          <a:latin typeface="Noto Sans" panose="020B0502040504020204" pitchFamily="34" charset="0"/>
                          <a:ea typeface="Noto Sans" panose="020B0502040504020204" pitchFamily="34" charset="0"/>
                          <a:cs typeface="+mn-cs"/>
                          <a:sym typeface="Montserrat"/>
                        </a:rPr>
                        <a:t>Otros</a:t>
                      </a:r>
                      <a:endParaRPr lang="es-MX" sz="1600" b="1" i="0" u="none" strike="noStrike" kern="1200">
                        <a:solidFill>
                          <a:schemeClr val="tx1"/>
                        </a:solidFill>
                        <a:effectLst/>
                        <a:latin typeface="Noto Sans" panose="020B0502040504020204" pitchFamily="34" charset="0"/>
                        <a:ea typeface="Noto Sans" panose="020B0502040504020204" pitchFamily="34" charset="0"/>
                        <a:cs typeface="+mn-cs"/>
                        <a:sym typeface="Montserrat"/>
                      </a:endParaRP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46</a:t>
                      </a:r>
                    </a:p>
                  </a:txBody>
                  <a:tcPr marL="9525" marR="9525" marT="9525" marB="0" anchor="ctr">
                    <a:noFill/>
                  </a:tcPr>
                </a:tc>
                <a:tc>
                  <a:txBody>
                    <a:bodyPr/>
                    <a:lstStyle/>
                    <a:p>
                      <a:pPr algn="ctr" rtl="0" fontAlgn="ctr"/>
                      <a:r>
                        <a:rPr lang="es-MX" sz="1600" b="1" i="0" u="none" strike="noStrike">
                          <a:solidFill>
                            <a:srgbClr val="000000"/>
                          </a:solidFill>
                          <a:effectLst/>
                          <a:latin typeface="Noto Sans" panose="020B0502040504020204" pitchFamily="34" charset="0"/>
                          <a:ea typeface="Noto Sans" panose="020B0502040504020204" pitchFamily="34" charset="0"/>
                        </a:rPr>
                        <a:t>4.91</a:t>
                      </a:r>
                    </a:p>
                  </a:txBody>
                  <a:tcPr marL="9525" marR="9525" marT="9525" marB="0" anchor="ctr">
                    <a:noFill/>
                  </a:tcPr>
                </a:tc>
                <a:extLst>
                  <a:ext uri="{0D108BD9-81ED-4DB2-BD59-A6C34878D82A}">
                    <a16:rowId xmlns:a16="http://schemas.microsoft.com/office/drawing/2014/main" val="1055509965"/>
                  </a:ext>
                </a:extLst>
              </a:tr>
              <a:tr h="229750">
                <a:tc>
                  <a:txBody>
                    <a:bodyPr/>
                    <a:lstStyle/>
                    <a:p>
                      <a:pPr marL="447675"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s-MX" sz="1600" b="1" i="0" u="none" strike="noStrike" kern="1200">
                          <a:solidFill>
                            <a:schemeClr val="bg1"/>
                          </a:solidFill>
                          <a:effectLst/>
                          <a:latin typeface="Noto Sans" panose="020B0502040504020204" pitchFamily="34" charset="0"/>
                          <a:ea typeface="Noto Sans" panose="020B0502040504020204" pitchFamily="34" charset="0"/>
                          <a:cs typeface="+mn-cs"/>
                          <a:sym typeface="Montserrat"/>
                        </a:rPr>
                        <a:t>Total</a:t>
                      </a:r>
                    </a:p>
                  </a:txBody>
                  <a:tcPr marL="9525" marR="9525" marT="9525" marB="0" anchor="ctr">
                    <a:solidFill>
                      <a:srgbClr val="05405D"/>
                    </a:solidFill>
                  </a:tcPr>
                </a:tc>
                <a:tc>
                  <a:txBody>
                    <a:bodyPr/>
                    <a:lstStyle/>
                    <a:p>
                      <a:pPr algn="ctr" rtl="0" fontAlgn="ctr"/>
                      <a:r>
                        <a:rPr lang="es-MX" sz="1600" b="1" i="0" u="none" strike="noStrike" dirty="0">
                          <a:solidFill>
                            <a:schemeClr val="bg1"/>
                          </a:solidFill>
                          <a:effectLst/>
                          <a:latin typeface="Noto Sans" panose="020B0502040504020204" pitchFamily="34" charset="0"/>
                          <a:ea typeface="Noto Sans" panose="020B0502040504020204" pitchFamily="34" charset="0"/>
                        </a:rPr>
                        <a:t>937</a:t>
                      </a:r>
                    </a:p>
                  </a:txBody>
                  <a:tcPr marL="9525" marR="9525" marT="9525" marB="0" anchor="ctr">
                    <a:solidFill>
                      <a:srgbClr val="05405D"/>
                    </a:solidFill>
                  </a:tcPr>
                </a:tc>
                <a:tc>
                  <a:txBody>
                    <a:bodyPr/>
                    <a:lstStyle/>
                    <a:p>
                      <a:pPr algn="ctr" rtl="0" fontAlgn="ctr"/>
                      <a:r>
                        <a:rPr lang="es-MX" sz="1600" b="1" i="0" u="none" strike="noStrike" dirty="0">
                          <a:solidFill>
                            <a:schemeClr val="bg1"/>
                          </a:solidFill>
                          <a:effectLst/>
                          <a:latin typeface="Noto Sans" panose="020B0502040504020204" pitchFamily="34" charset="0"/>
                          <a:ea typeface="Noto Sans" panose="020B0502040504020204" pitchFamily="34" charset="0"/>
                        </a:rPr>
                        <a:t>100.00</a:t>
                      </a:r>
                    </a:p>
                  </a:txBody>
                  <a:tcPr marL="9525" marR="9525" marT="9525" marB="0" anchor="ctr">
                    <a:solidFill>
                      <a:srgbClr val="05405D"/>
                    </a:solidFill>
                  </a:tcPr>
                </a:tc>
                <a:extLst>
                  <a:ext uri="{0D108BD9-81ED-4DB2-BD59-A6C34878D82A}">
                    <a16:rowId xmlns:a16="http://schemas.microsoft.com/office/drawing/2014/main" val="2867218337"/>
                  </a:ext>
                </a:extLst>
              </a:tr>
            </a:tbl>
          </a:graphicData>
        </a:graphic>
      </p:graphicFrame>
      <p:graphicFrame>
        <p:nvGraphicFramePr>
          <p:cNvPr id="22" name="Google Shape;459;p15">
            <a:extLst>
              <a:ext uri="{FF2B5EF4-FFF2-40B4-BE49-F238E27FC236}">
                <a16:creationId xmlns:a16="http://schemas.microsoft.com/office/drawing/2014/main" id="{31BE45D0-AA0B-DA6D-3DD0-3ABA0FFF1103}"/>
              </a:ext>
            </a:extLst>
          </p:cNvPr>
          <p:cNvGraphicFramePr/>
          <p:nvPr>
            <p:extLst>
              <p:ext uri="{D42A27DB-BD31-4B8C-83A1-F6EECF244321}">
                <p14:modId xmlns:p14="http://schemas.microsoft.com/office/powerpoint/2010/main" val="3417281223"/>
              </p:ext>
            </p:extLst>
          </p:nvPr>
        </p:nvGraphicFramePr>
        <p:xfrm>
          <a:off x="247394" y="874277"/>
          <a:ext cx="6329529" cy="2758095"/>
        </p:xfrm>
        <a:graphic>
          <a:graphicData uri="http://schemas.openxmlformats.org/drawingml/2006/table">
            <a:tbl>
              <a:tblPr firstRow="1" bandRow="1">
                <a:tableStyleId>{22838BEF-8BB2-4498-84A7-C5851F593DF1}</a:tableStyleId>
              </a:tblPr>
              <a:tblGrid>
                <a:gridCol w="3315498">
                  <a:extLst>
                    <a:ext uri="{9D8B030D-6E8A-4147-A177-3AD203B41FA5}">
                      <a16:colId xmlns:a16="http://schemas.microsoft.com/office/drawing/2014/main" val="20000"/>
                    </a:ext>
                  </a:extLst>
                </a:gridCol>
                <a:gridCol w="977024">
                  <a:extLst>
                    <a:ext uri="{9D8B030D-6E8A-4147-A177-3AD203B41FA5}">
                      <a16:colId xmlns:a16="http://schemas.microsoft.com/office/drawing/2014/main" val="1997122481"/>
                    </a:ext>
                  </a:extLst>
                </a:gridCol>
                <a:gridCol w="946484">
                  <a:extLst>
                    <a:ext uri="{9D8B030D-6E8A-4147-A177-3AD203B41FA5}">
                      <a16:colId xmlns:a16="http://schemas.microsoft.com/office/drawing/2014/main" val="20002"/>
                    </a:ext>
                  </a:extLst>
                </a:gridCol>
                <a:gridCol w="1090523">
                  <a:extLst>
                    <a:ext uri="{9D8B030D-6E8A-4147-A177-3AD203B41FA5}">
                      <a16:colId xmlns:a16="http://schemas.microsoft.com/office/drawing/2014/main" val="1024108893"/>
                    </a:ext>
                  </a:extLst>
                </a:gridCol>
              </a:tblGrid>
              <a:tr h="291244">
                <a:tc gridSpan="4">
                  <a:txBody>
                    <a:bodyPr/>
                    <a:lstStyle/>
                    <a:p>
                      <a:pPr marL="0" marR="0" lvl="1" indent="0" algn="ctr" rtl="0">
                        <a:lnSpc>
                          <a:spcPct val="100000"/>
                        </a:lnSpc>
                        <a:spcBef>
                          <a:spcPts val="0"/>
                        </a:spcBef>
                        <a:spcAft>
                          <a:spcPts val="0"/>
                        </a:spcAft>
                        <a:buClr>
                          <a:srgbClr val="000000"/>
                        </a:buClr>
                        <a:buSzPts val="1400"/>
                        <a:buFont typeface="Arial"/>
                        <a:buNone/>
                      </a:pPr>
                      <a:r>
                        <a:rPr lang="es-MX" sz="1600" u="none" strike="noStrike" cap="none">
                          <a:solidFill>
                            <a:schemeClr val="bg1"/>
                          </a:solidFill>
                          <a:latin typeface="Noto Sans" panose="020B0502040504020204" pitchFamily="34" charset="0"/>
                          <a:ea typeface="Noto Sans" panose="020B0502040504020204" pitchFamily="34" charset="0"/>
                          <a:sym typeface="Montserrat"/>
                        </a:rPr>
                        <a:t>Evento</a:t>
                      </a:r>
                      <a:r>
                        <a:rPr lang="es-MX" sz="1600" u="none" strike="noStrike" cap="none" baseline="0">
                          <a:solidFill>
                            <a:schemeClr val="bg1"/>
                          </a:solidFill>
                          <a:latin typeface="Noto Sans" panose="020B0502040504020204" pitchFamily="34" charset="0"/>
                          <a:ea typeface="Noto Sans" panose="020B0502040504020204" pitchFamily="34" charset="0"/>
                          <a:sym typeface="Montserrat"/>
                        </a:rPr>
                        <a:t> Adverso </a:t>
                      </a:r>
                      <a:r>
                        <a:rPr lang="es-MX" sz="1600" u="none" strike="noStrike" cap="none">
                          <a:solidFill>
                            <a:schemeClr val="bg1"/>
                          </a:solidFill>
                          <a:latin typeface="Noto Sans" panose="020B0502040504020204" pitchFamily="34" charset="0"/>
                          <a:ea typeface="Noto Sans" panose="020B0502040504020204" pitchFamily="34" charset="0"/>
                          <a:sym typeface="Montserrat"/>
                        </a:rPr>
                        <a:t>por tipo de notificación</a:t>
                      </a:r>
                      <a:endParaRPr sz="1600"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solidFill>
                      <a:srgbClr val="05405D"/>
                    </a:solidFill>
                  </a:tcPr>
                </a:tc>
                <a:tc hMerge="1">
                  <a:txBody>
                    <a:bodyPr/>
                    <a:lstStyle/>
                    <a:p>
                      <a:endParaRPr lang="es-MX"/>
                    </a:p>
                  </a:txBody>
                  <a:tcPr/>
                </a:tc>
                <a:tc hMerge="1">
                  <a:txBody>
                    <a:bodyPr/>
                    <a:lstStyle/>
                    <a:p>
                      <a:pPr marL="0" marR="0" lvl="1" indent="0" algn="ctr" rtl="0">
                        <a:lnSpc>
                          <a:spcPct val="100000"/>
                        </a:lnSpc>
                        <a:spcBef>
                          <a:spcPts val="0"/>
                        </a:spcBef>
                        <a:spcAft>
                          <a:spcPts val="0"/>
                        </a:spcAft>
                        <a:buClr>
                          <a:srgbClr val="000000"/>
                        </a:buClr>
                        <a:buSzPts val="1400"/>
                        <a:buFont typeface="Arial"/>
                        <a:buNone/>
                      </a:pPr>
                      <a:endParaRPr sz="1200" i="0" u="none" strike="noStrike" cap="none" dirty="0">
                        <a:solidFill>
                          <a:schemeClr val="bg1"/>
                        </a:solidFill>
                        <a:latin typeface="+mn-lt"/>
                        <a:ea typeface="Montserrat"/>
                        <a:cs typeface="Arial" panose="020B0604020202020204" pitchFamily="34" charset="0"/>
                        <a:sym typeface="Montserrat"/>
                      </a:endParaRPr>
                    </a:p>
                  </a:txBody>
                  <a:tcPr marL="91450" marR="91450" marT="45675" marB="45675" anchor="ctr">
                    <a:solidFill>
                      <a:srgbClr val="05405D"/>
                    </a:solidFill>
                  </a:tcPr>
                </a:tc>
                <a:tc hMerge="1">
                  <a:txBody>
                    <a:bodyPr/>
                    <a:lstStyle/>
                    <a:p>
                      <a:pPr marL="0" marR="0" lvl="1" indent="0" algn="ctr" rtl="0">
                        <a:lnSpc>
                          <a:spcPct val="100000"/>
                        </a:lnSpc>
                        <a:spcBef>
                          <a:spcPts val="0"/>
                        </a:spcBef>
                        <a:spcAft>
                          <a:spcPts val="0"/>
                        </a:spcAft>
                        <a:buClr>
                          <a:srgbClr val="000000"/>
                        </a:buClr>
                        <a:buSzPts val="1400"/>
                        <a:buFont typeface="Arial"/>
                        <a:buNone/>
                      </a:pPr>
                      <a:endParaRPr sz="1200" i="0" u="none" strike="noStrike" cap="none" dirty="0">
                        <a:solidFill>
                          <a:schemeClr val="bg1"/>
                        </a:solidFill>
                        <a:latin typeface="+mn-lt"/>
                        <a:ea typeface="Montserrat"/>
                        <a:cs typeface="Arial" panose="020B0604020202020204" pitchFamily="34" charset="0"/>
                        <a:sym typeface="Montserrat"/>
                      </a:endParaRPr>
                    </a:p>
                  </a:txBody>
                  <a:tcPr marL="91450" marR="91450" marT="45675" marB="45675" anchor="ctr">
                    <a:solidFill>
                      <a:srgbClr val="05405D"/>
                    </a:solidFill>
                  </a:tcPr>
                </a:tc>
                <a:extLst>
                  <a:ext uri="{0D108BD9-81ED-4DB2-BD59-A6C34878D82A}">
                    <a16:rowId xmlns:a16="http://schemas.microsoft.com/office/drawing/2014/main" val="10000"/>
                  </a:ext>
                </a:extLst>
              </a:tr>
              <a:tr h="503115">
                <a:tc>
                  <a:txBody>
                    <a:bodyPr/>
                    <a:lstStyle/>
                    <a:p>
                      <a:pPr marL="0" marR="0" lvl="1" indent="0" algn="ctr" rtl="0">
                        <a:lnSpc>
                          <a:spcPct val="100000"/>
                        </a:lnSpc>
                        <a:spcBef>
                          <a:spcPts val="0"/>
                        </a:spcBef>
                        <a:spcAft>
                          <a:spcPts val="0"/>
                        </a:spcAft>
                        <a:buClr>
                          <a:srgbClr val="000000"/>
                        </a:buClr>
                        <a:buSzPts val="1200"/>
                        <a:buFont typeface="Arial"/>
                        <a:buNone/>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Tipo de Notificación</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solidFill>
                      <a:srgbClr val="05405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6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rPr>
                        <a:t>2023</a:t>
                      </a:r>
                      <a:endParaRPr sz="16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solidFill>
                      <a:srgbClr val="05405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2024</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solidFill>
                      <a:srgbClr val="05405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a:t>
                      </a:r>
                      <a:endParaRPr sz="1600" b="1" i="1"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solidFill>
                      <a:srgbClr val="05405D"/>
                    </a:solidFill>
                  </a:tcPr>
                </a:tc>
                <a:extLst>
                  <a:ext uri="{0D108BD9-81ED-4DB2-BD59-A6C34878D82A}">
                    <a16:rowId xmlns:a16="http://schemas.microsoft.com/office/drawing/2014/main" val="10001"/>
                  </a:ext>
                </a:extLst>
              </a:tr>
              <a:tr h="503115">
                <a:tc>
                  <a:txBody>
                    <a:bodyPr/>
                    <a:lstStyle/>
                    <a:p>
                      <a:pPr marL="93663" marR="0" lvl="1" indent="0" algn="l" rtl="0">
                        <a:lnSpc>
                          <a:spcPct val="100000"/>
                        </a:lnSpc>
                        <a:spcBef>
                          <a:spcPts val="0"/>
                        </a:spcBef>
                        <a:spcAft>
                          <a:spcPts val="0"/>
                        </a:spcAft>
                        <a:buClr>
                          <a:srgbClr val="000000"/>
                        </a:buClr>
                        <a:buSzPts val="1200"/>
                        <a:buFont typeface="Arial"/>
                        <a:buNone/>
                      </a:pPr>
                      <a:r>
                        <a:rPr lang="es-MX" sz="1600" b="1" u="none" strike="noStrike" cap="none" dirty="0">
                          <a:latin typeface="Noto Sans" panose="020B0502040504020204" pitchFamily="34" charset="0"/>
                          <a:ea typeface="Noto Sans" panose="020B0502040504020204" pitchFamily="34" charset="0"/>
                          <a:sym typeface="Montserrat"/>
                        </a:rPr>
                        <a:t>Incidentes con daño (eventos adversos)</a:t>
                      </a:r>
                      <a:endParaRPr sz="1600" b="1" i="0" u="none" strike="noStrike" cap="none" dirty="0">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769</a:t>
                      </a: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774</a:t>
                      </a:r>
                    </a:p>
                  </a:txBody>
                  <a:tcPr marL="9525" marR="9525" marT="9525" marB="0" anchor="ctr">
                    <a:noFill/>
                  </a:tcP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0.65</a:t>
                      </a:r>
                    </a:p>
                  </a:txBody>
                  <a:tcPr marL="9525" marR="9525" marT="9525" marB="0" anchor="ctr">
                    <a:noFill/>
                  </a:tcPr>
                </a:tc>
                <a:extLst>
                  <a:ext uri="{0D108BD9-81ED-4DB2-BD59-A6C34878D82A}">
                    <a16:rowId xmlns:a16="http://schemas.microsoft.com/office/drawing/2014/main" val="10002"/>
                  </a:ext>
                </a:extLst>
              </a:tr>
              <a:tr h="291244">
                <a:tc>
                  <a:txBody>
                    <a:bodyPr/>
                    <a:lstStyle/>
                    <a:p>
                      <a:pPr marL="93663" marR="0" lvl="1"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s-MX" sz="1600" b="1" u="none" strike="noStrike" cap="none" dirty="0">
                          <a:latin typeface="Noto Sans" panose="020B0502040504020204" pitchFamily="34" charset="0"/>
                          <a:ea typeface="Noto Sans" panose="020B0502040504020204" pitchFamily="34" charset="0"/>
                          <a:sym typeface="Montserrat"/>
                        </a:rPr>
                        <a:t>Incidentes sin daño </a:t>
                      </a:r>
                      <a:endParaRPr sz="1600" b="1" i="0" u="none" strike="noStrike" cap="none" dirty="0">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19</a:t>
                      </a: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163</a:t>
                      </a:r>
                    </a:p>
                  </a:txBody>
                  <a:tcPr marL="9525" marR="9525" marT="9525" marB="0" anchor="ctr">
                    <a:noFill/>
                  </a:tcP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7.57</a:t>
                      </a:r>
                    </a:p>
                  </a:txBody>
                  <a:tcPr marL="9525" marR="9525" marT="9525" marB="0" anchor="ctr">
                    <a:noFill/>
                  </a:tcPr>
                </a:tc>
                <a:extLst>
                  <a:ext uri="{0D108BD9-81ED-4DB2-BD59-A6C34878D82A}">
                    <a16:rowId xmlns:a16="http://schemas.microsoft.com/office/drawing/2014/main" val="10003"/>
                  </a:ext>
                </a:extLst>
              </a:tr>
              <a:tr h="291244">
                <a:tc>
                  <a:txBody>
                    <a:bodyPr/>
                    <a:lstStyle/>
                    <a:p>
                      <a:pPr marL="93663" marR="0" lvl="1" indent="0" algn="l" rtl="0">
                        <a:lnSpc>
                          <a:spcPct val="100000"/>
                        </a:lnSpc>
                        <a:spcBef>
                          <a:spcPts val="0"/>
                        </a:spcBef>
                        <a:spcAft>
                          <a:spcPts val="0"/>
                        </a:spcAft>
                        <a:buClr>
                          <a:srgbClr val="000000"/>
                        </a:buClr>
                        <a:buSzPts val="1200"/>
                        <a:buFont typeface="Arial"/>
                        <a:buNone/>
                      </a:pPr>
                      <a:r>
                        <a:rPr lang="es-MX" sz="1600" b="1" u="none" strike="noStrike" cap="none" dirty="0">
                          <a:latin typeface="Noto Sans" panose="020B0502040504020204" pitchFamily="34" charset="0"/>
                          <a:ea typeface="Noto Sans" panose="020B0502040504020204" pitchFamily="34" charset="0"/>
                          <a:sym typeface="Montserrat"/>
                        </a:rPr>
                        <a:t>Cuasi incidente (cuasi falla)</a:t>
                      </a:r>
                      <a:endParaRPr sz="1600" b="1" i="0" u="none" strike="noStrike" cap="none" dirty="0">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23</a:t>
                      </a: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42</a:t>
                      </a:r>
                    </a:p>
                  </a:txBody>
                  <a:tcPr marL="9525" marR="9525" marT="9525" marB="0" anchor="ctr">
                    <a:noFill/>
                  </a:tcP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82.61</a:t>
                      </a:r>
                    </a:p>
                  </a:txBody>
                  <a:tcPr marL="9525" marR="9525" marT="9525" marB="0" anchor="ctr">
                    <a:noFill/>
                  </a:tcPr>
                </a:tc>
                <a:extLst>
                  <a:ext uri="{0D108BD9-81ED-4DB2-BD59-A6C34878D82A}">
                    <a16:rowId xmlns:a16="http://schemas.microsoft.com/office/drawing/2014/main" val="10004"/>
                  </a:ext>
                </a:extLst>
              </a:tr>
              <a:tr h="291244">
                <a:tc>
                  <a:txBody>
                    <a:bodyPr/>
                    <a:lstStyle/>
                    <a:p>
                      <a:pPr marL="93663" marR="0" lvl="1" indent="0" algn="l" rtl="0">
                        <a:lnSpc>
                          <a:spcPct val="100000"/>
                        </a:lnSpc>
                        <a:spcBef>
                          <a:spcPts val="0"/>
                        </a:spcBef>
                        <a:spcAft>
                          <a:spcPts val="0"/>
                        </a:spcAft>
                        <a:buClr>
                          <a:srgbClr val="000000"/>
                        </a:buClr>
                        <a:buSzPts val="1200"/>
                        <a:buFont typeface="Arial"/>
                        <a:buNone/>
                      </a:pPr>
                      <a:r>
                        <a:rPr lang="es-MX" sz="1600" b="1" u="none" strike="noStrike" cap="none" dirty="0">
                          <a:latin typeface="Noto Sans" panose="020B0502040504020204" pitchFamily="34" charset="0"/>
                          <a:ea typeface="Noto Sans" panose="020B0502040504020204" pitchFamily="34" charset="0"/>
                          <a:sym typeface="Montserrat"/>
                        </a:rPr>
                        <a:t>Otros</a:t>
                      </a:r>
                      <a:endParaRPr sz="1600" b="1" i="0" u="none" strike="noStrike" cap="none" dirty="0">
                        <a:solidFill>
                          <a:srgbClr val="595959"/>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22</a:t>
                      </a:r>
                    </a:p>
                  </a:txBody>
                  <a:tcPr marL="9525" marR="9525" marT="9525" marB="0" anchor="ctr">
                    <a:no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37</a:t>
                      </a:r>
                    </a:p>
                  </a:txBody>
                  <a:tcPr marL="9525" marR="9525" marT="9525" marB="0" anchor="ctr">
                    <a:noFill/>
                  </a:tcP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68.18</a:t>
                      </a:r>
                    </a:p>
                  </a:txBody>
                  <a:tcPr marL="9525" marR="9525" marT="9525" marB="0" anchor="ctr">
                    <a:noFill/>
                  </a:tcPr>
                </a:tc>
                <a:extLst>
                  <a:ext uri="{0D108BD9-81ED-4DB2-BD59-A6C34878D82A}">
                    <a16:rowId xmlns:a16="http://schemas.microsoft.com/office/drawing/2014/main" val="10006"/>
                  </a:ext>
                </a:extLst>
              </a:tr>
              <a:tr h="291244">
                <a:tc>
                  <a:txBody>
                    <a:bodyPr/>
                    <a:lstStyle/>
                    <a:p>
                      <a:pPr marL="0" marR="0" lvl="0" indent="0" algn="ctr" rtl="0">
                        <a:lnSpc>
                          <a:spcPct val="100000"/>
                        </a:lnSpc>
                        <a:spcBef>
                          <a:spcPts val="0"/>
                        </a:spcBef>
                        <a:spcAft>
                          <a:spcPts val="0"/>
                        </a:spcAft>
                        <a:buClr>
                          <a:srgbClr val="000000"/>
                        </a:buClr>
                        <a:buSzPts val="1200"/>
                        <a:buFont typeface="Arial"/>
                        <a:buNone/>
                      </a:pPr>
                      <a:r>
                        <a:rPr lang="es-MX" sz="1600" b="1" u="none" strike="noStrike" cap="none">
                          <a:solidFill>
                            <a:schemeClr val="bg1"/>
                          </a:solidFill>
                          <a:latin typeface="Noto Sans" panose="020B0502040504020204" pitchFamily="34" charset="0"/>
                          <a:ea typeface="Noto Sans" panose="020B0502040504020204" pitchFamily="34" charset="0"/>
                          <a:sym typeface="Montserrat"/>
                        </a:rPr>
                        <a:t>Total</a:t>
                      </a:r>
                      <a:endParaRPr sz="1600" b="1" i="0" u="none" strike="noStrike" cap="none">
                        <a:solidFill>
                          <a:schemeClr val="bg1"/>
                        </a:solidFill>
                        <a:latin typeface="Noto Sans" panose="020B0502040504020204" pitchFamily="34" charset="0"/>
                        <a:ea typeface="Noto Sans" panose="020B0502040504020204" pitchFamily="34" charset="0"/>
                        <a:cs typeface="Arial" panose="020B0604020202020204" pitchFamily="34" charset="0"/>
                        <a:sym typeface="Montserrat"/>
                      </a:endParaRPr>
                    </a:p>
                  </a:txBody>
                  <a:tcPr marL="91450" marR="91450" marT="45675" marB="45675" anchor="ctr">
                    <a:solidFill>
                      <a:srgbClr val="05405D"/>
                    </a:solidFill>
                  </a:tcPr>
                </a:tc>
                <a:tc>
                  <a:txBody>
                    <a:bodyPr/>
                    <a:lstStyle/>
                    <a:p>
                      <a:pPr algn="ctr" rtl="0" fontAlgn="ctr"/>
                      <a:r>
                        <a:rPr lang="es-MX" sz="1600" b="1" i="0" u="none" strike="noStrike" dirty="0">
                          <a:solidFill>
                            <a:srgbClr val="FFFFFF"/>
                          </a:solidFill>
                          <a:effectLst/>
                          <a:latin typeface="Noto Sans" panose="020B0502040504020204" pitchFamily="34" charset="0"/>
                          <a:ea typeface="Noto Sans" panose="020B0502040504020204" pitchFamily="34" charset="0"/>
                        </a:rPr>
                        <a:t>833</a:t>
                      </a:r>
                    </a:p>
                  </a:txBody>
                  <a:tcPr marL="9525" marR="9525" marT="9525" marB="0" anchor="ctr">
                    <a:solidFill>
                      <a:srgbClr val="05405D"/>
                    </a:solidFill>
                  </a:tcPr>
                </a:tc>
                <a:tc>
                  <a:txBody>
                    <a:bodyPr/>
                    <a:lstStyle/>
                    <a:p>
                      <a:pPr algn="ctr" rtl="0" fontAlgn="ctr"/>
                      <a:r>
                        <a:rPr lang="es-MX" sz="1600" b="1" i="0" u="none" strike="noStrike" dirty="0">
                          <a:solidFill>
                            <a:srgbClr val="FFFFFF"/>
                          </a:solidFill>
                          <a:effectLst/>
                          <a:latin typeface="Noto Sans" panose="020B0502040504020204" pitchFamily="34" charset="0"/>
                          <a:ea typeface="Noto Sans" panose="020B0502040504020204" pitchFamily="34" charset="0"/>
                        </a:rPr>
                        <a:t>1,016</a:t>
                      </a:r>
                    </a:p>
                  </a:txBody>
                  <a:tcPr marL="9525" marR="9525" marT="9525" marB="0" anchor="ctr">
                    <a:solidFill>
                      <a:srgbClr val="05405D"/>
                    </a:solidFill>
                  </a:tcPr>
                </a:tc>
                <a:tc>
                  <a:txBody>
                    <a:bodyPr/>
                    <a:lstStyle/>
                    <a:p>
                      <a:pPr algn="ctr" rtl="0" fontAlgn="ctr"/>
                      <a:r>
                        <a:rPr lang="es-MX" sz="1600" b="1" i="0" u="none" strike="noStrike" dirty="0">
                          <a:solidFill>
                            <a:srgbClr val="FFFFFF"/>
                          </a:solidFill>
                          <a:effectLst/>
                          <a:latin typeface="Noto Sans" panose="020B0502040504020204" pitchFamily="34" charset="0"/>
                          <a:ea typeface="Noto Sans" panose="020B0502040504020204" pitchFamily="34" charset="0"/>
                        </a:rPr>
                        <a:t>21.97</a:t>
                      </a:r>
                    </a:p>
                  </a:txBody>
                  <a:tcPr marL="9525" marR="9525" marT="9525" marB="0" anchor="ctr">
                    <a:solidFill>
                      <a:srgbClr val="05405D"/>
                    </a:solidFill>
                  </a:tcPr>
                </a:tc>
                <a:extLst>
                  <a:ext uri="{0D108BD9-81ED-4DB2-BD59-A6C34878D82A}">
                    <a16:rowId xmlns:a16="http://schemas.microsoft.com/office/drawing/2014/main" val="10007"/>
                  </a:ext>
                </a:extLst>
              </a:tr>
            </a:tbl>
          </a:graphicData>
        </a:graphic>
      </p:graphicFrame>
      <p:sp>
        <p:nvSpPr>
          <p:cNvPr id="23" name="CuadroTexto 22">
            <a:extLst>
              <a:ext uri="{FF2B5EF4-FFF2-40B4-BE49-F238E27FC236}">
                <a16:creationId xmlns:a16="http://schemas.microsoft.com/office/drawing/2014/main" id="{A9ADBDDA-7A57-BC72-C6FC-1A75086BF215}"/>
              </a:ext>
            </a:extLst>
          </p:cNvPr>
          <p:cNvSpPr txBox="1"/>
          <p:nvPr/>
        </p:nvSpPr>
        <p:spPr>
          <a:xfrm>
            <a:off x="7152968" y="4332572"/>
            <a:ext cx="4838410" cy="1569660"/>
          </a:xfrm>
          <a:prstGeom prst="rect">
            <a:avLst/>
          </a:prstGeom>
          <a:noFill/>
        </p:spPr>
        <p:txBody>
          <a:bodyPr wrap="square" rtlCol="0">
            <a:spAutoFit/>
          </a:bodyPr>
          <a:lstStyle/>
          <a:p>
            <a:pPr algn="just"/>
            <a:r>
              <a:rPr lang="es-MX" sz="1600">
                <a:solidFill>
                  <a:schemeClr val="dk1"/>
                </a:solidFill>
                <a:latin typeface="Noto Sans" panose="020B0502040504020204" pitchFamily="34" charset="0"/>
                <a:ea typeface="Noto Sans" panose="020B0502040504020204" pitchFamily="34" charset="0"/>
                <a:cs typeface="Arial" panose="020B0604020202020204" pitchFamily="34" charset="0"/>
              </a:rPr>
              <a:t>De las 1,016 notificaciones, 937 correspondieron a Eventos Adversos, 615 son de daño bajo, 142 daño moderado y 17 de daño grave,  42 </a:t>
            </a:r>
            <a:r>
              <a:rPr lang="es-MX" sz="1600" err="1">
                <a:solidFill>
                  <a:schemeClr val="dk1"/>
                </a:solidFill>
                <a:latin typeface="Noto Sans" panose="020B0502040504020204" pitchFamily="34" charset="0"/>
                <a:ea typeface="Noto Sans" panose="020B0502040504020204" pitchFamily="34" charset="0"/>
                <a:cs typeface="Arial" panose="020B0604020202020204" pitchFamily="34" charset="0"/>
              </a:rPr>
              <a:t>cuasifallas</a:t>
            </a:r>
            <a:r>
              <a:rPr lang="es-MX" sz="1600">
                <a:solidFill>
                  <a:schemeClr val="dk1"/>
                </a:solidFill>
                <a:latin typeface="Noto Sans" panose="020B0502040504020204" pitchFamily="34" charset="0"/>
                <a:ea typeface="Noto Sans" panose="020B0502040504020204" pitchFamily="34" charset="0"/>
                <a:cs typeface="Arial" panose="020B0604020202020204" pitchFamily="34" charset="0"/>
              </a:rPr>
              <a:t>, </a:t>
            </a:r>
            <a:r>
              <a:rPr lang="es-MX" sz="1600" b="1">
                <a:solidFill>
                  <a:schemeClr val="dk1"/>
                </a:solidFill>
                <a:latin typeface="Noto Sans" panose="020B0502040504020204" pitchFamily="34" charset="0"/>
                <a:ea typeface="Noto Sans" panose="020B0502040504020204" pitchFamily="34" charset="0"/>
                <a:cs typeface="Arial" panose="020B0604020202020204" pitchFamily="34" charset="0"/>
              </a:rPr>
              <a:t>4 eventos centinelas (Proceso: Procedimiento clínico) </a:t>
            </a:r>
            <a:r>
              <a:rPr lang="es-MX" sz="1600">
                <a:solidFill>
                  <a:schemeClr val="dk1"/>
                </a:solidFill>
                <a:latin typeface="Noto Sans" panose="020B0502040504020204" pitchFamily="34" charset="0"/>
                <a:ea typeface="Noto Sans" panose="020B0502040504020204" pitchFamily="34" charset="0"/>
                <a:cs typeface="Arial" panose="020B0604020202020204" pitchFamily="34" charset="0"/>
              </a:rPr>
              <a:t> y 8 se desacataron como incidente relacionado con la seguridad del paciente</a:t>
            </a:r>
          </a:p>
        </p:txBody>
      </p:sp>
      <p:sp>
        <p:nvSpPr>
          <p:cNvPr id="20" name="CuadroTexto 19">
            <a:extLst>
              <a:ext uri="{FF2B5EF4-FFF2-40B4-BE49-F238E27FC236}">
                <a16:creationId xmlns:a16="http://schemas.microsoft.com/office/drawing/2014/main" id="{BC4003CE-9CA2-49F6-9DD7-6AA9FB01A4CA}"/>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40304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05B94D3-9715-CBA4-C20A-BC7F9D11DBF3}"/>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4CE29AB9-3B92-8E7B-29A6-0A5F2194E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F0B05ED0-AECD-1778-C6B8-7DFC07B61829}"/>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CF19B097-61DD-EEB6-7043-1C98A826142E}"/>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CC66BDD7-0C9C-BCCF-82CF-BD953D637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4A9D840D-2003-F352-1D00-77E8E255CF76}"/>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84D46875-42A9-4BB0-0654-68626405015D}"/>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55474A52-87B0-9F33-141B-7F1209F207EE}"/>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84E4CB78-1F9E-56E4-2E89-416B2BBA9E11}"/>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14448CD8-E89B-AD17-63CB-D9DB0BB734B9}"/>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D763DBE3-476A-EC60-9C5B-BEF478365F00}"/>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Rectangle 1">
            <a:extLst>
              <a:ext uri="{FF2B5EF4-FFF2-40B4-BE49-F238E27FC236}">
                <a16:creationId xmlns:a16="http://schemas.microsoft.com/office/drawing/2014/main" id="{31D472C5-41BE-12F2-BF8B-63ED6BBE3D5B}"/>
              </a:ext>
            </a:extLst>
          </p:cNvPr>
          <p:cNvSpPr>
            <a:spLocks noChangeArrowheads="1"/>
          </p:cNvSpPr>
          <p:nvPr/>
        </p:nvSpPr>
        <p:spPr bwMode="auto">
          <a:xfrm>
            <a:off x="1942736" y="688076"/>
            <a:ext cx="8303811"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lvl="0" algn="ctr" defTabSz="685800">
              <a:tabLst>
                <a:tab pos="2140744" algn="l"/>
                <a:tab pos="3167063" algn="r"/>
              </a:tabLst>
              <a:defRPr/>
            </a:pPr>
            <a:r>
              <a:rPr lang="es-ES" alt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Presupuesto Original del Instituto Nacional de Pediatría</a:t>
            </a:r>
            <a:br>
              <a:rPr kumimoji="0" lang="es-ES" altLang="es-MX" sz="2000" b="1" i="1" u="none" strike="noStrike" kern="1200" cap="none" spc="0" normalizeH="0" baseline="0" noProof="0" dirty="0">
                <a:ln>
                  <a:noFill/>
                </a:ln>
                <a:solidFill>
                  <a:srgbClr val="05405D"/>
                </a:solidFill>
                <a:uLnTx/>
                <a:uFillTx/>
                <a:latin typeface="Noto Sans" panose="020B0502040504020204" pitchFamily="34" charset="0"/>
                <a:ea typeface="Noto Sans" panose="020B0502040504020204" pitchFamily="34" charset="0"/>
              </a:rPr>
            </a:br>
            <a:r>
              <a:rPr lang="es-ES" alt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(cifras en millones </a:t>
            </a:r>
            <a:r>
              <a:rPr lang="es-ES" altLang="es-MX" b="1" dirty="0">
                <a:solidFill>
                  <a:srgbClr val="05405D"/>
                </a:solidFill>
                <a:latin typeface="Noto Sans" panose="020B0502040504020204" pitchFamily="34" charset="0"/>
                <a:ea typeface="Noto Sans" panose="020B0502040504020204" pitchFamily="34" charset="0"/>
                <a:cs typeface="Arial" panose="020B0604020202020204" pitchFamily="34" charset="0"/>
              </a:rPr>
              <a:t>de pesos)</a:t>
            </a:r>
            <a:endParaRPr lang="es-ES" altLang="es-MX" sz="2000" b="1" i="1" dirty="0">
              <a:solidFill>
                <a:srgbClr val="05405D"/>
              </a:solidFill>
              <a:highlight>
                <a:srgbClr val="FFFF00"/>
              </a:highlight>
              <a:latin typeface="Noto Sans" panose="020B0502040504020204" pitchFamily="34" charset="0"/>
              <a:ea typeface="Noto Sans" panose="020B0502040504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B088C4E2-8761-4751-BDE5-BE955FE19016}"/>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ADMINISTRACIÓN</a:t>
            </a:r>
            <a:endParaRPr lang="es-MX" b="1">
              <a:solidFill>
                <a:schemeClr val="bg1"/>
              </a:solidFill>
              <a:latin typeface="Noto Sans" panose="020B0502040504020204" pitchFamily="34" charset="0"/>
              <a:ea typeface="Noto Sans" panose="020B0502040504020204" pitchFamily="34" charset="0"/>
            </a:endParaRPr>
          </a:p>
        </p:txBody>
      </p:sp>
      <p:graphicFrame>
        <p:nvGraphicFramePr>
          <p:cNvPr id="16" name="Tabla 15">
            <a:extLst>
              <a:ext uri="{FF2B5EF4-FFF2-40B4-BE49-F238E27FC236}">
                <a16:creationId xmlns:a16="http://schemas.microsoft.com/office/drawing/2014/main" id="{320FDD03-428A-4F84-90F5-BE40A15FB919}"/>
              </a:ext>
            </a:extLst>
          </p:cNvPr>
          <p:cNvGraphicFramePr>
            <a:graphicFrameLocks noGrp="1"/>
          </p:cNvGraphicFramePr>
          <p:nvPr>
            <p:extLst>
              <p:ext uri="{D42A27DB-BD31-4B8C-83A1-F6EECF244321}">
                <p14:modId xmlns:p14="http://schemas.microsoft.com/office/powerpoint/2010/main" val="716080175"/>
              </p:ext>
            </p:extLst>
          </p:nvPr>
        </p:nvGraphicFramePr>
        <p:xfrm>
          <a:off x="117364" y="1372879"/>
          <a:ext cx="11949718" cy="4265920"/>
        </p:xfrm>
        <a:graphic>
          <a:graphicData uri="http://schemas.openxmlformats.org/drawingml/2006/table">
            <a:tbl>
              <a:tblPr firstRow="1" firstCol="1">
                <a:tableStyleId>{22838BEF-8BB2-4498-84A7-C5851F593DF1}</a:tableStyleId>
              </a:tblPr>
              <a:tblGrid>
                <a:gridCol w="2420196">
                  <a:extLst>
                    <a:ext uri="{9D8B030D-6E8A-4147-A177-3AD203B41FA5}">
                      <a16:colId xmlns:a16="http://schemas.microsoft.com/office/drawing/2014/main" val="4025922873"/>
                    </a:ext>
                  </a:extLst>
                </a:gridCol>
                <a:gridCol w="2420196">
                  <a:extLst>
                    <a:ext uri="{9D8B030D-6E8A-4147-A177-3AD203B41FA5}">
                      <a16:colId xmlns:a16="http://schemas.microsoft.com/office/drawing/2014/main" val="3660322446"/>
                    </a:ext>
                  </a:extLst>
                </a:gridCol>
                <a:gridCol w="2268934">
                  <a:extLst>
                    <a:ext uri="{9D8B030D-6E8A-4147-A177-3AD203B41FA5}">
                      <a16:colId xmlns:a16="http://schemas.microsoft.com/office/drawing/2014/main" val="452425820"/>
                    </a:ext>
                  </a:extLst>
                </a:gridCol>
                <a:gridCol w="2420196">
                  <a:extLst>
                    <a:ext uri="{9D8B030D-6E8A-4147-A177-3AD203B41FA5}">
                      <a16:colId xmlns:a16="http://schemas.microsoft.com/office/drawing/2014/main" val="1709073242"/>
                    </a:ext>
                  </a:extLst>
                </a:gridCol>
                <a:gridCol w="2420196">
                  <a:extLst>
                    <a:ext uri="{9D8B030D-6E8A-4147-A177-3AD203B41FA5}">
                      <a16:colId xmlns:a16="http://schemas.microsoft.com/office/drawing/2014/main" val="2290856479"/>
                    </a:ext>
                  </a:extLst>
                </a:gridCol>
              </a:tblGrid>
              <a:tr h="561679">
                <a:tc>
                  <a:txBody>
                    <a:bodyPr/>
                    <a:lstStyle/>
                    <a:p>
                      <a:pPr algn="ctr" rtl="0" fontAlgn="ctr"/>
                      <a:r>
                        <a:rPr lang="es-MX" sz="1400" b="1" u="none" strike="noStrike">
                          <a:solidFill>
                            <a:schemeClr val="bg1"/>
                          </a:solidFill>
                          <a:effectLst/>
                          <a:latin typeface="Noto Sans" panose="020B0502040504020204" pitchFamily="34" charset="0"/>
                          <a:ea typeface="Noto Sans" panose="020B0502040504020204" pitchFamily="34" charset="0"/>
                        </a:rPr>
                        <a:t>Capítulo de gasto</a:t>
                      </a:r>
                      <a:endParaRPr lang="es-MX" sz="1400" b="1" i="0" u="none" strike="noStrike">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a:txBody>
                    <a:bodyPr/>
                    <a:lstStyle/>
                    <a:p>
                      <a:pPr algn="ctr" rtl="0" fontAlgn="ctr"/>
                      <a:r>
                        <a:rPr lang="es-MX" sz="1400" b="1" u="none" strike="noStrike">
                          <a:solidFill>
                            <a:schemeClr val="bg1"/>
                          </a:solidFill>
                          <a:effectLst/>
                          <a:latin typeface="Noto Sans" panose="020B0502040504020204" pitchFamily="34" charset="0"/>
                          <a:ea typeface="Noto Sans" panose="020B0502040504020204" pitchFamily="34" charset="0"/>
                        </a:rPr>
                        <a:t>Descripción</a:t>
                      </a:r>
                      <a:endParaRPr lang="es-MX" sz="1400" b="1" i="0" u="none" strike="noStrike">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Original 2023</a:t>
                      </a:r>
                    </a:p>
                  </a:txBody>
                  <a:tcPr marL="7144" marR="7144" marT="7144" marB="0" anchor="ctr">
                    <a:solidFill>
                      <a:srgbClr val="05405D"/>
                    </a:solidFill>
                  </a:tcPr>
                </a:tc>
                <a:tc>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Original 2024</a:t>
                      </a:r>
                    </a:p>
                  </a:txBody>
                  <a:tcPr marL="7144" marR="7144" marT="7144" marB="0" anchor="ctr">
                    <a:solidFill>
                      <a:srgbClr val="05405D"/>
                    </a:solidFill>
                  </a:tcPr>
                </a:tc>
                <a:tc>
                  <a:txBody>
                    <a:bodyPr/>
                    <a:lstStyle/>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 Variación</a:t>
                      </a:r>
                    </a:p>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Original</a:t>
                      </a: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extLst>
                  <a:ext uri="{0D108BD9-81ED-4DB2-BD59-A6C34878D82A}">
                    <a16:rowId xmlns:a16="http://schemas.microsoft.com/office/drawing/2014/main" val="518572471"/>
                  </a:ext>
                </a:extLst>
              </a:tr>
              <a:tr h="481902">
                <a:tc>
                  <a:txBody>
                    <a:bodyPr/>
                    <a:lstStyle/>
                    <a:p>
                      <a:pPr algn="ctr" rtl="0" fontAlgn="ctr"/>
                      <a:r>
                        <a:rPr lang="es-MX" sz="1400" b="1" u="none" strike="noStrike">
                          <a:effectLst/>
                          <a:latin typeface="Noto Sans" panose="020B0502040504020204" pitchFamily="34" charset="0"/>
                          <a:ea typeface="Noto Sans" panose="020B0502040504020204" pitchFamily="34" charset="0"/>
                        </a:rPr>
                        <a:t>1000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rPr>
                        <a:t>Servicios Personales</a:t>
                      </a:r>
                      <a:endParaRPr lang="es-MX" sz="16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1,279.97</a:t>
                      </a:r>
                    </a:p>
                  </a:txBody>
                  <a:tcPr marL="9525" marR="9525" marT="9525" marB="0" anchor="ctr">
                    <a:solidFill>
                      <a:schemeClr val="bg1"/>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1,358.93</a:t>
                      </a: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6.17</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71821048"/>
                  </a:ext>
                </a:extLst>
              </a:tr>
              <a:tr h="481902">
                <a:tc>
                  <a:txBody>
                    <a:bodyPr/>
                    <a:lstStyle/>
                    <a:p>
                      <a:pPr algn="ctr" rtl="0" fontAlgn="ctr"/>
                      <a:r>
                        <a:rPr lang="es-MX" sz="1400" b="1" u="none" strike="noStrike">
                          <a:effectLst/>
                          <a:latin typeface="Noto Sans" panose="020B0502040504020204" pitchFamily="34" charset="0"/>
                          <a:ea typeface="Noto Sans" panose="020B0502040504020204" pitchFamily="34" charset="0"/>
                        </a:rPr>
                        <a:t>2000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rPr>
                        <a:t>Materiales y Suministros</a:t>
                      </a:r>
                      <a:endParaRPr lang="es-MX" sz="16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688.67</a:t>
                      </a:r>
                    </a:p>
                  </a:txBody>
                  <a:tcPr marL="9525" marR="9525" marT="9525" marB="0" anchor="ctr">
                    <a:solidFill>
                      <a:schemeClr val="bg1"/>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722.42</a:t>
                      </a: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4.90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494505605"/>
                  </a:ext>
                </a:extLst>
              </a:tr>
              <a:tr h="481902">
                <a:tc>
                  <a:txBody>
                    <a:bodyPr/>
                    <a:lstStyle/>
                    <a:p>
                      <a:pPr algn="ctr" rtl="0" fontAlgn="ctr"/>
                      <a:r>
                        <a:rPr lang="es-MX" sz="1400" b="1" u="none" strike="noStrike">
                          <a:effectLst/>
                          <a:latin typeface="Noto Sans" panose="020B0502040504020204" pitchFamily="34" charset="0"/>
                          <a:ea typeface="Noto Sans" panose="020B0502040504020204" pitchFamily="34" charset="0"/>
                        </a:rPr>
                        <a:t>3000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rPr>
                        <a:t>Servicios Generales</a:t>
                      </a:r>
                      <a:endParaRPr lang="es-MX" sz="16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134.15</a:t>
                      </a:r>
                    </a:p>
                  </a:txBody>
                  <a:tcPr marL="9525" marR="9525" marT="9525" marB="0" anchor="ctr">
                    <a:no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140.66</a:t>
                      </a:r>
                    </a:p>
                  </a:txBody>
                  <a:tcPr marL="9525" marR="9525" marT="9525" marB="0" anchor="ctr">
                    <a:no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4.85</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106808274"/>
                  </a:ext>
                </a:extLst>
              </a:tr>
              <a:tr h="541888">
                <a:tc>
                  <a:txBody>
                    <a:bodyPr/>
                    <a:lstStyle/>
                    <a:p>
                      <a:pPr algn="ctr" rtl="0" fontAlgn="ctr"/>
                      <a:r>
                        <a:rPr lang="es-MX" sz="1400" b="1" u="none" strike="noStrike">
                          <a:effectLst/>
                          <a:latin typeface="Noto Sans" panose="020B0502040504020204" pitchFamily="34" charset="0"/>
                          <a:ea typeface="Noto Sans" panose="020B0502040504020204" pitchFamily="34" charset="0"/>
                        </a:rPr>
                        <a:t>5000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rPr>
                        <a:t>Bienes Muebles e Inmuebles</a:t>
                      </a:r>
                      <a:endParaRPr lang="es-MX" sz="16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42.32</a:t>
                      </a:r>
                    </a:p>
                  </a:txBody>
                  <a:tcPr marL="9525" marR="9525" marT="9525" marB="0" anchor="ctr">
                    <a:no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no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-100.00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503048266"/>
                  </a:ext>
                </a:extLst>
              </a:tr>
              <a:tr h="481902">
                <a:tc>
                  <a:txBody>
                    <a:bodyPr/>
                    <a:lstStyle/>
                    <a:p>
                      <a:pPr algn="ctr" rtl="0" fontAlgn="ctr"/>
                      <a:r>
                        <a:rPr lang="es-MX" sz="1400" b="1" u="none" strike="noStrike">
                          <a:effectLst/>
                          <a:latin typeface="Noto Sans" panose="020B0502040504020204" pitchFamily="34" charset="0"/>
                          <a:ea typeface="Noto Sans" panose="020B0502040504020204" pitchFamily="34" charset="0"/>
                        </a:rPr>
                        <a:t>6000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rPr>
                        <a:t>Inversión Pública</a:t>
                      </a:r>
                      <a:endParaRPr lang="es-MX" sz="16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0.00</a:t>
                      </a:r>
                    </a:p>
                  </a:txBody>
                  <a:tcPr marL="9525" marR="9525" marT="9525" marB="0" anchor="ctr">
                    <a:solidFill>
                      <a:schemeClr val="bg1"/>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0.00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589867495"/>
                  </a:ext>
                </a:extLst>
              </a:tr>
              <a:tr h="818187">
                <a:tc>
                  <a:txBody>
                    <a:bodyPr/>
                    <a:lstStyle/>
                    <a:p>
                      <a:pPr algn="ctr" rtl="0" fontAlgn="ctr"/>
                      <a:r>
                        <a:rPr lang="es-MX" sz="1400" b="1" i="0" u="none" strike="noStrike">
                          <a:solidFill>
                            <a:srgbClr val="000000"/>
                          </a:solidFill>
                          <a:effectLst/>
                          <a:latin typeface="Noto Sans" panose="020B0502040504020204" pitchFamily="34" charset="0"/>
                          <a:ea typeface="Noto Sans" panose="020B0502040504020204" pitchFamily="34" charset="0"/>
                        </a:rPr>
                        <a:t>7000</a:t>
                      </a:r>
                    </a:p>
                  </a:txBody>
                  <a:tcPr marL="7144" marR="7144" marT="7144" marB="0" anchor="ctr">
                    <a:solidFill>
                      <a:schemeClr val="bg1"/>
                    </a:solid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rPr>
                        <a:t>Inversiones financieras y otras provisiones</a:t>
                      </a: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392.00</a:t>
                      </a:r>
                    </a:p>
                  </a:txBody>
                  <a:tcPr marL="9525" marR="9525" marT="9525" marB="0" anchor="ctr">
                    <a:solidFill>
                      <a:schemeClr val="bg1"/>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406.84</a:t>
                      </a: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3.79</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932422968"/>
                  </a:ext>
                </a:extLst>
              </a:tr>
              <a:tr h="416558">
                <a:tc gridSpan="2">
                  <a:txBody>
                    <a:bodyPr/>
                    <a:lstStyle/>
                    <a:p>
                      <a:pPr algn="ctr" rtl="0" fontAlgn="ctr"/>
                      <a:r>
                        <a:rPr lang="es-MX" sz="1400" b="1" u="none" strike="noStrike">
                          <a:effectLst/>
                          <a:latin typeface="Noto Sans" panose="020B0502040504020204" pitchFamily="34" charset="0"/>
                          <a:ea typeface="Noto Sans" panose="020B0502040504020204" pitchFamily="34" charset="0"/>
                        </a:rPr>
                        <a:t>Total</a:t>
                      </a:r>
                      <a:endParaRPr lang="es-MX" sz="1400" b="1" i="0" u="none" strike="noStrike">
                        <a:solidFill>
                          <a:schemeClr val="tx1"/>
                        </a:solidFill>
                        <a:effectLst/>
                        <a:latin typeface="Noto Sans" panose="020B0502040504020204" pitchFamily="34" charset="0"/>
                        <a:ea typeface="Noto Sans" panose="020B0502040504020204" pitchFamily="34" charset="0"/>
                      </a:endParaRPr>
                    </a:p>
                  </a:txBody>
                  <a:tcPr marL="7144" marR="7144" marT="7144" marB="0" anchor="ctr">
                    <a:solidFill>
                      <a:schemeClr val="bg1">
                        <a:lumMod val="85000"/>
                      </a:schemeClr>
                    </a:solidFill>
                  </a:tcPr>
                </a:tc>
                <a:tc hMerge="1">
                  <a:txBody>
                    <a:bodyPr/>
                    <a:lstStyle/>
                    <a:p>
                      <a:endParaRPr lang="es-MX"/>
                    </a:p>
                  </a:txBody>
                  <a:tcPr/>
                </a:tc>
                <a:tc>
                  <a:txBody>
                    <a:bodyPr/>
                    <a:lstStyle/>
                    <a:p>
                      <a:pPr algn="ctr" rtl="0" fontAlgn="ctr"/>
                      <a:r>
                        <a:rPr lang="es-MX" sz="1600" b="1" dirty="0">
                          <a:latin typeface="Noto Sans" panose="020B0502040504020204" pitchFamily="34" charset="0"/>
                          <a:ea typeface="Noto Sans" panose="020B0502040504020204" pitchFamily="34" charset="0"/>
                        </a:rPr>
                        <a:t>2,537.11</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2,628.85</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cs typeface="+mn-cs"/>
                        </a:rPr>
                        <a:t>3.62</a:t>
                      </a:r>
                    </a:p>
                  </a:txBody>
                  <a:tcPr marL="9525" marR="9525" marT="9525" marB="0" anchor="ctr">
                    <a:solidFill>
                      <a:schemeClr val="bg1">
                        <a:lumMod val="85000"/>
                      </a:schemeClr>
                    </a:solidFill>
                  </a:tcPr>
                </a:tc>
                <a:extLst>
                  <a:ext uri="{0D108BD9-81ED-4DB2-BD59-A6C34878D82A}">
                    <a16:rowId xmlns:a16="http://schemas.microsoft.com/office/drawing/2014/main" val="2871388612"/>
                  </a:ext>
                </a:extLst>
              </a:tr>
            </a:tbl>
          </a:graphicData>
        </a:graphic>
      </p:graphicFrame>
    </p:spTree>
    <p:extLst>
      <p:ext uri="{BB962C8B-B14F-4D97-AF65-F5344CB8AC3E}">
        <p14:creationId xmlns:p14="http://schemas.microsoft.com/office/powerpoint/2010/main" val="1574672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05B94D3-9715-CBA4-C20A-BC7F9D11DBF3}"/>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4CE29AB9-3B92-8E7B-29A6-0A5F2194E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F0B05ED0-AECD-1778-C6B8-7DFC07B61829}"/>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CF19B097-61DD-EEB6-7043-1C98A826142E}"/>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CC66BDD7-0C9C-BCCF-82CF-BD953D637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4A9D840D-2003-F352-1D00-77E8E255CF76}"/>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84D46875-42A9-4BB0-0654-68626405015D}"/>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55474A52-87B0-9F33-141B-7F1209F207EE}"/>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84E4CB78-1F9E-56E4-2E89-416B2BBA9E11}"/>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14448CD8-E89B-AD17-63CB-D9DB0BB734B9}"/>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D763DBE3-476A-EC60-9C5B-BEF478365F00}"/>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Rectangle 1">
            <a:extLst>
              <a:ext uri="{FF2B5EF4-FFF2-40B4-BE49-F238E27FC236}">
                <a16:creationId xmlns:a16="http://schemas.microsoft.com/office/drawing/2014/main" id="{31D472C5-41BE-12F2-BF8B-63ED6BBE3D5B}"/>
              </a:ext>
            </a:extLst>
          </p:cNvPr>
          <p:cNvSpPr>
            <a:spLocks noChangeArrowheads="1"/>
          </p:cNvSpPr>
          <p:nvPr/>
        </p:nvSpPr>
        <p:spPr bwMode="auto">
          <a:xfrm>
            <a:off x="1942736" y="688076"/>
            <a:ext cx="8303811"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lvl="0" algn="ctr" defTabSz="685800">
              <a:tabLst>
                <a:tab pos="2140744" algn="l"/>
                <a:tab pos="3167063" algn="r"/>
              </a:tabLst>
              <a:defRPr/>
            </a:pPr>
            <a:r>
              <a:rPr lang="es-ES" alt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Presupuesto Ejercido del Instituto Nacional de Pediatría</a:t>
            </a:r>
            <a:br>
              <a:rPr kumimoji="0" lang="es-ES" altLang="es-MX" sz="2000" b="1" i="1" u="none" strike="noStrike" kern="1200" cap="none" spc="0" normalizeH="0" baseline="0" noProof="0" dirty="0">
                <a:ln>
                  <a:noFill/>
                </a:ln>
                <a:solidFill>
                  <a:srgbClr val="05405D"/>
                </a:solidFill>
                <a:uLnTx/>
                <a:uFillTx/>
                <a:latin typeface="Noto Sans" panose="020B0502040504020204" pitchFamily="34" charset="0"/>
                <a:ea typeface="Noto Sans" panose="020B0502040504020204" pitchFamily="34" charset="0"/>
              </a:rPr>
            </a:br>
            <a:r>
              <a:rPr lang="es-ES" alt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(cifras en millones </a:t>
            </a:r>
            <a:r>
              <a:rPr lang="es-ES" altLang="es-MX" b="1" dirty="0">
                <a:solidFill>
                  <a:srgbClr val="05405D"/>
                </a:solidFill>
                <a:latin typeface="Noto Sans" panose="020B0502040504020204" pitchFamily="34" charset="0"/>
                <a:ea typeface="Noto Sans" panose="020B0502040504020204" pitchFamily="34" charset="0"/>
                <a:cs typeface="Arial" panose="020B0604020202020204" pitchFamily="34" charset="0"/>
              </a:rPr>
              <a:t>de pesos)</a:t>
            </a:r>
            <a:endParaRPr lang="es-ES" altLang="es-MX" sz="2000" b="1" i="1" dirty="0">
              <a:solidFill>
                <a:srgbClr val="05405D"/>
              </a:solidFill>
              <a:highlight>
                <a:srgbClr val="FFFF00"/>
              </a:highlight>
              <a:latin typeface="Noto Sans" panose="020B0502040504020204" pitchFamily="34" charset="0"/>
              <a:ea typeface="Noto Sans" panose="020B0502040504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B088C4E2-8761-4751-BDE5-BE955FE19016}"/>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ADMINISTRACIÓN</a:t>
            </a:r>
            <a:endParaRPr lang="es-MX" b="1">
              <a:solidFill>
                <a:schemeClr val="bg1"/>
              </a:solidFill>
              <a:latin typeface="Noto Sans" panose="020B0502040504020204" pitchFamily="34" charset="0"/>
              <a:ea typeface="Noto Sans" panose="020B0502040504020204" pitchFamily="34" charset="0"/>
            </a:endParaRPr>
          </a:p>
        </p:txBody>
      </p:sp>
      <p:graphicFrame>
        <p:nvGraphicFramePr>
          <p:cNvPr id="16" name="Tabla 15">
            <a:extLst>
              <a:ext uri="{FF2B5EF4-FFF2-40B4-BE49-F238E27FC236}">
                <a16:creationId xmlns:a16="http://schemas.microsoft.com/office/drawing/2014/main" id="{320FDD03-428A-4F84-90F5-BE40A15FB919}"/>
              </a:ext>
            </a:extLst>
          </p:cNvPr>
          <p:cNvGraphicFramePr>
            <a:graphicFrameLocks noGrp="1"/>
          </p:cNvGraphicFramePr>
          <p:nvPr>
            <p:extLst>
              <p:ext uri="{D42A27DB-BD31-4B8C-83A1-F6EECF244321}">
                <p14:modId xmlns:p14="http://schemas.microsoft.com/office/powerpoint/2010/main" val="3990053581"/>
              </p:ext>
            </p:extLst>
          </p:nvPr>
        </p:nvGraphicFramePr>
        <p:xfrm>
          <a:off x="117364" y="1372880"/>
          <a:ext cx="11949721" cy="4467397"/>
        </p:xfrm>
        <a:graphic>
          <a:graphicData uri="http://schemas.openxmlformats.org/drawingml/2006/table">
            <a:tbl>
              <a:tblPr firstRow="1" firstCol="1">
                <a:tableStyleId>{22838BEF-8BB2-4498-84A7-C5851F593DF1}</a:tableStyleId>
              </a:tblPr>
              <a:tblGrid>
                <a:gridCol w="1107310">
                  <a:extLst>
                    <a:ext uri="{9D8B030D-6E8A-4147-A177-3AD203B41FA5}">
                      <a16:colId xmlns:a16="http://schemas.microsoft.com/office/drawing/2014/main" val="4025922873"/>
                    </a:ext>
                  </a:extLst>
                </a:gridCol>
                <a:gridCol w="1107310">
                  <a:extLst>
                    <a:ext uri="{9D8B030D-6E8A-4147-A177-3AD203B41FA5}">
                      <a16:colId xmlns:a16="http://schemas.microsoft.com/office/drawing/2014/main" val="3660322446"/>
                    </a:ext>
                  </a:extLst>
                </a:gridCol>
                <a:gridCol w="1107310">
                  <a:extLst>
                    <a:ext uri="{9D8B030D-6E8A-4147-A177-3AD203B41FA5}">
                      <a16:colId xmlns:a16="http://schemas.microsoft.com/office/drawing/2014/main" val="3855179140"/>
                    </a:ext>
                  </a:extLst>
                </a:gridCol>
                <a:gridCol w="1038103">
                  <a:extLst>
                    <a:ext uri="{9D8B030D-6E8A-4147-A177-3AD203B41FA5}">
                      <a16:colId xmlns:a16="http://schemas.microsoft.com/office/drawing/2014/main" val="2803549528"/>
                    </a:ext>
                  </a:extLst>
                </a:gridCol>
                <a:gridCol w="1038103">
                  <a:extLst>
                    <a:ext uri="{9D8B030D-6E8A-4147-A177-3AD203B41FA5}">
                      <a16:colId xmlns:a16="http://schemas.microsoft.com/office/drawing/2014/main" val="2445612065"/>
                    </a:ext>
                  </a:extLst>
                </a:gridCol>
                <a:gridCol w="1015035">
                  <a:extLst>
                    <a:ext uri="{9D8B030D-6E8A-4147-A177-3AD203B41FA5}">
                      <a16:colId xmlns:a16="http://schemas.microsoft.com/office/drawing/2014/main" val="3085067549"/>
                    </a:ext>
                  </a:extLst>
                </a:gridCol>
                <a:gridCol w="1107310">
                  <a:extLst>
                    <a:ext uri="{9D8B030D-6E8A-4147-A177-3AD203B41FA5}">
                      <a16:colId xmlns:a16="http://schemas.microsoft.com/office/drawing/2014/main" val="1709073242"/>
                    </a:ext>
                  </a:extLst>
                </a:gridCol>
                <a:gridCol w="1107310">
                  <a:extLst>
                    <a:ext uri="{9D8B030D-6E8A-4147-A177-3AD203B41FA5}">
                      <a16:colId xmlns:a16="http://schemas.microsoft.com/office/drawing/2014/main" val="2053414624"/>
                    </a:ext>
                  </a:extLst>
                </a:gridCol>
                <a:gridCol w="1107310">
                  <a:extLst>
                    <a:ext uri="{9D8B030D-6E8A-4147-A177-3AD203B41FA5}">
                      <a16:colId xmlns:a16="http://schemas.microsoft.com/office/drawing/2014/main" val="402519184"/>
                    </a:ext>
                  </a:extLst>
                </a:gridCol>
                <a:gridCol w="1107310">
                  <a:extLst>
                    <a:ext uri="{9D8B030D-6E8A-4147-A177-3AD203B41FA5}">
                      <a16:colId xmlns:a16="http://schemas.microsoft.com/office/drawing/2014/main" val="1406256748"/>
                    </a:ext>
                  </a:extLst>
                </a:gridCol>
                <a:gridCol w="1107310">
                  <a:extLst>
                    <a:ext uri="{9D8B030D-6E8A-4147-A177-3AD203B41FA5}">
                      <a16:colId xmlns:a16="http://schemas.microsoft.com/office/drawing/2014/main" val="2290856479"/>
                    </a:ext>
                  </a:extLst>
                </a:gridCol>
              </a:tblGrid>
              <a:tr h="338799">
                <a:tc rowSpan="2">
                  <a:txBody>
                    <a:bodyPr/>
                    <a:lstStyle/>
                    <a:p>
                      <a:pPr algn="ctr" rtl="0" fontAlgn="ctr"/>
                      <a:r>
                        <a:rPr lang="es-MX" sz="1400" b="1" u="none" strike="noStrike">
                          <a:solidFill>
                            <a:schemeClr val="bg1"/>
                          </a:solidFill>
                          <a:effectLst/>
                          <a:latin typeface="Noto Sans" panose="020B0502040504020204" pitchFamily="34" charset="0"/>
                          <a:ea typeface="Noto Sans" panose="020B0502040504020204" pitchFamily="34" charset="0"/>
                        </a:rPr>
                        <a:t>Capítulo de gasto</a:t>
                      </a:r>
                      <a:endParaRPr lang="es-MX" sz="1400" b="1" i="0" u="none" strike="noStrike">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rowSpan="2">
                  <a:txBody>
                    <a:bodyPr/>
                    <a:lstStyle/>
                    <a:p>
                      <a:pPr algn="ctr" rtl="0" fontAlgn="ctr"/>
                      <a:r>
                        <a:rPr lang="es-MX" sz="1400" b="1" u="none" strike="noStrike" dirty="0">
                          <a:solidFill>
                            <a:schemeClr val="bg1"/>
                          </a:solidFill>
                          <a:effectLst/>
                          <a:latin typeface="Noto Sans" panose="020B0502040504020204" pitchFamily="34" charset="0"/>
                          <a:ea typeface="Noto Sans" panose="020B0502040504020204" pitchFamily="34" charset="0"/>
                        </a:rPr>
                        <a:t>Descripción</a:t>
                      </a: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rowSpan="2">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Original 2023</a:t>
                      </a:r>
                    </a:p>
                  </a:txBody>
                  <a:tcPr marL="7144" marR="7144" marT="7144" marB="0" anchor="ctr">
                    <a:solidFill>
                      <a:srgbClr val="05405D"/>
                    </a:solidFill>
                  </a:tcPr>
                </a:tc>
                <a:tc gridSpan="3">
                  <a:txBody>
                    <a:bodyPr/>
                    <a:lstStyle/>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Ejercido 2023</a:t>
                      </a: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h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h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rowSpan="2">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Original 2024</a:t>
                      </a:r>
                    </a:p>
                  </a:txBody>
                  <a:tcPr marL="7144" marR="7144" marT="7144" marB="0" anchor="ctr">
                    <a:solidFill>
                      <a:srgbClr val="05405D"/>
                    </a:solidFill>
                  </a:tcPr>
                </a:tc>
                <a:tc gridSpan="3">
                  <a:txBody>
                    <a:bodyPr/>
                    <a:lstStyle/>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Ejercido 2024</a:t>
                      </a: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h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h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rowSpan="2">
                  <a:txBody>
                    <a:bodyPr/>
                    <a:lstStyle/>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 Variación</a:t>
                      </a:r>
                    </a:p>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Ejercido</a:t>
                      </a: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extLst>
                  <a:ext uri="{0D108BD9-81ED-4DB2-BD59-A6C34878D82A}">
                    <a16:rowId xmlns:a16="http://schemas.microsoft.com/office/drawing/2014/main" val="518572471"/>
                  </a:ext>
                </a:extLst>
              </a:tr>
              <a:tr h="249408">
                <a:tc v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v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tc vMerge="1">
                  <a:txBody>
                    <a:bodyPr/>
                    <a:lstStyle/>
                    <a:p>
                      <a:pPr algn="ctr" rtl="0" fontAlgn="ct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tc>
                <a:tc>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Fiscales</a:t>
                      </a:r>
                    </a:p>
                  </a:txBody>
                  <a:tcPr marL="7144" marR="7144" marT="7144" marB="0" anchor="ctr">
                    <a:solidFill>
                      <a:srgbClr val="05405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1" i="0" u="none" strike="noStrike">
                          <a:solidFill>
                            <a:schemeClr val="bg1"/>
                          </a:solidFill>
                          <a:effectLst/>
                          <a:latin typeface="Noto Sans" panose="020B0502040504020204" pitchFamily="34" charset="0"/>
                          <a:ea typeface="Noto Sans" panose="020B0502040504020204" pitchFamily="34" charset="0"/>
                        </a:rPr>
                        <a:t>Propios</a:t>
                      </a:r>
                    </a:p>
                  </a:txBody>
                  <a:tcPr marL="7144" marR="7144" marT="7144" marB="0" anchor="ctr">
                    <a:solidFill>
                      <a:srgbClr val="05405D"/>
                    </a:solidFill>
                  </a:tcPr>
                </a:tc>
                <a:tc>
                  <a:txBody>
                    <a:bodyPr/>
                    <a:lstStyle/>
                    <a:p>
                      <a:pPr algn="ctr" rtl="0" fontAlgn="ctr"/>
                      <a:r>
                        <a:rPr lang="es-MX" sz="1400" b="1" i="0" u="none" strike="noStrike">
                          <a:solidFill>
                            <a:schemeClr val="bg1"/>
                          </a:solidFill>
                          <a:effectLst/>
                          <a:latin typeface="Noto Sans" panose="020B0502040504020204" pitchFamily="34" charset="0"/>
                          <a:ea typeface="Noto Sans" panose="020B0502040504020204" pitchFamily="34" charset="0"/>
                        </a:rPr>
                        <a:t>Total </a:t>
                      </a:r>
                    </a:p>
                  </a:txBody>
                  <a:tcPr marL="7144" marR="7144" marT="7144" marB="0" anchor="ctr">
                    <a:solidFill>
                      <a:srgbClr val="05405D"/>
                    </a:solidFill>
                  </a:tcPr>
                </a:tc>
                <a:tc vMerge="1">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Original</a:t>
                      </a:r>
                    </a:p>
                  </a:txBody>
                  <a:tcPr marL="7144" marR="7144" marT="7144" marB="0" anchor="ctr">
                    <a:solidFill>
                      <a:srgbClr val="05405D"/>
                    </a:solidFill>
                  </a:tcPr>
                </a:tc>
                <a:tc>
                  <a:txBody>
                    <a:bodyPr/>
                    <a:lstStyle/>
                    <a:p>
                      <a:pPr algn="ctr" rtl="0" fontAlgn="ctr"/>
                      <a:r>
                        <a:rPr lang="es-MX" sz="1400" b="1" i="0" u="none" strike="noStrike" dirty="0">
                          <a:solidFill>
                            <a:schemeClr val="bg1"/>
                          </a:solidFill>
                          <a:effectLst/>
                          <a:latin typeface="Noto Sans" panose="020B0502040504020204" pitchFamily="34" charset="0"/>
                          <a:ea typeface="Noto Sans" panose="020B0502040504020204" pitchFamily="34" charset="0"/>
                        </a:rPr>
                        <a:t>Fiscal</a:t>
                      </a:r>
                    </a:p>
                  </a:txBody>
                  <a:tcPr marL="7144" marR="7144" marT="7144" marB="0" anchor="ctr">
                    <a:solidFill>
                      <a:srgbClr val="05405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400" b="1" i="0" u="none" strike="noStrike">
                          <a:solidFill>
                            <a:schemeClr val="bg1"/>
                          </a:solidFill>
                          <a:effectLst/>
                          <a:latin typeface="Noto Sans" panose="020B0502040504020204" pitchFamily="34" charset="0"/>
                          <a:ea typeface="Noto Sans" panose="020B0502040504020204" pitchFamily="34" charset="0"/>
                        </a:rPr>
                        <a:t>Propios</a:t>
                      </a:r>
                    </a:p>
                  </a:txBody>
                  <a:tcPr marL="7144" marR="7144" marT="7144" marB="0" anchor="ctr">
                    <a:solidFill>
                      <a:srgbClr val="05405D"/>
                    </a:solidFill>
                  </a:tcPr>
                </a:tc>
                <a:tc>
                  <a:txBody>
                    <a:bodyPr/>
                    <a:lstStyle/>
                    <a:p>
                      <a:pPr algn="ctr" rtl="0" fontAlgn="ctr"/>
                      <a:r>
                        <a:rPr lang="es-MX" sz="1400" b="1" i="0" u="none" strike="noStrike">
                          <a:solidFill>
                            <a:schemeClr val="bg1"/>
                          </a:solidFill>
                          <a:effectLst/>
                          <a:latin typeface="Noto Sans" panose="020B0502040504020204" pitchFamily="34" charset="0"/>
                          <a:ea typeface="Noto Sans" panose="020B0502040504020204" pitchFamily="34" charset="0"/>
                        </a:rPr>
                        <a:t>Total </a:t>
                      </a:r>
                    </a:p>
                  </a:txBody>
                  <a:tcPr marL="7144" marR="7144" marT="7144" marB="0" anchor="ctr">
                    <a:solidFill>
                      <a:srgbClr val="05405D"/>
                    </a:solidFill>
                  </a:tcPr>
                </a:tc>
                <a:tc vMerge="1">
                  <a:txBody>
                    <a:bodyPr/>
                    <a:lstStyle/>
                    <a:p>
                      <a:pPr algn="ctr" rtl="0" fontAlgn="ctr"/>
                      <a:r>
                        <a:rPr lang="es-ES" sz="1400" b="1" i="0" u="none" strike="noStrike" dirty="0">
                          <a:solidFill>
                            <a:schemeClr val="bg1"/>
                          </a:solidFill>
                          <a:effectLst/>
                          <a:latin typeface="Noto Sans" panose="020B0502040504020204" pitchFamily="34" charset="0"/>
                          <a:ea typeface="Noto Sans" panose="020B0502040504020204" pitchFamily="34" charset="0"/>
                        </a:rPr>
                        <a:t>% Variación</a:t>
                      </a:r>
                      <a:endParaRPr lang="es-MX" sz="1400" b="1" i="0" u="none" strike="noStrike" dirty="0">
                        <a:solidFill>
                          <a:schemeClr val="bg1"/>
                        </a:solidFill>
                        <a:effectLst/>
                        <a:latin typeface="Noto Sans" panose="020B0502040504020204" pitchFamily="34" charset="0"/>
                        <a:ea typeface="Noto Sans" panose="020B0502040504020204" pitchFamily="34" charset="0"/>
                      </a:endParaRPr>
                    </a:p>
                  </a:txBody>
                  <a:tcPr marL="7144" marR="7144" marT="7144" marB="0" anchor="ctr">
                    <a:solidFill>
                      <a:srgbClr val="05405D"/>
                    </a:solidFill>
                  </a:tcPr>
                </a:tc>
                <a:extLst>
                  <a:ext uri="{0D108BD9-81ED-4DB2-BD59-A6C34878D82A}">
                    <a16:rowId xmlns:a16="http://schemas.microsoft.com/office/drawing/2014/main" val="47495677"/>
                  </a:ext>
                </a:extLst>
              </a:tr>
              <a:tr h="504662">
                <a:tc>
                  <a:txBody>
                    <a:bodyPr/>
                    <a:lstStyle/>
                    <a:p>
                      <a:pPr algn="ctr" rtl="0" fontAlgn="ctr"/>
                      <a:r>
                        <a:rPr lang="es-MX" sz="1400" b="1" u="none" strike="noStrike">
                          <a:effectLst/>
                          <a:latin typeface="Noto Sans" panose="020B0502040504020204" pitchFamily="34" charset="0"/>
                          <a:ea typeface="Noto Sans" panose="020B0502040504020204" pitchFamily="34" charset="0"/>
                        </a:rPr>
                        <a:t>1000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200" b="0" u="none" strike="noStrike" dirty="0">
                          <a:effectLst/>
                          <a:latin typeface="Noto Sans" panose="020B0502040504020204" pitchFamily="34" charset="0"/>
                          <a:ea typeface="Noto Sans" panose="020B0502040504020204" pitchFamily="34" charset="0"/>
                        </a:rPr>
                        <a:t>Servicios Personales</a:t>
                      </a:r>
                      <a:endParaRPr lang="es-MX" sz="12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1,279.97</a:t>
                      </a:r>
                    </a:p>
                  </a:txBody>
                  <a:tcPr marL="9525" marR="9525" marT="9525"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1,366.83</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1,366.83</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1,358.93</a:t>
                      </a:r>
                    </a:p>
                  </a:txBody>
                  <a:tcPr marL="9525" marR="9525" marT="9525" marB="0" anchor="ctr">
                    <a:solidFill>
                      <a:schemeClr val="bg1"/>
                    </a:solidFill>
                  </a:tcPr>
                </a:tc>
                <a:tc>
                  <a:txBody>
                    <a:bodyPr/>
                    <a:lstStyle/>
                    <a:p>
                      <a:pPr marL="0" algn="ctr" defTabSz="914400" rtl="0" eaLnBrk="1" fontAlgn="ctr" latinLnBrk="0" hangingPunct="1"/>
                      <a:r>
                        <a:rPr lang="es-MX" sz="1600" kern="1200">
                          <a:solidFill>
                            <a:schemeClr val="dk1"/>
                          </a:solidFill>
                          <a:latin typeface="Noto Sans" panose="020B0502040504020204" pitchFamily="34" charset="0"/>
                          <a:ea typeface="Noto Sans" panose="020B0502040504020204" pitchFamily="34" charset="0"/>
                          <a:cs typeface="+mn-cs"/>
                        </a:rPr>
                        <a:t>1,505.82 </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1,505.82</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10.17</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71821048"/>
                  </a:ext>
                </a:extLst>
              </a:tr>
              <a:tr h="504662">
                <a:tc>
                  <a:txBody>
                    <a:bodyPr/>
                    <a:lstStyle/>
                    <a:p>
                      <a:pPr algn="ctr" rtl="0" fontAlgn="ctr"/>
                      <a:r>
                        <a:rPr lang="es-MX" sz="1400" b="1" u="none" strike="noStrike">
                          <a:effectLst/>
                          <a:latin typeface="Noto Sans" panose="020B0502040504020204" pitchFamily="34" charset="0"/>
                          <a:ea typeface="Noto Sans" panose="020B0502040504020204" pitchFamily="34" charset="0"/>
                        </a:rPr>
                        <a:t>2000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200" b="0" u="none" strike="noStrike" dirty="0">
                          <a:effectLst/>
                          <a:latin typeface="Noto Sans" panose="020B0502040504020204" pitchFamily="34" charset="0"/>
                          <a:ea typeface="Noto Sans" panose="020B0502040504020204" pitchFamily="34" charset="0"/>
                        </a:rPr>
                        <a:t>Materiales y Suministros</a:t>
                      </a:r>
                      <a:endParaRPr lang="es-MX" sz="12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688.67</a:t>
                      </a:r>
                    </a:p>
                  </a:txBody>
                  <a:tcPr marL="9525" marR="9525" marT="9525" marB="0" anchor="ctr">
                    <a:solidFill>
                      <a:schemeClr val="bg1"/>
                    </a:solidFill>
                  </a:tcPr>
                </a:tc>
                <a:tc>
                  <a:txBody>
                    <a:bodyPr/>
                    <a:lstStyle/>
                    <a:p>
                      <a:pPr algn="ctr" rtl="0" fontAlgn="ctr"/>
                      <a:r>
                        <a:rPr lang="es-MX" sz="1600">
                          <a:latin typeface="Noto Sans" panose="020B0502040504020204" pitchFamily="34" charset="0"/>
                          <a:ea typeface="Noto Sans" panose="020B0502040504020204" pitchFamily="34" charset="0"/>
                        </a:rPr>
                        <a:t>759.89</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10.24</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770.13</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722.42</a:t>
                      </a:r>
                    </a:p>
                  </a:txBody>
                  <a:tcPr marL="9525" marR="9525" marT="9525" marB="0" anchor="ctr">
                    <a:solidFill>
                      <a:schemeClr val="bg1"/>
                    </a:solidFill>
                  </a:tcPr>
                </a:tc>
                <a:tc>
                  <a:txBody>
                    <a:bodyPr/>
                    <a:lstStyle/>
                    <a:p>
                      <a:pPr marL="0" algn="ctr" defTabSz="914400" rtl="0" eaLnBrk="1" fontAlgn="ctr" latinLnBrk="0" hangingPunct="1"/>
                      <a:r>
                        <a:rPr lang="es-MX" sz="1600" kern="1200">
                          <a:solidFill>
                            <a:schemeClr val="dk1"/>
                          </a:solidFill>
                          <a:latin typeface="Noto Sans" panose="020B0502040504020204" pitchFamily="34" charset="0"/>
                          <a:ea typeface="Noto Sans" panose="020B0502040504020204" pitchFamily="34" charset="0"/>
                          <a:cs typeface="+mn-cs"/>
                        </a:rPr>
                        <a:t>1,084.23 </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21.07</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1,105.30</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43.52</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494505605"/>
                  </a:ext>
                </a:extLst>
              </a:tr>
              <a:tr h="504662">
                <a:tc>
                  <a:txBody>
                    <a:bodyPr/>
                    <a:lstStyle/>
                    <a:p>
                      <a:pPr algn="ctr" rtl="0" fontAlgn="ctr"/>
                      <a:r>
                        <a:rPr lang="es-MX" sz="1400" b="1" u="none" strike="noStrike">
                          <a:effectLst/>
                          <a:latin typeface="Noto Sans" panose="020B0502040504020204" pitchFamily="34" charset="0"/>
                          <a:ea typeface="Noto Sans" panose="020B0502040504020204" pitchFamily="34" charset="0"/>
                        </a:rPr>
                        <a:t>3000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200" b="0" u="none" strike="noStrike" dirty="0">
                          <a:effectLst/>
                          <a:latin typeface="Noto Sans" panose="020B0502040504020204" pitchFamily="34" charset="0"/>
                          <a:ea typeface="Noto Sans" panose="020B0502040504020204" pitchFamily="34" charset="0"/>
                        </a:rPr>
                        <a:t>Servicios Generales</a:t>
                      </a:r>
                      <a:endParaRPr lang="es-MX" sz="12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134.15</a:t>
                      </a:r>
                    </a:p>
                  </a:txBody>
                  <a:tcPr marL="9525" marR="9525" marT="9525" marB="0" anchor="ctr">
                    <a:solidFill>
                      <a:schemeClr val="bg1"/>
                    </a:solidFill>
                  </a:tcPr>
                </a:tc>
                <a:tc>
                  <a:txBody>
                    <a:bodyPr/>
                    <a:lstStyle/>
                    <a:p>
                      <a:pPr algn="ctr" rtl="0" fontAlgn="ctr"/>
                      <a:r>
                        <a:rPr lang="es-MX" sz="1600">
                          <a:latin typeface="Noto Sans" panose="020B0502040504020204" pitchFamily="34" charset="0"/>
                          <a:ea typeface="Noto Sans" panose="020B0502040504020204" pitchFamily="34" charset="0"/>
                        </a:rPr>
                        <a:t>427.10</a:t>
                      </a:r>
                    </a:p>
                  </a:txBody>
                  <a:tcPr marL="9525" marR="9525" marT="9525" marB="0" anchor="ctr">
                    <a:no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13.56</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no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440.66</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140.66</a:t>
                      </a:r>
                    </a:p>
                  </a:txBody>
                  <a:tcPr marL="9525" marR="9525" marT="9525" marB="0" anchor="ctr">
                    <a:no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6</a:t>
                      </a:r>
                      <a:r>
                        <a:rPr lang="es-MX" sz="1600" kern="1200">
                          <a:solidFill>
                            <a:schemeClr val="dk1"/>
                          </a:solidFill>
                          <a:latin typeface="Noto Sans" panose="020B0502040504020204" pitchFamily="34" charset="0"/>
                          <a:ea typeface="Noto Sans" panose="020B0502040504020204" pitchFamily="34" charset="0"/>
                          <a:cs typeface="+mn-cs"/>
                        </a:rPr>
                        <a:t>54.85</a:t>
                      </a:r>
                    </a:p>
                  </a:txBody>
                  <a:tcPr marL="9525" marR="9525" marT="9525" marB="0" anchor="ctr">
                    <a:no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10.24</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no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665.09</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50.93</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106808274"/>
                  </a:ext>
                </a:extLst>
              </a:tr>
              <a:tr h="567481">
                <a:tc>
                  <a:txBody>
                    <a:bodyPr/>
                    <a:lstStyle/>
                    <a:p>
                      <a:pPr algn="ctr" rtl="0" fontAlgn="ctr"/>
                      <a:r>
                        <a:rPr lang="es-MX" sz="1400" b="1" u="none" strike="noStrike">
                          <a:effectLst/>
                          <a:latin typeface="Noto Sans" panose="020B0502040504020204" pitchFamily="34" charset="0"/>
                          <a:ea typeface="Noto Sans" panose="020B0502040504020204" pitchFamily="34" charset="0"/>
                        </a:rPr>
                        <a:t>5000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200" b="0" u="none" strike="noStrike">
                          <a:effectLst/>
                          <a:latin typeface="Noto Sans" panose="020B0502040504020204" pitchFamily="34" charset="0"/>
                          <a:ea typeface="Noto Sans" panose="020B0502040504020204" pitchFamily="34" charset="0"/>
                        </a:rPr>
                        <a:t>Bienes Muebles e Inmuebles</a:t>
                      </a:r>
                      <a:endParaRPr lang="es-MX" sz="1200" b="0"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42.32</a:t>
                      </a:r>
                    </a:p>
                  </a:txBody>
                  <a:tcPr marL="9525" marR="9525" marT="9525" marB="0" anchor="ctr">
                    <a:solidFill>
                      <a:schemeClr val="bg1"/>
                    </a:solidFill>
                  </a:tcPr>
                </a:tc>
                <a:tc>
                  <a:txBody>
                    <a:bodyPr/>
                    <a:lstStyle/>
                    <a:p>
                      <a:pPr algn="ctr" rtl="0" fontAlgn="ctr"/>
                      <a:r>
                        <a:rPr lang="es-MX" sz="1600">
                          <a:latin typeface="Noto Sans" panose="020B0502040504020204" pitchFamily="34" charset="0"/>
                          <a:ea typeface="Noto Sans" panose="020B0502040504020204" pitchFamily="34" charset="0"/>
                        </a:rPr>
                        <a:t>15.86</a:t>
                      </a:r>
                    </a:p>
                  </a:txBody>
                  <a:tcPr marL="9525" marR="9525" marT="9525" marB="0" anchor="ctr">
                    <a:no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no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15.86</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no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5</a:t>
                      </a:r>
                      <a:r>
                        <a:rPr lang="es-MX" sz="1600" kern="1200">
                          <a:solidFill>
                            <a:schemeClr val="dk1"/>
                          </a:solidFill>
                          <a:latin typeface="Noto Sans" panose="020B0502040504020204" pitchFamily="34" charset="0"/>
                          <a:ea typeface="Noto Sans" panose="020B0502040504020204" pitchFamily="34" charset="0"/>
                          <a:cs typeface="+mn-cs"/>
                        </a:rPr>
                        <a:t>.93</a:t>
                      </a:r>
                    </a:p>
                  </a:txBody>
                  <a:tcPr marL="9525" marR="9525" marT="9525" marB="0" anchor="ctr">
                    <a:no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no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5.93</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-62.61</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503048266"/>
                  </a:ext>
                </a:extLst>
              </a:tr>
              <a:tr h="504662">
                <a:tc>
                  <a:txBody>
                    <a:bodyPr/>
                    <a:lstStyle/>
                    <a:p>
                      <a:pPr algn="ctr" rtl="0" fontAlgn="ctr"/>
                      <a:r>
                        <a:rPr lang="es-MX" sz="1400" b="1" u="none" strike="noStrike">
                          <a:effectLst/>
                          <a:latin typeface="Noto Sans" panose="020B0502040504020204" pitchFamily="34" charset="0"/>
                          <a:ea typeface="Noto Sans" panose="020B0502040504020204" pitchFamily="34" charset="0"/>
                        </a:rPr>
                        <a:t>6000</a:t>
                      </a:r>
                      <a:endParaRPr lang="es-MX" sz="1400" b="1" i="0" u="none" strike="noStrike">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200" b="0" u="none" strike="noStrike" dirty="0">
                          <a:effectLst/>
                          <a:latin typeface="Noto Sans" panose="020B0502040504020204" pitchFamily="34" charset="0"/>
                          <a:ea typeface="Noto Sans" panose="020B0502040504020204" pitchFamily="34" charset="0"/>
                        </a:rPr>
                        <a:t>Inversión Pública</a:t>
                      </a:r>
                      <a:endParaRPr lang="es-MX" sz="1200" b="0" i="0" u="none" strike="noStrike" dirty="0">
                        <a:solidFill>
                          <a:srgbClr val="000000"/>
                        </a:solidFill>
                        <a:effectLst/>
                        <a:latin typeface="Noto Sans" panose="020B0502040504020204" pitchFamily="34" charset="0"/>
                        <a:ea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0.00</a:t>
                      </a:r>
                    </a:p>
                  </a:txBody>
                  <a:tcPr marL="9525" marR="9525" marT="9525" marB="0" anchor="ctr">
                    <a:solidFill>
                      <a:schemeClr val="bg1"/>
                    </a:solidFill>
                  </a:tcPr>
                </a:tc>
                <a:tc>
                  <a:txBody>
                    <a:bodyPr/>
                    <a:lstStyle/>
                    <a:p>
                      <a:pPr algn="ctr" rtl="0" fontAlgn="ctr"/>
                      <a:r>
                        <a:rPr lang="es-MX" sz="1600">
                          <a:latin typeface="Noto Sans" panose="020B0502040504020204" pitchFamily="34" charset="0"/>
                          <a:ea typeface="Noto Sans" panose="020B0502040504020204" pitchFamily="34" charset="0"/>
                        </a:rPr>
                        <a:t>0.00</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a:t>
                      </a:r>
                      <a:r>
                        <a:rPr lang="es-MX" sz="1600" kern="1200">
                          <a:solidFill>
                            <a:schemeClr val="dk1"/>
                          </a:solidFill>
                          <a:latin typeface="Noto Sans" panose="020B0502040504020204" pitchFamily="34" charset="0"/>
                          <a:ea typeface="Noto Sans" panose="020B0502040504020204" pitchFamily="34" charset="0"/>
                          <a:cs typeface="+mn-cs"/>
                        </a:rPr>
                        <a:t>.00</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589867495"/>
                  </a:ext>
                </a:extLst>
              </a:tr>
              <a:tr h="856829">
                <a:tc>
                  <a:txBody>
                    <a:bodyPr/>
                    <a:lstStyle/>
                    <a:p>
                      <a:pPr algn="ctr" rtl="0" fontAlgn="ctr"/>
                      <a:r>
                        <a:rPr lang="es-MX" sz="1400" b="1" i="0" u="none" strike="noStrike">
                          <a:solidFill>
                            <a:srgbClr val="000000"/>
                          </a:solidFill>
                          <a:effectLst/>
                          <a:latin typeface="Noto Sans" panose="020B0502040504020204" pitchFamily="34" charset="0"/>
                          <a:ea typeface="Noto Sans" panose="020B0502040504020204" pitchFamily="34" charset="0"/>
                        </a:rPr>
                        <a:t>7000</a:t>
                      </a:r>
                    </a:p>
                  </a:txBody>
                  <a:tcPr marL="7144" marR="7144" marT="7144" marB="0" anchor="ctr">
                    <a:solidFill>
                      <a:schemeClr val="bg1"/>
                    </a:solidFill>
                  </a:tcPr>
                </a:tc>
                <a:tc>
                  <a:txBody>
                    <a:bodyPr/>
                    <a:lstStyle/>
                    <a:p>
                      <a:pPr algn="ctr" rtl="0" fontAlgn="ctr"/>
                      <a:r>
                        <a:rPr lang="es-MX" sz="1200" b="0" i="0" u="none" strike="noStrike" dirty="0">
                          <a:solidFill>
                            <a:srgbClr val="000000"/>
                          </a:solidFill>
                          <a:effectLst/>
                          <a:latin typeface="Noto Sans" panose="020B0502040504020204" pitchFamily="34" charset="0"/>
                          <a:ea typeface="Noto Sans" panose="020B0502040504020204" pitchFamily="34" charset="0"/>
                        </a:rPr>
                        <a:t>Inversiones financieras y otras provisiones</a:t>
                      </a: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rPr>
                        <a:t>392.00</a:t>
                      </a:r>
                    </a:p>
                  </a:txBody>
                  <a:tcPr marL="9525" marR="9525" marT="9525" marB="0" anchor="ctr">
                    <a:solidFill>
                      <a:schemeClr val="bg1"/>
                    </a:solidFill>
                  </a:tcPr>
                </a:tc>
                <a:tc>
                  <a:txBody>
                    <a:bodyPr/>
                    <a:lstStyle/>
                    <a:p>
                      <a:pPr algn="ctr" rtl="0" fontAlgn="ctr"/>
                      <a:r>
                        <a:rPr lang="es-MX" sz="1600">
                          <a:latin typeface="Noto Sans" panose="020B0502040504020204" pitchFamily="34" charset="0"/>
                          <a:ea typeface="Noto Sans" panose="020B0502040504020204" pitchFamily="34" charset="0"/>
                        </a:rPr>
                        <a:t>0.00</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406.84</a:t>
                      </a:r>
                    </a:p>
                  </a:txBody>
                  <a:tcPr marL="9525" marR="9525" marT="9525" marB="0" anchor="ctr">
                    <a:solidFill>
                      <a:schemeClr val="bg1"/>
                    </a:solidFill>
                  </a:tcPr>
                </a:tc>
                <a:tc>
                  <a:txBody>
                    <a:bodyPr/>
                    <a:lstStyle/>
                    <a:p>
                      <a:pPr marL="0" algn="ctr" defTabSz="914400" rtl="0" eaLnBrk="1" fontAlgn="ctr" latinLnBrk="0" hangingPunct="1"/>
                      <a:r>
                        <a:rPr lang="es-MX" sz="1600"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bg1"/>
                    </a:solidFill>
                  </a:tcPr>
                </a:tc>
                <a:tc>
                  <a:txBody>
                    <a:bodyPr/>
                    <a:lstStyle/>
                    <a:p>
                      <a:pPr marL="0" algn="ctr" defTabSz="914400" rtl="0" eaLnBrk="1" fontAlgn="ctr" latinLnBrk="0" hangingPunct="1"/>
                      <a:r>
                        <a:rPr lang="es-ES" sz="1600" kern="1200">
                          <a:solidFill>
                            <a:schemeClr val="dk1"/>
                          </a:solidFill>
                          <a:latin typeface="Noto Sans" panose="020B0502040504020204" pitchFamily="34" charset="0"/>
                          <a:ea typeface="Noto Sans" panose="020B0502040504020204" pitchFamily="34" charset="0"/>
                          <a:cs typeface="+mn-cs"/>
                        </a:rPr>
                        <a:t>0.00</a:t>
                      </a:r>
                      <a:endParaRPr lang="es-MX" sz="1600"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accent1">
                        <a:lumMod val="20000"/>
                        <a:lumOff val="80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0.00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932422968"/>
                  </a:ext>
                </a:extLst>
              </a:tr>
              <a:tr h="436232">
                <a:tc gridSpan="2">
                  <a:txBody>
                    <a:bodyPr/>
                    <a:lstStyle/>
                    <a:p>
                      <a:pPr algn="ctr" rtl="0" fontAlgn="ctr"/>
                      <a:r>
                        <a:rPr lang="es-MX" sz="1400" b="1" u="none" strike="noStrike">
                          <a:effectLst/>
                          <a:latin typeface="Noto Sans" panose="020B0502040504020204" pitchFamily="34" charset="0"/>
                          <a:ea typeface="Noto Sans" panose="020B0502040504020204" pitchFamily="34" charset="0"/>
                        </a:rPr>
                        <a:t>Total</a:t>
                      </a:r>
                      <a:endParaRPr lang="es-MX" sz="1400" b="1" i="0" u="none" strike="noStrike">
                        <a:solidFill>
                          <a:schemeClr val="tx1"/>
                        </a:solidFill>
                        <a:effectLst/>
                        <a:latin typeface="Noto Sans" panose="020B0502040504020204" pitchFamily="34" charset="0"/>
                        <a:ea typeface="Noto Sans" panose="020B0502040504020204" pitchFamily="34" charset="0"/>
                      </a:endParaRPr>
                    </a:p>
                  </a:txBody>
                  <a:tcPr marL="7144" marR="7144" marT="7144" marB="0" anchor="ctr">
                    <a:solidFill>
                      <a:schemeClr val="bg1">
                        <a:lumMod val="85000"/>
                      </a:schemeClr>
                    </a:solidFill>
                  </a:tcPr>
                </a:tc>
                <a:tc hMerge="1">
                  <a:txBody>
                    <a:bodyPr/>
                    <a:lstStyle/>
                    <a:p>
                      <a:endParaRPr lang="es-MX"/>
                    </a:p>
                  </a:txBody>
                  <a:tcPr/>
                </a:tc>
                <a:tc>
                  <a:txBody>
                    <a:bodyPr/>
                    <a:lstStyle/>
                    <a:p>
                      <a:pPr algn="ctr" rtl="0" fontAlgn="ctr"/>
                      <a:r>
                        <a:rPr lang="es-MX" sz="1600" b="1" dirty="0">
                          <a:latin typeface="Noto Sans" panose="020B0502040504020204" pitchFamily="34" charset="0"/>
                          <a:ea typeface="Noto Sans" panose="020B0502040504020204" pitchFamily="34" charset="0"/>
                        </a:rPr>
                        <a:t>2,537.11</a:t>
                      </a:r>
                    </a:p>
                  </a:txBody>
                  <a:tcPr marL="9525" marR="9525" marT="9525" marB="0" anchor="ctr">
                    <a:solidFill>
                      <a:schemeClr val="bg1">
                        <a:lumMod val="85000"/>
                      </a:schemeClr>
                    </a:solidFill>
                  </a:tcPr>
                </a:tc>
                <a:tc>
                  <a:txBody>
                    <a:bodyPr/>
                    <a:lstStyle/>
                    <a:p>
                      <a:pPr algn="ctr" rtl="0" fontAlgn="ctr"/>
                      <a:r>
                        <a:rPr lang="es-MX" sz="1600" b="1" dirty="0">
                          <a:latin typeface="Noto Sans" panose="020B0502040504020204" pitchFamily="34" charset="0"/>
                          <a:ea typeface="Noto Sans" panose="020B0502040504020204" pitchFamily="34" charset="0"/>
                        </a:rPr>
                        <a:t>2,569.68</a:t>
                      </a:r>
                    </a:p>
                  </a:txBody>
                  <a:tcPr marL="9525" marR="9525" marT="9525" marB="0" anchor="ctr">
                    <a:solidFill>
                      <a:schemeClr val="bg1">
                        <a:lumMod val="85000"/>
                      </a:schemeClr>
                    </a:solidFill>
                  </a:tcPr>
                </a:tc>
                <a:tc>
                  <a:txBody>
                    <a:bodyPr/>
                    <a:lstStyle/>
                    <a:p>
                      <a:pPr marL="0" algn="ctr" defTabSz="914400" rtl="0" eaLnBrk="1" fontAlgn="ctr" latinLnBrk="0" hangingPunct="1"/>
                      <a:r>
                        <a:rPr lang="es-ES" sz="1600" b="1" kern="1200" dirty="0">
                          <a:solidFill>
                            <a:schemeClr val="dk1"/>
                          </a:solidFill>
                          <a:latin typeface="Noto Sans" panose="020B0502040504020204" pitchFamily="34" charset="0"/>
                          <a:ea typeface="Noto Sans" panose="020B0502040504020204" pitchFamily="34" charset="0"/>
                          <a:cs typeface="+mn-cs"/>
                        </a:rPr>
                        <a:t>23.8</a:t>
                      </a:r>
                      <a:endParaRPr lang="es-MX" sz="1600" b="1" kern="1200" dirty="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2,593.48</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2,628.85</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3,250.83 </a:t>
                      </a:r>
                    </a:p>
                  </a:txBody>
                  <a:tcPr marL="9525" marR="9525" marT="9525" marB="0" anchor="ctr">
                    <a:solidFill>
                      <a:schemeClr val="bg1">
                        <a:lumMod val="85000"/>
                      </a:schemeClr>
                    </a:solidFill>
                  </a:tcPr>
                </a:tc>
                <a:tc>
                  <a:txBody>
                    <a:bodyPr/>
                    <a:lstStyle/>
                    <a:p>
                      <a:pPr marL="0" algn="ctr" defTabSz="914400" rtl="0" eaLnBrk="1" fontAlgn="ctr" latinLnBrk="0" hangingPunct="1"/>
                      <a:r>
                        <a:rPr lang="es-ES" sz="1600" b="1" kern="1200">
                          <a:solidFill>
                            <a:schemeClr val="dk1"/>
                          </a:solidFill>
                          <a:latin typeface="Noto Sans" panose="020B0502040504020204" pitchFamily="34" charset="0"/>
                          <a:ea typeface="Noto Sans" panose="020B0502040504020204" pitchFamily="34" charset="0"/>
                          <a:cs typeface="+mn-cs"/>
                        </a:rPr>
                        <a:t>31.31</a:t>
                      </a:r>
                      <a:endParaRPr lang="es-MX" sz="1600" b="1" kern="1200">
                        <a:solidFill>
                          <a:schemeClr val="dk1"/>
                        </a:solidFill>
                        <a:latin typeface="Noto Sans" panose="020B0502040504020204" pitchFamily="34" charset="0"/>
                        <a:ea typeface="Noto Sans" panose="020B0502040504020204" pitchFamily="34" charset="0"/>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a:solidFill>
                            <a:schemeClr val="dk1"/>
                          </a:solidFill>
                          <a:latin typeface="Noto Sans" panose="020B0502040504020204" pitchFamily="34" charset="0"/>
                          <a:ea typeface="Noto Sans" panose="020B0502040504020204" pitchFamily="34" charset="0"/>
                          <a:cs typeface="+mn-cs"/>
                        </a:rPr>
                        <a:t>3,282.14</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600" b="1" kern="1200" dirty="0">
                          <a:solidFill>
                            <a:schemeClr val="dk1"/>
                          </a:solidFill>
                          <a:latin typeface="Noto Sans" panose="020B0502040504020204" pitchFamily="34" charset="0"/>
                          <a:ea typeface="Noto Sans" panose="020B0502040504020204" pitchFamily="34" charset="0"/>
                          <a:cs typeface="+mn-cs"/>
                        </a:rPr>
                        <a:t>26.55</a:t>
                      </a:r>
                    </a:p>
                  </a:txBody>
                  <a:tcPr marL="9525" marR="9525" marT="9525" marB="0" anchor="ctr">
                    <a:solidFill>
                      <a:schemeClr val="bg1">
                        <a:lumMod val="85000"/>
                      </a:schemeClr>
                    </a:solidFill>
                  </a:tcPr>
                </a:tc>
                <a:extLst>
                  <a:ext uri="{0D108BD9-81ED-4DB2-BD59-A6C34878D82A}">
                    <a16:rowId xmlns:a16="http://schemas.microsoft.com/office/drawing/2014/main" val="2871388612"/>
                  </a:ext>
                </a:extLst>
              </a:tr>
            </a:tbl>
          </a:graphicData>
        </a:graphic>
      </p:graphicFrame>
      <p:sp>
        <p:nvSpPr>
          <p:cNvPr id="19" name="CuadroTexto 18">
            <a:extLst>
              <a:ext uri="{FF2B5EF4-FFF2-40B4-BE49-F238E27FC236}">
                <a16:creationId xmlns:a16="http://schemas.microsoft.com/office/drawing/2014/main" id="{26EF7A07-EA5D-4550-8410-6B132C2DB130}"/>
              </a:ext>
            </a:extLst>
          </p:cNvPr>
          <p:cNvSpPr txBox="1"/>
          <p:nvPr/>
        </p:nvSpPr>
        <p:spPr>
          <a:xfrm>
            <a:off x="117364" y="5933335"/>
            <a:ext cx="11996741" cy="646331"/>
          </a:xfrm>
          <a:prstGeom prst="rect">
            <a:avLst/>
          </a:prstGeom>
          <a:noFill/>
        </p:spPr>
        <p:txBody>
          <a:bodyPr wrap="square" rtlCol="0">
            <a:spAutoFit/>
          </a:bodyPr>
          <a:lstStyle/>
          <a:p>
            <a:r>
              <a:rPr lang="es-ES" sz="1200" dirty="0"/>
              <a:t>-  El total ejercido de recursos fiscales y propios del año 2023 no incluye recursos de terceros por 31.1 MP y la no captación de recursos propios por 6.20 MP</a:t>
            </a:r>
          </a:p>
          <a:p>
            <a:r>
              <a:rPr lang="es-ES" sz="1200" dirty="0"/>
              <a:t>- El total ejercido de recursos fiscales y propios del año 2024 no incluye recursos de terceros por 37.10 MP y la no captación de recursos propios por 0.69 MP</a:t>
            </a:r>
          </a:p>
          <a:p>
            <a:r>
              <a:rPr lang="es-ES" sz="1200" dirty="0"/>
              <a:t>- Ambos ejercicios corresponden al Cierre de la Cuenta Pública</a:t>
            </a:r>
          </a:p>
        </p:txBody>
      </p:sp>
    </p:spTree>
    <p:extLst>
      <p:ext uri="{BB962C8B-B14F-4D97-AF65-F5344CB8AC3E}">
        <p14:creationId xmlns:p14="http://schemas.microsoft.com/office/powerpoint/2010/main" val="2953775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65313D8-1C4E-4C0C-B0E1-058A12404F90}"/>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770A4DAE-07A8-4B57-BAD5-4325ACA11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63699E08-6FE7-4F68-815F-77027D30EDB1}"/>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BD723B95-C7EB-4E81-B08E-10336929CD09}"/>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A170B0BB-5976-4C3E-9E5D-3DA8D548E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5F6A5744-79DA-4E53-86BD-767F11F8DCED}"/>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0B93A448-122A-454C-B8B1-6DB771573220}"/>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499F99B3-D01A-4228-A807-5A166F812E99}"/>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A56215CB-5282-4DF7-ADE8-AAA40839F117}"/>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8DA452B2-8475-4313-8DC7-EA077A017110}"/>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5D33138D-FB05-4ED4-B9B6-694211AFFA14}"/>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CuadroTexto 14">
            <a:extLst>
              <a:ext uri="{FF2B5EF4-FFF2-40B4-BE49-F238E27FC236}">
                <a16:creationId xmlns:a16="http://schemas.microsoft.com/office/drawing/2014/main" id="{FA9B7841-B73F-4601-B7FD-9D50AE3B1A39}"/>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ADMINISTRACIÓN</a:t>
            </a:r>
            <a:endParaRPr lang="es-MX" b="1">
              <a:solidFill>
                <a:schemeClr val="bg1"/>
              </a:solidFill>
              <a:latin typeface="Noto Sans" panose="020B0502040504020204" pitchFamily="34" charset="0"/>
              <a:ea typeface="Noto Sans" panose="020B0502040504020204" pitchFamily="34" charset="0"/>
            </a:endParaRPr>
          </a:p>
        </p:txBody>
      </p:sp>
      <p:sp>
        <p:nvSpPr>
          <p:cNvPr id="16" name="Rectangle 1">
            <a:extLst>
              <a:ext uri="{FF2B5EF4-FFF2-40B4-BE49-F238E27FC236}">
                <a16:creationId xmlns:a16="http://schemas.microsoft.com/office/drawing/2014/main" id="{933A725D-B1A3-4CFD-8627-9EE13217FED1}"/>
              </a:ext>
            </a:extLst>
          </p:cNvPr>
          <p:cNvSpPr>
            <a:spLocks noChangeArrowheads="1"/>
          </p:cNvSpPr>
          <p:nvPr/>
        </p:nvSpPr>
        <p:spPr bwMode="auto">
          <a:xfrm>
            <a:off x="3184878" y="485916"/>
            <a:ext cx="5767666"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tab pos="2140744" algn="l"/>
                <a:tab pos="3167063" algn="r"/>
              </a:tabLst>
              <a:defRPr/>
            </a:pPr>
            <a:r>
              <a:rPr lang="es-ES" alt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Recursos Humanos 2024</a:t>
            </a:r>
          </a:p>
        </p:txBody>
      </p:sp>
      <p:graphicFrame>
        <p:nvGraphicFramePr>
          <p:cNvPr id="17" name="Tabla 16">
            <a:extLst>
              <a:ext uri="{FF2B5EF4-FFF2-40B4-BE49-F238E27FC236}">
                <a16:creationId xmlns:a16="http://schemas.microsoft.com/office/drawing/2014/main" id="{2C2CC57D-C364-443E-BDFD-3DA125B39F1F}"/>
              </a:ext>
            </a:extLst>
          </p:cNvPr>
          <p:cNvGraphicFramePr>
            <a:graphicFrameLocks noGrp="1"/>
          </p:cNvGraphicFramePr>
          <p:nvPr>
            <p:extLst>
              <p:ext uri="{D42A27DB-BD31-4B8C-83A1-F6EECF244321}">
                <p14:modId xmlns:p14="http://schemas.microsoft.com/office/powerpoint/2010/main" val="979653569"/>
              </p:ext>
            </p:extLst>
          </p:nvPr>
        </p:nvGraphicFramePr>
        <p:xfrm>
          <a:off x="568509" y="929105"/>
          <a:ext cx="11000403" cy="4791476"/>
        </p:xfrm>
        <a:graphic>
          <a:graphicData uri="http://schemas.openxmlformats.org/drawingml/2006/table">
            <a:tbl>
              <a:tblPr firstRow="1" firstCol="1">
                <a:tableStyleId>{22838BEF-8BB2-4498-84A7-C5851F593DF1}</a:tableStyleId>
              </a:tblPr>
              <a:tblGrid>
                <a:gridCol w="2999881">
                  <a:extLst>
                    <a:ext uri="{9D8B030D-6E8A-4147-A177-3AD203B41FA5}">
                      <a16:colId xmlns:a16="http://schemas.microsoft.com/office/drawing/2014/main" val="4025922873"/>
                    </a:ext>
                  </a:extLst>
                </a:gridCol>
                <a:gridCol w="4783873">
                  <a:extLst>
                    <a:ext uri="{9D8B030D-6E8A-4147-A177-3AD203B41FA5}">
                      <a16:colId xmlns:a16="http://schemas.microsoft.com/office/drawing/2014/main" val="3660322446"/>
                    </a:ext>
                  </a:extLst>
                </a:gridCol>
                <a:gridCol w="3216649">
                  <a:extLst>
                    <a:ext uri="{9D8B030D-6E8A-4147-A177-3AD203B41FA5}">
                      <a16:colId xmlns:a16="http://schemas.microsoft.com/office/drawing/2014/main" val="3855179140"/>
                    </a:ext>
                  </a:extLst>
                </a:gridCol>
              </a:tblGrid>
              <a:tr h="461141">
                <a:tc>
                  <a:txBody>
                    <a:bodyPr/>
                    <a:lstStyle/>
                    <a:p>
                      <a:pPr algn="ctr" rtl="0" fontAlgn="ctr"/>
                      <a:r>
                        <a:rPr lang="es-MX" sz="1600" b="1"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Concepto</a:t>
                      </a:r>
                      <a:endParaRPr lang="es-MX" sz="1600" b="1" i="0"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rgbClr val="05405D"/>
                    </a:solidFill>
                  </a:tcPr>
                </a:tc>
                <a:tc>
                  <a:txBody>
                    <a:bodyPr/>
                    <a:lstStyle/>
                    <a:p>
                      <a:pPr algn="ctr" rtl="0" fontAlgn="ctr"/>
                      <a:r>
                        <a:rPr lang="es-MX" sz="1600" b="1" i="0"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Plazas presupuestarias y Plazas eventuales</a:t>
                      </a:r>
                    </a:p>
                  </a:txBody>
                  <a:tcPr marL="7144" marR="7144" marT="7144" marB="0" anchor="ctr">
                    <a:solidFill>
                      <a:srgbClr val="05405D"/>
                    </a:solidFill>
                  </a:tcPr>
                </a:tc>
                <a:tc>
                  <a:txBody>
                    <a:bodyPr/>
                    <a:lstStyle/>
                    <a:p>
                      <a:pPr algn="ctr" rtl="0" fontAlgn="ctr"/>
                      <a:r>
                        <a:rPr lang="es-MX" sz="1600" b="1" i="0" u="none" strike="noStrike"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Personal de suplencia</a:t>
                      </a:r>
                    </a:p>
                  </a:txBody>
                  <a:tcPr marL="7144" marR="7144" marT="7144" marB="0" anchor="ctr">
                    <a:solidFill>
                      <a:srgbClr val="05405D"/>
                    </a:solidFill>
                  </a:tcPr>
                </a:tc>
                <a:extLst>
                  <a:ext uri="{0D108BD9-81ED-4DB2-BD59-A6C34878D82A}">
                    <a16:rowId xmlns:a16="http://schemas.microsoft.com/office/drawing/2014/main" val="518572471"/>
                  </a:ext>
                </a:extLst>
              </a:tr>
              <a:tr h="395644">
                <a:tc>
                  <a:txBody>
                    <a:bodyPr/>
                    <a:lstStyle/>
                    <a:p>
                      <a:pPr algn="ctr" rtl="0" fontAlgn="ctr"/>
                      <a:r>
                        <a:rPr lang="es-MX" sz="1600" b="1" u="none" strike="noStrike" dirty="0">
                          <a:effectLst/>
                          <a:latin typeface="Noto Sans" panose="020B0502040504020204" pitchFamily="34" charset="0"/>
                          <a:ea typeface="Noto Sans" panose="020B0502040504020204" pitchFamily="34" charset="0"/>
                          <a:cs typeface="Noto Sans" panose="020B0502040504020204" pitchFamily="34" charset="0"/>
                        </a:rPr>
                        <a:t>Mando</a:t>
                      </a:r>
                      <a:endPar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cs typeface="Noto Sans" panose="020B0502040504020204" pitchFamily="34" charset="0"/>
                        </a:rPr>
                        <a:t>25</a:t>
                      </a:r>
                      <a:endPar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0</a:t>
                      </a:r>
                    </a:p>
                  </a:txBody>
                  <a:tcPr marL="9525" marR="9525" marT="9525" marB="0" anchor="ctr">
                    <a:solidFill>
                      <a:schemeClr val="bg1"/>
                    </a:solidFill>
                  </a:tcPr>
                </a:tc>
                <a:extLst>
                  <a:ext uri="{0D108BD9-81ED-4DB2-BD59-A6C34878D82A}">
                    <a16:rowId xmlns:a16="http://schemas.microsoft.com/office/drawing/2014/main" val="271821048"/>
                  </a:ext>
                </a:extLst>
              </a:tr>
              <a:tr h="395644">
                <a:tc>
                  <a:txBody>
                    <a:bodyPr/>
                    <a:lstStyle/>
                    <a:p>
                      <a:pPr algn="ctr" rtl="0" fontAlgn="ctr"/>
                      <a:r>
                        <a:rPr lang="es-MX" sz="1600" b="1" u="none" strike="noStrike" dirty="0">
                          <a:effectLst/>
                          <a:latin typeface="Noto Sans" panose="020B0502040504020204" pitchFamily="34" charset="0"/>
                          <a:ea typeface="Noto Sans" panose="020B0502040504020204" pitchFamily="34" charset="0"/>
                          <a:cs typeface="Noto Sans" panose="020B0502040504020204" pitchFamily="34" charset="0"/>
                        </a:rPr>
                        <a:t>Médicos Especialistas</a:t>
                      </a:r>
                      <a:endPar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cs typeface="Noto Sans" panose="020B0502040504020204" pitchFamily="34" charset="0"/>
                        </a:rPr>
                        <a:t>237</a:t>
                      </a:r>
                      <a:endPar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34</a:t>
                      </a:r>
                    </a:p>
                  </a:txBody>
                  <a:tcPr marL="9525" marR="9525" marT="9525" marB="0" anchor="ctr">
                    <a:solidFill>
                      <a:schemeClr val="bg1"/>
                    </a:solidFill>
                  </a:tcPr>
                </a:tc>
                <a:extLst>
                  <a:ext uri="{0D108BD9-81ED-4DB2-BD59-A6C34878D82A}">
                    <a16:rowId xmlns:a16="http://schemas.microsoft.com/office/drawing/2014/main" val="2494505605"/>
                  </a:ext>
                </a:extLst>
              </a:tr>
              <a:tr h="395644">
                <a:tc>
                  <a:txBody>
                    <a:bodyPr/>
                    <a:lstStyle/>
                    <a:p>
                      <a:pPr algn="ctr" rtl="0" fontAlgn="ctr"/>
                      <a:r>
                        <a:rPr lang="es-MX" sz="1600" b="1" u="none" strike="noStrike" dirty="0">
                          <a:effectLst/>
                          <a:latin typeface="Noto Sans" panose="020B0502040504020204" pitchFamily="34" charset="0"/>
                          <a:ea typeface="Noto Sans" panose="020B0502040504020204" pitchFamily="34" charset="0"/>
                          <a:cs typeface="Noto Sans" panose="020B0502040504020204" pitchFamily="34" charset="0"/>
                        </a:rPr>
                        <a:t>Enfermeras</a:t>
                      </a:r>
                      <a:endPar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cs typeface="Noto Sans" panose="020B0502040504020204" pitchFamily="34" charset="0"/>
                        </a:rPr>
                        <a:t>847</a:t>
                      </a:r>
                      <a:endPar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43</a:t>
                      </a:r>
                    </a:p>
                  </a:txBody>
                  <a:tcPr marL="9525" marR="9525" marT="9525" marB="0" anchor="ctr">
                    <a:solidFill>
                      <a:schemeClr val="bg1"/>
                    </a:solidFill>
                  </a:tcPr>
                </a:tc>
                <a:extLst>
                  <a:ext uri="{0D108BD9-81ED-4DB2-BD59-A6C34878D82A}">
                    <a16:rowId xmlns:a16="http://schemas.microsoft.com/office/drawing/2014/main" val="2106808274"/>
                  </a:ext>
                </a:extLst>
              </a:tr>
              <a:tr h="656676">
                <a:tc>
                  <a:txBody>
                    <a:bodyPr/>
                    <a:lstStyle/>
                    <a:p>
                      <a:pPr algn="ctr" rtl="0" fontAlgn="ctr"/>
                      <a:r>
                        <a:rPr lang="es-MX" sz="1600" b="1" u="none" strike="noStrike" dirty="0">
                          <a:effectLst/>
                          <a:latin typeface="Noto Sans" panose="020B0502040504020204" pitchFamily="34" charset="0"/>
                          <a:ea typeface="Noto Sans" panose="020B0502040504020204" pitchFamily="34" charset="0"/>
                          <a:cs typeface="Noto Sans" panose="020B0502040504020204" pitchFamily="34" charset="0"/>
                        </a:rPr>
                        <a:t>Personal profesional (paramédico)</a:t>
                      </a:r>
                      <a:endPar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cs typeface="Noto Sans" panose="020B0502040504020204" pitchFamily="34" charset="0"/>
                        </a:rPr>
                        <a:t>439</a:t>
                      </a:r>
                      <a:endPar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25</a:t>
                      </a:r>
                    </a:p>
                  </a:txBody>
                  <a:tcPr marL="9525" marR="9525" marT="9525" marB="0" anchor="ctr">
                    <a:solidFill>
                      <a:schemeClr val="bg1"/>
                    </a:solidFill>
                  </a:tcPr>
                </a:tc>
                <a:extLst>
                  <a:ext uri="{0D108BD9-81ED-4DB2-BD59-A6C34878D82A}">
                    <a16:rowId xmlns:a16="http://schemas.microsoft.com/office/drawing/2014/main" val="2503048266"/>
                  </a:ext>
                </a:extLst>
              </a:tr>
              <a:tr h="579806">
                <a:tc>
                  <a:txBody>
                    <a:bodyPr/>
                    <a:lstStyle/>
                    <a:p>
                      <a:pPr algn="ctr" rtl="0" fontAlgn="ctr"/>
                      <a:r>
                        <a:rPr lang="es-MX" sz="1600" b="1" u="none" strike="noStrike" dirty="0">
                          <a:effectLst/>
                          <a:latin typeface="Noto Sans" panose="020B0502040504020204" pitchFamily="34" charset="0"/>
                          <a:ea typeface="Noto Sans" panose="020B0502040504020204" pitchFamily="34" charset="0"/>
                          <a:cs typeface="Noto Sans" panose="020B0502040504020204" pitchFamily="34" charset="0"/>
                        </a:rPr>
                        <a:t>Personal técnico en área sustantiva</a:t>
                      </a:r>
                      <a:endPar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cs typeface="Noto Sans" panose="020B0502040504020204" pitchFamily="34" charset="0"/>
                        </a:rPr>
                        <a:t>338</a:t>
                      </a:r>
                      <a:endPar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34</a:t>
                      </a:r>
                    </a:p>
                  </a:txBody>
                  <a:tcPr marL="9525" marR="9525" marT="9525" marB="0" anchor="ctr">
                    <a:solidFill>
                      <a:schemeClr val="bg1"/>
                    </a:solidFill>
                  </a:tcPr>
                </a:tc>
                <a:extLst>
                  <a:ext uri="{0D108BD9-81ED-4DB2-BD59-A6C34878D82A}">
                    <a16:rowId xmlns:a16="http://schemas.microsoft.com/office/drawing/2014/main" val="98959027"/>
                  </a:ext>
                </a:extLst>
              </a:tr>
              <a:tr h="563451">
                <a:tc>
                  <a:txBody>
                    <a:bodyPr/>
                    <a:lstStyle/>
                    <a:p>
                      <a:pPr algn="ctr" rtl="0" fontAlgn="ctr"/>
                      <a:r>
                        <a:rPr lang="es-MX" sz="1600" b="1" u="none" strike="noStrike" dirty="0">
                          <a:effectLst/>
                          <a:latin typeface="Noto Sans" panose="020B0502040504020204" pitchFamily="34" charset="0"/>
                          <a:ea typeface="Noto Sans" panose="020B0502040504020204" pitchFamily="34" charset="0"/>
                          <a:cs typeface="Noto Sans" panose="020B0502040504020204" pitchFamily="34" charset="0"/>
                        </a:rPr>
                        <a:t>Personal administrativo en área sustantiva</a:t>
                      </a:r>
                      <a:endPar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b="0" u="none" strike="noStrike" dirty="0">
                          <a:effectLst/>
                          <a:latin typeface="Noto Sans" panose="020B0502040504020204" pitchFamily="34" charset="0"/>
                          <a:ea typeface="Noto Sans" panose="020B0502040504020204" pitchFamily="34" charset="0"/>
                          <a:cs typeface="Noto Sans" panose="020B0502040504020204" pitchFamily="34" charset="0"/>
                        </a:rPr>
                        <a:t>526</a:t>
                      </a:r>
                      <a:endPar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66</a:t>
                      </a:r>
                    </a:p>
                  </a:txBody>
                  <a:tcPr marL="9525" marR="9525" marT="9525" marB="0" anchor="ctr">
                    <a:solidFill>
                      <a:schemeClr val="bg1"/>
                    </a:solidFill>
                  </a:tcPr>
                </a:tc>
                <a:extLst>
                  <a:ext uri="{0D108BD9-81ED-4DB2-BD59-A6C34878D82A}">
                    <a16:rowId xmlns:a16="http://schemas.microsoft.com/office/drawing/2014/main" val="1589867495"/>
                  </a:ext>
                </a:extLst>
              </a:tr>
              <a:tr h="671735">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Personal administrativo en área administrativa</a:t>
                      </a:r>
                    </a:p>
                  </a:txBody>
                  <a:tcPr marL="7144" marR="7144" marT="7144" marB="0" anchor="ctr">
                    <a:solidFill>
                      <a:schemeClr val="bg1"/>
                    </a:solidFill>
                  </a:tcPr>
                </a:tc>
                <a:tc>
                  <a:txBody>
                    <a:bodyPr/>
                    <a:lstStyle/>
                    <a:p>
                      <a:pPr algn="ctr" rtl="0" fontAlgn="ctr"/>
                      <a:r>
                        <a:rPr lang="es-MX"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152</a:t>
                      </a:r>
                    </a:p>
                  </a:txBody>
                  <a:tcPr marL="7144" marR="7144" marT="7144" marB="0" anchor="ctr">
                    <a:solidFill>
                      <a:schemeClr val="bg1"/>
                    </a:solidFill>
                  </a:tcPr>
                </a:tc>
                <a:tc>
                  <a:txBody>
                    <a:bodyPr/>
                    <a:lstStyle/>
                    <a:p>
                      <a:pPr algn="ctr" rtl="0" fontAlgn="ctr"/>
                      <a:r>
                        <a:rPr lang="es-MX" sz="1600" dirty="0">
                          <a:latin typeface="Noto Sans" panose="020B0502040504020204" pitchFamily="34" charset="0"/>
                          <a:ea typeface="Noto Sans" panose="020B0502040504020204" pitchFamily="34" charset="0"/>
                          <a:cs typeface="Noto Sans" panose="020B0502040504020204" pitchFamily="34" charset="0"/>
                        </a:rPr>
                        <a:t>27</a:t>
                      </a:r>
                    </a:p>
                  </a:txBody>
                  <a:tcPr marL="9525" marR="9525" marT="9525" marB="0" anchor="ctr">
                    <a:solidFill>
                      <a:schemeClr val="bg1"/>
                    </a:solidFill>
                  </a:tcPr>
                </a:tc>
                <a:extLst>
                  <a:ext uri="{0D108BD9-81ED-4DB2-BD59-A6C34878D82A}">
                    <a16:rowId xmlns:a16="http://schemas.microsoft.com/office/drawing/2014/main" val="3932422968"/>
                  </a:ext>
                </a:extLst>
              </a:tr>
              <a:tr h="671735">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Total</a:t>
                      </a:r>
                    </a:p>
                  </a:txBody>
                  <a:tcPr marL="7144" marR="7144" marT="7144" marB="0" anchor="ctr">
                    <a:solidFill>
                      <a:schemeClr val="accent5">
                        <a:lumMod val="20000"/>
                        <a:lumOff val="80000"/>
                      </a:schemeClr>
                    </a:solidFill>
                  </a:tcPr>
                </a:tc>
                <a:tc>
                  <a:txBody>
                    <a:bodyPr/>
                    <a:lstStyle/>
                    <a:p>
                      <a:pPr algn="ctr" rtl="0" fontAlgn="ctr"/>
                      <a:r>
                        <a:rPr lang="es-MX" sz="16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2,564</a:t>
                      </a:r>
                    </a:p>
                  </a:txBody>
                  <a:tcPr marL="7144" marR="7144" marT="7144" marB="0" anchor="ctr">
                    <a:solidFill>
                      <a:schemeClr val="accent5">
                        <a:lumMod val="20000"/>
                        <a:lumOff val="80000"/>
                      </a:schemeClr>
                    </a:solidFill>
                  </a:tcPr>
                </a:tc>
                <a:tc>
                  <a:txBody>
                    <a:bodyPr/>
                    <a:lstStyle/>
                    <a:p>
                      <a:pPr algn="ctr" rtl="0" fontAlgn="ctr"/>
                      <a:r>
                        <a:rPr lang="es-MX" sz="1600" b="1" dirty="0">
                          <a:latin typeface="Noto Sans" panose="020B0502040504020204" pitchFamily="34" charset="0"/>
                          <a:ea typeface="Noto Sans" panose="020B0502040504020204" pitchFamily="34" charset="0"/>
                          <a:cs typeface="Noto Sans" panose="020B0502040504020204" pitchFamily="34" charset="0"/>
                        </a:rPr>
                        <a:t>229</a:t>
                      </a:r>
                    </a:p>
                  </a:txBody>
                  <a:tcPr marL="9525" marR="9525" marT="9525" marB="0" anchor="ctr">
                    <a:solidFill>
                      <a:schemeClr val="accent5">
                        <a:lumMod val="20000"/>
                        <a:lumOff val="80000"/>
                      </a:schemeClr>
                    </a:solidFill>
                  </a:tcPr>
                </a:tc>
                <a:extLst>
                  <a:ext uri="{0D108BD9-81ED-4DB2-BD59-A6C34878D82A}">
                    <a16:rowId xmlns:a16="http://schemas.microsoft.com/office/drawing/2014/main" val="2641581186"/>
                  </a:ext>
                </a:extLst>
              </a:tr>
            </a:tbl>
          </a:graphicData>
        </a:graphic>
      </p:graphicFrame>
    </p:spTree>
    <p:extLst>
      <p:ext uri="{BB962C8B-B14F-4D97-AF65-F5344CB8AC3E}">
        <p14:creationId xmlns:p14="http://schemas.microsoft.com/office/powerpoint/2010/main" val="4167908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F93AB1A-FAF0-221E-1872-3194513262C3}"/>
              </a:ext>
            </a:extLst>
          </p:cNvPr>
          <p:cNvSpPr>
            <a:spLocks noChangeArrowheads="1"/>
          </p:cNvSpPr>
          <p:nvPr/>
        </p:nvSpPr>
        <p:spPr bwMode="auto">
          <a:xfrm>
            <a:off x="3184878" y="485916"/>
            <a:ext cx="5767666"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tab pos="2140744" algn="l"/>
                <a:tab pos="3167063" algn="r"/>
              </a:tabLst>
              <a:defRPr/>
            </a:pPr>
            <a:r>
              <a:rPr lang="es-ES" alt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Plazas en el INP</a:t>
            </a:r>
          </a:p>
        </p:txBody>
      </p:sp>
      <p:grpSp>
        <p:nvGrpSpPr>
          <p:cNvPr id="7" name="Grupo 6">
            <a:extLst>
              <a:ext uri="{FF2B5EF4-FFF2-40B4-BE49-F238E27FC236}">
                <a16:creationId xmlns:a16="http://schemas.microsoft.com/office/drawing/2014/main" id="{4D65A964-4B86-5593-7993-BDB72D5787B1}"/>
              </a:ext>
            </a:extLst>
          </p:cNvPr>
          <p:cNvGrpSpPr/>
          <p:nvPr/>
        </p:nvGrpSpPr>
        <p:grpSpPr>
          <a:xfrm>
            <a:off x="70340" y="22775"/>
            <a:ext cx="3481752" cy="439617"/>
            <a:chOff x="70340" y="52755"/>
            <a:chExt cx="3481752" cy="439617"/>
          </a:xfrm>
        </p:grpSpPr>
        <p:pic>
          <p:nvPicPr>
            <p:cNvPr id="8"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B766D914-10A6-E67F-5A97-6E619E9F6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a:extLst>
                <a:ext uri="{FF2B5EF4-FFF2-40B4-BE49-F238E27FC236}">
                  <a16:creationId xmlns:a16="http://schemas.microsoft.com/office/drawing/2014/main" id="{795704B8-994B-1F5C-DF16-50CF45F0A61F}"/>
                </a:ext>
              </a:extLst>
            </p:cNvPr>
            <p:cNvGrpSpPr/>
            <p:nvPr/>
          </p:nvGrpSpPr>
          <p:grpSpPr>
            <a:xfrm>
              <a:off x="70340" y="52755"/>
              <a:ext cx="3120097" cy="439617"/>
              <a:chOff x="0" y="0"/>
              <a:chExt cx="3520440" cy="569595"/>
            </a:xfrm>
          </p:grpSpPr>
          <p:pic>
            <p:nvPicPr>
              <p:cNvPr id="10" name="Imagen 9">
                <a:extLst>
                  <a:ext uri="{FF2B5EF4-FFF2-40B4-BE49-F238E27FC236}">
                    <a16:creationId xmlns:a16="http://schemas.microsoft.com/office/drawing/2014/main" id="{4479FBC8-A596-36D7-018F-7E43A9E89714}"/>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8B12AD7C-CBAB-D0E9-44BC-B6EA2DB24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2" name="Grupo 11">
            <a:extLst>
              <a:ext uri="{FF2B5EF4-FFF2-40B4-BE49-F238E27FC236}">
                <a16:creationId xmlns:a16="http://schemas.microsoft.com/office/drawing/2014/main" id="{79B1E017-C4F5-6920-A313-39C8D02D6F5C}"/>
              </a:ext>
            </a:extLst>
          </p:cNvPr>
          <p:cNvGrpSpPr/>
          <p:nvPr/>
        </p:nvGrpSpPr>
        <p:grpSpPr>
          <a:xfrm>
            <a:off x="70340" y="6643197"/>
            <a:ext cx="11996742" cy="95885"/>
            <a:chOff x="0" y="0"/>
            <a:chExt cx="5549939" cy="154305"/>
          </a:xfrm>
        </p:grpSpPr>
        <p:sp>
          <p:nvSpPr>
            <p:cNvPr id="13" name="Rectángulo 12">
              <a:extLst>
                <a:ext uri="{FF2B5EF4-FFF2-40B4-BE49-F238E27FC236}">
                  <a16:creationId xmlns:a16="http://schemas.microsoft.com/office/drawing/2014/main" id="{B395CAF4-9D47-1990-3EC1-06A94FE61978}"/>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D01AD4DD-81C8-E01C-2161-EE4D41AEA6E1}"/>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F5BF1404-7A4B-59C9-BE6A-2E8A051A550D}"/>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6" name="Rectángulo 15">
              <a:extLst>
                <a:ext uri="{FF2B5EF4-FFF2-40B4-BE49-F238E27FC236}">
                  <a16:creationId xmlns:a16="http://schemas.microsoft.com/office/drawing/2014/main" id="{5F3D65A9-2AC2-8958-EA5A-BE882E2481E5}"/>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7" name="Rectángulo 16">
              <a:extLst>
                <a:ext uri="{FF2B5EF4-FFF2-40B4-BE49-F238E27FC236}">
                  <a16:creationId xmlns:a16="http://schemas.microsoft.com/office/drawing/2014/main" id="{402CE6C5-B284-67D5-ACB2-8713B6A75811}"/>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8" name="CuadroTexto 17">
            <a:extLst>
              <a:ext uri="{FF2B5EF4-FFF2-40B4-BE49-F238E27FC236}">
                <a16:creationId xmlns:a16="http://schemas.microsoft.com/office/drawing/2014/main" id="{33E75523-257F-4ADC-AD7F-AF83488AE09D}"/>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ADMINISTRACIÓN</a:t>
            </a:r>
            <a:endParaRPr lang="es-MX" b="1" dirty="0">
              <a:solidFill>
                <a:schemeClr val="bg1"/>
              </a:solidFill>
              <a:latin typeface="Noto Sans" panose="020B0502040504020204" pitchFamily="34" charset="0"/>
              <a:ea typeface="Noto Sans" panose="020B0502040504020204" pitchFamily="34" charset="0"/>
            </a:endParaRPr>
          </a:p>
        </p:txBody>
      </p:sp>
      <p:graphicFrame>
        <p:nvGraphicFramePr>
          <p:cNvPr id="19" name="Gráfico 18">
            <a:extLst>
              <a:ext uri="{FF2B5EF4-FFF2-40B4-BE49-F238E27FC236}">
                <a16:creationId xmlns:a16="http://schemas.microsoft.com/office/drawing/2014/main" id="{A8C8F552-B5AA-4F90-BEC7-5C51917709B7}"/>
              </a:ext>
            </a:extLst>
          </p:cNvPr>
          <p:cNvGraphicFramePr>
            <a:graphicFrameLocks/>
          </p:cNvGraphicFramePr>
          <p:nvPr>
            <p:extLst>
              <p:ext uri="{D42A27DB-BD31-4B8C-83A1-F6EECF244321}">
                <p14:modId xmlns:p14="http://schemas.microsoft.com/office/powerpoint/2010/main" val="2505598299"/>
              </p:ext>
            </p:extLst>
          </p:nvPr>
        </p:nvGraphicFramePr>
        <p:xfrm>
          <a:off x="70340" y="862942"/>
          <a:ext cx="11996742" cy="56493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16794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9043783-94CD-896A-0667-8F88A5B85BA9}"/>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A86697F0-A30E-D62B-C7C7-8F8F8B861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379873CF-FBFD-F948-FCC8-ED585A82CC73}"/>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7B3A8F3F-AE0F-5A58-D7B0-84BC6AA4F3BB}"/>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BB03CEBC-E07E-FC18-1001-2B75191EA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11385F17-11C1-B04A-1BFD-DC06938F31A5}"/>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E8782A37-E2CB-A642-65F2-F1D21676B296}"/>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D10D708C-6766-1B89-0004-3599EC0434A1}"/>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1BA01784-659D-0BCB-D27C-E041073F07B1}"/>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F4E47A94-4465-F9DA-FAE7-94B1A229A6F2}"/>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B8F268B-49C7-65F7-E9DA-2790C593FE90}"/>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5" name="Google Shape;741;p53">
            <a:extLst>
              <a:ext uri="{FF2B5EF4-FFF2-40B4-BE49-F238E27FC236}">
                <a16:creationId xmlns:a16="http://schemas.microsoft.com/office/drawing/2014/main" id="{16D1ED85-1741-1662-C728-8D58B9850944}"/>
              </a:ext>
            </a:extLst>
          </p:cNvPr>
          <p:cNvSpPr/>
          <p:nvPr/>
        </p:nvSpPr>
        <p:spPr>
          <a:xfrm>
            <a:off x="365597" y="1047811"/>
            <a:ext cx="5846518" cy="954107"/>
          </a:xfrm>
          <a:prstGeom prst="rect">
            <a:avLst/>
          </a:prstGeom>
          <a:noFill/>
          <a:ln>
            <a:noFill/>
          </a:ln>
        </p:spPr>
        <p:txBody>
          <a:bodyPr wrap="square" rtlCol="0">
            <a:spAutoFit/>
          </a:bodyPr>
          <a:lstStyle/>
          <a:p>
            <a:pPr algn="just"/>
            <a:r>
              <a:rPr lang="es-MX" sz="1400" b="1">
                <a:latin typeface="Noto Sans" panose="020B0502040504020204" pitchFamily="34" charset="0"/>
                <a:ea typeface="Noto Sans" panose="020B0502040504020204" pitchFamily="34" charset="0"/>
                <a:sym typeface="Montserrat"/>
              </a:rPr>
              <a:t>Acciones realizadas:</a:t>
            </a:r>
          </a:p>
          <a:p>
            <a:pPr marL="285750" indent="-285750" algn="just">
              <a:buClr>
                <a:srgbClr val="0070C0"/>
              </a:buClr>
              <a:buFont typeface="Wingdings" panose="05000000000000000000" pitchFamily="2" charset="2"/>
              <a:buChar char="§"/>
            </a:pPr>
            <a:r>
              <a:rPr lang="es-ES" sz="1400" b="1">
                <a:latin typeface="Noto Sans" panose="020B0502040504020204" pitchFamily="34" charset="0"/>
                <a:ea typeface="Noto Sans" panose="020B0502040504020204" pitchFamily="34" charset="0"/>
              </a:rPr>
              <a:t>Dictamen Estructural: Reforzamiento de la infraestructura.</a:t>
            </a:r>
            <a:endParaRPr lang="es-MX" sz="1400" b="1">
              <a:latin typeface="Noto Sans" panose="020B0502040504020204" pitchFamily="34" charset="0"/>
              <a:ea typeface="Noto Sans" panose="020B0502040504020204" pitchFamily="34" charset="0"/>
              <a:sym typeface="Montserrat"/>
            </a:endParaRPr>
          </a:p>
          <a:p>
            <a:pPr marL="285750" indent="-285750" algn="just">
              <a:buClr>
                <a:srgbClr val="0070C0"/>
              </a:buClr>
              <a:buFont typeface="Wingdings" panose="05000000000000000000" pitchFamily="2" charset="2"/>
              <a:buChar char="§"/>
            </a:pPr>
            <a:r>
              <a:rPr lang="es-MX" sz="1400" b="1">
                <a:latin typeface="Noto Sans" panose="020B0502040504020204" pitchFamily="34" charset="0"/>
                <a:ea typeface="Noto Sans" panose="020B0502040504020204" pitchFamily="34" charset="0"/>
                <a:sym typeface="Montserrat"/>
              </a:rPr>
              <a:t>Proyecto Ejecutivo:  El proyecto paso de 5,422 m</a:t>
            </a:r>
            <a:r>
              <a:rPr lang="es-MX" sz="1400" b="1" baseline="30000">
                <a:latin typeface="Noto Sans" panose="020B0502040504020204" pitchFamily="34" charset="0"/>
                <a:ea typeface="Noto Sans" panose="020B0502040504020204" pitchFamily="34" charset="0"/>
                <a:sym typeface="Montserrat"/>
              </a:rPr>
              <a:t>2 </a:t>
            </a:r>
            <a:r>
              <a:rPr lang="es-MX" sz="1400" b="1">
                <a:latin typeface="Noto Sans" panose="020B0502040504020204" pitchFamily="34" charset="0"/>
                <a:ea typeface="Noto Sans" panose="020B0502040504020204" pitchFamily="34" charset="0"/>
                <a:sym typeface="Montserrat"/>
              </a:rPr>
              <a:t>a 10,440 m</a:t>
            </a:r>
            <a:r>
              <a:rPr lang="es-MX" sz="1400" b="1" baseline="30000">
                <a:latin typeface="Noto Sans" panose="020B0502040504020204" pitchFamily="34" charset="0"/>
                <a:ea typeface="Noto Sans" panose="020B0502040504020204" pitchFamily="34" charset="0"/>
                <a:sym typeface="Montserrat"/>
              </a:rPr>
              <a:t>2.</a:t>
            </a:r>
            <a:endParaRPr lang="es-MX" sz="1400" b="1">
              <a:latin typeface="Noto Sans" panose="020B0502040504020204" pitchFamily="34" charset="0"/>
              <a:ea typeface="Noto Sans" panose="020B0502040504020204" pitchFamily="34" charset="0"/>
            </a:endParaRPr>
          </a:p>
          <a:p>
            <a:pPr marL="285750" indent="-285750" algn="just">
              <a:buClr>
                <a:srgbClr val="0070C0"/>
              </a:buClr>
              <a:buFont typeface="Wingdings" panose="05000000000000000000" pitchFamily="2" charset="2"/>
              <a:buChar char="§"/>
            </a:pPr>
            <a:r>
              <a:rPr lang="es-ES" sz="1400" b="1">
                <a:latin typeface="Noto Sans" panose="020B0502040504020204" pitchFamily="34" charset="0"/>
                <a:ea typeface="Noto Sans" panose="020B0502040504020204" pitchFamily="34" charset="0"/>
              </a:rPr>
              <a:t>Registro en cartera de Inversión (En trámite de la SHCP</a:t>
            </a:r>
            <a:r>
              <a:rPr lang="es-ES" sz="1400">
                <a:latin typeface="Noto Sans" panose="020B0502040504020204" pitchFamily="34" charset="0"/>
                <a:ea typeface="Noto Sans" panose="020B0502040504020204" pitchFamily="34" charset="0"/>
              </a:rPr>
              <a:t>) </a:t>
            </a:r>
            <a:endParaRPr lang="es-MX" sz="1400">
              <a:latin typeface="Noto Sans" panose="020B0502040504020204" pitchFamily="34" charset="0"/>
              <a:ea typeface="Noto Sans" panose="020B0502040504020204" pitchFamily="34" charset="0"/>
            </a:endParaRPr>
          </a:p>
        </p:txBody>
      </p:sp>
      <p:sp>
        <p:nvSpPr>
          <p:cNvPr id="16" name="Rectangle 1">
            <a:extLst>
              <a:ext uri="{FF2B5EF4-FFF2-40B4-BE49-F238E27FC236}">
                <a16:creationId xmlns:a16="http://schemas.microsoft.com/office/drawing/2014/main" id="{1DE55D53-980F-DA64-E7D1-CCBC2E5DF088}"/>
              </a:ext>
            </a:extLst>
          </p:cNvPr>
          <p:cNvSpPr>
            <a:spLocks noChangeArrowheads="1"/>
          </p:cNvSpPr>
          <p:nvPr/>
        </p:nvSpPr>
        <p:spPr bwMode="auto">
          <a:xfrm>
            <a:off x="3348245" y="398634"/>
            <a:ext cx="5366100"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algn="ctr" defTabSz="685800">
              <a:tabLst>
                <a:tab pos="2140744" algn="l"/>
                <a:tab pos="3167063" algn="r"/>
              </a:tabLst>
              <a:defRPr/>
            </a:pPr>
            <a:r>
              <a:rPr 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Unidad Pediátrica de </a:t>
            </a:r>
            <a:r>
              <a:rPr lang="es-MX" sz="2000" b="1" dirty="0" err="1">
                <a:solidFill>
                  <a:srgbClr val="05405D"/>
                </a:solidFill>
                <a:latin typeface="Noto Sans" panose="020B0502040504020204" pitchFamily="34" charset="0"/>
                <a:ea typeface="Noto Sans" panose="020B0502040504020204" pitchFamily="34" charset="0"/>
                <a:cs typeface="Arial" panose="020B0604020202020204" pitchFamily="34" charset="0"/>
              </a:rPr>
              <a:t>Hemato</a:t>
            </a:r>
            <a:r>
              <a:rPr 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-Oncología (UPHO)</a:t>
            </a:r>
          </a:p>
        </p:txBody>
      </p:sp>
      <p:pic>
        <p:nvPicPr>
          <p:cNvPr id="17" name="Imagen 16">
            <a:extLst>
              <a:ext uri="{FF2B5EF4-FFF2-40B4-BE49-F238E27FC236}">
                <a16:creationId xmlns:a16="http://schemas.microsoft.com/office/drawing/2014/main" id="{1A8A2E42-ED09-1ACB-7183-80BD6FD3E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14" y="1094177"/>
            <a:ext cx="5330318" cy="2787966"/>
          </a:xfrm>
          <a:prstGeom prst="rect">
            <a:avLst/>
          </a:prstGeom>
        </p:spPr>
      </p:pic>
      <p:graphicFrame>
        <p:nvGraphicFramePr>
          <p:cNvPr id="18" name="Tabla 17">
            <a:extLst>
              <a:ext uri="{FF2B5EF4-FFF2-40B4-BE49-F238E27FC236}">
                <a16:creationId xmlns:a16="http://schemas.microsoft.com/office/drawing/2014/main" id="{38094310-F100-3094-F699-62DFDABF5898}"/>
              </a:ext>
            </a:extLst>
          </p:cNvPr>
          <p:cNvGraphicFramePr>
            <a:graphicFrameLocks noGrp="1"/>
          </p:cNvGraphicFramePr>
          <p:nvPr>
            <p:extLst>
              <p:ext uri="{D42A27DB-BD31-4B8C-83A1-F6EECF244321}">
                <p14:modId xmlns:p14="http://schemas.microsoft.com/office/powerpoint/2010/main" val="666274471"/>
              </p:ext>
            </p:extLst>
          </p:nvPr>
        </p:nvGraphicFramePr>
        <p:xfrm>
          <a:off x="446368" y="2245691"/>
          <a:ext cx="5514092" cy="1615649"/>
        </p:xfrm>
        <a:graphic>
          <a:graphicData uri="http://schemas.openxmlformats.org/drawingml/2006/table">
            <a:tbl>
              <a:tblPr/>
              <a:tblGrid>
                <a:gridCol w="3623680">
                  <a:extLst>
                    <a:ext uri="{9D8B030D-6E8A-4147-A177-3AD203B41FA5}">
                      <a16:colId xmlns:a16="http://schemas.microsoft.com/office/drawing/2014/main" val="705484668"/>
                    </a:ext>
                  </a:extLst>
                </a:gridCol>
                <a:gridCol w="1890412">
                  <a:extLst>
                    <a:ext uri="{9D8B030D-6E8A-4147-A177-3AD203B41FA5}">
                      <a16:colId xmlns:a16="http://schemas.microsoft.com/office/drawing/2014/main" val="16089765"/>
                    </a:ext>
                  </a:extLst>
                </a:gridCol>
              </a:tblGrid>
              <a:tr h="346648">
                <a:tc>
                  <a:txBody>
                    <a:bodyPr/>
                    <a:lstStyle/>
                    <a:p>
                      <a:pPr algn="ctr"/>
                      <a:r>
                        <a:rPr lang="es-ES_tradnl" sz="1400" b="1">
                          <a:solidFill>
                            <a:srgbClr val="FFFFFF"/>
                          </a:solidFill>
                          <a:effectLst/>
                          <a:latin typeface="Noto Sans" panose="020B0502040504020204" pitchFamily="34" charset="0"/>
                          <a:ea typeface="Noto Sans" panose="020B0502040504020204" pitchFamily="34" charset="0"/>
                        </a:rPr>
                        <a:t>Concepto</a:t>
                      </a:r>
                      <a:endParaRPr lang="es-ES_tradnl" sz="14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5405D"/>
                    </a:solidFill>
                  </a:tcPr>
                </a:tc>
                <a:tc>
                  <a:txBody>
                    <a:bodyPr/>
                    <a:lstStyle/>
                    <a:p>
                      <a:pPr algn="ctr"/>
                      <a:r>
                        <a:rPr lang="es-ES_tradnl" sz="1400" b="1">
                          <a:solidFill>
                            <a:srgbClr val="FFFFFF"/>
                          </a:solidFill>
                          <a:effectLst/>
                          <a:latin typeface="Noto Sans" panose="020B0502040504020204" pitchFamily="34" charset="0"/>
                          <a:ea typeface="Noto Sans" panose="020B0502040504020204" pitchFamily="34" charset="0"/>
                        </a:rPr>
                        <a:t>Inversión total</a:t>
                      </a:r>
                      <a:endParaRPr lang="es-ES_tradnl" sz="14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5405D"/>
                    </a:solidFill>
                  </a:tcPr>
                </a:tc>
                <a:extLst>
                  <a:ext uri="{0D108BD9-81ED-4DB2-BD59-A6C34878D82A}">
                    <a16:rowId xmlns:a16="http://schemas.microsoft.com/office/drawing/2014/main" val="243369194"/>
                  </a:ext>
                </a:extLst>
              </a:tr>
              <a:tr h="293744">
                <a:tc>
                  <a:txBody>
                    <a:bodyPr/>
                    <a:lstStyle/>
                    <a:p>
                      <a:pPr algn="ctr"/>
                      <a:r>
                        <a:rPr lang="es-MX" sz="1400" b="1">
                          <a:effectLst/>
                          <a:latin typeface="Noto Sans" panose="020B0502040504020204" pitchFamily="34" charset="0"/>
                          <a:ea typeface="Noto Sans" panose="020B0502040504020204" pitchFamily="34" charset="0"/>
                        </a:rPr>
                        <a:t>Monto inversión en obra</a:t>
                      </a: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ES_tradnl" sz="1400">
                          <a:solidFill>
                            <a:srgbClr val="000000"/>
                          </a:solidFill>
                          <a:effectLst/>
                          <a:latin typeface="Noto Sans" panose="020B0502040504020204" pitchFamily="34" charset="0"/>
                          <a:ea typeface="Noto Sans" panose="020B0502040504020204" pitchFamily="34" charset="0"/>
                        </a:rPr>
                        <a:t>$550,264,951.54</a:t>
                      </a:r>
                      <a:endParaRPr lang="es-ES_tradnl" sz="14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7685477"/>
                  </a:ext>
                </a:extLst>
              </a:tr>
              <a:tr h="266205">
                <a:tc>
                  <a:txBody>
                    <a:bodyPr/>
                    <a:lstStyle/>
                    <a:p>
                      <a:pPr algn="ctr"/>
                      <a:r>
                        <a:rPr lang="es-ES_tradnl" sz="1400" b="1">
                          <a:effectLst/>
                          <a:latin typeface="Noto Sans" panose="020B0502040504020204" pitchFamily="34" charset="0"/>
                          <a:ea typeface="Noto Sans" panose="020B0502040504020204" pitchFamily="34" charset="0"/>
                        </a:rPr>
                        <a:t>Monto inversión en equipamiento</a:t>
                      </a: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ES_tradnl" sz="1400">
                          <a:solidFill>
                            <a:srgbClr val="000000"/>
                          </a:solidFill>
                          <a:effectLst/>
                          <a:latin typeface="Noto Sans" panose="020B0502040504020204" pitchFamily="34" charset="0"/>
                          <a:ea typeface="Noto Sans" panose="020B0502040504020204" pitchFamily="34" charset="0"/>
                        </a:rPr>
                        <a:t>$260,810,700.45</a:t>
                      </a:r>
                      <a:endParaRPr lang="es-ES_tradnl" sz="14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8683053"/>
                  </a:ext>
                </a:extLst>
              </a:tr>
              <a:tr h="266205">
                <a:tc>
                  <a:txBody>
                    <a:bodyPr/>
                    <a:lstStyle/>
                    <a:p>
                      <a:pPr algn="ctr"/>
                      <a:r>
                        <a:rPr lang="es-ES_tradnl" sz="1400" b="1">
                          <a:effectLst/>
                          <a:latin typeface="Noto Sans" panose="020B0502040504020204" pitchFamily="34" charset="0"/>
                          <a:ea typeface="Noto Sans" panose="020B0502040504020204" pitchFamily="34" charset="0"/>
                        </a:rPr>
                        <a:t>Total sin IVA</a:t>
                      </a: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ES_tradnl" sz="1400" b="1">
                          <a:solidFill>
                            <a:srgbClr val="000000"/>
                          </a:solidFill>
                          <a:effectLst/>
                          <a:latin typeface="Noto Sans" panose="020B0502040504020204" pitchFamily="34" charset="0"/>
                          <a:ea typeface="Noto Sans" panose="020B0502040504020204" pitchFamily="34" charset="0"/>
                        </a:rPr>
                        <a:t>$811,075,652.99</a:t>
                      </a:r>
                      <a:endParaRPr lang="es-ES_tradnl" sz="14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4569064"/>
                  </a:ext>
                </a:extLst>
              </a:tr>
              <a:tr h="205621">
                <a:tc>
                  <a:txBody>
                    <a:bodyPr/>
                    <a:lstStyle/>
                    <a:p>
                      <a:pPr algn="ctr"/>
                      <a:r>
                        <a:rPr lang="es-ES_tradnl" sz="1400" b="1">
                          <a:effectLst/>
                          <a:latin typeface="Noto Sans" panose="020B0502040504020204" pitchFamily="34" charset="0"/>
                          <a:ea typeface="Noto Sans" panose="020B0502040504020204" pitchFamily="34" charset="0"/>
                        </a:rPr>
                        <a:t>IVA</a:t>
                      </a: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ES_tradnl" sz="1400" b="1">
                          <a:solidFill>
                            <a:srgbClr val="000000"/>
                          </a:solidFill>
                          <a:effectLst/>
                          <a:latin typeface="Noto Sans" panose="020B0502040504020204" pitchFamily="34" charset="0"/>
                          <a:ea typeface="Noto Sans" panose="020B0502040504020204" pitchFamily="34" charset="0"/>
                        </a:rPr>
                        <a:t>$129,772,104.32</a:t>
                      </a:r>
                      <a:endParaRPr lang="es-ES_tradnl" sz="14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4237652"/>
                  </a:ext>
                </a:extLst>
              </a:tr>
              <a:tr h="229487">
                <a:tc>
                  <a:txBody>
                    <a:bodyPr/>
                    <a:lstStyle/>
                    <a:p>
                      <a:pPr algn="ctr"/>
                      <a:r>
                        <a:rPr lang="es-ES_tradnl" sz="1400" b="1">
                          <a:solidFill>
                            <a:srgbClr val="FFFFFF"/>
                          </a:solidFill>
                          <a:effectLst/>
                          <a:latin typeface="Noto Sans" panose="020B0502040504020204" pitchFamily="34" charset="0"/>
                          <a:ea typeface="Noto Sans" panose="020B0502040504020204" pitchFamily="34" charset="0"/>
                        </a:rPr>
                        <a:t>Total con IVA</a:t>
                      </a:r>
                      <a:endParaRPr lang="es-ES_tradnl" sz="36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5405D"/>
                    </a:solidFill>
                  </a:tcPr>
                </a:tc>
                <a:tc>
                  <a:txBody>
                    <a:bodyPr/>
                    <a:lstStyle/>
                    <a:p>
                      <a:pPr algn="ctr"/>
                      <a:r>
                        <a:rPr lang="es-ES_tradnl" sz="1400" b="1">
                          <a:solidFill>
                            <a:srgbClr val="FFFFFF"/>
                          </a:solidFill>
                          <a:effectLst/>
                          <a:latin typeface="Noto Sans" panose="020B0502040504020204" pitchFamily="34" charset="0"/>
                          <a:ea typeface="Noto Sans" panose="020B0502040504020204" pitchFamily="34" charset="0"/>
                        </a:rPr>
                        <a:t>$940,847,756.31</a:t>
                      </a:r>
                      <a:endParaRPr lang="es-ES_tradnl" sz="3600">
                        <a:effectLst/>
                        <a:latin typeface="Noto Sans" panose="020B0502040504020204" pitchFamily="34" charset="0"/>
                        <a:ea typeface="Noto Sans" panose="020B0502040504020204" pitchFamily="34" charset="0"/>
                      </a:endParaRPr>
                    </a:p>
                  </a:txBody>
                  <a:tcPr marL="69266" marR="69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5405D"/>
                    </a:solidFill>
                  </a:tcPr>
                </a:tc>
                <a:extLst>
                  <a:ext uri="{0D108BD9-81ED-4DB2-BD59-A6C34878D82A}">
                    <a16:rowId xmlns:a16="http://schemas.microsoft.com/office/drawing/2014/main" val="2891867927"/>
                  </a:ext>
                </a:extLst>
              </a:tr>
            </a:tbl>
          </a:graphicData>
        </a:graphic>
      </p:graphicFrame>
      <p:sp>
        <p:nvSpPr>
          <p:cNvPr id="19" name="Rectángulo 18">
            <a:extLst>
              <a:ext uri="{FF2B5EF4-FFF2-40B4-BE49-F238E27FC236}">
                <a16:creationId xmlns:a16="http://schemas.microsoft.com/office/drawing/2014/main" id="{E77287F1-DF9A-5D7E-CFB8-E5FED8EA5FA8}"/>
              </a:ext>
            </a:extLst>
          </p:cNvPr>
          <p:cNvSpPr/>
          <p:nvPr/>
        </p:nvSpPr>
        <p:spPr>
          <a:xfrm>
            <a:off x="223814" y="4118896"/>
            <a:ext cx="5933245" cy="954107"/>
          </a:xfrm>
          <a:prstGeom prst="rect">
            <a:avLst/>
          </a:prstGeom>
        </p:spPr>
        <p:txBody>
          <a:bodyPr wrap="square">
            <a:spAutoFit/>
          </a:bodyPr>
          <a:lstStyle/>
          <a:p>
            <a:pPr algn="just"/>
            <a:r>
              <a:rPr lang="es-MX" sz="1400" b="1" i="1" dirty="0">
                <a:latin typeface="Noto Sans" panose="020B0502040504020204" pitchFamily="34" charset="0"/>
                <a:ea typeface="Noto Sans" panose="020B0502040504020204" pitchFamily="34" charset="0"/>
              </a:rPr>
              <a:t>El monto de la obra incluye los recursos ejercidos de 2012 a 2015 indexados a valores de 2025 ($163,021,572.77 M.N. sin IVA) más lo que se pretende ejercer de 2025 a 2027 de obra y equipamiento por un monto de $777,826,183.54 M.N. </a:t>
            </a:r>
          </a:p>
        </p:txBody>
      </p:sp>
      <p:sp>
        <p:nvSpPr>
          <p:cNvPr id="23" name="CuadroTexto 22">
            <a:extLst>
              <a:ext uri="{FF2B5EF4-FFF2-40B4-BE49-F238E27FC236}">
                <a16:creationId xmlns:a16="http://schemas.microsoft.com/office/drawing/2014/main" id="{36EEA8D0-630D-4F00-AB11-FD00097EDCFF}"/>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ADMINISTRACIÓN</a:t>
            </a:r>
            <a:endParaRPr lang="es-MX" b="1">
              <a:solidFill>
                <a:schemeClr val="bg1"/>
              </a:solidFill>
              <a:latin typeface="Noto Sans" panose="020B0502040504020204" pitchFamily="34" charset="0"/>
              <a:ea typeface="Noto Sans" panose="020B0502040504020204" pitchFamily="34" charset="0"/>
            </a:endParaRPr>
          </a:p>
        </p:txBody>
      </p:sp>
      <p:pic>
        <p:nvPicPr>
          <p:cNvPr id="24" name="Imagen 23">
            <a:extLst>
              <a:ext uri="{FF2B5EF4-FFF2-40B4-BE49-F238E27FC236}">
                <a16:creationId xmlns:a16="http://schemas.microsoft.com/office/drawing/2014/main" id="{01AA5DC0-4A27-4F94-AD85-06CCE9DFCEF8}"/>
              </a:ext>
            </a:extLst>
          </p:cNvPr>
          <p:cNvPicPr>
            <a:picLocks noChangeAspect="1"/>
          </p:cNvPicPr>
          <p:nvPr/>
        </p:nvPicPr>
        <p:blipFill rotWithShape="1">
          <a:blip r:embed="rId6"/>
          <a:srcRect l="29646" t="31950" r="10001" b="17359"/>
          <a:stretch/>
        </p:blipFill>
        <p:spPr>
          <a:xfrm>
            <a:off x="6415314" y="3882143"/>
            <a:ext cx="5366100" cy="2535216"/>
          </a:xfrm>
          <a:prstGeom prst="rect">
            <a:avLst/>
          </a:prstGeom>
        </p:spPr>
      </p:pic>
      <p:sp>
        <p:nvSpPr>
          <p:cNvPr id="25" name="Rectángulo 24">
            <a:extLst>
              <a:ext uri="{FF2B5EF4-FFF2-40B4-BE49-F238E27FC236}">
                <a16:creationId xmlns:a16="http://schemas.microsoft.com/office/drawing/2014/main" id="{E87BF211-7135-40B1-87F5-7C716F642751}"/>
              </a:ext>
            </a:extLst>
          </p:cNvPr>
          <p:cNvSpPr/>
          <p:nvPr/>
        </p:nvSpPr>
        <p:spPr>
          <a:xfrm>
            <a:off x="-18155" y="5081828"/>
            <a:ext cx="6415313" cy="1384995"/>
          </a:xfrm>
          <a:prstGeom prst="rect">
            <a:avLst/>
          </a:prstGeom>
        </p:spPr>
        <p:txBody>
          <a:bodyPr wrap="square">
            <a:spAutoFit/>
          </a:bodyPr>
          <a:lstStyle/>
          <a:p>
            <a:r>
              <a:rPr lang="es-ES" sz="1400" b="1" i="1" dirty="0">
                <a:latin typeface="Noto Sans" panose="020B0502040504020204" pitchFamily="34" charset="0"/>
                <a:ea typeface="Noto Sans" panose="020B0502040504020204" pitchFamily="34" charset="0"/>
              </a:rPr>
              <a:t>Gestión del Dictamen de Impacto Ambiental </a:t>
            </a:r>
          </a:p>
          <a:p>
            <a:pPr marL="285750" indent="-285750">
              <a:buFont typeface="Arial" panose="020B0604020202020204" pitchFamily="34" charset="0"/>
              <a:buChar char="•"/>
            </a:pPr>
            <a:r>
              <a:rPr lang="es-ES" sz="1400" i="1" dirty="0">
                <a:latin typeface="Noto Sans" panose="020B0502040504020204" pitchFamily="34" charset="0"/>
                <a:ea typeface="Noto Sans" panose="020B0502040504020204" pitchFamily="34" charset="0"/>
              </a:rPr>
              <a:t>Inicio de trámite: Ene. 2024 – Abr 2025 </a:t>
            </a:r>
          </a:p>
          <a:p>
            <a:pPr marL="285750" indent="-285750">
              <a:buFont typeface="Arial" panose="020B0604020202020204" pitchFamily="34" charset="0"/>
              <a:buChar char="•"/>
            </a:pPr>
            <a:r>
              <a:rPr lang="es-ES" sz="1400" i="1" dirty="0">
                <a:latin typeface="Noto Sans" panose="020B0502040504020204" pitchFamily="34" charset="0"/>
                <a:ea typeface="Noto Sans" panose="020B0502040504020204" pitchFamily="34" charset="0"/>
              </a:rPr>
              <a:t>Fecha de entrega de documentos: el 15 de abril de 2025 se obtuvo respuesta por la SEDEMA, misma que fue enviada a la Unidad de Inversiones de la SHCP el 16 de abril del presente año. </a:t>
            </a:r>
          </a:p>
          <a:p>
            <a:pPr marL="285750" indent="-285750">
              <a:buFont typeface="Arial" panose="020B0604020202020204" pitchFamily="34" charset="0"/>
              <a:buChar char="•"/>
            </a:pPr>
            <a:r>
              <a:rPr lang="es-ES" sz="1400" i="1" dirty="0">
                <a:latin typeface="Noto Sans" panose="020B0502040504020204" pitchFamily="34" charset="0"/>
                <a:ea typeface="Noto Sans" panose="020B0502040504020204" pitchFamily="34" charset="0"/>
              </a:rPr>
              <a:t>Tiempo de espera: 20 días hábiles para la respuesta de la SHCP.  </a:t>
            </a:r>
            <a:endParaRPr lang="es-MX" sz="1100" i="1" dirty="0">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50544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INVESTIGACIÓN</a:t>
            </a:r>
            <a:endParaRPr lang="es-MX" b="1">
              <a:solidFill>
                <a:schemeClr val="bg1"/>
              </a:solidFill>
              <a:latin typeface="Noto Sans" panose="020B0502040504020204" pitchFamily="34" charset="0"/>
              <a:ea typeface="Noto Sans" panose="020B0502040504020204" pitchFamily="34" charset="0"/>
            </a:endParaRPr>
          </a:p>
        </p:txBody>
      </p:sp>
      <p:sp>
        <p:nvSpPr>
          <p:cNvPr id="17" name="CuadroTexto 16">
            <a:extLst>
              <a:ext uri="{FF2B5EF4-FFF2-40B4-BE49-F238E27FC236}">
                <a16:creationId xmlns:a16="http://schemas.microsoft.com/office/drawing/2014/main" id="{FAE3DB8C-D855-4AE8-A748-2D31AA8BA2D2}"/>
              </a:ext>
            </a:extLst>
          </p:cNvPr>
          <p:cNvSpPr txBox="1"/>
          <p:nvPr/>
        </p:nvSpPr>
        <p:spPr>
          <a:xfrm>
            <a:off x="1496913" y="506712"/>
            <a:ext cx="3598348" cy="400110"/>
          </a:xfrm>
          <a:prstGeom prst="rect">
            <a:avLst/>
          </a:prstGeom>
        </p:spPr>
        <p:txBody>
          <a:bodyPr wrap="square">
            <a:spAutoFit/>
          </a:bodyPr>
          <a:lstStyle>
            <a:defPPr>
              <a:defRPr lang="es-MX"/>
            </a:defPPr>
            <a:lvl1pPr algn="ctr">
              <a:spcBef>
                <a:spcPts val="0"/>
              </a:spcBef>
              <a:spcAft>
                <a:spcPts val="0"/>
              </a:spcAft>
              <a:defRPr sz="1600" b="1">
                <a:solidFill>
                  <a:schemeClr val="accent6">
                    <a:lumMod val="50000"/>
                  </a:schemeClr>
                </a:solidFill>
                <a:latin typeface="Montserrat" panose="00000500000000000000" pitchFamily="2" charset="0"/>
                <a:cs typeface="Arial" panose="020B0604020202020204" pitchFamily="34" charset="0"/>
              </a:defRPr>
            </a:lvl1pPr>
          </a:lstStyle>
          <a:p>
            <a:r>
              <a:rPr lang="es-MX" sz="2000">
                <a:solidFill>
                  <a:srgbClr val="002060"/>
                </a:solidFill>
                <a:latin typeface="Noto Sans" panose="020B0502040504020204" pitchFamily="34" charset="0"/>
                <a:ea typeface="Noto Sans" panose="020B0502040504020204" pitchFamily="34" charset="0"/>
              </a:rPr>
              <a:t>Publicaciones por grupo</a:t>
            </a:r>
          </a:p>
        </p:txBody>
      </p:sp>
      <p:sp>
        <p:nvSpPr>
          <p:cNvPr id="18" name="CuadroTexto 17">
            <a:extLst>
              <a:ext uri="{FF2B5EF4-FFF2-40B4-BE49-F238E27FC236}">
                <a16:creationId xmlns:a16="http://schemas.microsoft.com/office/drawing/2014/main" id="{2322B20F-B610-4BFF-9DDA-B96C26EA4EBC}"/>
              </a:ext>
            </a:extLst>
          </p:cNvPr>
          <p:cNvSpPr txBox="1"/>
          <p:nvPr/>
        </p:nvSpPr>
        <p:spPr>
          <a:xfrm>
            <a:off x="6073546" y="506712"/>
            <a:ext cx="6095999" cy="707886"/>
          </a:xfrm>
          <a:prstGeom prst="rect">
            <a:avLst/>
          </a:prstGeom>
        </p:spPr>
        <p:txBody>
          <a:bodyPr wrap="square">
            <a:spAutoFit/>
          </a:bodyPr>
          <a:lstStyle>
            <a:defPPr>
              <a:defRPr lang="es-MX"/>
            </a:defPPr>
            <a:lvl1pPr algn="ctr">
              <a:spcBef>
                <a:spcPts val="0"/>
              </a:spcBef>
              <a:spcAft>
                <a:spcPts val="0"/>
              </a:spcAft>
              <a:defRPr sz="1600" b="1">
                <a:solidFill>
                  <a:schemeClr val="accent6">
                    <a:lumMod val="50000"/>
                  </a:schemeClr>
                </a:solidFill>
                <a:latin typeface="Montserrat" panose="00000500000000000000" pitchFamily="2" charset="0"/>
                <a:cs typeface="Arial" panose="020B0604020202020204" pitchFamily="34" charset="0"/>
              </a:defRPr>
            </a:lvl1pPr>
          </a:lstStyle>
          <a:p>
            <a:r>
              <a:rPr lang="es-MX" sz="2000">
                <a:solidFill>
                  <a:srgbClr val="002060"/>
                </a:solidFill>
                <a:latin typeface="Noto Sans" panose="020B0502040504020204" pitchFamily="34" charset="0"/>
                <a:ea typeface="Noto Sans" panose="020B0502040504020204" pitchFamily="34" charset="0"/>
              </a:rPr>
              <a:t>Artículos por Grupo en relación a las principales líneas de investigación</a:t>
            </a:r>
            <a:endParaRPr lang="es-MX" sz="1800">
              <a:solidFill>
                <a:srgbClr val="002060"/>
              </a:solidFill>
              <a:highlight>
                <a:srgbClr val="FFFF00"/>
              </a:highlight>
              <a:latin typeface="Noto Sans" panose="020B0502040504020204" pitchFamily="34" charset="0"/>
              <a:ea typeface="Noto Sans" panose="020B0502040504020204" pitchFamily="34" charset="0"/>
            </a:endParaRPr>
          </a:p>
        </p:txBody>
      </p:sp>
      <p:graphicFrame>
        <p:nvGraphicFramePr>
          <p:cNvPr id="19" name="Gráfico 18">
            <a:extLst>
              <a:ext uri="{FF2B5EF4-FFF2-40B4-BE49-F238E27FC236}">
                <a16:creationId xmlns:a16="http://schemas.microsoft.com/office/drawing/2014/main" id="{87BA9B6F-83D4-4E51-915C-6E3BFB96DFD3}"/>
              </a:ext>
            </a:extLst>
          </p:cNvPr>
          <p:cNvGraphicFramePr>
            <a:graphicFrameLocks/>
          </p:cNvGraphicFramePr>
          <p:nvPr>
            <p:extLst>
              <p:ext uri="{D42A27DB-BD31-4B8C-83A1-F6EECF244321}">
                <p14:modId xmlns:p14="http://schemas.microsoft.com/office/powerpoint/2010/main" val="2577448388"/>
              </p:ext>
            </p:extLst>
          </p:nvPr>
        </p:nvGraphicFramePr>
        <p:xfrm>
          <a:off x="176626" y="906822"/>
          <a:ext cx="6220531" cy="5693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Gráfico 20">
            <a:extLst>
              <a:ext uri="{FF2B5EF4-FFF2-40B4-BE49-F238E27FC236}">
                <a16:creationId xmlns:a16="http://schemas.microsoft.com/office/drawing/2014/main" id="{36D4E3D7-6820-4C32-9024-469B6E461B61}"/>
              </a:ext>
            </a:extLst>
          </p:cNvPr>
          <p:cNvGraphicFramePr>
            <a:graphicFrameLocks/>
          </p:cNvGraphicFramePr>
          <p:nvPr>
            <p:extLst>
              <p:ext uri="{D42A27DB-BD31-4B8C-83A1-F6EECF244321}">
                <p14:modId xmlns:p14="http://schemas.microsoft.com/office/powerpoint/2010/main" val="1366292161"/>
              </p:ext>
            </p:extLst>
          </p:nvPr>
        </p:nvGraphicFramePr>
        <p:xfrm>
          <a:off x="6580682" y="1214598"/>
          <a:ext cx="5434692" cy="53859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3696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DDD6664-EC8B-18D6-AC18-C3AED2EBE5E7}"/>
              </a:ext>
            </a:extLst>
          </p:cNvPr>
          <p:cNvSpPr/>
          <p:nvPr/>
        </p:nvSpPr>
        <p:spPr>
          <a:xfrm>
            <a:off x="196585" y="1540641"/>
            <a:ext cx="3424536" cy="420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1">
                    <a:lumMod val="50000"/>
                  </a:schemeClr>
                </a:solidFill>
                <a:latin typeface="Noto Sans" panose="020B0502040504020204" pitchFamily="34" charset="0"/>
                <a:ea typeface="Noto Sans" panose="020B0502040504020204" pitchFamily="34" charset="0"/>
              </a:rPr>
              <a:t>1° Propuesta donación</a:t>
            </a:r>
            <a:endParaRPr lang="es-MX" b="1" dirty="0">
              <a:solidFill>
                <a:schemeClr val="accent1">
                  <a:lumMod val="50000"/>
                </a:schemeClr>
              </a:solidFill>
              <a:latin typeface="Noto Sans" panose="020B0502040504020204" pitchFamily="34" charset="0"/>
              <a:ea typeface="Noto Sans" panose="020B0502040504020204" pitchFamily="34" charset="0"/>
            </a:endParaRPr>
          </a:p>
        </p:txBody>
      </p:sp>
      <p:sp>
        <p:nvSpPr>
          <p:cNvPr id="6" name="Rectángulo 5">
            <a:extLst>
              <a:ext uri="{FF2B5EF4-FFF2-40B4-BE49-F238E27FC236}">
                <a16:creationId xmlns:a16="http://schemas.microsoft.com/office/drawing/2014/main" id="{0E1528FE-A3FF-AC75-240F-040EA4113E7C}"/>
              </a:ext>
            </a:extLst>
          </p:cNvPr>
          <p:cNvSpPr/>
          <p:nvPr/>
        </p:nvSpPr>
        <p:spPr>
          <a:xfrm>
            <a:off x="196585" y="1858546"/>
            <a:ext cx="3211931" cy="2264231"/>
          </a:xfrm>
          <a:prstGeom prst="rect">
            <a:avLst/>
          </a:prstGeom>
          <a:noFill/>
          <a:ln w="12700" cap="flat" cmpd="sng" algn="ctr">
            <a:noFill/>
            <a:prstDash val="solid"/>
            <a:miter lim="800000"/>
          </a:ln>
          <a:effectLst/>
        </p:spPr>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2683C6">
                    <a:lumMod val="50000"/>
                  </a:srgbClr>
                </a:solidFill>
                <a:effectLst/>
                <a:uLnTx/>
                <a:uFillTx/>
                <a:latin typeface="Noto Sans" panose="020B0502040504020204" pitchFamily="34" charset="0"/>
                <a:ea typeface="Noto Sans" panose="020B0502040504020204" pitchFamily="34" charset="0"/>
                <a:cs typeface="+mn-cs"/>
              </a:rPr>
              <a:t>Casa Hogar del DIF</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2683C6">
                    <a:lumMod val="50000"/>
                  </a:srgbClr>
                </a:solidFill>
                <a:effectLst/>
                <a:uLnTx/>
                <a:uFillTx/>
                <a:latin typeface="Noto Sans" panose="020B0502040504020204" pitchFamily="34" charset="0"/>
                <a:ea typeface="Noto Sans" panose="020B0502040504020204" pitchFamily="34" charset="0"/>
                <a:cs typeface="+mn-cs"/>
              </a:rPr>
              <a:t>Oficinas Generales del DIF (DGIS)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2683C6">
                    <a:lumMod val="50000"/>
                  </a:srgbClr>
                </a:solidFill>
                <a:effectLst/>
                <a:uLnTx/>
                <a:uFillTx/>
                <a:latin typeface="Noto Sans" panose="020B0502040504020204" pitchFamily="34" charset="0"/>
                <a:ea typeface="Noto Sans" panose="020B0502040504020204" pitchFamily="34" charset="0"/>
                <a:cs typeface="+mn-cs"/>
              </a:rPr>
              <a:t>Estacionamiento de oficinas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2683C6">
                    <a:lumMod val="50000"/>
                  </a:srgbClr>
                </a:solidFill>
                <a:effectLst/>
                <a:uLnTx/>
                <a:uFillTx/>
                <a:latin typeface="Noto Sans" panose="020B0502040504020204" pitchFamily="34" charset="0"/>
                <a:ea typeface="Noto Sans" panose="020B0502040504020204" pitchFamily="34" charset="0"/>
                <a:cs typeface="+mn-cs"/>
              </a:rPr>
              <a:t>Edificio “Pera” y Estacionamiento</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2683C6">
                    <a:lumMod val="50000"/>
                  </a:srgbClr>
                </a:solidFill>
                <a:effectLst/>
                <a:uLnTx/>
                <a:uFillTx/>
                <a:latin typeface="Noto Sans" panose="020B0502040504020204" pitchFamily="34" charset="0"/>
                <a:ea typeface="Noto Sans" panose="020B0502040504020204" pitchFamily="34" charset="0"/>
                <a:cs typeface="+mn-cs"/>
              </a:rPr>
              <a:t>Cancha de basquetbol</a:t>
            </a:r>
            <a:endParaRPr kumimoji="0" lang="es-MX" sz="1600" i="0" u="none" strike="noStrike" kern="0" cap="none" spc="0" normalizeH="0" baseline="0" noProof="0" dirty="0">
              <a:ln>
                <a:noFill/>
              </a:ln>
              <a:solidFill>
                <a:srgbClr val="2683C6">
                  <a:lumMod val="50000"/>
                </a:srgbClr>
              </a:solidFill>
              <a:effectLst/>
              <a:uLnTx/>
              <a:uFillTx/>
              <a:latin typeface="Noto Sans" panose="020B0502040504020204" pitchFamily="34" charset="0"/>
              <a:ea typeface="Noto Sans" panose="020B0502040504020204" pitchFamily="34" charset="0"/>
              <a:cs typeface="+mn-cs"/>
            </a:endParaRPr>
          </a:p>
        </p:txBody>
      </p:sp>
      <p:sp>
        <p:nvSpPr>
          <p:cNvPr id="7" name="Rectángulo 6">
            <a:extLst>
              <a:ext uri="{FF2B5EF4-FFF2-40B4-BE49-F238E27FC236}">
                <a16:creationId xmlns:a16="http://schemas.microsoft.com/office/drawing/2014/main" id="{4F9F4E3A-D44D-82B8-A698-1AB3FBE693BF}"/>
              </a:ext>
            </a:extLst>
          </p:cNvPr>
          <p:cNvSpPr/>
          <p:nvPr/>
        </p:nvSpPr>
        <p:spPr>
          <a:xfrm>
            <a:off x="282641" y="3811366"/>
            <a:ext cx="3211931" cy="2546685"/>
          </a:xfrm>
          <a:prstGeom prst="rect">
            <a:avLst/>
          </a:prstGeom>
          <a:no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i="0" u="none" strike="noStrike" kern="0" cap="none" spc="0" normalizeH="0" baseline="0" noProof="0" dirty="0">
                <a:ln>
                  <a:noFill/>
                </a:ln>
                <a:solidFill>
                  <a:srgbClr val="134263"/>
                </a:solidFill>
                <a:effectLst/>
                <a:uLnTx/>
                <a:uFillTx/>
                <a:latin typeface="Noto Sans" panose="020B0502040504020204" pitchFamily="34" charset="0"/>
                <a:ea typeface="Noto Sans" panose="020B0502040504020204" pitchFamily="34" charset="0"/>
                <a:cs typeface="+mn-cs"/>
              </a:rPr>
              <a:t>Ampliación de: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134263"/>
                </a:solidFill>
                <a:effectLst/>
                <a:uLnTx/>
                <a:uFillTx/>
                <a:latin typeface="Noto Sans" panose="020B0502040504020204" pitchFamily="34" charset="0"/>
                <a:ea typeface="Noto Sans" panose="020B0502040504020204" pitchFamily="34" charset="0"/>
                <a:cs typeface="+mn-cs"/>
              </a:rPr>
              <a:t>Consultorios de 19 especialidades  que se brindan en Consulta Externa</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134263"/>
                </a:solidFill>
                <a:effectLst/>
                <a:uLnTx/>
                <a:uFillTx/>
                <a:latin typeface="Noto Sans" panose="020B0502040504020204" pitchFamily="34" charset="0"/>
                <a:ea typeface="Noto Sans" panose="020B0502040504020204" pitchFamily="34" charset="0"/>
                <a:cs typeface="+mn-cs"/>
              </a:rPr>
              <a:t>Espacio por la sobreocupación de la Torre de Investigación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i="0" u="none" strike="noStrike" kern="0" cap="none" spc="0" normalizeH="0" baseline="0" noProof="0" dirty="0">
                <a:ln>
                  <a:noFill/>
                </a:ln>
                <a:solidFill>
                  <a:srgbClr val="134263"/>
                </a:solidFill>
                <a:effectLst/>
                <a:uLnTx/>
                <a:uFillTx/>
                <a:latin typeface="Noto Sans" panose="020B0502040504020204" pitchFamily="34" charset="0"/>
                <a:ea typeface="Noto Sans" panose="020B0502040504020204" pitchFamily="34" charset="0"/>
                <a:cs typeface="+mn-cs"/>
              </a:rPr>
              <a:t>Oficinas Administrativas</a:t>
            </a:r>
            <a:endParaRPr kumimoji="0" lang="es-MX" sz="1600" i="0" u="none" strike="noStrike" kern="0" cap="none" spc="0" normalizeH="0" baseline="0" noProof="0" dirty="0">
              <a:ln>
                <a:noFill/>
              </a:ln>
              <a:solidFill>
                <a:srgbClr val="134263"/>
              </a:solidFill>
              <a:effectLst/>
              <a:uLnTx/>
              <a:uFillTx/>
              <a:latin typeface="Noto Sans" panose="020B0502040504020204" pitchFamily="34" charset="0"/>
              <a:ea typeface="Noto Sans" panose="020B0502040504020204" pitchFamily="34" charset="0"/>
              <a:cs typeface="+mn-cs"/>
            </a:endParaRPr>
          </a:p>
        </p:txBody>
      </p:sp>
      <p:sp>
        <p:nvSpPr>
          <p:cNvPr id="9" name="Rectángulo 8">
            <a:extLst>
              <a:ext uri="{FF2B5EF4-FFF2-40B4-BE49-F238E27FC236}">
                <a16:creationId xmlns:a16="http://schemas.microsoft.com/office/drawing/2014/main" id="{09732A2B-DD28-50AE-D246-212207F7FFC1}"/>
              </a:ext>
            </a:extLst>
          </p:cNvPr>
          <p:cNvSpPr/>
          <p:nvPr/>
        </p:nvSpPr>
        <p:spPr>
          <a:xfrm>
            <a:off x="3720397" y="1602172"/>
            <a:ext cx="3211932" cy="420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1">
                    <a:lumMod val="50000"/>
                  </a:schemeClr>
                </a:solidFill>
                <a:latin typeface="Noto Sans" panose="020B0502040504020204" pitchFamily="34" charset="0"/>
                <a:ea typeface="Noto Sans" panose="020B0502040504020204" pitchFamily="34" charset="0"/>
              </a:rPr>
              <a:t>Avance 1° SO Junta de Gobierno 2023</a:t>
            </a:r>
            <a:endParaRPr lang="es-MX" b="1" dirty="0">
              <a:solidFill>
                <a:schemeClr val="accent1">
                  <a:lumMod val="50000"/>
                </a:schemeClr>
              </a:solidFill>
              <a:latin typeface="Noto Sans" panose="020B0502040504020204" pitchFamily="34" charset="0"/>
              <a:ea typeface="Noto Sans" panose="020B0502040504020204" pitchFamily="34" charset="0"/>
            </a:endParaRPr>
          </a:p>
        </p:txBody>
      </p:sp>
      <p:sp>
        <p:nvSpPr>
          <p:cNvPr id="10" name="Rectángulo 9">
            <a:extLst>
              <a:ext uri="{FF2B5EF4-FFF2-40B4-BE49-F238E27FC236}">
                <a16:creationId xmlns:a16="http://schemas.microsoft.com/office/drawing/2014/main" id="{EFF7E68F-807B-C109-7E54-FE2D7FC85D00}"/>
              </a:ext>
            </a:extLst>
          </p:cNvPr>
          <p:cNvSpPr/>
          <p:nvPr/>
        </p:nvSpPr>
        <p:spPr>
          <a:xfrm>
            <a:off x="3703543" y="2051643"/>
            <a:ext cx="3211932" cy="4348193"/>
          </a:xfrm>
          <a:prstGeom prst="rect">
            <a:avLst/>
          </a:prstGeom>
          <a:no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Reuniones con el Titular de la Unidad de Administración y Finanzas de la Secretaria de Salud y representantes del SNDIF para definir plan de trabajo y definir la donación: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endParaRPr>
          </a:p>
          <a:p>
            <a:pPr marL="285750" marR="0" lvl="0" indent="-285750" algn="just" defTabSz="914400" eaLnBrk="1" fontAlgn="auto" latinLnBrk="0" hangingPunct="1">
              <a:lnSpc>
                <a:spcPct val="100000"/>
              </a:lnSpc>
              <a:spcBef>
                <a:spcPts val="0"/>
              </a:spcBef>
              <a:spcAft>
                <a:spcPts val="0"/>
              </a:spcAft>
              <a:buClrTx/>
              <a:buSzTx/>
              <a:buFontTx/>
              <a:buChar char="-"/>
              <a:tabLst/>
              <a:defRPr/>
            </a:pPr>
            <a:r>
              <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Donación total para el INP</a:t>
            </a:r>
          </a:p>
          <a:p>
            <a:pPr marL="285750" marR="0" lvl="0" indent="-285750" algn="just" defTabSz="914400" eaLnBrk="1" fontAlgn="auto" latinLnBrk="0" hangingPunct="1">
              <a:lnSpc>
                <a:spcPct val="100000"/>
              </a:lnSpc>
              <a:spcBef>
                <a:spcPts val="0"/>
              </a:spcBef>
              <a:spcAft>
                <a:spcPts val="0"/>
              </a:spcAft>
              <a:buClrTx/>
              <a:buSzTx/>
              <a:buFontTx/>
              <a:buChar char="-"/>
              <a:tabLst/>
              <a:defRPr/>
            </a:pPr>
            <a:r>
              <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Reubicación de las niñas que habitan edificio “Pera”</a:t>
            </a:r>
          </a:p>
          <a:p>
            <a:pPr marL="285750" marR="0" lvl="0" indent="-285750" algn="just" defTabSz="914400" eaLnBrk="1" fontAlgn="auto" latinLnBrk="0" hangingPunct="1">
              <a:lnSpc>
                <a:spcPct val="100000"/>
              </a:lnSpc>
              <a:spcBef>
                <a:spcPts val="0"/>
              </a:spcBef>
              <a:spcAft>
                <a:spcPts val="0"/>
              </a:spcAft>
              <a:buClrTx/>
              <a:buSzTx/>
              <a:buFontTx/>
              <a:buChar char="-"/>
              <a:tabLst/>
              <a:defRPr/>
            </a:pPr>
            <a:r>
              <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Reubicación de personal administrativo de la DGIS</a:t>
            </a:r>
          </a:p>
          <a:p>
            <a:pPr marL="285750" marR="0" lvl="0" indent="-285750" algn="just" defTabSz="914400" eaLnBrk="1" fontAlgn="auto" latinLnBrk="0" hangingPunct="1">
              <a:lnSpc>
                <a:spcPct val="100000"/>
              </a:lnSpc>
              <a:spcBef>
                <a:spcPts val="0"/>
              </a:spcBef>
              <a:spcAft>
                <a:spcPts val="0"/>
              </a:spcAft>
              <a:buClrTx/>
              <a:buSzTx/>
              <a:buFontTx/>
              <a:buChar char="-"/>
              <a:tabLst/>
              <a:defRPr/>
            </a:pPr>
            <a:r>
              <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Gastos a cargo del INP</a:t>
            </a:r>
          </a:p>
          <a:p>
            <a:pPr marL="285750" marR="0" lvl="0" indent="-285750" algn="just" defTabSz="914400" eaLnBrk="1" fontAlgn="auto" latinLnBrk="0" hangingPunct="1">
              <a:lnSpc>
                <a:spcPct val="100000"/>
              </a:lnSpc>
              <a:spcBef>
                <a:spcPts val="0"/>
              </a:spcBef>
              <a:spcAft>
                <a:spcPts val="0"/>
              </a:spcAft>
              <a:buClrTx/>
              <a:buSzTx/>
              <a:buFontTx/>
              <a:buChar char="-"/>
              <a:tabLst/>
              <a:defRPr/>
            </a:pPr>
            <a:r>
              <a:rPr kumimoji="0" lang="es-ES"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Solicitar Dictamen/opinión del Instituto de Seguridad de las Construcciones de la CDMX para el otorgamiento del dictamen de seguridad estructural </a:t>
            </a:r>
            <a:endParaRPr kumimoji="0" lang="es-MX" sz="14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endParaRPr>
          </a:p>
        </p:txBody>
      </p:sp>
      <p:grpSp>
        <p:nvGrpSpPr>
          <p:cNvPr id="29" name="Grupo 28">
            <a:extLst>
              <a:ext uri="{FF2B5EF4-FFF2-40B4-BE49-F238E27FC236}">
                <a16:creationId xmlns:a16="http://schemas.microsoft.com/office/drawing/2014/main" id="{F73E1CF6-3011-4AB1-9378-3CE9FD39C1AD}"/>
              </a:ext>
            </a:extLst>
          </p:cNvPr>
          <p:cNvGrpSpPr/>
          <p:nvPr/>
        </p:nvGrpSpPr>
        <p:grpSpPr>
          <a:xfrm>
            <a:off x="302887" y="1119773"/>
            <a:ext cx="11411826" cy="420869"/>
            <a:chOff x="302887" y="1119773"/>
            <a:chExt cx="11411826" cy="420869"/>
          </a:xfrm>
        </p:grpSpPr>
        <p:sp>
          <p:nvSpPr>
            <p:cNvPr id="4" name="Rectángulo 3">
              <a:extLst>
                <a:ext uri="{FF2B5EF4-FFF2-40B4-BE49-F238E27FC236}">
                  <a16:creationId xmlns:a16="http://schemas.microsoft.com/office/drawing/2014/main" id="{0952F672-DD2C-1846-F385-A0DEB357BD9B}"/>
                </a:ext>
              </a:extLst>
            </p:cNvPr>
            <p:cNvSpPr/>
            <p:nvPr/>
          </p:nvSpPr>
          <p:spPr>
            <a:xfrm>
              <a:off x="302887" y="1119773"/>
              <a:ext cx="3211932" cy="420868"/>
            </a:xfrm>
            <a:prstGeom prst="rect">
              <a:avLst/>
            </a:prstGeom>
            <a:solidFill>
              <a:srgbClr val="1D629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rPr>
                <a:t>2021</a:t>
              </a:r>
              <a:endParaRPr kumimoji="0" lang="es-MX" sz="1800" b="1" i="0" u="none" strike="noStrike" kern="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endParaRPr>
            </a:p>
          </p:txBody>
        </p:sp>
        <p:sp>
          <p:nvSpPr>
            <p:cNvPr id="8" name="Rectángulo 7">
              <a:extLst>
                <a:ext uri="{FF2B5EF4-FFF2-40B4-BE49-F238E27FC236}">
                  <a16:creationId xmlns:a16="http://schemas.microsoft.com/office/drawing/2014/main" id="{54C1FAE5-D246-52FB-3275-B86F56FB03C7}"/>
                </a:ext>
              </a:extLst>
            </p:cNvPr>
            <p:cNvSpPr/>
            <p:nvPr/>
          </p:nvSpPr>
          <p:spPr>
            <a:xfrm>
              <a:off x="3720397" y="1119773"/>
              <a:ext cx="3211932" cy="396598"/>
            </a:xfrm>
            <a:prstGeom prst="rect">
              <a:avLst/>
            </a:prstGeom>
            <a:solidFill>
              <a:srgbClr val="75B6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rPr>
                <a:t>2022</a:t>
              </a:r>
              <a:endParaRPr kumimoji="0" lang="es-MX" sz="1800" b="1" i="0" u="none" strike="noStrike" kern="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endParaRPr>
            </a:p>
          </p:txBody>
        </p:sp>
        <p:sp>
          <p:nvSpPr>
            <p:cNvPr id="11" name="Rectángulo 10">
              <a:extLst>
                <a:ext uri="{FF2B5EF4-FFF2-40B4-BE49-F238E27FC236}">
                  <a16:creationId xmlns:a16="http://schemas.microsoft.com/office/drawing/2014/main" id="{83E11DF5-3E7C-F813-FC5A-CFB49D04FC01}"/>
                </a:ext>
              </a:extLst>
            </p:cNvPr>
            <p:cNvSpPr/>
            <p:nvPr/>
          </p:nvSpPr>
          <p:spPr>
            <a:xfrm>
              <a:off x="7137907" y="1119773"/>
              <a:ext cx="4576806" cy="420869"/>
            </a:xfrm>
            <a:prstGeom prst="rect">
              <a:avLst/>
            </a:prstGeom>
            <a:solidFill>
              <a:srgbClr val="A3CEE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rPr>
                <a:t>2023</a:t>
              </a:r>
              <a:endParaRPr kumimoji="0" lang="es-MX" sz="1800" b="1" i="0" u="none" strike="noStrike" kern="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mn-cs"/>
              </a:endParaRPr>
            </a:p>
          </p:txBody>
        </p:sp>
      </p:grpSp>
      <p:sp>
        <p:nvSpPr>
          <p:cNvPr id="12" name="Rectángulo 11">
            <a:extLst>
              <a:ext uri="{FF2B5EF4-FFF2-40B4-BE49-F238E27FC236}">
                <a16:creationId xmlns:a16="http://schemas.microsoft.com/office/drawing/2014/main" id="{2A22B3A3-DB75-8A41-4409-8624EDDC025F}"/>
              </a:ext>
            </a:extLst>
          </p:cNvPr>
          <p:cNvSpPr/>
          <p:nvPr/>
        </p:nvSpPr>
        <p:spPr>
          <a:xfrm>
            <a:off x="7142893" y="1597146"/>
            <a:ext cx="4821718" cy="42086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Avance 1° SO Junta de Gobierno 2024</a:t>
            </a:r>
            <a:endParaRPr kumimoji="0" lang="es-MX" sz="1800" b="1"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endParaRPr>
          </a:p>
        </p:txBody>
      </p:sp>
      <p:sp>
        <p:nvSpPr>
          <p:cNvPr id="13" name="Rectángulo 12">
            <a:extLst>
              <a:ext uri="{FF2B5EF4-FFF2-40B4-BE49-F238E27FC236}">
                <a16:creationId xmlns:a16="http://schemas.microsoft.com/office/drawing/2014/main" id="{D3FCF449-48DB-F66A-2C63-31B69A7DBA97}"/>
              </a:ext>
            </a:extLst>
          </p:cNvPr>
          <p:cNvSpPr/>
          <p:nvPr/>
        </p:nvSpPr>
        <p:spPr>
          <a:xfrm>
            <a:off x="7087587" y="2062986"/>
            <a:ext cx="4576805" cy="2613195"/>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2 de mayo 2023:</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Por indicaciones del Secretario de Salud, se realizó una reunión de la Oficina de la Abogada General de la Secretaria de Salud, la Titular de la SNDIF, comentó que el Proyecto “Cuidad de las Niñas y Niños” no había sido autorizado, debido a que, </a:t>
            </a:r>
            <a:r>
              <a:rPr kumimoji="0" lang="es-ES" sz="1600" i="0" u="sng"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rPr>
              <a:t>no se puede autorizar la donación de los edificios propuestos, hasta que se cuente con el presupuesto para su ejecución. </a:t>
            </a:r>
            <a:endParaRPr kumimoji="0" lang="es-MX" sz="1600" i="0" u="none" strike="noStrike" kern="0" cap="none" spc="0" normalizeH="0" baseline="0" noProof="0" dirty="0">
              <a:ln>
                <a:noFill/>
              </a:ln>
              <a:solidFill>
                <a:schemeClr val="accent1">
                  <a:lumMod val="50000"/>
                </a:schemeClr>
              </a:solidFill>
              <a:effectLst/>
              <a:uLnTx/>
              <a:uFillTx/>
              <a:latin typeface="Noto Sans" panose="020B0502040504020204" pitchFamily="34" charset="0"/>
              <a:ea typeface="Noto Sans" panose="020B0502040504020204" pitchFamily="34" charset="0"/>
              <a:cs typeface="+mn-cs"/>
            </a:endParaRPr>
          </a:p>
        </p:txBody>
      </p:sp>
      <p:pic>
        <p:nvPicPr>
          <p:cNvPr id="14" name="Imagen 13">
            <a:extLst>
              <a:ext uri="{FF2B5EF4-FFF2-40B4-BE49-F238E27FC236}">
                <a16:creationId xmlns:a16="http://schemas.microsoft.com/office/drawing/2014/main" id="{038ED0E8-9C73-723C-1ABD-FC58C32A6BAB}"/>
              </a:ext>
            </a:extLst>
          </p:cNvPr>
          <p:cNvPicPr>
            <a:picLocks noChangeAspect="1"/>
          </p:cNvPicPr>
          <p:nvPr/>
        </p:nvPicPr>
        <p:blipFill rotWithShape="1">
          <a:blip r:embed="rId3"/>
          <a:srcRect l="67501" t="69937" r="3631" b="16855"/>
          <a:stretch/>
        </p:blipFill>
        <p:spPr>
          <a:xfrm>
            <a:off x="7124446" y="4721152"/>
            <a:ext cx="4576805" cy="1515514"/>
          </a:xfrm>
          <a:prstGeom prst="rect">
            <a:avLst/>
          </a:prstGeom>
        </p:spPr>
      </p:pic>
      <p:grpSp>
        <p:nvGrpSpPr>
          <p:cNvPr id="15" name="Grupo 14">
            <a:extLst>
              <a:ext uri="{FF2B5EF4-FFF2-40B4-BE49-F238E27FC236}">
                <a16:creationId xmlns:a16="http://schemas.microsoft.com/office/drawing/2014/main" id="{43FBC908-B80A-4704-9397-FDFDD6EB60CC}"/>
              </a:ext>
            </a:extLst>
          </p:cNvPr>
          <p:cNvGrpSpPr/>
          <p:nvPr/>
        </p:nvGrpSpPr>
        <p:grpSpPr>
          <a:xfrm>
            <a:off x="70340" y="22775"/>
            <a:ext cx="3481752" cy="439617"/>
            <a:chOff x="70340" y="52755"/>
            <a:chExt cx="3481752" cy="439617"/>
          </a:xfrm>
        </p:grpSpPr>
        <p:pic>
          <p:nvPicPr>
            <p:cNvPr id="16"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3C44AC48-EACB-482C-9CED-265CF2898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o 16">
              <a:extLst>
                <a:ext uri="{FF2B5EF4-FFF2-40B4-BE49-F238E27FC236}">
                  <a16:creationId xmlns:a16="http://schemas.microsoft.com/office/drawing/2014/main" id="{0F65B383-C826-47B0-8431-CD1D0FADF50A}"/>
                </a:ext>
              </a:extLst>
            </p:cNvPr>
            <p:cNvGrpSpPr/>
            <p:nvPr/>
          </p:nvGrpSpPr>
          <p:grpSpPr>
            <a:xfrm>
              <a:off x="70340" y="52755"/>
              <a:ext cx="3120097" cy="439617"/>
              <a:chOff x="0" y="0"/>
              <a:chExt cx="3520440" cy="569595"/>
            </a:xfrm>
          </p:grpSpPr>
          <p:pic>
            <p:nvPicPr>
              <p:cNvPr id="18" name="Imagen 17">
                <a:extLst>
                  <a:ext uri="{FF2B5EF4-FFF2-40B4-BE49-F238E27FC236}">
                    <a16:creationId xmlns:a16="http://schemas.microsoft.com/office/drawing/2014/main" id="{C9872F64-7402-45EA-8130-E72A38844439}"/>
                  </a:ext>
                </a:extLst>
              </p:cNvPr>
              <p:cNvPicPr>
                <a:picLocks noChangeAspect="1"/>
              </p:cNvPicPr>
              <p:nvPr/>
            </p:nvPicPr>
            <p:blipFill rotWithShape="1">
              <a:blip r:embed="rId5">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AECF87F7-435E-4C9E-B42B-F9BC261BAE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20" name="Grupo 19">
            <a:extLst>
              <a:ext uri="{FF2B5EF4-FFF2-40B4-BE49-F238E27FC236}">
                <a16:creationId xmlns:a16="http://schemas.microsoft.com/office/drawing/2014/main" id="{D55D391F-842B-417D-BF82-0DCA84BF9D27}"/>
              </a:ext>
            </a:extLst>
          </p:cNvPr>
          <p:cNvGrpSpPr/>
          <p:nvPr/>
        </p:nvGrpSpPr>
        <p:grpSpPr>
          <a:xfrm>
            <a:off x="70340" y="6643197"/>
            <a:ext cx="11996742" cy="95885"/>
            <a:chOff x="0" y="0"/>
            <a:chExt cx="5549939" cy="154305"/>
          </a:xfrm>
        </p:grpSpPr>
        <p:sp>
          <p:nvSpPr>
            <p:cNvPr id="21" name="Rectángulo 20">
              <a:extLst>
                <a:ext uri="{FF2B5EF4-FFF2-40B4-BE49-F238E27FC236}">
                  <a16:creationId xmlns:a16="http://schemas.microsoft.com/office/drawing/2014/main" id="{0907B519-0C57-43D3-99A1-E983026A78BA}"/>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2" name="Rectángulo 21">
              <a:extLst>
                <a:ext uri="{FF2B5EF4-FFF2-40B4-BE49-F238E27FC236}">
                  <a16:creationId xmlns:a16="http://schemas.microsoft.com/office/drawing/2014/main" id="{4DFF699E-4FA1-471B-A8CE-4EE3FBE02398}"/>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3" name="Rectángulo 22">
              <a:extLst>
                <a:ext uri="{FF2B5EF4-FFF2-40B4-BE49-F238E27FC236}">
                  <a16:creationId xmlns:a16="http://schemas.microsoft.com/office/drawing/2014/main" id="{1137C7A3-7DE2-4828-A455-2FE0531896CB}"/>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4" name="Rectángulo 23">
              <a:extLst>
                <a:ext uri="{FF2B5EF4-FFF2-40B4-BE49-F238E27FC236}">
                  <a16:creationId xmlns:a16="http://schemas.microsoft.com/office/drawing/2014/main" id="{F3F1D046-3F6F-446C-9944-7FB6F241B766}"/>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5" name="Rectángulo 24">
              <a:extLst>
                <a:ext uri="{FF2B5EF4-FFF2-40B4-BE49-F238E27FC236}">
                  <a16:creationId xmlns:a16="http://schemas.microsoft.com/office/drawing/2014/main" id="{E7AD132C-F633-4A9F-B6D1-7FEF9673F16E}"/>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26" name="CuadroTexto 25">
            <a:extLst>
              <a:ext uri="{FF2B5EF4-FFF2-40B4-BE49-F238E27FC236}">
                <a16:creationId xmlns:a16="http://schemas.microsoft.com/office/drawing/2014/main" id="{9AE9A470-CEF9-4A5F-B010-3C9C4F3A2070}"/>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ADMINISTRACIÓN</a:t>
            </a:r>
            <a:endParaRPr lang="es-MX" b="1">
              <a:solidFill>
                <a:schemeClr val="bg1"/>
              </a:solidFill>
              <a:latin typeface="Noto Sans" panose="020B0502040504020204" pitchFamily="34" charset="0"/>
              <a:ea typeface="Noto Sans" panose="020B0502040504020204" pitchFamily="34" charset="0"/>
            </a:endParaRPr>
          </a:p>
        </p:txBody>
      </p:sp>
      <p:sp>
        <p:nvSpPr>
          <p:cNvPr id="28" name="Rectangle 1">
            <a:extLst>
              <a:ext uri="{FF2B5EF4-FFF2-40B4-BE49-F238E27FC236}">
                <a16:creationId xmlns:a16="http://schemas.microsoft.com/office/drawing/2014/main" id="{F431A251-BE2E-4944-989D-612EFA1E8DD1}"/>
              </a:ext>
            </a:extLst>
          </p:cNvPr>
          <p:cNvSpPr>
            <a:spLocks noChangeArrowheads="1"/>
          </p:cNvSpPr>
          <p:nvPr/>
        </p:nvSpPr>
        <p:spPr bwMode="auto">
          <a:xfrm>
            <a:off x="3348245" y="552522"/>
            <a:ext cx="5366100"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algn="ctr" defTabSz="685800">
              <a:tabLst>
                <a:tab pos="2140744" algn="l"/>
                <a:tab pos="3167063" algn="r"/>
              </a:tabLst>
              <a:defRPr/>
            </a:pPr>
            <a:r>
              <a:rPr 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rPr>
              <a:t>Donación SNDIF</a:t>
            </a:r>
          </a:p>
        </p:txBody>
      </p:sp>
    </p:spTree>
    <p:extLst>
      <p:ext uri="{BB962C8B-B14F-4D97-AF65-F5344CB8AC3E}">
        <p14:creationId xmlns:p14="http://schemas.microsoft.com/office/powerpoint/2010/main" val="3947317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EDE3210-3602-FCD8-E40A-BABC879D59CE}"/>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A466A88D-5972-F8C5-6E88-DB175CCE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B48061BC-8526-1592-87EA-D1F9E70033EF}"/>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9408B4A1-4E74-3E06-B481-AD888FB70FA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1C31684-C01A-D840-2EC4-1B7803881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9" name="Grupo 8">
            <a:extLst>
              <a:ext uri="{FF2B5EF4-FFF2-40B4-BE49-F238E27FC236}">
                <a16:creationId xmlns:a16="http://schemas.microsoft.com/office/drawing/2014/main" id="{DBC5637E-72AD-2562-C935-C05DCA397F45}"/>
              </a:ext>
            </a:extLst>
          </p:cNvPr>
          <p:cNvGrpSpPr/>
          <p:nvPr/>
        </p:nvGrpSpPr>
        <p:grpSpPr>
          <a:xfrm>
            <a:off x="70340" y="6643197"/>
            <a:ext cx="11996742" cy="95885"/>
            <a:chOff x="0" y="0"/>
            <a:chExt cx="5549939" cy="154305"/>
          </a:xfrm>
        </p:grpSpPr>
        <p:sp>
          <p:nvSpPr>
            <p:cNvPr id="10" name="Rectángulo 9">
              <a:extLst>
                <a:ext uri="{FF2B5EF4-FFF2-40B4-BE49-F238E27FC236}">
                  <a16:creationId xmlns:a16="http://schemas.microsoft.com/office/drawing/2014/main" id="{71A7E14E-2BA7-344E-558D-E1432408C765}"/>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Rectángulo 10">
              <a:extLst>
                <a:ext uri="{FF2B5EF4-FFF2-40B4-BE49-F238E27FC236}">
                  <a16:creationId xmlns:a16="http://schemas.microsoft.com/office/drawing/2014/main" id="{E1909A5F-4C18-22C8-C5A5-8E8EF3796FE2}"/>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0A0FCB34-84CB-6F45-5DC6-9BFB3586B0DE}"/>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7EC0785A-1BBB-7376-49F3-8A8B0429B93A}"/>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5796AF66-8353-A612-BF2A-6CF4410F72B3}"/>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graphicFrame>
        <p:nvGraphicFramePr>
          <p:cNvPr id="15" name="Tabla 14">
            <a:extLst>
              <a:ext uri="{FF2B5EF4-FFF2-40B4-BE49-F238E27FC236}">
                <a16:creationId xmlns:a16="http://schemas.microsoft.com/office/drawing/2014/main" id="{76FB7256-5A52-C1E1-B234-13DBE5EC4D47}"/>
              </a:ext>
            </a:extLst>
          </p:cNvPr>
          <p:cNvGraphicFramePr>
            <a:graphicFrameLocks noGrp="1"/>
          </p:cNvGraphicFramePr>
          <p:nvPr>
            <p:extLst>
              <p:ext uri="{D42A27DB-BD31-4B8C-83A1-F6EECF244321}">
                <p14:modId xmlns:p14="http://schemas.microsoft.com/office/powerpoint/2010/main" val="3743453952"/>
              </p:ext>
            </p:extLst>
          </p:nvPr>
        </p:nvGraphicFramePr>
        <p:xfrm>
          <a:off x="70340" y="1069728"/>
          <a:ext cx="11996492" cy="3129571"/>
        </p:xfrm>
        <a:graphic>
          <a:graphicData uri="http://schemas.openxmlformats.org/drawingml/2006/table">
            <a:tbl>
              <a:tblPr>
                <a:tableStyleId>{BDBED569-4797-4DF1-A0F4-6AAB3CD982D8}</a:tableStyleId>
              </a:tblPr>
              <a:tblGrid>
                <a:gridCol w="7323599">
                  <a:extLst>
                    <a:ext uri="{9D8B030D-6E8A-4147-A177-3AD203B41FA5}">
                      <a16:colId xmlns:a16="http://schemas.microsoft.com/office/drawing/2014/main" val="3390177281"/>
                    </a:ext>
                  </a:extLst>
                </a:gridCol>
                <a:gridCol w="4672893">
                  <a:extLst>
                    <a:ext uri="{9D8B030D-6E8A-4147-A177-3AD203B41FA5}">
                      <a16:colId xmlns:a16="http://schemas.microsoft.com/office/drawing/2014/main" val="38304424"/>
                    </a:ext>
                  </a:extLst>
                </a:gridCol>
              </a:tblGrid>
              <a:tr h="417285">
                <a:tc>
                  <a:txBody>
                    <a:bodyPr/>
                    <a:lstStyle/>
                    <a:p>
                      <a:pPr algn="ctr" fontAlgn="ctr"/>
                      <a:r>
                        <a:rPr lang="es-MX" sz="1600" b="1" i="0" u="none" strike="noStrike">
                          <a:solidFill>
                            <a:srgbClr val="FFFFFF"/>
                          </a:solidFill>
                          <a:effectLst/>
                          <a:latin typeface="Noto Sans" panose="020B0502040504020204" pitchFamily="34" charset="0"/>
                          <a:ea typeface="Noto Sans" panose="020B0502040504020204" pitchFamily="34" charset="0"/>
                        </a:rPr>
                        <a:t>Nombre de la adquisición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405D"/>
                    </a:solidFill>
                  </a:tcPr>
                </a:tc>
                <a:tc>
                  <a:txBody>
                    <a:bodyPr/>
                    <a:lstStyle/>
                    <a:p>
                      <a:pPr algn="ctr" fontAlgn="ctr"/>
                      <a:r>
                        <a:rPr lang="es-MX" sz="1600" b="1" i="0" u="none" strike="noStrike" dirty="0">
                          <a:solidFill>
                            <a:srgbClr val="FFFFFF"/>
                          </a:solidFill>
                          <a:effectLst/>
                          <a:latin typeface="Noto Sans" panose="020B0502040504020204" pitchFamily="34" charset="0"/>
                          <a:ea typeface="Noto Sans" panose="020B0502040504020204" pitchFamily="34" charset="0"/>
                        </a:rPr>
                        <a:t>Costo referencia del equipo (con 16% IVA)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405D"/>
                    </a:solidFill>
                  </a:tcPr>
                </a:tc>
                <a:extLst>
                  <a:ext uri="{0D108BD9-81ED-4DB2-BD59-A6C34878D82A}">
                    <a16:rowId xmlns:a16="http://schemas.microsoft.com/office/drawing/2014/main" val="1351798883"/>
                  </a:ext>
                </a:extLst>
              </a:tr>
              <a:tr h="417285">
                <a:tc>
                  <a:txBody>
                    <a:bodyPr/>
                    <a:lstStyle/>
                    <a:p>
                      <a:pPr marL="93663" indent="0" algn="ctr" fontAlgn="ctr"/>
                      <a:r>
                        <a:rPr lang="es-MX" sz="1600" b="0" i="0" u="none" strike="noStrike" kern="1200">
                          <a:solidFill>
                            <a:srgbClr val="000000"/>
                          </a:solidFill>
                          <a:effectLst/>
                          <a:latin typeface="Noto Sans" panose="020B0502040504020204" pitchFamily="34" charset="0"/>
                          <a:ea typeface="Noto Sans" panose="020B0502040504020204" pitchFamily="34" charset="0"/>
                          <a:cs typeface="+mn-cs"/>
                        </a:rPr>
                        <a:t>Sustitución del PET-CT de la Unidad de Radioterapia </a:t>
                      </a:r>
                      <a:r>
                        <a:rPr lang="es-MX" sz="1600" b="0" i="1" u="none" strike="noStrike" kern="1200">
                          <a:solidFill>
                            <a:srgbClr val="000000"/>
                          </a:solidFill>
                          <a:effectLst/>
                          <a:latin typeface="Noto Sans" panose="020B0502040504020204" pitchFamily="34" charset="0"/>
                          <a:ea typeface="Noto Sans" panose="020B0502040504020204" pitchFamily="34" charset="0"/>
                          <a:cs typeface="+mn-cs"/>
                        </a:rPr>
                        <a:t>(Financiado por, Fundación Gonzalo Río Arronte).</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600" b="1" i="0" u="none" strike="noStrike" kern="1200">
                          <a:solidFill>
                            <a:srgbClr val="000000"/>
                          </a:solidFill>
                          <a:effectLst/>
                          <a:latin typeface="Noto Sans" panose="020B0502040504020204" pitchFamily="34" charset="0"/>
                          <a:ea typeface="Noto Sans" panose="020B0502040504020204" pitchFamily="34" charset="0"/>
                          <a:cs typeface="+mn-cs"/>
                        </a:rPr>
                        <a:t>$36,661,475</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8142182"/>
                  </a:ext>
                </a:extLst>
              </a:tr>
              <a:tr h="417285">
                <a:tc>
                  <a:txBody>
                    <a:bodyPr/>
                    <a:lstStyle/>
                    <a:p>
                      <a:pPr algn="ctr" fontAlgn="ctr"/>
                      <a:r>
                        <a:rPr lang="es-MX" sz="1600" b="0" i="0" u="none" strike="noStrike">
                          <a:solidFill>
                            <a:srgbClr val="000000"/>
                          </a:solidFill>
                          <a:effectLst/>
                          <a:latin typeface="Noto Sans" panose="020B0502040504020204" pitchFamily="34" charset="0"/>
                          <a:ea typeface="Noto Sans" panose="020B0502040504020204" pitchFamily="34" charset="0"/>
                        </a:rPr>
                        <a:t>3 concentradores de oxígeno </a:t>
                      </a:r>
                      <a:r>
                        <a:rPr lang="es-MX" sz="1600" b="0" i="1" u="none" strike="noStrike">
                          <a:solidFill>
                            <a:srgbClr val="000000"/>
                          </a:solidFill>
                          <a:effectLst/>
                          <a:latin typeface="Noto Sans" panose="020B0502040504020204" pitchFamily="34" charset="0"/>
                          <a:ea typeface="Noto Sans" panose="020B0502040504020204" pitchFamily="34" charset="0"/>
                        </a:rPr>
                        <a:t>(Asociación Mexicana de Pediatría)</a:t>
                      </a:r>
                      <a:endParaRPr lang="es-MX" sz="1600" b="0" i="1" u="none" strike="noStrike" noProof="0">
                        <a:solidFill>
                          <a:srgbClr val="000000"/>
                        </a:solidFill>
                        <a:effectLst/>
                        <a:latin typeface="Noto Sans" panose="020B0502040504020204" pitchFamily="34" charset="0"/>
                        <a:ea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Noto Sans" panose="020B0502040504020204" pitchFamily="34" charset="0"/>
                          <a:ea typeface="Noto Sans" panose="020B0502040504020204" pitchFamily="34" charset="0"/>
                        </a:rPr>
                        <a:t>$52,895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103551"/>
                  </a:ext>
                </a:extLst>
              </a:tr>
              <a:tr h="417285">
                <a:tc>
                  <a:txBody>
                    <a:bodyPr/>
                    <a:lstStyle/>
                    <a:p>
                      <a:pPr algn="ctr" fontAlgn="ctr"/>
                      <a:r>
                        <a:rPr lang="es-ES" sz="1600" b="0" i="0" u="none" strike="noStrike">
                          <a:solidFill>
                            <a:srgbClr val="000000"/>
                          </a:solidFill>
                          <a:effectLst/>
                          <a:latin typeface="Noto Sans" panose="020B0502040504020204" pitchFamily="34" charset="0"/>
                          <a:ea typeface="Noto Sans" panose="020B0502040504020204" pitchFamily="34" charset="0"/>
                        </a:rPr>
                        <a:t>M</a:t>
                      </a:r>
                      <a:r>
                        <a:rPr lang="es-MX" sz="1600" b="0" i="0" u="none" strike="noStrike" err="1">
                          <a:solidFill>
                            <a:srgbClr val="000000"/>
                          </a:solidFill>
                          <a:effectLst/>
                          <a:latin typeface="Noto Sans" panose="020B0502040504020204" pitchFamily="34" charset="0"/>
                          <a:ea typeface="Noto Sans" panose="020B0502040504020204" pitchFamily="34" charset="0"/>
                        </a:rPr>
                        <a:t>onitor</a:t>
                      </a:r>
                      <a:r>
                        <a:rPr lang="es-MX" sz="1600" b="0" i="0" u="none" strike="noStrike">
                          <a:solidFill>
                            <a:srgbClr val="000000"/>
                          </a:solidFill>
                          <a:effectLst/>
                          <a:latin typeface="Noto Sans" panose="020B0502040504020204" pitchFamily="34" charset="0"/>
                          <a:ea typeface="Noto Sans" panose="020B0502040504020204" pitchFamily="34" charset="0"/>
                        </a:rPr>
                        <a:t> Intermedio  de Signos Vitales </a:t>
                      </a:r>
                      <a:r>
                        <a:rPr lang="es-MX" sz="1600" b="0" i="1" u="none" strike="noStrike">
                          <a:solidFill>
                            <a:srgbClr val="000000"/>
                          </a:solidFill>
                          <a:effectLst/>
                          <a:latin typeface="Noto Sans" panose="020B0502040504020204" pitchFamily="34" charset="0"/>
                          <a:ea typeface="Noto Sans" panose="020B0502040504020204" pitchFamily="34" charset="0"/>
                        </a:rPr>
                        <a:t>(Casa de la Amistad para Niños con Cáncer I.A.P.)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Noto Sans" panose="020B0502040504020204" pitchFamily="34" charset="0"/>
                          <a:ea typeface="Noto Sans" panose="020B0502040504020204" pitchFamily="34" charset="0"/>
                        </a:rPr>
                        <a:t>$67,030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4665"/>
                  </a:ext>
                </a:extLst>
              </a:tr>
              <a:tr h="417285">
                <a:tc>
                  <a:txBody>
                    <a:bodyPr/>
                    <a:lstStyle/>
                    <a:p>
                      <a:pPr algn="ctr" fontAlgn="ctr"/>
                      <a:r>
                        <a:rPr lang="es-ES" sz="1600" b="0" i="0" u="none" strike="noStrike">
                          <a:solidFill>
                            <a:srgbClr val="000000"/>
                          </a:solidFill>
                          <a:effectLst/>
                          <a:latin typeface="Noto Sans" panose="020B0502040504020204" pitchFamily="34" charset="0"/>
                          <a:ea typeface="Noto Sans" panose="020B0502040504020204" pitchFamily="34" charset="0"/>
                        </a:rPr>
                        <a:t>Ultrasonido </a:t>
                      </a:r>
                      <a:r>
                        <a:rPr lang="es-ES" sz="1600" b="0" i="1" u="none" strike="noStrike">
                          <a:solidFill>
                            <a:srgbClr val="000000"/>
                          </a:solidFill>
                          <a:effectLst/>
                          <a:latin typeface="Noto Sans" panose="020B0502040504020204" pitchFamily="34" charset="0"/>
                          <a:ea typeface="Noto Sans" panose="020B0502040504020204" pitchFamily="34" charset="0"/>
                        </a:rPr>
                        <a:t>(Fundación Kardias A</a:t>
                      </a:r>
                      <a:r>
                        <a:rPr lang="es-ES" sz="1600" b="0" i="1" u="none" strike="noStrike" err="1">
                          <a:solidFill>
                            <a:srgbClr val="000000"/>
                          </a:solidFill>
                          <a:effectLst/>
                          <a:latin typeface="Noto Sans" panose="020B0502040504020204" pitchFamily="34" charset="0"/>
                          <a:ea typeface="Noto Sans" panose="020B0502040504020204" pitchFamily="34" charset="0"/>
                        </a:rPr>
                        <a:t>.C</a:t>
                      </a:r>
                      <a:r>
                        <a:rPr lang="es-ES" sz="1600" b="0" i="1" u="none" strike="noStrike">
                          <a:solidFill>
                            <a:srgbClr val="000000"/>
                          </a:solidFill>
                          <a:effectLst/>
                          <a:latin typeface="Noto Sans" panose="020B0502040504020204" pitchFamily="34" charset="0"/>
                          <a:ea typeface="Noto Sans" panose="020B0502040504020204" pitchFamily="34" charset="0"/>
                        </a:rPr>
                        <a:t>)</a:t>
                      </a:r>
                      <a:endParaRPr lang="es-MX" sz="1600" b="0" i="0" u="none" strike="noStrike">
                        <a:solidFill>
                          <a:srgbClr val="000000"/>
                        </a:solidFill>
                        <a:effectLst/>
                        <a:latin typeface="Noto Sans" panose="020B0502040504020204" pitchFamily="34" charset="0"/>
                        <a:ea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600" b="1" i="0" u="none" strike="noStrike">
                          <a:solidFill>
                            <a:srgbClr val="000000"/>
                          </a:solidFill>
                          <a:effectLst/>
                          <a:latin typeface="Noto Sans" panose="020B0502040504020204" pitchFamily="34" charset="0"/>
                          <a:ea typeface="Noto Sans" panose="020B0502040504020204" pitchFamily="34" charset="0"/>
                        </a:rPr>
                        <a:t>$1,889,780</a:t>
                      </a:r>
                      <a:endParaRPr lang="es-MX" sz="1600" b="1" i="0" u="none" strike="noStrike">
                        <a:solidFill>
                          <a:srgbClr val="000000"/>
                        </a:solidFill>
                        <a:effectLst/>
                        <a:latin typeface="Noto Sans" panose="020B0502040504020204" pitchFamily="34" charset="0"/>
                        <a:ea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6928952"/>
                  </a:ext>
                </a:extLst>
              </a:tr>
              <a:tr h="417285">
                <a:tc>
                  <a:txBody>
                    <a:bodyPr/>
                    <a:lstStyle/>
                    <a:p>
                      <a:pPr algn="ctr" fontAlgn="ctr"/>
                      <a:r>
                        <a:rPr lang="es-ES" sz="1600" b="0" i="0" u="none" strike="noStrike">
                          <a:solidFill>
                            <a:srgbClr val="000000"/>
                          </a:solidFill>
                          <a:effectLst/>
                          <a:latin typeface="Noto Sans" panose="020B0502040504020204" pitchFamily="34" charset="0"/>
                          <a:ea typeface="Noto Sans" panose="020B0502040504020204" pitchFamily="34" charset="0"/>
                        </a:rPr>
                        <a:t> Fluoroscopio con Telemando </a:t>
                      </a:r>
                      <a:r>
                        <a:rPr lang="es-ES" sz="1600" b="0" i="1" u="none" strike="noStrike">
                          <a:solidFill>
                            <a:srgbClr val="000000"/>
                          </a:solidFill>
                          <a:effectLst/>
                          <a:latin typeface="Noto Sans" panose="020B0502040504020204" pitchFamily="34" charset="0"/>
                          <a:ea typeface="Noto Sans" panose="020B0502040504020204" pitchFamily="34" charset="0"/>
                        </a:rPr>
                        <a:t>(Administración de Patrimonio de la Beneficia Pública) </a:t>
                      </a:r>
                      <a:endParaRPr lang="es-MX" sz="1600" b="0" i="0" u="none" strike="noStrike">
                        <a:solidFill>
                          <a:srgbClr val="000000"/>
                        </a:solidFill>
                        <a:effectLst/>
                        <a:latin typeface="Noto Sans" panose="020B0502040504020204" pitchFamily="34" charset="0"/>
                        <a:ea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600" b="1" i="0" u="none" strike="noStrike">
                          <a:solidFill>
                            <a:srgbClr val="000000"/>
                          </a:solidFill>
                          <a:effectLst/>
                          <a:latin typeface="Noto Sans" panose="020B0502040504020204" pitchFamily="34" charset="0"/>
                          <a:ea typeface="Noto Sans" panose="020B0502040504020204" pitchFamily="34" charset="0"/>
                        </a:rPr>
                        <a:t>$8,000,520</a:t>
                      </a:r>
                      <a:endParaRPr lang="es-MX" sz="1600" b="1" i="0" u="none" strike="noStrike">
                        <a:solidFill>
                          <a:srgbClr val="000000"/>
                        </a:solidFill>
                        <a:effectLst/>
                        <a:latin typeface="Noto Sans" panose="020B0502040504020204" pitchFamily="34" charset="0"/>
                        <a:ea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302957"/>
                  </a:ext>
                </a:extLst>
              </a:tr>
              <a:tr h="387479">
                <a:tc>
                  <a:txBody>
                    <a:bodyPr/>
                    <a:lstStyle/>
                    <a:p>
                      <a:pPr marL="0" algn="ctr" defTabSz="914400" rtl="0" eaLnBrk="1" fontAlgn="b" latinLnBrk="0" hangingPunct="1"/>
                      <a:r>
                        <a:rPr lang="es-MX" sz="1600" b="1" u="none" strike="noStrike" kern="1200" dirty="0">
                          <a:solidFill>
                            <a:schemeClr val="bg1"/>
                          </a:solidFill>
                          <a:effectLst/>
                          <a:latin typeface="Noto Sans" panose="020B0502040504020204" pitchFamily="34" charset="0"/>
                          <a:ea typeface="Noto Sans" panose="020B0502040504020204" pitchFamily="34" charset="0"/>
                        </a:rPr>
                        <a:t>Total </a:t>
                      </a:r>
                      <a:endParaRPr lang="es-MX" sz="1600" b="1" u="none" strike="noStrike" kern="1200" dirty="0">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405D"/>
                    </a:solidFill>
                  </a:tcPr>
                </a:tc>
                <a:tc>
                  <a:txBody>
                    <a:bodyPr/>
                    <a:lstStyle/>
                    <a:p>
                      <a:pPr algn="ctr" fontAlgn="ctr"/>
                      <a:r>
                        <a:rPr lang="es-ES" sz="1600" b="1" i="0" u="none" strike="noStrike" dirty="0">
                          <a:solidFill>
                            <a:srgbClr val="FFFFFF"/>
                          </a:solidFill>
                          <a:effectLst/>
                          <a:latin typeface="Noto Sans" panose="020B0502040504020204" pitchFamily="34" charset="0"/>
                          <a:ea typeface="Noto Sans" panose="020B0502040504020204" pitchFamily="34" charset="0"/>
                        </a:rPr>
                        <a:t>$46,671,700</a:t>
                      </a:r>
                      <a:endParaRPr lang="es-MX" sz="1600" b="1" i="0" u="none" strike="noStrike" dirty="0">
                        <a:solidFill>
                          <a:srgbClr val="FFFFFF"/>
                        </a:solidFill>
                        <a:effectLst/>
                        <a:latin typeface="Noto Sans" panose="020B0502040504020204" pitchFamily="34" charset="0"/>
                        <a:ea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405D"/>
                    </a:solidFill>
                  </a:tcPr>
                </a:tc>
                <a:extLst>
                  <a:ext uri="{0D108BD9-81ED-4DB2-BD59-A6C34878D82A}">
                    <a16:rowId xmlns:a16="http://schemas.microsoft.com/office/drawing/2014/main" val="673014184"/>
                  </a:ext>
                </a:extLst>
              </a:tr>
            </a:tbl>
          </a:graphicData>
        </a:graphic>
      </p:graphicFrame>
      <p:sp>
        <p:nvSpPr>
          <p:cNvPr id="16" name="Rectángulo 15">
            <a:extLst>
              <a:ext uri="{FF2B5EF4-FFF2-40B4-BE49-F238E27FC236}">
                <a16:creationId xmlns:a16="http://schemas.microsoft.com/office/drawing/2014/main" id="{46B2F97F-EC92-A86F-6F26-60029AC3CC6C}"/>
              </a:ext>
            </a:extLst>
          </p:cNvPr>
          <p:cNvSpPr/>
          <p:nvPr/>
        </p:nvSpPr>
        <p:spPr>
          <a:xfrm>
            <a:off x="2134000" y="437937"/>
            <a:ext cx="8750915" cy="631791"/>
          </a:xfrm>
          <a:prstGeom prst="rect">
            <a:avLst/>
          </a:prstGeom>
          <a:noFill/>
          <a:ln>
            <a:noFill/>
          </a:ln>
        </p:spPr>
        <p:txBody>
          <a:bodyPr spcFirstLastPara="1" vert="horz" wrap="square" lIns="121900" tIns="121900" rIns="121900" bIns="121900" rtlCol="0" anchor="ctr" anchorCtr="0">
            <a:noAutofit/>
          </a:bodyPr>
          <a:lstStyle/>
          <a:p>
            <a:pPr algn="ctr"/>
            <a:r>
              <a:rPr lang="es-MX" sz="2000" b="1">
                <a:solidFill>
                  <a:srgbClr val="05405D"/>
                </a:solidFill>
                <a:latin typeface="Noto Sans" panose="020B0502040504020204" pitchFamily="34" charset="0"/>
                <a:ea typeface="Noto Sans" panose="020B0502040504020204" pitchFamily="34" charset="0"/>
                <a:cs typeface="Arial" panose="020B0604020202020204" pitchFamily="34" charset="0"/>
              </a:rPr>
              <a:t>Adquisición de mobiliario y equipo médico </a:t>
            </a:r>
          </a:p>
        </p:txBody>
      </p:sp>
      <p:sp>
        <p:nvSpPr>
          <p:cNvPr id="24" name="CuadroTexto 23">
            <a:extLst>
              <a:ext uri="{FF2B5EF4-FFF2-40B4-BE49-F238E27FC236}">
                <a16:creationId xmlns:a16="http://schemas.microsoft.com/office/drawing/2014/main" id="{FDE4596C-698A-4696-A827-1508F9CDF3DA}"/>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ADMINISTRACIÓN</a:t>
            </a:r>
            <a:endParaRPr lang="es-MX" b="1">
              <a:solidFill>
                <a:schemeClr val="bg1"/>
              </a:solidFill>
              <a:latin typeface="Noto Sans" panose="020B0502040504020204" pitchFamily="34" charset="0"/>
              <a:ea typeface="Noto Sans" panose="020B0502040504020204" pitchFamily="34" charset="0"/>
            </a:endParaRPr>
          </a:p>
        </p:txBody>
      </p:sp>
      <p:grpSp>
        <p:nvGrpSpPr>
          <p:cNvPr id="2" name="Grupo 1">
            <a:extLst>
              <a:ext uri="{FF2B5EF4-FFF2-40B4-BE49-F238E27FC236}">
                <a16:creationId xmlns:a16="http://schemas.microsoft.com/office/drawing/2014/main" id="{E0E0F2C6-3D54-4278-8EF7-EAB39D0DA430}"/>
              </a:ext>
            </a:extLst>
          </p:cNvPr>
          <p:cNvGrpSpPr/>
          <p:nvPr/>
        </p:nvGrpSpPr>
        <p:grpSpPr>
          <a:xfrm>
            <a:off x="70340" y="4135344"/>
            <a:ext cx="11996492" cy="2263927"/>
            <a:chOff x="70340" y="4478091"/>
            <a:chExt cx="11996492" cy="1921180"/>
          </a:xfrm>
        </p:grpSpPr>
        <p:pic>
          <p:nvPicPr>
            <p:cNvPr id="22" name="Imagen 21">
              <a:extLst>
                <a:ext uri="{FF2B5EF4-FFF2-40B4-BE49-F238E27FC236}">
                  <a16:creationId xmlns:a16="http://schemas.microsoft.com/office/drawing/2014/main" id="{C840ED5A-EC01-48E0-AF4B-9BDA83C06B06}"/>
                </a:ext>
              </a:extLst>
            </p:cNvPr>
            <p:cNvPicPr>
              <a:picLocks noChangeAspect="1"/>
            </p:cNvPicPr>
            <p:nvPr/>
          </p:nvPicPr>
          <p:blipFill rotWithShape="1">
            <a:blip r:embed="rId5"/>
            <a:srcRect l="64812" t="55849" r="12122" b="11446"/>
            <a:stretch/>
          </p:blipFill>
          <p:spPr>
            <a:xfrm>
              <a:off x="9799542" y="4499531"/>
              <a:ext cx="2267290" cy="1899739"/>
            </a:xfrm>
            <a:prstGeom prst="rect">
              <a:avLst/>
            </a:prstGeom>
          </p:spPr>
        </p:pic>
        <p:pic>
          <p:nvPicPr>
            <p:cNvPr id="23" name="Imagen 22">
              <a:extLst>
                <a:ext uri="{FF2B5EF4-FFF2-40B4-BE49-F238E27FC236}">
                  <a16:creationId xmlns:a16="http://schemas.microsoft.com/office/drawing/2014/main" id="{1EB119FE-7961-4092-979D-8FB3C749B65D}"/>
                </a:ext>
              </a:extLst>
            </p:cNvPr>
            <p:cNvPicPr>
              <a:picLocks noChangeAspect="1"/>
            </p:cNvPicPr>
            <p:nvPr/>
          </p:nvPicPr>
          <p:blipFill rotWithShape="1">
            <a:blip r:embed="rId5"/>
            <a:srcRect l="29363" t="55103" r="48703" b="13593"/>
            <a:stretch/>
          </p:blipFill>
          <p:spPr>
            <a:xfrm>
              <a:off x="70340" y="4499531"/>
              <a:ext cx="2532384" cy="1899739"/>
            </a:xfrm>
            <a:prstGeom prst="rect">
              <a:avLst/>
            </a:prstGeom>
          </p:spPr>
        </p:pic>
        <p:pic>
          <p:nvPicPr>
            <p:cNvPr id="29" name="Imagen 28">
              <a:extLst>
                <a:ext uri="{FF2B5EF4-FFF2-40B4-BE49-F238E27FC236}">
                  <a16:creationId xmlns:a16="http://schemas.microsoft.com/office/drawing/2014/main" id="{791EF460-5482-4B33-A047-137646F99593}"/>
                </a:ext>
              </a:extLst>
            </p:cNvPr>
            <p:cNvPicPr>
              <a:picLocks noChangeAspect="1"/>
            </p:cNvPicPr>
            <p:nvPr/>
          </p:nvPicPr>
          <p:blipFill rotWithShape="1">
            <a:blip r:embed="rId6"/>
            <a:srcRect l="59640" t="37862" r="28160" b="37970"/>
            <a:stretch/>
          </p:blipFill>
          <p:spPr>
            <a:xfrm>
              <a:off x="5207741" y="4495536"/>
              <a:ext cx="1776518" cy="1903734"/>
            </a:xfrm>
            <a:prstGeom prst="rect">
              <a:avLst/>
            </a:prstGeom>
          </p:spPr>
        </p:pic>
        <p:pic>
          <p:nvPicPr>
            <p:cNvPr id="30" name="Imagen 29">
              <a:extLst>
                <a:ext uri="{FF2B5EF4-FFF2-40B4-BE49-F238E27FC236}">
                  <a16:creationId xmlns:a16="http://schemas.microsoft.com/office/drawing/2014/main" id="{1FFFD543-99C1-4411-AA77-C63C91812F96}"/>
                </a:ext>
              </a:extLst>
            </p:cNvPr>
            <p:cNvPicPr>
              <a:picLocks noChangeAspect="1"/>
            </p:cNvPicPr>
            <p:nvPr/>
          </p:nvPicPr>
          <p:blipFill rotWithShape="1">
            <a:blip r:embed="rId7"/>
            <a:srcRect r="16183" b="11758"/>
            <a:stretch/>
          </p:blipFill>
          <p:spPr>
            <a:xfrm rot="5400000">
              <a:off x="2892893" y="4474454"/>
              <a:ext cx="1903734" cy="1945899"/>
            </a:xfrm>
            <a:prstGeom prst="rect">
              <a:avLst/>
            </a:prstGeom>
          </p:spPr>
        </p:pic>
        <p:pic>
          <p:nvPicPr>
            <p:cNvPr id="31" name="Imagen 30">
              <a:extLst>
                <a:ext uri="{FF2B5EF4-FFF2-40B4-BE49-F238E27FC236}">
                  <a16:creationId xmlns:a16="http://schemas.microsoft.com/office/drawing/2014/main" id="{7C5F2790-DBEE-43E7-BA03-BAF756ABB1A0}"/>
                </a:ext>
              </a:extLst>
            </p:cNvPr>
            <p:cNvPicPr>
              <a:picLocks noChangeAspect="1"/>
            </p:cNvPicPr>
            <p:nvPr/>
          </p:nvPicPr>
          <p:blipFill rotWithShape="1">
            <a:blip r:embed="rId8"/>
            <a:srcRect l="6999"/>
            <a:stretch/>
          </p:blipFill>
          <p:spPr>
            <a:xfrm>
              <a:off x="7290092" y="4478091"/>
              <a:ext cx="2268006" cy="1917184"/>
            </a:xfrm>
            <a:prstGeom prst="rect">
              <a:avLst/>
            </a:prstGeom>
          </p:spPr>
        </p:pic>
      </p:grpSp>
    </p:spTree>
    <p:extLst>
      <p:ext uri="{BB962C8B-B14F-4D97-AF65-F5344CB8AC3E}">
        <p14:creationId xmlns:p14="http://schemas.microsoft.com/office/powerpoint/2010/main" val="1808190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72AFF381-807D-46DE-B965-A9D3C8D46A9A}"/>
              </a:ext>
            </a:extLst>
          </p:cNvPr>
          <p:cNvGraphicFramePr>
            <a:graphicFrameLocks noGrp="1"/>
          </p:cNvGraphicFramePr>
          <p:nvPr>
            <p:ph idx="1"/>
            <p:extLst>
              <p:ext uri="{D42A27DB-BD31-4B8C-83A1-F6EECF244321}">
                <p14:modId xmlns:p14="http://schemas.microsoft.com/office/powerpoint/2010/main" val="1314454636"/>
              </p:ext>
            </p:extLst>
          </p:nvPr>
        </p:nvGraphicFramePr>
        <p:xfrm>
          <a:off x="838199" y="1825625"/>
          <a:ext cx="9621032" cy="1381760"/>
        </p:xfrm>
        <a:graphic>
          <a:graphicData uri="http://schemas.openxmlformats.org/drawingml/2006/table">
            <a:tbl>
              <a:tblPr firstRow="1" bandRow="1">
                <a:tableStyleId>{5C22544A-7EE6-4342-B048-85BDC9FD1C3A}</a:tableStyleId>
              </a:tblPr>
              <a:tblGrid>
                <a:gridCol w="2405258">
                  <a:extLst>
                    <a:ext uri="{9D8B030D-6E8A-4147-A177-3AD203B41FA5}">
                      <a16:colId xmlns:a16="http://schemas.microsoft.com/office/drawing/2014/main" val="3793814813"/>
                    </a:ext>
                  </a:extLst>
                </a:gridCol>
                <a:gridCol w="2405258">
                  <a:extLst>
                    <a:ext uri="{9D8B030D-6E8A-4147-A177-3AD203B41FA5}">
                      <a16:colId xmlns:a16="http://schemas.microsoft.com/office/drawing/2014/main" val="4218357169"/>
                    </a:ext>
                  </a:extLst>
                </a:gridCol>
                <a:gridCol w="2405258">
                  <a:extLst>
                    <a:ext uri="{9D8B030D-6E8A-4147-A177-3AD203B41FA5}">
                      <a16:colId xmlns:a16="http://schemas.microsoft.com/office/drawing/2014/main" val="3765098993"/>
                    </a:ext>
                  </a:extLst>
                </a:gridCol>
                <a:gridCol w="2405258">
                  <a:extLst>
                    <a:ext uri="{9D8B030D-6E8A-4147-A177-3AD203B41FA5}">
                      <a16:colId xmlns:a16="http://schemas.microsoft.com/office/drawing/2014/main" val="4256809409"/>
                    </a:ext>
                  </a:extLst>
                </a:gridCol>
              </a:tblGrid>
              <a:tr h="370840">
                <a:tc>
                  <a:txBody>
                    <a:bodyPr/>
                    <a:lstStyle/>
                    <a:p>
                      <a:pPr algn="ctr"/>
                      <a:r>
                        <a:rPr lang="es-MX" dirty="0">
                          <a:latin typeface="Noto Sans" panose="020B0502040504020204"/>
                        </a:rPr>
                        <a:t>Numero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s-MX" dirty="0">
                          <a:latin typeface="Noto Sans" panose="020B0502040504020204"/>
                        </a:rPr>
                        <a:t>Medicamento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s-MX" dirty="0">
                          <a:latin typeface="Noto Sans" panose="020B0502040504020204"/>
                        </a:rPr>
                        <a:t>Costo individual  en pesos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s-MX" dirty="0">
                          <a:latin typeface="Noto Sans" panose="020B0502040504020204"/>
                        </a:rPr>
                        <a:t>Costo anual 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730823485"/>
                  </a:ext>
                </a:extLst>
              </a:tr>
              <a:tr h="370840">
                <a:tc>
                  <a:txBody>
                    <a:bodyPr/>
                    <a:lstStyle/>
                    <a:p>
                      <a:pPr algn="ctr"/>
                      <a:r>
                        <a:rPr lang="es-MX" dirty="0">
                          <a:latin typeface="Noto Sans" panose="020B0502040504020204"/>
                        </a:rPr>
                        <a:t>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dirty="0" err="1">
                          <a:latin typeface="Noto Sans" panose="020B0502040504020204"/>
                        </a:rPr>
                        <a:t>Risdisplam</a:t>
                      </a:r>
                      <a:endParaRPr lang="es-MX" dirty="0">
                        <a:latin typeface="Noto Sans" panose="020B0502040504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dirty="0">
                          <a:latin typeface="Noto Sans" panose="020B0502040504020204"/>
                        </a:rPr>
                        <a:t>$ 3,244,681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dirty="0">
                          <a:latin typeface="Noto Sans" panose="020B0502040504020204"/>
                        </a:rPr>
                        <a:t>$ 22,712,767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9442712"/>
                  </a:ext>
                </a:extLst>
              </a:tr>
              <a:tr h="370840">
                <a:tc>
                  <a:txBody>
                    <a:bodyPr/>
                    <a:lstStyle/>
                    <a:p>
                      <a:pPr algn="ctr"/>
                      <a:r>
                        <a:rPr lang="es-MX" dirty="0">
                          <a:latin typeface="Noto Sans" panose="020B0502040504020204"/>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dirty="0" err="1">
                          <a:latin typeface="Noto Sans" panose="020B0502040504020204"/>
                        </a:rPr>
                        <a:t>Nursinersen</a:t>
                      </a:r>
                      <a:r>
                        <a:rPr lang="es-MX" dirty="0">
                          <a:latin typeface="Noto Sans" panose="020B0502040504020204"/>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dirty="0">
                          <a:latin typeface="Noto Sans" panose="020B0502040504020204"/>
                        </a:rPr>
                        <a:t>$ 3,811,428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dirty="0">
                          <a:latin typeface="Noto Sans" panose="020B0502040504020204"/>
                        </a:rPr>
                        <a:t>$ 26,679,996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9432906"/>
                  </a:ext>
                </a:extLst>
              </a:tr>
            </a:tbl>
          </a:graphicData>
        </a:graphic>
      </p:graphicFrame>
      <p:sp>
        <p:nvSpPr>
          <p:cNvPr id="7" name="CuadroTexto 6">
            <a:extLst>
              <a:ext uri="{FF2B5EF4-FFF2-40B4-BE49-F238E27FC236}">
                <a16:creationId xmlns:a16="http://schemas.microsoft.com/office/drawing/2014/main" id="{63AFB336-76F2-4584-A963-7DDCDE35CB87}"/>
              </a:ext>
            </a:extLst>
          </p:cNvPr>
          <p:cNvSpPr txBox="1"/>
          <p:nvPr/>
        </p:nvSpPr>
        <p:spPr>
          <a:xfrm>
            <a:off x="3657600" y="4108537"/>
            <a:ext cx="5787025" cy="369332"/>
          </a:xfrm>
          <a:prstGeom prst="rect">
            <a:avLst/>
          </a:prstGeom>
          <a:noFill/>
        </p:spPr>
        <p:txBody>
          <a:bodyPr wrap="square" rtlCol="0">
            <a:spAutoFit/>
          </a:bodyPr>
          <a:lstStyle/>
          <a:p>
            <a:r>
              <a:rPr lang="es-MX" b="1" dirty="0">
                <a:latin typeface="Noto Sans" panose="020B0502040504020204"/>
              </a:rPr>
              <a:t>Costo Total :  $ 49,392,763 de pesos </a:t>
            </a:r>
          </a:p>
        </p:txBody>
      </p:sp>
      <p:grpSp>
        <p:nvGrpSpPr>
          <p:cNvPr id="5" name="Grupo 4">
            <a:extLst>
              <a:ext uri="{FF2B5EF4-FFF2-40B4-BE49-F238E27FC236}">
                <a16:creationId xmlns:a16="http://schemas.microsoft.com/office/drawing/2014/main" id="{A7A23A10-6FE6-4F7F-9CCB-7303A34056B4}"/>
              </a:ext>
            </a:extLst>
          </p:cNvPr>
          <p:cNvGrpSpPr/>
          <p:nvPr/>
        </p:nvGrpSpPr>
        <p:grpSpPr>
          <a:xfrm>
            <a:off x="70340" y="22775"/>
            <a:ext cx="3481752" cy="439617"/>
            <a:chOff x="70340" y="52755"/>
            <a:chExt cx="3481752" cy="439617"/>
          </a:xfrm>
        </p:grpSpPr>
        <p:pic>
          <p:nvPicPr>
            <p:cNvPr id="8"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3DF74F88-0FFB-427E-8F75-DEB07E431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a:extLst>
                <a:ext uri="{FF2B5EF4-FFF2-40B4-BE49-F238E27FC236}">
                  <a16:creationId xmlns:a16="http://schemas.microsoft.com/office/drawing/2014/main" id="{343AAB38-3B47-4AE8-B6CE-5D67C1DC6DDB}"/>
                </a:ext>
              </a:extLst>
            </p:cNvPr>
            <p:cNvGrpSpPr/>
            <p:nvPr/>
          </p:nvGrpSpPr>
          <p:grpSpPr>
            <a:xfrm>
              <a:off x="70340" y="52755"/>
              <a:ext cx="3120097" cy="439617"/>
              <a:chOff x="0" y="0"/>
              <a:chExt cx="3520440" cy="569595"/>
            </a:xfrm>
          </p:grpSpPr>
          <p:pic>
            <p:nvPicPr>
              <p:cNvPr id="10" name="Imagen 9">
                <a:extLst>
                  <a:ext uri="{FF2B5EF4-FFF2-40B4-BE49-F238E27FC236}">
                    <a16:creationId xmlns:a16="http://schemas.microsoft.com/office/drawing/2014/main" id="{476F71DE-3720-4932-B4CC-79B7FF83953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D061D019-B0DD-4596-A3E9-BBA66AF99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2" name="Grupo 11">
            <a:extLst>
              <a:ext uri="{FF2B5EF4-FFF2-40B4-BE49-F238E27FC236}">
                <a16:creationId xmlns:a16="http://schemas.microsoft.com/office/drawing/2014/main" id="{D0A0C383-E7D0-4F77-876D-4B1C5586CBB7}"/>
              </a:ext>
            </a:extLst>
          </p:cNvPr>
          <p:cNvGrpSpPr/>
          <p:nvPr/>
        </p:nvGrpSpPr>
        <p:grpSpPr>
          <a:xfrm>
            <a:off x="70340" y="6643197"/>
            <a:ext cx="11996742" cy="95885"/>
            <a:chOff x="0" y="0"/>
            <a:chExt cx="5549939" cy="154305"/>
          </a:xfrm>
        </p:grpSpPr>
        <p:sp>
          <p:nvSpPr>
            <p:cNvPr id="13" name="Rectángulo 12">
              <a:extLst>
                <a:ext uri="{FF2B5EF4-FFF2-40B4-BE49-F238E27FC236}">
                  <a16:creationId xmlns:a16="http://schemas.microsoft.com/office/drawing/2014/main" id="{74F7D5D4-C7D4-4EFE-9696-7BAB31030601}"/>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FE242EC7-D49E-4E4A-9E22-7F1CC2E84ABF}"/>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80DE692A-8165-4975-B0AB-31B10BD6542E}"/>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6" name="Rectángulo 15">
              <a:extLst>
                <a:ext uri="{FF2B5EF4-FFF2-40B4-BE49-F238E27FC236}">
                  <a16:creationId xmlns:a16="http://schemas.microsoft.com/office/drawing/2014/main" id="{28C5E6CE-EE26-404E-82E7-5844C02AB82B}"/>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7" name="Rectángulo 16">
              <a:extLst>
                <a:ext uri="{FF2B5EF4-FFF2-40B4-BE49-F238E27FC236}">
                  <a16:creationId xmlns:a16="http://schemas.microsoft.com/office/drawing/2014/main" id="{EA1F7738-EEDD-496D-BD45-E4F4CBD8E2BF}"/>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8" name="Google Shape;507;p19">
            <a:extLst>
              <a:ext uri="{FF2B5EF4-FFF2-40B4-BE49-F238E27FC236}">
                <a16:creationId xmlns:a16="http://schemas.microsoft.com/office/drawing/2014/main" id="{8EA406CB-A659-4096-BCCF-B04A281EDE01}"/>
              </a:ext>
            </a:extLst>
          </p:cNvPr>
          <p:cNvSpPr/>
          <p:nvPr/>
        </p:nvSpPr>
        <p:spPr>
          <a:xfrm>
            <a:off x="3190265" y="365083"/>
            <a:ext cx="5811300" cy="674700"/>
          </a:xfrm>
          <a:prstGeom prst="roundRect">
            <a:avLst>
              <a:gd name="adj" fmla="val 43688"/>
            </a:avLst>
          </a:prstGeom>
          <a:noFill/>
          <a:ln>
            <a:noFill/>
          </a:ln>
        </p:spPr>
        <p:txBody>
          <a:bodyPr spcFirstLastPara="1" wrap="square" lIns="91425" tIns="45700" rIns="91425" bIns="45700" anchor="ctr" anchorCtr="0">
            <a:noAutofit/>
          </a:bodyPr>
          <a:lstStyle/>
          <a:p>
            <a:pPr algn="ctr">
              <a:spcBef>
                <a:spcPts val="0"/>
              </a:spcBef>
              <a:spcAft>
                <a:spcPts val="0"/>
              </a:spcAft>
              <a:buClr>
                <a:srgbClr val="000000"/>
              </a:buClr>
              <a:buSzPts val="1800"/>
            </a:pPr>
            <a:r>
              <a:rPr lang="es-MX" sz="2000" b="1"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Costo por paciente de Atrofia espinal</a:t>
            </a:r>
            <a:endParaRPr sz="2000" b="1"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endParaRPr>
          </a:p>
          <a:p>
            <a:pPr algn="ctr">
              <a:spcBef>
                <a:spcPts val="0"/>
              </a:spcBef>
              <a:spcAft>
                <a:spcPts val="0"/>
              </a:spcAft>
              <a:buClr>
                <a:srgbClr val="000000"/>
              </a:buClr>
              <a:buSzPts val="1800"/>
            </a:pPr>
            <a:r>
              <a:rPr lang="es-MX" b="1"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2024 </a:t>
            </a:r>
          </a:p>
          <a:p>
            <a:pPr algn="ctr">
              <a:spcBef>
                <a:spcPts val="0"/>
              </a:spcBef>
              <a:spcAft>
                <a:spcPts val="0"/>
              </a:spcAft>
              <a:buClr>
                <a:srgbClr val="000000"/>
              </a:buClr>
              <a:buSzPts val="1800"/>
            </a:pPr>
            <a:r>
              <a:rPr lang="es-MX" b="1" dirty="0">
                <a:solidFill>
                  <a:srgbClr val="05405D"/>
                </a:solidFill>
                <a:latin typeface="Noto Sans" panose="020B0502040504020204" pitchFamily="34" charset="0"/>
                <a:ea typeface="Noto Sans" panose="020B0502040504020204" pitchFamily="34" charset="0"/>
                <a:cs typeface="Arial" panose="020B0604020202020204" pitchFamily="34" charset="0"/>
                <a:sym typeface="Montserrat"/>
              </a:rPr>
              <a:t>(Miles de Pesos)</a:t>
            </a:r>
            <a:endParaRPr b="1" dirty="0">
              <a:solidFill>
                <a:srgbClr val="05405D"/>
              </a:solidFill>
              <a:latin typeface="Noto Sans" panose="020B0502040504020204" pitchFamily="34" charset="0"/>
              <a:ea typeface="Noto Sans" panose="020B0502040504020204" pitchFamily="34" charset="0"/>
              <a:cs typeface="Arial" panose="020B0604020202020204" pitchFamily="34" charset="0"/>
              <a:sym typeface="Arial"/>
            </a:endParaRPr>
          </a:p>
        </p:txBody>
      </p:sp>
      <p:sp>
        <p:nvSpPr>
          <p:cNvPr id="19" name="CuadroTexto 18">
            <a:extLst>
              <a:ext uri="{FF2B5EF4-FFF2-40B4-BE49-F238E27FC236}">
                <a16:creationId xmlns:a16="http://schemas.microsoft.com/office/drawing/2014/main" id="{409A2576-E9A7-4126-ABE8-1B127014AFF4}"/>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MÉDICA</a:t>
            </a:r>
            <a:endParaRPr lang="es-MX" b="1">
              <a:solidFill>
                <a:schemeClr val="bg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1644348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INVESTIGACIÓN</a:t>
            </a:r>
            <a:endParaRPr lang="es-MX" b="1">
              <a:solidFill>
                <a:schemeClr val="bg1"/>
              </a:solidFill>
              <a:latin typeface="Noto Sans" panose="020B0502040504020204" pitchFamily="34" charset="0"/>
              <a:ea typeface="Noto Sans" panose="020B0502040504020204" pitchFamily="34" charset="0"/>
            </a:endParaRPr>
          </a:p>
        </p:txBody>
      </p:sp>
      <p:sp>
        <p:nvSpPr>
          <p:cNvPr id="21" name="Rectangle 5">
            <a:extLst>
              <a:ext uri="{FF2B5EF4-FFF2-40B4-BE49-F238E27FC236}">
                <a16:creationId xmlns:a16="http://schemas.microsoft.com/office/drawing/2014/main" id="{651421F2-FA1F-4B0F-AAB0-91E82D2BD512}"/>
              </a:ext>
            </a:extLst>
          </p:cNvPr>
          <p:cNvSpPr>
            <a:spLocks noChangeArrowheads="1"/>
          </p:cNvSpPr>
          <p:nvPr/>
        </p:nvSpPr>
        <p:spPr bwMode="auto">
          <a:xfrm>
            <a:off x="6923314" y="1490328"/>
            <a:ext cx="474107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altLang="es-MX" sz="1600" b="1" i="0" u="none" strike="noStrike" cap="none" normalizeH="0" baseline="0">
                <a:ln>
                  <a:noFill/>
                </a:ln>
                <a:solidFill>
                  <a:schemeClr val="tx1"/>
                </a:solidFill>
                <a:effectLst/>
                <a:latin typeface="Noto Sans" panose="020B0502040504020204" pitchFamily="34" charset="0"/>
                <a:ea typeface="Noto Sans" panose="020B0502040504020204" pitchFamily="34" charset="0"/>
              </a:rPr>
              <a:t>UNAM</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 entregó medalla y diploma a:</a:t>
            </a: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M. Ponce, D. Hernández y M. Esparza.</a:t>
            </a: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kumimoji="0" lang="es-MX" altLang="es-MX" sz="1600" b="0" i="1" u="none" strike="noStrike" cap="none" normalizeH="0" baseline="0">
                <a:ln>
                  <a:noFill/>
                </a:ln>
                <a:solidFill>
                  <a:schemeClr val="tx1"/>
                </a:solidFill>
                <a:effectLst/>
                <a:latin typeface="Noto Sans" panose="020B0502040504020204" pitchFamily="34" charset="0"/>
                <a:ea typeface="Noto Sans" panose="020B0502040504020204" pitchFamily="34" charset="0"/>
              </a:rPr>
              <a:t>Medalla al Mérito Universitario</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 M.C. Flores por examen doctoral (calificación 10).</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altLang="es-MX" sz="1600" b="1" i="0" u="none" strike="noStrike" cap="none" normalizeH="0" baseline="0">
                <a:ln>
                  <a:noFill/>
                </a:ln>
                <a:solidFill>
                  <a:schemeClr val="tx1"/>
                </a:solidFill>
                <a:effectLst/>
                <a:latin typeface="Noto Sans" panose="020B0502040504020204" pitchFamily="34" charset="0"/>
                <a:ea typeface="Noto Sans" panose="020B0502040504020204" pitchFamily="34" charset="0"/>
              </a:rPr>
              <a:t>Sistema Nacional de Investigadores</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a:t>
            </a: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Dra. Sara Frías fue nombrada </a:t>
            </a:r>
            <a:r>
              <a:rPr kumimoji="0" lang="es-MX" altLang="es-MX" sz="1600" b="0" i="1" u="none" strike="noStrike" cap="none" normalizeH="0" baseline="0">
                <a:ln>
                  <a:noFill/>
                </a:ln>
                <a:solidFill>
                  <a:schemeClr val="tx1"/>
                </a:solidFill>
                <a:effectLst/>
                <a:latin typeface="Noto Sans" panose="020B0502040504020204" pitchFamily="34" charset="0"/>
                <a:ea typeface="Noto Sans" panose="020B0502040504020204" pitchFamily="34" charset="0"/>
              </a:rPr>
              <a:t>Investigadora Emérita</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altLang="es-MX" sz="1600" b="1" i="0" u="none" strike="noStrike" cap="none" normalizeH="0" baseline="0">
                <a:ln>
                  <a:noFill/>
                </a:ln>
                <a:solidFill>
                  <a:schemeClr val="tx1"/>
                </a:solidFill>
                <a:effectLst/>
                <a:latin typeface="Noto Sans" panose="020B0502040504020204" pitchFamily="34" charset="0"/>
                <a:ea typeface="Noto Sans" panose="020B0502040504020204" pitchFamily="34" charset="0"/>
              </a:rPr>
              <a:t>Dra. Marcia Pérez Dosal</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a:t>
            </a: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Homenaje por 20 años de trayectoria en el Congreso Nacional de Labio y Paladar Hendido.</a:t>
            </a: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Reconocida como </a:t>
            </a:r>
            <a:r>
              <a:rPr kumimoji="0" lang="es-MX" altLang="es-MX" sz="1600" b="0" i="1" u="none" strike="noStrike" cap="none" normalizeH="0" baseline="0">
                <a:ln>
                  <a:noFill/>
                </a:ln>
                <a:solidFill>
                  <a:schemeClr val="tx1"/>
                </a:solidFill>
                <a:effectLst/>
                <a:latin typeface="Noto Sans" panose="020B0502040504020204" pitchFamily="34" charset="0"/>
                <a:ea typeface="Noto Sans" panose="020B0502040504020204" pitchFamily="34" charset="0"/>
              </a:rPr>
              <a:t>"Poblano Distinguido"</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 por el Gobernador de Puebla.</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altLang="es-MX" sz="1600" b="1" i="0" u="none" strike="noStrike" cap="none" normalizeH="0" baseline="0">
                <a:ln>
                  <a:noFill/>
                </a:ln>
                <a:solidFill>
                  <a:schemeClr val="tx1"/>
                </a:solidFill>
                <a:effectLst/>
                <a:latin typeface="Noto Sans" panose="020B0502040504020204" pitchFamily="34" charset="0"/>
                <a:ea typeface="Noto Sans" panose="020B0502040504020204" pitchFamily="34" charset="0"/>
              </a:rPr>
              <a:t>Premio </a:t>
            </a:r>
            <a:r>
              <a:rPr kumimoji="0" lang="es-MX" altLang="es-MX" sz="1600" b="1" i="0" u="none" strike="noStrike" cap="none" normalizeH="0" baseline="0" err="1">
                <a:ln>
                  <a:noFill/>
                </a:ln>
                <a:solidFill>
                  <a:schemeClr val="tx1"/>
                </a:solidFill>
                <a:effectLst/>
                <a:latin typeface="Noto Sans" panose="020B0502040504020204" pitchFamily="34" charset="0"/>
                <a:ea typeface="Noto Sans" panose="020B0502040504020204" pitchFamily="34" charset="0"/>
              </a:rPr>
              <a:t>Canifarma</a:t>
            </a:r>
            <a:r>
              <a:rPr kumimoji="0" lang="es-MX" altLang="es-MX" sz="1600" b="1" i="0" u="none" strike="noStrike" cap="none" normalizeH="0" baseline="0">
                <a:ln>
                  <a:noFill/>
                </a:ln>
                <a:solidFill>
                  <a:schemeClr val="tx1"/>
                </a:solidFill>
                <a:effectLst/>
                <a:latin typeface="Noto Sans" panose="020B0502040504020204" pitchFamily="34" charset="0"/>
                <a:ea typeface="Noto Sans" panose="020B0502040504020204" pitchFamily="34" charset="0"/>
              </a:rPr>
              <a:t> 2024</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a:t>
            </a: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kumimoji="0" lang="es-MX" altLang="es-MX" sz="1600" b="0" i="1" u="none" strike="noStrike" cap="none" normalizeH="0" baseline="0">
                <a:ln>
                  <a:noFill/>
                </a:ln>
                <a:solidFill>
                  <a:schemeClr val="tx1"/>
                </a:solidFill>
                <a:effectLst/>
                <a:latin typeface="Noto Sans" panose="020B0502040504020204" pitchFamily="34" charset="0"/>
                <a:ea typeface="Noto Sans" panose="020B0502040504020204" pitchFamily="34" charset="0"/>
              </a:rPr>
              <a:t>Mención Honorífica en investigación tecnológica</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 a J.C. Gutiérrez por desarrollo con nanopartículas de plata contra </a:t>
            </a:r>
            <a:r>
              <a:rPr kumimoji="0" lang="es-MX" altLang="es-MX" sz="1600" b="0" i="1" u="none" strike="noStrike" cap="none" normalizeH="0" baseline="0">
                <a:ln>
                  <a:noFill/>
                </a:ln>
                <a:solidFill>
                  <a:schemeClr val="tx1"/>
                </a:solidFill>
                <a:effectLst/>
                <a:latin typeface="Noto Sans" panose="020B0502040504020204" pitchFamily="34" charset="0"/>
                <a:ea typeface="Noto Sans" panose="020B0502040504020204" pitchFamily="34" charset="0"/>
              </a:rPr>
              <a:t>Pseudomonas </a:t>
            </a:r>
            <a:r>
              <a:rPr kumimoji="0" lang="es-MX" altLang="es-MX" sz="1600" b="0" i="1" u="none" strike="noStrike" cap="none" normalizeH="0" baseline="0" err="1">
                <a:ln>
                  <a:noFill/>
                </a:ln>
                <a:solidFill>
                  <a:schemeClr val="tx1"/>
                </a:solidFill>
                <a:effectLst/>
                <a:latin typeface="Noto Sans" panose="020B0502040504020204" pitchFamily="34" charset="0"/>
                <a:ea typeface="Noto Sans" panose="020B0502040504020204" pitchFamily="34" charset="0"/>
              </a:rPr>
              <a:t>aeruginosa</a:t>
            </a:r>
            <a: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t>.</a:t>
            </a:r>
          </a:p>
        </p:txBody>
      </p:sp>
      <p:sp>
        <p:nvSpPr>
          <p:cNvPr id="22" name="Rectángulo 21">
            <a:extLst>
              <a:ext uri="{FF2B5EF4-FFF2-40B4-BE49-F238E27FC236}">
                <a16:creationId xmlns:a16="http://schemas.microsoft.com/office/drawing/2014/main" id="{3ED047D1-ACC7-4831-A936-AA6D0E6C2758}"/>
              </a:ext>
            </a:extLst>
          </p:cNvPr>
          <p:cNvSpPr/>
          <p:nvPr/>
        </p:nvSpPr>
        <p:spPr>
          <a:xfrm>
            <a:off x="4414885" y="439826"/>
            <a:ext cx="3964547" cy="412485"/>
          </a:xfrm>
          <a:prstGeom prst="rect">
            <a:avLst/>
          </a:prstGeom>
        </p:spPr>
        <p:txBody>
          <a:bodyPr wrap="none">
            <a:spAutoFit/>
          </a:bodyPr>
          <a:lstStyle/>
          <a:p>
            <a:pPr marL="742950" lvl="1" indent="-388938" algn="just">
              <a:lnSpc>
                <a:spcPct val="110000"/>
              </a:lnSpc>
              <a:spcAft>
                <a:spcPts val="1200"/>
              </a:spcAft>
              <a:buClr>
                <a:srgbClr val="1F3864"/>
              </a:buClr>
              <a:buSzPts val="1500"/>
              <a:buFont typeface="Noto Sans Symbols"/>
              <a:buChar char="✔"/>
            </a:pPr>
            <a:r>
              <a:rPr lang="es-MX" sz="2000" b="1">
                <a:solidFill>
                  <a:srgbClr val="002060"/>
                </a:solidFill>
                <a:latin typeface="Noto Sans" panose="020B0502040504020204" pitchFamily="34" charset="0"/>
                <a:ea typeface="Noto Sans" panose="020B0502040504020204" pitchFamily="34" charset="0"/>
                <a:cs typeface="Arial" panose="020B0604020202020204" pitchFamily="34" charset="0"/>
              </a:rPr>
              <a:t>Actividades Relevantes </a:t>
            </a:r>
          </a:p>
        </p:txBody>
      </p:sp>
      <p:sp>
        <p:nvSpPr>
          <p:cNvPr id="17" name="Rectangle 4">
            <a:extLst>
              <a:ext uri="{FF2B5EF4-FFF2-40B4-BE49-F238E27FC236}">
                <a16:creationId xmlns:a16="http://schemas.microsoft.com/office/drawing/2014/main" id="{D842943B-9C29-4CD5-A389-E3BED8275B24}"/>
              </a:ext>
            </a:extLst>
          </p:cNvPr>
          <p:cNvSpPr>
            <a:spLocks noChangeArrowheads="1"/>
          </p:cNvSpPr>
          <p:nvPr/>
        </p:nvSpPr>
        <p:spPr bwMode="auto">
          <a:xfrm>
            <a:off x="254610" y="1613438"/>
            <a:ext cx="6254848"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1600" b="1" i="0" u="none" strike="noStrike" cap="none" normalizeH="0" baseline="0">
                <a:ln>
                  <a:noFill/>
                </a:ln>
                <a:solidFill>
                  <a:schemeClr val="tx1"/>
                </a:solidFill>
                <a:effectLst/>
                <a:latin typeface="Noto Sans" panose="020B0502040504020204" pitchFamily="34" charset="0"/>
                <a:ea typeface="Noto Sans" panose="020B0502040504020204" pitchFamily="34" charset="0"/>
              </a:rPr>
              <a:t>Tamiz Metabólico Neonatal</a:t>
            </a:r>
            <a:endParaRPr lang="es-MX" altLang="es-MX" sz="1600">
              <a:latin typeface="Noto Sans" panose="020B0502040504020204" pitchFamily="34" charset="0"/>
              <a:ea typeface="Noto Sans" panose="020B0502040504020204" pitchFamily="34" charset="0"/>
            </a:endParaRPr>
          </a:p>
          <a:p>
            <a:pPr marR="0" lvl="0" defTabSz="914400" rtl="0" eaLnBrk="0" fontAlgn="base" latinLnBrk="0" hangingPunct="0">
              <a:lnSpc>
                <a:spcPct val="100000"/>
              </a:lnSpc>
              <a:spcBef>
                <a:spcPct val="0"/>
              </a:spcBef>
              <a:spcAft>
                <a:spcPct val="0"/>
              </a:spcAft>
              <a:buClrTx/>
              <a:buSzTx/>
              <a:tabLst/>
            </a:pPr>
            <a:br>
              <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rPr>
            </a:br>
            <a:r>
              <a:rPr lang="es-MX" altLang="es-MX" sz="1600">
                <a:latin typeface="Noto Sans" panose="020B0502040504020204" pitchFamily="34" charset="0"/>
                <a:ea typeface="Noto Sans" panose="020B0502040504020204" pitchFamily="34" charset="0"/>
              </a:rPr>
              <a:t>Se estableció una colaboración para optimizar el tamiz metabólico en el país con el Instituto de Diagnóstico y Referencia Epidemiológicos </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MX" sz="1600" b="1">
                <a:latin typeface="Noto Sans" panose="020B0502040504020204" pitchFamily="34" charset="0"/>
                <a:ea typeface="Noto Sans" panose="020B0502040504020204" pitchFamily="34" charset="0"/>
              </a:rPr>
              <a:t>Encuentro Nacional de Investigadores</a:t>
            </a:r>
          </a:p>
          <a:p>
            <a:pPr lvl="1" eaLnBrk="0" fontAlgn="base" hangingPunct="0">
              <a:spcBef>
                <a:spcPct val="0"/>
              </a:spcBef>
              <a:spcAft>
                <a:spcPct val="0"/>
              </a:spcAft>
            </a:pPr>
            <a:r>
              <a:rPr kumimoji="0" lang="es-MX" altLang="es-MX" sz="1600" i="0" u="none" strike="noStrike" cap="none" normalizeH="0" baseline="0">
                <a:ln>
                  <a:noFill/>
                </a:ln>
                <a:solidFill>
                  <a:schemeClr val="tx1"/>
                </a:solidFill>
                <a:effectLst/>
                <a:latin typeface="Noto Sans" panose="020B0502040504020204" pitchFamily="34" charset="0"/>
                <a:ea typeface="Noto Sans" panose="020B0502040504020204" pitchFamily="34" charset="0"/>
              </a:rPr>
              <a:t>*6 Proyectos de Investigación fueron seleccionados para        presentarse en el XXVIII ENI</a:t>
            </a:r>
          </a:p>
          <a:p>
            <a:pPr lvl="1" eaLnBrk="0" fontAlgn="base" hangingPunct="0">
              <a:spcBef>
                <a:spcPct val="0"/>
              </a:spcBef>
              <a:spcAft>
                <a:spcPct val="0"/>
              </a:spcAft>
            </a:pPr>
            <a:r>
              <a:rPr lang="es-MX" altLang="es-MX" sz="1600">
                <a:latin typeface="Noto Sans" panose="020B0502040504020204" pitchFamily="34" charset="0"/>
                <a:ea typeface="Noto Sans" panose="020B0502040504020204" pitchFamily="34" charset="0"/>
              </a:rPr>
              <a:t>*S</a:t>
            </a:r>
            <a:r>
              <a:rPr kumimoji="0" lang="es-MX" altLang="es-MX" sz="1600" i="0" u="none" strike="noStrike" cap="none" normalizeH="0" baseline="0">
                <a:ln>
                  <a:noFill/>
                </a:ln>
                <a:solidFill>
                  <a:schemeClr val="tx1"/>
                </a:solidFill>
                <a:effectLst/>
                <a:latin typeface="Noto Sans" panose="020B0502040504020204" pitchFamily="34" charset="0"/>
                <a:ea typeface="Noto Sans" panose="020B0502040504020204" pitchFamily="34" charset="0"/>
              </a:rPr>
              <a:t>e obtuvo Primer lugar en la categoría de Salud Pública y Ciencias Sociales y  </a:t>
            </a:r>
            <a:r>
              <a:rPr lang="es-MX" altLang="es-MX" sz="1600">
                <a:latin typeface="Noto Sans" panose="020B0502040504020204" pitchFamily="34" charset="0"/>
                <a:ea typeface="Noto Sans" panose="020B0502040504020204" pitchFamily="34" charset="0"/>
              </a:rPr>
              <a:t>P</a:t>
            </a:r>
            <a:r>
              <a:rPr kumimoji="0" lang="es-MX" altLang="es-MX" sz="1600" i="0" u="none" strike="noStrike" cap="none" normalizeH="0" baseline="0">
                <a:ln>
                  <a:noFill/>
                </a:ln>
                <a:solidFill>
                  <a:schemeClr val="tx1"/>
                </a:solidFill>
                <a:effectLst/>
                <a:latin typeface="Noto Sans" panose="020B0502040504020204" pitchFamily="34" charset="0"/>
                <a:ea typeface="Noto Sans" panose="020B0502040504020204" pitchFamily="34" charset="0"/>
              </a:rPr>
              <a:t>rimer lugar en la mejor tesis de Maestría en el área Biomédica	</a:t>
            </a:r>
          </a:p>
          <a:p>
            <a:pPr lvl="1" eaLnBrk="0" fontAlgn="base" hangingPunct="0">
              <a:spcBef>
                <a:spcPct val="0"/>
              </a:spcBef>
              <a:spcAft>
                <a:spcPct val="0"/>
              </a:spcAft>
            </a:pPr>
            <a:endPar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MX" sz="1600" b="1">
                <a:latin typeface="Noto Sans" panose="020B0502040504020204" pitchFamily="34" charset="0"/>
                <a:ea typeface="Noto Sans" panose="020B0502040504020204" pitchFamily="34" charset="0"/>
              </a:rPr>
              <a:t>Medicina de Precisión</a:t>
            </a:r>
          </a:p>
          <a:p>
            <a:pPr marR="0" lvl="0" defTabSz="914400" rtl="0" eaLnBrk="0" fontAlgn="base" latinLnBrk="0" hangingPunct="0">
              <a:lnSpc>
                <a:spcPct val="100000"/>
              </a:lnSpc>
              <a:spcBef>
                <a:spcPct val="0"/>
              </a:spcBef>
              <a:spcAft>
                <a:spcPct val="0"/>
              </a:spcAft>
              <a:buClrTx/>
              <a:buSzTx/>
              <a:tabLst/>
            </a:pPr>
            <a:r>
              <a:rPr lang="es-MX" altLang="es-MX" sz="1600">
                <a:latin typeface="Noto Sans" panose="020B0502040504020204" pitchFamily="34" charset="0"/>
                <a:ea typeface="Noto Sans" panose="020B0502040504020204" pitchFamily="34" charset="0"/>
              </a:rPr>
              <a:t> Se protocoliza la genotipificación molecular del meduloblastoma en colaboración con el HIMFG</a:t>
            </a:r>
            <a:endParaRPr kumimoji="0" lang="es-MX" altLang="es-MX" sz="1600" b="0" i="0" u="none" strike="noStrike" cap="none" normalizeH="0" baseline="0">
              <a:ln>
                <a:noFill/>
              </a:ln>
              <a:solidFill>
                <a:schemeClr val="tx1"/>
              </a:solidFill>
              <a:effectLst/>
              <a:latin typeface="Noto Sans" panose="020B0502040504020204" pitchFamily="34" charset="0"/>
              <a:ea typeface="Noto Sans" panose="020B0502040504020204" pitchFamily="34" charset="0"/>
            </a:endParaRPr>
          </a:p>
          <a:p>
            <a:pPr marR="0" lvl="0" algn="just" defTabSz="914400" rtl="0" eaLnBrk="0" fontAlgn="base" latinLnBrk="0" hangingPunct="0">
              <a:lnSpc>
                <a:spcPct val="100000"/>
              </a:lnSpc>
              <a:spcBef>
                <a:spcPct val="0"/>
              </a:spcBef>
              <a:spcAft>
                <a:spcPct val="0"/>
              </a:spcAft>
              <a:buClrTx/>
              <a:buSzTx/>
              <a:tabLst/>
            </a:pPr>
            <a:endParaRPr lang="es-MX" altLang="es-MX" sz="1600">
              <a:highlight>
                <a:srgbClr val="FFFF00"/>
              </a:highlight>
              <a:latin typeface="Noto Sans" panose="020B0502040504020204" pitchFamily="34" charset="0"/>
              <a:ea typeface="Noto Sans" panose="020B0502040504020204" pitchFamily="34" charset="0"/>
            </a:endParaRPr>
          </a:p>
          <a:p>
            <a:pPr marR="0" lvl="0" algn="just" defTabSz="914400" rtl="0" eaLnBrk="0" fontAlgn="base" latinLnBrk="0" hangingPunct="0">
              <a:lnSpc>
                <a:spcPct val="100000"/>
              </a:lnSpc>
              <a:spcBef>
                <a:spcPct val="0"/>
              </a:spcBef>
              <a:spcAft>
                <a:spcPct val="0"/>
              </a:spcAft>
              <a:buClrTx/>
              <a:buSzTx/>
              <a:tabLst/>
            </a:pPr>
            <a:endParaRPr kumimoji="0" lang="es-MX" altLang="es-MX" sz="1600" b="0" i="0" u="none" strike="noStrike" cap="none" normalizeH="0" baseline="0">
              <a:ln>
                <a:noFill/>
              </a:ln>
              <a:solidFill>
                <a:schemeClr val="tx1"/>
              </a:solidFill>
              <a:effectLst/>
              <a:highlight>
                <a:srgbClr val="FFFF00"/>
              </a:highlight>
              <a:latin typeface="Noto Sans" panose="020B0502040504020204" pitchFamily="34" charset="0"/>
              <a:ea typeface="Noto Sans" panose="020B0502040504020204" pitchFamily="34" charset="0"/>
            </a:endParaRPr>
          </a:p>
          <a:p>
            <a:pPr marR="0" lvl="0" algn="just" defTabSz="914400" rtl="0" eaLnBrk="0" fontAlgn="base" latinLnBrk="0" hangingPunct="0">
              <a:lnSpc>
                <a:spcPct val="100000"/>
              </a:lnSpc>
              <a:spcBef>
                <a:spcPct val="0"/>
              </a:spcBef>
              <a:spcAft>
                <a:spcPct val="0"/>
              </a:spcAft>
              <a:buClrTx/>
              <a:buSzTx/>
              <a:tabLst/>
            </a:pPr>
            <a:endParaRPr lang="es-MX" altLang="es-MX" sz="1600">
              <a:highlight>
                <a:srgbClr val="FFFF00"/>
              </a:highlight>
              <a:latin typeface="Noto Sans" panose="020B0502040504020204" pitchFamily="34" charset="0"/>
              <a:ea typeface="Noto Sans" panose="020B0502040504020204" pitchFamily="34" charset="0"/>
            </a:endParaRPr>
          </a:p>
          <a:p>
            <a:pPr marR="0" lvl="0" algn="just" defTabSz="914400" rtl="0" eaLnBrk="0" fontAlgn="base" latinLnBrk="0" hangingPunct="0">
              <a:lnSpc>
                <a:spcPct val="100000"/>
              </a:lnSpc>
              <a:spcBef>
                <a:spcPct val="0"/>
              </a:spcBef>
              <a:spcAft>
                <a:spcPct val="0"/>
              </a:spcAft>
              <a:buClrTx/>
              <a:buSzTx/>
              <a:tabLst/>
            </a:pPr>
            <a:endParaRPr kumimoji="0" lang="es-MX" altLang="es-MX" sz="1600" b="0" i="0" u="none" strike="noStrike" cap="none" normalizeH="0" baseline="0">
              <a:ln>
                <a:noFill/>
              </a:ln>
              <a:solidFill>
                <a:schemeClr val="tx1"/>
              </a:solidFill>
              <a:effectLst/>
              <a:highlight>
                <a:srgbClr val="FFFF00"/>
              </a:highlight>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1238596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INVESTIGACIÓN</a:t>
            </a:r>
            <a:endParaRPr lang="es-MX" b="1">
              <a:solidFill>
                <a:schemeClr val="bg1"/>
              </a:solidFill>
              <a:latin typeface="Noto Sans" panose="020B0502040504020204" pitchFamily="34" charset="0"/>
              <a:ea typeface="Noto Sans" panose="020B0502040504020204" pitchFamily="34" charset="0"/>
            </a:endParaRPr>
          </a:p>
        </p:txBody>
      </p:sp>
      <p:sp>
        <p:nvSpPr>
          <p:cNvPr id="22" name="Rectángulo 21">
            <a:extLst>
              <a:ext uri="{FF2B5EF4-FFF2-40B4-BE49-F238E27FC236}">
                <a16:creationId xmlns:a16="http://schemas.microsoft.com/office/drawing/2014/main" id="{3ED047D1-ACC7-4831-A936-AA6D0E6C2758}"/>
              </a:ext>
            </a:extLst>
          </p:cNvPr>
          <p:cNvSpPr/>
          <p:nvPr/>
        </p:nvSpPr>
        <p:spPr>
          <a:xfrm>
            <a:off x="4430113" y="548719"/>
            <a:ext cx="3934090" cy="412485"/>
          </a:xfrm>
          <a:prstGeom prst="rect">
            <a:avLst/>
          </a:prstGeom>
        </p:spPr>
        <p:txBody>
          <a:bodyPr wrap="none">
            <a:spAutoFit/>
          </a:bodyPr>
          <a:lstStyle/>
          <a:p>
            <a:pPr marL="742950" lvl="1" indent="-388938" algn="just">
              <a:lnSpc>
                <a:spcPct val="110000"/>
              </a:lnSpc>
              <a:spcAft>
                <a:spcPts val="1200"/>
              </a:spcAft>
              <a:buClr>
                <a:srgbClr val="1F3864"/>
              </a:buClr>
              <a:buSzPts val="1500"/>
              <a:buFont typeface="Noto Sans Symbols"/>
              <a:buChar char="✔"/>
            </a:pPr>
            <a:r>
              <a:rPr lang="es-MX" sz="2000" b="1">
                <a:solidFill>
                  <a:srgbClr val="002060"/>
                </a:solidFill>
                <a:latin typeface="Noto Sans" panose="020B0502040504020204" pitchFamily="34" charset="0"/>
                <a:ea typeface="Noto Sans" panose="020B0502040504020204" pitchFamily="34" charset="0"/>
                <a:cs typeface="Arial" panose="020B0604020202020204" pitchFamily="34" charset="0"/>
              </a:rPr>
              <a:t>Actividades de Impacto</a:t>
            </a:r>
          </a:p>
        </p:txBody>
      </p:sp>
      <p:sp>
        <p:nvSpPr>
          <p:cNvPr id="17" name="Rectángulo 16">
            <a:extLst>
              <a:ext uri="{FF2B5EF4-FFF2-40B4-BE49-F238E27FC236}">
                <a16:creationId xmlns:a16="http://schemas.microsoft.com/office/drawing/2014/main" id="{7D467336-29ED-47D4-808B-E479BFC3E665}"/>
              </a:ext>
            </a:extLst>
          </p:cNvPr>
          <p:cNvSpPr/>
          <p:nvPr/>
        </p:nvSpPr>
        <p:spPr>
          <a:xfrm>
            <a:off x="70341" y="991977"/>
            <a:ext cx="11996742" cy="5078313"/>
          </a:xfrm>
          <a:prstGeom prst="rect">
            <a:avLst/>
          </a:prstGeom>
        </p:spPr>
        <p:txBody>
          <a:bodyPr wrap="square">
            <a:spAutoFit/>
          </a:bodyPr>
          <a:lstStyle/>
          <a:p>
            <a:pPr marL="400050" indent="-400050" algn="just">
              <a:buAutoNum type="romanUcPeriod"/>
            </a:pPr>
            <a:r>
              <a:rPr lang="es-ES" b="1" dirty="0">
                <a:latin typeface="Noto Sans" panose="020B0502040504020204" pitchFamily="34" charset="0"/>
                <a:ea typeface="Noto Sans" panose="020B0502040504020204" pitchFamily="34" charset="0"/>
              </a:rPr>
              <a:t>Impacto de publicaciones:</a:t>
            </a:r>
          </a:p>
          <a:p>
            <a:pPr algn="just"/>
            <a:endParaRPr lang="es-ES" b="1" dirty="0">
              <a:latin typeface="Noto Sans" panose="020B0502040504020204" pitchFamily="34" charset="0"/>
              <a:ea typeface="Noto Sans" panose="020B0502040504020204" pitchFamily="34" charset="0"/>
            </a:endParaRPr>
          </a:p>
          <a:p>
            <a:pPr algn="just"/>
            <a:r>
              <a:rPr lang="es-ES" dirty="0">
                <a:latin typeface="Noto Sans" panose="020B0502040504020204" pitchFamily="34" charset="0"/>
                <a:ea typeface="Noto Sans" panose="020B0502040504020204" pitchFamily="34" charset="0"/>
              </a:rPr>
              <a:t>1.- Divulgación y difusión de los resultados de investigaciones </a:t>
            </a:r>
          </a:p>
          <a:p>
            <a:pPr algn="just"/>
            <a:r>
              <a:rPr lang="es-ES" dirty="0">
                <a:latin typeface="Noto Sans" panose="020B0502040504020204" pitchFamily="34" charset="0"/>
                <a:ea typeface="Noto Sans" panose="020B0502040504020204" pitchFamily="34" charset="0"/>
              </a:rPr>
              <a:t>2.- Impacto en criterios diagnósticos y pronósticos de enfermedades  como: COVID-19, cáncer infantil, errores innatos de la inmunidad, enfermedades infecciosas y dermatológicas en niños mexicanos.</a:t>
            </a:r>
          </a:p>
          <a:p>
            <a:pPr algn="just"/>
            <a:r>
              <a:rPr lang="es-ES" dirty="0">
                <a:latin typeface="Noto Sans" panose="020B0502040504020204" pitchFamily="34" charset="0"/>
                <a:ea typeface="Noto Sans" panose="020B0502040504020204" pitchFamily="34" charset="0"/>
              </a:rPr>
              <a:t>3.- Generación de conocimiento en el área de desarrollo de vacunas, salud mental del adolescente</a:t>
            </a:r>
          </a:p>
          <a:p>
            <a:r>
              <a:rPr lang="es-ES" dirty="0">
                <a:latin typeface="Noto Sans" panose="020B0502040504020204" pitchFamily="34" charset="0"/>
                <a:ea typeface="Noto Sans" panose="020B0502040504020204" pitchFamily="34" charset="0"/>
              </a:rPr>
              <a:t>4.- Establecimiento de estándares en cirugía, oncología pediátrica y epidermólisis bullosa</a:t>
            </a:r>
            <a:br>
              <a:rPr lang="es-ES" dirty="0">
                <a:latin typeface="Noto Sans" panose="020B0502040504020204" pitchFamily="34" charset="0"/>
                <a:ea typeface="Noto Sans" panose="020B0502040504020204" pitchFamily="34" charset="0"/>
              </a:rPr>
            </a:br>
            <a:r>
              <a:rPr lang="es-ES" dirty="0">
                <a:latin typeface="Noto Sans" panose="020B0502040504020204" pitchFamily="34" charset="0"/>
                <a:ea typeface="Noto Sans" panose="020B0502040504020204" pitchFamily="34" charset="0"/>
              </a:rPr>
              <a:t>5.- Desarrollo de proyectos para el diseño de tratamientos farmacológicos y terapias dirigidas con potencial de transferencia tecnológica</a:t>
            </a:r>
            <a:br>
              <a:rPr lang="es-ES" dirty="0">
                <a:latin typeface="Noto Sans" panose="020B0502040504020204" pitchFamily="34" charset="0"/>
                <a:ea typeface="Noto Sans" panose="020B0502040504020204" pitchFamily="34" charset="0"/>
              </a:rPr>
            </a:br>
            <a:endParaRPr lang="es-ES" dirty="0">
              <a:latin typeface="Noto Sans" panose="020B0502040504020204" pitchFamily="34" charset="0"/>
              <a:ea typeface="Noto Sans" panose="020B0502040504020204" pitchFamily="34" charset="0"/>
            </a:endParaRPr>
          </a:p>
          <a:p>
            <a:r>
              <a:rPr lang="es-ES" b="1" dirty="0">
                <a:latin typeface="Noto Sans" panose="020B0502040504020204" pitchFamily="34" charset="0"/>
                <a:ea typeface="Noto Sans" panose="020B0502040504020204" pitchFamily="34" charset="0"/>
              </a:rPr>
              <a:t>II. </a:t>
            </a:r>
            <a:r>
              <a:rPr lang="es-MX" altLang="es-MX" sz="1800" b="1" dirty="0">
                <a:latin typeface="Noto Sans" panose="020B0502040504020204" pitchFamily="34" charset="0"/>
                <a:ea typeface="Noto Sans" panose="020B0502040504020204" pitchFamily="34" charset="0"/>
              </a:rPr>
              <a:t>Medicina de Precisión</a:t>
            </a:r>
          </a:p>
          <a:p>
            <a:r>
              <a:rPr lang="es-MX" altLang="es-MX" sz="1800" dirty="0">
                <a:latin typeface="Noto Sans" panose="020B0502040504020204" pitchFamily="34" charset="0"/>
                <a:ea typeface="Noto Sans" panose="020B0502040504020204" pitchFamily="34" charset="0"/>
              </a:rPr>
              <a:t>25 pacientes con meduloblastoma </a:t>
            </a:r>
            <a:r>
              <a:rPr lang="es-MX" altLang="es-MX" dirty="0">
                <a:latin typeface="Noto Sans" panose="020B0502040504020204" pitchFamily="34" charset="0"/>
                <a:ea typeface="Noto Sans" panose="020B0502040504020204" pitchFamily="34" charset="0"/>
              </a:rPr>
              <a:t>han sido clasificados con grupo molecular mediante genotipificacion multiómica, lo que representa un avance hacia la terapia personalizada</a:t>
            </a:r>
            <a:endParaRPr lang="es-MX" dirty="0"/>
          </a:p>
          <a:p>
            <a:endParaRPr lang="es-MX" altLang="es-MX" sz="1800" dirty="0">
              <a:latin typeface="Noto Sans" panose="020B0502040504020204" pitchFamily="34" charset="0"/>
              <a:ea typeface="Noto Sans" panose="020B0502040504020204" pitchFamily="34" charset="0"/>
            </a:endParaRPr>
          </a:p>
          <a:p>
            <a:r>
              <a:rPr lang="es-ES" b="1" dirty="0">
                <a:latin typeface="Noto Sans" panose="020B0502040504020204" pitchFamily="34" charset="0"/>
                <a:ea typeface="Noto Sans" panose="020B0502040504020204" pitchFamily="34" charset="0"/>
              </a:rPr>
              <a:t>III: Grupos de investigación con Liderazgo Nacional en el diagnóstico y tratamiento</a:t>
            </a:r>
          </a:p>
          <a:p>
            <a:pPr algn="just">
              <a:buFont typeface="+mj-lt"/>
              <a:buAutoNum type="arabicPeriod"/>
            </a:pPr>
            <a:r>
              <a:rPr lang="es-ES" dirty="0">
                <a:latin typeface="Noto Sans" panose="020B0502040504020204" pitchFamily="34" charset="0"/>
                <a:ea typeface="Noto Sans" panose="020B0502040504020204" pitchFamily="34" charset="0"/>
              </a:rPr>
              <a:t>Errores innatos de la inmunidad</a:t>
            </a:r>
          </a:p>
          <a:p>
            <a:pPr algn="just">
              <a:buFont typeface="+mj-lt"/>
              <a:buAutoNum type="arabicPeriod"/>
            </a:pPr>
            <a:r>
              <a:rPr lang="es-ES" dirty="0">
                <a:latin typeface="Noto Sans" panose="020B0502040504020204" pitchFamily="34" charset="0"/>
                <a:ea typeface="Noto Sans" panose="020B0502040504020204" pitchFamily="34" charset="0"/>
              </a:rPr>
              <a:t>Errores innatos del metabolismo</a:t>
            </a:r>
          </a:p>
          <a:p>
            <a:pPr algn="just">
              <a:buFont typeface="+mj-lt"/>
              <a:buAutoNum type="arabicPeriod"/>
            </a:pPr>
            <a:r>
              <a:rPr lang="es-ES" dirty="0">
                <a:latin typeface="Noto Sans" panose="020B0502040504020204" pitchFamily="34" charset="0"/>
                <a:ea typeface="Noto Sans" panose="020B0502040504020204" pitchFamily="34" charset="0"/>
              </a:rPr>
              <a:t>Anemia de </a:t>
            </a:r>
            <a:r>
              <a:rPr lang="es-ES" dirty="0" err="1">
                <a:latin typeface="Noto Sans" panose="020B0502040504020204" pitchFamily="34" charset="0"/>
                <a:ea typeface="Noto Sans" panose="020B0502040504020204" pitchFamily="34" charset="0"/>
              </a:rPr>
              <a:t>Fanconi</a:t>
            </a:r>
            <a:endParaRPr lang="es-ES" dirty="0">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1898445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54591"/>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INVESTIGACIÓN</a:t>
            </a:r>
            <a:endParaRPr lang="es-MX" b="1" dirty="0">
              <a:solidFill>
                <a:schemeClr val="bg1"/>
              </a:solidFill>
              <a:latin typeface="Noto Sans" panose="020B0502040504020204" pitchFamily="34" charset="0"/>
              <a:ea typeface="Noto Sans" panose="020B0502040504020204" pitchFamily="34" charset="0"/>
            </a:endParaRPr>
          </a:p>
        </p:txBody>
      </p:sp>
      <p:sp>
        <p:nvSpPr>
          <p:cNvPr id="17" name="Google Shape;120;p3">
            <a:extLst>
              <a:ext uri="{FF2B5EF4-FFF2-40B4-BE49-F238E27FC236}">
                <a16:creationId xmlns:a16="http://schemas.microsoft.com/office/drawing/2014/main" id="{A8E34EA4-19FA-4A5C-B360-E88865CE3167}"/>
              </a:ext>
            </a:extLst>
          </p:cNvPr>
          <p:cNvSpPr/>
          <p:nvPr/>
        </p:nvSpPr>
        <p:spPr>
          <a:xfrm>
            <a:off x="432109" y="771704"/>
            <a:ext cx="11093866" cy="489109"/>
          </a:xfrm>
          <a:prstGeom prst="roundRect">
            <a:avLst>
              <a:gd name="adj" fmla="val 31556"/>
            </a:avLst>
          </a:prstGeom>
        </p:spPr>
        <p:txBody>
          <a:bodyPr wrap="square">
            <a:spAutoFit/>
          </a:bodyPr>
          <a:lstStyle/>
          <a:p>
            <a:pPr lvl="0" algn="ctr">
              <a:defRPr/>
            </a:pPr>
            <a:r>
              <a:rPr lang="es-MX" sz="2000" b="1" dirty="0">
                <a:solidFill>
                  <a:srgbClr val="002060"/>
                </a:solidFill>
                <a:latin typeface="Noto Sans" panose="020B0502040504020204" pitchFamily="34" charset="0"/>
                <a:ea typeface="Noto Sans" panose="020B0502040504020204" pitchFamily="34" charset="0"/>
                <a:cs typeface="Arial" panose="020B0604020202020204" pitchFamily="34" charset="0"/>
              </a:rPr>
              <a:t>Proyectos de Investigación financiados con Recursos de terceros (2023 vs 2024)</a:t>
            </a:r>
          </a:p>
        </p:txBody>
      </p:sp>
      <p:graphicFrame>
        <p:nvGraphicFramePr>
          <p:cNvPr id="2" name="Tabla 1">
            <a:extLst>
              <a:ext uri="{FF2B5EF4-FFF2-40B4-BE49-F238E27FC236}">
                <a16:creationId xmlns:a16="http://schemas.microsoft.com/office/drawing/2014/main" id="{07C1C4FF-E4C9-4D3A-8973-091232D3EB7A}"/>
              </a:ext>
            </a:extLst>
          </p:cNvPr>
          <p:cNvGraphicFramePr>
            <a:graphicFrameLocks noGrp="1"/>
          </p:cNvGraphicFramePr>
          <p:nvPr>
            <p:extLst>
              <p:ext uri="{D42A27DB-BD31-4B8C-83A1-F6EECF244321}">
                <p14:modId xmlns:p14="http://schemas.microsoft.com/office/powerpoint/2010/main" val="2149980343"/>
              </p:ext>
            </p:extLst>
          </p:nvPr>
        </p:nvGraphicFramePr>
        <p:xfrm>
          <a:off x="336611" y="1467550"/>
          <a:ext cx="11327781" cy="3203035"/>
        </p:xfrm>
        <a:graphic>
          <a:graphicData uri="http://schemas.openxmlformats.org/drawingml/2006/table">
            <a:tbl>
              <a:tblPr>
                <a:tableStyleId>{5C22544A-7EE6-4342-B048-85BDC9FD1C3A}</a:tableStyleId>
              </a:tblPr>
              <a:tblGrid>
                <a:gridCol w="3177203">
                  <a:extLst>
                    <a:ext uri="{9D8B030D-6E8A-4147-A177-3AD203B41FA5}">
                      <a16:colId xmlns:a16="http://schemas.microsoft.com/office/drawing/2014/main" val="3379194454"/>
                    </a:ext>
                  </a:extLst>
                </a:gridCol>
                <a:gridCol w="2569079">
                  <a:extLst>
                    <a:ext uri="{9D8B030D-6E8A-4147-A177-3AD203B41FA5}">
                      <a16:colId xmlns:a16="http://schemas.microsoft.com/office/drawing/2014/main" val="1580145494"/>
                    </a:ext>
                  </a:extLst>
                </a:gridCol>
                <a:gridCol w="2592371">
                  <a:extLst>
                    <a:ext uri="{9D8B030D-6E8A-4147-A177-3AD203B41FA5}">
                      <a16:colId xmlns:a16="http://schemas.microsoft.com/office/drawing/2014/main" val="2617261636"/>
                    </a:ext>
                  </a:extLst>
                </a:gridCol>
                <a:gridCol w="2989128">
                  <a:extLst>
                    <a:ext uri="{9D8B030D-6E8A-4147-A177-3AD203B41FA5}">
                      <a16:colId xmlns:a16="http://schemas.microsoft.com/office/drawing/2014/main" val="151933865"/>
                    </a:ext>
                  </a:extLst>
                </a:gridCol>
              </a:tblGrid>
              <a:tr h="552652">
                <a:tc rowSpan="2">
                  <a:txBody>
                    <a:bodyPr/>
                    <a:lstStyle/>
                    <a:p>
                      <a:pPr algn="ctr" rtl="0" fontAlgn="ctr"/>
                      <a:r>
                        <a:rPr lang="es-MX" sz="1800" b="1" u="none" strike="noStrike" dirty="0">
                          <a:solidFill>
                            <a:schemeClr val="bg1"/>
                          </a:solidFill>
                          <a:effectLst/>
                          <a:latin typeface="Noto Sans" panose="020B0502040504020204" pitchFamily="34" charset="0"/>
                          <a:ea typeface="Noto Sans" panose="020B0502040504020204" pitchFamily="34" charset="0"/>
                        </a:rPr>
                        <a:t>Fuente de financiamiento</a:t>
                      </a:r>
                      <a:endParaRPr lang="es-MX" sz="1800" b="1" i="0" u="none" strike="noStrike" dirty="0">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3">
                  <a:txBody>
                    <a:bodyPr/>
                    <a:lstStyle/>
                    <a:p>
                      <a:pPr algn="ctr" rtl="0" fontAlgn="ctr"/>
                      <a:r>
                        <a:rPr lang="es-MX" sz="1800" b="1" u="none" strike="noStrike" dirty="0">
                          <a:solidFill>
                            <a:schemeClr val="bg1"/>
                          </a:solidFill>
                          <a:effectLst/>
                          <a:latin typeface="Noto Sans" panose="020B0502040504020204" pitchFamily="34" charset="0"/>
                          <a:ea typeface="Noto Sans" panose="020B0502040504020204" pitchFamily="34" charset="0"/>
                        </a:rPr>
                        <a:t>Ingresos</a:t>
                      </a:r>
                      <a:endParaRPr lang="es-MX" sz="1800" b="1" i="0" u="none" strike="noStrike" dirty="0">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s-MX"/>
                    </a:p>
                  </a:txBody>
                  <a:tcPr/>
                </a:tc>
                <a:tc hMerge="1">
                  <a:txBody>
                    <a:bodyPr/>
                    <a:lstStyle/>
                    <a:p>
                      <a:endParaRPr lang="es-MX"/>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91432893"/>
                  </a:ext>
                </a:extLst>
              </a:tr>
              <a:tr h="597140">
                <a:tc vMerge="1">
                  <a:txBody>
                    <a:bodyPr/>
                    <a:lstStyle/>
                    <a:p>
                      <a:endParaRPr lang="es-MX"/>
                    </a:p>
                  </a:txBody>
                  <a:tcPr/>
                </a:tc>
                <a:tc>
                  <a:txBody>
                    <a:bodyPr/>
                    <a:lstStyle/>
                    <a:p>
                      <a:pPr algn="ctr" rtl="0" fontAlgn="ctr"/>
                      <a:r>
                        <a:rPr lang="es-ES" sz="1800" b="1" i="0" u="none" strike="noStrike">
                          <a:solidFill>
                            <a:schemeClr val="bg1"/>
                          </a:solidFill>
                          <a:effectLst/>
                          <a:latin typeface="Noto Sans" panose="020B0502040504020204" pitchFamily="34" charset="0"/>
                          <a:ea typeface="Noto Sans" panose="020B0502040504020204" pitchFamily="34" charset="0"/>
                        </a:rPr>
                        <a:t>2023</a:t>
                      </a:r>
                      <a:endParaRPr lang="es-MX" sz="1800" b="1" i="0" u="none" strike="noStrike">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s-ES" sz="1800" b="1" i="0" u="none" strike="noStrike">
                          <a:solidFill>
                            <a:schemeClr val="bg1"/>
                          </a:solidFill>
                          <a:effectLst/>
                          <a:latin typeface="Noto Sans" panose="020B0502040504020204" pitchFamily="34" charset="0"/>
                          <a:ea typeface="Noto Sans" panose="020B0502040504020204" pitchFamily="34" charset="0"/>
                        </a:rPr>
                        <a:t>2024</a:t>
                      </a:r>
                      <a:endParaRPr lang="es-MX" sz="1800" b="1" i="0" u="none" strike="noStrike">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s-MX" sz="1800" b="1" u="none" strike="noStrike">
                          <a:solidFill>
                            <a:schemeClr val="bg1"/>
                          </a:solidFill>
                          <a:effectLst/>
                          <a:latin typeface="Noto Sans" panose="020B0502040504020204" pitchFamily="34" charset="0"/>
                          <a:ea typeface="Noto Sans" panose="020B0502040504020204" pitchFamily="34" charset="0"/>
                        </a:rPr>
                        <a:t>% Variación</a:t>
                      </a:r>
                      <a:endParaRPr lang="es-MX" sz="1800" b="1" i="0" u="none" strike="noStrike">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595646088"/>
                  </a:ext>
                </a:extLst>
              </a:tr>
              <a:tr h="292217">
                <a:tc>
                  <a:txBody>
                    <a:bodyPr/>
                    <a:lstStyle/>
                    <a:p>
                      <a:pPr algn="ctr" rtl="0" fontAlgn="ctr"/>
                      <a:r>
                        <a:rPr lang="es-MX" sz="1800" u="none" strike="noStrike" dirty="0">
                          <a:effectLst/>
                          <a:latin typeface="Noto Sans" panose="020B0502040504020204" pitchFamily="34" charset="0"/>
                          <a:ea typeface="Noto Sans" panose="020B0502040504020204" pitchFamily="34" charset="0"/>
                        </a:rPr>
                        <a:t>CONAHCYT</a:t>
                      </a:r>
                      <a:endParaRPr lang="es-MX" sz="1800" b="1" i="0" u="none" strike="noStrike" dirty="0">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dirty="0">
                          <a:solidFill>
                            <a:srgbClr val="000000"/>
                          </a:solidFill>
                          <a:effectLst/>
                          <a:latin typeface="Noto Sans" panose="020B0502040504020204" pitchFamily="34" charset="0"/>
                          <a:ea typeface="Noto Sans" panose="020B0502040504020204" pitchFamily="34" charset="0"/>
                        </a:rPr>
                        <a:t>$ 742,614</a:t>
                      </a:r>
                      <a:endParaRPr lang="es-MX" sz="1800" b="1" i="0" u="none" strike="noStrike" dirty="0">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800" b="1" i="0" u="none" strike="noStrike">
                          <a:solidFill>
                            <a:srgbClr val="000000"/>
                          </a:solidFill>
                          <a:effectLst/>
                          <a:latin typeface="Noto Sans" panose="020B0502040504020204" pitchFamily="34" charset="0"/>
                          <a:ea typeface="Noto Sans" panose="020B0502040504020204" pitchFamily="34" charset="0"/>
                        </a:rPr>
                        <a:t>$ 2,637,341</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255.14%</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58675941"/>
                  </a:ext>
                </a:extLst>
              </a:tr>
              <a:tr h="406564">
                <a:tc>
                  <a:txBody>
                    <a:bodyPr/>
                    <a:lstStyle/>
                    <a:p>
                      <a:pPr algn="ctr" rtl="0" fontAlgn="ctr"/>
                      <a:r>
                        <a:rPr lang="es-MX" sz="1800" u="none" strike="noStrike">
                          <a:effectLst/>
                          <a:latin typeface="Noto Sans" panose="020B0502040504020204" pitchFamily="34" charset="0"/>
                          <a:ea typeface="Noto Sans" panose="020B0502040504020204" pitchFamily="34" charset="0"/>
                        </a:rPr>
                        <a:t>Industria farmacéutica</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$ 31,129,742</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$ 26,812,142</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-13.87%</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81085867"/>
                  </a:ext>
                </a:extLst>
              </a:tr>
              <a:tr h="392902">
                <a:tc>
                  <a:txBody>
                    <a:bodyPr/>
                    <a:lstStyle/>
                    <a:p>
                      <a:pPr algn="ctr" rtl="0" fontAlgn="ctr"/>
                      <a:r>
                        <a:rPr lang="es-MX" sz="1800" u="none" strike="noStrike" dirty="0">
                          <a:effectLst/>
                          <a:latin typeface="Noto Sans" panose="020B0502040504020204" pitchFamily="34" charset="0"/>
                          <a:ea typeface="Noto Sans" panose="020B0502040504020204" pitchFamily="34" charset="0"/>
                        </a:rPr>
                        <a:t>Aportaciones especificas</a:t>
                      </a:r>
                      <a:endParaRPr lang="es-MX" sz="1800" b="1" i="0" u="none" strike="noStrike" dirty="0">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$ 7,196,061</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$ 3,065,298</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-57.40%</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06238917"/>
                  </a:ext>
                </a:extLst>
              </a:tr>
              <a:tr h="392902">
                <a:tc>
                  <a:txBody>
                    <a:bodyPr/>
                    <a:lstStyle/>
                    <a:p>
                      <a:pPr algn="ctr" rtl="0" fontAlgn="ctr"/>
                      <a:r>
                        <a:rPr lang="es-MX" sz="1800" u="none" strike="noStrike" dirty="0">
                          <a:effectLst/>
                          <a:latin typeface="Noto Sans" panose="020B0502040504020204" pitchFamily="34" charset="0"/>
                          <a:ea typeface="Noto Sans" panose="020B0502040504020204" pitchFamily="34" charset="0"/>
                        </a:rPr>
                        <a:t>Otros fondos específicos</a:t>
                      </a:r>
                      <a:endParaRPr lang="es-MX" sz="1800" b="1" i="0" u="none" strike="noStrike" dirty="0">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$ 385,218</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$ 530,000</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ES" sz="1800" b="1" i="0" u="none" strike="noStrike">
                          <a:solidFill>
                            <a:srgbClr val="000000"/>
                          </a:solidFill>
                          <a:effectLst/>
                          <a:latin typeface="Noto Sans" panose="020B0502040504020204" pitchFamily="34" charset="0"/>
                          <a:ea typeface="Noto Sans" panose="020B0502040504020204" pitchFamily="34" charset="0"/>
                        </a:rPr>
                        <a:t>37.58%</a:t>
                      </a:r>
                      <a:endParaRPr lang="es-MX" sz="1800" b="1" i="0" u="none" strike="noStrike">
                        <a:solidFill>
                          <a:srgbClr val="000000"/>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9512505"/>
                  </a:ext>
                </a:extLst>
              </a:tr>
              <a:tr h="568658">
                <a:tc>
                  <a:txBody>
                    <a:bodyPr/>
                    <a:lstStyle/>
                    <a:p>
                      <a:pPr algn="ctr" rtl="0" fontAlgn="ctr"/>
                      <a:r>
                        <a:rPr lang="es-MX" sz="1800" b="1" u="none" strike="noStrike">
                          <a:solidFill>
                            <a:schemeClr val="bg1"/>
                          </a:solidFill>
                          <a:effectLst/>
                          <a:latin typeface="Noto Sans" panose="020B0502040504020204" pitchFamily="34" charset="0"/>
                          <a:ea typeface="Noto Sans" panose="020B0502040504020204" pitchFamily="34" charset="0"/>
                        </a:rPr>
                        <a:t>Total</a:t>
                      </a:r>
                      <a:endParaRPr lang="es-MX" sz="1800" b="1" i="0" u="none" strike="noStrike">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s-ES" sz="1800" b="1" i="0" u="none" strike="noStrike">
                          <a:solidFill>
                            <a:schemeClr val="bg1"/>
                          </a:solidFill>
                          <a:effectLst/>
                          <a:latin typeface="Noto Sans" panose="020B0502040504020204" pitchFamily="34" charset="0"/>
                          <a:ea typeface="Noto Sans" panose="020B0502040504020204" pitchFamily="34" charset="0"/>
                        </a:rPr>
                        <a:t>$ 39,453,635</a:t>
                      </a:r>
                      <a:endParaRPr lang="es-MX" sz="1800" b="1" i="0" u="none" strike="noStrike">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s-ES" sz="1800" b="1" i="0" u="none" strike="noStrike">
                          <a:solidFill>
                            <a:schemeClr val="bg1"/>
                          </a:solidFill>
                          <a:effectLst/>
                          <a:latin typeface="Noto Sans" panose="020B0502040504020204" pitchFamily="34" charset="0"/>
                          <a:ea typeface="Noto Sans" panose="020B0502040504020204" pitchFamily="34" charset="0"/>
                        </a:rPr>
                        <a:t>$ 33,044,781</a:t>
                      </a:r>
                      <a:endParaRPr lang="es-MX" sz="1800" b="1" i="0" u="none" strike="noStrike">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s-ES" sz="1800" b="1" i="0" u="none" strike="noStrike" dirty="0">
                          <a:solidFill>
                            <a:schemeClr val="bg1"/>
                          </a:solidFill>
                          <a:effectLst/>
                          <a:latin typeface="Noto Sans" panose="020B0502040504020204" pitchFamily="34" charset="0"/>
                          <a:ea typeface="Noto Sans" panose="020B0502040504020204" pitchFamily="34" charset="0"/>
                        </a:rPr>
                        <a:t>-16.24%</a:t>
                      </a:r>
                      <a:endParaRPr lang="es-MX" sz="1800" b="1" i="0" u="none" strike="noStrike" dirty="0">
                        <a:solidFill>
                          <a:schemeClr val="bg1"/>
                        </a:solidFill>
                        <a:effectLst/>
                        <a:latin typeface="Noto Sans" panose="020B0502040504020204" pitchFamily="34" charset="0"/>
                        <a:ea typeface="Noto Sans" panose="020B0502040504020204" pitchFamily="34" charset="0"/>
                      </a:endParaRPr>
                    </a:p>
                  </a:txBody>
                  <a:tcPr marL="8319" marR="8319" marT="8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798628882"/>
                  </a:ext>
                </a:extLst>
              </a:tr>
            </a:tbl>
          </a:graphicData>
        </a:graphic>
      </p:graphicFrame>
    </p:spTree>
    <p:extLst>
      <p:ext uri="{BB962C8B-B14F-4D97-AF65-F5344CB8AC3E}">
        <p14:creationId xmlns:p14="http://schemas.microsoft.com/office/powerpoint/2010/main" val="3346017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ENSEÑANZA</a:t>
            </a:r>
            <a:endParaRPr lang="es-MX" b="1">
              <a:solidFill>
                <a:schemeClr val="bg1"/>
              </a:solidFill>
              <a:latin typeface="Noto Sans" panose="020B0502040504020204" pitchFamily="34" charset="0"/>
              <a:ea typeface="Noto Sans" panose="020B0502040504020204" pitchFamily="34" charset="0"/>
            </a:endParaRPr>
          </a:p>
        </p:txBody>
      </p:sp>
      <p:sp>
        <p:nvSpPr>
          <p:cNvPr id="19" name="Rectángulo 18">
            <a:extLst>
              <a:ext uri="{FF2B5EF4-FFF2-40B4-BE49-F238E27FC236}">
                <a16:creationId xmlns:a16="http://schemas.microsoft.com/office/drawing/2014/main" id="{DCC7D266-C47D-470A-B880-8E7A0B86F41F}"/>
              </a:ext>
            </a:extLst>
          </p:cNvPr>
          <p:cNvSpPr/>
          <p:nvPr/>
        </p:nvSpPr>
        <p:spPr>
          <a:xfrm>
            <a:off x="3190437" y="565590"/>
            <a:ext cx="5658775" cy="461665"/>
          </a:xfrm>
          <a:prstGeom prst="rect">
            <a:avLst/>
          </a:prstGeom>
        </p:spPr>
        <p:txBody>
          <a:bodyPr wrap="square">
            <a:spAutoFit/>
          </a:bodyPr>
          <a:lstStyle/>
          <a:p>
            <a:pPr marL="0" marR="0" lvl="0" indent="0" algn="ctr" defTabSz="914400" latinLnBrk="0">
              <a:lnSpc>
                <a:spcPct val="100000"/>
              </a:lnSpc>
              <a:spcBef>
                <a:spcPts val="0"/>
              </a:spcBef>
              <a:spcAft>
                <a:spcPts val="0"/>
              </a:spcAft>
              <a:buClrTx/>
              <a:buSzTx/>
              <a:buFontTx/>
              <a:buNone/>
              <a:tabLst/>
              <a:defRPr/>
            </a:pPr>
            <a:r>
              <a:rPr lang="es-MX" sz="2400" b="1">
                <a:solidFill>
                  <a:srgbClr val="002060"/>
                </a:solidFill>
                <a:latin typeface="Noto Sans" panose="020B0502040504020204" pitchFamily="34" charset="0"/>
                <a:ea typeface="Noto Sans" panose="020B0502040504020204" pitchFamily="34" charset="0"/>
                <a:cs typeface="Arial" panose="020B0604020202020204" pitchFamily="34" charset="0"/>
              </a:rPr>
              <a:t>Formación de Recursos 2023 vs 2024 </a:t>
            </a:r>
          </a:p>
        </p:txBody>
      </p:sp>
      <p:graphicFrame>
        <p:nvGraphicFramePr>
          <p:cNvPr id="20" name="Tabla 19">
            <a:extLst>
              <a:ext uri="{FF2B5EF4-FFF2-40B4-BE49-F238E27FC236}">
                <a16:creationId xmlns:a16="http://schemas.microsoft.com/office/drawing/2014/main" id="{5A944BA0-C290-409E-842E-B1C8E0DCC525}"/>
              </a:ext>
            </a:extLst>
          </p:cNvPr>
          <p:cNvGraphicFramePr>
            <a:graphicFrameLocks noGrp="1"/>
          </p:cNvGraphicFramePr>
          <p:nvPr>
            <p:extLst>
              <p:ext uri="{D42A27DB-BD31-4B8C-83A1-F6EECF244321}">
                <p14:modId xmlns:p14="http://schemas.microsoft.com/office/powerpoint/2010/main" val="2139932084"/>
              </p:ext>
            </p:extLst>
          </p:nvPr>
        </p:nvGraphicFramePr>
        <p:xfrm>
          <a:off x="1257412" y="1027255"/>
          <a:ext cx="9524822" cy="4491518"/>
        </p:xfrm>
        <a:graphic>
          <a:graphicData uri="http://schemas.openxmlformats.org/drawingml/2006/table">
            <a:tbl>
              <a:tblPr>
                <a:tableStyleId>{BDBED569-4797-4DF1-A0F4-6AAB3CD982D8}</a:tableStyleId>
              </a:tblPr>
              <a:tblGrid>
                <a:gridCol w="5445938">
                  <a:extLst>
                    <a:ext uri="{9D8B030D-6E8A-4147-A177-3AD203B41FA5}">
                      <a16:colId xmlns:a16="http://schemas.microsoft.com/office/drawing/2014/main" val="2107567644"/>
                    </a:ext>
                  </a:extLst>
                </a:gridCol>
                <a:gridCol w="1165261">
                  <a:extLst>
                    <a:ext uri="{9D8B030D-6E8A-4147-A177-3AD203B41FA5}">
                      <a16:colId xmlns:a16="http://schemas.microsoft.com/office/drawing/2014/main" val="2209698779"/>
                    </a:ext>
                  </a:extLst>
                </a:gridCol>
                <a:gridCol w="1013518">
                  <a:extLst>
                    <a:ext uri="{9D8B030D-6E8A-4147-A177-3AD203B41FA5}">
                      <a16:colId xmlns:a16="http://schemas.microsoft.com/office/drawing/2014/main" val="970215278"/>
                    </a:ext>
                  </a:extLst>
                </a:gridCol>
                <a:gridCol w="1900105">
                  <a:extLst>
                    <a:ext uri="{9D8B030D-6E8A-4147-A177-3AD203B41FA5}">
                      <a16:colId xmlns:a16="http://schemas.microsoft.com/office/drawing/2014/main" val="3741850130"/>
                    </a:ext>
                  </a:extLst>
                </a:gridCol>
              </a:tblGrid>
              <a:tr h="298884">
                <a:tc>
                  <a:txBody>
                    <a:bodyPr/>
                    <a:lstStyle/>
                    <a:p>
                      <a:pPr algn="ctr">
                        <a:lnSpc>
                          <a:spcPct val="107000"/>
                        </a:lnSpc>
                        <a:spcAft>
                          <a:spcPts val="0"/>
                        </a:spcAft>
                      </a:pPr>
                      <a:r>
                        <a:rPr lang="es-ES" sz="1600" b="1">
                          <a:solidFill>
                            <a:schemeClr val="bg1"/>
                          </a:solidFill>
                          <a:effectLst/>
                          <a:latin typeface="Noto Sans" panose="020B0502040504020204" pitchFamily="34" charset="0"/>
                          <a:ea typeface="Noto Sans" panose="020B0502040504020204" pitchFamily="34" charset="0"/>
                        </a:rPr>
                        <a:t>Año</a:t>
                      </a:r>
                      <a:endParaRPr lang="es-MX" sz="16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600" b="1">
                          <a:solidFill>
                            <a:schemeClr val="bg1"/>
                          </a:solidFill>
                          <a:effectLst/>
                          <a:latin typeface="Noto Sans" panose="020B0502040504020204" pitchFamily="34" charset="0"/>
                          <a:ea typeface="Noto Sans" panose="020B0502040504020204" pitchFamily="34" charset="0"/>
                        </a:rPr>
                        <a:t>2023</a:t>
                      </a:r>
                      <a:endParaRPr lang="es-MX" sz="16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600" b="1">
                          <a:solidFill>
                            <a:schemeClr val="bg1"/>
                          </a:solidFill>
                          <a:effectLst/>
                          <a:latin typeface="Noto Sans" panose="020B0502040504020204" pitchFamily="34" charset="0"/>
                          <a:ea typeface="Noto Sans" panose="020B0502040504020204" pitchFamily="34" charset="0"/>
                        </a:rPr>
                        <a:t>2024</a:t>
                      </a:r>
                      <a:endParaRPr lang="es-MX" sz="16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600" b="1">
                          <a:solidFill>
                            <a:schemeClr val="bg1"/>
                          </a:solidFill>
                          <a:effectLst/>
                          <a:latin typeface="Noto Sans" panose="020B0502040504020204" pitchFamily="34" charset="0"/>
                          <a:ea typeface="Noto Sans" panose="020B0502040504020204" pitchFamily="34" charset="0"/>
                          <a:cs typeface="Arial" panose="020B0604020202020204" pitchFamily="34" charset="0"/>
                        </a:rPr>
                        <a:t>Variación (%)</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859212234"/>
                  </a:ext>
                </a:extLst>
              </a:tr>
              <a:tr h="367857">
                <a:tc>
                  <a:txBody>
                    <a:bodyPr/>
                    <a:lstStyle/>
                    <a:p>
                      <a:pPr marL="93663" indent="0" algn="l">
                        <a:lnSpc>
                          <a:spcPct val="107000"/>
                        </a:lnSpc>
                        <a:spcAft>
                          <a:spcPts val="0"/>
                        </a:spcAft>
                      </a:pPr>
                      <a:r>
                        <a:rPr lang="es-ES" sz="1600" b="1">
                          <a:effectLst/>
                          <a:latin typeface="Noto Sans" panose="020B0502040504020204" pitchFamily="34" charset="0"/>
                          <a:ea typeface="Noto Sans" panose="020B0502040504020204" pitchFamily="34" charset="0"/>
                        </a:rPr>
                        <a:t>Total de residentes</a:t>
                      </a:r>
                      <a:endParaRPr lang="es-MX" sz="16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solidFill>
                            <a:schemeClr val="tx1"/>
                          </a:solidFill>
                          <a:effectLst/>
                          <a:latin typeface="Noto Sans" panose="020B0502040504020204" pitchFamily="34" charset="0"/>
                          <a:ea typeface="Noto Sans" panose="020B0502040504020204" pitchFamily="34" charset="0"/>
                          <a:cs typeface="+mn-cs"/>
                        </a:rPr>
                        <a:t>483</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a:solidFill>
                            <a:schemeClr val="tx1"/>
                          </a:solidFill>
                          <a:effectLst/>
                          <a:latin typeface="Noto Sans" panose="020B0502040504020204" pitchFamily="34" charset="0"/>
                          <a:ea typeface="Noto Sans" panose="020B0502040504020204" pitchFamily="34" charset="0"/>
                          <a:cs typeface="+mn-cs"/>
                        </a:rPr>
                        <a:t>469</a:t>
                      </a:r>
                      <a:endParaRPr lang="es-MX" sz="16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b="1" kern="1200">
                          <a:solidFill>
                            <a:schemeClr val="tx1"/>
                          </a:solidFill>
                          <a:effectLst/>
                          <a:latin typeface="Noto Sans" panose="020B0502040504020204" pitchFamily="34" charset="0"/>
                          <a:ea typeface="Noto Sans" panose="020B0502040504020204" pitchFamily="34" charset="0"/>
                          <a:cs typeface="+mn-cs"/>
                        </a:rPr>
                        <a:t>-2.90</a:t>
                      </a:r>
                      <a:endParaRPr lang="es-MX" sz="16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73675922"/>
                  </a:ext>
                </a:extLst>
              </a:tr>
              <a:tr h="367857">
                <a:tc>
                  <a:txBody>
                    <a:bodyPr/>
                    <a:lstStyle/>
                    <a:p>
                      <a:pPr marL="93663" indent="0" algn="l">
                        <a:lnSpc>
                          <a:spcPct val="107000"/>
                        </a:lnSpc>
                        <a:spcAft>
                          <a:spcPts val="0"/>
                        </a:spcAft>
                      </a:pPr>
                      <a:r>
                        <a:rPr lang="es-ES" sz="1600" b="1">
                          <a:effectLst/>
                          <a:latin typeface="Noto Sans" panose="020B0502040504020204" pitchFamily="34" charset="0"/>
                          <a:ea typeface="Noto Sans" panose="020B0502040504020204" pitchFamily="34" charset="0"/>
                        </a:rPr>
                        <a:t>Residentes de Pediatría</a:t>
                      </a:r>
                      <a:endParaRPr lang="es-MX" sz="16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dirty="0">
                          <a:solidFill>
                            <a:schemeClr val="tx1"/>
                          </a:solidFill>
                          <a:effectLst/>
                          <a:latin typeface="Noto Sans" panose="020B0502040504020204" pitchFamily="34" charset="0"/>
                          <a:ea typeface="Noto Sans" panose="020B0502040504020204" pitchFamily="34" charset="0"/>
                          <a:cs typeface="+mn-cs"/>
                        </a:rPr>
                        <a:t>1</a:t>
                      </a:r>
                      <a:r>
                        <a:rPr lang="es-MX" sz="1600" kern="1200" dirty="0">
                          <a:solidFill>
                            <a:schemeClr val="tx1"/>
                          </a:solidFill>
                          <a:effectLst/>
                          <a:latin typeface="Noto Sans" panose="020B0502040504020204" pitchFamily="34" charset="0"/>
                          <a:ea typeface="Noto Sans" panose="020B0502040504020204" pitchFamily="34" charset="0"/>
                          <a:cs typeface="+mn-cs"/>
                        </a:rPr>
                        <a:t>88</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dirty="0">
                          <a:solidFill>
                            <a:schemeClr val="tx1"/>
                          </a:solidFill>
                          <a:effectLst/>
                          <a:latin typeface="Noto Sans" panose="020B0502040504020204" pitchFamily="34" charset="0"/>
                          <a:ea typeface="Noto Sans" panose="020B0502040504020204" pitchFamily="34" charset="0"/>
                          <a:cs typeface="+mn-cs"/>
                        </a:rPr>
                        <a:t>173</a:t>
                      </a:r>
                      <a:endParaRPr lang="es-MX" sz="1600" kern="1200" dirty="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b="1" kern="1200">
                          <a:solidFill>
                            <a:schemeClr val="tx1"/>
                          </a:solidFill>
                          <a:effectLst/>
                          <a:latin typeface="Noto Sans" panose="020B0502040504020204" pitchFamily="34" charset="0"/>
                          <a:ea typeface="Noto Sans" panose="020B0502040504020204" pitchFamily="34" charset="0"/>
                          <a:cs typeface="+mn-cs"/>
                        </a:rPr>
                        <a:t>-7.98</a:t>
                      </a:r>
                      <a:endParaRPr lang="es-MX" sz="16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0761058"/>
                  </a:ext>
                </a:extLst>
              </a:tr>
              <a:tr h="367857">
                <a:tc>
                  <a:txBody>
                    <a:bodyPr/>
                    <a:lstStyle/>
                    <a:p>
                      <a:pPr marL="93663" indent="0" algn="l">
                        <a:lnSpc>
                          <a:spcPct val="107000"/>
                        </a:lnSpc>
                        <a:spcAft>
                          <a:spcPts val="0"/>
                        </a:spcAft>
                      </a:pPr>
                      <a:r>
                        <a:rPr lang="es-ES" sz="1600" b="1">
                          <a:effectLst/>
                          <a:latin typeface="Noto Sans" panose="020B0502040504020204" pitchFamily="34" charset="0"/>
                          <a:ea typeface="Noto Sans" panose="020B0502040504020204" pitchFamily="34" charset="0"/>
                        </a:rPr>
                        <a:t>Residentes extranjeros</a:t>
                      </a:r>
                      <a:endParaRPr lang="es-MX" sz="16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solidFill>
                            <a:schemeClr val="tx1"/>
                          </a:solidFill>
                          <a:effectLst/>
                          <a:latin typeface="Noto Sans" panose="020B0502040504020204" pitchFamily="34" charset="0"/>
                          <a:ea typeface="Noto Sans" panose="020B0502040504020204" pitchFamily="34" charset="0"/>
                          <a:cs typeface="+mn-cs"/>
                        </a:rPr>
                        <a:t>67</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a:solidFill>
                            <a:schemeClr val="tx1"/>
                          </a:solidFill>
                          <a:effectLst/>
                          <a:latin typeface="Noto Sans" panose="020B0502040504020204" pitchFamily="34" charset="0"/>
                          <a:ea typeface="Noto Sans" panose="020B0502040504020204" pitchFamily="34" charset="0"/>
                          <a:cs typeface="+mn-cs"/>
                        </a:rPr>
                        <a:t>68</a:t>
                      </a:r>
                      <a:endParaRPr lang="es-MX" sz="16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b="1" kern="1200">
                          <a:solidFill>
                            <a:schemeClr val="tx1"/>
                          </a:solidFill>
                          <a:effectLst/>
                          <a:latin typeface="Noto Sans" panose="020B0502040504020204" pitchFamily="34" charset="0"/>
                          <a:ea typeface="Noto Sans" panose="020B0502040504020204" pitchFamily="34" charset="0"/>
                          <a:cs typeface="+mn-cs"/>
                        </a:rPr>
                        <a:t>1.49</a:t>
                      </a:r>
                      <a:endParaRPr lang="es-MX" sz="16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46671353"/>
                  </a:ext>
                </a:extLst>
              </a:tr>
              <a:tr h="367857">
                <a:tc>
                  <a:txBody>
                    <a:bodyPr/>
                    <a:lstStyle/>
                    <a:p>
                      <a:pPr marL="93663" indent="0" algn="l">
                        <a:lnSpc>
                          <a:spcPct val="107000"/>
                        </a:lnSpc>
                        <a:spcAft>
                          <a:spcPts val="0"/>
                        </a:spcAft>
                      </a:pPr>
                      <a:r>
                        <a:rPr lang="es-ES" sz="1600" b="1">
                          <a:effectLst/>
                          <a:latin typeface="Noto Sans" panose="020B0502040504020204" pitchFamily="34" charset="0"/>
                          <a:ea typeface="Noto Sans" panose="020B0502040504020204" pitchFamily="34" charset="0"/>
                        </a:rPr>
                        <a:t>Residencias de subespecialidad</a:t>
                      </a:r>
                      <a:endParaRPr lang="es-MX" sz="16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solidFill>
                            <a:schemeClr val="tx1"/>
                          </a:solidFill>
                          <a:effectLst/>
                          <a:latin typeface="Noto Sans" panose="020B0502040504020204" pitchFamily="34" charset="0"/>
                          <a:ea typeface="Noto Sans" panose="020B0502040504020204" pitchFamily="34" charset="0"/>
                          <a:cs typeface="+mn-cs"/>
                        </a:rPr>
                        <a:t>24</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a:solidFill>
                            <a:schemeClr val="tx1"/>
                          </a:solidFill>
                          <a:effectLst/>
                          <a:latin typeface="Noto Sans" panose="020B0502040504020204" pitchFamily="34" charset="0"/>
                          <a:ea typeface="Noto Sans" panose="020B0502040504020204" pitchFamily="34" charset="0"/>
                          <a:cs typeface="+mn-cs"/>
                        </a:rPr>
                        <a:t>24</a:t>
                      </a:r>
                      <a:endParaRPr lang="es-MX" sz="16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b="1" kern="1200">
                          <a:solidFill>
                            <a:schemeClr val="tx1"/>
                          </a:solidFill>
                          <a:effectLst/>
                          <a:latin typeface="Noto Sans" panose="020B0502040504020204" pitchFamily="34" charset="0"/>
                          <a:ea typeface="Noto Sans" panose="020B0502040504020204" pitchFamily="34" charset="0"/>
                          <a:cs typeface="+mn-cs"/>
                        </a:rPr>
                        <a:t>0.00</a:t>
                      </a:r>
                      <a:endParaRPr lang="es-MX" sz="16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10086897"/>
                  </a:ext>
                </a:extLst>
              </a:tr>
              <a:tr h="367857">
                <a:tc>
                  <a:txBody>
                    <a:bodyPr/>
                    <a:lstStyle/>
                    <a:p>
                      <a:pPr marL="93663" indent="0" algn="l">
                        <a:lnSpc>
                          <a:spcPct val="107000"/>
                        </a:lnSpc>
                        <a:spcAft>
                          <a:spcPts val="0"/>
                        </a:spcAft>
                      </a:pPr>
                      <a:r>
                        <a:rPr lang="es-ES" sz="1600" b="1">
                          <a:effectLst/>
                          <a:latin typeface="Noto Sans" panose="020B0502040504020204" pitchFamily="34" charset="0"/>
                          <a:ea typeface="Noto Sans" panose="020B0502040504020204" pitchFamily="34" charset="0"/>
                        </a:rPr>
                        <a:t>Posgrados de alta especialidad en Medicina</a:t>
                      </a:r>
                      <a:endParaRPr lang="es-MX" sz="16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solidFill>
                            <a:schemeClr val="tx1"/>
                          </a:solidFill>
                          <a:effectLst/>
                          <a:latin typeface="Noto Sans" panose="020B0502040504020204" pitchFamily="34" charset="0"/>
                          <a:ea typeface="Noto Sans" panose="020B0502040504020204" pitchFamily="34" charset="0"/>
                          <a:cs typeface="+mn-cs"/>
                        </a:rPr>
                        <a:t>14</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a:solidFill>
                            <a:schemeClr val="tx1"/>
                          </a:solidFill>
                          <a:effectLst/>
                          <a:latin typeface="Noto Sans" panose="020B0502040504020204" pitchFamily="34" charset="0"/>
                          <a:ea typeface="Noto Sans" panose="020B0502040504020204" pitchFamily="34" charset="0"/>
                          <a:cs typeface="+mn-cs"/>
                        </a:rPr>
                        <a:t>14</a:t>
                      </a:r>
                      <a:endParaRPr lang="es-MX" sz="16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b="1" kern="1200">
                          <a:solidFill>
                            <a:schemeClr val="tx1"/>
                          </a:solidFill>
                          <a:effectLst/>
                          <a:latin typeface="Noto Sans" panose="020B0502040504020204" pitchFamily="34" charset="0"/>
                          <a:ea typeface="Noto Sans" panose="020B0502040504020204" pitchFamily="34" charset="0"/>
                          <a:cs typeface="+mn-cs"/>
                        </a:rPr>
                        <a:t>0.00</a:t>
                      </a:r>
                      <a:endParaRPr lang="es-MX" sz="16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359974"/>
                  </a:ext>
                </a:extLst>
              </a:tr>
              <a:tr h="367857">
                <a:tc>
                  <a:txBody>
                    <a:bodyPr/>
                    <a:lstStyle/>
                    <a:p>
                      <a:pPr marL="93663" indent="0" algn="l">
                        <a:lnSpc>
                          <a:spcPct val="107000"/>
                        </a:lnSpc>
                        <a:spcAft>
                          <a:spcPts val="0"/>
                        </a:spcAft>
                      </a:pPr>
                      <a:r>
                        <a:rPr lang="es-ES" sz="1600" b="1">
                          <a:effectLst/>
                          <a:latin typeface="Noto Sans" panose="020B0502040504020204" pitchFamily="34" charset="0"/>
                          <a:ea typeface="Noto Sans" panose="020B0502040504020204" pitchFamily="34" charset="0"/>
                        </a:rPr>
                        <a:t>Maestría y Doctorados</a:t>
                      </a:r>
                      <a:endParaRPr lang="es-MX" sz="16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solidFill>
                            <a:schemeClr val="tx1"/>
                          </a:solidFill>
                          <a:effectLst/>
                          <a:latin typeface="Noto Sans" panose="020B0502040504020204" pitchFamily="34" charset="0"/>
                          <a:ea typeface="Noto Sans" panose="020B0502040504020204" pitchFamily="34" charset="0"/>
                          <a:cs typeface="+mn-cs"/>
                        </a:rPr>
                        <a:t>37</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kern="1200">
                          <a:solidFill>
                            <a:schemeClr val="tx1"/>
                          </a:solidFill>
                          <a:effectLst/>
                          <a:latin typeface="Noto Sans" panose="020B0502040504020204" pitchFamily="34" charset="0"/>
                          <a:ea typeface="Noto Sans" panose="020B0502040504020204" pitchFamily="34" charset="0"/>
                          <a:cs typeface="+mn-cs"/>
                        </a:rPr>
                        <a:t>42</a:t>
                      </a:r>
                      <a:endParaRPr lang="es-MX" sz="16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600" b="1" kern="1200">
                          <a:solidFill>
                            <a:schemeClr val="tx1"/>
                          </a:solidFill>
                          <a:effectLst/>
                          <a:latin typeface="Noto Sans" panose="020B0502040504020204" pitchFamily="34" charset="0"/>
                          <a:ea typeface="Noto Sans" panose="020B0502040504020204" pitchFamily="34" charset="0"/>
                          <a:cs typeface="+mn-cs"/>
                        </a:rPr>
                        <a:t>13.51</a:t>
                      </a:r>
                      <a:endParaRPr lang="es-MX" sz="16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30511121"/>
                  </a:ext>
                </a:extLst>
              </a:tr>
              <a:tr h="496373">
                <a:tc gridSpan="4">
                  <a:txBody>
                    <a:bodyPr/>
                    <a:lstStyle/>
                    <a:p>
                      <a:pPr marL="92075" indent="0" algn="ctr" rtl="0" fontAlgn="ctr"/>
                      <a:r>
                        <a:rPr lang="es-ES" sz="1600" b="1" i="0" u="none" strike="noStrike">
                          <a:solidFill>
                            <a:schemeClr val="bg1"/>
                          </a:solidFill>
                          <a:effectLst/>
                          <a:latin typeface="Noto Sans" panose="020B0502040504020204" pitchFamily="34" charset="0"/>
                          <a:ea typeface="Noto Sans" panose="020B0502040504020204" pitchFamily="34" charset="0"/>
                        </a:rPr>
                        <a:t>Enfermería</a:t>
                      </a:r>
                      <a:endParaRPr lang="es-MX" sz="1600" b="1" i="0" u="none" strike="noStrike">
                        <a:solidFill>
                          <a:schemeClr val="bg1"/>
                        </a:solidFill>
                        <a:effectLst/>
                        <a:latin typeface="Noto Sans" panose="020B0502040504020204" pitchFamily="34" charset="0"/>
                        <a:ea typeface="Noto Sans" panose="020B0502040504020204" pitchFamily="34" charset="0"/>
                      </a:endParaRPr>
                    </a:p>
                  </a:txBody>
                  <a:tcPr marL="857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marL="0" algn="ctr" defTabSz="914400" rtl="0" eaLnBrk="1" fontAlgn="ctr" latinLnBrk="0" hangingPunct="1">
                        <a:lnSpc>
                          <a:spcPct val="107000"/>
                        </a:lnSpc>
                        <a:spcAft>
                          <a:spcPts val="0"/>
                        </a:spcAft>
                      </a:pPr>
                      <a:endParaRPr lang="es-MX" sz="1600" b="1" kern="1200" dirty="0">
                        <a:solidFill>
                          <a:schemeClr val="bg1"/>
                        </a:solidFill>
                        <a:effectLst/>
                        <a:latin typeface="Noto Sans" panose="020B0502040504020204" pitchFamily="34" charset="0"/>
                        <a:ea typeface="Noto Sans" panose="020B0502040504020204" pitchFamily="34" charset="0"/>
                        <a:cs typeface="+mn-cs"/>
                      </a:endParaRP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marL="0" algn="ctr" defTabSz="914400" rtl="0" eaLnBrk="1" fontAlgn="ctr" latinLnBrk="0" hangingPunct="1">
                        <a:lnSpc>
                          <a:spcPct val="107000"/>
                        </a:lnSpc>
                        <a:spcAft>
                          <a:spcPts val="0"/>
                        </a:spcAft>
                      </a:pPr>
                      <a:endParaRPr lang="es-MX" sz="1600" b="1" kern="1200" dirty="0">
                        <a:solidFill>
                          <a:schemeClr val="bg1"/>
                        </a:solidFill>
                        <a:effectLst/>
                        <a:latin typeface="Noto Sans" panose="020B0502040504020204" pitchFamily="34" charset="0"/>
                        <a:ea typeface="Noto Sans" panose="020B0502040504020204" pitchFamily="34" charset="0"/>
                        <a:cs typeface="+mn-cs"/>
                      </a:endParaRP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marL="0" algn="ctr" defTabSz="914400" rtl="0" eaLnBrk="1" fontAlgn="ctr" latinLnBrk="0" hangingPunct="1">
                        <a:lnSpc>
                          <a:spcPct val="107000"/>
                        </a:lnSpc>
                        <a:spcAft>
                          <a:spcPts val="0"/>
                        </a:spcAft>
                      </a:pPr>
                      <a:endParaRPr lang="es-MX" sz="1600" b="1" kern="1200" dirty="0">
                        <a:solidFill>
                          <a:schemeClr val="bg1"/>
                        </a:solidFill>
                        <a:effectLst/>
                        <a:highlight>
                          <a:srgbClr val="FFFF00"/>
                        </a:highlight>
                        <a:latin typeface="Noto Sans" panose="020B0502040504020204" pitchFamily="34" charset="0"/>
                        <a:ea typeface="Noto Sans" panose="020B0502040504020204" pitchFamily="34" charset="0"/>
                        <a:cs typeface="+mn-cs"/>
                      </a:endParaRP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68098959"/>
                  </a:ext>
                </a:extLst>
              </a:tr>
              <a:tr h="496373">
                <a:tc>
                  <a:txBody>
                    <a:bodyPr/>
                    <a:lstStyle/>
                    <a:p>
                      <a:pPr marL="92075" indent="0" algn="l" rtl="0" fontAlgn="ctr"/>
                      <a:r>
                        <a:rPr lang="es-MX" sz="1600" b="1" i="0" u="none" strike="noStrike" dirty="0">
                          <a:solidFill>
                            <a:srgbClr val="000000"/>
                          </a:solidFill>
                          <a:effectLst/>
                          <a:latin typeface="Noto Sans" panose="020B0502040504020204" pitchFamily="34" charset="0"/>
                          <a:ea typeface="Noto Sans" panose="020B0502040504020204" pitchFamily="34" charset="0"/>
                        </a:rPr>
                        <a:t>Cursos de Pregrado y Posgrado</a:t>
                      </a:r>
                    </a:p>
                  </a:txBody>
                  <a:tcPr marL="857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07000"/>
                        </a:lnSpc>
                        <a:spcAft>
                          <a:spcPts val="0"/>
                        </a:spcAft>
                      </a:pPr>
                      <a:r>
                        <a:rPr lang="es-ES" sz="1600" b="1" kern="1200" dirty="0">
                          <a:solidFill>
                            <a:schemeClr val="tx1"/>
                          </a:solidFill>
                          <a:effectLst/>
                          <a:latin typeface="Noto Sans" panose="020B0502040504020204" pitchFamily="34" charset="0"/>
                          <a:ea typeface="Noto Sans" panose="020B0502040504020204" pitchFamily="34" charset="0"/>
                          <a:cs typeface="+mn-cs"/>
                        </a:rPr>
                        <a:t>19</a:t>
                      </a:r>
                      <a:endParaRPr lang="es-MX" sz="1600" b="1" kern="1200" dirty="0">
                        <a:solidFill>
                          <a:schemeClr val="tx1"/>
                        </a:solidFill>
                        <a:effectLst/>
                        <a:latin typeface="Noto Sans" panose="020B0502040504020204" pitchFamily="34" charset="0"/>
                        <a:ea typeface="Noto Sans" panose="020B0502040504020204" pitchFamily="34" charset="0"/>
                        <a:cs typeface="+mn-cs"/>
                      </a:endParaRP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07000"/>
                        </a:lnSpc>
                        <a:spcAft>
                          <a:spcPts val="0"/>
                        </a:spcAft>
                      </a:pPr>
                      <a:r>
                        <a:rPr lang="es-ES" sz="1600" b="1" kern="1200" dirty="0">
                          <a:solidFill>
                            <a:schemeClr val="tx1"/>
                          </a:solidFill>
                          <a:effectLst/>
                          <a:latin typeface="Noto Sans" panose="020B0502040504020204" pitchFamily="34" charset="0"/>
                          <a:ea typeface="Noto Sans" panose="020B0502040504020204" pitchFamily="34" charset="0"/>
                          <a:cs typeface="+mn-cs"/>
                        </a:rPr>
                        <a:t>23</a:t>
                      </a:r>
                      <a:endParaRPr lang="es-MX" sz="1600" b="1" kern="1200" dirty="0">
                        <a:solidFill>
                          <a:schemeClr val="tx1"/>
                        </a:solidFill>
                        <a:effectLst/>
                        <a:latin typeface="Noto Sans" panose="020B0502040504020204" pitchFamily="34" charset="0"/>
                        <a:ea typeface="Noto Sans" panose="020B0502040504020204" pitchFamily="34" charset="0"/>
                        <a:cs typeface="+mn-cs"/>
                      </a:endParaRP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07000"/>
                        </a:lnSpc>
                        <a:spcAft>
                          <a:spcPts val="0"/>
                        </a:spcAft>
                      </a:pPr>
                      <a:r>
                        <a:rPr lang="es-MX" sz="1600" b="1" kern="1200">
                          <a:solidFill>
                            <a:schemeClr val="tx1"/>
                          </a:solidFill>
                          <a:effectLst/>
                          <a:latin typeface="Noto Sans" panose="020B0502040504020204" pitchFamily="34" charset="0"/>
                          <a:ea typeface="Noto Sans" panose="020B0502040504020204" pitchFamily="34" charset="0"/>
                          <a:cs typeface="+mn-cs"/>
                        </a:rPr>
                        <a:t>21.05</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2575635"/>
                  </a:ext>
                </a:extLst>
              </a:tr>
              <a:tr h="496373">
                <a:tc>
                  <a:txBody>
                    <a:bodyPr/>
                    <a:lstStyle/>
                    <a:p>
                      <a:pPr marL="92075" indent="0" algn="l" rtl="0" fontAlgn="ctr"/>
                      <a:r>
                        <a:rPr lang="es-MX" sz="1600" b="1" i="0" u="none" strike="noStrike">
                          <a:solidFill>
                            <a:srgbClr val="000000"/>
                          </a:solidFill>
                          <a:effectLst/>
                          <a:latin typeface="Noto Sans" panose="020B0502040504020204" pitchFamily="34" charset="0"/>
                          <a:ea typeface="Noto Sans" panose="020B0502040504020204" pitchFamily="34" charset="0"/>
                        </a:rPr>
                        <a:t>Número de universidades</a:t>
                      </a:r>
                    </a:p>
                  </a:txBody>
                  <a:tcPr marL="857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07000"/>
                        </a:lnSpc>
                        <a:spcAft>
                          <a:spcPts val="0"/>
                        </a:spcAft>
                      </a:pPr>
                      <a:r>
                        <a:rPr lang="es-MX" sz="1600" b="1" kern="1200" dirty="0">
                          <a:solidFill>
                            <a:schemeClr val="tx1"/>
                          </a:solidFill>
                          <a:effectLst/>
                          <a:latin typeface="Noto Sans" panose="020B0502040504020204" pitchFamily="34" charset="0"/>
                          <a:ea typeface="Noto Sans" panose="020B0502040504020204" pitchFamily="34" charset="0"/>
                          <a:cs typeface="+mn-cs"/>
                        </a:rPr>
                        <a:t>7</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07000"/>
                        </a:lnSpc>
                        <a:spcAft>
                          <a:spcPts val="0"/>
                        </a:spcAft>
                      </a:pPr>
                      <a:r>
                        <a:rPr lang="es-MX" sz="1600" b="1" kern="1200" dirty="0">
                          <a:solidFill>
                            <a:schemeClr val="tx1"/>
                          </a:solidFill>
                          <a:effectLst/>
                          <a:latin typeface="Noto Sans" panose="020B0502040504020204" pitchFamily="34" charset="0"/>
                          <a:ea typeface="Noto Sans" panose="020B0502040504020204" pitchFamily="34" charset="0"/>
                          <a:cs typeface="+mn-cs"/>
                        </a:rPr>
                        <a:t>14</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07000"/>
                        </a:lnSpc>
                        <a:spcAft>
                          <a:spcPts val="0"/>
                        </a:spcAft>
                      </a:pPr>
                      <a:r>
                        <a:rPr lang="es-MX" sz="1600" b="1" kern="1200" dirty="0">
                          <a:solidFill>
                            <a:schemeClr val="tx1"/>
                          </a:solidFill>
                          <a:effectLst/>
                          <a:latin typeface="Noto Sans" panose="020B0502040504020204" pitchFamily="34" charset="0"/>
                          <a:ea typeface="Noto Sans" panose="020B0502040504020204" pitchFamily="34" charset="0"/>
                          <a:cs typeface="+mn-cs"/>
                        </a:rPr>
                        <a:t>100.00</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7033661"/>
                  </a:ext>
                </a:extLst>
              </a:tr>
              <a:tr h="496373">
                <a:tc>
                  <a:txBody>
                    <a:bodyPr/>
                    <a:lstStyle/>
                    <a:p>
                      <a:pPr marL="92075" indent="0" algn="l" rtl="0" fontAlgn="ctr"/>
                      <a:r>
                        <a:rPr lang="es-MX" sz="1600" b="1" i="0" u="none" strike="noStrike">
                          <a:solidFill>
                            <a:srgbClr val="000000"/>
                          </a:solidFill>
                          <a:effectLst/>
                          <a:latin typeface="Noto Sans" panose="020B0502040504020204" pitchFamily="34" charset="0"/>
                          <a:ea typeface="Noto Sans" panose="020B0502040504020204" pitchFamily="34" charset="0"/>
                        </a:rPr>
                        <a:t>Número de alumnos </a:t>
                      </a:r>
                    </a:p>
                  </a:txBody>
                  <a:tcPr marL="857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07000"/>
                        </a:lnSpc>
                        <a:spcAft>
                          <a:spcPts val="0"/>
                        </a:spcAft>
                      </a:pPr>
                      <a:r>
                        <a:rPr lang="es-MX" sz="1600" b="1" kern="1200" dirty="0">
                          <a:solidFill>
                            <a:schemeClr val="tx1"/>
                          </a:solidFill>
                          <a:effectLst/>
                          <a:latin typeface="Noto Sans" panose="020B0502040504020204" pitchFamily="34" charset="0"/>
                          <a:ea typeface="Noto Sans" panose="020B0502040504020204" pitchFamily="34" charset="0"/>
                          <a:cs typeface="+mn-cs"/>
                        </a:rPr>
                        <a:t>408</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07000"/>
                        </a:lnSpc>
                        <a:spcAft>
                          <a:spcPts val="0"/>
                        </a:spcAft>
                      </a:pPr>
                      <a:r>
                        <a:rPr lang="es-MX" sz="1600" b="1" kern="1200" dirty="0">
                          <a:solidFill>
                            <a:schemeClr val="tx1"/>
                          </a:solidFill>
                          <a:effectLst/>
                          <a:latin typeface="Noto Sans" panose="020B0502040504020204" pitchFamily="34" charset="0"/>
                          <a:ea typeface="Noto Sans" panose="020B0502040504020204" pitchFamily="34" charset="0"/>
                          <a:cs typeface="+mn-cs"/>
                        </a:rPr>
                        <a:t>420</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lnSpc>
                          <a:spcPct val="107000"/>
                        </a:lnSpc>
                        <a:spcAft>
                          <a:spcPts val="0"/>
                        </a:spcAft>
                      </a:pPr>
                      <a:r>
                        <a:rPr lang="es-MX" sz="1600" b="1" kern="1200" dirty="0">
                          <a:solidFill>
                            <a:schemeClr val="tx1"/>
                          </a:solidFill>
                          <a:effectLst/>
                          <a:latin typeface="Noto Sans" panose="020B0502040504020204" pitchFamily="34" charset="0"/>
                          <a:ea typeface="Noto Sans" panose="020B0502040504020204" pitchFamily="34" charset="0"/>
                          <a:cs typeface="+mn-cs"/>
                        </a:rPr>
                        <a:t>2.94</a:t>
                      </a:r>
                    </a:p>
                  </a:txBody>
                  <a:tcPr marL="9525" marR="9525" marT="86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6506572"/>
                  </a:ext>
                </a:extLst>
              </a:tr>
            </a:tbl>
          </a:graphicData>
        </a:graphic>
      </p:graphicFrame>
    </p:spTree>
    <p:extLst>
      <p:ext uri="{BB962C8B-B14F-4D97-AF65-F5344CB8AC3E}">
        <p14:creationId xmlns:p14="http://schemas.microsoft.com/office/powerpoint/2010/main" val="138094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3">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a:solidFill>
                  <a:schemeClr val="bg1"/>
                </a:solidFill>
                <a:latin typeface="Noto Sans" panose="020B0502040504020204" pitchFamily="34" charset="0"/>
                <a:ea typeface="Noto Sans" panose="020B0502040504020204" pitchFamily="34" charset="0"/>
              </a:rPr>
              <a:t>ENSEÑANZA</a:t>
            </a:r>
            <a:endParaRPr lang="es-MX" b="1">
              <a:solidFill>
                <a:schemeClr val="bg1"/>
              </a:solidFill>
              <a:latin typeface="Noto Sans" panose="020B0502040504020204" pitchFamily="34" charset="0"/>
              <a:ea typeface="Noto Sans" panose="020B0502040504020204" pitchFamily="34" charset="0"/>
            </a:endParaRPr>
          </a:p>
        </p:txBody>
      </p:sp>
      <p:sp>
        <p:nvSpPr>
          <p:cNvPr id="18" name="Google Shape;276;g22ce65a12c1_1_10">
            <a:extLst>
              <a:ext uri="{FF2B5EF4-FFF2-40B4-BE49-F238E27FC236}">
                <a16:creationId xmlns:a16="http://schemas.microsoft.com/office/drawing/2014/main" id="{651475CA-3A45-447F-B822-7A309AE0840C}"/>
              </a:ext>
            </a:extLst>
          </p:cNvPr>
          <p:cNvSpPr txBox="1"/>
          <p:nvPr/>
        </p:nvSpPr>
        <p:spPr>
          <a:xfrm>
            <a:off x="3229255" y="440549"/>
            <a:ext cx="5733488" cy="461665"/>
          </a:xfrm>
          <a:prstGeom prst="rect">
            <a:avLst/>
          </a:prstGeom>
        </p:spPr>
        <p:txBody>
          <a:bodyPr wrap="square">
            <a:spAutoFit/>
          </a:bodyPr>
          <a:lstStyle>
            <a:defPPr>
              <a:defRPr lang="es-MX"/>
            </a:defPPr>
            <a:lvl1pPr algn="ctr" eaLnBrk="1" fontAlgn="auto" hangingPunct="1">
              <a:spcBef>
                <a:spcPts val="0"/>
              </a:spcBef>
              <a:spcAft>
                <a:spcPts val="0"/>
              </a:spcAft>
              <a:defRPr sz="2000" b="1">
                <a:solidFill>
                  <a:srgbClr val="1F3864"/>
                </a:solidFill>
                <a:latin typeface="Montserrat"/>
              </a:defRPr>
            </a:lvl1pPr>
          </a:lstStyle>
          <a:p>
            <a:pPr eaLnBrk="0" fontAlgn="base" hangingPunct="0"/>
            <a:r>
              <a:rPr lang="es-ES" sz="2400">
                <a:solidFill>
                  <a:srgbClr val="002060"/>
                </a:solidFill>
                <a:latin typeface="Noto Sans" panose="020B0502040504020204" pitchFamily="34" charset="0"/>
                <a:ea typeface="Noto Sans" panose="020B0502040504020204" pitchFamily="34" charset="0"/>
                <a:cs typeface="Arial" panose="020B0604020202020204" pitchFamily="34" charset="0"/>
                <a:sym typeface="Montserrat"/>
              </a:rPr>
              <a:t>Aspectos relevantes</a:t>
            </a:r>
            <a:endParaRPr sz="2400">
              <a:solidFill>
                <a:srgbClr val="002060"/>
              </a:solidFill>
              <a:latin typeface="Noto Sans" panose="020B0502040504020204" pitchFamily="34" charset="0"/>
              <a:ea typeface="Noto Sans" panose="020B0502040504020204" pitchFamily="34" charset="0"/>
              <a:cs typeface="Arial" panose="020B0604020202020204" pitchFamily="34" charset="0"/>
              <a:sym typeface="Montserrat"/>
            </a:endParaRPr>
          </a:p>
        </p:txBody>
      </p:sp>
      <p:sp>
        <p:nvSpPr>
          <p:cNvPr id="2" name="Rectangle 1">
            <a:extLst>
              <a:ext uri="{FF2B5EF4-FFF2-40B4-BE49-F238E27FC236}">
                <a16:creationId xmlns:a16="http://schemas.microsoft.com/office/drawing/2014/main" id="{0A91C749-5D23-4933-A943-2BC3CEDDE513}"/>
              </a:ext>
            </a:extLst>
          </p:cNvPr>
          <p:cNvSpPr>
            <a:spLocks noChangeArrowheads="1"/>
          </p:cNvSpPr>
          <p:nvPr/>
        </p:nvSpPr>
        <p:spPr bwMode="auto">
          <a:xfrm>
            <a:off x="124918" y="1141776"/>
            <a:ext cx="11573537"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s-MX" altLang="es-MX" sz="20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Sistema Nacional de Posgrados del CONAHCYT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20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 </a:t>
            </a:r>
            <a:r>
              <a:rPr lang="es-MX" altLang="es-MX" sz="2000" dirty="0">
                <a:latin typeface="Noto Sans" panose="020B0502040504020204" pitchFamily="34" charset="0"/>
                <a:ea typeface="Noto Sans" panose="020B0502040504020204" pitchFamily="34" charset="0"/>
              </a:rPr>
              <a:t>10 Subespecialidades Médicas Pediátricas </a:t>
            </a:r>
          </a:p>
          <a:p>
            <a:pPr marR="0" lvl="0" algn="l" defTabSz="914400" rtl="0" eaLnBrk="0" fontAlgn="base" latinLnBrk="0" hangingPunct="0">
              <a:lnSpc>
                <a:spcPct val="100000"/>
              </a:lnSpc>
              <a:spcBef>
                <a:spcPct val="0"/>
              </a:spcBef>
              <a:spcAft>
                <a:spcPct val="0"/>
              </a:spcAft>
              <a:buClrTx/>
              <a:buSzTx/>
              <a:tabLst/>
            </a:pPr>
            <a:endParaRPr kumimoji="0" lang="es-MX" altLang="es-MX" sz="20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a:p>
            <a:pPr marR="0" lvl="0" algn="l" defTabSz="914400" rtl="0" eaLnBrk="0" fontAlgn="base" latinLnBrk="0" hangingPunct="0">
              <a:lnSpc>
                <a:spcPct val="100000"/>
              </a:lnSpc>
              <a:spcBef>
                <a:spcPct val="0"/>
              </a:spcBef>
              <a:spcAft>
                <a:spcPct val="0"/>
              </a:spcAft>
              <a:buClrTx/>
              <a:buSzTx/>
              <a:tabLst/>
            </a:pPr>
            <a:r>
              <a:rPr lang="es-MX" altLang="es-MX" sz="2000" b="1" dirty="0">
                <a:latin typeface="Noto Sans" panose="020B0502040504020204" pitchFamily="34" charset="0"/>
                <a:ea typeface="Noto Sans" panose="020B0502040504020204" pitchFamily="34" charset="0"/>
              </a:rPr>
              <a:t>2.  </a:t>
            </a:r>
            <a:r>
              <a:rPr kumimoji="0" lang="es-MX" altLang="es-MX" sz="20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Vinculación Nacional e Internacional:</a:t>
            </a:r>
            <a:endPar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Convenios con hospitales y universidades nacionales </a:t>
            </a: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IMSS de Especialidades de Torreón Coahuila</a:t>
            </a: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Hospital Pediátrico de Sinaloa</a:t>
            </a: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Hospital General de Fresnillo, Zacatecas </a:t>
            </a:r>
          </a:p>
          <a:p>
            <a:pPr marL="800100" lvl="1" indent="-342900" eaLnBrk="0" fontAlgn="base" hangingPunct="0">
              <a:spcBef>
                <a:spcPct val="0"/>
              </a:spcBef>
              <a:spcAft>
                <a:spcPct val="0"/>
              </a:spcAft>
              <a:buFontTx/>
              <a:buChar char="-"/>
            </a:pPr>
            <a:r>
              <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Hospital del Niño DIF (Hidalgo) </a:t>
            </a:r>
          </a:p>
          <a:p>
            <a:pPr marL="800100" lvl="1" indent="-342900" eaLnBrk="0" fontAlgn="base" hangingPunct="0">
              <a:spcBef>
                <a:spcPct val="0"/>
              </a:spcBef>
              <a:spcAft>
                <a:spcPct val="0"/>
              </a:spcAft>
              <a:buFontTx/>
              <a:buChar char="-"/>
            </a:pPr>
            <a:r>
              <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Hospital del Niño Morelense</a:t>
            </a:r>
            <a:endParaRPr lang="es-MX" altLang="es-MX" sz="1600" dirty="0">
              <a:latin typeface="Noto Sans" panose="020B0502040504020204" pitchFamily="34" charset="0"/>
              <a:ea typeface="Noto Sans" panose="020B0502040504020204" pitchFamily="34" charset="0"/>
            </a:endParaRP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American British Cowdray Medical Center (ABC) </a:t>
            </a:r>
            <a:endPar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Hospital General Dr. Manuel Gea González</a:t>
            </a:r>
            <a:endPar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Alianza internacional con CHOP y Open Medical Institute fortalecida</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8"/>
              <a:tabLst/>
            </a:pPr>
            <a:endParaRPr kumimoji="0" lang="es-MX" altLang="es-MX" sz="20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3"/>
              <a:tabLst/>
            </a:pPr>
            <a:r>
              <a:rPr lang="es-MX" altLang="es-MX" sz="2000" b="1" dirty="0">
                <a:latin typeface="Noto Sans" panose="020B0502040504020204" pitchFamily="34" charset="0"/>
                <a:ea typeface="Noto Sans" panose="020B0502040504020204" pitchFamily="34" charset="0"/>
              </a:rPr>
              <a:t>Programa de atención de </a:t>
            </a:r>
            <a:r>
              <a:rPr kumimoji="0" lang="es-MX" altLang="es-MX" sz="20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Salud Mental a residentes  (PAPS):</a:t>
            </a:r>
            <a:endPar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a:p>
            <a:pPr marL="400050" marR="0" lvl="0" indent="-346075" algn="l" defTabSz="914400" rtl="0" eaLnBrk="0" fontAlgn="base" latinLnBrk="0" hangingPunct="0">
              <a:lnSpc>
                <a:spcPct val="100000"/>
              </a:lnSpc>
              <a:spcBef>
                <a:spcPct val="0"/>
              </a:spcBef>
              <a:spcAft>
                <a:spcPct val="0"/>
              </a:spcAft>
              <a:buClrTx/>
              <a:buSzTx/>
              <a:buFontTx/>
              <a:buChar char="•"/>
            </a:pPr>
            <a:r>
              <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23 residentes atendidos</a:t>
            </a:r>
          </a:p>
          <a:p>
            <a:pPr marL="400050" marR="0" lvl="0" indent="-346075" algn="l" defTabSz="914400" rtl="0" eaLnBrk="0" fontAlgn="base" latinLnBrk="0" hangingPunct="0">
              <a:lnSpc>
                <a:spcPct val="100000"/>
              </a:lnSpc>
              <a:spcBef>
                <a:spcPct val="0"/>
              </a:spcBef>
              <a:spcAft>
                <a:spcPct val="0"/>
              </a:spcAft>
              <a:buClrTx/>
              <a:buSzTx/>
              <a:buFontTx/>
              <a:buChar char="•"/>
            </a:pPr>
            <a:r>
              <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INP: uno de los principales Institutos en aprovechar el programa</a:t>
            </a:r>
          </a:p>
          <a:p>
            <a:pPr marL="400050" marR="0" lvl="0" indent="-346075" algn="l" defTabSz="914400" rtl="0" eaLnBrk="0" fontAlgn="base" latinLnBrk="0" hangingPunct="0">
              <a:lnSpc>
                <a:spcPct val="100000"/>
              </a:lnSpc>
              <a:spcBef>
                <a:spcPct val="0"/>
              </a:spcBef>
              <a:spcAft>
                <a:spcPct val="0"/>
              </a:spcAft>
              <a:buClrTx/>
              <a:buSzTx/>
              <a:buFontTx/>
              <a:buChar char="•"/>
            </a:pPr>
            <a:r>
              <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Jornadas de Salud Mental programadas para junio 2025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20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endParaRPr>
          </a:p>
        </p:txBody>
      </p:sp>
      <p:sp>
        <p:nvSpPr>
          <p:cNvPr id="17" name="CuadroTexto 16">
            <a:extLst>
              <a:ext uri="{FF2B5EF4-FFF2-40B4-BE49-F238E27FC236}">
                <a16:creationId xmlns:a16="http://schemas.microsoft.com/office/drawing/2014/main" id="{84D4BDFF-DB62-7E44-9249-10C7B86CDD2B}"/>
              </a:ext>
            </a:extLst>
          </p:cNvPr>
          <p:cNvSpPr txBox="1"/>
          <p:nvPr/>
        </p:nvSpPr>
        <p:spPr>
          <a:xfrm>
            <a:off x="6125980" y="2713626"/>
            <a:ext cx="6096000" cy="1815882"/>
          </a:xfrm>
          <a:prstGeom prst="rect">
            <a:avLst/>
          </a:prstGeom>
          <a:noFill/>
        </p:spPr>
        <p:txBody>
          <a:bodyPr wrap="square">
            <a:spAutoFit/>
          </a:bodyPr>
          <a:lstStyle/>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Universidad Autónoma de Sinaloa</a:t>
            </a:r>
          </a:p>
          <a:p>
            <a:pPr marL="800100" lvl="1" indent="-342900" eaLnBrk="0" fontAlgn="base" hangingPunct="0">
              <a:spcBef>
                <a:spcPct val="0"/>
              </a:spcBef>
              <a:spcAft>
                <a:spcPct val="0"/>
              </a:spcAft>
              <a:buFontTx/>
              <a:buChar char="-"/>
            </a:pPr>
            <a:r>
              <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Facultad de Medicina – UNAM</a:t>
            </a: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Benemérita Universidad Autónoma de Puebla – BUAP</a:t>
            </a:r>
          </a:p>
          <a:p>
            <a:pPr marL="800100" lvl="1" indent="-342900" eaLnBrk="0" fontAlgn="base" hangingPunct="0">
              <a:spcBef>
                <a:spcPct val="0"/>
              </a:spcBef>
              <a:spcAft>
                <a:spcPct val="0"/>
              </a:spcAft>
              <a:buFontTx/>
              <a:buChar char="-"/>
            </a:pPr>
            <a:r>
              <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Universidad Anáhuac</a:t>
            </a:r>
          </a:p>
          <a:p>
            <a:pPr marL="800100" lvl="1" indent="-342900" eaLnBrk="0" fontAlgn="base" hangingPunct="0">
              <a:spcBef>
                <a:spcPct val="0"/>
              </a:spcBef>
              <a:spcAft>
                <a:spcPct val="0"/>
              </a:spcAft>
              <a:buFontTx/>
              <a:buChar char="-"/>
            </a:pPr>
            <a:r>
              <a:rPr lang="es-MX" altLang="es-MX" sz="1600" dirty="0">
                <a:latin typeface="Noto Sans" panose="020B0502040504020204" pitchFamily="34" charset="0"/>
                <a:ea typeface="Noto Sans" panose="020B0502040504020204" pitchFamily="34" charset="0"/>
              </a:rPr>
              <a:t>Instituto Materno Infantil del Estado de México</a:t>
            </a:r>
          </a:p>
          <a:p>
            <a:pPr marL="800100" lvl="1" indent="-342900" eaLnBrk="0" fontAlgn="base" hangingPunct="0">
              <a:spcBef>
                <a:spcPct val="0"/>
              </a:spcBef>
              <a:spcAft>
                <a:spcPct val="0"/>
              </a:spcAft>
              <a:buFontTx/>
              <a:buChar char="-"/>
            </a:pPr>
            <a:r>
              <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Instituto Nacional de Cancerología</a:t>
            </a:r>
          </a:p>
          <a:p>
            <a:pPr marL="800100" lvl="1" indent="-342900" eaLnBrk="0" fontAlgn="base" hangingPunct="0">
              <a:spcBef>
                <a:spcPct val="0"/>
              </a:spcBef>
              <a:spcAft>
                <a:spcPct val="0"/>
              </a:spcAft>
              <a:buFontTx/>
              <a:buChar char="-"/>
            </a:pPr>
            <a:r>
              <a:rPr kumimoji="0" lang="es-MX" altLang="es-MX" sz="16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rPr>
              <a:t>Instituto Mexicano del Seguro Social </a:t>
            </a:r>
          </a:p>
        </p:txBody>
      </p:sp>
    </p:spTree>
    <p:extLst>
      <p:ext uri="{BB962C8B-B14F-4D97-AF65-F5344CB8AC3E}">
        <p14:creationId xmlns:p14="http://schemas.microsoft.com/office/powerpoint/2010/main" val="340071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ED26C33-401F-468D-AE42-9E9EDF8F5EE5}"/>
              </a:ext>
            </a:extLst>
          </p:cNvPr>
          <p:cNvGrpSpPr/>
          <p:nvPr/>
        </p:nvGrpSpPr>
        <p:grpSpPr>
          <a:xfrm>
            <a:off x="70340" y="22775"/>
            <a:ext cx="3481752" cy="439617"/>
            <a:chOff x="70340" y="52755"/>
            <a:chExt cx="3481752" cy="439617"/>
          </a:xfrm>
        </p:grpSpPr>
        <p:pic>
          <p:nvPicPr>
            <p:cNvPr id="5" name="Picture 2" descr="https://lh7-rt.googleusercontent.com/docsz/AD_4nXe2QA9Omhe6BQT7XCT54cRXfgj1bB3LWf3NyvzTopslRa4obLorKxiL33-2JN076D9VQr7q74iWMwfMloJp_raJ4ZSQEzBWStvgn16pJ-_3VXmmTnGvW1q2b9Y2pzhmU0mWGhGx0Z2CE7UBX_LPuCQ?key=DWJn3gTLwnuDWr9P_0PIeZFk">
              <a:extLst>
                <a:ext uri="{FF2B5EF4-FFF2-40B4-BE49-F238E27FC236}">
                  <a16:creationId xmlns:a16="http://schemas.microsoft.com/office/drawing/2014/main" id="{822E080F-F304-4760-BF27-DD8B41D62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37" y="52755"/>
              <a:ext cx="361655" cy="4177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8244FFD-14CA-406A-BDC3-6C0FA208F9C7}"/>
                </a:ext>
              </a:extLst>
            </p:cNvPr>
            <p:cNvGrpSpPr/>
            <p:nvPr/>
          </p:nvGrpSpPr>
          <p:grpSpPr>
            <a:xfrm>
              <a:off x="70340" y="52755"/>
              <a:ext cx="3120097" cy="439617"/>
              <a:chOff x="0" y="0"/>
              <a:chExt cx="3520440" cy="569595"/>
            </a:xfrm>
          </p:grpSpPr>
          <p:pic>
            <p:nvPicPr>
              <p:cNvPr id="7" name="Imagen 6">
                <a:extLst>
                  <a:ext uri="{FF2B5EF4-FFF2-40B4-BE49-F238E27FC236}">
                    <a16:creationId xmlns:a16="http://schemas.microsoft.com/office/drawing/2014/main" id="{03ED865F-0AA5-4DA6-A9C7-C122BE86C5B8}"/>
                  </a:ext>
                </a:extLst>
              </p:cNvPr>
              <p:cNvPicPr>
                <a:picLocks noChangeAspect="1"/>
              </p:cNvPicPr>
              <p:nvPr/>
            </p:nvPicPr>
            <p:blipFill rotWithShape="1">
              <a:blip r:embed="rId4">
                <a:extLst>
                  <a:ext uri="{28A0092B-C50C-407E-A947-70E740481C1C}">
                    <a14:useLocalDpi xmlns:a14="http://schemas.microsoft.com/office/drawing/2010/main" val="0"/>
                  </a:ext>
                </a:extLst>
              </a:blip>
              <a:srcRect r="49614" b="11748"/>
              <a:stretch/>
            </p:blipFill>
            <p:spPr bwMode="auto">
              <a:xfrm>
                <a:off x="704850" y="85725"/>
                <a:ext cx="2815590" cy="42862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6CB2595-ED4E-422E-AFC4-812B9BCE1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52450" cy="569595"/>
              </a:xfrm>
              <a:prstGeom prst="rect">
                <a:avLst/>
              </a:prstGeom>
            </p:spPr>
          </p:pic>
        </p:grpSp>
      </p:grpSp>
      <p:grpSp>
        <p:nvGrpSpPr>
          <p:cNvPr id="10" name="Grupo 9">
            <a:extLst>
              <a:ext uri="{FF2B5EF4-FFF2-40B4-BE49-F238E27FC236}">
                <a16:creationId xmlns:a16="http://schemas.microsoft.com/office/drawing/2014/main" id="{FD41298F-61CE-40CA-AEA0-7EA755F6CF31}"/>
              </a:ext>
            </a:extLst>
          </p:cNvPr>
          <p:cNvGrpSpPr/>
          <p:nvPr/>
        </p:nvGrpSpPr>
        <p:grpSpPr>
          <a:xfrm>
            <a:off x="70340" y="6643197"/>
            <a:ext cx="11996742" cy="95885"/>
            <a:chOff x="0" y="0"/>
            <a:chExt cx="5549939" cy="154305"/>
          </a:xfrm>
        </p:grpSpPr>
        <p:sp>
          <p:nvSpPr>
            <p:cNvPr id="11" name="Rectángulo 10">
              <a:extLst>
                <a:ext uri="{FF2B5EF4-FFF2-40B4-BE49-F238E27FC236}">
                  <a16:creationId xmlns:a16="http://schemas.microsoft.com/office/drawing/2014/main" id="{A1AB5736-5663-44C2-B236-8ABF28074363}"/>
                </a:ext>
              </a:extLst>
            </p:cNvPr>
            <p:cNvSpPr/>
            <p:nvPr/>
          </p:nvSpPr>
          <p:spPr>
            <a:xfrm>
              <a:off x="0" y="0"/>
              <a:ext cx="1052187" cy="154305"/>
            </a:xfrm>
            <a:prstGeom prst="rect">
              <a:avLst/>
            </a:prstGeom>
            <a:solidFill>
              <a:srgbClr val="000E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2" name="Rectángulo 11">
              <a:extLst>
                <a:ext uri="{FF2B5EF4-FFF2-40B4-BE49-F238E27FC236}">
                  <a16:creationId xmlns:a16="http://schemas.microsoft.com/office/drawing/2014/main" id="{DE7D118D-97B3-4EAB-A4B7-FFFD7B70E714}"/>
                </a:ext>
              </a:extLst>
            </p:cNvPr>
            <p:cNvSpPr/>
            <p:nvPr/>
          </p:nvSpPr>
          <p:spPr>
            <a:xfrm>
              <a:off x="1052187" y="0"/>
              <a:ext cx="1874729" cy="154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a:extLst>
                <a:ext uri="{FF2B5EF4-FFF2-40B4-BE49-F238E27FC236}">
                  <a16:creationId xmlns:a16="http://schemas.microsoft.com/office/drawing/2014/main" id="{2EF3EB8B-DC27-40E3-9405-DDD5169A5549}"/>
                </a:ext>
              </a:extLst>
            </p:cNvPr>
            <p:cNvSpPr/>
            <p:nvPr/>
          </p:nvSpPr>
          <p:spPr>
            <a:xfrm>
              <a:off x="2196231" y="0"/>
              <a:ext cx="1565275" cy="1543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21A88CB-CD0B-47C5-9170-C8EEBBF2863D}"/>
                </a:ext>
              </a:extLst>
            </p:cNvPr>
            <p:cNvSpPr/>
            <p:nvPr/>
          </p:nvSpPr>
          <p:spPr>
            <a:xfrm>
              <a:off x="3624198" y="0"/>
              <a:ext cx="1565275" cy="1543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ángulo 14">
              <a:extLst>
                <a:ext uri="{FF2B5EF4-FFF2-40B4-BE49-F238E27FC236}">
                  <a16:creationId xmlns:a16="http://schemas.microsoft.com/office/drawing/2014/main" id="{36911BA4-FEBD-4FBF-B632-B73560550515}"/>
                </a:ext>
              </a:extLst>
            </p:cNvPr>
            <p:cNvSpPr/>
            <p:nvPr/>
          </p:nvSpPr>
          <p:spPr>
            <a:xfrm>
              <a:off x="5177354" y="0"/>
              <a:ext cx="372585" cy="15430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6" name="CuadroTexto 15">
            <a:extLst>
              <a:ext uri="{FF2B5EF4-FFF2-40B4-BE49-F238E27FC236}">
                <a16:creationId xmlns:a16="http://schemas.microsoft.com/office/drawing/2014/main" id="{5374ADF3-268C-434B-8085-84EBA0981CB3}"/>
              </a:ext>
            </a:extLst>
          </p:cNvPr>
          <p:cNvSpPr txBox="1"/>
          <p:nvPr/>
        </p:nvSpPr>
        <p:spPr>
          <a:xfrm>
            <a:off x="9173980" y="0"/>
            <a:ext cx="3018020" cy="369332"/>
          </a:xfrm>
          <a:prstGeom prst="rect">
            <a:avLst/>
          </a:prstGeom>
          <a:solidFill>
            <a:srgbClr val="002060"/>
          </a:solidFill>
        </p:spPr>
        <p:txBody>
          <a:bodyPr wrap="square" rtlCol="0">
            <a:spAutoFit/>
          </a:bodyPr>
          <a:lstStyle/>
          <a:p>
            <a:pPr algn="ctr"/>
            <a:r>
              <a:rPr lang="es-ES" b="1" dirty="0">
                <a:solidFill>
                  <a:schemeClr val="bg1"/>
                </a:solidFill>
                <a:latin typeface="Noto Sans" panose="020B0502040504020204" pitchFamily="34" charset="0"/>
                <a:ea typeface="Noto Sans" panose="020B0502040504020204" pitchFamily="34" charset="0"/>
              </a:rPr>
              <a:t>ENSEÑANZA</a:t>
            </a:r>
            <a:endParaRPr lang="es-MX" b="1">
              <a:solidFill>
                <a:schemeClr val="bg1"/>
              </a:solidFill>
              <a:latin typeface="Noto Sans" panose="020B0502040504020204" pitchFamily="34" charset="0"/>
              <a:ea typeface="Noto Sans" panose="020B0502040504020204" pitchFamily="34" charset="0"/>
            </a:endParaRPr>
          </a:p>
        </p:txBody>
      </p:sp>
      <p:sp>
        <p:nvSpPr>
          <p:cNvPr id="18" name="Google Shape;276;g22ce65a12c1_1_10">
            <a:extLst>
              <a:ext uri="{FF2B5EF4-FFF2-40B4-BE49-F238E27FC236}">
                <a16:creationId xmlns:a16="http://schemas.microsoft.com/office/drawing/2014/main" id="{651475CA-3A45-447F-B822-7A309AE0840C}"/>
              </a:ext>
            </a:extLst>
          </p:cNvPr>
          <p:cNvSpPr txBox="1"/>
          <p:nvPr/>
        </p:nvSpPr>
        <p:spPr>
          <a:xfrm>
            <a:off x="3229256" y="322960"/>
            <a:ext cx="5733488" cy="400110"/>
          </a:xfrm>
          <a:prstGeom prst="rect">
            <a:avLst/>
          </a:prstGeom>
        </p:spPr>
        <p:txBody>
          <a:bodyPr wrap="square">
            <a:spAutoFit/>
          </a:bodyPr>
          <a:lstStyle>
            <a:defPPr>
              <a:defRPr lang="es-MX"/>
            </a:defPPr>
            <a:lvl1pPr algn="ctr" eaLnBrk="1" fontAlgn="auto" hangingPunct="1">
              <a:spcBef>
                <a:spcPts val="0"/>
              </a:spcBef>
              <a:spcAft>
                <a:spcPts val="0"/>
              </a:spcAft>
              <a:defRPr sz="2000" b="1">
                <a:solidFill>
                  <a:srgbClr val="1F3864"/>
                </a:solidFill>
                <a:latin typeface="Montserrat"/>
              </a:defRPr>
            </a:lvl1pPr>
          </a:lstStyle>
          <a:p>
            <a:pPr eaLnBrk="0" fontAlgn="base" hangingPunct="0"/>
            <a:r>
              <a:rPr lang="es-MX">
                <a:solidFill>
                  <a:srgbClr val="002060"/>
                </a:solidFill>
                <a:latin typeface="Noto Sans" panose="020B0502040504020204" pitchFamily="34" charset="0"/>
                <a:ea typeface="Noto Sans" panose="020B0502040504020204" pitchFamily="34" charset="0"/>
                <a:cs typeface="Arial" panose="020B0604020202020204" pitchFamily="34" charset="0"/>
                <a:sym typeface="Montserrat"/>
              </a:rPr>
              <a:t>Acta pediátrica</a:t>
            </a:r>
            <a:endParaRPr dirty="0">
              <a:solidFill>
                <a:srgbClr val="002060"/>
              </a:solidFill>
              <a:highlight>
                <a:srgbClr val="FFFF00"/>
              </a:highlight>
              <a:latin typeface="Noto Sans" panose="020B0502040504020204" pitchFamily="34" charset="0"/>
              <a:ea typeface="Noto Sans" panose="020B0502040504020204" pitchFamily="34" charset="0"/>
              <a:cs typeface="Arial" panose="020B0604020202020204" pitchFamily="34" charset="0"/>
              <a:sym typeface="Montserrat"/>
            </a:endParaRPr>
          </a:p>
        </p:txBody>
      </p:sp>
      <p:sp>
        <p:nvSpPr>
          <p:cNvPr id="20" name="Rectángulo 19">
            <a:extLst>
              <a:ext uri="{FF2B5EF4-FFF2-40B4-BE49-F238E27FC236}">
                <a16:creationId xmlns:a16="http://schemas.microsoft.com/office/drawing/2014/main" id="{B0571935-FDE0-4FA9-AB63-F7F3D3F91C34}"/>
              </a:ext>
            </a:extLst>
          </p:cNvPr>
          <p:cNvSpPr/>
          <p:nvPr/>
        </p:nvSpPr>
        <p:spPr>
          <a:xfrm>
            <a:off x="124135" y="595315"/>
            <a:ext cx="4982255" cy="5766450"/>
          </a:xfrm>
          <a:prstGeom prst="rect">
            <a:avLst/>
          </a:prstGeom>
        </p:spPr>
        <p:txBody>
          <a:bodyPr wrap="square">
            <a:spAutoFit/>
          </a:bodyPr>
          <a:lstStyle/>
          <a:p>
            <a:pPr marL="342900" indent="-342900">
              <a:lnSpc>
                <a:spcPct val="110000"/>
              </a:lnSpc>
              <a:buFont typeface="+mj-lt"/>
              <a:buAutoNum type="arabicPeriod"/>
            </a:pPr>
            <a:r>
              <a:rPr lang="es-ES" sz="1600" b="1" dirty="0">
                <a:latin typeface="Noto Sans" panose="020B0502040504020204" pitchFamily="34" charset="0"/>
                <a:ea typeface="Noto Sans" panose="020B0502040504020204" pitchFamily="34" charset="0"/>
                <a:cs typeface="Arial" panose="020B0604020202020204" pitchFamily="34" charset="0"/>
              </a:rPr>
              <a:t>Procedencia (porcentajes)   </a:t>
            </a: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a:lnSpc>
                <a:spcPct val="110000"/>
              </a:lnSpc>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a:lnSpc>
                <a:spcPct val="110000"/>
              </a:lnSpc>
            </a:pPr>
            <a:r>
              <a:rPr lang="es-ES" sz="1600" b="1" dirty="0">
                <a:latin typeface="Noto Sans" panose="020B0502040504020204" pitchFamily="34" charset="0"/>
                <a:ea typeface="Noto Sans" panose="020B0502040504020204" pitchFamily="34" charset="0"/>
                <a:cs typeface="Arial" panose="020B0604020202020204" pitchFamily="34" charset="0"/>
              </a:rPr>
              <a:t>2. Artículos publicados</a:t>
            </a: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marL="342900" indent="-342900">
              <a:lnSpc>
                <a:spcPct val="110000"/>
              </a:lnSpc>
              <a:buFont typeface="+mj-lt"/>
              <a:buAutoNum type="arabicPeriod"/>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a:lnSpc>
                <a:spcPct val="110000"/>
              </a:lnSpc>
            </a:pPr>
            <a:r>
              <a:rPr lang="es-ES" sz="1600" b="1" dirty="0">
                <a:latin typeface="Noto Sans" panose="020B0502040504020204" pitchFamily="34" charset="0"/>
                <a:ea typeface="Noto Sans" panose="020B0502040504020204" pitchFamily="34" charset="0"/>
                <a:cs typeface="Arial" panose="020B0604020202020204" pitchFamily="34" charset="0"/>
              </a:rPr>
              <a:t>3. Artículos recibidos</a:t>
            </a:r>
          </a:p>
          <a:p>
            <a:pPr lvl="1">
              <a:lnSpc>
                <a:spcPct val="110000"/>
              </a:lnSpc>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lvl="1">
              <a:lnSpc>
                <a:spcPct val="110000"/>
              </a:lnSpc>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lvl="1">
              <a:lnSpc>
                <a:spcPct val="110000"/>
              </a:lnSpc>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lvl="1">
              <a:lnSpc>
                <a:spcPct val="110000"/>
              </a:lnSpc>
            </a:pPr>
            <a:endParaRPr lang="es-ES" sz="1600" b="1" dirty="0">
              <a:latin typeface="Noto Sans" panose="020B0502040504020204" pitchFamily="34" charset="0"/>
              <a:ea typeface="Noto Sans" panose="020B0502040504020204" pitchFamily="34" charset="0"/>
              <a:cs typeface="Arial" panose="020B0604020202020204" pitchFamily="34" charset="0"/>
            </a:endParaRPr>
          </a:p>
          <a:p>
            <a:pPr>
              <a:lnSpc>
                <a:spcPct val="110000"/>
              </a:lnSpc>
            </a:pPr>
            <a:r>
              <a:rPr lang="es-ES" sz="1600" b="1" dirty="0">
                <a:latin typeface="Noto Sans" panose="020B0502040504020204" pitchFamily="34" charset="0"/>
                <a:ea typeface="Noto Sans" panose="020B0502040504020204" pitchFamily="34" charset="0"/>
                <a:cs typeface="Arial" panose="020B0604020202020204" pitchFamily="34" charset="0"/>
              </a:rPr>
              <a:t>Indexada a las siguientes  plataformas:</a:t>
            </a:r>
          </a:p>
          <a:p>
            <a:pPr marL="127000" lvl="1" algn="just">
              <a:lnSpc>
                <a:spcPct val="110000"/>
              </a:lnSpc>
            </a:pPr>
            <a:r>
              <a:rPr lang="es-ES" sz="1600" dirty="0">
                <a:latin typeface="Noto Sans" panose="020B0502040504020204" pitchFamily="34" charset="0"/>
                <a:ea typeface="Noto Sans" panose="020B0502040504020204" pitchFamily="34" charset="0"/>
                <a:cs typeface="Arial" panose="020B0604020202020204" pitchFamily="34" charset="0"/>
              </a:rPr>
              <a:t>Scopus, SCImago Journal Rank</a:t>
            </a:r>
            <a:r>
              <a:rPr lang="es-MX" sz="1600" dirty="0">
                <a:latin typeface="Noto Sans" panose="020B0502040504020204" pitchFamily="34" charset="0"/>
                <a:ea typeface="Noto Sans" panose="020B0502040504020204" pitchFamily="34" charset="0"/>
                <a:cs typeface="Arial" panose="020B0604020202020204" pitchFamily="34" charset="0"/>
              </a:rPr>
              <a:t>, </a:t>
            </a:r>
            <a:r>
              <a:rPr lang="es-ES" sz="1600" dirty="0">
                <a:latin typeface="Noto Sans" panose="020B0502040504020204" pitchFamily="34" charset="0"/>
                <a:ea typeface="Noto Sans" panose="020B0502040504020204" pitchFamily="34" charset="0"/>
                <a:cs typeface="Arial" panose="020B0604020202020204" pitchFamily="34" charset="0"/>
              </a:rPr>
              <a:t>Scielo,  Latindex,  Redalyc, DOAJ,  ESCI, SJR.</a:t>
            </a:r>
          </a:p>
          <a:p>
            <a:pPr marL="127000" lvl="1" algn="just">
              <a:lnSpc>
                <a:spcPct val="110000"/>
              </a:lnSpc>
            </a:pPr>
            <a:endParaRPr lang="es-ES" sz="1600" dirty="0">
              <a:latin typeface="Noto Sans" panose="020B0502040504020204" pitchFamily="34" charset="0"/>
              <a:ea typeface="Noto Sans" panose="020B0502040504020204" pitchFamily="34" charset="0"/>
              <a:cs typeface="Arial" panose="020B0604020202020204" pitchFamily="34" charset="0"/>
            </a:endParaRPr>
          </a:p>
          <a:p>
            <a:pPr marL="171450" indent="-171450">
              <a:lnSpc>
                <a:spcPct val="110000"/>
              </a:lnSpc>
              <a:buFont typeface="Arial" panose="020B0604020202020204" pitchFamily="34" charset="0"/>
              <a:buChar char="•"/>
            </a:pPr>
            <a:endParaRPr lang="es-ES" sz="1600" b="1" dirty="0">
              <a:latin typeface="Noto Sans" panose="020B0502040504020204" pitchFamily="34" charset="0"/>
              <a:ea typeface="Noto Sans" panose="020B0502040504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859EA345-5A9B-654D-B001-0BEF02F7B736}"/>
              </a:ext>
            </a:extLst>
          </p:cNvPr>
          <p:cNvGraphicFramePr>
            <a:graphicFrameLocks noGrp="1"/>
          </p:cNvGraphicFramePr>
          <p:nvPr>
            <p:extLst>
              <p:ext uri="{D42A27DB-BD31-4B8C-83A1-F6EECF244321}">
                <p14:modId xmlns:p14="http://schemas.microsoft.com/office/powerpoint/2010/main" val="1691246457"/>
              </p:ext>
            </p:extLst>
          </p:nvPr>
        </p:nvGraphicFramePr>
        <p:xfrm>
          <a:off x="136156" y="1030103"/>
          <a:ext cx="4693575" cy="1215913"/>
        </p:xfrm>
        <a:graphic>
          <a:graphicData uri="http://schemas.openxmlformats.org/drawingml/2006/table">
            <a:tbl>
              <a:tblPr>
                <a:tableStyleId>{BDBED569-4797-4DF1-A0F4-6AAB3CD982D8}</a:tableStyleId>
              </a:tblPr>
              <a:tblGrid>
                <a:gridCol w="1279088">
                  <a:extLst>
                    <a:ext uri="{9D8B030D-6E8A-4147-A177-3AD203B41FA5}">
                      <a16:colId xmlns:a16="http://schemas.microsoft.com/office/drawing/2014/main" val="3427118981"/>
                    </a:ext>
                  </a:extLst>
                </a:gridCol>
                <a:gridCol w="975806">
                  <a:extLst>
                    <a:ext uri="{9D8B030D-6E8A-4147-A177-3AD203B41FA5}">
                      <a16:colId xmlns:a16="http://schemas.microsoft.com/office/drawing/2014/main" val="1486065245"/>
                    </a:ext>
                  </a:extLst>
                </a:gridCol>
                <a:gridCol w="1062269">
                  <a:extLst>
                    <a:ext uri="{9D8B030D-6E8A-4147-A177-3AD203B41FA5}">
                      <a16:colId xmlns:a16="http://schemas.microsoft.com/office/drawing/2014/main" val="3608833625"/>
                    </a:ext>
                  </a:extLst>
                </a:gridCol>
                <a:gridCol w="1376412">
                  <a:extLst>
                    <a:ext uri="{9D8B030D-6E8A-4147-A177-3AD203B41FA5}">
                      <a16:colId xmlns:a16="http://schemas.microsoft.com/office/drawing/2014/main" val="2981613559"/>
                    </a:ext>
                  </a:extLst>
                </a:gridCol>
              </a:tblGrid>
              <a:tr h="292327">
                <a:tc>
                  <a:txBody>
                    <a:bodyPr/>
                    <a:lstStyle/>
                    <a:p>
                      <a:pPr algn="ctr">
                        <a:lnSpc>
                          <a:spcPct val="107000"/>
                        </a:lnSpc>
                        <a:spcAft>
                          <a:spcPts val="0"/>
                        </a:spcAft>
                      </a:pPr>
                      <a:r>
                        <a:rPr lang="es-ES" sz="1400" b="1" dirty="0">
                          <a:solidFill>
                            <a:schemeClr val="bg1"/>
                          </a:solidFill>
                          <a:effectLst/>
                          <a:latin typeface="Noto Sans" panose="020B0502040504020204" pitchFamily="34" charset="0"/>
                          <a:ea typeface="Noto Sans" panose="020B0502040504020204" pitchFamily="34" charset="0"/>
                        </a:rPr>
                        <a:t>Procedencia</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rPr>
                        <a:t>2023</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rPr>
                        <a:t>2024</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rPr>
                        <a:t>Variación (%)</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744195414"/>
                  </a:ext>
                </a:extLst>
              </a:tr>
              <a:tr h="461793">
                <a:tc>
                  <a:txBody>
                    <a:bodyPr/>
                    <a:lstStyle/>
                    <a:p>
                      <a:pPr marL="93663" indent="0" algn="ctr">
                        <a:lnSpc>
                          <a:spcPct val="107000"/>
                        </a:lnSpc>
                        <a:spcAft>
                          <a:spcPts val="0"/>
                        </a:spcAft>
                      </a:pPr>
                      <a:r>
                        <a:rPr lang="es-ES" sz="1400" b="1" dirty="0">
                          <a:effectLst/>
                          <a:latin typeface="Noto Sans" panose="020B0502040504020204" pitchFamily="34" charset="0"/>
                          <a:ea typeface="Noto Sans" panose="020B0502040504020204" pitchFamily="34" charset="0"/>
                        </a:rPr>
                        <a:t>Nacionales</a:t>
                      </a:r>
                      <a:endParaRPr lang="es-MX" sz="14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135</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141</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b="1" kern="1200" dirty="0">
                          <a:solidFill>
                            <a:schemeClr val="tx1"/>
                          </a:solidFill>
                          <a:effectLst/>
                          <a:latin typeface="Noto Sans" panose="020B0502040504020204" pitchFamily="34" charset="0"/>
                          <a:ea typeface="Noto Sans" panose="020B0502040504020204" pitchFamily="34" charset="0"/>
                          <a:cs typeface="+mn-cs"/>
                        </a:rPr>
                        <a:t>4.45%</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74592995"/>
                  </a:ext>
                </a:extLst>
              </a:tr>
              <a:tr h="461793">
                <a:tc>
                  <a:txBody>
                    <a:bodyPr/>
                    <a:lstStyle/>
                    <a:p>
                      <a:pPr marL="93663" indent="0" algn="ctr">
                        <a:lnSpc>
                          <a:spcPct val="107000"/>
                        </a:lnSpc>
                        <a:spcAft>
                          <a:spcPts val="0"/>
                        </a:spcAft>
                      </a:pPr>
                      <a:r>
                        <a:rPr lang="es-ES" sz="1400" b="1" dirty="0">
                          <a:effectLst/>
                          <a:latin typeface="Noto Sans" panose="020B0502040504020204" pitchFamily="34" charset="0"/>
                          <a:ea typeface="Noto Sans" panose="020B0502040504020204" pitchFamily="34" charset="0"/>
                        </a:rPr>
                        <a:t>Extranjeros</a:t>
                      </a:r>
                      <a:endParaRPr lang="es-MX" sz="14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41</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50</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b="1" kern="1200" dirty="0">
                          <a:solidFill>
                            <a:schemeClr val="tx1"/>
                          </a:solidFill>
                          <a:effectLst/>
                          <a:latin typeface="Noto Sans" panose="020B0502040504020204" pitchFamily="34" charset="0"/>
                          <a:ea typeface="Noto Sans" panose="020B0502040504020204" pitchFamily="34" charset="0"/>
                          <a:cs typeface="+mn-cs"/>
                        </a:rPr>
                        <a:t>21.95%</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05951043"/>
                  </a:ext>
                </a:extLst>
              </a:tr>
            </a:tbl>
          </a:graphicData>
        </a:graphic>
      </p:graphicFrame>
      <p:graphicFrame>
        <p:nvGraphicFramePr>
          <p:cNvPr id="2" name="Tabla 1">
            <a:extLst>
              <a:ext uri="{FF2B5EF4-FFF2-40B4-BE49-F238E27FC236}">
                <a16:creationId xmlns:a16="http://schemas.microsoft.com/office/drawing/2014/main" id="{FF77AA36-1515-469D-9954-7997C9E2775D}"/>
              </a:ext>
            </a:extLst>
          </p:cNvPr>
          <p:cNvGraphicFramePr>
            <a:graphicFrameLocks noGrp="1"/>
          </p:cNvGraphicFramePr>
          <p:nvPr>
            <p:extLst>
              <p:ext uri="{D42A27DB-BD31-4B8C-83A1-F6EECF244321}">
                <p14:modId xmlns:p14="http://schemas.microsoft.com/office/powerpoint/2010/main" val="2343706560"/>
              </p:ext>
            </p:extLst>
          </p:nvPr>
        </p:nvGraphicFramePr>
        <p:xfrm>
          <a:off x="5510605" y="911991"/>
          <a:ext cx="6274227" cy="5516830"/>
        </p:xfrm>
        <a:graphic>
          <a:graphicData uri="http://schemas.openxmlformats.org/drawingml/2006/table">
            <a:tbl>
              <a:tblPr>
                <a:tableStyleId>{5C22544A-7EE6-4342-B048-85BDC9FD1C3A}</a:tableStyleId>
              </a:tblPr>
              <a:tblGrid>
                <a:gridCol w="1633710">
                  <a:extLst>
                    <a:ext uri="{9D8B030D-6E8A-4147-A177-3AD203B41FA5}">
                      <a16:colId xmlns:a16="http://schemas.microsoft.com/office/drawing/2014/main" val="1732276480"/>
                    </a:ext>
                  </a:extLst>
                </a:gridCol>
                <a:gridCol w="1306970">
                  <a:extLst>
                    <a:ext uri="{9D8B030D-6E8A-4147-A177-3AD203B41FA5}">
                      <a16:colId xmlns:a16="http://schemas.microsoft.com/office/drawing/2014/main" val="2088668960"/>
                    </a:ext>
                  </a:extLst>
                </a:gridCol>
                <a:gridCol w="1664829">
                  <a:extLst>
                    <a:ext uri="{9D8B030D-6E8A-4147-A177-3AD203B41FA5}">
                      <a16:colId xmlns:a16="http://schemas.microsoft.com/office/drawing/2014/main" val="2985149512"/>
                    </a:ext>
                  </a:extLst>
                </a:gridCol>
                <a:gridCol w="1668718">
                  <a:extLst>
                    <a:ext uri="{9D8B030D-6E8A-4147-A177-3AD203B41FA5}">
                      <a16:colId xmlns:a16="http://schemas.microsoft.com/office/drawing/2014/main" val="3142054450"/>
                    </a:ext>
                  </a:extLst>
                </a:gridCol>
              </a:tblGrid>
              <a:tr h="239227">
                <a:tc rowSpan="2">
                  <a:txBody>
                    <a:bodyPr/>
                    <a:lstStyle/>
                    <a:p>
                      <a:pPr algn="ctr" rtl="0" fontAlgn="ctr"/>
                      <a:r>
                        <a:rPr lang="es-MX" sz="1200" b="1" u="none" strike="noStrike">
                          <a:solidFill>
                            <a:schemeClr val="bg1"/>
                          </a:solidFill>
                          <a:effectLst/>
                          <a:latin typeface="Noto Sans" panose="020B0502040504020204" pitchFamily="34" charset="0"/>
                          <a:ea typeface="Noto Sans" panose="020B0502040504020204" pitchFamily="34" charset="0"/>
                        </a:rPr>
                        <a:t>País </a:t>
                      </a:r>
                      <a:endParaRPr lang="es-MX" sz="1200" b="1" i="0" u="none" strike="noStrike">
                        <a:solidFill>
                          <a:schemeClr val="bg1"/>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ctr"/>
                      <a:r>
                        <a:rPr lang="es-MX" sz="1200" b="1" u="none" strike="noStrike">
                          <a:solidFill>
                            <a:schemeClr val="bg1"/>
                          </a:solidFill>
                          <a:effectLst/>
                          <a:latin typeface="Noto Sans" panose="020B0502040504020204" pitchFamily="34" charset="0"/>
                          <a:ea typeface="Noto Sans" panose="020B0502040504020204" pitchFamily="34" charset="0"/>
                        </a:rPr>
                        <a:t>Año 2023</a:t>
                      </a:r>
                      <a:endParaRPr lang="es-MX" sz="1200" b="1" i="0" u="none" strike="noStrike">
                        <a:solidFill>
                          <a:schemeClr val="bg1"/>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ctr"/>
                      <a:r>
                        <a:rPr lang="es-MX" sz="1200" b="1" u="none" strike="noStrike">
                          <a:solidFill>
                            <a:schemeClr val="bg1"/>
                          </a:solidFill>
                          <a:effectLst/>
                          <a:latin typeface="Noto Sans" panose="020B0502040504020204" pitchFamily="34" charset="0"/>
                          <a:ea typeface="Noto Sans" panose="020B0502040504020204" pitchFamily="34" charset="0"/>
                        </a:rPr>
                        <a:t>Año 2024</a:t>
                      </a:r>
                      <a:endParaRPr lang="es-MX" sz="1200" b="1" i="0" u="none" strike="noStrike">
                        <a:solidFill>
                          <a:schemeClr val="bg1"/>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ctr"/>
                      <a:r>
                        <a:rPr lang="es-MX" sz="1200" b="1" u="none" strike="noStrike">
                          <a:solidFill>
                            <a:schemeClr val="bg1"/>
                          </a:solidFill>
                          <a:effectLst/>
                          <a:latin typeface="Noto Sans" panose="020B0502040504020204" pitchFamily="34" charset="0"/>
                          <a:ea typeface="Noto Sans" panose="020B0502040504020204" pitchFamily="34" charset="0"/>
                        </a:rPr>
                        <a:t>Variación en % </a:t>
                      </a:r>
                      <a:endParaRPr lang="es-MX" sz="1200" b="1" i="0" u="none" strike="noStrike">
                        <a:solidFill>
                          <a:schemeClr val="bg1"/>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809823694"/>
                  </a:ext>
                </a:extLst>
              </a:tr>
              <a:tr h="253836">
                <a:tc vMerge="1">
                  <a:txBody>
                    <a:bodyPr/>
                    <a:lstStyle/>
                    <a:p>
                      <a:endParaRPr lang="es-MX"/>
                    </a:p>
                  </a:txBody>
                  <a:tcPr/>
                </a:tc>
                <a:tc>
                  <a:txBody>
                    <a:bodyPr/>
                    <a:lstStyle/>
                    <a:p>
                      <a:pPr algn="ctr" rtl="0" fontAlgn="ctr"/>
                      <a:r>
                        <a:rPr lang="es-MX" sz="1200" b="1" u="none" strike="noStrike">
                          <a:solidFill>
                            <a:schemeClr val="bg1"/>
                          </a:solidFill>
                          <a:effectLst/>
                          <a:latin typeface="Noto Sans" panose="020B0502040504020204" pitchFamily="34" charset="0"/>
                          <a:ea typeface="Noto Sans" panose="020B0502040504020204" pitchFamily="34" charset="0"/>
                        </a:rPr>
                        <a:t>151,712</a:t>
                      </a:r>
                      <a:endParaRPr lang="es-MX" sz="1200" b="1" i="0" u="none" strike="noStrike">
                        <a:solidFill>
                          <a:schemeClr val="bg1"/>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ctr"/>
                      <a:r>
                        <a:rPr lang="es-MX" sz="1200" b="1" i="0" u="none" strike="noStrike">
                          <a:solidFill>
                            <a:schemeClr val="bg1"/>
                          </a:solidFill>
                          <a:effectLst/>
                          <a:latin typeface="Noto Sans" panose="020B0502040504020204" pitchFamily="34" charset="0"/>
                          <a:ea typeface="Noto Sans" panose="020B0502040504020204" pitchFamily="34" charset="0"/>
                        </a:rPr>
                        <a:t>327,863</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s-MX" sz="1200" b="1" i="0" u="none" strike="noStrike" kern="1200">
                          <a:solidFill>
                            <a:schemeClr val="bg1"/>
                          </a:solidFill>
                          <a:effectLst/>
                          <a:latin typeface="Noto Sans" panose="020B0502040504020204" pitchFamily="34" charset="0"/>
                          <a:ea typeface="Noto Sans" panose="020B0502040504020204" pitchFamily="34" charset="0"/>
                          <a:cs typeface="+mn-cs"/>
                        </a:rPr>
                        <a:t>116.11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14518026"/>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México</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90,755</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174,466</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92.24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2719472"/>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Estados Unidos </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5,431</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4,194</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-22.78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343537"/>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Perú</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4,064</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5,759</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41.71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416492"/>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Ecuador</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3,571</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4,321</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21.00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15265"/>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Colombia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3,721</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4,856</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30.50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8833699"/>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España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2,991</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3,326</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11.20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714313"/>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China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1,812</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437</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-75.88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444759"/>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Argentina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1,320</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2,582</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95.61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660249"/>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India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4,541</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804</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-82.29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1085658"/>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Chile</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1,240</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1,936</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56.13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647151"/>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Bolivia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1,347</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2,031</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50.78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3471571"/>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Honduras</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1,456</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1,219</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-16.28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2182885"/>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Brasil </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1,774</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344</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-80.61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948603"/>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France</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919</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389</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-57.67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2174590"/>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Venezuela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471</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1,895</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302.34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393323"/>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Guatemala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664</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1,021</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53.77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5059428"/>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Alemania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1,124</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428</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-61.92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328798"/>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Turquía</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1,126</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231</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-79.48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991149"/>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Reino Unido </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690</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144</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-79.13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3233901"/>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Canadá</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537</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371</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-30.91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6623136"/>
                  </a:ext>
                </a:extLst>
              </a:tr>
              <a:tr h="239227">
                <a:tc>
                  <a:txBody>
                    <a:bodyPr/>
                    <a:lstStyle/>
                    <a:p>
                      <a:pPr algn="ctr" rtl="0" fontAlgn="ctr"/>
                      <a:r>
                        <a:rPr lang="es-MX" sz="1100" u="none" strike="noStrike">
                          <a:effectLst/>
                          <a:latin typeface="Noto Sans" panose="020B0502040504020204" pitchFamily="34" charset="0"/>
                          <a:ea typeface="Noto Sans" panose="020B0502040504020204" pitchFamily="34" charset="0"/>
                        </a:rPr>
                        <a:t>Otros </a:t>
                      </a:r>
                      <a:endParaRPr lang="es-MX" sz="1100" b="1"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ctr"/>
                      <a:r>
                        <a:rPr lang="es-MX" sz="1100" u="none" strike="noStrike">
                          <a:effectLst/>
                          <a:latin typeface="Noto Sans" panose="020B0502040504020204" pitchFamily="34" charset="0"/>
                          <a:ea typeface="Noto Sans" panose="020B0502040504020204" pitchFamily="34" charset="0"/>
                        </a:rPr>
                        <a:t>22,158</a:t>
                      </a:r>
                      <a:endParaRPr lang="es-MX" sz="1100" b="0" i="0" u="none" strike="noStrike">
                        <a:solidFill>
                          <a:srgbClr val="000000"/>
                        </a:solidFill>
                        <a:effectLst/>
                        <a:latin typeface="Noto Sans" panose="020B0502040504020204" pitchFamily="34" charset="0"/>
                        <a:ea typeface="Noto Sans" panose="020B0502040504020204" pitchFamily="34" charset="0"/>
                      </a:endParaRP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MX" sz="1100" b="0" i="0" u="none" strike="noStrike">
                          <a:solidFill>
                            <a:srgbClr val="000000"/>
                          </a:solidFill>
                          <a:effectLst/>
                          <a:latin typeface="Noto Sans" panose="020B0502040504020204" pitchFamily="34" charset="0"/>
                          <a:ea typeface="Noto Sans" panose="020B0502040504020204" pitchFamily="34" charset="0"/>
                        </a:rPr>
                        <a:t>117,109</a:t>
                      </a:r>
                    </a:p>
                  </a:txBody>
                  <a:tcPr marL="7554" marR="7554" marT="75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MX" sz="1200" b="1" i="0" u="none" strike="noStrike" kern="1200">
                          <a:solidFill>
                            <a:schemeClr val="tx1"/>
                          </a:solidFill>
                          <a:effectLst/>
                          <a:latin typeface="Noto Sans" panose="020B0502040504020204" pitchFamily="34" charset="0"/>
                          <a:ea typeface="Noto Sans" panose="020B0502040504020204" pitchFamily="34" charset="0"/>
                          <a:cs typeface="+mn-cs"/>
                        </a:rPr>
                        <a:t>428.52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025582"/>
                  </a:ext>
                </a:extLst>
              </a:tr>
            </a:tbl>
          </a:graphicData>
        </a:graphic>
      </p:graphicFrame>
      <p:graphicFrame>
        <p:nvGraphicFramePr>
          <p:cNvPr id="4" name="Tabla 3">
            <a:extLst>
              <a:ext uri="{FF2B5EF4-FFF2-40B4-BE49-F238E27FC236}">
                <a16:creationId xmlns:a16="http://schemas.microsoft.com/office/drawing/2014/main" id="{5C03A96A-6484-4559-97E3-E6F7D4F10D80}"/>
              </a:ext>
            </a:extLst>
          </p:cNvPr>
          <p:cNvGraphicFramePr>
            <a:graphicFrameLocks noGrp="1"/>
          </p:cNvGraphicFramePr>
          <p:nvPr>
            <p:extLst>
              <p:ext uri="{D42A27DB-BD31-4B8C-83A1-F6EECF244321}">
                <p14:modId xmlns:p14="http://schemas.microsoft.com/office/powerpoint/2010/main" val="2610410712"/>
              </p:ext>
            </p:extLst>
          </p:nvPr>
        </p:nvGraphicFramePr>
        <p:xfrm>
          <a:off x="268473" y="2853749"/>
          <a:ext cx="4693575" cy="754120"/>
        </p:xfrm>
        <a:graphic>
          <a:graphicData uri="http://schemas.openxmlformats.org/drawingml/2006/table">
            <a:tbl>
              <a:tblPr>
                <a:tableStyleId>{BDBED569-4797-4DF1-A0F4-6AAB3CD982D8}</a:tableStyleId>
              </a:tblPr>
              <a:tblGrid>
                <a:gridCol w="1279088">
                  <a:extLst>
                    <a:ext uri="{9D8B030D-6E8A-4147-A177-3AD203B41FA5}">
                      <a16:colId xmlns:a16="http://schemas.microsoft.com/office/drawing/2014/main" val="1552644001"/>
                    </a:ext>
                  </a:extLst>
                </a:gridCol>
                <a:gridCol w="975806">
                  <a:extLst>
                    <a:ext uri="{9D8B030D-6E8A-4147-A177-3AD203B41FA5}">
                      <a16:colId xmlns:a16="http://schemas.microsoft.com/office/drawing/2014/main" val="3835768407"/>
                    </a:ext>
                  </a:extLst>
                </a:gridCol>
                <a:gridCol w="1062269">
                  <a:extLst>
                    <a:ext uri="{9D8B030D-6E8A-4147-A177-3AD203B41FA5}">
                      <a16:colId xmlns:a16="http://schemas.microsoft.com/office/drawing/2014/main" val="664030856"/>
                    </a:ext>
                  </a:extLst>
                </a:gridCol>
                <a:gridCol w="1376412">
                  <a:extLst>
                    <a:ext uri="{9D8B030D-6E8A-4147-A177-3AD203B41FA5}">
                      <a16:colId xmlns:a16="http://schemas.microsoft.com/office/drawing/2014/main" val="988131482"/>
                    </a:ext>
                  </a:extLst>
                </a:gridCol>
              </a:tblGrid>
              <a:tr h="292327">
                <a:tc>
                  <a:txBody>
                    <a:bodyPr/>
                    <a:lstStyle/>
                    <a:p>
                      <a:pPr algn="ctr">
                        <a:lnSpc>
                          <a:spcPct val="107000"/>
                        </a:lnSpc>
                        <a:spcAft>
                          <a:spcPts val="0"/>
                        </a:spcAft>
                      </a:pPr>
                      <a:r>
                        <a:rPr lang="es-ES" sz="1400" b="1" dirty="0">
                          <a:solidFill>
                            <a:schemeClr val="bg1"/>
                          </a:solidFill>
                          <a:effectLst/>
                          <a:latin typeface="Noto Sans" panose="020B0502040504020204" pitchFamily="34" charset="0"/>
                          <a:ea typeface="Noto Sans" panose="020B0502040504020204" pitchFamily="34" charset="0"/>
                        </a:rPr>
                        <a:t>Año</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rPr>
                        <a:t>2023</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rPr>
                        <a:t>2024</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rPr>
                        <a:t>Variación (%)</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41118098"/>
                  </a:ext>
                </a:extLst>
              </a:tr>
              <a:tr h="461793">
                <a:tc>
                  <a:txBody>
                    <a:bodyPr/>
                    <a:lstStyle/>
                    <a:p>
                      <a:pPr marL="93663" indent="0" algn="ctr">
                        <a:lnSpc>
                          <a:spcPct val="107000"/>
                        </a:lnSpc>
                        <a:spcAft>
                          <a:spcPts val="0"/>
                        </a:spcAft>
                      </a:pPr>
                      <a:r>
                        <a:rPr lang="es-ES" sz="1400" b="1" dirty="0">
                          <a:effectLst/>
                          <a:latin typeface="Noto Sans" panose="020B0502040504020204" pitchFamily="34" charset="0"/>
                          <a:ea typeface="Noto Sans" panose="020B0502040504020204" pitchFamily="34" charset="0"/>
                          <a:cs typeface="Arial" panose="020B0604020202020204" pitchFamily="34" charset="0"/>
                        </a:rPr>
                        <a:t>Artículos</a:t>
                      </a:r>
                      <a:endParaRPr lang="es-MX" sz="14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400" kern="1200">
                          <a:solidFill>
                            <a:schemeClr val="tx1"/>
                          </a:solidFill>
                          <a:effectLst/>
                          <a:latin typeface="Noto Sans" panose="020B0502040504020204" pitchFamily="34" charset="0"/>
                          <a:ea typeface="Noto Sans" panose="020B0502040504020204" pitchFamily="34" charset="0"/>
                          <a:cs typeface="+mn-cs"/>
                        </a:rPr>
                        <a:t>61</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77</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b="1" kern="1200" dirty="0">
                          <a:solidFill>
                            <a:schemeClr val="tx1"/>
                          </a:solidFill>
                          <a:effectLst/>
                          <a:latin typeface="Noto Sans" panose="020B0502040504020204" pitchFamily="34" charset="0"/>
                          <a:ea typeface="Noto Sans" panose="020B0502040504020204" pitchFamily="34" charset="0"/>
                          <a:cs typeface="+mn-cs"/>
                        </a:rPr>
                        <a:t>26.22%</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3297846"/>
                  </a:ext>
                </a:extLst>
              </a:tr>
            </a:tbl>
          </a:graphicData>
        </a:graphic>
      </p:graphicFrame>
      <p:graphicFrame>
        <p:nvGraphicFramePr>
          <p:cNvPr id="22" name="Tabla 21">
            <a:extLst>
              <a:ext uri="{FF2B5EF4-FFF2-40B4-BE49-F238E27FC236}">
                <a16:creationId xmlns:a16="http://schemas.microsoft.com/office/drawing/2014/main" id="{7740B5BF-CBF8-4322-B30D-A3D1AC4C1CB2}"/>
              </a:ext>
            </a:extLst>
          </p:cNvPr>
          <p:cNvGraphicFramePr>
            <a:graphicFrameLocks noGrp="1"/>
          </p:cNvGraphicFramePr>
          <p:nvPr>
            <p:extLst>
              <p:ext uri="{D42A27DB-BD31-4B8C-83A1-F6EECF244321}">
                <p14:modId xmlns:p14="http://schemas.microsoft.com/office/powerpoint/2010/main" val="3322146931"/>
              </p:ext>
            </p:extLst>
          </p:nvPr>
        </p:nvGraphicFramePr>
        <p:xfrm>
          <a:off x="268473" y="4030121"/>
          <a:ext cx="4693575" cy="754120"/>
        </p:xfrm>
        <a:graphic>
          <a:graphicData uri="http://schemas.openxmlformats.org/drawingml/2006/table">
            <a:tbl>
              <a:tblPr>
                <a:tableStyleId>{BDBED569-4797-4DF1-A0F4-6AAB3CD982D8}</a:tableStyleId>
              </a:tblPr>
              <a:tblGrid>
                <a:gridCol w="1279088">
                  <a:extLst>
                    <a:ext uri="{9D8B030D-6E8A-4147-A177-3AD203B41FA5}">
                      <a16:colId xmlns:a16="http://schemas.microsoft.com/office/drawing/2014/main" val="1552644001"/>
                    </a:ext>
                  </a:extLst>
                </a:gridCol>
                <a:gridCol w="975806">
                  <a:extLst>
                    <a:ext uri="{9D8B030D-6E8A-4147-A177-3AD203B41FA5}">
                      <a16:colId xmlns:a16="http://schemas.microsoft.com/office/drawing/2014/main" val="3835768407"/>
                    </a:ext>
                  </a:extLst>
                </a:gridCol>
                <a:gridCol w="1062269">
                  <a:extLst>
                    <a:ext uri="{9D8B030D-6E8A-4147-A177-3AD203B41FA5}">
                      <a16:colId xmlns:a16="http://schemas.microsoft.com/office/drawing/2014/main" val="664030856"/>
                    </a:ext>
                  </a:extLst>
                </a:gridCol>
                <a:gridCol w="1376412">
                  <a:extLst>
                    <a:ext uri="{9D8B030D-6E8A-4147-A177-3AD203B41FA5}">
                      <a16:colId xmlns:a16="http://schemas.microsoft.com/office/drawing/2014/main" val="988131482"/>
                    </a:ext>
                  </a:extLst>
                </a:gridCol>
              </a:tblGrid>
              <a:tr h="292327">
                <a:tc>
                  <a:txBody>
                    <a:bodyPr/>
                    <a:lstStyle/>
                    <a:p>
                      <a:pPr algn="ctr">
                        <a:lnSpc>
                          <a:spcPct val="107000"/>
                        </a:lnSpc>
                        <a:spcAft>
                          <a:spcPts val="0"/>
                        </a:spcAft>
                      </a:pPr>
                      <a:r>
                        <a:rPr lang="es-ES" sz="1400" b="1" dirty="0">
                          <a:solidFill>
                            <a:schemeClr val="bg1"/>
                          </a:solidFill>
                          <a:effectLst/>
                          <a:latin typeface="Noto Sans" panose="020B0502040504020204" pitchFamily="34" charset="0"/>
                          <a:ea typeface="Noto Sans" panose="020B0502040504020204" pitchFamily="34" charset="0"/>
                        </a:rPr>
                        <a:t>Año</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rPr>
                        <a:t>2023</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rPr>
                        <a:t>2024</a:t>
                      </a:r>
                      <a:endPar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s-MX" sz="1400" b="1">
                          <a:solidFill>
                            <a:schemeClr val="bg1"/>
                          </a:solidFill>
                          <a:effectLst/>
                          <a:latin typeface="Noto Sans" panose="020B0502040504020204" pitchFamily="34" charset="0"/>
                          <a:ea typeface="Noto Sans" panose="020B0502040504020204" pitchFamily="34" charset="0"/>
                          <a:cs typeface="Arial" panose="020B0604020202020204" pitchFamily="34" charset="0"/>
                        </a:rPr>
                        <a:t>Variación (%)</a:t>
                      </a: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41118098"/>
                  </a:ext>
                </a:extLst>
              </a:tr>
              <a:tr h="461793">
                <a:tc>
                  <a:txBody>
                    <a:bodyPr/>
                    <a:lstStyle/>
                    <a:p>
                      <a:pPr marL="93663" indent="0" algn="ctr">
                        <a:lnSpc>
                          <a:spcPct val="107000"/>
                        </a:lnSpc>
                        <a:spcAft>
                          <a:spcPts val="0"/>
                        </a:spcAft>
                      </a:pPr>
                      <a:r>
                        <a:rPr lang="es-ES" sz="1400" b="1" dirty="0">
                          <a:effectLst/>
                          <a:latin typeface="Noto Sans" panose="020B0502040504020204" pitchFamily="34" charset="0"/>
                          <a:ea typeface="Noto Sans" panose="020B0502040504020204" pitchFamily="34" charset="0"/>
                          <a:cs typeface="Arial" panose="020B0604020202020204" pitchFamily="34" charset="0"/>
                        </a:rPr>
                        <a:t>Artículos</a:t>
                      </a:r>
                      <a:endParaRPr lang="es-MX" sz="1400" b="1">
                        <a:effectLst/>
                        <a:latin typeface="Noto Sans" panose="020B0502040504020204" pitchFamily="34" charset="0"/>
                        <a:ea typeface="Noto Sans" panose="020B0502040504020204" pitchFamily="34" charset="0"/>
                        <a:cs typeface="Arial" panose="020B0604020202020204" pitchFamily="34" charset="0"/>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176</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kern="1200" dirty="0">
                          <a:solidFill>
                            <a:schemeClr val="tx1"/>
                          </a:solidFill>
                          <a:effectLst/>
                          <a:latin typeface="Noto Sans" panose="020B0502040504020204" pitchFamily="34" charset="0"/>
                          <a:ea typeface="Noto Sans" panose="020B0502040504020204" pitchFamily="34" charset="0"/>
                          <a:cs typeface="+mn-cs"/>
                        </a:rPr>
                        <a:t>191</a:t>
                      </a:r>
                      <a:endParaRPr lang="es-MX" sz="1400"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ES" sz="1400" b="1" kern="1200" dirty="0">
                          <a:solidFill>
                            <a:schemeClr val="tx1"/>
                          </a:solidFill>
                          <a:effectLst/>
                          <a:latin typeface="Noto Sans" panose="020B0502040504020204" pitchFamily="34" charset="0"/>
                          <a:ea typeface="Noto Sans" panose="020B0502040504020204" pitchFamily="34" charset="0"/>
                          <a:cs typeface="+mn-cs"/>
                        </a:rPr>
                        <a:t>8.52%</a:t>
                      </a:r>
                      <a:endParaRPr lang="es-MX" sz="1400" b="1" kern="1200">
                        <a:solidFill>
                          <a:schemeClr val="tx1"/>
                        </a:solidFill>
                        <a:effectLst/>
                        <a:latin typeface="Noto Sans" panose="020B0502040504020204" pitchFamily="34" charset="0"/>
                        <a:ea typeface="Noto Sans" panose="020B0502040504020204" pitchFamily="34" charset="0"/>
                        <a:cs typeface="+mn-cs"/>
                      </a:endParaRPr>
                    </a:p>
                  </a:txBody>
                  <a:tcPr marL="62097" marR="62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3297846"/>
                  </a:ext>
                </a:extLst>
              </a:tr>
            </a:tbl>
          </a:graphicData>
        </a:graphic>
      </p:graphicFrame>
      <p:sp>
        <p:nvSpPr>
          <p:cNvPr id="17" name="Rectángulo 16">
            <a:extLst>
              <a:ext uri="{FF2B5EF4-FFF2-40B4-BE49-F238E27FC236}">
                <a16:creationId xmlns:a16="http://schemas.microsoft.com/office/drawing/2014/main" id="{2DFE5D2B-0D57-4FD9-9535-185DF8855E9E}"/>
              </a:ext>
            </a:extLst>
          </p:cNvPr>
          <p:cNvSpPr/>
          <p:nvPr/>
        </p:nvSpPr>
        <p:spPr>
          <a:xfrm>
            <a:off x="7904402" y="560714"/>
            <a:ext cx="1717458" cy="349583"/>
          </a:xfrm>
          <a:prstGeom prst="rect">
            <a:avLst/>
          </a:prstGeom>
        </p:spPr>
        <p:txBody>
          <a:bodyPr wrap="none">
            <a:spAutoFit/>
          </a:bodyPr>
          <a:lstStyle/>
          <a:p>
            <a:pPr>
              <a:lnSpc>
                <a:spcPct val="110000"/>
              </a:lnSpc>
            </a:pPr>
            <a:r>
              <a:rPr lang="es-ES" sz="1600" b="1" dirty="0">
                <a:latin typeface="Noto Sans" panose="020B0502040504020204" pitchFamily="34" charset="0"/>
                <a:ea typeface="Noto Sans" panose="020B0502040504020204" pitchFamily="34" charset="0"/>
                <a:cs typeface="Arial" panose="020B0604020202020204" pitchFamily="34" charset="0"/>
              </a:rPr>
              <a:t>Número de visitas</a:t>
            </a:r>
          </a:p>
        </p:txBody>
      </p:sp>
      <p:sp>
        <p:nvSpPr>
          <p:cNvPr id="19" name="Rectángulo 18">
            <a:extLst>
              <a:ext uri="{FF2B5EF4-FFF2-40B4-BE49-F238E27FC236}">
                <a16:creationId xmlns:a16="http://schemas.microsoft.com/office/drawing/2014/main" id="{40CCB00A-244F-4922-B357-256CE6061EC4}"/>
              </a:ext>
            </a:extLst>
          </p:cNvPr>
          <p:cNvSpPr/>
          <p:nvPr/>
        </p:nvSpPr>
        <p:spPr>
          <a:xfrm>
            <a:off x="5460807" y="6364563"/>
            <a:ext cx="6096000" cy="268407"/>
          </a:xfrm>
          <a:prstGeom prst="rect">
            <a:avLst/>
          </a:prstGeom>
        </p:spPr>
        <p:txBody>
          <a:bodyPr>
            <a:spAutoFit/>
          </a:bodyPr>
          <a:lstStyle/>
          <a:p>
            <a:pPr marL="127000" lvl="1" algn="just">
              <a:lnSpc>
                <a:spcPct val="110000"/>
              </a:lnSpc>
            </a:pPr>
            <a:r>
              <a:rPr lang="es-ES" sz="1100" dirty="0">
                <a:latin typeface="Noto Sans" panose="020B0502040504020204" pitchFamily="34" charset="0"/>
                <a:ea typeface="Noto Sans" panose="020B0502040504020204" pitchFamily="34" charset="0"/>
                <a:cs typeface="Arial" panose="020B0604020202020204" pitchFamily="34" charset="0"/>
              </a:rPr>
              <a:t>Fuente: Google Analytics</a:t>
            </a:r>
          </a:p>
        </p:txBody>
      </p:sp>
    </p:spTree>
    <p:extLst>
      <p:ext uri="{BB962C8B-B14F-4D97-AF65-F5344CB8AC3E}">
        <p14:creationId xmlns:p14="http://schemas.microsoft.com/office/powerpoint/2010/main" val="71963079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TotalTime>
  <Words>3751</Words>
  <Application>Microsoft Office PowerPoint</Application>
  <PresentationFormat>Panorámica</PresentationFormat>
  <Paragraphs>1359</Paragraphs>
  <Slides>32</Slides>
  <Notes>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32</vt:i4>
      </vt:variant>
    </vt:vector>
  </HeadingPairs>
  <TitlesOfParts>
    <vt:vector size="41" baseType="lpstr">
      <vt:lpstr>Arial</vt:lpstr>
      <vt:lpstr>Calibri</vt:lpstr>
      <vt:lpstr>Calibri Light</vt:lpstr>
      <vt:lpstr>Montserrat</vt:lpstr>
      <vt:lpstr>Nirmala UI Semilight</vt:lpstr>
      <vt:lpstr>Noto Sans</vt:lpstr>
      <vt:lpstr>Noto Sans Symbols</vt:lpstr>
      <vt:lpstr>Wingdings</vt:lpstr>
      <vt:lpstr>Tema de Office</vt:lpstr>
      <vt:lpstr>Primera Sesión Ordinaria 2025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Primera Sesión Ordinaria 2025</dc:title>
  <dc:creator>JGD</dc:creator>
  <cp:lastModifiedBy>10948RHERMENEGILDOP@INP.SALUD</cp:lastModifiedBy>
  <cp:revision>159</cp:revision>
  <cp:lastPrinted>2025-04-29T17:16:16Z</cp:lastPrinted>
  <dcterms:created xsi:type="dcterms:W3CDTF">2025-04-17T00:34:25Z</dcterms:created>
  <dcterms:modified xsi:type="dcterms:W3CDTF">2025-04-30T16:19:48Z</dcterms:modified>
</cp:coreProperties>
</file>