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68" r:id="rId2"/>
    <p:sldId id="258" r:id="rId3"/>
    <p:sldId id="271" r:id="rId4"/>
    <p:sldId id="272" r:id="rId5"/>
    <p:sldId id="263" r:id="rId6"/>
    <p:sldId id="358" r:id="rId7"/>
    <p:sldId id="261" r:id="rId8"/>
    <p:sldId id="355" r:id="rId9"/>
    <p:sldId id="362" r:id="rId10"/>
    <p:sldId id="265" r:id="rId11"/>
    <p:sldId id="274" r:id="rId12"/>
    <p:sldId id="356" r:id="rId13"/>
    <p:sldId id="345" r:id="rId14"/>
    <p:sldId id="267" r:id="rId15"/>
    <p:sldId id="268" r:id="rId16"/>
    <p:sldId id="269" r:id="rId17"/>
    <p:sldId id="276" r:id="rId18"/>
    <p:sldId id="300" r:id="rId19"/>
    <p:sldId id="301" r:id="rId20"/>
    <p:sldId id="310" r:id="rId21"/>
    <p:sldId id="302" r:id="rId22"/>
    <p:sldId id="305" r:id="rId23"/>
    <p:sldId id="306" r:id="rId24"/>
    <p:sldId id="299" r:id="rId25"/>
    <p:sldId id="347" r:id="rId26"/>
    <p:sldId id="259" r:id="rId27"/>
    <p:sldId id="260" r:id="rId28"/>
    <p:sldId id="361" r:id="rId29"/>
    <p:sldId id="282" r:id="rId30"/>
    <p:sldId id="359" r:id="rId31"/>
    <p:sldId id="349" r:id="rId32"/>
    <p:sldId id="351" r:id="rId33"/>
    <p:sldId id="360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283SHUERTAM\Documents\DATOS%20JUGO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UNA\Downloads\DATOS%20JUGO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001\Downloads\URGENC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elvaespino\Desktop\Direccio&#769;n%20de%20Investigacio&#769;n\JUGOS-COCODI%20\JUGO%20ANUAL%202022\DIAPOS%20JUGO%20ANUAL%202022\diap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1405AARVIZUA\Downloads\DATOS%20JUGO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UNA\Downloads\DATOS%20JUGO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UNA\Downloads\DATOS%20JUGO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11683LTENOPALAC\Documents\2.%20DDise&#241;oyCalidad\2021-DyC\17.%20Gr&#225;ficas%20informe%20covid\Graf.Covi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'Investigadores SII'!$C$1</c:f>
              <c:strCache>
                <c:ptCount val="1"/>
                <c:pt idx="0">
                  <c:v>2021 =121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'Investigadores SII'!$A$2:$A$7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ICDM E</c:v>
                </c:pt>
                <c:pt idx="5">
                  <c:v>ICDM F</c:v>
                </c:pt>
              </c:strCache>
            </c:strRef>
          </c:cat>
          <c:val>
            <c:numRef>
              <c:f>'Investigadores SII'!$C$2:$C$7</c:f>
              <c:numCache>
                <c:formatCode>General</c:formatCode>
                <c:ptCount val="6"/>
                <c:pt idx="0">
                  <c:v>18</c:v>
                </c:pt>
                <c:pt idx="1">
                  <c:v>31</c:v>
                </c:pt>
                <c:pt idx="2">
                  <c:v>43</c:v>
                </c:pt>
                <c:pt idx="3">
                  <c:v>24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6-44EA-83B3-A45B50141ADF}"/>
            </c:ext>
          </c:extLst>
        </c:ser>
        <c:ser>
          <c:idx val="2"/>
          <c:order val="2"/>
          <c:tx>
            <c:strRef>
              <c:f>'Investigadores SII'!$D$1</c:f>
              <c:strCache>
                <c:ptCount val="1"/>
                <c:pt idx="0">
                  <c:v>2022 = 119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'Investigadores SII'!$A$2:$A$7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ICDM E</c:v>
                </c:pt>
                <c:pt idx="5">
                  <c:v>ICDM F</c:v>
                </c:pt>
              </c:strCache>
            </c:strRef>
          </c:cat>
          <c:val>
            <c:numRef>
              <c:f>'Investigadores SII'!$D$2:$D$7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42</c:v>
                </c:pt>
                <c:pt idx="3">
                  <c:v>26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6-44EA-83B3-A45B50141A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97274880"/>
        <c:axId val="101237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'Investigadores SII'!$B$1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'Investigadores SII'!$A$2:$A$7</c15:sqref>
                        </c15:formulaRef>
                      </c:ext>
                    </c:extLst>
                    <c:strCache>
                      <c:ptCount val="6"/>
                      <c:pt idx="0">
                        <c:v>ICM A</c:v>
                      </c:pt>
                      <c:pt idx="1">
                        <c:v>ICM B</c:v>
                      </c:pt>
                      <c:pt idx="2">
                        <c:v>ICM C</c:v>
                      </c:pt>
                      <c:pt idx="3">
                        <c:v>ICM D</c:v>
                      </c:pt>
                      <c:pt idx="4">
                        <c:v>ICDM E</c:v>
                      </c:pt>
                      <c:pt idx="5">
                        <c:v>ICDM 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'Investigadores SII'!$B$2:$B$7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CB6-44EA-83B3-A45B50141ADF}"/>
                  </c:ext>
                </c:extLst>
              </c15:ser>
            </c15:filteredBarSeries>
          </c:ext>
        </c:extLst>
      </c:barChart>
      <c:catAx>
        <c:axId val="9727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100" b="1" dirty="0"/>
                  <a:t>Categoría del Investigador</a:t>
                </a:r>
              </a:p>
            </c:rich>
          </c:tx>
          <c:layout>
            <c:manualLayout>
              <c:xMode val="edge"/>
              <c:yMode val="edge"/>
              <c:x val="0.39989839293544827"/>
              <c:y val="0.84674606996527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1237888"/>
        <c:crosses val="autoZero"/>
        <c:auto val="1"/>
        <c:lblAlgn val="ctr"/>
        <c:lblOffset val="100"/>
        <c:noMultiLvlLbl val="0"/>
      </c:catAx>
      <c:valAx>
        <c:axId val="10123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100" b="1"/>
                  <a:t>Número de Investigadores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9727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747020497758738"/>
          <c:y val="5.1634549344364539E-2"/>
          <c:w val="0.3571258381405979"/>
          <c:h val="0.15488131796994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2172520260585"/>
          <c:y val="3.407907459782842E-2"/>
          <c:w val="0.8595978935750177"/>
          <c:h val="0.84388723861930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S.N.I.!$B$1</c:f>
              <c:strCache>
                <c:ptCount val="1"/>
                <c:pt idx="0">
                  <c:v>2021 = 103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S.N.I.!$A$2:$A$5</c:f>
              <c:strCache>
                <c:ptCount val="4"/>
                <c:pt idx="0">
                  <c:v>CANDIDATO</c:v>
                </c:pt>
                <c:pt idx="1">
                  <c:v>S.N.I. I</c:v>
                </c:pt>
                <c:pt idx="2">
                  <c:v>S.N.I. II</c:v>
                </c:pt>
                <c:pt idx="3">
                  <c:v>S.N.I. III</c:v>
                </c:pt>
              </c:strCache>
            </c:strRef>
          </c:cat>
          <c:val>
            <c:numRef>
              <c:f>S.N.I.!$B$2:$B$5</c:f>
              <c:numCache>
                <c:formatCode>General</c:formatCode>
                <c:ptCount val="4"/>
                <c:pt idx="0">
                  <c:v>13</c:v>
                </c:pt>
                <c:pt idx="1">
                  <c:v>64</c:v>
                </c:pt>
                <c:pt idx="2">
                  <c:v>23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6-4170-B795-0A8E2FF54DE0}"/>
            </c:ext>
          </c:extLst>
        </c:ser>
        <c:ser>
          <c:idx val="1"/>
          <c:order val="1"/>
          <c:tx>
            <c:strRef>
              <c:f>S.N.I.!$C$1</c:f>
              <c:strCache>
                <c:ptCount val="1"/>
                <c:pt idx="0">
                  <c:v>2022 = 103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S.N.I.!$A$2:$A$5</c:f>
              <c:strCache>
                <c:ptCount val="4"/>
                <c:pt idx="0">
                  <c:v>CANDIDATO</c:v>
                </c:pt>
                <c:pt idx="1">
                  <c:v>S.N.I. I</c:v>
                </c:pt>
                <c:pt idx="2">
                  <c:v>S.N.I. II</c:v>
                </c:pt>
                <c:pt idx="3">
                  <c:v>S.N.I. III</c:v>
                </c:pt>
              </c:strCache>
            </c:strRef>
          </c:cat>
          <c:val>
            <c:numRef>
              <c:f>S.N.I.!$C$2:$C$5</c:f>
              <c:numCache>
                <c:formatCode>General</c:formatCode>
                <c:ptCount val="4"/>
                <c:pt idx="0">
                  <c:v>13</c:v>
                </c:pt>
                <c:pt idx="1">
                  <c:v>64</c:v>
                </c:pt>
                <c:pt idx="2">
                  <c:v>22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6-4170-B795-0A8E2FF54D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1167488"/>
        <c:axId val="101169408"/>
      </c:barChart>
      <c:catAx>
        <c:axId val="1011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100" b="1" cap="none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Nivel en el SNI</a:t>
                </a:r>
                <a:r>
                  <a:rPr lang="es-MX" sz="1100" b="1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1169408"/>
        <c:crosses val="autoZero"/>
        <c:auto val="1"/>
        <c:lblAlgn val="ctr"/>
        <c:lblOffset val="100"/>
        <c:noMultiLvlLbl val="0"/>
      </c:catAx>
      <c:valAx>
        <c:axId val="10116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US" sz="1100" b="1" cap="none" dirty="0" err="1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Número</a:t>
                </a:r>
                <a:r>
                  <a:rPr lang="en-US" sz="1100" b="1" cap="none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de </a:t>
                </a:r>
                <a:r>
                  <a:rPr lang="en-US" sz="1100" b="1" cap="none" dirty="0" err="1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Miembros</a:t>
                </a:r>
                <a:endParaRPr lang="en-US" sz="1100" b="1" cap="none" dirty="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11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36050566504729"/>
          <c:y val="9.6141045718409757E-2"/>
          <c:w val="0.2598424506849028"/>
          <c:h val="0.22444076608551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8849366413326"/>
          <c:y val="3.2011600417468318E-2"/>
          <c:w val="0.86490416197970976"/>
          <c:h val="0.72878918350266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 1'!$B$1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 1'!$A$2:$A$8</c:f>
              <c:strCache>
                <c:ptCount val="7"/>
                <c:pt idx="0">
                  <c:v>GRUPO l</c:v>
                </c:pt>
                <c:pt idx="1">
                  <c:v>GRUPO ll</c:v>
                </c:pt>
                <c:pt idx="2">
                  <c:v>GRUPO lll</c:v>
                </c:pt>
                <c:pt idx="3">
                  <c:v>GRUPO lV</c:v>
                </c:pt>
                <c:pt idx="4">
                  <c:v>GRUPO V</c:v>
                </c:pt>
                <c:pt idx="5">
                  <c:v>GRUPO Vl</c:v>
                </c:pt>
                <c:pt idx="6">
                  <c:v>GRUPO Vll</c:v>
                </c:pt>
              </c:strCache>
            </c:strRef>
          </c:cat>
          <c:val>
            <c:numRef>
              <c:f>'Hoja 1'!$B$2:$B$8</c:f>
              <c:numCache>
                <c:formatCode>General</c:formatCode>
                <c:ptCount val="7"/>
                <c:pt idx="0">
                  <c:v>22</c:v>
                </c:pt>
                <c:pt idx="1">
                  <c:v>1</c:v>
                </c:pt>
                <c:pt idx="2">
                  <c:v>46</c:v>
                </c:pt>
                <c:pt idx="3">
                  <c:v>64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F-4D35-98C8-33E5D97D83D6}"/>
            </c:ext>
          </c:extLst>
        </c:ser>
        <c:ser>
          <c:idx val="1"/>
          <c:order val="1"/>
          <c:tx>
            <c:strRef>
              <c:f>'Hoja 1'!$C$1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 1'!$A$2:$A$8</c:f>
              <c:strCache>
                <c:ptCount val="7"/>
                <c:pt idx="0">
                  <c:v>GRUPO l</c:v>
                </c:pt>
                <c:pt idx="1">
                  <c:v>GRUPO ll</c:v>
                </c:pt>
                <c:pt idx="2">
                  <c:v>GRUPO lll</c:v>
                </c:pt>
                <c:pt idx="3">
                  <c:v>GRUPO lV</c:v>
                </c:pt>
                <c:pt idx="4">
                  <c:v>GRUPO V</c:v>
                </c:pt>
                <c:pt idx="5">
                  <c:v>GRUPO Vl</c:v>
                </c:pt>
                <c:pt idx="6">
                  <c:v>GRUPO Vll</c:v>
                </c:pt>
              </c:strCache>
            </c:strRef>
          </c:cat>
          <c:val>
            <c:numRef>
              <c:f>'Hoja 1'!$C$2:$C$8</c:f>
              <c:numCache>
                <c:formatCode>General</c:formatCode>
                <c:ptCount val="7"/>
                <c:pt idx="0">
                  <c:v>37</c:v>
                </c:pt>
                <c:pt idx="1">
                  <c:v>1</c:v>
                </c:pt>
                <c:pt idx="2">
                  <c:v>20</c:v>
                </c:pt>
                <c:pt idx="3">
                  <c:v>72</c:v>
                </c:pt>
                <c:pt idx="4">
                  <c:v>25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F-4D35-98C8-33E5D97D83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101616640"/>
        <c:axId val="101622912"/>
      </c:barChart>
      <c:catAx>
        <c:axId val="101616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050" b="1" dirty="0"/>
                  <a:t>Grupos</a:t>
                </a:r>
                <a:r>
                  <a:rPr lang="es-MX" sz="1050" b="1" baseline="0" dirty="0"/>
                  <a:t> de Publicación</a:t>
                </a:r>
                <a:endParaRPr lang="es-MX" sz="105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1622912"/>
        <c:crosses val="autoZero"/>
        <c:auto val="1"/>
        <c:lblAlgn val="ctr"/>
        <c:lblOffset val="100"/>
        <c:noMultiLvlLbl val="0"/>
      </c:catAx>
      <c:valAx>
        <c:axId val="1016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050" b="1"/>
                  <a:t>Número de Publicaciones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161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91683732159096"/>
          <c:y val="3.3778421689679664E-2"/>
          <c:w val="0.22412785568851123"/>
          <c:h val="0.25426221144836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8695214900446E-2"/>
          <c:y val="7.0039441240295902E-2"/>
          <c:w val="0.9265598435427278"/>
          <c:h val="0.787964053478440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Gpo V</c:v>
                </c:pt>
              </c:strCache>
            </c:strRef>
          </c:tx>
          <c:spPr>
            <a:solidFill>
              <a:srgbClr val="2F559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Alergia, Inmunología, Reumatología,</c:v>
                </c:pt>
                <c:pt idx="1">
                  <c:v>Enfermedades hemato-oncológicas,</c:v>
                </c:pt>
                <c:pt idx="2">
                  <c:v>Enfermedades crónicas,</c:v>
                </c:pt>
                <c:pt idx="3">
                  <c:v>Enfermedades infecciosas y parasitarias,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B-461C-BACD-6E9FADE3162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Gpo VI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Alergia, Inmunología, Reumatología,</c:v>
                </c:pt>
                <c:pt idx="1">
                  <c:v>Enfermedades hemato-oncológicas,</c:v>
                </c:pt>
                <c:pt idx="2">
                  <c:v>Enfermedades crónicas,</c:v>
                </c:pt>
                <c:pt idx="3">
                  <c:v>Enfermedades infecciosas y parasitarias,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B-461C-BACD-6E9FADE3162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Gpo VII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Alergia, Inmunología, Reumatología,</c:v>
                </c:pt>
                <c:pt idx="1">
                  <c:v>Enfermedades hemato-oncológicas,</c:v>
                </c:pt>
                <c:pt idx="2">
                  <c:v>Enfermedades crónicas,</c:v>
                </c:pt>
                <c:pt idx="3">
                  <c:v>Enfermedades infecciosas y parasitarias,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6B-461C-BACD-6E9FADE316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1405824"/>
        <c:axId val="101407744"/>
      </c:barChart>
      <c:catAx>
        <c:axId val="10140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MX" sz="1100" b="1" i="0" u="none" strike="noStrike" kern="1200" cap="none" baseline="0" dirty="0" smtClean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100" b="1" i="0" u="none" strike="noStrike" kern="1200" cap="none" baseline="0" dirty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rPr>
                  <a:t>Línea de Investigación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MX" sz="1100" b="1" i="0" u="none" strike="noStrike" kern="1200" cap="none" baseline="0" dirty="0" smtClean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all" spc="120" normalizeH="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1407744"/>
        <c:crosses val="autoZero"/>
        <c:auto val="1"/>
        <c:lblAlgn val="ctr"/>
        <c:lblOffset val="100"/>
        <c:noMultiLvlLbl val="0"/>
      </c:catAx>
      <c:valAx>
        <c:axId val="1014077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100" b="1" cap="none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Número</a:t>
                </a:r>
                <a:r>
                  <a:rPr lang="es-MX" sz="1100" b="1" cap="none" baseline="0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de Artículos</a:t>
                </a:r>
                <a:endParaRPr lang="es-MX" sz="1100" b="1" cap="none" dirty="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crossAx val="10140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1952574095372"/>
          <c:y val="3.1318570536782935E-2"/>
          <c:w val="0.81821302898912907"/>
          <c:h val="0.7212581278635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'ASPIRANTES Y ACEPTADOS'!$A$3</c:f>
              <c:strCache>
                <c:ptCount val="1"/>
                <c:pt idx="0">
                  <c:v>Aspirantes entrada directa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1839513597539526E-2"/>
                  <c:y val="2.1312019076774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6F-4C77-B9EA-92A39596BD14}"/>
                </c:ext>
              </c:extLst>
            </c:dLbl>
            <c:dLbl>
              <c:idx val="8"/>
              <c:layout>
                <c:manualLayout>
                  <c:x val="-2.3849657709845349E-2"/>
                  <c:y val="-4.20172391045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51897215332403E-2"/>
                      <c:h val="5.6011974036234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6F-4C77-B9EA-92A39596BD14}"/>
                </c:ext>
              </c:extLst>
            </c:dLbl>
            <c:spPr>
              <a:solidFill>
                <a:srgbClr val="197EC6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PunchedTap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'ASPIRANTES Y ACEPTADOS'!$B$2:$J$2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'ASPIRANTES Y ACEPTADOS'!$B$3:$J$3</c:f>
              <c:numCache>
                <c:formatCode>General</c:formatCode>
                <c:ptCount val="9"/>
                <c:pt idx="0">
                  <c:v>178</c:v>
                </c:pt>
                <c:pt idx="1">
                  <c:v>188</c:v>
                </c:pt>
                <c:pt idx="2">
                  <c:v>159</c:v>
                </c:pt>
                <c:pt idx="3">
                  <c:v>152</c:v>
                </c:pt>
                <c:pt idx="4">
                  <c:v>155</c:v>
                </c:pt>
                <c:pt idx="5">
                  <c:v>166</c:v>
                </c:pt>
                <c:pt idx="6">
                  <c:v>203</c:v>
                </c:pt>
                <c:pt idx="7">
                  <c:v>203</c:v>
                </c:pt>
                <c:pt idx="8">
                  <c:v>154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6F-4C77-B9EA-92A39596BD14}"/>
            </c:ext>
          </c:extLst>
        </c:ser>
        <c:ser>
          <c:idx val="1"/>
          <c:order val="1"/>
          <c:tx>
            <c:strRef>
              <c:f>'ASPIRANTES Y ACEPTADOS'!$A$4</c:f>
              <c:strCache>
                <c:ptCount val="1"/>
                <c:pt idx="0">
                  <c:v>Aspirantes entrada indirecta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accent6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snip2Diag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'ASPIRANTES Y ACEPTADOS'!$B$2:$J$2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'ASPIRANTES Y ACEPTADOS'!$B$4:$J$4</c:f>
              <c:numCache>
                <c:formatCode>General</c:formatCode>
                <c:ptCount val="9"/>
                <c:pt idx="0">
                  <c:v>228</c:v>
                </c:pt>
                <c:pt idx="1">
                  <c:v>273</c:v>
                </c:pt>
                <c:pt idx="2">
                  <c:v>230</c:v>
                </c:pt>
                <c:pt idx="3">
                  <c:v>239</c:v>
                </c:pt>
                <c:pt idx="4">
                  <c:v>301</c:v>
                </c:pt>
                <c:pt idx="5">
                  <c:v>315</c:v>
                </c:pt>
                <c:pt idx="6">
                  <c:v>332</c:v>
                </c:pt>
                <c:pt idx="7">
                  <c:v>334</c:v>
                </c:pt>
                <c:pt idx="8">
                  <c:v>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6F-4C77-B9EA-92A39596BD14}"/>
            </c:ext>
          </c:extLst>
        </c:ser>
        <c:ser>
          <c:idx val="2"/>
          <c:order val="2"/>
          <c:tx>
            <c:strRef>
              <c:f>'ASPIRANTES Y ACEPTADOS'!$A$5</c:f>
              <c:strCache>
                <c:ptCount val="1"/>
                <c:pt idx="0">
                  <c:v>Aceptados entrada directa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9DAF8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solidFill>
                <a:srgbClr val="C9DAF8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2Same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'ASPIRANTES Y ACEPTADOS'!$B$2:$J$2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'ASPIRANTES Y ACEPTADOS'!$B$5:$J$5</c:f>
              <c:numCache>
                <c:formatCode>General</c:formatCode>
                <c:ptCount val="9"/>
                <c:pt idx="0">
                  <c:v>54</c:v>
                </c:pt>
                <c:pt idx="1">
                  <c:v>57</c:v>
                </c:pt>
                <c:pt idx="2">
                  <c:v>56</c:v>
                </c:pt>
                <c:pt idx="3">
                  <c:v>55</c:v>
                </c:pt>
                <c:pt idx="4">
                  <c:v>56</c:v>
                </c:pt>
                <c:pt idx="5">
                  <c:v>54</c:v>
                </c:pt>
                <c:pt idx="6">
                  <c:v>52</c:v>
                </c:pt>
                <c:pt idx="7">
                  <c:v>73</c:v>
                </c:pt>
                <c:pt idx="8">
                  <c:v>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A6F-4C77-B9EA-92A39596BD14}"/>
            </c:ext>
          </c:extLst>
        </c:ser>
        <c:ser>
          <c:idx val="3"/>
          <c:order val="3"/>
          <c:tx>
            <c:strRef>
              <c:f>'ASPIRANTES Y ACEPTADOS'!$A$6</c:f>
              <c:strCache>
                <c:ptCount val="1"/>
                <c:pt idx="0">
                  <c:v>Aceptados entrada indirecta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3.5790971037369605E-2"/>
                  <c:y val="-2.400515244872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255976368485281E-2"/>
                      <c:h val="4.80115689918489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6F-4C77-B9EA-92A39596BD14}"/>
                </c:ext>
              </c:extLst>
            </c:dLbl>
            <c:dLbl>
              <c:idx val="8"/>
              <c:layout>
                <c:manualLayout>
                  <c:x val="-1.4611069672135032E-2"/>
                  <c:y val="4.068225258753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00307838411375E-2"/>
                      <c:h val="5.1994601593214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583-4C5D-8DC9-60E0C7A1C3EB}"/>
                </c:ext>
              </c:extLst>
            </c:dLbl>
            <c:spPr>
              <a:solidFill>
                <a:srgbClr val="53C820"/>
              </a:solidFill>
              <a:ln>
                <a:solidFill>
                  <a:srgbClr val="53C82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Process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'ASPIRANTES Y ACEPTADOS'!$B$2:$J$2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'ASPIRANTES Y ACEPTADOS'!$B$6:$J$6</c:f>
              <c:numCache>
                <c:formatCode>General</c:formatCode>
                <c:ptCount val="9"/>
                <c:pt idx="0">
                  <c:v>94</c:v>
                </c:pt>
                <c:pt idx="1">
                  <c:v>120</c:v>
                </c:pt>
                <c:pt idx="2">
                  <c:v>107</c:v>
                </c:pt>
                <c:pt idx="3">
                  <c:v>119</c:v>
                </c:pt>
                <c:pt idx="4">
                  <c:v>129</c:v>
                </c:pt>
                <c:pt idx="5">
                  <c:v>118</c:v>
                </c:pt>
                <c:pt idx="6">
                  <c:v>122</c:v>
                </c:pt>
                <c:pt idx="7">
                  <c:v>208</c:v>
                </c:pt>
                <c:pt idx="8">
                  <c:v>152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A6F-4C77-B9EA-92A39596B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18880"/>
        <c:axId val="103020800"/>
      </c:scatterChart>
      <c:valAx>
        <c:axId val="103018880"/>
        <c:scaling>
          <c:orientation val="minMax"/>
          <c:max val="2022"/>
          <c:min val="20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b="1"/>
                  <a:t>Año</a:t>
                </a:r>
              </a:p>
            </c:rich>
          </c:tx>
          <c:layout>
            <c:manualLayout>
              <c:xMode val="edge"/>
              <c:yMode val="edge"/>
              <c:x val="0.91578992041657192"/>
              <c:y val="0.8221707829442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3020800"/>
        <c:crosses val="autoZero"/>
        <c:crossBetween val="midCat"/>
      </c:valAx>
      <c:valAx>
        <c:axId val="10302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b="1"/>
                  <a:t>Número de aspirantes</a:t>
                </a:r>
              </a:p>
            </c:rich>
          </c:tx>
          <c:layout>
            <c:manualLayout>
              <c:xMode val="edge"/>
              <c:yMode val="edge"/>
              <c:x val="3.0992518233928359E-2"/>
              <c:y val="0.2289125354130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3018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789935352038049E-2"/>
          <c:y val="0.89813560363793832"/>
          <c:w val="0.85123653192566351"/>
          <c:h val="8.0552261578875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95000"/>
              <a:lumOff val="5000"/>
            </a:schemeClr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11475241867044"/>
          <c:y val="0"/>
          <c:w val="0.63728108984174203"/>
          <c:h val="0.801001488980212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'C:\Users\16283SHUERTAM\Downloads\[URGENCIAS.xlsx]Hoja1'!$B$2</c:f>
              <c:strCache>
                <c:ptCount val="1"/>
                <c:pt idx="0">
                  <c:v>2021 = 9020</c:v>
                </c:pt>
              </c:strCache>
            </c:strRef>
          </c:tx>
          <c:spPr>
            <a:solidFill>
              <a:srgbClr val="197EC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URGENCIAS!$A$4:$A$13</c:f>
              <c:strCache>
                <c:ptCount val="10"/>
                <c:pt idx="0">
                  <c:v>Diarrea complicada</c:v>
                </c:pt>
                <c:pt idx="1">
                  <c:v>Recién nacidos</c:v>
                </c:pt>
                <c:pt idx="2">
                  <c:v>Cardiológicas</c:v>
                </c:pt>
                <c:pt idx="3">
                  <c:v>Neurológicas</c:v>
                </c:pt>
                <c:pt idx="4">
                  <c:v>Onco-hematológicas</c:v>
                </c:pt>
                <c:pt idx="5">
                  <c:v>Quirurgícas</c:v>
                </c:pt>
                <c:pt idx="6">
                  <c:v>Afecciones respiratorias</c:v>
                </c:pt>
                <c:pt idx="7">
                  <c:v>Infectologícas</c:v>
                </c:pt>
                <c:pt idx="8">
                  <c:v>Gastroenterológicas</c:v>
                </c:pt>
                <c:pt idx="9">
                  <c:v>Accidentes y violencia</c:v>
                </c:pt>
              </c:strCache>
            </c:strRef>
          </c:cat>
          <c:val>
            <c:numRef>
              <c:f>[2]Hoja1!$B$3:$B$12</c:f>
              <c:numCache>
                <c:formatCode>General</c:formatCode>
                <c:ptCount val="10"/>
                <c:pt idx="0">
                  <c:v>315</c:v>
                </c:pt>
                <c:pt idx="1">
                  <c:v>325</c:v>
                </c:pt>
                <c:pt idx="2">
                  <c:v>357</c:v>
                </c:pt>
                <c:pt idx="3">
                  <c:v>562</c:v>
                </c:pt>
                <c:pt idx="4">
                  <c:v>697</c:v>
                </c:pt>
                <c:pt idx="5">
                  <c:v>768</c:v>
                </c:pt>
                <c:pt idx="6">
                  <c:v>801</c:v>
                </c:pt>
                <c:pt idx="7">
                  <c:v>809</c:v>
                </c:pt>
                <c:pt idx="8">
                  <c:v>934</c:v>
                </c:pt>
                <c:pt idx="9">
                  <c:v>3452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7-405A-A3EE-32DA949E0D8E}"/>
            </c:ext>
          </c:extLst>
        </c:ser>
        <c:ser>
          <c:idx val="1"/>
          <c:order val="1"/>
          <c:tx>
            <c:strRef>
              <c:f>'C:\Users\16283SHUERTAM\Downloads\[URGENCIAS.xlsx]Hoja1'!$C$2</c:f>
              <c:strCache>
                <c:ptCount val="1"/>
                <c:pt idx="0">
                  <c:v>2022 = 8552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URGENCIAS!$A$4:$A$13</c:f>
              <c:strCache>
                <c:ptCount val="10"/>
                <c:pt idx="0">
                  <c:v>Diarrea complicada</c:v>
                </c:pt>
                <c:pt idx="1">
                  <c:v>Recién nacidos</c:v>
                </c:pt>
                <c:pt idx="2">
                  <c:v>Cardiológicas</c:v>
                </c:pt>
                <c:pt idx="3">
                  <c:v>Neurológicas</c:v>
                </c:pt>
                <c:pt idx="4">
                  <c:v>Onco-hematológicas</c:v>
                </c:pt>
                <c:pt idx="5">
                  <c:v>Quirurgícas</c:v>
                </c:pt>
                <c:pt idx="6">
                  <c:v>Afecciones respiratorias</c:v>
                </c:pt>
                <c:pt idx="7">
                  <c:v>Infectologícas</c:v>
                </c:pt>
                <c:pt idx="8">
                  <c:v>Gastroenterológicas</c:v>
                </c:pt>
                <c:pt idx="9">
                  <c:v>Accidentes y violencia</c:v>
                </c:pt>
              </c:strCache>
            </c:strRef>
          </c:cat>
          <c:val>
            <c:numRef>
              <c:f>[2]Hoja1!$C$3:$C$12</c:f>
              <c:numCache>
                <c:formatCode>General</c:formatCode>
                <c:ptCount val="10"/>
                <c:pt idx="0">
                  <c:v>302</c:v>
                </c:pt>
                <c:pt idx="1">
                  <c:v>286</c:v>
                </c:pt>
                <c:pt idx="2">
                  <c:v>308</c:v>
                </c:pt>
                <c:pt idx="3">
                  <c:v>584</c:v>
                </c:pt>
                <c:pt idx="4">
                  <c:v>907</c:v>
                </c:pt>
                <c:pt idx="5">
                  <c:v>745</c:v>
                </c:pt>
                <c:pt idx="6">
                  <c:v>215</c:v>
                </c:pt>
                <c:pt idx="7">
                  <c:v>664</c:v>
                </c:pt>
                <c:pt idx="8">
                  <c:v>921</c:v>
                </c:pt>
                <c:pt idx="9">
                  <c:v>3620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7-405A-A3EE-32DA949E0D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3323904"/>
        <c:axId val="103330176"/>
      </c:barChart>
      <c:catAx>
        <c:axId val="103323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b="1"/>
                  <a:t>Causas de atención</a:t>
                </a:r>
              </a:p>
            </c:rich>
          </c:tx>
          <c:layout>
            <c:manualLayout>
              <c:xMode val="edge"/>
              <c:yMode val="edge"/>
              <c:x val="6.3941612668899389E-2"/>
              <c:y val="0.31868546498156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3330176"/>
        <c:crosses val="autoZero"/>
        <c:auto val="1"/>
        <c:lblAlgn val="ctr"/>
        <c:lblOffset val="100"/>
        <c:noMultiLvlLbl val="0"/>
      </c:catAx>
      <c:valAx>
        <c:axId val="10333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b="1"/>
                  <a:t>Número de atenciones</a:t>
                </a:r>
              </a:p>
            </c:rich>
          </c:tx>
          <c:layout>
            <c:manualLayout>
              <c:xMode val="edge"/>
              <c:yMode val="edge"/>
              <c:x val="0.53901562607479914"/>
              <c:y val="0.86555438101676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33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7130123653636"/>
          <c:y val="0.91787650503753604"/>
          <c:w val="0.32563265442697609"/>
          <c:h val="5.6156799035727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509239520134202"/>
          <c:y val="3.3663408731077073E-2"/>
          <c:w val="0.59518661766169356"/>
          <c:h val="0.79717317081376349"/>
        </c:manualLayout>
      </c:layout>
      <c:bar3DChart>
        <c:barDir val="bar"/>
        <c:grouping val="clustered"/>
        <c:varyColors val="0"/>
        <c:ser>
          <c:idx val="0"/>
          <c:order val="0"/>
          <c:tx>
            <c:v>2022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CATERTERISMO!$A$2:$A$15</c:f>
              <c:strCache>
                <c:ptCount val="14"/>
                <c:pt idx="0">
                  <c:v>PCA</c:v>
                </c:pt>
                <c:pt idx="1">
                  <c:v>Ablación terapéutica</c:v>
                </c:pt>
                <c:pt idx="2">
                  <c:v>CIA</c:v>
                </c:pt>
                <c:pt idx="3">
                  <c:v>Pericardiocentesis</c:v>
                </c:pt>
                <c:pt idx="4">
                  <c:v>Angioplastia</c:v>
                </c:pt>
                <c:pt idx="5">
                  <c:v>Comunicación Inter Ventricular </c:v>
                </c:pt>
                <c:pt idx="6">
                  <c:v>Atrioseptostomía</c:v>
                </c:pt>
                <c:pt idx="7">
                  <c:v>Colocación de marcapasos definitivo</c:v>
                </c:pt>
                <c:pt idx="8">
                  <c:v>Valvuloplastia pulmonar</c:v>
                </c:pt>
                <c:pt idx="9">
                  <c:v>Stent/Ballon en coartación de aorta</c:v>
                </c:pt>
                <c:pt idx="10">
                  <c:v>Aortopolastia</c:v>
                </c:pt>
                <c:pt idx="11">
                  <c:v>Colocación de marcapasos temporal</c:v>
                </c:pt>
                <c:pt idx="12">
                  <c:v>Retiro de cuerpo extraño intracardiaco</c:v>
                </c:pt>
                <c:pt idx="13">
                  <c:v>Extracción de vegetación</c:v>
                </c:pt>
              </c:strCache>
            </c:strRef>
          </c:cat>
          <c:val>
            <c:numRef>
              <c:f>CATERTERISMO!$B$2:$B$15</c:f>
              <c:numCache>
                <c:formatCode>General</c:formatCode>
                <c:ptCount val="14"/>
                <c:pt idx="0">
                  <c:v>57</c:v>
                </c:pt>
                <c:pt idx="1">
                  <c:v>7</c:v>
                </c:pt>
                <c:pt idx="2">
                  <c:v>23</c:v>
                </c:pt>
                <c:pt idx="3">
                  <c:v>3</c:v>
                </c:pt>
                <c:pt idx="4">
                  <c:v>0</c:v>
                </c:pt>
                <c:pt idx="5">
                  <c:v>19</c:v>
                </c:pt>
                <c:pt idx="6">
                  <c:v>4</c:v>
                </c:pt>
                <c:pt idx="7">
                  <c:v>1</c:v>
                </c:pt>
                <c:pt idx="8">
                  <c:v>8</c:v>
                </c:pt>
                <c:pt idx="9">
                  <c:v>9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B-403B-8DCF-DA25122F98D1}"/>
            </c:ext>
          </c:extLst>
        </c:ser>
        <c:ser>
          <c:idx val="1"/>
          <c:order val="1"/>
          <c:tx>
            <c:v>2021</c:v>
          </c:tx>
          <c:spPr>
            <a:solidFill>
              <a:srgbClr val="70AD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CATERTERISMO!$A$2:$A$15</c:f>
              <c:strCache>
                <c:ptCount val="14"/>
                <c:pt idx="0">
                  <c:v>PCA</c:v>
                </c:pt>
                <c:pt idx="1">
                  <c:v>Ablación terapéutica</c:v>
                </c:pt>
                <c:pt idx="2">
                  <c:v>CIA</c:v>
                </c:pt>
                <c:pt idx="3">
                  <c:v>Pericardiocentesis</c:v>
                </c:pt>
                <c:pt idx="4">
                  <c:v>Angioplastia</c:v>
                </c:pt>
                <c:pt idx="5">
                  <c:v>Comunicación Inter Ventricular </c:v>
                </c:pt>
                <c:pt idx="6">
                  <c:v>Atrioseptostomía</c:v>
                </c:pt>
                <c:pt idx="7">
                  <c:v>Colocación de marcapasos definitivo</c:v>
                </c:pt>
                <c:pt idx="8">
                  <c:v>Valvuloplastia pulmonar</c:v>
                </c:pt>
                <c:pt idx="9">
                  <c:v>Stent/Ballon en coartación de aorta</c:v>
                </c:pt>
                <c:pt idx="10">
                  <c:v>Aortopolastia</c:v>
                </c:pt>
                <c:pt idx="11">
                  <c:v>Colocación de marcapasos temporal</c:v>
                </c:pt>
                <c:pt idx="12">
                  <c:v>Retiro de cuerpo extraño intracardiaco</c:v>
                </c:pt>
                <c:pt idx="13">
                  <c:v>Extracción de vegetación</c:v>
                </c:pt>
              </c:strCache>
            </c:strRef>
          </c:cat>
          <c:val>
            <c:numRef>
              <c:f>CATERTERISMO!$C$2:$C$15</c:f>
              <c:numCache>
                <c:formatCode>General</c:formatCode>
                <c:ptCount val="14"/>
                <c:pt idx="0">
                  <c:v>39</c:v>
                </c:pt>
                <c:pt idx="1">
                  <c:v>18</c:v>
                </c:pt>
                <c:pt idx="2">
                  <c:v>17</c:v>
                </c:pt>
                <c:pt idx="3">
                  <c:v>12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3B-403B-8DCF-DA25122F9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0"/>
        <c:shape val="box"/>
        <c:axId val="103434496"/>
        <c:axId val="103440768"/>
        <c:axId val="0"/>
      </c:bar3DChart>
      <c:catAx>
        <c:axId val="103434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US" sz="1050" b="1" dirty="0" err="1">
                    <a:solidFill>
                      <a:schemeClr val="tx1"/>
                    </a:solidFill>
                  </a:rPr>
                  <a:t>Patologías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3440768"/>
        <c:crosses val="autoZero"/>
        <c:auto val="1"/>
        <c:lblAlgn val="ctr"/>
        <c:lblOffset val="100"/>
        <c:noMultiLvlLbl val="0"/>
      </c:catAx>
      <c:valAx>
        <c:axId val="10344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b="1" dirty="0"/>
                  <a:t>Número</a:t>
                </a:r>
                <a:r>
                  <a:rPr lang="es-MX" b="1" baseline="0" dirty="0"/>
                  <a:t> de casos</a:t>
                </a:r>
                <a:endParaRPr lang="es-MX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034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73292289638821"/>
          <c:y val="0.92008763496712664"/>
          <c:w val="0.12897901220519439"/>
          <c:h val="4.3659463322482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2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Hoja3!$B$28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A5-43DD-A017-4366BC0BA9C7}"/>
              </c:ext>
            </c:extLst>
          </c:dPt>
          <c:dLbls>
            <c:dLbl>
              <c:idx val="0"/>
              <c:layout>
                <c:manualLayout>
                  <c:x val="1.9498085502943137E-2"/>
                  <c:y val="4.9427163998393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s-MX" sz="1100" b="1" i="0" u="none" strike="noStrike" kern="1200" baseline="0">
                        <a:solidFill>
                          <a:schemeClr val="tx1"/>
                        </a:solidFill>
                        <a:latin typeface="Montserrat" panose="020B0604020202020204" charset="0"/>
                        <a:ea typeface="+mn-ea"/>
                        <a:cs typeface="+mn-cs"/>
                      </a:defRPr>
                    </a:pPr>
                    <a:r>
                      <a:rPr lang="en-US" sz="1100" b="1" dirty="0">
                        <a:latin typeface="Montserrat" panose="020B0604020202020204" charset="0"/>
                      </a:rPr>
                      <a:t>56.35 %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s-MX" sz="1100" b="1" i="0" u="none" strike="noStrike" kern="1200" baseline="0">
                      <a:solidFill>
                        <a:schemeClr val="tx1"/>
                      </a:solidFill>
                      <a:latin typeface="Montserrat" panose="020B060402020202020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955118580089025"/>
                      <c:h val="6.61161354061335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A5-43DD-A017-4366BC0BA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Hoja3!$C$28</c:f>
              <c:numCache>
                <c:formatCode>0.0</c:formatCode>
                <c:ptCount val="1"/>
                <c:pt idx="0">
                  <c:v>56.37044967880086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A5-43DD-A017-4366BC0BA9C7}"/>
            </c:ext>
          </c:extLst>
        </c:ser>
        <c:ser>
          <c:idx val="1"/>
          <c:order val="1"/>
          <c:tx>
            <c:strRef>
              <c:f>Hoja3!$B$29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CCCFF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2496809171571897E-2"/>
                  <c:y val="6.09731266980402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43.65%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19101061494198"/>
                      <c:h val="6.61161354061335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A5-43DD-A017-4366BC0BA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Hoja3!$C$29</c:f>
              <c:numCache>
                <c:formatCode>0.0</c:formatCode>
                <c:ptCount val="1"/>
                <c:pt idx="0">
                  <c:v>43.629550321199147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A5-43DD-A017-4366BC0BA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100"/>
        <c:axId val="104882560"/>
        <c:axId val="104884096"/>
      </c:barChart>
      <c:catAx>
        <c:axId val="10488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884096"/>
        <c:crosses val="autoZero"/>
        <c:auto val="1"/>
        <c:lblAlgn val="ctr"/>
        <c:lblOffset val="100"/>
        <c:noMultiLvlLbl val="0"/>
      </c:catAx>
      <c:valAx>
        <c:axId val="104884096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10488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0.21961</cdr:x>
      <cdr:y>0.42641</cdr:y>
    </cdr:from>
    <cdr:to>
      <cdr:x>0.92539</cdr:x>
      <cdr:y>0.56729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AAB53EB6-4602-4690-9639-DBC8B9ACA388}"/>
            </a:ext>
          </a:extLst>
        </cdr:cNvPr>
        <cdr:cNvSpPr txBox="1"/>
      </cdr:nvSpPr>
      <cdr:spPr>
        <a:xfrm xmlns:a="http://schemas.openxmlformats.org/drawingml/2006/main">
          <a:off x="348802" y="2042783"/>
          <a:ext cx="1120969" cy="674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0.13845</cdr:x>
      <cdr:y>0.40446</cdr:y>
    </cdr:from>
    <cdr:to>
      <cdr:x>0.81392</cdr:x>
      <cdr:y>0.57877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C1ABCEE6-E7AD-4A65-B920-21F826D4192E}"/>
            </a:ext>
          </a:extLst>
        </cdr:cNvPr>
        <cdr:cNvSpPr txBox="1"/>
      </cdr:nvSpPr>
      <cdr:spPr>
        <a:xfrm xmlns:a="http://schemas.openxmlformats.org/drawingml/2006/main">
          <a:off x="246830" y="1760513"/>
          <a:ext cx="1204229" cy="7587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000" b="1" dirty="0">
              <a:solidFill>
                <a:srgbClr val="771920"/>
              </a:solidFill>
              <a:latin typeface="Montserrat" panose="020B0604020202020204" charset="0"/>
              <a:cs typeface="Arial" panose="020B0604020202020204" pitchFamily="34" charset="0"/>
            </a:rPr>
            <a:t>PACIENTES</a:t>
          </a:r>
        </a:p>
        <a:p xmlns:a="http://schemas.openxmlformats.org/drawingml/2006/main">
          <a:pPr algn="ctr"/>
          <a:r>
            <a:rPr lang="es-MX" sz="1000" b="1" dirty="0">
              <a:solidFill>
                <a:srgbClr val="771920"/>
              </a:solidFill>
              <a:latin typeface="Montserrat" panose="020B0604020202020204" charset="0"/>
              <a:cs typeface="Arial" panose="020B0604020202020204" pitchFamily="34" charset="0"/>
            </a:rPr>
            <a:t>TRIAGE</a:t>
          </a:r>
          <a:endParaRPr lang="es-MX" sz="1200" b="1" dirty="0">
            <a:solidFill>
              <a:srgbClr val="771920"/>
            </a:solidFill>
            <a:latin typeface="Montserrat" panose="020B0604020202020204" charset="0"/>
            <a:cs typeface="Arial" panose="020B0604020202020204" pitchFamily="34" charset="0"/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2T00:55:28.7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1,'27764'0,"-23789"0,-3951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2T00:56:18.7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1,'24892'0,"-17995"0,-6889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2T00:57:02.6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1,'0'2263,"0"-2227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2T00:57:22.3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1,'0'2541,"0"-2516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090E5-F43A-44AC-99D6-D35A288B41DE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5181-DECB-4C67-AA2E-4F20BC348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4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ce65a12c1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/>
              <a:t>LISTO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2ce65a12c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Incluir dos renglones: mortalidad </a:t>
            </a:r>
            <a:r>
              <a:rPr lang="es-ES" dirty="0" err="1"/>
              <a:t>inp</a:t>
            </a:r>
            <a:r>
              <a:rPr lang="es-ES" dirty="0"/>
              <a:t>, mortalidad internacional y mortalidad otra institución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A4E3-5AAB-471C-8842-E146CF7B8B4B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51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SOBREVIDA INP, INTERNACIONAL Y DE OTRA INSTITUCIÓN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A4E3-5AAB-471C-8842-E146CF7B8B4B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37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¿DESDE CUANDO SE CREO EL GRUPO INTERDISCIPLINARIO?</a:t>
            </a:r>
          </a:p>
          <a:p>
            <a:r>
              <a:rPr lang="es-ES" dirty="0"/>
              <a:t>¿QUÉ ES </a:t>
            </a:r>
            <a:r>
              <a:rPr lang="es-ES" dirty="0">
                <a:highlight>
                  <a:srgbClr val="FFFF00"/>
                </a:highlight>
              </a:rPr>
              <a:t>SAP?</a:t>
            </a:r>
          </a:p>
          <a:p>
            <a:r>
              <a:rPr lang="es-ES" dirty="0">
                <a:highlight>
                  <a:srgbClr val="FFFF00"/>
                </a:highlight>
              </a:rPr>
              <a:t>¿CUAL ES EL CODIGO 100?</a:t>
            </a:r>
            <a:endParaRPr lang="es-MX" dirty="0">
              <a:highlight>
                <a:srgbClr val="FFFF00"/>
              </a:highlight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A4E3-5AAB-471C-8842-E146CF7B8B4B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28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Qué es nutrición</a:t>
            </a:r>
          </a:p>
          <a:p>
            <a:r>
              <a:rPr lang="es-ES" dirty="0"/>
              <a:t>Revisar punto 3, ELLOS NOS DIERON LA PLATAFORMA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A4E3-5AAB-471C-8842-E146CF7B8B4B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68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MX"/>
              <a:t>FALTA INFORMACIÓN</a:t>
            </a:r>
            <a:endParaRPr/>
          </a:p>
        </p:txBody>
      </p:sp>
      <p:sp>
        <p:nvSpPr>
          <p:cNvPr id="469" name="Google Shape;46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72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2f47ee93f4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dirty="0"/>
              <a:t>COMPARATIVO CON PISA. RELEVANTE. QUÉ SIGNIFICA ESTA DIAPOSITIVA.</a:t>
            </a:r>
          </a:p>
          <a:p>
            <a:r>
              <a:rPr lang="es-ES" dirty="0"/>
              <a:t>TITULO ENCIMADO; REVISAR.</a:t>
            </a:r>
          </a:p>
          <a:p>
            <a:r>
              <a:rPr lang="es-ES" dirty="0"/>
              <a:t>CUANTO CON PISA.</a:t>
            </a:r>
            <a:endParaRPr lang="es-MX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g22f47ee93f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LA RELACION RECETAS PASADO 2021 VS 2022, PORQUE MENOS.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QUÉ ES EL TALON DE GRATUIDAD.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386E1-FB49-49D1-875F-029722DA1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6EE6C5-8310-4797-A8F9-093F7B13D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BD555-D371-4A58-8182-F1A58363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C2EB2C-BBAB-48F7-A347-902DF0A2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AEAF95-EA4F-48AF-B056-061C3751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CC1A1E-F71F-46BF-A14B-BB4192F1E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" y="0"/>
            <a:ext cx="12147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81B0C-456D-4E54-810E-5A5663C3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9869B0-477B-4D81-86C7-C8DF6C341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9FCCC-7003-4A48-BDAF-2DF57477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8B899-FD40-455C-81FD-2E1DBCB8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5F9B5-FF98-46D2-840C-19A8BECB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21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510687-99FE-46E5-947D-38707F0B1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88DE1A-0475-4707-9D8A-FFD05EF9A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BF141-AB5D-442F-A588-796A51FB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C2870-D3C4-4E34-B806-D9B5B7C5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4D7FE-67A9-4C34-B87F-0D7E164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1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D02B9-95B0-46AA-9F4F-96ED2ACD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1B2085-BA33-4AE1-B85F-4B0DB71F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F965B-B22E-4EA6-AA23-13B6A4E3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CFE9E-CD05-4490-AD34-462D8C3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7639DD-FDAA-48E8-B4DA-B6D335F3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31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43EAA-F14F-4FE2-AA63-620D620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7CF3C3-EA7C-4987-B915-5E2DD6D7B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1ADE8-1349-4FF8-ABF9-7E244AB8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633DC-DBEF-42F2-BB1C-74DF2050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55DD9D-E913-4BB5-9300-23AB809D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90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C53CD-E4BF-49CA-B72E-E7EE4874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23381-B9CB-4C41-B73B-FC59A8F24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9BAA39-0252-4A18-8DD1-1987A888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309536-97BD-47DF-AC79-8CD2260A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DC3EEA-565E-4944-AC39-03770389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72869-D3AA-4426-A0D6-1CA5C2C8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4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FE5F4-9765-4BF6-B560-8B8D4B38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EBE741-E0C3-4335-8A4D-D21FA465E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0773A6-C3A9-46D0-8739-363CD624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8B5256-8AE7-4FAE-A61F-C56058544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EC90EA-A203-4CC4-A9C8-E1D4F2C0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B1C425-BD72-4314-89F4-E6A3F6D5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4EE01D-3657-48CE-A6E4-EEFF7465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6A0811-4138-4E04-B917-C8DD4300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35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F9E93-D9FB-4DB0-94CB-A3F8EB5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7B0EC-55E5-4392-84ED-9533DA49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0AC70-7F4A-4016-8BE3-8867D50E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C5612F-A9B8-4D17-820B-28C046CD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03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7750CE-C10B-442E-BC3A-B04AA264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51E348-7657-4381-B26C-38BA94B4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235585-B55E-43FA-BE6E-8F6A28C3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36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7941-1002-4FE8-BD07-6F2FEECC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BEF5E-2EAF-4E08-ABAC-8FDCCD83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C00AD-F0AC-49C6-9CEF-77F52FDE3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D2AFA-04E9-456B-837C-1B9F69CD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6E9C6E-60FE-4F7D-A8D3-D8975208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E4735A-FFD6-43DA-AE20-6A44F6E4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3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DA703-7DF6-448F-95BC-46DC4B22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806206-2A78-4CAA-B807-138F04AEA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1645B-A9A0-4744-B19B-158D598F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EC7AE-4316-4714-8E50-E5AFF2C3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D5110A-BC55-47CC-A61F-E3D43D4C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4C0838-E247-4F3D-8F27-EEDCB821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39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7196C5-73FA-4157-9FD2-9324E1F1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5E443-6FB5-49C5-8C12-8FA9C6387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326C9-2587-473E-A146-2996C77BF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9470-8500-4DC0-BB09-02FFCFBF187F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4C6B3-AFC8-4D38-A0BF-0BB64E053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40ECC9-9690-4C28-91ED-85FAE82BC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F9D6C3-7805-407B-AE21-E63CF6E985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" y="0"/>
            <a:ext cx="12147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467B2-ADB3-4390-90F2-6050FFB2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35" y="112190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MX" sz="6300" dirty="0">
                <a:solidFill>
                  <a:srgbClr val="002060"/>
                </a:solidFill>
              </a:rPr>
              <a:t>PRIMERA SESIÓN ORDINARIA 2023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07D1F7-9C43-4070-B17A-120181C8A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DRA. MERCEDES MACÍAS PARRA</a:t>
            </a:r>
          </a:p>
          <a:p>
            <a:pPr algn="r"/>
            <a:endParaRPr lang="es-MX" dirty="0"/>
          </a:p>
          <a:p>
            <a:pPr algn="r"/>
            <a:r>
              <a:rPr lang="es-MX" sz="1800" dirty="0"/>
              <a:t>27 DE ABRIL DE 2023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3F564D4-7A84-4BF4-AD57-BE1E6659DCEE}"/>
              </a:ext>
            </a:extLst>
          </p:cNvPr>
          <p:cNvCxnSpPr/>
          <p:nvPr/>
        </p:nvCxnSpPr>
        <p:spPr>
          <a:xfrm>
            <a:off x="1978090" y="4180114"/>
            <a:ext cx="837889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2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379;p8">
            <a:extLst>
              <a:ext uri="{FF2B5EF4-FFF2-40B4-BE49-F238E27FC236}">
                <a16:creationId xmlns:a16="http://schemas.microsoft.com/office/drawing/2014/main" id="{2FF0D453-0086-4B51-835F-22BC268BE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441308"/>
              </p:ext>
            </p:extLst>
          </p:nvPr>
        </p:nvGraphicFramePr>
        <p:xfrm>
          <a:off x="472553" y="1894569"/>
          <a:ext cx="4891876" cy="345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Concepto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 Var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Preconsulta 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18,528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15,449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</a:t>
                      </a:r>
                      <a:r>
                        <a:rPr lang="es-MX" sz="14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16.6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1era. Vez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5,153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5,362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4.1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Subsecuente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95,878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106,673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11.3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 Consulta</a:t>
                      </a:r>
                      <a:endParaRPr sz="1400" u="none" strike="noStrike" cap="none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Externa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119,559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127,484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6.2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Google Shape;380;p8">
            <a:extLst>
              <a:ext uri="{FF2B5EF4-FFF2-40B4-BE49-F238E27FC236}">
                <a16:creationId xmlns:a16="http://schemas.microsoft.com/office/drawing/2014/main" id="{418830A3-88FD-4A6D-B676-C79D75D49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459049"/>
              </p:ext>
            </p:extLst>
          </p:nvPr>
        </p:nvGraphicFramePr>
        <p:xfrm>
          <a:off x="5612497" y="1391956"/>
          <a:ext cx="6158427" cy="4965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9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6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Causas</a:t>
                      </a:r>
                      <a:endParaRPr sz="13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0" marB="635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</a:t>
                      </a:r>
                      <a:endParaRPr sz="13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</a:t>
                      </a:r>
                      <a:endParaRPr sz="13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25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Casos</a:t>
                      </a:r>
                      <a:endParaRPr sz="13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</a:t>
                      </a:r>
                      <a:endParaRPr sz="13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Casos</a:t>
                      </a:r>
                      <a:endParaRPr sz="13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</a:t>
                      </a:r>
                      <a:endParaRPr sz="13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Malformaciones congénitas, deformidades y anomalías cromosómicas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2,484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18.0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2,365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17.</a:t>
                      </a: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endocrinas nutricionales y metabólicas 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1,418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10.3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1,325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9.9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Trastornos mentales y del comportamiento.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813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5.9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1,038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7.</a:t>
                      </a: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del sistema </a:t>
                      </a:r>
                      <a:r>
                        <a:rPr lang="es-MX" sz="1300" b="1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genitourinario</a:t>
                      </a: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.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688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5.</a:t>
                      </a: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748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5.6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Tumores (neoplastias)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849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6.2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687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5.1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de la piel y del tejido subcutáneo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670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4.1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671</a:t>
                      </a:r>
                      <a:endParaRPr sz="1300" b="0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3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4.9</a:t>
                      </a:r>
                      <a:endParaRPr sz="1300" b="1" i="0" u="none" strike="noStrike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Google Shape;381;p8">
            <a:extLst>
              <a:ext uri="{FF2B5EF4-FFF2-40B4-BE49-F238E27FC236}">
                <a16:creationId xmlns:a16="http://schemas.microsoft.com/office/drawing/2014/main" id="{1C197EF0-BC28-4E01-8E6F-0C1C12A37949}"/>
              </a:ext>
            </a:extLst>
          </p:cNvPr>
          <p:cNvSpPr/>
          <p:nvPr/>
        </p:nvSpPr>
        <p:spPr>
          <a:xfrm>
            <a:off x="3112716" y="498662"/>
            <a:ext cx="5448280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Consulta Externa  y sus principales causas de morbilidad 2021 - 2022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C9525B5-EE24-426C-9E00-90FAFBD206C1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5403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1;p8">
            <a:extLst>
              <a:ext uri="{FF2B5EF4-FFF2-40B4-BE49-F238E27FC236}">
                <a16:creationId xmlns:a16="http://schemas.microsoft.com/office/drawing/2014/main" id="{1C197EF0-BC28-4E01-8E6F-0C1C12A37949}"/>
              </a:ext>
            </a:extLst>
          </p:cNvPr>
          <p:cNvSpPr/>
          <p:nvPr/>
        </p:nvSpPr>
        <p:spPr>
          <a:xfrm>
            <a:off x="189559" y="225404"/>
            <a:ext cx="11664600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Urgencias en el INP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6" name="Google Shape;389;p9">
            <a:extLst>
              <a:ext uri="{FF2B5EF4-FFF2-40B4-BE49-F238E27FC236}">
                <a16:creationId xmlns:a16="http://schemas.microsoft.com/office/drawing/2014/main" id="{90947984-5497-454B-88D4-E0866838A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50550"/>
              </p:ext>
            </p:extLst>
          </p:nvPr>
        </p:nvGraphicFramePr>
        <p:xfrm>
          <a:off x="7669763" y="1169358"/>
          <a:ext cx="4184396" cy="907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2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2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 Var</a:t>
                      </a:r>
                      <a:endParaRPr sz="12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3184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Valoración de Urgencias 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29,372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38,096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29.7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891DAD8-3EB6-E7D1-FCF3-66B22A242EF6}"/>
              </a:ext>
            </a:extLst>
          </p:cNvPr>
          <p:cNvSpPr txBox="1"/>
          <p:nvPr/>
        </p:nvSpPr>
        <p:spPr>
          <a:xfrm>
            <a:off x="2608607" y="1169114"/>
            <a:ext cx="358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Urgencias Calificadas</a:t>
            </a:r>
            <a:endParaRPr lang="es-MX" sz="1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2DA8371-2DED-4584-8D96-95E0E8981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966618"/>
              </p:ext>
            </p:extLst>
          </p:nvPr>
        </p:nvGraphicFramePr>
        <p:xfrm>
          <a:off x="337841" y="1668186"/>
          <a:ext cx="7021661" cy="482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881FB94-FDC2-4853-BE32-5CAB34F8830F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A991318-384C-4EE9-A0F0-CAEFE2F7D1BC}"/>
              </a:ext>
            </a:extLst>
          </p:cNvPr>
          <p:cNvSpPr/>
          <p:nvPr/>
        </p:nvSpPr>
        <p:spPr>
          <a:xfrm>
            <a:off x="7472046" y="2340290"/>
            <a:ext cx="4303187" cy="348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Por cada 10 </a:t>
            </a:r>
            <a:r>
              <a:rPr lang="es-MX" sz="1400" dirty="0"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consultas</a:t>
            </a: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s-MX" sz="1400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3 </a:t>
            </a: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son urgencias calificadas.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En el 2022 </a:t>
            </a:r>
            <a:r>
              <a:rPr lang="es-MX" sz="14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de las 38,096 atenciones, el 27% (10,264) requirió mantenerse en observación y de estos, </a:t>
            </a:r>
            <a:r>
              <a:rPr lang="es-MX" sz="1400" b="1" dirty="0"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el 33% (3,361) fue hospitalizado.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Los accidentes y violencias fueron la primera causa de atención de </a:t>
            </a:r>
            <a:r>
              <a:rPr lang="es-MX" sz="1400" b="1" dirty="0"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urgencias reales, con 3,452 casos (34%)</a:t>
            </a:r>
            <a:r>
              <a:rPr lang="es-MX" sz="14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, cifra menor al 2021 </a:t>
            </a:r>
            <a:r>
              <a:rPr lang="es-MX" sz="1400" dirty="0"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(</a:t>
            </a:r>
            <a:r>
              <a:rPr lang="es-MX" sz="14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3,620)</a:t>
            </a: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En el </a:t>
            </a:r>
            <a:r>
              <a:rPr lang="es-MX" sz="1400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80%</a:t>
            </a:r>
            <a:r>
              <a:rPr lang="es-MX" sz="14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 de los casos, se valoró  en menos de 10 minutos.</a:t>
            </a:r>
            <a:endParaRPr lang="es-MX" sz="1400" cap="small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1333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261;p10">
            <a:extLst>
              <a:ext uri="{FF2B5EF4-FFF2-40B4-BE49-F238E27FC236}">
                <a16:creationId xmlns:a16="http://schemas.microsoft.com/office/drawing/2014/main" id="{4D7AD39A-E1A8-4C83-8875-AD9A1BCC5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643220"/>
              </p:ext>
            </p:extLst>
          </p:nvPr>
        </p:nvGraphicFramePr>
        <p:xfrm>
          <a:off x="627968" y="1288157"/>
          <a:ext cx="10936063" cy="49229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5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6688307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084940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15726700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51792233"/>
                    </a:ext>
                  </a:extLst>
                </a:gridCol>
                <a:gridCol w="2123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343"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Variable Hospitalaria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2019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2020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%  de</a:t>
                      </a:r>
                      <a:r>
                        <a:rPr lang="es-MX" sz="14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funcionamiento comparado con el 2019</a:t>
                      </a: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Camas Censables Habilitadas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251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220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235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243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96.8%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8023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Egresos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5,760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5,057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5,852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6,258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108.6%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Cirugías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5,070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3,940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5,338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5,310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104.7%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Promedio días estancia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10.94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11.05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10.27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10.38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94.9%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Autopsias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48.3%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34302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dirty="0">
                          <a:latin typeface="+mn-lt"/>
                          <a:cs typeface="Arial" panose="020B0604020202020204" pitchFamily="34" charset="0"/>
                        </a:rPr>
                        <a:t>Exámenes de Laboratorio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1,033,271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831,595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973,548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941,678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91.1%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6286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dirty="0">
                          <a:latin typeface="+mn-lt"/>
                          <a:cs typeface="Arial" panose="020B0604020202020204" pitchFamily="34" charset="0"/>
                        </a:rPr>
                        <a:t>Total de Consulta Externa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146,510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85,323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119,559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127,484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87.0%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0696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dirty="0">
                          <a:latin typeface="+mn-lt"/>
                          <a:cs typeface="Arial" panose="020B0604020202020204" pitchFamily="34" charset="0"/>
                        </a:rPr>
                        <a:t>Terapias de Rehabilitación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38,138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17,911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20,806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31,420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82.4%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34291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dirty="0">
                          <a:latin typeface="+mn-lt"/>
                          <a:cs typeface="Arial" panose="020B0604020202020204" pitchFamily="34" charset="0"/>
                        </a:rPr>
                        <a:t>Valoraciones en Urgencias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36,864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23,714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dirty="0">
                          <a:latin typeface="+mn-lt"/>
                          <a:cs typeface="Arial" panose="020B0604020202020204" pitchFamily="34" charset="0"/>
                        </a:rPr>
                        <a:t>29,372</a:t>
                      </a:r>
                      <a:endParaRPr sz="1400" b="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dirty="0">
                          <a:latin typeface="+mn-lt"/>
                          <a:cs typeface="Arial" panose="020B0604020202020204" pitchFamily="34" charset="0"/>
                        </a:rPr>
                        <a:t>38,096</a:t>
                      </a:r>
                      <a:endParaRPr sz="1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103.3%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Trasplantes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45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24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57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62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137.8%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Quimioterapias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8,628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9,242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10,317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8,778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Arial"/>
                        </a:rPr>
                        <a:t>101.7%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586947"/>
                  </a:ext>
                </a:extLst>
              </a:tr>
            </a:tbl>
          </a:graphicData>
        </a:graphic>
      </p:graphicFrame>
      <p:sp>
        <p:nvSpPr>
          <p:cNvPr id="4" name="Google Shape;250;p9">
            <a:extLst>
              <a:ext uri="{FF2B5EF4-FFF2-40B4-BE49-F238E27FC236}">
                <a16:creationId xmlns:a16="http://schemas.microsoft.com/office/drawing/2014/main" id="{8634B34C-0F5C-4D9A-98AC-9960EBDC9CAA}"/>
              </a:ext>
            </a:extLst>
          </p:cNvPr>
          <p:cNvSpPr/>
          <p:nvPr/>
        </p:nvSpPr>
        <p:spPr>
          <a:xfrm>
            <a:off x="3885493" y="433553"/>
            <a:ext cx="5360207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Indicadores Hospitalarios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2019 - 2022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0195648-9516-4036-9778-93329B215D8D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279669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0;p10">
            <a:extLst>
              <a:ext uri="{FF2B5EF4-FFF2-40B4-BE49-F238E27FC236}">
                <a16:creationId xmlns:a16="http://schemas.microsoft.com/office/drawing/2014/main" id="{4B8BFC2D-3198-428D-9369-2EC2AB96A0CC}"/>
              </a:ext>
            </a:extLst>
          </p:cNvPr>
          <p:cNvSpPr/>
          <p:nvPr/>
        </p:nvSpPr>
        <p:spPr>
          <a:xfrm>
            <a:off x="0" y="605974"/>
            <a:ext cx="12192000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Cuidados Paliativos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enero a diciembre 2021 - 2022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8174F89-704B-4126-B1E6-29E8982C5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52281"/>
              </p:ext>
            </p:extLst>
          </p:nvPr>
        </p:nvGraphicFramePr>
        <p:xfrm>
          <a:off x="678025" y="1570857"/>
          <a:ext cx="6030686" cy="4842585"/>
        </p:xfrm>
        <a:graphic>
          <a:graphicData uri="http://schemas.openxmlformats.org/drawingml/2006/table">
            <a:tbl>
              <a:tblPr/>
              <a:tblGrid>
                <a:gridCol w="2532888">
                  <a:extLst>
                    <a:ext uri="{9D8B030D-6E8A-4147-A177-3AD203B41FA5}">
                      <a16:colId xmlns:a16="http://schemas.microsoft.com/office/drawing/2014/main" val="881243757"/>
                    </a:ext>
                  </a:extLst>
                </a:gridCol>
                <a:gridCol w="1239910">
                  <a:extLst>
                    <a:ext uri="{9D8B030D-6E8A-4147-A177-3AD203B41FA5}">
                      <a16:colId xmlns:a16="http://schemas.microsoft.com/office/drawing/2014/main" val="3466982911"/>
                    </a:ext>
                  </a:extLst>
                </a:gridCol>
                <a:gridCol w="1220610">
                  <a:extLst>
                    <a:ext uri="{9D8B030D-6E8A-4147-A177-3AD203B41FA5}">
                      <a16:colId xmlns:a16="http://schemas.microsoft.com/office/drawing/2014/main" val="1356767764"/>
                    </a:ext>
                  </a:extLst>
                </a:gridCol>
                <a:gridCol w="1037278">
                  <a:extLst>
                    <a:ext uri="{9D8B030D-6E8A-4147-A177-3AD203B41FA5}">
                      <a16:colId xmlns:a16="http://schemas.microsoft.com/office/drawing/2014/main" val="3687573257"/>
                    </a:ext>
                  </a:extLst>
                </a:gridCol>
              </a:tblGrid>
              <a:tr h="538065"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Var %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965663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Llamadas Telefónicas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5,632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3,751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-33.4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26910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Consultas a Domicilio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14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53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278.6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26166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Videollamadas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58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28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-51.7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74391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Fortalecimiento Emocional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213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442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107.5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30735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Entrevistas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329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333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1.2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62598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Capacitación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50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           41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-18.0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68455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Cambio de sonda</a:t>
                      </a:r>
                      <a:endParaRPr lang="es-MX" sz="18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10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3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-70.0</a:t>
                      </a:r>
                      <a:endParaRPr lang="es-MX" sz="180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35593"/>
                  </a:ext>
                </a:extLst>
              </a:tr>
              <a:tr h="538065"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6,306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4,651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-26.2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64999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88368FAC-7185-4795-A530-71F91ABC1618}"/>
              </a:ext>
            </a:extLst>
          </p:cNvPr>
          <p:cNvSpPr/>
          <p:nvPr/>
        </p:nvSpPr>
        <p:spPr>
          <a:xfrm>
            <a:off x="7016620" y="1881795"/>
            <a:ext cx="4366727" cy="422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cs typeface="Arial" panose="020B0604020202020204" pitchFamily="34" charset="0"/>
              </a:rPr>
              <a:t>10 pacientes cuentan con apoyo ventilatorio; 7 con ventilación invasiva y 3 con ventilación no invasiva. Además de los beneficios psicosociales para el paciente y sus familiares, representa una disminución en los costos hospitalarios.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cs typeface="Arial" panose="020B0604020202020204" pitchFamily="34" charset="0"/>
              </a:rPr>
              <a:t>Se participó en la elaboración de la </a:t>
            </a:r>
            <a:r>
              <a:rPr lang="es-ES" sz="1400" b="1" dirty="0">
                <a:cs typeface="Arial" panose="020B0604020202020204" pitchFamily="34" charset="0"/>
              </a:rPr>
              <a:t>Guía de Manejo Integral de Cuidados Paliativos </a:t>
            </a:r>
            <a:r>
              <a:rPr lang="es-ES" sz="1400" dirty="0">
                <a:cs typeface="Arial" panose="020B0604020202020204" pitchFamily="34" charset="0"/>
              </a:rPr>
              <a:t>en pacientes pediátricos, del Consejo de Salubridad General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cs typeface="Arial" panose="020B0604020202020204" pitchFamily="34" charset="0"/>
              </a:rPr>
              <a:t>Se participó en el Simposio Cuidados Paliativos Pediátricos, impartido en el Senado de la República.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cs typeface="Arial" panose="020B0604020202020204" pitchFamily="34" charset="0"/>
              </a:rPr>
              <a:t>Presentación del libro </a:t>
            </a:r>
            <a:r>
              <a:rPr lang="es-ES" sz="1400" b="1" dirty="0">
                <a:cs typeface="Arial" panose="020B0604020202020204" pitchFamily="34" charset="0"/>
              </a:rPr>
              <a:t>“Mi Cuidado Mi Derecho”.</a:t>
            </a:r>
            <a:endParaRPr lang="es-MX" sz="1200" dirty="0"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E57D93D-B787-4520-B5E7-5B329302C05E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24662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416;p11">
            <a:extLst>
              <a:ext uri="{FF2B5EF4-FFF2-40B4-BE49-F238E27FC236}">
                <a16:creationId xmlns:a16="http://schemas.microsoft.com/office/drawing/2014/main" id="{F04B5D3A-CA81-4350-8435-AD2096F6A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546152"/>
              </p:ext>
            </p:extLst>
          </p:nvPr>
        </p:nvGraphicFramePr>
        <p:xfrm>
          <a:off x="1322107" y="1264809"/>
          <a:ext cx="9367786" cy="53236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6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Tasas Infecciones Asociadas a la Atención de la Salud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IAAS (1000 días estancia)</a:t>
                      </a:r>
                      <a:endParaRPr sz="1300" b="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8.9</a:t>
                      </a:r>
                      <a:endParaRPr sz="1300" b="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</a:t>
                      </a:r>
                      <a:r>
                        <a:rPr lang="es-MX" sz="1300" i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1.6</a:t>
                      </a:r>
                      <a:endParaRPr sz="1300" b="0" i="0" u="none" strike="noStrike" cap="none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IAAS (1000 días paciente)</a:t>
                      </a:r>
                      <a:endParaRPr sz="13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7.0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11.1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ITSAC (infecciones del torrente sanguíneo asociadas a catéter por mil días CVC)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1.4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0.7</a:t>
                      </a:r>
                      <a:endParaRPr sz="1300" b="1" i="0" u="none" strike="noStrike" cap="none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NAV (neumonías asociadas a ventilador) por mil días ventilador mecánico</a:t>
                      </a:r>
                      <a:endParaRPr sz="13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8.1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0.9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ITUAC (infecciones del tracto urinario asociado a catéter urinario) por mil días de catéter urinario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3.3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0.5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</a:t>
                      </a:r>
                      <a:r>
                        <a:rPr lang="es-MX" sz="1300" b="1" i="0" u="none" strike="noStrike" cap="none" dirty="0" err="1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ISQx</a:t>
                      </a: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(infecciones de sitio quirúrgico) por 100 cirugías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2.3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1.3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Bacteriemia por S. </a:t>
                      </a:r>
                      <a:r>
                        <a:rPr lang="es-MX" sz="1300" b="1" i="0" u="none" strike="noStrike" cap="none" dirty="0" err="1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aureus</a:t>
                      </a: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</a:t>
                      </a:r>
                      <a:r>
                        <a:rPr lang="es-MX" sz="1300" b="1" i="0" u="none" strike="noStrike" cap="none" dirty="0" err="1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meticillinoresistente</a:t>
                      </a: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por mil hemocultivos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r>
                        <a:rPr lang="es-MX" sz="1300" b="1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.7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Gastroenteritis por C. </a:t>
                      </a:r>
                      <a:r>
                        <a:rPr lang="es-MX" sz="1300" i="0" u="none" strike="noStrike" cap="none" dirty="0" err="1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difficile</a:t>
                      </a: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por 100 casos de diarrea</a:t>
                      </a:r>
                      <a:endParaRPr sz="13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28.6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21.2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IAAS Terapia Intensiva Pediátrica (1,000 días estancia/ paciente)</a:t>
                      </a:r>
                      <a:endParaRPr sz="13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21.4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17.</a:t>
                      </a:r>
                      <a:r>
                        <a:rPr lang="es-MX" sz="1300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IAAS Terapia Intensiva Neonatal (1,000 días estancia/ paciente)</a:t>
                      </a:r>
                      <a:endParaRPr sz="13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6.2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300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8.8</a:t>
                      </a:r>
                      <a:r>
                        <a:rPr lang="es-MX" sz="13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/</a:t>
                      </a:r>
                      <a:r>
                        <a:rPr lang="es-MX" sz="1300" i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8.0</a:t>
                      </a:r>
                      <a:endParaRPr sz="13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Google Shape;417;p11">
            <a:extLst>
              <a:ext uri="{FF2B5EF4-FFF2-40B4-BE49-F238E27FC236}">
                <a16:creationId xmlns:a16="http://schemas.microsoft.com/office/drawing/2014/main" id="{C640B7F5-D715-4DEF-B3FB-BBC36D0910A4}"/>
              </a:ext>
            </a:extLst>
          </p:cNvPr>
          <p:cNvSpPr/>
          <p:nvPr/>
        </p:nvSpPr>
        <p:spPr>
          <a:xfrm>
            <a:off x="3145952" y="605706"/>
            <a:ext cx="5900096" cy="715089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Infecciones Asociadas a la Atención en Salud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</a:t>
            </a:r>
            <a:endParaRPr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B71E53C-FD1C-4D58-B7BE-170070AAEC26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43181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0;p12">
            <a:extLst>
              <a:ext uri="{FF2B5EF4-FFF2-40B4-BE49-F238E27FC236}">
                <a16:creationId xmlns:a16="http://schemas.microsoft.com/office/drawing/2014/main" id="{EF51DE80-166D-4266-A14F-8A85F24BC341}"/>
              </a:ext>
            </a:extLst>
          </p:cNvPr>
          <p:cNvSpPr/>
          <p:nvPr/>
        </p:nvSpPr>
        <p:spPr>
          <a:xfrm>
            <a:off x="2198317" y="278275"/>
            <a:ext cx="6859800" cy="865297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 err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Morbi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-Mortalidad hospitalaria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4" name="Google Shape;428;p12">
            <a:extLst>
              <a:ext uri="{FF2B5EF4-FFF2-40B4-BE49-F238E27FC236}">
                <a16:creationId xmlns:a16="http://schemas.microsoft.com/office/drawing/2014/main" id="{10B25AE4-5B72-48C8-9880-620347D46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919116"/>
              </p:ext>
            </p:extLst>
          </p:nvPr>
        </p:nvGraphicFramePr>
        <p:xfrm>
          <a:off x="375587" y="1508266"/>
          <a:ext cx="5385938" cy="482548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757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Principales Causas de Morbilidad Hospitalaria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3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Causas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Tumores (Neoplasias)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1,562</a:t>
                      </a:r>
                      <a:endParaRPr sz="120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(40.7%)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1,320</a:t>
                      </a:r>
                      <a:endParaRPr sz="120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(32.4%)</a:t>
                      </a:r>
                      <a:endParaRPr sz="12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cap="none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del Sistema Respiratorio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solidFill>
                          <a:srgbClr val="262626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625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(16.3%)</a:t>
                      </a:r>
                      <a:endParaRPr sz="1200" dirty="0">
                        <a:solidFill>
                          <a:srgbClr val="262626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876</a:t>
                      </a:r>
                      <a:endParaRPr sz="120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(21.5%)</a:t>
                      </a:r>
                      <a:endParaRPr sz="12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cap="none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200" b="1" u="none" strike="noStrike" cap="none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Malformaciones congénitas, deformidades y anomalías cromosómicas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872</a:t>
                      </a:r>
                      <a:endParaRPr sz="120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(22.7%)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846</a:t>
                      </a:r>
                      <a:endParaRPr sz="120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(20.7%)</a:t>
                      </a:r>
                      <a:endParaRPr sz="12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cap="none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del Sistema Digestivo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447</a:t>
                      </a:r>
                      <a:endParaRPr sz="120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(11.6%)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544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(13.3%)</a:t>
                      </a:r>
                      <a:endParaRPr sz="12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Traumatismos, envenenamientos y algunas otras consecuencias de causas externas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328</a:t>
                      </a:r>
                      <a:endParaRPr sz="120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(8.5%)</a:t>
                      </a:r>
                      <a:endParaRPr sz="12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493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(12.1%)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5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 TOTAL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3,834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4,079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Google Shape;429;p12">
            <a:extLst>
              <a:ext uri="{FF2B5EF4-FFF2-40B4-BE49-F238E27FC236}">
                <a16:creationId xmlns:a16="http://schemas.microsoft.com/office/drawing/2014/main" id="{82E4408B-79DB-463E-90BD-ADA33E808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745942"/>
              </p:ext>
            </p:extLst>
          </p:nvPr>
        </p:nvGraphicFramePr>
        <p:xfrm>
          <a:off x="5960094" y="1309239"/>
          <a:ext cx="6020413" cy="52235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 gridSpan="5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Principales Causas de Mortalidad Hospitalaria</a:t>
                      </a:r>
                      <a:endParaRPr sz="1400" b="1" u="none" strike="noStrike" kern="1200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Causas</a:t>
                      </a:r>
                      <a:endParaRPr sz="1400" b="1" u="none" strike="noStrike" kern="1200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400" b="1" u="none" strike="noStrike" kern="1200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400" b="1" u="none" strike="noStrike" kern="1200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Var</a:t>
                      </a:r>
                      <a:endParaRPr sz="1400" b="1" u="none" strike="noStrike" kern="1200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1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Malformaciones congénitas, deformidades y anomalías cromosómicas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32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37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15.6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91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</a:t>
                      </a:r>
                      <a:endParaRPr sz="1200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Tumores (Neoplasias)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33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23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-30.3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25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200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de la sangre y de los órganos hematopoyéticos y ciertos trastornos que afectan el mecanismo de la inmunidad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23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21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-8.7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91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200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del sistema digestivo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12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200.0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91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</a:t>
                      </a:r>
                      <a:endParaRPr sz="1200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Enfermedades del sistema circulatorio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11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-9.0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91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</a:t>
                      </a:r>
                      <a:endParaRPr sz="1200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Todas las demás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48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47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-2.0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72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 TOTAL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151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150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-0.7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3370900-B652-43C4-9A1A-FEAC0532E250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407416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40;p13">
            <a:extLst>
              <a:ext uri="{FF2B5EF4-FFF2-40B4-BE49-F238E27FC236}">
                <a16:creationId xmlns:a16="http://schemas.microsoft.com/office/drawing/2014/main" id="{249275AA-88EA-4E40-9B7A-4B145C512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434175"/>
              </p:ext>
            </p:extLst>
          </p:nvPr>
        </p:nvGraphicFramePr>
        <p:xfrm>
          <a:off x="7538484" y="4048123"/>
          <a:ext cx="4482495" cy="16496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8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Estadística de Corrección de PCA y CIA 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1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Cardiología Intervencionista</a:t>
                      </a:r>
                      <a:endParaRPr sz="11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1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Tiempo promedio de hospitalización</a:t>
                      </a:r>
                      <a:endParaRPr sz="11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1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Mortalidad</a:t>
                      </a:r>
                      <a:endParaRPr sz="11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1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de éxito</a:t>
                      </a:r>
                      <a:endParaRPr sz="11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1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PCA y CIA</a:t>
                      </a:r>
                      <a:endParaRPr sz="11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1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3.6 días </a:t>
                      </a:r>
                      <a:endParaRPr sz="11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1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Sin mortalidad</a:t>
                      </a:r>
                      <a:endParaRPr sz="11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1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94%</a:t>
                      </a:r>
                      <a:endParaRPr sz="11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Google Shape;441;p13">
            <a:extLst>
              <a:ext uri="{FF2B5EF4-FFF2-40B4-BE49-F238E27FC236}">
                <a16:creationId xmlns:a16="http://schemas.microsoft.com/office/drawing/2014/main" id="{3DEDF8D9-5130-47C1-9E03-0BDFCAA2D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950898"/>
              </p:ext>
            </p:extLst>
          </p:nvPr>
        </p:nvGraphicFramePr>
        <p:xfrm>
          <a:off x="7646543" y="1955657"/>
          <a:ext cx="4266375" cy="1872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Cateterismos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200" b="1" i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200" b="1" i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 Var</a:t>
                      </a:r>
                      <a:endParaRPr sz="1200" b="1" i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Terapéuticos</a:t>
                      </a:r>
                      <a:endParaRPr sz="12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139</a:t>
                      </a:r>
                      <a:endParaRPr sz="12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125</a:t>
                      </a:r>
                      <a:endParaRPr sz="12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-10.07</a:t>
                      </a:r>
                      <a:endParaRPr sz="1200" b="1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Diagnósticos</a:t>
                      </a:r>
                      <a:endParaRPr sz="12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47</a:t>
                      </a:r>
                      <a:endParaRPr sz="12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68</a:t>
                      </a:r>
                      <a:endParaRPr sz="12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44.68</a:t>
                      </a:r>
                      <a:endParaRPr sz="1200" b="1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186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193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3.8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439;p13">
            <a:extLst>
              <a:ext uri="{FF2B5EF4-FFF2-40B4-BE49-F238E27FC236}">
                <a16:creationId xmlns:a16="http://schemas.microsoft.com/office/drawing/2014/main" id="{821AE168-C32E-4727-92B3-75F5BB9AF048}"/>
              </a:ext>
            </a:extLst>
          </p:cNvPr>
          <p:cNvSpPr/>
          <p:nvPr/>
        </p:nvSpPr>
        <p:spPr>
          <a:xfrm>
            <a:off x="2849550" y="663462"/>
            <a:ext cx="6492900" cy="865297"/>
          </a:xfrm>
          <a:prstGeom prst="roundRect">
            <a:avLst>
              <a:gd name="adj" fmla="val 3155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Cardiología Intervencionista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33FF5B9-3D78-4E85-A42F-E5D881B6C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87813"/>
              </p:ext>
            </p:extLst>
          </p:nvPr>
        </p:nvGraphicFramePr>
        <p:xfrm>
          <a:off x="0" y="1649009"/>
          <a:ext cx="7458004" cy="479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44E9AC2-9CA0-44E1-BD2F-C8731F775A85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218222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51;p14">
            <a:extLst>
              <a:ext uri="{FF2B5EF4-FFF2-40B4-BE49-F238E27FC236}">
                <a16:creationId xmlns:a16="http://schemas.microsoft.com/office/drawing/2014/main" id="{E4872B45-7D8D-4DC7-8343-2E7A329DE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743695"/>
              </p:ext>
            </p:extLst>
          </p:nvPr>
        </p:nvGraphicFramePr>
        <p:xfrm>
          <a:off x="2614779" y="2028552"/>
          <a:ext cx="6962442" cy="363613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5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Hospital</a:t>
                      </a:r>
                      <a:endParaRPr sz="1600" b="1" i="1" u="none" strike="noStrike" cap="none" dirty="0">
                        <a:solidFill>
                          <a:schemeClr val="lt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600" b="1" i="1" u="none" strike="noStrike" cap="none" dirty="0">
                        <a:solidFill>
                          <a:schemeClr val="lt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600" b="1" i="1" u="none" strike="noStrike" cap="none" dirty="0">
                        <a:solidFill>
                          <a:schemeClr val="lt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 Var</a:t>
                      </a:r>
                      <a:endParaRPr sz="1600" b="1" i="1" u="none" strike="noStrike" cap="none" dirty="0">
                        <a:solidFill>
                          <a:schemeClr val="lt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2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INP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139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130</a:t>
                      </a:r>
                      <a:endParaRPr sz="16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-6.5</a:t>
                      </a: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2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ABC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89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106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19.1</a:t>
                      </a: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600" b="1" i="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228</a:t>
                      </a:r>
                      <a:endParaRPr sz="1600" b="1" i="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236</a:t>
                      </a: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3.5</a:t>
                      </a: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Mortalidad INP</a:t>
                      </a:r>
                      <a:endParaRPr sz="1600" b="1" i="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8.8%</a:t>
                      </a: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938"/>
                  </a:ext>
                </a:extLst>
              </a:tr>
              <a:tr h="64677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Mortalidad Internacional</a:t>
                      </a:r>
                      <a:endParaRPr sz="1600" b="1" i="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2.5%</a:t>
                      </a: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6796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A40DB4E-227E-4894-ABD6-5A9FF485A610}"/>
              </a:ext>
            </a:extLst>
          </p:cNvPr>
          <p:cNvSpPr/>
          <p:nvPr/>
        </p:nvSpPr>
        <p:spPr>
          <a:xfrm>
            <a:off x="3048000" y="1024227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Cirugía Cardiovascular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F1BA559-A845-4537-AC03-30A12F77A44C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62934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1;p45">
            <a:extLst>
              <a:ext uri="{FF2B5EF4-FFF2-40B4-BE49-F238E27FC236}">
                <a16:creationId xmlns:a16="http://schemas.microsoft.com/office/drawing/2014/main" id="{E87B82C0-2C3E-4799-ABA4-AB1D81FA188B}"/>
              </a:ext>
            </a:extLst>
          </p:cNvPr>
          <p:cNvSpPr/>
          <p:nvPr/>
        </p:nvSpPr>
        <p:spPr>
          <a:xfrm>
            <a:off x="3447718" y="957468"/>
            <a:ext cx="5122843" cy="489059"/>
          </a:xfrm>
          <a:prstGeom prst="roundRect">
            <a:avLst>
              <a:gd name="adj" fmla="val 31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Trasplantes 2021 - 2022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Google Shape;475;p45">
            <a:extLst>
              <a:ext uri="{FF2B5EF4-FFF2-40B4-BE49-F238E27FC236}">
                <a16:creationId xmlns:a16="http://schemas.microsoft.com/office/drawing/2014/main" id="{305C843E-5E7E-45E8-B141-17F1498E3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793783"/>
              </p:ext>
            </p:extLst>
          </p:nvPr>
        </p:nvGraphicFramePr>
        <p:xfrm>
          <a:off x="2230239" y="1628051"/>
          <a:ext cx="7557800" cy="4648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8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Tipo de trasplante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56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Médula Ósea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Autólogo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Haploidéntico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19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16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Alogénico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22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56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45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37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73757"/>
                  </a:ext>
                </a:extLst>
              </a:tr>
              <a:tr h="464856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Sobre vida INP: 77.8, Global Mundial: 60/80, Nacional: 60.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serra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serra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serra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202532"/>
                  </a:ext>
                </a:extLst>
              </a:tr>
              <a:tr h="46485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Renal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13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5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Hígado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5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Córnea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8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57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62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B208254-3CB2-4B37-993E-F4CE79696F5C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21213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0;p17">
            <a:extLst>
              <a:ext uri="{FF2B5EF4-FFF2-40B4-BE49-F238E27FC236}">
                <a16:creationId xmlns:a16="http://schemas.microsoft.com/office/drawing/2014/main" id="{461FB7BD-EA9E-4539-AB81-568ECCF589E7}"/>
              </a:ext>
            </a:extLst>
          </p:cNvPr>
          <p:cNvSpPr/>
          <p:nvPr/>
        </p:nvSpPr>
        <p:spPr>
          <a:xfrm>
            <a:off x="2563456" y="442709"/>
            <a:ext cx="7378200" cy="7596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solidFill>
                  <a:srgbClr val="1F3864"/>
                </a:solidFill>
                <a:latin typeface="Montserrat"/>
                <a:sym typeface="Calibri"/>
              </a:rPr>
              <a:t>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Banco de Sangre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 2021 - 2022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481;p17">
            <a:extLst>
              <a:ext uri="{FF2B5EF4-FFF2-40B4-BE49-F238E27FC236}">
                <a16:creationId xmlns:a16="http://schemas.microsoft.com/office/drawing/2014/main" id="{19E21649-5DF6-438F-A6E0-8EC19ACBD71D}"/>
              </a:ext>
            </a:extLst>
          </p:cNvPr>
          <p:cNvSpPr/>
          <p:nvPr/>
        </p:nvSpPr>
        <p:spPr>
          <a:xfrm>
            <a:off x="7389043" y="1926878"/>
            <a:ext cx="4079515" cy="352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15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Durante el 2022 se recibieron </a:t>
            </a:r>
            <a:r>
              <a:rPr lang="es-MX" sz="15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8,669</a:t>
            </a:r>
            <a:r>
              <a:rPr lang="es-MX" sz="15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 candidatos a donación y cumplieron con los requisitos para donar 5,786 (67%), de ellos </a:t>
            </a:r>
            <a:r>
              <a:rPr lang="es-MX" sz="1500" b="1" i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el 7% correspondió a donaciones voluntarias y altruistas, el </a:t>
            </a:r>
            <a:r>
              <a:rPr lang="es-MX" sz="15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resto es de los familiares de los pacientes hospitalizados.</a:t>
            </a:r>
            <a:endParaRPr sz="15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127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15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Se realizaron </a:t>
            </a:r>
            <a:r>
              <a:rPr lang="es-MX" sz="15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20</a:t>
            </a:r>
            <a:r>
              <a:rPr lang="es-MX" sz="15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 estudios de </a:t>
            </a:r>
            <a:r>
              <a:rPr lang="es-MX" sz="1500" u="sng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Western </a:t>
            </a:r>
            <a:r>
              <a:rPr lang="es-MX" sz="1500" u="sng" dirty="0" err="1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Blot</a:t>
            </a:r>
            <a:r>
              <a:rPr lang="es-MX" sz="15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 para la detección de VIH, habiendo confirmado 12 positivos, 6 de donadores y 6 de pacientes</a:t>
            </a:r>
            <a:r>
              <a:rPr lang="es-MX" dirty="0">
                <a:solidFill>
                  <a:schemeClr val="dk1"/>
                </a:solidFill>
                <a:latin typeface="Monserrat"/>
                <a:ea typeface="Montserrat"/>
                <a:cs typeface="Arial" panose="020B0604020202020204" pitchFamily="34" charset="0"/>
                <a:sym typeface="Montserrat"/>
              </a:rPr>
              <a:t>.</a:t>
            </a:r>
            <a:endParaRPr dirty="0">
              <a:solidFill>
                <a:schemeClr val="dk1"/>
              </a:solidFill>
              <a:latin typeface="Monserrat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5" name="Google Shape;486;p17">
            <a:extLst>
              <a:ext uri="{FF2B5EF4-FFF2-40B4-BE49-F238E27FC236}">
                <a16:creationId xmlns:a16="http://schemas.microsoft.com/office/drawing/2014/main" id="{49141D3E-6858-46EA-946E-B2DD64011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635563"/>
              </p:ext>
            </p:extLst>
          </p:nvPr>
        </p:nvGraphicFramePr>
        <p:xfrm>
          <a:off x="496554" y="1352160"/>
          <a:ext cx="6120000" cy="46327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Productos Transfundidos </a:t>
                      </a:r>
                      <a:r>
                        <a:rPr lang="es-MX" sz="1300" b="1" dirty="0" err="1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Hemocomponentes</a:t>
                      </a:r>
                      <a:endParaRPr sz="13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3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3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Var %</a:t>
                      </a:r>
                      <a:endParaRPr sz="13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 dirty="0" err="1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Eritroaféresis</a:t>
                      </a:r>
                      <a:endParaRPr sz="1300" b="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4,985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4,486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-10.0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7E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Plasma fresco</a:t>
                      </a:r>
                      <a:endParaRPr sz="1300" b="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964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865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-10.3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Concentrado plaquetario</a:t>
                      </a:r>
                      <a:endParaRPr sz="1300" b="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2,866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2,662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-7.1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Crioprecipitado</a:t>
                      </a:r>
                      <a:endParaRPr sz="1300" b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288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347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20.5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Linfocitos/granulocitos</a:t>
                      </a:r>
                      <a:endParaRPr sz="1300" b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14</a:t>
                      </a:r>
                      <a:endParaRPr sz="130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-71.4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Células tallo</a:t>
                      </a:r>
                      <a:endParaRPr sz="1300" b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50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35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-30.0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300" b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9,167</a:t>
                      </a:r>
                      <a:endParaRPr sz="130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8,399</a:t>
                      </a:r>
                      <a:endParaRPr sz="13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-8.8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Fármacos suministrados</a:t>
                      </a:r>
                      <a:endParaRPr sz="1300" b="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6,190</a:t>
                      </a:r>
                      <a:endParaRPr sz="1300" b="1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9,513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53.7</a:t>
                      </a:r>
                      <a:endParaRPr sz="13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300" b="1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15,357</a:t>
                      </a:r>
                      <a:endParaRPr sz="1300" b="1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17,912</a:t>
                      </a:r>
                      <a:endParaRPr sz="1300" b="1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16.6</a:t>
                      </a:r>
                      <a:endParaRPr sz="1300" b="1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C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Google Shape;545;p30">
            <a:extLst>
              <a:ext uri="{FF2B5EF4-FFF2-40B4-BE49-F238E27FC236}">
                <a16:creationId xmlns:a16="http://schemas.microsoft.com/office/drawing/2014/main" id="{51CB5082-D202-F414-89BC-11AFCF2FC6AA}"/>
              </a:ext>
            </a:extLst>
          </p:cNvPr>
          <p:cNvSpPr/>
          <p:nvPr/>
        </p:nvSpPr>
        <p:spPr>
          <a:xfrm>
            <a:off x="6893559" y="2701319"/>
            <a:ext cx="318054" cy="317986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8F5F2"/>
              </a:solidFill>
              <a:latin typeface="Montserra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48;p30">
            <a:extLst>
              <a:ext uri="{FF2B5EF4-FFF2-40B4-BE49-F238E27FC236}">
                <a16:creationId xmlns:a16="http://schemas.microsoft.com/office/drawing/2014/main" id="{2CAE6AB7-E0DA-2232-74C8-6799A6533276}"/>
              </a:ext>
            </a:extLst>
          </p:cNvPr>
          <p:cNvSpPr/>
          <p:nvPr/>
        </p:nvSpPr>
        <p:spPr>
          <a:xfrm>
            <a:off x="6893559" y="4468443"/>
            <a:ext cx="318054" cy="317986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F8F5F2"/>
              </a:solidFill>
              <a:latin typeface="Montserrat" panose="020B0604020202020204" charset="0"/>
              <a:cs typeface="Calibri"/>
              <a:sym typeface="Calibri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3B11EE4-0648-41C6-9DE8-F2084B925F05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23069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B3F0204-0209-4701-98D6-33B59849C236}"/>
              </a:ext>
            </a:extLst>
          </p:cNvPr>
          <p:cNvSpPr/>
          <p:nvPr/>
        </p:nvSpPr>
        <p:spPr>
          <a:xfrm>
            <a:off x="604962" y="1264695"/>
            <a:ext cx="486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Investigadores en Ciencias Médicas (I.C.M) </a:t>
            </a:r>
            <a:endParaRPr lang="es-MX" b="0" dirty="0">
              <a:solidFill>
                <a:schemeClr val="accent6">
                  <a:lumMod val="50000"/>
                </a:schemeClr>
              </a:solidFill>
              <a:effectLst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511C1C-9D94-4962-BC83-A79E296DDA8C}"/>
              </a:ext>
            </a:extLst>
          </p:cNvPr>
          <p:cNvSpPr/>
          <p:nvPr/>
        </p:nvSpPr>
        <p:spPr>
          <a:xfrm>
            <a:off x="6581291" y="1247906"/>
            <a:ext cx="4581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Miembros del Sistema Nacional de Investigadores (S.N.I)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F91FA72-BBC7-4D95-A105-EE80C3245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120063"/>
              </p:ext>
            </p:extLst>
          </p:nvPr>
        </p:nvGraphicFramePr>
        <p:xfrm>
          <a:off x="385236" y="2129615"/>
          <a:ext cx="5299946" cy="433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A3807CC-1A72-5094-7AD8-8ACCC64788B3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INVESTIGACIÓN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7A8C2CE-F677-4456-8528-288FA9E5E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943702"/>
              </p:ext>
            </p:extLst>
          </p:nvPr>
        </p:nvGraphicFramePr>
        <p:xfrm>
          <a:off x="5843200" y="2146853"/>
          <a:ext cx="6057252" cy="39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96;p18">
            <a:extLst>
              <a:ext uri="{FF2B5EF4-FFF2-40B4-BE49-F238E27FC236}">
                <a16:creationId xmlns:a16="http://schemas.microsoft.com/office/drawing/2014/main" id="{2E5C4E95-96A2-44F3-AC40-89E071C04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222913"/>
              </p:ext>
            </p:extLst>
          </p:nvPr>
        </p:nvGraphicFramePr>
        <p:xfrm>
          <a:off x="1425814" y="1397200"/>
          <a:ext cx="9026225" cy="392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Imagenología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Estudios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Pacientes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PEP*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Estudios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Pacientes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PEP*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Estudios Radiológicos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41,231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21,704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1.9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44,436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23,842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Tomografías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4,213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3,066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37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4,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128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3,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045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Ultrasonidos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8,004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5,576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1.44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9,267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6,317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Resonancia Magnética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2,479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2,194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13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2,788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2,381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Densitometría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231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229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1.01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276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273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Angiografía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434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220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97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430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229</a:t>
                      </a:r>
                      <a:endParaRPr sz="14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</a:t>
                      </a: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</a:t>
                      </a:r>
                      <a:endParaRPr sz="1400" u="none" strike="noStrike" cap="none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56,592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32,989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1.72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61,325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36,087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1.7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PET- CT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364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368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SEPCT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644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4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601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Google Shape;498;p18">
            <a:extLst>
              <a:ext uri="{FF2B5EF4-FFF2-40B4-BE49-F238E27FC236}">
                <a16:creationId xmlns:a16="http://schemas.microsoft.com/office/drawing/2014/main" id="{7A03F34F-9F2A-4AC2-A259-FB823FF12920}"/>
              </a:ext>
            </a:extLst>
          </p:cNvPr>
          <p:cNvSpPr txBox="1"/>
          <p:nvPr/>
        </p:nvSpPr>
        <p:spPr>
          <a:xfrm>
            <a:off x="1399321" y="5316365"/>
            <a:ext cx="5784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050" b="1" i="1" u="none" strike="noStrike" cap="none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*</a:t>
            </a:r>
            <a:r>
              <a:rPr lang="es-MX" sz="11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PEP = Promedio de Estudios por Paciente</a:t>
            </a:r>
            <a:endParaRPr sz="1050" b="0" i="0" u="none" strike="noStrike" cap="none" dirty="0">
              <a:solidFill>
                <a:srgbClr val="000000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Google Shape;499;p18">
            <a:extLst>
              <a:ext uri="{FF2B5EF4-FFF2-40B4-BE49-F238E27FC236}">
                <a16:creationId xmlns:a16="http://schemas.microsoft.com/office/drawing/2014/main" id="{9AEA3861-BDBC-4ACF-B6B1-1FD10434A563}"/>
              </a:ext>
            </a:extLst>
          </p:cNvPr>
          <p:cNvSpPr txBox="1"/>
          <p:nvPr/>
        </p:nvSpPr>
        <p:spPr>
          <a:xfrm>
            <a:off x="970400" y="5849831"/>
            <a:ext cx="10248300" cy="738633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600" b="0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En radiología e imagen se realizaron </a:t>
            </a:r>
            <a:r>
              <a:rPr lang="es-MX" sz="20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61</a:t>
            </a:r>
            <a:r>
              <a:rPr lang="es-MX" sz="16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,</a:t>
            </a:r>
            <a:r>
              <a:rPr lang="es-MX" sz="20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325</a:t>
            </a:r>
            <a:r>
              <a:rPr lang="es-MX" sz="16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s-MX" sz="1600" b="0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estudios a </a:t>
            </a:r>
            <a:r>
              <a:rPr lang="es-MX" sz="20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36</a:t>
            </a:r>
            <a:r>
              <a:rPr lang="es-MX" sz="16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,</a:t>
            </a:r>
            <a:r>
              <a:rPr lang="es-MX" sz="20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087</a:t>
            </a:r>
            <a:r>
              <a:rPr lang="es-MX" sz="1600" b="0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 pacientes con una proporción estudio paciente de </a:t>
            </a:r>
            <a:r>
              <a:rPr lang="es-MX" sz="20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1.7</a:t>
            </a:r>
            <a:r>
              <a:rPr lang="es-MX" sz="1600" b="0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 con un incremento del </a:t>
            </a:r>
            <a:r>
              <a:rPr lang="es-MX" sz="20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8</a:t>
            </a:r>
            <a:r>
              <a:rPr lang="es-MX" sz="20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.36</a:t>
            </a:r>
            <a:r>
              <a:rPr lang="es-MX" sz="16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% </a:t>
            </a:r>
            <a:r>
              <a:rPr lang="es-MX" sz="1600" b="0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en el número de estudios.</a:t>
            </a:r>
            <a:endParaRPr sz="1600" b="0" i="0" u="none" strike="noStrike" cap="none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" name="Google Shape;500;p18">
            <a:extLst>
              <a:ext uri="{FF2B5EF4-FFF2-40B4-BE49-F238E27FC236}">
                <a16:creationId xmlns:a16="http://schemas.microsoft.com/office/drawing/2014/main" id="{4502C533-2431-4F56-99F6-AA505B56CD40}"/>
              </a:ext>
            </a:extLst>
          </p:cNvPr>
          <p:cNvSpPr/>
          <p:nvPr/>
        </p:nvSpPr>
        <p:spPr>
          <a:xfrm>
            <a:off x="3202550" y="602065"/>
            <a:ext cx="5784001" cy="7596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Radiología e Imagen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 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CDEA259-C641-4708-81E4-38242BCBB2D4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89729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7;p19">
            <a:extLst>
              <a:ext uri="{FF2B5EF4-FFF2-40B4-BE49-F238E27FC236}">
                <a16:creationId xmlns:a16="http://schemas.microsoft.com/office/drawing/2014/main" id="{164B8664-628E-4DC0-99F8-62A6FE2CD96E}"/>
              </a:ext>
            </a:extLst>
          </p:cNvPr>
          <p:cNvSpPr/>
          <p:nvPr/>
        </p:nvSpPr>
        <p:spPr>
          <a:xfrm>
            <a:off x="3190350" y="424092"/>
            <a:ext cx="5811300" cy="6747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Exámenes de laboratorio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 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" name="Google Shape;511;p19">
            <a:extLst>
              <a:ext uri="{FF2B5EF4-FFF2-40B4-BE49-F238E27FC236}">
                <a16:creationId xmlns:a16="http://schemas.microsoft.com/office/drawing/2014/main" id="{DC85C094-CDAF-4DC7-ADC6-39B6AEF27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73410"/>
              </p:ext>
            </p:extLst>
          </p:nvPr>
        </p:nvGraphicFramePr>
        <p:xfrm>
          <a:off x="1416000" y="1161516"/>
          <a:ext cx="9360000" cy="5485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087"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Especialidad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2021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 Var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Química clínica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599,207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559,482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-6.6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Banco de Sangre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175,775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169,395</a:t>
                      </a:r>
                      <a:endParaRPr sz="120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-3.6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err="1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Hemato</a:t>
                      </a: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-Oncología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79,210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71,494</a:t>
                      </a:r>
                      <a:endParaRPr sz="120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-9.7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Bioquímica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36,990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40,394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9.2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Nefrología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27,738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31,447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13.4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err="1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Inmuno</a:t>
                      </a: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-Alergia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20,729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31,608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52.5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Bacteriología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15,043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17,606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17.0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Virología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11,649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12,505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7.3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Parasitología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6,163</a:t>
                      </a:r>
                      <a:endParaRPr sz="120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6,547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6.2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 err="1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Inmunogenética</a:t>
                      </a: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Molecular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236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230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-2.5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Subtotal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972,740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940,708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-3.3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087">
                <a:tc gridSpan="4"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200" b="1" kern="12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Laboratorio de Investigación</a:t>
                      </a:r>
                      <a:endParaRPr sz="1200" b="1" kern="12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Genética</a:t>
                      </a:r>
                      <a:endParaRPr sz="120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808</a:t>
                      </a:r>
                      <a:endParaRPr sz="120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970</a:t>
                      </a:r>
                      <a:endParaRPr sz="12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20.0</a:t>
                      </a:r>
                      <a:endParaRPr sz="12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 General</a:t>
                      </a:r>
                      <a:endParaRPr sz="1200" b="1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973,548</a:t>
                      </a:r>
                      <a:endParaRPr sz="1200" b="1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941,678</a:t>
                      </a:r>
                      <a:endParaRPr sz="1200" b="1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-3.3</a:t>
                      </a:r>
                      <a:endParaRPr sz="1200" b="1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CEB9C7B-B922-46E6-9159-51767D6C45C7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4178881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3;g219d5db0781_0_133">
            <a:extLst>
              <a:ext uri="{FF2B5EF4-FFF2-40B4-BE49-F238E27FC236}">
                <a16:creationId xmlns:a16="http://schemas.microsoft.com/office/drawing/2014/main" id="{D9E5D89B-B75E-4CFA-921E-8FB2D0A50D51}"/>
              </a:ext>
            </a:extLst>
          </p:cNvPr>
          <p:cNvSpPr txBox="1"/>
          <p:nvPr/>
        </p:nvSpPr>
        <p:spPr>
          <a:xfrm>
            <a:off x="3098700" y="462887"/>
            <a:ext cx="5994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Atención de Pacientes con Conductas Suicidas en el INP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Google Shape;565;g219d5db0781_0_133">
            <a:extLst>
              <a:ext uri="{FF2B5EF4-FFF2-40B4-BE49-F238E27FC236}">
                <a16:creationId xmlns:a16="http://schemas.microsoft.com/office/drawing/2014/main" id="{86B97010-DA35-479D-9193-9B9F23D80C82}"/>
              </a:ext>
            </a:extLst>
          </p:cNvPr>
          <p:cNvSpPr txBox="1"/>
          <p:nvPr/>
        </p:nvSpPr>
        <p:spPr>
          <a:xfrm>
            <a:off x="468156" y="1361436"/>
            <a:ext cx="743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defRPr/>
            </a:pP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Intentos  Suicidios Atendidos en Urgencias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defRPr/>
            </a:pP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2019- 2022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" name="Google Shape;566;g219d5db0781_0_133">
            <a:extLst>
              <a:ext uri="{FF2B5EF4-FFF2-40B4-BE49-F238E27FC236}">
                <a16:creationId xmlns:a16="http://schemas.microsoft.com/office/drawing/2014/main" id="{56FCCA94-1800-4947-A352-DB5B3637D2AE}"/>
              </a:ext>
            </a:extLst>
          </p:cNvPr>
          <p:cNvSpPr/>
          <p:nvPr/>
        </p:nvSpPr>
        <p:spPr>
          <a:xfrm>
            <a:off x="8175941" y="1411299"/>
            <a:ext cx="3934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Distribución por grupo etario de pacientes con intento suicida 2022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6" name="Google Shape;567;g219d5db0781_0_133">
            <a:extLst>
              <a:ext uri="{FF2B5EF4-FFF2-40B4-BE49-F238E27FC236}">
                <a16:creationId xmlns:a16="http://schemas.microsoft.com/office/drawing/2014/main" id="{ECCB82F5-569F-4F24-8B8A-E2DF8A174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677912"/>
              </p:ext>
            </p:extLst>
          </p:nvPr>
        </p:nvGraphicFramePr>
        <p:xfrm>
          <a:off x="8378890" y="2126896"/>
          <a:ext cx="3635125" cy="2987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Género /  Núm. de Intentos 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Edades 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Intentos 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2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Femenino / Masculino</a:t>
                      </a:r>
                      <a:endParaRPr sz="12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53 / 13</a:t>
                      </a:r>
                      <a:endParaRPr sz="12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Femenino</a:t>
                      </a:r>
                      <a:endParaRPr sz="12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10-14 años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29</a:t>
                      </a:r>
                      <a:endParaRPr sz="12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Femenino</a:t>
                      </a:r>
                      <a:endParaRPr sz="12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15-18 años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24</a:t>
                      </a:r>
                      <a:endParaRPr sz="12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Masculino</a:t>
                      </a:r>
                      <a:endParaRPr sz="12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10-14 años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</a:t>
                      </a:r>
                      <a:endParaRPr sz="12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Masculino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15-18 años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6</a:t>
                      </a:r>
                      <a:endParaRPr sz="12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Google Shape;568;g219d5db0781_0_133">
            <a:extLst>
              <a:ext uri="{FF2B5EF4-FFF2-40B4-BE49-F238E27FC236}">
                <a16:creationId xmlns:a16="http://schemas.microsoft.com/office/drawing/2014/main" id="{BC2CCC06-46B8-4F8F-866E-55911C69B5F3}"/>
              </a:ext>
            </a:extLst>
          </p:cNvPr>
          <p:cNvSpPr txBox="1"/>
          <p:nvPr/>
        </p:nvSpPr>
        <p:spPr>
          <a:xfrm>
            <a:off x="8378889" y="5314669"/>
            <a:ext cx="3528905" cy="72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lang="es-MX" sz="1200" i="0" u="none" strike="noStrike" cap="none" dirty="0">
                <a:solidFill>
                  <a:srgbClr val="000000"/>
                </a:solidFill>
                <a:ea typeface="Montserrat"/>
                <a:cs typeface="Arial" panose="020B0604020202020204" pitchFamily="34" charset="0"/>
                <a:sym typeface="Montserrat"/>
              </a:rPr>
              <a:t>La relación entre Hombres y Mujeres, en  Urgencias, de 2019 a 2022, 16,567 (47%) Mujeres y 18,600 (53%) Hombres.   </a:t>
            </a:r>
            <a:endParaRPr sz="1600" i="0" u="none" strike="noStrike" cap="none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8" name="Google Shape;571;g219d5db0781_0_133">
            <a:extLst>
              <a:ext uri="{FF2B5EF4-FFF2-40B4-BE49-F238E27FC236}">
                <a16:creationId xmlns:a16="http://schemas.microsoft.com/office/drawing/2014/main" id="{7FB21045-554C-4CCB-8185-607C06FCB955}"/>
              </a:ext>
            </a:extLst>
          </p:cNvPr>
          <p:cNvGraphicFramePr/>
          <p:nvPr>
            <p:extLst/>
          </p:nvPr>
        </p:nvGraphicFramePr>
        <p:xfrm>
          <a:off x="438034" y="5862428"/>
          <a:ext cx="7645525" cy="24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447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669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86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Google Shape;572;g219d5db0781_0_133">
            <a:extLst>
              <a:ext uri="{FF2B5EF4-FFF2-40B4-BE49-F238E27FC236}">
                <a16:creationId xmlns:a16="http://schemas.microsoft.com/office/drawing/2014/main" id="{C1D60818-F2AD-4254-9735-CFBF380E500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4205" y="1900525"/>
            <a:ext cx="7877415" cy="4021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569;g219d5db0781_0_133">
            <a:extLst>
              <a:ext uri="{FF2B5EF4-FFF2-40B4-BE49-F238E27FC236}">
                <a16:creationId xmlns:a16="http://schemas.microsoft.com/office/drawing/2014/main" id="{2EBDF26B-2F71-4B15-BB35-375F003044FE}"/>
              </a:ext>
            </a:extLst>
          </p:cNvPr>
          <p:cNvGraphicFramePr/>
          <p:nvPr>
            <p:extLst/>
          </p:nvPr>
        </p:nvGraphicFramePr>
        <p:xfrm>
          <a:off x="363894" y="6112290"/>
          <a:ext cx="7645525" cy="24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2019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2020</a:t>
                      </a:r>
                      <a:endParaRPr sz="1800" b="1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MX" sz="10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</a:t>
                      </a:r>
                      <a:endParaRPr sz="1800" b="1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3F0658A-4F1D-4730-A28A-692D6199FE21}"/>
              </a:ext>
            </a:extLst>
          </p:cNvPr>
          <p:cNvSpPr txBox="1"/>
          <p:nvPr/>
        </p:nvSpPr>
        <p:spPr>
          <a:xfrm>
            <a:off x="0" y="1297459"/>
            <a:ext cx="369332" cy="33241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1050" b="1" dirty="0">
                <a:latin typeface="Montserrat" panose="00000500000000000000" pitchFamily="2" charset="0"/>
              </a:rPr>
              <a:t>Número de </a:t>
            </a:r>
            <a:r>
              <a:rPr lang="es-MX" sz="1200" b="1" dirty="0">
                <a:latin typeface="Montserrat" panose="00000500000000000000" pitchFamily="2" charset="0"/>
              </a:rPr>
              <a:t>pacientes</a:t>
            </a:r>
            <a:endParaRPr lang="es-MX" sz="1050" b="1" dirty="0">
              <a:latin typeface="Montserrat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CA8707E-BB1E-41A6-A355-C497F9C70E9E}"/>
              </a:ext>
            </a:extLst>
          </p:cNvPr>
          <p:cNvSpPr txBox="1"/>
          <p:nvPr/>
        </p:nvSpPr>
        <p:spPr>
          <a:xfrm>
            <a:off x="4168346" y="6365916"/>
            <a:ext cx="115741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400" b="1" dirty="0">
                <a:latin typeface="Montserrat" panose="00000500000000000000" pitchFamily="2" charset="0"/>
              </a:rPr>
              <a:t>Años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448D113-6DBC-416E-9BE9-AAB608478236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23980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611;g219eccf9388_0_117">
            <a:extLst>
              <a:ext uri="{FF2B5EF4-FFF2-40B4-BE49-F238E27FC236}">
                <a16:creationId xmlns:a16="http://schemas.microsoft.com/office/drawing/2014/main" id="{9E4B1949-9BA1-4E15-A38E-970DF1285A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88" t="23367" b="2072"/>
          <a:stretch/>
        </p:blipFill>
        <p:spPr>
          <a:xfrm>
            <a:off x="3541690" y="2082172"/>
            <a:ext cx="5005275" cy="2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7;g219eccf9388_0_117">
            <a:extLst>
              <a:ext uri="{FF2B5EF4-FFF2-40B4-BE49-F238E27FC236}">
                <a16:creationId xmlns:a16="http://schemas.microsoft.com/office/drawing/2014/main" id="{3AD82C2C-F66A-430F-8003-7E582958A0CE}"/>
              </a:ext>
            </a:extLst>
          </p:cNvPr>
          <p:cNvSpPr txBox="1"/>
          <p:nvPr/>
        </p:nvSpPr>
        <p:spPr>
          <a:xfrm>
            <a:off x="3141040" y="166541"/>
            <a:ext cx="57212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defRPr/>
            </a:pP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Acciones para contribuir en la atención a Pacientes con Conductas Suicidas INP</a:t>
            </a:r>
            <a:endParaRPr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579;g219eccf9388_0_117">
            <a:extLst>
              <a:ext uri="{FF2B5EF4-FFF2-40B4-BE49-F238E27FC236}">
                <a16:creationId xmlns:a16="http://schemas.microsoft.com/office/drawing/2014/main" id="{1D1B422D-64F4-49A2-BFD6-F695456C307F}"/>
              </a:ext>
            </a:extLst>
          </p:cNvPr>
          <p:cNvSpPr/>
          <p:nvPr/>
        </p:nvSpPr>
        <p:spPr>
          <a:xfrm rot="5400000">
            <a:off x="3065306" y="1250409"/>
            <a:ext cx="439500" cy="53700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80;g219eccf9388_0_117">
            <a:extLst>
              <a:ext uri="{FF2B5EF4-FFF2-40B4-BE49-F238E27FC236}">
                <a16:creationId xmlns:a16="http://schemas.microsoft.com/office/drawing/2014/main" id="{D80C00E6-DDF9-4424-A592-0997AF02C6AE}"/>
              </a:ext>
            </a:extLst>
          </p:cNvPr>
          <p:cNvSpPr/>
          <p:nvPr/>
        </p:nvSpPr>
        <p:spPr>
          <a:xfrm rot="-5400000" flipH="1">
            <a:off x="8646850" y="1289195"/>
            <a:ext cx="439500" cy="46740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84;g219eccf9388_0_117">
            <a:extLst>
              <a:ext uri="{FF2B5EF4-FFF2-40B4-BE49-F238E27FC236}">
                <a16:creationId xmlns:a16="http://schemas.microsoft.com/office/drawing/2014/main" id="{665580EF-5963-4CA1-96D8-91DDA3FBC8DE}"/>
              </a:ext>
            </a:extLst>
          </p:cNvPr>
          <p:cNvSpPr/>
          <p:nvPr/>
        </p:nvSpPr>
        <p:spPr>
          <a:xfrm rot="5400000">
            <a:off x="2958151" y="2838371"/>
            <a:ext cx="439500" cy="53700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585;g219eccf9388_0_117">
            <a:extLst>
              <a:ext uri="{FF2B5EF4-FFF2-40B4-BE49-F238E27FC236}">
                <a16:creationId xmlns:a16="http://schemas.microsoft.com/office/drawing/2014/main" id="{9C3AE33F-92F9-4267-A129-2FBAC1F51B8F}"/>
              </a:ext>
            </a:extLst>
          </p:cNvPr>
          <p:cNvGrpSpPr/>
          <p:nvPr/>
        </p:nvGrpSpPr>
        <p:grpSpPr>
          <a:xfrm>
            <a:off x="4043471" y="5210879"/>
            <a:ext cx="3837959" cy="1209139"/>
            <a:chOff x="-157787" y="3788024"/>
            <a:chExt cx="3175795" cy="1412091"/>
          </a:xfrm>
        </p:grpSpPr>
        <p:pic>
          <p:nvPicPr>
            <p:cNvPr id="7" name="Google Shape;586;g219eccf9388_0_117">
              <a:extLst>
                <a:ext uri="{FF2B5EF4-FFF2-40B4-BE49-F238E27FC236}">
                  <a16:creationId xmlns:a16="http://schemas.microsoft.com/office/drawing/2014/main" id="{307ACB78-7C4A-422F-86A9-68FE865FC5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33518" t="22633" r="33326" b="60274"/>
            <a:stretch/>
          </p:blipFill>
          <p:spPr>
            <a:xfrm>
              <a:off x="-157787" y="4425858"/>
              <a:ext cx="3175795" cy="774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7;g219eccf9388_0_117">
              <a:extLst>
                <a:ext uri="{FF2B5EF4-FFF2-40B4-BE49-F238E27FC236}">
                  <a16:creationId xmlns:a16="http://schemas.microsoft.com/office/drawing/2014/main" id="{AC17A24B-42E2-47DA-8B63-64B5E6C43F7F}"/>
                </a:ext>
              </a:extLst>
            </p:cNvPr>
            <p:cNvSpPr txBox="1"/>
            <p:nvPr/>
          </p:nvSpPr>
          <p:spPr>
            <a:xfrm>
              <a:off x="171228" y="3788024"/>
              <a:ext cx="2715300" cy="341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s-MX" sz="1300" b="1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5. Vinculación y colaboración</a:t>
              </a:r>
              <a:endParaRPr sz="13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588;g219eccf9388_0_117">
              <a:extLst>
                <a:ext uri="{FF2B5EF4-FFF2-40B4-BE49-F238E27FC236}">
                  <a16:creationId xmlns:a16="http://schemas.microsoft.com/office/drawing/2014/main" id="{592ED4E9-A2E2-4FAB-AA3C-2A9F21843826}"/>
                </a:ext>
              </a:extLst>
            </p:cNvPr>
            <p:cNvSpPr txBox="1"/>
            <p:nvPr/>
          </p:nvSpPr>
          <p:spPr>
            <a:xfrm>
              <a:off x="246342" y="4104846"/>
              <a:ext cx="2382708" cy="272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ea typeface="Montserrat Medium"/>
                  <a:cs typeface="Arial" panose="020B0604020202020204" pitchFamily="34" charset="0"/>
                  <a:sym typeface="Montserrat Medium"/>
                </a:rPr>
                <a:t>Convenio de colaboración</a:t>
              </a:r>
              <a:endParaRPr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Google Shape;589;g219eccf9388_0_117">
            <a:extLst>
              <a:ext uri="{FF2B5EF4-FFF2-40B4-BE49-F238E27FC236}">
                <a16:creationId xmlns:a16="http://schemas.microsoft.com/office/drawing/2014/main" id="{6CF709CD-AD30-48F1-9906-18B5FD46ED79}"/>
              </a:ext>
            </a:extLst>
          </p:cNvPr>
          <p:cNvSpPr/>
          <p:nvPr/>
        </p:nvSpPr>
        <p:spPr>
          <a:xfrm>
            <a:off x="5706113" y="4390364"/>
            <a:ext cx="439500" cy="566700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595;g219eccf9388_0_117">
            <a:extLst>
              <a:ext uri="{FF2B5EF4-FFF2-40B4-BE49-F238E27FC236}">
                <a16:creationId xmlns:a16="http://schemas.microsoft.com/office/drawing/2014/main" id="{4C722BB5-EE2E-4DDA-BB43-CB3B919959B9}"/>
              </a:ext>
            </a:extLst>
          </p:cNvPr>
          <p:cNvGrpSpPr/>
          <p:nvPr/>
        </p:nvGrpSpPr>
        <p:grpSpPr>
          <a:xfrm>
            <a:off x="8727138" y="867995"/>
            <a:ext cx="3253369" cy="2902088"/>
            <a:chOff x="8946225" y="842421"/>
            <a:chExt cx="3534609" cy="2669326"/>
          </a:xfrm>
        </p:grpSpPr>
        <p:grpSp>
          <p:nvGrpSpPr>
            <p:cNvPr id="13" name="Google Shape;596;g219eccf9388_0_117">
              <a:extLst>
                <a:ext uri="{FF2B5EF4-FFF2-40B4-BE49-F238E27FC236}">
                  <a16:creationId xmlns:a16="http://schemas.microsoft.com/office/drawing/2014/main" id="{C71A610D-702C-4CFF-900C-E40C3CCFCAEB}"/>
                </a:ext>
              </a:extLst>
            </p:cNvPr>
            <p:cNvGrpSpPr/>
            <p:nvPr/>
          </p:nvGrpSpPr>
          <p:grpSpPr>
            <a:xfrm>
              <a:off x="8946225" y="842421"/>
              <a:ext cx="3534609" cy="1575629"/>
              <a:chOff x="8845553" y="2602784"/>
              <a:chExt cx="3534609" cy="1871514"/>
            </a:xfrm>
          </p:grpSpPr>
          <p:grpSp>
            <p:nvGrpSpPr>
              <p:cNvPr id="18" name="Google Shape;597;g219eccf9388_0_117">
                <a:extLst>
                  <a:ext uri="{FF2B5EF4-FFF2-40B4-BE49-F238E27FC236}">
                    <a16:creationId xmlns:a16="http://schemas.microsoft.com/office/drawing/2014/main" id="{29D985D3-E5D7-4C85-A181-EF982D3270E2}"/>
                  </a:ext>
                </a:extLst>
              </p:cNvPr>
              <p:cNvGrpSpPr/>
              <p:nvPr/>
            </p:nvGrpSpPr>
            <p:grpSpPr>
              <a:xfrm>
                <a:off x="8845553" y="2602784"/>
                <a:ext cx="3534609" cy="1871514"/>
                <a:chOff x="385391" y="1170004"/>
                <a:chExt cx="3534609" cy="1871514"/>
              </a:xfrm>
            </p:grpSpPr>
            <p:pic>
              <p:nvPicPr>
                <p:cNvPr id="20" name="Google Shape;598;g219eccf9388_0_117">
                  <a:extLst>
                    <a:ext uri="{FF2B5EF4-FFF2-40B4-BE49-F238E27FC236}">
                      <a16:creationId xmlns:a16="http://schemas.microsoft.com/office/drawing/2014/main" id="{46A5E6CE-9BD5-4B19-8E94-3D6515CF11F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26098" t="23513" r="26364" b="47476"/>
                <a:stretch/>
              </p:blipFill>
              <p:spPr>
                <a:xfrm>
                  <a:off x="385391" y="2361493"/>
                  <a:ext cx="1903272" cy="6800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" name="Google Shape;599;g219eccf9388_0_117">
                  <a:extLst>
                    <a:ext uri="{FF2B5EF4-FFF2-40B4-BE49-F238E27FC236}">
                      <a16:creationId xmlns:a16="http://schemas.microsoft.com/office/drawing/2014/main" id="{ED5AFDE8-4C43-4F8B-889A-7CBA4B617130}"/>
                    </a:ext>
                  </a:extLst>
                </p:cNvPr>
                <p:cNvSpPr txBox="1"/>
                <p:nvPr/>
              </p:nvSpPr>
              <p:spPr>
                <a:xfrm>
                  <a:off x="781100" y="1170004"/>
                  <a:ext cx="3138900" cy="3564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MX" sz="1300" b="1" dirty="0">
                      <a:solidFill>
                        <a:schemeClr val="accent1">
                          <a:lumMod val="75000"/>
                        </a:schemeClr>
                      </a:solidFill>
                      <a:latin typeface="Montserrat" panose="00000500000000000000" pitchFamily="2" charset="0"/>
                      <a:cs typeface="Arial" panose="020B0604020202020204" pitchFamily="34" charset="0"/>
                      <a:sym typeface="Montserrat Medium"/>
                    </a:rPr>
                    <a:t>7. Generación de publicaciones</a:t>
                  </a:r>
                  <a:endParaRPr sz="1300" b="1" dirty="0">
                    <a:solidFill>
                      <a:schemeClr val="accent1">
                        <a:lumMod val="75000"/>
                      </a:schemeClr>
                    </a:solidFill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Google Shape;600;g219eccf9388_0_117">
                <a:extLst>
                  <a:ext uri="{FF2B5EF4-FFF2-40B4-BE49-F238E27FC236}">
                    <a16:creationId xmlns:a16="http://schemas.microsoft.com/office/drawing/2014/main" id="{B5D77E09-041B-4539-995D-A59E48C6F1F9}"/>
                  </a:ext>
                </a:extLst>
              </p:cNvPr>
              <p:cNvSpPr txBox="1"/>
              <p:nvPr/>
            </p:nvSpPr>
            <p:spPr>
              <a:xfrm>
                <a:off x="9143743" y="3032585"/>
                <a:ext cx="3138900" cy="675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Char char="•"/>
                </a:pPr>
                <a:r>
                  <a:rPr lang="es-MX" sz="1000" dirty="0">
                    <a:solidFill>
                      <a:schemeClr val="dk1"/>
                    </a:solidFill>
                    <a:latin typeface="Montserrat" panose="00000500000000000000" pitchFamily="2" charset="0"/>
                    <a:cs typeface="Arial" panose="020B0604020202020204" pitchFamily="34" charset="0"/>
                    <a:sym typeface="Montserrat Medium"/>
                  </a:rPr>
                  <a:t>Generación de artículos científicos (1 en revisión, 2 en proceso de escritura)</a:t>
                </a:r>
                <a:endParaRPr sz="1000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Char char="•"/>
                </a:pPr>
                <a:r>
                  <a:rPr lang="es-MX" sz="1000" dirty="0">
                    <a:solidFill>
                      <a:schemeClr val="dk1"/>
                    </a:solidFill>
                    <a:latin typeface="Montserrat" panose="00000500000000000000" pitchFamily="2" charset="0"/>
                    <a:cs typeface="Arial" panose="020B0604020202020204" pitchFamily="34" charset="0"/>
                    <a:sym typeface="Montserrat Medium"/>
                  </a:rPr>
                  <a:t>Publicación de artículos de difusión (2)</a:t>
                </a:r>
                <a:endParaRPr sz="1000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Google Shape;601;g219eccf9388_0_117">
              <a:extLst>
                <a:ext uri="{FF2B5EF4-FFF2-40B4-BE49-F238E27FC236}">
                  <a16:creationId xmlns:a16="http://schemas.microsoft.com/office/drawing/2014/main" id="{4B555BB8-902D-47D3-99E5-1E88A7D8D80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5834" t="30476" r="27031" b="45808"/>
            <a:stretch/>
          </p:blipFill>
          <p:spPr>
            <a:xfrm>
              <a:off x="9844546" y="2232839"/>
              <a:ext cx="1673808" cy="6546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602;g219eccf9388_0_117">
              <a:extLst>
                <a:ext uri="{FF2B5EF4-FFF2-40B4-BE49-F238E27FC236}">
                  <a16:creationId xmlns:a16="http://schemas.microsoft.com/office/drawing/2014/main" id="{A767303C-3684-4EEF-9B65-92806A6E2402}"/>
                </a:ext>
              </a:extLst>
            </p:cNvPr>
            <p:cNvGrpSpPr/>
            <p:nvPr/>
          </p:nvGrpSpPr>
          <p:grpSpPr>
            <a:xfrm>
              <a:off x="10788068" y="2887514"/>
              <a:ext cx="1673900" cy="624233"/>
              <a:chOff x="4895549" y="-788736"/>
              <a:chExt cx="2998210" cy="1829523"/>
            </a:xfrm>
          </p:grpSpPr>
          <p:pic>
            <p:nvPicPr>
              <p:cNvPr id="16" name="Google Shape;603;g219eccf9388_0_117">
                <a:extLst>
                  <a:ext uri="{FF2B5EF4-FFF2-40B4-BE49-F238E27FC236}">
                    <a16:creationId xmlns:a16="http://schemas.microsoft.com/office/drawing/2014/main" id="{7F651625-E209-42FC-ACFD-3F2DDC0E3CF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3359" t="38635" r="39764" b="10515"/>
              <a:stretch/>
            </p:blipFill>
            <p:spPr>
              <a:xfrm>
                <a:off x="4895549" y="-788736"/>
                <a:ext cx="2998210" cy="18295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604;g219eccf9388_0_117">
                <a:extLst>
                  <a:ext uri="{FF2B5EF4-FFF2-40B4-BE49-F238E27FC236}">
                    <a16:creationId xmlns:a16="http://schemas.microsoft.com/office/drawing/2014/main" id="{C9F36BCF-B977-481B-B1EC-EE1A3D418600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2077" t="12737" r="87570" b="80272"/>
              <a:stretch/>
            </p:blipFill>
            <p:spPr>
              <a:xfrm>
                <a:off x="4941756" y="-653874"/>
                <a:ext cx="1262184" cy="4793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" name="Google Shape;605;g219eccf9388_0_117">
            <a:extLst>
              <a:ext uri="{FF2B5EF4-FFF2-40B4-BE49-F238E27FC236}">
                <a16:creationId xmlns:a16="http://schemas.microsoft.com/office/drawing/2014/main" id="{44DB229F-574E-451E-83C6-4848405FA429}"/>
              </a:ext>
            </a:extLst>
          </p:cNvPr>
          <p:cNvSpPr/>
          <p:nvPr/>
        </p:nvSpPr>
        <p:spPr>
          <a:xfrm rot="-3469727" flipH="1">
            <a:off x="8689798" y="4101276"/>
            <a:ext cx="439477" cy="552176"/>
          </a:xfrm>
          <a:prstGeom prst="downArrow">
            <a:avLst>
              <a:gd name="adj1" fmla="val 59956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606;g219eccf9388_0_117">
            <a:extLst>
              <a:ext uri="{FF2B5EF4-FFF2-40B4-BE49-F238E27FC236}">
                <a16:creationId xmlns:a16="http://schemas.microsoft.com/office/drawing/2014/main" id="{8C087B31-1A89-4327-AC8E-B2FE66CCBA5C}"/>
              </a:ext>
            </a:extLst>
          </p:cNvPr>
          <p:cNvGrpSpPr/>
          <p:nvPr/>
        </p:nvGrpSpPr>
        <p:grpSpPr>
          <a:xfrm>
            <a:off x="9260235" y="3833283"/>
            <a:ext cx="2703644" cy="2755181"/>
            <a:chOff x="8190154" y="4991400"/>
            <a:chExt cx="4000657" cy="1468490"/>
          </a:xfrm>
        </p:grpSpPr>
        <p:pic>
          <p:nvPicPr>
            <p:cNvPr id="24" name="Google Shape;607;g219eccf9388_0_117">
              <a:extLst>
                <a:ext uri="{FF2B5EF4-FFF2-40B4-BE49-F238E27FC236}">
                  <a16:creationId xmlns:a16="http://schemas.microsoft.com/office/drawing/2014/main" id="{19670FFC-6C49-439B-BB3D-F71ACC489E6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454824" y="5769664"/>
              <a:ext cx="2735987" cy="690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608;g219eccf9388_0_117">
              <a:extLst>
                <a:ext uri="{FF2B5EF4-FFF2-40B4-BE49-F238E27FC236}">
                  <a16:creationId xmlns:a16="http://schemas.microsoft.com/office/drawing/2014/main" id="{2DBF6B02-B9DE-4F1E-AB42-AB238961B2B1}"/>
                </a:ext>
              </a:extLst>
            </p:cNvPr>
            <p:cNvSpPr txBox="1"/>
            <p:nvPr/>
          </p:nvSpPr>
          <p:spPr>
            <a:xfrm>
              <a:off x="8190154" y="5157574"/>
              <a:ext cx="3966000" cy="757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Desarrollo de una campaña de prevención de conducta suicida en adolescentes (en colaboración con Universidad de Guadalajara). Lanzamiento nacional programado para junio de 2023.</a:t>
              </a:r>
              <a:endParaRPr sz="1000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609;g219eccf9388_0_117">
              <a:extLst>
                <a:ext uri="{FF2B5EF4-FFF2-40B4-BE49-F238E27FC236}">
                  <a16:creationId xmlns:a16="http://schemas.microsoft.com/office/drawing/2014/main" id="{468D90F2-ADAA-40F2-86A8-9FEC24E0C5F5}"/>
                </a:ext>
              </a:extLst>
            </p:cNvPr>
            <p:cNvSpPr txBox="1"/>
            <p:nvPr/>
          </p:nvSpPr>
          <p:spPr>
            <a:xfrm>
              <a:off x="9091209" y="4991400"/>
              <a:ext cx="2452200" cy="155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00" b="1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6. Prevención</a:t>
              </a:r>
              <a:endParaRPr sz="13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7" name="Google Shape;610;g219eccf9388_0_117">
              <a:extLst>
                <a:ext uri="{FF2B5EF4-FFF2-40B4-BE49-F238E27FC236}">
                  <a16:creationId xmlns:a16="http://schemas.microsoft.com/office/drawing/2014/main" id="{CF3126B5-73E0-46F4-8E06-40AC82716F3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312134" y="5769664"/>
              <a:ext cx="1142690" cy="6902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612;g219eccf9388_0_117">
            <a:extLst>
              <a:ext uri="{FF2B5EF4-FFF2-40B4-BE49-F238E27FC236}">
                <a16:creationId xmlns:a16="http://schemas.microsoft.com/office/drawing/2014/main" id="{39F21113-16D5-4452-82FA-BF430299EB4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72383" y="2099777"/>
            <a:ext cx="767635" cy="75267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613;g219eccf9388_0_117">
            <a:extLst>
              <a:ext uri="{FF2B5EF4-FFF2-40B4-BE49-F238E27FC236}">
                <a16:creationId xmlns:a16="http://schemas.microsoft.com/office/drawing/2014/main" id="{6AB28A83-0DEF-4BE3-98F4-75393764E639}"/>
              </a:ext>
            </a:extLst>
          </p:cNvPr>
          <p:cNvSpPr txBox="1"/>
          <p:nvPr/>
        </p:nvSpPr>
        <p:spPr>
          <a:xfrm>
            <a:off x="3861369" y="1042551"/>
            <a:ext cx="46206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3663" marR="0" lvl="0" indent="-9366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ea typeface="Montserrat Medium"/>
                <a:cs typeface="Arial" panose="020B0604020202020204" pitchFamily="34" charset="0"/>
                <a:sym typeface="Montserrat Medium"/>
              </a:rPr>
              <a:t>1. Se creo un grupo de trabajo interdisciplinario (33 profesionales para diagnóstico situacional e identificación de necesidades)</a:t>
            </a:r>
            <a:endParaRPr sz="13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2" name="Google Shape;581;g219eccf9388_0_117">
            <a:extLst>
              <a:ext uri="{FF2B5EF4-FFF2-40B4-BE49-F238E27FC236}">
                <a16:creationId xmlns:a16="http://schemas.microsoft.com/office/drawing/2014/main" id="{0FD94004-5482-499A-8770-210C404E7840}"/>
              </a:ext>
            </a:extLst>
          </p:cNvPr>
          <p:cNvGrpSpPr/>
          <p:nvPr/>
        </p:nvGrpSpPr>
        <p:grpSpPr>
          <a:xfrm>
            <a:off x="62769" y="1312024"/>
            <a:ext cx="2912976" cy="2529871"/>
            <a:chOff x="-95905" y="1024712"/>
            <a:chExt cx="2941212" cy="1717251"/>
          </a:xfrm>
        </p:grpSpPr>
        <p:sp>
          <p:nvSpPr>
            <p:cNvPr id="33" name="Google Shape;582;g219eccf9388_0_117">
              <a:extLst>
                <a:ext uri="{FF2B5EF4-FFF2-40B4-BE49-F238E27FC236}">
                  <a16:creationId xmlns:a16="http://schemas.microsoft.com/office/drawing/2014/main" id="{F12D3A44-4D14-4B1C-85C1-1CE63C8FA2F9}"/>
                </a:ext>
              </a:extLst>
            </p:cNvPr>
            <p:cNvSpPr txBox="1"/>
            <p:nvPr/>
          </p:nvSpPr>
          <p:spPr>
            <a:xfrm>
              <a:off x="-95905" y="1244065"/>
              <a:ext cx="2941200" cy="1497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indent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Desarrollo de un modelo de atención institucional (en proceso)</a:t>
              </a:r>
              <a:endParaRPr sz="1000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R="0" lvl="0" indent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Registro de Proyecto de Investigación  2022/060</a:t>
              </a:r>
              <a:endParaRPr sz="1000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L="171450" marR="0" lvl="0" indent="-10795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lang="es-MX" sz="10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Arial" panose="020B0604020202020204" pitchFamily="34" charset="0"/>
                <a:sym typeface="Montserrat Medium"/>
              </a:endParaRPr>
            </a:p>
            <a:p>
              <a:pPr marL="171450" marR="0" lvl="0" indent="-10795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Arial" panose="020B0604020202020204" pitchFamily="34" charset="0"/>
                <a:sym typeface="Montserrat Medium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Arial" panose="020B0604020202020204" pitchFamily="34" charset="0"/>
                <a:sym typeface="Montserrat Medium"/>
              </a:endParaRPr>
            </a:p>
            <a:p>
              <a:pPr marL="93663" lvl="0" indent="-93663" algn="ctr"/>
              <a:r>
                <a:rPr lang="es-MX" sz="1300" b="1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3. Identificación de necesidades de infraestructura </a:t>
              </a:r>
              <a:endParaRPr sz="13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propuesta de infraestructura y espacios</a:t>
              </a:r>
              <a:endParaRPr sz="1000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Próxima visita SAP (mayo 2023)</a:t>
              </a:r>
              <a:endParaRPr sz="1000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583;g219eccf9388_0_117">
              <a:extLst>
                <a:ext uri="{FF2B5EF4-FFF2-40B4-BE49-F238E27FC236}">
                  <a16:creationId xmlns:a16="http://schemas.microsoft.com/office/drawing/2014/main" id="{EEB96B2A-F3A0-4163-93C6-010E6A56175F}"/>
                </a:ext>
              </a:extLst>
            </p:cNvPr>
            <p:cNvSpPr txBox="1"/>
            <p:nvPr/>
          </p:nvSpPr>
          <p:spPr>
            <a:xfrm>
              <a:off x="130007" y="1024712"/>
              <a:ext cx="27153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s-MX"/>
              </a:defPPr>
              <a:lvl1pPr marL="93663" marR="0" lvl="0" indent="-93663" algn="just">
                <a:spcBef>
                  <a:spcPts val="0"/>
                </a:spcBef>
                <a:spcAft>
                  <a:spcPts val="0"/>
                </a:spcAft>
                <a:buNone/>
                <a:defRPr sz="1300" b="1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ea typeface="Montserrat Medium"/>
                  <a:cs typeface="Arial" panose="020B0604020202020204" pitchFamily="34" charset="0"/>
                </a:defRPr>
              </a:lvl1pPr>
            </a:lstStyle>
            <a:p>
              <a:r>
                <a:rPr lang="es-MX" dirty="0">
                  <a:sym typeface="Montserrat Medium"/>
                </a:rPr>
                <a:t>2. Investigación y atención</a:t>
              </a:r>
              <a:endParaRPr dirty="0"/>
            </a:p>
          </p:txBody>
        </p:sp>
      </p:grpSp>
      <p:grpSp>
        <p:nvGrpSpPr>
          <p:cNvPr id="38" name="Google Shape;591;g219eccf9388_0_117">
            <a:extLst>
              <a:ext uri="{FF2B5EF4-FFF2-40B4-BE49-F238E27FC236}">
                <a16:creationId xmlns:a16="http://schemas.microsoft.com/office/drawing/2014/main" id="{1C44FB9C-0B17-4C90-A71C-C82FD33F1A65}"/>
              </a:ext>
            </a:extLst>
          </p:cNvPr>
          <p:cNvGrpSpPr/>
          <p:nvPr/>
        </p:nvGrpSpPr>
        <p:grpSpPr>
          <a:xfrm>
            <a:off x="36361" y="4347584"/>
            <a:ext cx="3527113" cy="2102795"/>
            <a:chOff x="4221767" y="4938992"/>
            <a:chExt cx="4727400" cy="1854480"/>
          </a:xfrm>
        </p:grpSpPr>
        <p:sp>
          <p:nvSpPr>
            <p:cNvPr id="39" name="Google Shape;592;g219eccf9388_0_117">
              <a:extLst>
                <a:ext uri="{FF2B5EF4-FFF2-40B4-BE49-F238E27FC236}">
                  <a16:creationId xmlns:a16="http://schemas.microsoft.com/office/drawing/2014/main" id="{A1BC4D21-8235-4A42-A88A-AC3D5D678CAE}"/>
                </a:ext>
              </a:extLst>
            </p:cNvPr>
            <p:cNvSpPr txBox="1"/>
            <p:nvPr/>
          </p:nvSpPr>
          <p:spPr>
            <a:xfrm>
              <a:off x="4221767" y="4938992"/>
              <a:ext cx="4727400" cy="257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00" b="1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Montserrat Medium"/>
                </a:rPr>
                <a:t>4. Capacitación y sensibilización</a:t>
              </a:r>
              <a:endParaRPr sz="13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593;g219eccf9388_0_117">
              <a:extLst>
                <a:ext uri="{FF2B5EF4-FFF2-40B4-BE49-F238E27FC236}">
                  <a16:creationId xmlns:a16="http://schemas.microsoft.com/office/drawing/2014/main" id="{03E0D98E-C62E-4F36-A6BD-224A9E57A924}"/>
                </a:ext>
              </a:extLst>
            </p:cNvPr>
            <p:cNvSpPr txBox="1"/>
            <p:nvPr/>
          </p:nvSpPr>
          <p:spPr>
            <a:xfrm>
              <a:off x="4432516" y="5207065"/>
              <a:ext cx="4275640" cy="85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ea typeface="Montserrat Medium"/>
                  <a:cs typeface="Arial" panose="020B0604020202020204" pitchFamily="34" charset="0"/>
                  <a:sym typeface="Montserrat Medium"/>
                </a:rPr>
                <a:t>Capacitación externa: Curso nacional de capacitación para equipos de implementación en código 100 y gestión de casos</a:t>
              </a:r>
              <a:endParaRPr sz="10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dirty="0">
                  <a:solidFill>
                    <a:schemeClr val="dk1"/>
                  </a:solidFill>
                  <a:latin typeface="Montserrat" panose="00000500000000000000" pitchFamily="2" charset="0"/>
                  <a:ea typeface="Montserrat Medium"/>
                  <a:cs typeface="Arial" panose="020B0604020202020204" pitchFamily="34" charset="0"/>
                  <a:sym typeface="Montserrat Medium"/>
                </a:rPr>
                <a:t>Sensibilización interna: en servicios de urgencias y hospitalización</a:t>
              </a:r>
              <a:endParaRPr sz="10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41" name="Google Shape;594;g219eccf9388_0_117">
              <a:extLst>
                <a:ext uri="{FF2B5EF4-FFF2-40B4-BE49-F238E27FC236}">
                  <a16:creationId xmlns:a16="http://schemas.microsoft.com/office/drawing/2014/main" id="{06A65361-DB13-490E-B17B-D79A9DB8C19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l="21639" t="29585" r="24003" b="26044"/>
            <a:stretch/>
          </p:blipFill>
          <p:spPr>
            <a:xfrm>
              <a:off x="5450192" y="6103160"/>
              <a:ext cx="2214518" cy="690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38BDFE4A-72BB-4F76-B72B-46CBADCED6F8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  <p:sp>
        <p:nvSpPr>
          <p:cNvPr id="11" name="Google Shape;590;g219eccf9388_0_117">
            <a:extLst>
              <a:ext uri="{FF2B5EF4-FFF2-40B4-BE49-F238E27FC236}">
                <a16:creationId xmlns:a16="http://schemas.microsoft.com/office/drawing/2014/main" id="{F136CF8A-4D61-458D-B006-7E5D5DAB67DC}"/>
              </a:ext>
            </a:extLst>
          </p:cNvPr>
          <p:cNvSpPr/>
          <p:nvPr/>
        </p:nvSpPr>
        <p:spPr>
          <a:xfrm rot="2603795">
            <a:off x="3286125" y="4118936"/>
            <a:ext cx="439710" cy="490007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422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465;p15">
            <a:extLst>
              <a:ext uri="{FF2B5EF4-FFF2-40B4-BE49-F238E27FC236}">
                <a16:creationId xmlns:a16="http://schemas.microsoft.com/office/drawing/2014/main" id="{13773881-E2DF-419D-A68F-E6FD5C983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958815"/>
              </p:ext>
            </p:extLst>
          </p:nvPr>
        </p:nvGraphicFramePr>
        <p:xfrm>
          <a:off x="560791" y="4210053"/>
          <a:ext cx="5161704" cy="2443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9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Principales Eventos Adversos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Terapia de infusión intravenosa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259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Cuidados generales paciente hospitalizado (caídas)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113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Soporte ventilatorio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81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Procedimiento anestésico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66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Nutrición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43</a:t>
                      </a:r>
                      <a:endParaRPr sz="12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Google Shape;459;p15">
            <a:extLst>
              <a:ext uri="{FF2B5EF4-FFF2-40B4-BE49-F238E27FC236}">
                <a16:creationId xmlns:a16="http://schemas.microsoft.com/office/drawing/2014/main" id="{C76E9014-8DC2-4D37-A1A7-D235908A9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893294"/>
              </p:ext>
            </p:extLst>
          </p:nvPr>
        </p:nvGraphicFramePr>
        <p:xfrm>
          <a:off x="560791" y="1406144"/>
          <a:ext cx="5161704" cy="265953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29">
                <a:tc gridSpan="3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Evento</a:t>
                      </a:r>
                      <a:r>
                        <a:rPr lang="es-MX" sz="12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 Adverso </a:t>
                      </a:r>
                      <a:r>
                        <a:rPr lang="es-MX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por tipo de notificación</a:t>
                      </a:r>
                      <a:endParaRPr sz="1200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Tipo de Notificación</a:t>
                      </a:r>
                      <a:endParaRPr sz="12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2022</a:t>
                      </a:r>
                      <a:endParaRPr sz="12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% </a:t>
                      </a:r>
                      <a:endParaRPr sz="12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93663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Incidentes con daño (eventos adversos)</a:t>
                      </a:r>
                      <a:endParaRPr sz="12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dirty="0">
                          <a:solidFill>
                            <a:srgbClr val="1F3864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631</a:t>
                      </a:r>
                      <a:endParaRPr sz="1200" i="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75.2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93663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Incidentes sin daño</a:t>
                      </a:r>
                      <a:endParaRPr sz="12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dirty="0">
                          <a:solidFill>
                            <a:srgbClr val="1F3864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125</a:t>
                      </a:r>
                      <a:endParaRPr sz="1200" i="0" u="none" strike="noStrike" cap="none" dirty="0">
                        <a:solidFill>
                          <a:srgbClr val="1F3864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14.9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93663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Cuasi incidente (cuasi falla)</a:t>
                      </a:r>
                      <a:endParaRPr sz="12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dirty="0">
                          <a:solidFill>
                            <a:srgbClr val="1F3864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15</a:t>
                      </a:r>
                      <a:endParaRPr sz="1200" i="0" u="none" strike="noStrike" cap="none" dirty="0">
                        <a:solidFill>
                          <a:srgbClr val="1F3864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1.8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93663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i="0" u="none" strike="noStrike" cap="none" dirty="0">
                          <a:solidFill>
                            <a:srgbClr val="595959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Otros</a:t>
                      </a:r>
                      <a:endParaRPr sz="1200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i="0" u="none" strike="noStrike" cap="none" dirty="0">
                          <a:solidFill>
                            <a:srgbClr val="1F3864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68</a:t>
                      </a:r>
                      <a:endParaRPr sz="1200" i="0" u="none" strike="noStrike" cap="none" dirty="0">
                        <a:solidFill>
                          <a:srgbClr val="1F3864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8.1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200" b="1" i="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839</a:t>
                      </a:r>
                      <a:endParaRPr sz="1200" b="1" i="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100</a:t>
                      </a:r>
                      <a:endParaRPr sz="1200" b="1" i="0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460;p15">
            <a:extLst>
              <a:ext uri="{FF2B5EF4-FFF2-40B4-BE49-F238E27FC236}">
                <a16:creationId xmlns:a16="http://schemas.microsoft.com/office/drawing/2014/main" id="{24AA07AE-EFA2-4EEE-9943-BDCAEF2FC842}"/>
              </a:ext>
            </a:extLst>
          </p:cNvPr>
          <p:cNvSpPr/>
          <p:nvPr/>
        </p:nvSpPr>
        <p:spPr>
          <a:xfrm>
            <a:off x="3057827" y="484444"/>
            <a:ext cx="5739788" cy="865297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Eventos Adversos (</a:t>
            </a:r>
            <a:r>
              <a:rPr lang="es-MX" sz="2000" b="1" dirty="0" err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EAs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)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2021 - 2022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7" name="Google Shape;466;p15">
            <a:extLst>
              <a:ext uri="{FF2B5EF4-FFF2-40B4-BE49-F238E27FC236}">
                <a16:creationId xmlns:a16="http://schemas.microsoft.com/office/drawing/2014/main" id="{06C154CB-D0A4-42B6-BBEE-262E3532FBD0}"/>
              </a:ext>
            </a:extLst>
          </p:cNvPr>
          <p:cNvSpPr txBox="1"/>
          <p:nvPr/>
        </p:nvSpPr>
        <p:spPr>
          <a:xfrm>
            <a:off x="6774024" y="2507622"/>
            <a:ext cx="4627984" cy="371765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lnSpc>
                <a:spcPct val="114000"/>
              </a:lnSpc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Actualización del Manual de Integración y Funcionamiento del CREA.</a:t>
            </a:r>
            <a:endParaRPr sz="14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342900" lvl="0" indent="-342900" algn="just" rtl="0">
              <a:lnSpc>
                <a:spcPct val="114000"/>
              </a:lnSpc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Homologación con los criterios nacionales e internacionales.</a:t>
            </a:r>
            <a:endParaRPr sz="14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342900" lvl="0" indent="-342900" algn="just" rtl="0">
              <a:lnSpc>
                <a:spcPct val="114000"/>
              </a:lnSpc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Migración al sistema de notificación de EA (SREA) de la DGCES.</a:t>
            </a:r>
          </a:p>
          <a:p>
            <a:pPr marL="342900" indent="-342900"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dk1"/>
                </a:solidFill>
                <a:cs typeface="Arial" panose="020B0604020202020204" pitchFamily="34" charset="0"/>
                <a:sym typeface="Montserrat"/>
              </a:rPr>
              <a:t>Capacitación de EA a residentes de pediatría y subespecialidades.</a:t>
            </a:r>
          </a:p>
          <a:p>
            <a:pPr marL="342900" indent="-342900"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dk1"/>
                </a:solidFill>
                <a:cs typeface="Arial" panose="020B0604020202020204" pitchFamily="34" charset="0"/>
                <a:sym typeface="Montserrat"/>
              </a:rPr>
              <a:t>Curso de Análisis Causa Raíz  a integrantes del Comité.</a:t>
            </a:r>
            <a:r>
              <a:rPr lang="es-MX" sz="1400" dirty="0">
                <a:solidFill>
                  <a:schemeClr val="dk1"/>
                </a:solidFill>
                <a:cs typeface="Arial" panose="020B0604020202020204" pitchFamily="34" charset="0"/>
                <a:sym typeface="Times New Roman"/>
              </a:rPr>
              <a:t> </a:t>
            </a:r>
          </a:p>
        </p:txBody>
      </p:sp>
      <p:sp>
        <p:nvSpPr>
          <p:cNvPr id="8" name="Google Shape;462;p15">
            <a:extLst>
              <a:ext uri="{FF2B5EF4-FFF2-40B4-BE49-F238E27FC236}">
                <a16:creationId xmlns:a16="http://schemas.microsoft.com/office/drawing/2014/main" id="{668CBFEE-7B8D-4A40-A5B1-EE2FB88F5CDD}"/>
              </a:ext>
            </a:extLst>
          </p:cNvPr>
          <p:cNvSpPr txBox="1"/>
          <p:nvPr/>
        </p:nvSpPr>
        <p:spPr>
          <a:xfrm>
            <a:off x="6577230" y="1786329"/>
            <a:ext cx="5026650" cy="432000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Acciones de mejora </a:t>
            </a:r>
            <a:endParaRPr sz="16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C15134F-5F07-4F26-BC64-F7B39B14263F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254368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E76E970-EC9C-4B54-BE2A-6167F0F00EBA}"/>
              </a:ext>
            </a:extLst>
          </p:cNvPr>
          <p:cNvGrpSpPr/>
          <p:nvPr/>
        </p:nvGrpSpPr>
        <p:grpSpPr>
          <a:xfrm>
            <a:off x="136478" y="1443304"/>
            <a:ext cx="4770923" cy="5024303"/>
            <a:chOff x="-221314" y="536449"/>
            <a:chExt cx="4825203" cy="5529748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90502265-130F-4972-92A1-061A60C3DE29}"/>
                </a:ext>
              </a:extLst>
            </p:cNvPr>
            <p:cNvGraphicFramePr/>
            <p:nvPr/>
          </p:nvGraphicFramePr>
          <p:xfrm>
            <a:off x="-221314" y="536449"/>
            <a:ext cx="4615477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0EFADE0C-E710-4DED-8AB8-86A0C1242AC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00798" y="1041519"/>
            <a:ext cx="1803091" cy="47906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5" name="Straight Connector 2">
              <a:extLst>
                <a:ext uri="{FF2B5EF4-FFF2-40B4-BE49-F238E27FC236}">
                  <a16:creationId xmlns:a16="http://schemas.microsoft.com/office/drawing/2014/main" id="{71DBA67B-44AA-4D73-9E91-93D99DA48E92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24" y="956104"/>
              <a:ext cx="0" cy="479063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A8EFE315-5C8D-4558-A3DC-4128CD70FD67}"/>
                </a:ext>
              </a:extLst>
            </p:cNvPr>
            <p:cNvSpPr/>
            <p:nvPr/>
          </p:nvSpPr>
          <p:spPr>
            <a:xfrm>
              <a:off x="56831" y="1355651"/>
              <a:ext cx="1880228" cy="289481"/>
            </a:xfrm>
            <a:prstGeom prst="rect">
              <a:avLst/>
            </a:prstGeom>
            <a:solidFill>
              <a:srgbClr val="968C8C">
                <a:lumMod val="20000"/>
                <a:lumOff val="80000"/>
                <a:alpha val="95000"/>
              </a:srgbClr>
            </a:solidFill>
            <a:ln>
              <a:noFill/>
            </a:ln>
          </p:spPr>
          <p:txBody>
            <a:bodyPr wrap="square" lIns="54000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83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&lt; 1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Año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EA8F52F7-A477-48BB-89B3-4900C56E288F}"/>
                </a:ext>
              </a:extLst>
            </p:cNvPr>
            <p:cNvSpPr/>
            <p:nvPr/>
          </p:nvSpPr>
          <p:spPr>
            <a:xfrm>
              <a:off x="67363" y="2188060"/>
              <a:ext cx="1911852" cy="289481"/>
            </a:xfrm>
            <a:prstGeom prst="rect">
              <a:avLst/>
            </a:prstGeom>
            <a:solidFill>
              <a:schemeClr val="accent1">
                <a:lumMod val="75000"/>
                <a:alpha val="95000"/>
              </a:schemeClr>
            </a:solidFill>
            <a:ln>
              <a:noFill/>
            </a:ln>
          </p:spPr>
          <p:txBody>
            <a:bodyPr wrap="square" lIns="54000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83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1 - 5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Años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DB8D4EE4-BE91-47F0-9308-09050E73AB58}"/>
                </a:ext>
              </a:extLst>
            </p:cNvPr>
            <p:cNvSpPr/>
            <p:nvPr/>
          </p:nvSpPr>
          <p:spPr>
            <a:xfrm>
              <a:off x="20710" y="3063109"/>
              <a:ext cx="1931151" cy="289481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</p:spPr>
          <p:txBody>
            <a:bodyPr wrap="square" lIns="54000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83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5 - 10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Años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09B94835-23AC-4735-B8E0-2299A5BDEAC9}"/>
                </a:ext>
              </a:extLst>
            </p:cNvPr>
            <p:cNvSpPr/>
            <p:nvPr/>
          </p:nvSpPr>
          <p:spPr>
            <a:xfrm>
              <a:off x="64038" y="3903609"/>
              <a:ext cx="1921507" cy="289481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txBody>
            <a:bodyPr wrap="square" lIns="54000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83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10 – 18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Años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41CB2B71-55BC-48C4-A118-D56F23E6AE20}"/>
                </a:ext>
              </a:extLst>
            </p:cNvPr>
            <p:cNvSpPr/>
            <p:nvPr/>
          </p:nvSpPr>
          <p:spPr>
            <a:xfrm>
              <a:off x="30362" y="4922368"/>
              <a:ext cx="1931151" cy="289481"/>
            </a:xfrm>
            <a:prstGeom prst="rect">
              <a:avLst/>
            </a:prstGeom>
            <a:solidFill>
              <a:srgbClr val="CCCCFF">
                <a:alpha val="95000"/>
              </a:srgbClr>
            </a:solidFill>
            <a:ln>
              <a:noFill/>
            </a:ln>
          </p:spPr>
          <p:txBody>
            <a:bodyPr wrap="square" lIns="54000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83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&gt; 18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Años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Times New Roman" panose="02020603050405020304" pitchFamily="18" charset="0"/>
                  <a:sym typeface="Arial"/>
                </a:rPr>
                <a:t>  </a:t>
              </a:r>
            </a:p>
          </p:txBody>
        </p:sp>
        <p:sp>
          <p:nvSpPr>
            <p:cNvPr id="11" name="Flecha: pentágono 10">
              <a:extLst>
                <a:ext uri="{FF2B5EF4-FFF2-40B4-BE49-F238E27FC236}">
                  <a16:creationId xmlns:a16="http://schemas.microsoft.com/office/drawing/2014/main" id="{20AB4D11-994E-4D79-8DF2-F200274A5074}"/>
                </a:ext>
              </a:extLst>
            </p:cNvPr>
            <p:cNvSpPr/>
            <p:nvPr/>
          </p:nvSpPr>
          <p:spPr>
            <a:xfrm>
              <a:off x="1934759" y="1370967"/>
              <a:ext cx="1388661" cy="309048"/>
            </a:xfrm>
            <a:prstGeom prst="homePlat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968C8C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Arial"/>
                  <a:sym typeface="Arial"/>
                </a:rPr>
                <a:t>18.2 %</a:t>
              </a:r>
            </a:p>
          </p:txBody>
        </p:sp>
        <p:sp>
          <p:nvSpPr>
            <p:cNvPr id="12" name="Flecha: pentágono 11">
              <a:extLst>
                <a:ext uri="{FF2B5EF4-FFF2-40B4-BE49-F238E27FC236}">
                  <a16:creationId xmlns:a16="http://schemas.microsoft.com/office/drawing/2014/main" id="{1D864578-E7C0-4558-97AC-E7BAC8D7E6DD}"/>
                </a:ext>
              </a:extLst>
            </p:cNvPr>
            <p:cNvSpPr/>
            <p:nvPr/>
          </p:nvSpPr>
          <p:spPr>
            <a:xfrm>
              <a:off x="1951199" y="3044207"/>
              <a:ext cx="1322167" cy="309048"/>
            </a:xfrm>
            <a:prstGeom prst="homePlat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E79C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Arial"/>
                  <a:sym typeface="Arial"/>
                </a:rPr>
                <a:t>22.0 %</a:t>
              </a:r>
            </a:p>
          </p:txBody>
        </p:sp>
        <p:sp>
          <p:nvSpPr>
            <p:cNvPr id="13" name="Flecha: pentágono 12">
              <a:extLst>
                <a:ext uri="{FF2B5EF4-FFF2-40B4-BE49-F238E27FC236}">
                  <a16:creationId xmlns:a16="http://schemas.microsoft.com/office/drawing/2014/main" id="{CE0EC7B9-793B-4E6E-B55E-F359D59D06A6}"/>
                </a:ext>
              </a:extLst>
            </p:cNvPr>
            <p:cNvSpPr/>
            <p:nvPr/>
          </p:nvSpPr>
          <p:spPr>
            <a:xfrm>
              <a:off x="1963862" y="4923085"/>
              <a:ext cx="1446435" cy="309048"/>
            </a:xfrm>
            <a:prstGeom prst="homePlat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CC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Arial"/>
                  <a:sym typeface="Arial"/>
                </a:rPr>
                <a:t>1.1 %</a:t>
              </a:r>
            </a:p>
          </p:txBody>
        </p:sp>
        <p:sp>
          <p:nvSpPr>
            <p:cNvPr id="14" name="Flecha: pentágono 13">
              <a:extLst>
                <a:ext uri="{FF2B5EF4-FFF2-40B4-BE49-F238E27FC236}">
                  <a16:creationId xmlns:a16="http://schemas.microsoft.com/office/drawing/2014/main" id="{953A8935-867B-402C-B7FE-DF58753D665C}"/>
                </a:ext>
              </a:extLst>
            </p:cNvPr>
            <p:cNvSpPr/>
            <p:nvPr/>
          </p:nvSpPr>
          <p:spPr>
            <a:xfrm>
              <a:off x="1971740" y="3893993"/>
              <a:ext cx="1437658" cy="309048"/>
            </a:xfrm>
            <a:prstGeom prst="homePlat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Arial"/>
                  <a:sym typeface="Arial"/>
                </a:rPr>
                <a:t>23.9 %</a:t>
              </a:r>
            </a:p>
          </p:txBody>
        </p:sp>
        <p:sp>
          <p:nvSpPr>
            <p:cNvPr id="15" name="Flecha: pentágono 14">
              <a:extLst>
                <a:ext uri="{FF2B5EF4-FFF2-40B4-BE49-F238E27FC236}">
                  <a16:creationId xmlns:a16="http://schemas.microsoft.com/office/drawing/2014/main" id="{66735D3E-F309-44FF-9CAE-8057390A30A3}"/>
                </a:ext>
              </a:extLst>
            </p:cNvPr>
            <p:cNvSpPr/>
            <p:nvPr/>
          </p:nvSpPr>
          <p:spPr>
            <a:xfrm>
              <a:off x="1979217" y="2169930"/>
              <a:ext cx="1232811" cy="307888"/>
            </a:xfrm>
            <a:prstGeom prst="homePlate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Arial"/>
                  <a:sym typeface="Arial"/>
                </a:rPr>
                <a:t>34.8 %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010981D-7535-48B6-989D-C482985D1D6D}"/>
                </a:ext>
              </a:extLst>
            </p:cNvPr>
            <p:cNvSpPr/>
            <p:nvPr/>
          </p:nvSpPr>
          <p:spPr>
            <a:xfrm>
              <a:off x="2693056" y="5724804"/>
              <a:ext cx="1806146" cy="3413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100" b="1" i="0" u="none" strike="noStrike" kern="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Arial"/>
                  <a:sym typeface="Arial"/>
                </a:rPr>
                <a:t>Hombres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BC1608F-42BF-4FB2-A0F8-33F30212974B}"/>
                </a:ext>
              </a:extLst>
            </p:cNvPr>
            <p:cNvSpPr/>
            <p:nvPr/>
          </p:nvSpPr>
          <p:spPr>
            <a:xfrm>
              <a:off x="2693056" y="791802"/>
              <a:ext cx="1806146" cy="3413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100" b="1" i="0" u="none" strike="noStrike" kern="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Arial"/>
                  <a:sym typeface="Arial"/>
                </a:rPr>
                <a:t>Mujeres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4520E3B-B90A-4876-811A-CCF0DB099772}"/>
                </a:ext>
              </a:extLst>
            </p:cNvPr>
            <p:cNvGrpSpPr/>
            <p:nvPr/>
          </p:nvGrpSpPr>
          <p:grpSpPr>
            <a:xfrm>
              <a:off x="3352514" y="1367779"/>
              <a:ext cx="598679" cy="943213"/>
              <a:chOff x="8681383" y="1645117"/>
              <a:chExt cx="598679" cy="943213"/>
            </a:xfrm>
          </p:grpSpPr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CDAF3C85-9053-460C-A15C-DF20D98083E9}"/>
                  </a:ext>
                </a:extLst>
              </p:cNvPr>
              <p:cNvSpPr/>
              <p:nvPr/>
            </p:nvSpPr>
            <p:spPr>
              <a:xfrm>
                <a:off x="8681383" y="1645117"/>
                <a:ext cx="598679" cy="943213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MX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endParaRPr>
              </a:p>
            </p:txBody>
          </p:sp>
          <p:grpSp>
            <p:nvGrpSpPr>
              <p:cNvPr id="31" name="Group 4">
                <a:extLst>
                  <a:ext uri="{FF2B5EF4-FFF2-40B4-BE49-F238E27FC236}">
                    <a16:creationId xmlns:a16="http://schemas.microsoft.com/office/drawing/2014/main" id="{3F9CE43D-2718-4A50-B6EB-882ACA6D225B}"/>
                  </a:ext>
                </a:extLst>
              </p:cNvPr>
              <p:cNvGrpSpPr/>
              <p:nvPr/>
            </p:nvGrpSpPr>
            <p:grpSpPr>
              <a:xfrm>
                <a:off x="8794532" y="1772797"/>
                <a:ext cx="280799" cy="648001"/>
                <a:chOff x="1553369" y="4646611"/>
                <a:chExt cx="665162" cy="1654177"/>
              </a:xfrm>
            </p:grpSpPr>
            <p:sp>
              <p:nvSpPr>
                <p:cNvPr id="32" name="Freeform 196">
                  <a:extLst>
                    <a:ext uri="{FF2B5EF4-FFF2-40B4-BE49-F238E27FC236}">
                      <a16:creationId xmlns:a16="http://schemas.microsoft.com/office/drawing/2014/main" id="{AA597484-FB64-4241-9523-D50B42476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481" y="5092699"/>
                  <a:ext cx="644525" cy="671513"/>
                </a:xfrm>
                <a:custGeom>
                  <a:avLst/>
                  <a:gdLst>
                    <a:gd name="T0" fmla="*/ 1423 w 1624"/>
                    <a:gd name="T1" fmla="*/ 697 h 1692"/>
                    <a:gd name="T2" fmla="*/ 1422 w 1624"/>
                    <a:gd name="T3" fmla="*/ 635 h 1692"/>
                    <a:gd name="T4" fmla="*/ 1410 w 1624"/>
                    <a:gd name="T5" fmla="*/ 522 h 1692"/>
                    <a:gd name="T6" fmla="*/ 1385 w 1624"/>
                    <a:gd name="T7" fmla="*/ 422 h 1692"/>
                    <a:gd name="T8" fmla="*/ 1346 w 1624"/>
                    <a:gd name="T9" fmla="*/ 337 h 1692"/>
                    <a:gd name="T10" fmla="*/ 1292 w 1624"/>
                    <a:gd name="T11" fmla="*/ 264 h 1692"/>
                    <a:gd name="T12" fmla="*/ 1223 w 1624"/>
                    <a:gd name="T13" fmla="*/ 204 h 1692"/>
                    <a:gd name="T14" fmla="*/ 1138 w 1624"/>
                    <a:gd name="T15" fmla="*/ 159 h 1692"/>
                    <a:gd name="T16" fmla="*/ 1034 w 1624"/>
                    <a:gd name="T17" fmla="*/ 127 h 1692"/>
                    <a:gd name="T18" fmla="*/ 974 w 1624"/>
                    <a:gd name="T19" fmla="*/ 115 h 1692"/>
                    <a:gd name="T20" fmla="*/ 974 w 1624"/>
                    <a:gd name="T21" fmla="*/ 0 h 1692"/>
                    <a:gd name="T22" fmla="*/ 650 w 1624"/>
                    <a:gd name="T23" fmla="*/ 0 h 1692"/>
                    <a:gd name="T24" fmla="*/ 650 w 1624"/>
                    <a:gd name="T25" fmla="*/ 115 h 1692"/>
                    <a:gd name="T26" fmla="*/ 592 w 1624"/>
                    <a:gd name="T27" fmla="*/ 127 h 1692"/>
                    <a:gd name="T28" fmla="*/ 488 w 1624"/>
                    <a:gd name="T29" fmla="*/ 159 h 1692"/>
                    <a:gd name="T30" fmla="*/ 403 w 1624"/>
                    <a:gd name="T31" fmla="*/ 204 h 1692"/>
                    <a:gd name="T32" fmla="*/ 333 w 1624"/>
                    <a:gd name="T33" fmla="*/ 264 h 1692"/>
                    <a:gd name="T34" fmla="*/ 278 w 1624"/>
                    <a:gd name="T35" fmla="*/ 337 h 1692"/>
                    <a:gd name="T36" fmla="*/ 239 w 1624"/>
                    <a:gd name="T37" fmla="*/ 422 h 1692"/>
                    <a:gd name="T38" fmla="*/ 215 w 1624"/>
                    <a:gd name="T39" fmla="*/ 522 h 1692"/>
                    <a:gd name="T40" fmla="*/ 202 w 1624"/>
                    <a:gd name="T41" fmla="*/ 635 h 1692"/>
                    <a:gd name="T42" fmla="*/ 201 w 1624"/>
                    <a:gd name="T43" fmla="*/ 697 h 1692"/>
                    <a:gd name="T44" fmla="*/ 0 w 1624"/>
                    <a:gd name="T45" fmla="*/ 1637 h 1692"/>
                    <a:gd name="T46" fmla="*/ 220 w 1624"/>
                    <a:gd name="T47" fmla="*/ 1692 h 1692"/>
                    <a:gd name="T48" fmla="*/ 434 w 1624"/>
                    <a:gd name="T49" fmla="*/ 656 h 1692"/>
                    <a:gd name="T50" fmla="*/ 435 w 1624"/>
                    <a:gd name="T51" fmla="*/ 609 h 1692"/>
                    <a:gd name="T52" fmla="*/ 446 w 1624"/>
                    <a:gd name="T53" fmla="*/ 536 h 1692"/>
                    <a:gd name="T54" fmla="*/ 465 w 1624"/>
                    <a:gd name="T55" fmla="*/ 484 h 1692"/>
                    <a:gd name="T56" fmla="*/ 497 w 1624"/>
                    <a:gd name="T57" fmla="*/ 449 h 1692"/>
                    <a:gd name="T58" fmla="*/ 540 w 1624"/>
                    <a:gd name="T59" fmla="*/ 430 h 1692"/>
                    <a:gd name="T60" fmla="*/ 596 w 1624"/>
                    <a:gd name="T61" fmla="*/ 421 h 1692"/>
                    <a:gd name="T62" fmla="*/ 702 w 1624"/>
                    <a:gd name="T63" fmla="*/ 418 h 1692"/>
                    <a:gd name="T64" fmla="*/ 793 w 1624"/>
                    <a:gd name="T65" fmla="*/ 420 h 1692"/>
                    <a:gd name="T66" fmla="*/ 792 w 1624"/>
                    <a:gd name="T67" fmla="*/ 424 h 1692"/>
                    <a:gd name="T68" fmla="*/ 888 w 1624"/>
                    <a:gd name="T69" fmla="*/ 422 h 1692"/>
                    <a:gd name="T70" fmla="*/ 1003 w 1624"/>
                    <a:gd name="T71" fmla="*/ 424 h 1692"/>
                    <a:gd name="T72" fmla="*/ 1064 w 1624"/>
                    <a:gd name="T73" fmla="*/ 431 h 1692"/>
                    <a:gd name="T74" fmla="*/ 1114 w 1624"/>
                    <a:gd name="T75" fmla="*/ 449 h 1692"/>
                    <a:gd name="T76" fmla="*/ 1151 w 1624"/>
                    <a:gd name="T77" fmla="*/ 483 h 1692"/>
                    <a:gd name="T78" fmla="*/ 1175 w 1624"/>
                    <a:gd name="T79" fmla="*/ 534 h 1692"/>
                    <a:gd name="T80" fmla="*/ 1188 w 1624"/>
                    <a:gd name="T81" fmla="*/ 608 h 1692"/>
                    <a:gd name="T82" fmla="*/ 1190 w 1624"/>
                    <a:gd name="T83" fmla="*/ 656 h 1692"/>
                    <a:gd name="T84" fmla="*/ 1403 w 1624"/>
                    <a:gd name="T85" fmla="*/ 1692 h 1692"/>
                    <a:gd name="T86" fmla="*/ 1624 w 1624"/>
                    <a:gd name="T87" fmla="*/ 1637 h 1692"/>
                    <a:gd name="T88" fmla="*/ 1423 w 1624"/>
                    <a:gd name="T89" fmla="*/ 697 h 1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24" h="1692">
                      <a:moveTo>
                        <a:pt x="1423" y="697"/>
                      </a:moveTo>
                      <a:lnTo>
                        <a:pt x="1422" y="635"/>
                      </a:lnTo>
                      <a:lnTo>
                        <a:pt x="1410" y="522"/>
                      </a:lnTo>
                      <a:lnTo>
                        <a:pt x="1385" y="422"/>
                      </a:lnTo>
                      <a:lnTo>
                        <a:pt x="1346" y="337"/>
                      </a:lnTo>
                      <a:lnTo>
                        <a:pt x="1292" y="264"/>
                      </a:lnTo>
                      <a:lnTo>
                        <a:pt x="1223" y="204"/>
                      </a:lnTo>
                      <a:lnTo>
                        <a:pt x="1138" y="159"/>
                      </a:lnTo>
                      <a:lnTo>
                        <a:pt x="1034" y="127"/>
                      </a:lnTo>
                      <a:lnTo>
                        <a:pt x="974" y="115"/>
                      </a:lnTo>
                      <a:lnTo>
                        <a:pt x="974" y="0"/>
                      </a:lnTo>
                      <a:lnTo>
                        <a:pt x="650" y="0"/>
                      </a:lnTo>
                      <a:lnTo>
                        <a:pt x="650" y="115"/>
                      </a:lnTo>
                      <a:lnTo>
                        <a:pt x="592" y="127"/>
                      </a:lnTo>
                      <a:lnTo>
                        <a:pt x="488" y="159"/>
                      </a:lnTo>
                      <a:lnTo>
                        <a:pt x="403" y="204"/>
                      </a:lnTo>
                      <a:lnTo>
                        <a:pt x="333" y="264"/>
                      </a:lnTo>
                      <a:lnTo>
                        <a:pt x="278" y="337"/>
                      </a:lnTo>
                      <a:lnTo>
                        <a:pt x="239" y="422"/>
                      </a:lnTo>
                      <a:lnTo>
                        <a:pt x="215" y="522"/>
                      </a:lnTo>
                      <a:lnTo>
                        <a:pt x="202" y="635"/>
                      </a:lnTo>
                      <a:lnTo>
                        <a:pt x="201" y="697"/>
                      </a:lnTo>
                      <a:lnTo>
                        <a:pt x="0" y="1637"/>
                      </a:lnTo>
                      <a:lnTo>
                        <a:pt x="220" y="1692"/>
                      </a:lnTo>
                      <a:lnTo>
                        <a:pt x="434" y="656"/>
                      </a:lnTo>
                      <a:lnTo>
                        <a:pt x="435" y="609"/>
                      </a:lnTo>
                      <a:lnTo>
                        <a:pt x="446" y="536"/>
                      </a:lnTo>
                      <a:lnTo>
                        <a:pt x="465" y="484"/>
                      </a:lnTo>
                      <a:lnTo>
                        <a:pt x="497" y="449"/>
                      </a:lnTo>
                      <a:lnTo>
                        <a:pt x="540" y="430"/>
                      </a:lnTo>
                      <a:lnTo>
                        <a:pt x="596" y="421"/>
                      </a:lnTo>
                      <a:lnTo>
                        <a:pt x="702" y="418"/>
                      </a:lnTo>
                      <a:lnTo>
                        <a:pt x="793" y="420"/>
                      </a:lnTo>
                      <a:lnTo>
                        <a:pt x="792" y="424"/>
                      </a:lnTo>
                      <a:lnTo>
                        <a:pt x="888" y="422"/>
                      </a:lnTo>
                      <a:lnTo>
                        <a:pt x="1003" y="424"/>
                      </a:lnTo>
                      <a:lnTo>
                        <a:pt x="1064" y="431"/>
                      </a:lnTo>
                      <a:lnTo>
                        <a:pt x="1114" y="449"/>
                      </a:lnTo>
                      <a:lnTo>
                        <a:pt x="1151" y="483"/>
                      </a:lnTo>
                      <a:lnTo>
                        <a:pt x="1175" y="534"/>
                      </a:lnTo>
                      <a:lnTo>
                        <a:pt x="1188" y="608"/>
                      </a:lnTo>
                      <a:lnTo>
                        <a:pt x="1190" y="656"/>
                      </a:lnTo>
                      <a:lnTo>
                        <a:pt x="1403" y="1692"/>
                      </a:lnTo>
                      <a:lnTo>
                        <a:pt x="1624" y="1637"/>
                      </a:lnTo>
                      <a:lnTo>
                        <a:pt x="1423" y="697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197">
                  <a:extLst>
                    <a:ext uri="{FF2B5EF4-FFF2-40B4-BE49-F238E27FC236}">
                      <a16:creationId xmlns:a16="http://schemas.microsoft.com/office/drawing/2014/main" id="{142AD17E-770A-46D2-A04E-5433D82B5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8332" y="5748337"/>
                  <a:ext cx="119064" cy="511176"/>
                </a:xfrm>
                <a:custGeom>
                  <a:avLst/>
                  <a:gdLst>
                    <a:gd name="T0" fmla="*/ 16 w 301"/>
                    <a:gd name="T1" fmla="*/ 1285 h 1285"/>
                    <a:gd name="T2" fmla="*/ 210 w 301"/>
                    <a:gd name="T3" fmla="*/ 1272 h 1285"/>
                    <a:gd name="T4" fmla="*/ 301 w 301"/>
                    <a:gd name="T5" fmla="*/ 0 h 1285"/>
                    <a:gd name="T6" fmla="*/ 0 w 301"/>
                    <a:gd name="T7" fmla="*/ 6 h 1285"/>
                    <a:gd name="T8" fmla="*/ 6 w 301"/>
                    <a:gd name="T9" fmla="*/ 160 h 1285"/>
                    <a:gd name="T10" fmla="*/ 14 w 301"/>
                    <a:gd name="T11" fmla="*/ 545 h 1285"/>
                    <a:gd name="T12" fmla="*/ 18 w 301"/>
                    <a:gd name="T13" fmla="*/ 1110 h 1285"/>
                    <a:gd name="T14" fmla="*/ 16 w 301"/>
                    <a:gd name="T15" fmla="*/ 1285 h 1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1" h="1285">
                      <a:moveTo>
                        <a:pt x="16" y="1285"/>
                      </a:moveTo>
                      <a:lnTo>
                        <a:pt x="210" y="1272"/>
                      </a:lnTo>
                      <a:lnTo>
                        <a:pt x="301" y="0"/>
                      </a:lnTo>
                      <a:lnTo>
                        <a:pt x="0" y="6"/>
                      </a:lnTo>
                      <a:lnTo>
                        <a:pt x="6" y="160"/>
                      </a:lnTo>
                      <a:lnTo>
                        <a:pt x="14" y="545"/>
                      </a:lnTo>
                      <a:lnTo>
                        <a:pt x="18" y="1110"/>
                      </a:lnTo>
                      <a:lnTo>
                        <a:pt x="16" y="1285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Freeform 198">
                  <a:extLst>
                    <a:ext uri="{FF2B5EF4-FFF2-40B4-BE49-F238E27FC236}">
                      <a16:creationId xmlns:a16="http://schemas.microsoft.com/office/drawing/2014/main" id="{E4FCE708-2C0B-4914-8F00-C72526B7B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394" y="5748337"/>
                  <a:ext cx="119064" cy="506412"/>
                </a:xfrm>
                <a:custGeom>
                  <a:avLst/>
                  <a:gdLst>
                    <a:gd name="T0" fmla="*/ 289 w 302"/>
                    <a:gd name="T1" fmla="*/ 1272 h 1272"/>
                    <a:gd name="T2" fmla="*/ 288 w 302"/>
                    <a:gd name="T3" fmla="*/ 1099 h 1272"/>
                    <a:gd name="T4" fmla="*/ 288 w 302"/>
                    <a:gd name="T5" fmla="*/ 540 h 1272"/>
                    <a:gd name="T6" fmla="*/ 296 w 302"/>
                    <a:gd name="T7" fmla="*/ 160 h 1272"/>
                    <a:gd name="T8" fmla="*/ 302 w 302"/>
                    <a:gd name="T9" fmla="*/ 6 h 1272"/>
                    <a:gd name="T10" fmla="*/ 0 w 302"/>
                    <a:gd name="T11" fmla="*/ 0 h 1272"/>
                    <a:gd name="T12" fmla="*/ 92 w 302"/>
                    <a:gd name="T13" fmla="*/ 1272 h 1272"/>
                    <a:gd name="T14" fmla="*/ 289 w 302"/>
                    <a:gd name="T15" fmla="*/ 127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2" h="1272">
                      <a:moveTo>
                        <a:pt x="289" y="1272"/>
                      </a:moveTo>
                      <a:lnTo>
                        <a:pt x="288" y="1099"/>
                      </a:lnTo>
                      <a:lnTo>
                        <a:pt x="288" y="540"/>
                      </a:lnTo>
                      <a:lnTo>
                        <a:pt x="296" y="160"/>
                      </a:lnTo>
                      <a:lnTo>
                        <a:pt x="302" y="6"/>
                      </a:lnTo>
                      <a:lnTo>
                        <a:pt x="0" y="0"/>
                      </a:lnTo>
                      <a:lnTo>
                        <a:pt x="92" y="1272"/>
                      </a:lnTo>
                      <a:lnTo>
                        <a:pt x="289" y="1272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Freeform 199">
                  <a:extLst>
                    <a:ext uri="{FF2B5EF4-FFF2-40B4-BE49-F238E27FC236}">
                      <a16:creationId xmlns:a16="http://schemas.microsoft.com/office/drawing/2014/main" id="{83ADC4EA-CD12-4603-8867-FAF0E02DD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318" y="4662488"/>
                  <a:ext cx="447676" cy="458789"/>
                </a:xfrm>
                <a:custGeom>
                  <a:avLst/>
                  <a:gdLst>
                    <a:gd name="T0" fmla="*/ 1126 w 1126"/>
                    <a:gd name="T1" fmla="*/ 578 h 1157"/>
                    <a:gd name="T2" fmla="*/ 1125 w 1126"/>
                    <a:gd name="T3" fmla="*/ 608 h 1157"/>
                    <a:gd name="T4" fmla="*/ 1119 w 1126"/>
                    <a:gd name="T5" fmla="*/ 667 h 1157"/>
                    <a:gd name="T6" fmla="*/ 1098 w 1126"/>
                    <a:gd name="T7" fmla="*/ 751 h 1157"/>
                    <a:gd name="T8" fmla="*/ 1051 w 1126"/>
                    <a:gd name="T9" fmla="*/ 855 h 1157"/>
                    <a:gd name="T10" fmla="*/ 985 w 1126"/>
                    <a:gd name="T11" fmla="*/ 947 h 1157"/>
                    <a:gd name="T12" fmla="*/ 905 w 1126"/>
                    <a:gd name="T13" fmla="*/ 1026 h 1157"/>
                    <a:gd name="T14" fmla="*/ 814 w 1126"/>
                    <a:gd name="T15" fmla="*/ 1088 h 1157"/>
                    <a:gd name="T16" fmla="*/ 715 w 1126"/>
                    <a:gd name="T17" fmla="*/ 1132 h 1157"/>
                    <a:gd name="T18" fmla="*/ 614 w 1126"/>
                    <a:gd name="T19" fmla="*/ 1155 h 1157"/>
                    <a:gd name="T20" fmla="*/ 562 w 1126"/>
                    <a:gd name="T21" fmla="*/ 1157 h 1157"/>
                    <a:gd name="T22" fmla="*/ 512 w 1126"/>
                    <a:gd name="T23" fmla="*/ 1155 h 1157"/>
                    <a:gd name="T24" fmla="*/ 411 w 1126"/>
                    <a:gd name="T25" fmla="*/ 1132 h 1157"/>
                    <a:gd name="T26" fmla="*/ 312 w 1126"/>
                    <a:gd name="T27" fmla="*/ 1088 h 1157"/>
                    <a:gd name="T28" fmla="*/ 222 w 1126"/>
                    <a:gd name="T29" fmla="*/ 1026 h 1157"/>
                    <a:gd name="T30" fmla="*/ 141 w 1126"/>
                    <a:gd name="T31" fmla="*/ 947 h 1157"/>
                    <a:gd name="T32" fmla="*/ 75 w 1126"/>
                    <a:gd name="T33" fmla="*/ 855 h 1157"/>
                    <a:gd name="T34" fmla="*/ 28 w 1126"/>
                    <a:gd name="T35" fmla="*/ 751 h 1157"/>
                    <a:gd name="T36" fmla="*/ 8 w 1126"/>
                    <a:gd name="T37" fmla="*/ 667 h 1157"/>
                    <a:gd name="T38" fmla="*/ 1 w 1126"/>
                    <a:gd name="T39" fmla="*/ 608 h 1157"/>
                    <a:gd name="T40" fmla="*/ 0 w 1126"/>
                    <a:gd name="T41" fmla="*/ 578 h 1157"/>
                    <a:gd name="T42" fmla="*/ 3 w 1126"/>
                    <a:gd name="T43" fmla="*/ 519 h 1157"/>
                    <a:gd name="T44" fmla="*/ 25 w 1126"/>
                    <a:gd name="T45" fmla="*/ 406 h 1157"/>
                    <a:gd name="T46" fmla="*/ 67 w 1126"/>
                    <a:gd name="T47" fmla="*/ 302 h 1157"/>
                    <a:gd name="T48" fmla="*/ 128 w 1126"/>
                    <a:gd name="T49" fmla="*/ 210 h 1157"/>
                    <a:gd name="T50" fmla="*/ 205 w 1126"/>
                    <a:gd name="T51" fmla="*/ 133 h 1157"/>
                    <a:gd name="T52" fmla="*/ 294 w 1126"/>
                    <a:gd name="T53" fmla="*/ 70 h 1157"/>
                    <a:gd name="T54" fmla="*/ 395 w 1126"/>
                    <a:gd name="T55" fmla="*/ 26 h 1157"/>
                    <a:gd name="T56" fmla="*/ 505 w 1126"/>
                    <a:gd name="T57" fmla="*/ 3 h 1157"/>
                    <a:gd name="T58" fmla="*/ 562 w 1126"/>
                    <a:gd name="T59" fmla="*/ 0 h 1157"/>
                    <a:gd name="T60" fmla="*/ 621 w 1126"/>
                    <a:gd name="T61" fmla="*/ 3 h 1157"/>
                    <a:gd name="T62" fmla="*/ 731 w 1126"/>
                    <a:gd name="T63" fmla="*/ 26 h 1157"/>
                    <a:gd name="T64" fmla="*/ 832 w 1126"/>
                    <a:gd name="T65" fmla="*/ 70 h 1157"/>
                    <a:gd name="T66" fmla="*/ 922 w 1126"/>
                    <a:gd name="T67" fmla="*/ 133 h 1157"/>
                    <a:gd name="T68" fmla="*/ 998 w 1126"/>
                    <a:gd name="T69" fmla="*/ 210 h 1157"/>
                    <a:gd name="T70" fmla="*/ 1059 w 1126"/>
                    <a:gd name="T71" fmla="*/ 302 h 1157"/>
                    <a:gd name="T72" fmla="*/ 1102 w 1126"/>
                    <a:gd name="T73" fmla="*/ 406 h 1157"/>
                    <a:gd name="T74" fmla="*/ 1124 w 1126"/>
                    <a:gd name="T75" fmla="*/ 519 h 1157"/>
                    <a:gd name="T76" fmla="*/ 1126 w 1126"/>
                    <a:gd name="T77" fmla="*/ 578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26" h="1157">
                      <a:moveTo>
                        <a:pt x="1126" y="578"/>
                      </a:moveTo>
                      <a:lnTo>
                        <a:pt x="1125" y="608"/>
                      </a:lnTo>
                      <a:lnTo>
                        <a:pt x="1119" y="667"/>
                      </a:lnTo>
                      <a:lnTo>
                        <a:pt x="1098" y="751"/>
                      </a:lnTo>
                      <a:lnTo>
                        <a:pt x="1051" y="855"/>
                      </a:lnTo>
                      <a:lnTo>
                        <a:pt x="985" y="947"/>
                      </a:lnTo>
                      <a:lnTo>
                        <a:pt x="905" y="1026"/>
                      </a:lnTo>
                      <a:lnTo>
                        <a:pt x="814" y="1088"/>
                      </a:lnTo>
                      <a:lnTo>
                        <a:pt x="715" y="1132"/>
                      </a:lnTo>
                      <a:lnTo>
                        <a:pt x="614" y="1155"/>
                      </a:lnTo>
                      <a:lnTo>
                        <a:pt x="562" y="1157"/>
                      </a:lnTo>
                      <a:lnTo>
                        <a:pt x="512" y="1155"/>
                      </a:lnTo>
                      <a:lnTo>
                        <a:pt x="411" y="1132"/>
                      </a:lnTo>
                      <a:lnTo>
                        <a:pt x="312" y="1088"/>
                      </a:lnTo>
                      <a:lnTo>
                        <a:pt x="222" y="1026"/>
                      </a:lnTo>
                      <a:lnTo>
                        <a:pt x="141" y="947"/>
                      </a:lnTo>
                      <a:lnTo>
                        <a:pt x="75" y="855"/>
                      </a:lnTo>
                      <a:lnTo>
                        <a:pt x="28" y="751"/>
                      </a:lnTo>
                      <a:lnTo>
                        <a:pt x="8" y="667"/>
                      </a:lnTo>
                      <a:lnTo>
                        <a:pt x="1" y="608"/>
                      </a:lnTo>
                      <a:lnTo>
                        <a:pt x="0" y="578"/>
                      </a:lnTo>
                      <a:lnTo>
                        <a:pt x="3" y="519"/>
                      </a:lnTo>
                      <a:lnTo>
                        <a:pt x="25" y="406"/>
                      </a:lnTo>
                      <a:lnTo>
                        <a:pt x="67" y="302"/>
                      </a:lnTo>
                      <a:lnTo>
                        <a:pt x="128" y="210"/>
                      </a:lnTo>
                      <a:lnTo>
                        <a:pt x="205" y="133"/>
                      </a:lnTo>
                      <a:lnTo>
                        <a:pt x="294" y="70"/>
                      </a:lnTo>
                      <a:lnTo>
                        <a:pt x="395" y="26"/>
                      </a:lnTo>
                      <a:lnTo>
                        <a:pt x="505" y="3"/>
                      </a:lnTo>
                      <a:lnTo>
                        <a:pt x="562" y="0"/>
                      </a:lnTo>
                      <a:lnTo>
                        <a:pt x="621" y="3"/>
                      </a:lnTo>
                      <a:lnTo>
                        <a:pt x="731" y="26"/>
                      </a:lnTo>
                      <a:lnTo>
                        <a:pt x="832" y="70"/>
                      </a:lnTo>
                      <a:lnTo>
                        <a:pt x="922" y="133"/>
                      </a:lnTo>
                      <a:lnTo>
                        <a:pt x="998" y="210"/>
                      </a:lnTo>
                      <a:lnTo>
                        <a:pt x="1059" y="302"/>
                      </a:lnTo>
                      <a:lnTo>
                        <a:pt x="1102" y="406"/>
                      </a:lnTo>
                      <a:lnTo>
                        <a:pt x="1124" y="519"/>
                      </a:lnTo>
                      <a:lnTo>
                        <a:pt x="1126" y="578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Freeform 200">
                  <a:extLst>
                    <a:ext uri="{FF2B5EF4-FFF2-40B4-BE49-F238E27FC236}">
                      <a16:creationId xmlns:a16="http://schemas.microsoft.com/office/drawing/2014/main" id="{A3E6ADFB-340B-4C73-A7A2-6E5542A97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3369" y="5686425"/>
                  <a:ext cx="90488" cy="127000"/>
                </a:xfrm>
                <a:custGeom>
                  <a:avLst/>
                  <a:gdLst>
                    <a:gd name="T0" fmla="*/ 192 w 227"/>
                    <a:gd name="T1" fmla="*/ 246 h 320"/>
                    <a:gd name="T2" fmla="*/ 186 w 227"/>
                    <a:gd name="T3" fmla="*/ 265 h 320"/>
                    <a:gd name="T4" fmla="*/ 164 w 227"/>
                    <a:gd name="T5" fmla="*/ 295 h 320"/>
                    <a:gd name="T6" fmla="*/ 131 w 227"/>
                    <a:gd name="T7" fmla="*/ 315 h 320"/>
                    <a:gd name="T8" fmla="*/ 94 w 227"/>
                    <a:gd name="T9" fmla="*/ 320 h 320"/>
                    <a:gd name="T10" fmla="*/ 74 w 227"/>
                    <a:gd name="T11" fmla="*/ 316 h 320"/>
                    <a:gd name="T12" fmla="*/ 56 w 227"/>
                    <a:gd name="T13" fmla="*/ 311 h 320"/>
                    <a:gd name="T14" fmla="*/ 25 w 227"/>
                    <a:gd name="T15" fmla="*/ 287 h 320"/>
                    <a:gd name="T16" fmla="*/ 7 w 227"/>
                    <a:gd name="T17" fmla="*/ 255 h 320"/>
                    <a:gd name="T18" fmla="*/ 0 w 227"/>
                    <a:gd name="T19" fmla="*/ 219 h 320"/>
                    <a:gd name="T20" fmla="*/ 4 w 227"/>
                    <a:gd name="T21" fmla="*/ 199 h 320"/>
                    <a:gd name="T22" fmla="*/ 35 w 227"/>
                    <a:gd name="T23" fmla="*/ 74 h 320"/>
                    <a:gd name="T24" fmla="*/ 42 w 227"/>
                    <a:gd name="T25" fmla="*/ 54 h 320"/>
                    <a:gd name="T26" fmla="*/ 65 w 227"/>
                    <a:gd name="T27" fmla="*/ 24 h 320"/>
                    <a:gd name="T28" fmla="*/ 96 w 227"/>
                    <a:gd name="T29" fmla="*/ 5 h 320"/>
                    <a:gd name="T30" fmla="*/ 134 w 227"/>
                    <a:gd name="T31" fmla="*/ 0 h 320"/>
                    <a:gd name="T32" fmla="*/ 153 w 227"/>
                    <a:gd name="T33" fmla="*/ 2 h 320"/>
                    <a:gd name="T34" fmla="*/ 173 w 227"/>
                    <a:gd name="T35" fmla="*/ 9 h 320"/>
                    <a:gd name="T36" fmla="*/ 203 w 227"/>
                    <a:gd name="T37" fmla="*/ 32 h 320"/>
                    <a:gd name="T38" fmla="*/ 222 w 227"/>
                    <a:gd name="T39" fmla="*/ 63 h 320"/>
                    <a:gd name="T40" fmla="*/ 227 w 227"/>
                    <a:gd name="T41" fmla="*/ 101 h 320"/>
                    <a:gd name="T42" fmla="*/ 225 w 227"/>
                    <a:gd name="T43" fmla="*/ 120 h 320"/>
                    <a:gd name="T44" fmla="*/ 192 w 227"/>
                    <a:gd name="T45" fmla="*/ 246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7" h="320">
                      <a:moveTo>
                        <a:pt x="192" y="246"/>
                      </a:moveTo>
                      <a:lnTo>
                        <a:pt x="186" y="265"/>
                      </a:lnTo>
                      <a:lnTo>
                        <a:pt x="164" y="295"/>
                      </a:lnTo>
                      <a:lnTo>
                        <a:pt x="131" y="315"/>
                      </a:lnTo>
                      <a:lnTo>
                        <a:pt x="94" y="320"/>
                      </a:lnTo>
                      <a:lnTo>
                        <a:pt x="74" y="316"/>
                      </a:lnTo>
                      <a:lnTo>
                        <a:pt x="56" y="311"/>
                      </a:lnTo>
                      <a:lnTo>
                        <a:pt x="25" y="287"/>
                      </a:lnTo>
                      <a:lnTo>
                        <a:pt x="7" y="255"/>
                      </a:lnTo>
                      <a:lnTo>
                        <a:pt x="0" y="219"/>
                      </a:lnTo>
                      <a:lnTo>
                        <a:pt x="4" y="199"/>
                      </a:lnTo>
                      <a:lnTo>
                        <a:pt x="35" y="74"/>
                      </a:lnTo>
                      <a:lnTo>
                        <a:pt x="42" y="54"/>
                      </a:lnTo>
                      <a:lnTo>
                        <a:pt x="65" y="24"/>
                      </a:lnTo>
                      <a:lnTo>
                        <a:pt x="96" y="5"/>
                      </a:lnTo>
                      <a:lnTo>
                        <a:pt x="134" y="0"/>
                      </a:lnTo>
                      <a:lnTo>
                        <a:pt x="153" y="2"/>
                      </a:lnTo>
                      <a:lnTo>
                        <a:pt x="173" y="9"/>
                      </a:lnTo>
                      <a:lnTo>
                        <a:pt x="203" y="32"/>
                      </a:lnTo>
                      <a:lnTo>
                        <a:pt x="222" y="63"/>
                      </a:lnTo>
                      <a:lnTo>
                        <a:pt x="227" y="101"/>
                      </a:lnTo>
                      <a:lnTo>
                        <a:pt x="225" y="120"/>
                      </a:lnTo>
                      <a:lnTo>
                        <a:pt x="192" y="246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Freeform 201">
                  <a:extLst>
                    <a:ext uri="{FF2B5EF4-FFF2-40B4-BE49-F238E27FC236}">
                      <a16:creationId xmlns:a16="http://schemas.microsoft.com/office/drawing/2014/main" id="{6E9F7FB7-7A97-4796-8D36-4EBD62B0F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9631" y="5686425"/>
                  <a:ext cx="88900" cy="127000"/>
                </a:xfrm>
                <a:custGeom>
                  <a:avLst/>
                  <a:gdLst>
                    <a:gd name="T0" fmla="*/ 35 w 227"/>
                    <a:gd name="T1" fmla="*/ 246 h 320"/>
                    <a:gd name="T2" fmla="*/ 41 w 227"/>
                    <a:gd name="T3" fmla="*/ 265 h 320"/>
                    <a:gd name="T4" fmla="*/ 63 w 227"/>
                    <a:gd name="T5" fmla="*/ 295 h 320"/>
                    <a:gd name="T6" fmla="*/ 96 w 227"/>
                    <a:gd name="T7" fmla="*/ 315 h 320"/>
                    <a:gd name="T8" fmla="*/ 133 w 227"/>
                    <a:gd name="T9" fmla="*/ 320 h 320"/>
                    <a:gd name="T10" fmla="*/ 153 w 227"/>
                    <a:gd name="T11" fmla="*/ 316 h 320"/>
                    <a:gd name="T12" fmla="*/ 171 w 227"/>
                    <a:gd name="T13" fmla="*/ 311 h 320"/>
                    <a:gd name="T14" fmla="*/ 202 w 227"/>
                    <a:gd name="T15" fmla="*/ 287 h 320"/>
                    <a:gd name="T16" fmla="*/ 220 w 227"/>
                    <a:gd name="T17" fmla="*/ 255 h 320"/>
                    <a:gd name="T18" fmla="*/ 227 w 227"/>
                    <a:gd name="T19" fmla="*/ 219 h 320"/>
                    <a:gd name="T20" fmla="*/ 223 w 227"/>
                    <a:gd name="T21" fmla="*/ 199 h 320"/>
                    <a:gd name="T22" fmla="*/ 192 w 227"/>
                    <a:gd name="T23" fmla="*/ 74 h 320"/>
                    <a:gd name="T24" fmla="*/ 185 w 227"/>
                    <a:gd name="T25" fmla="*/ 54 h 320"/>
                    <a:gd name="T26" fmla="*/ 162 w 227"/>
                    <a:gd name="T27" fmla="*/ 24 h 320"/>
                    <a:gd name="T28" fmla="*/ 131 w 227"/>
                    <a:gd name="T29" fmla="*/ 5 h 320"/>
                    <a:gd name="T30" fmla="*/ 93 w 227"/>
                    <a:gd name="T31" fmla="*/ 0 h 320"/>
                    <a:gd name="T32" fmla="*/ 74 w 227"/>
                    <a:gd name="T33" fmla="*/ 2 h 320"/>
                    <a:gd name="T34" fmla="*/ 54 w 227"/>
                    <a:gd name="T35" fmla="*/ 9 h 320"/>
                    <a:gd name="T36" fmla="*/ 24 w 227"/>
                    <a:gd name="T37" fmla="*/ 32 h 320"/>
                    <a:gd name="T38" fmla="*/ 5 w 227"/>
                    <a:gd name="T39" fmla="*/ 63 h 320"/>
                    <a:gd name="T40" fmla="*/ 0 w 227"/>
                    <a:gd name="T41" fmla="*/ 101 h 320"/>
                    <a:gd name="T42" fmla="*/ 4 w 227"/>
                    <a:gd name="T43" fmla="*/ 120 h 320"/>
                    <a:gd name="T44" fmla="*/ 35 w 227"/>
                    <a:gd name="T45" fmla="*/ 246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7" h="320">
                      <a:moveTo>
                        <a:pt x="35" y="246"/>
                      </a:moveTo>
                      <a:lnTo>
                        <a:pt x="41" y="265"/>
                      </a:lnTo>
                      <a:lnTo>
                        <a:pt x="63" y="295"/>
                      </a:lnTo>
                      <a:lnTo>
                        <a:pt x="96" y="315"/>
                      </a:lnTo>
                      <a:lnTo>
                        <a:pt x="133" y="320"/>
                      </a:lnTo>
                      <a:lnTo>
                        <a:pt x="153" y="316"/>
                      </a:lnTo>
                      <a:lnTo>
                        <a:pt x="171" y="311"/>
                      </a:lnTo>
                      <a:lnTo>
                        <a:pt x="202" y="287"/>
                      </a:lnTo>
                      <a:lnTo>
                        <a:pt x="220" y="255"/>
                      </a:lnTo>
                      <a:lnTo>
                        <a:pt x="227" y="219"/>
                      </a:lnTo>
                      <a:lnTo>
                        <a:pt x="223" y="199"/>
                      </a:lnTo>
                      <a:lnTo>
                        <a:pt x="192" y="74"/>
                      </a:lnTo>
                      <a:lnTo>
                        <a:pt x="185" y="54"/>
                      </a:lnTo>
                      <a:lnTo>
                        <a:pt x="162" y="24"/>
                      </a:lnTo>
                      <a:lnTo>
                        <a:pt x="131" y="5"/>
                      </a:lnTo>
                      <a:lnTo>
                        <a:pt x="93" y="0"/>
                      </a:lnTo>
                      <a:lnTo>
                        <a:pt x="74" y="2"/>
                      </a:lnTo>
                      <a:lnTo>
                        <a:pt x="54" y="9"/>
                      </a:lnTo>
                      <a:lnTo>
                        <a:pt x="24" y="32"/>
                      </a:lnTo>
                      <a:lnTo>
                        <a:pt x="5" y="63"/>
                      </a:lnTo>
                      <a:lnTo>
                        <a:pt x="0" y="101"/>
                      </a:lnTo>
                      <a:lnTo>
                        <a:pt x="4" y="120"/>
                      </a:lnTo>
                      <a:lnTo>
                        <a:pt x="35" y="246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Freeform 202">
                  <a:extLst>
                    <a:ext uri="{FF2B5EF4-FFF2-40B4-BE49-F238E27FC236}">
                      <a16:creationId xmlns:a16="http://schemas.microsoft.com/office/drawing/2014/main" id="{ABEA01AC-9C32-4B26-9BA4-0BFFBF958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981" y="5146675"/>
                  <a:ext cx="515938" cy="765175"/>
                </a:xfrm>
                <a:custGeom>
                  <a:avLst/>
                  <a:gdLst>
                    <a:gd name="T0" fmla="*/ 1302 w 1302"/>
                    <a:gd name="T1" fmla="*/ 680 h 1928"/>
                    <a:gd name="T2" fmla="*/ 1265 w 1302"/>
                    <a:gd name="T3" fmla="*/ 430 h 1928"/>
                    <a:gd name="T4" fmla="*/ 1225 w 1302"/>
                    <a:gd name="T5" fmla="*/ 255 h 1928"/>
                    <a:gd name="T6" fmla="*/ 1136 w 1302"/>
                    <a:gd name="T7" fmla="*/ 120 h 1928"/>
                    <a:gd name="T8" fmla="*/ 1000 w 1302"/>
                    <a:gd name="T9" fmla="*/ 28 h 1928"/>
                    <a:gd name="T10" fmla="*/ 915 w 1302"/>
                    <a:gd name="T11" fmla="*/ 0 h 1928"/>
                    <a:gd name="T12" fmla="*/ 891 w 1302"/>
                    <a:gd name="T13" fmla="*/ 71 h 1928"/>
                    <a:gd name="T14" fmla="*/ 810 w 1302"/>
                    <a:gd name="T15" fmla="*/ 177 h 1928"/>
                    <a:gd name="T16" fmla="*/ 691 w 1302"/>
                    <a:gd name="T17" fmla="*/ 229 h 1928"/>
                    <a:gd name="T18" fmla="*/ 611 w 1302"/>
                    <a:gd name="T19" fmla="*/ 229 h 1928"/>
                    <a:gd name="T20" fmla="*/ 492 w 1302"/>
                    <a:gd name="T21" fmla="*/ 177 h 1928"/>
                    <a:gd name="T22" fmla="*/ 411 w 1302"/>
                    <a:gd name="T23" fmla="*/ 71 h 1928"/>
                    <a:gd name="T24" fmla="*/ 387 w 1302"/>
                    <a:gd name="T25" fmla="*/ 0 h 1928"/>
                    <a:gd name="T26" fmla="*/ 302 w 1302"/>
                    <a:gd name="T27" fmla="*/ 28 h 1928"/>
                    <a:gd name="T28" fmla="*/ 166 w 1302"/>
                    <a:gd name="T29" fmla="*/ 120 h 1928"/>
                    <a:gd name="T30" fmla="*/ 77 w 1302"/>
                    <a:gd name="T31" fmla="*/ 255 h 1928"/>
                    <a:gd name="T32" fmla="*/ 37 w 1302"/>
                    <a:gd name="T33" fmla="*/ 430 h 1928"/>
                    <a:gd name="T34" fmla="*/ 0 w 1302"/>
                    <a:gd name="T35" fmla="*/ 680 h 1928"/>
                    <a:gd name="T36" fmla="*/ 273 w 1302"/>
                    <a:gd name="T37" fmla="*/ 1039 h 1928"/>
                    <a:gd name="T38" fmla="*/ 186 w 1302"/>
                    <a:gd name="T39" fmla="*/ 1229 h 1928"/>
                    <a:gd name="T40" fmla="*/ 21 w 1302"/>
                    <a:gd name="T41" fmla="*/ 1740 h 1928"/>
                    <a:gd name="T42" fmla="*/ 11 w 1302"/>
                    <a:gd name="T43" fmla="*/ 1799 h 1928"/>
                    <a:gd name="T44" fmla="*/ 69 w 1302"/>
                    <a:gd name="T45" fmla="*/ 1849 h 1928"/>
                    <a:gd name="T46" fmla="*/ 226 w 1302"/>
                    <a:gd name="T47" fmla="*/ 1897 h 1928"/>
                    <a:gd name="T48" fmla="*/ 541 w 1302"/>
                    <a:gd name="T49" fmla="*/ 1927 h 1928"/>
                    <a:gd name="T50" fmla="*/ 765 w 1302"/>
                    <a:gd name="T51" fmla="*/ 1927 h 1928"/>
                    <a:gd name="T52" fmla="*/ 1080 w 1302"/>
                    <a:gd name="T53" fmla="*/ 1897 h 1928"/>
                    <a:gd name="T54" fmla="*/ 1237 w 1302"/>
                    <a:gd name="T55" fmla="*/ 1849 h 1928"/>
                    <a:gd name="T56" fmla="*/ 1295 w 1302"/>
                    <a:gd name="T57" fmla="*/ 1799 h 1928"/>
                    <a:gd name="T58" fmla="*/ 1285 w 1302"/>
                    <a:gd name="T59" fmla="*/ 1739 h 1928"/>
                    <a:gd name="T60" fmla="*/ 1118 w 1302"/>
                    <a:gd name="T61" fmla="*/ 1223 h 1928"/>
                    <a:gd name="T62" fmla="*/ 1030 w 1302"/>
                    <a:gd name="T63" fmla="*/ 1033 h 1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02" h="1928">
                      <a:moveTo>
                        <a:pt x="1030" y="687"/>
                      </a:moveTo>
                      <a:lnTo>
                        <a:pt x="1302" y="680"/>
                      </a:lnTo>
                      <a:lnTo>
                        <a:pt x="1299" y="653"/>
                      </a:lnTo>
                      <a:lnTo>
                        <a:pt x="1265" y="430"/>
                      </a:lnTo>
                      <a:lnTo>
                        <a:pt x="1237" y="299"/>
                      </a:lnTo>
                      <a:lnTo>
                        <a:pt x="1225" y="255"/>
                      </a:lnTo>
                      <a:lnTo>
                        <a:pt x="1186" y="180"/>
                      </a:lnTo>
                      <a:lnTo>
                        <a:pt x="1136" y="120"/>
                      </a:lnTo>
                      <a:lnTo>
                        <a:pt x="1081" y="75"/>
                      </a:lnTo>
                      <a:lnTo>
                        <a:pt x="1000" y="28"/>
                      </a:lnTo>
                      <a:lnTo>
                        <a:pt x="923" y="1"/>
                      </a:lnTo>
                      <a:lnTo>
                        <a:pt x="915" y="0"/>
                      </a:lnTo>
                      <a:lnTo>
                        <a:pt x="914" y="6"/>
                      </a:lnTo>
                      <a:lnTo>
                        <a:pt x="891" y="71"/>
                      </a:lnTo>
                      <a:lnTo>
                        <a:pt x="851" y="136"/>
                      </a:lnTo>
                      <a:lnTo>
                        <a:pt x="810" y="177"/>
                      </a:lnTo>
                      <a:lnTo>
                        <a:pt x="759" y="210"/>
                      </a:lnTo>
                      <a:lnTo>
                        <a:pt x="691" y="229"/>
                      </a:lnTo>
                      <a:lnTo>
                        <a:pt x="651" y="232"/>
                      </a:lnTo>
                      <a:lnTo>
                        <a:pt x="611" y="229"/>
                      </a:lnTo>
                      <a:lnTo>
                        <a:pt x="543" y="210"/>
                      </a:lnTo>
                      <a:lnTo>
                        <a:pt x="492" y="177"/>
                      </a:lnTo>
                      <a:lnTo>
                        <a:pt x="451" y="136"/>
                      </a:lnTo>
                      <a:lnTo>
                        <a:pt x="411" y="71"/>
                      </a:lnTo>
                      <a:lnTo>
                        <a:pt x="388" y="6"/>
                      </a:lnTo>
                      <a:lnTo>
                        <a:pt x="387" y="0"/>
                      </a:lnTo>
                      <a:lnTo>
                        <a:pt x="379" y="1"/>
                      </a:lnTo>
                      <a:lnTo>
                        <a:pt x="302" y="28"/>
                      </a:lnTo>
                      <a:lnTo>
                        <a:pt x="221" y="75"/>
                      </a:lnTo>
                      <a:lnTo>
                        <a:pt x="166" y="120"/>
                      </a:lnTo>
                      <a:lnTo>
                        <a:pt x="116" y="180"/>
                      </a:lnTo>
                      <a:lnTo>
                        <a:pt x="77" y="255"/>
                      </a:lnTo>
                      <a:lnTo>
                        <a:pt x="65" y="299"/>
                      </a:lnTo>
                      <a:lnTo>
                        <a:pt x="37" y="430"/>
                      </a:lnTo>
                      <a:lnTo>
                        <a:pt x="3" y="653"/>
                      </a:lnTo>
                      <a:lnTo>
                        <a:pt x="0" y="680"/>
                      </a:lnTo>
                      <a:lnTo>
                        <a:pt x="273" y="687"/>
                      </a:lnTo>
                      <a:lnTo>
                        <a:pt x="273" y="1039"/>
                      </a:lnTo>
                      <a:lnTo>
                        <a:pt x="241" y="1101"/>
                      </a:lnTo>
                      <a:lnTo>
                        <a:pt x="186" y="1229"/>
                      </a:lnTo>
                      <a:lnTo>
                        <a:pt x="113" y="1422"/>
                      </a:lnTo>
                      <a:lnTo>
                        <a:pt x="21" y="1740"/>
                      </a:lnTo>
                      <a:lnTo>
                        <a:pt x="9" y="1795"/>
                      </a:lnTo>
                      <a:lnTo>
                        <a:pt x="11" y="1799"/>
                      </a:lnTo>
                      <a:lnTo>
                        <a:pt x="33" y="1826"/>
                      </a:lnTo>
                      <a:lnTo>
                        <a:pt x="69" y="1849"/>
                      </a:lnTo>
                      <a:lnTo>
                        <a:pt x="130" y="1874"/>
                      </a:lnTo>
                      <a:lnTo>
                        <a:pt x="226" y="1897"/>
                      </a:lnTo>
                      <a:lnTo>
                        <a:pt x="359" y="1917"/>
                      </a:lnTo>
                      <a:lnTo>
                        <a:pt x="541" y="1927"/>
                      </a:lnTo>
                      <a:lnTo>
                        <a:pt x="652" y="1928"/>
                      </a:lnTo>
                      <a:lnTo>
                        <a:pt x="765" y="1927"/>
                      </a:lnTo>
                      <a:lnTo>
                        <a:pt x="947" y="1917"/>
                      </a:lnTo>
                      <a:lnTo>
                        <a:pt x="1080" y="1897"/>
                      </a:lnTo>
                      <a:lnTo>
                        <a:pt x="1175" y="1874"/>
                      </a:lnTo>
                      <a:lnTo>
                        <a:pt x="1237" y="1849"/>
                      </a:lnTo>
                      <a:lnTo>
                        <a:pt x="1273" y="1826"/>
                      </a:lnTo>
                      <a:lnTo>
                        <a:pt x="1295" y="1799"/>
                      </a:lnTo>
                      <a:lnTo>
                        <a:pt x="1297" y="1795"/>
                      </a:lnTo>
                      <a:lnTo>
                        <a:pt x="1285" y="1739"/>
                      </a:lnTo>
                      <a:lnTo>
                        <a:pt x="1190" y="1418"/>
                      </a:lnTo>
                      <a:lnTo>
                        <a:pt x="1118" y="1223"/>
                      </a:lnTo>
                      <a:lnTo>
                        <a:pt x="1061" y="1095"/>
                      </a:lnTo>
                      <a:lnTo>
                        <a:pt x="1030" y="1033"/>
                      </a:lnTo>
                      <a:lnTo>
                        <a:pt x="1030" y="687"/>
                      </a:lnTo>
                      <a:close/>
                    </a:path>
                  </a:pathLst>
                </a:custGeom>
                <a:solidFill>
                  <a:srgbClr val="E09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Freeform 203">
                  <a:extLst>
                    <a:ext uri="{FF2B5EF4-FFF2-40B4-BE49-F238E27FC236}">
                      <a16:creationId xmlns:a16="http://schemas.microsoft.com/office/drawing/2014/main" id="{1BE5EF4D-F5A6-42CE-A0B4-B4A10C6D6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993" y="5146674"/>
                  <a:ext cx="515940" cy="765175"/>
                </a:xfrm>
                <a:custGeom>
                  <a:avLst/>
                  <a:gdLst>
                    <a:gd name="T0" fmla="*/ 1302 w 1302"/>
                    <a:gd name="T1" fmla="*/ 680 h 1928"/>
                    <a:gd name="T2" fmla="*/ 1265 w 1302"/>
                    <a:gd name="T3" fmla="*/ 430 h 1928"/>
                    <a:gd name="T4" fmla="*/ 1225 w 1302"/>
                    <a:gd name="T5" fmla="*/ 255 h 1928"/>
                    <a:gd name="T6" fmla="*/ 1136 w 1302"/>
                    <a:gd name="T7" fmla="*/ 120 h 1928"/>
                    <a:gd name="T8" fmla="*/ 1000 w 1302"/>
                    <a:gd name="T9" fmla="*/ 28 h 1928"/>
                    <a:gd name="T10" fmla="*/ 915 w 1302"/>
                    <a:gd name="T11" fmla="*/ 0 h 1928"/>
                    <a:gd name="T12" fmla="*/ 891 w 1302"/>
                    <a:gd name="T13" fmla="*/ 71 h 1928"/>
                    <a:gd name="T14" fmla="*/ 810 w 1302"/>
                    <a:gd name="T15" fmla="*/ 177 h 1928"/>
                    <a:gd name="T16" fmla="*/ 691 w 1302"/>
                    <a:gd name="T17" fmla="*/ 229 h 1928"/>
                    <a:gd name="T18" fmla="*/ 611 w 1302"/>
                    <a:gd name="T19" fmla="*/ 229 h 1928"/>
                    <a:gd name="T20" fmla="*/ 492 w 1302"/>
                    <a:gd name="T21" fmla="*/ 177 h 1928"/>
                    <a:gd name="T22" fmla="*/ 411 w 1302"/>
                    <a:gd name="T23" fmla="*/ 71 h 1928"/>
                    <a:gd name="T24" fmla="*/ 387 w 1302"/>
                    <a:gd name="T25" fmla="*/ 0 h 1928"/>
                    <a:gd name="T26" fmla="*/ 302 w 1302"/>
                    <a:gd name="T27" fmla="*/ 28 h 1928"/>
                    <a:gd name="T28" fmla="*/ 166 w 1302"/>
                    <a:gd name="T29" fmla="*/ 120 h 1928"/>
                    <a:gd name="T30" fmla="*/ 77 w 1302"/>
                    <a:gd name="T31" fmla="*/ 255 h 1928"/>
                    <a:gd name="T32" fmla="*/ 37 w 1302"/>
                    <a:gd name="T33" fmla="*/ 430 h 1928"/>
                    <a:gd name="T34" fmla="*/ 0 w 1302"/>
                    <a:gd name="T35" fmla="*/ 680 h 1928"/>
                    <a:gd name="T36" fmla="*/ 273 w 1302"/>
                    <a:gd name="T37" fmla="*/ 1039 h 1928"/>
                    <a:gd name="T38" fmla="*/ 186 w 1302"/>
                    <a:gd name="T39" fmla="*/ 1229 h 1928"/>
                    <a:gd name="T40" fmla="*/ 21 w 1302"/>
                    <a:gd name="T41" fmla="*/ 1740 h 1928"/>
                    <a:gd name="T42" fmla="*/ 11 w 1302"/>
                    <a:gd name="T43" fmla="*/ 1799 h 1928"/>
                    <a:gd name="T44" fmla="*/ 69 w 1302"/>
                    <a:gd name="T45" fmla="*/ 1849 h 1928"/>
                    <a:gd name="T46" fmla="*/ 226 w 1302"/>
                    <a:gd name="T47" fmla="*/ 1897 h 1928"/>
                    <a:gd name="T48" fmla="*/ 541 w 1302"/>
                    <a:gd name="T49" fmla="*/ 1927 h 1928"/>
                    <a:gd name="T50" fmla="*/ 765 w 1302"/>
                    <a:gd name="T51" fmla="*/ 1927 h 1928"/>
                    <a:gd name="T52" fmla="*/ 1080 w 1302"/>
                    <a:gd name="T53" fmla="*/ 1897 h 1928"/>
                    <a:gd name="T54" fmla="*/ 1237 w 1302"/>
                    <a:gd name="T55" fmla="*/ 1849 h 1928"/>
                    <a:gd name="T56" fmla="*/ 1295 w 1302"/>
                    <a:gd name="T57" fmla="*/ 1799 h 1928"/>
                    <a:gd name="T58" fmla="*/ 1285 w 1302"/>
                    <a:gd name="T59" fmla="*/ 1739 h 1928"/>
                    <a:gd name="T60" fmla="*/ 1118 w 1302"/>
                    <a:gd name="T61" fmla="*/ 1223 h 1928"/>
                    <a:gd name="T62" fmla="*/ 1030 w 1302"/>
                    <a:gd name="T63" fmla="*/ 1033 h 1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02" h="1928">
                      <a:moveTo>
                        <a:pt x="1030" y="687"/>
                      </a:moveTo>
                      <a:lnTo>
                        <a:pt x="1302" y="680"/>
                      </a:lnTo>
                      <a:lnTo>
                        <a:pt x="1299" y="653"/>
                      </a:lnTo>
                      <a:lnTo>
                        <a:pt x="1265" y="430"/>
                      </a:lnTo>
                      <a:lnTo>
                        <a:pt x="1237" y="299"/>
                      </a:lnTo>
                      <a:lnTo>
                        <a:pt x="1225" y="255"/>
                      </a:lnTo>
                      <a:lnTo>
                        <a:pt x="1186" y="180"/>
                      </a:lnTo>
                      <a:lnTo>
                        <a:pt x="1136" y="120"/>
                      </a:lnTo>
                      <a:lnTo>
                        <a:pt x="1081" y="75"/>
                      </a:lnTo>
                      <a:lnTo>
                        <a:pt x="1000" y="28"/>
                      </a:lnTo>
                      <a:lnTo>
                        <a:pt x="923" y="1"/>
                      </a:lnTo>
                      <a:lnTo>
                        <a:pt x="915" y="0"/>
                      </a:lnTo>
                      <a:lnTo>
                        <a:pt x="914" y="6"/>
                      </a:lnTo>
                      <a:lnTo>
                        <a:pt x="891" y="71"/>
                      </a:lnTo>
                      <a:lnTo>
                        <a:pt x="851" y="136"/>
                      </a:lnTo>
                      <a:lnTo>
                        <a:pt x="810" y="177"/>
                      </a:lnTo>
                      <a:lnTo>
                        <a:pt x="759" y="210"/>
                      </a:lnTo>
                      <a:lnTo>
                        <a:pt x="691" y="229"/>
                      </a:lnTo>
                      <a:lnTo>
                        <a:pt x="651" y="232"/>
                      </a:lnTo>
                      <a:lnTo>
                        <a:pt x="611" y="229"/>
                      </a:lnTo>
                      <a:lnTo>
                        <a:pt x="543" y="210"/>
                      </a:lnTo>
                      <a:lnTo>
                        <a:pt x="492" y="177"/>
                      </a:lnTo>
                      <a:lnTo>
                        <a:pt x="451" y="136"/>
                      </a:lnTo>
                      <a:lnTo>
                        <a:pt x="411" y="71"/>
                      </a:lnTo>
                      <a:lnTo>
                        <a:pt x="388" y="6"/>
                      </a:lnTo>
                      <a:lnTo>
                        <a:pt x="387" y="0"/>
                      </a:lnTo>
                      <a:lnTo>
                        <a:pt x="379" y="1"/>
                      </a:lnTo>
                      <a:lnTo>
                        <a:pt x="302" y="28"/>
                      </a:lnTo>
                      <a:lnTo>
                        <a:pt x="221" y="75"/>
                      </a:lnTo>
                      <a:lnTo>
                        <a:pt x="166" y="120"/>
                      </a:lnTo>
                      <a:lnTo>
                        <a:pt x="116" y="180"/>
                      </a:lnTo>
                      <a:lnTo>
                        <a:pt x="77" y="255"/>
                      </a:lnTo>
                      <a:lnTo>
                        <a:pt x="65" y="299"/>
                      </a:lnTo>
                      <a:lnTo>
                        <a:pt x="37" y="430"/>
                      </a:lnTo>
                      <a:lnTo>
                        <a:pt x="3" y="653"/>
                      </a:lnTo>
                      <a:lnTo>
                        <a:pt x="0" y="680"/>
                      </a:lnTo>
                      <a:lnTo>
                        <a:pt x="273" y="687"/>
                      </a:lnTo>
                      <a:lnTo>
                        <a:pt x="273" y="1039"/>
                      </a:lnTo>
                      <a:lnTo>
                        <a:pt x="241" y="1101"/>
                      </a:lnTo>
                      <a:lnTo>
                        <a:pt x="186" y="1229"/>
                      </a:lnTo>
                      <a:lnTo>
                        <a:pt x="113" y="1422"/>
                      </a:lnTo>
                      <a:lnTo>
                        <a:pt x="21" y="1740"/>
                      </a:lnTo>
                      <a:lnTo>
                        <a:pt x="9" y="1795"/>
                      </a:lnTo>
                      <a:lnTo>
                        <a:pt x="11" y="1799"/>
                      </a:lnTo>
                      <a:lnTo>
                        <a:pt x="33" y="1826"/>
                      </a:lnTo>
                      <a:lnTo>
                        <a:pt x="69" y="1849"/>
                      </a:lnTo>
                      <a:lnTo>
                        <a:pt x="130" y="1874"/>
                      </a:lnTo>
                      <a:lnTo>
                        <a:pt x="226" y="1897"/>
                      </a:lnTo>
                      <a:lnTo>
                        <a:pt x="359" y="1917"/>
                      </a:lnTo>
                      <a:lnTo>
                        <a:pt x="541" y="1927"/>
                      </a:lnTo>
                      <a:lnTo>
                        <a:pt x="652" y="1928"/>
                      </a:lnTo>
                      <a:lnTo>
                        <a:pt x="765" y="1927"/>
                      </a:lnTo>
                      <a:lnTo>
                        <a:pt x="947" y="1917"/>
                      </a:lnTo>
                      <a:lnTo>
                        <a:pt x="1080" y="1897"/>
                      </a:lnTo>
                      <a:lnTo>
                        <a:pt x="1175" y="1874"/>
                      </a:lnTo>
                      <a:lnTo>
                        <a:pt x="1237" y="1849"/>
                      </a:lnTo>
                      <a:lnTo>
                        <a:pt x="1273" y="1826"/>
                      </a:lnTo>
                      <a:lnTo>
                        <a:pt x="1295" y="1799"/>
                      </a:lnTo>
                      <a:lnTo>
                        <a:pt x="1297" y="1795"/>
                      </a:lnTo>
                      <a:lnTo>
                        <a:pt x="1285" y="1739"/>
                      </a:lnTo>
                      <a:lnTo>
                        <a:pt x="1190" y="1418"/>
                      </a:lnTo>
                      <a:lnTo>
                        <a:pt x="1118" y="1223"/>
                      </a:lnTo>
                      <a:lnTo>
                        <a:pt x="1061" y="1095"/>
                      </a:lnTo>
                      <a:lnTo>
                        <a:pt x="1030" y="1033"/>
                      </a:lnTo>
                      <a:lnTo>
                        <a:pt x="1030" y="687"/>
                      </a:lnTo>
                      <a:close/>
                    </a:path>
                  </a:pathLst>
                </a:custGeom>
                <a:solidFill>
                  <a:srgbClr val="7BA79D"/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Freeform 204">
                  <a:extLst>
                    <a:ext uri="{FF2B5EF4-FFF2-40B4-BE49-F238E27FC236}">
                      <a16:creationId xmlns:a16="http://schemas.microsoft.com/office/drawing/2014/main" id="{EBE68BF4-8932-48C5-9499-14F520529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056" y="6251575"/>
                  <a:ext cx="153988" cy="49213"/>
                </a:xfrm>
                <a:custGeom>
                  <a:avLst/>
                  <a:gdLst>
                    <a:gd name="T0" fmla="*/ 389 w 389"/>
                    <a:gd name="T1" fmla="*/ 0 h 125"/>
                    <a:gd name="T2" fmla="*/ 389 w 389"/>
                    <a:gd name="T3" fmla="*/ 125 h 125"/>
                    <a:gd name="T4" fmla="*/ 25 w 389"/>
                    <a:gd name="T5" fmla="*/ 125 h 125"/>
                    <a:gd name="T6" fmla="*/ 8 w 389"/>
                    <a:gd name="T7" fmla="*/ 123 h 125"/>
                    <a:gd name="T8" fmla="*/ 0 w 389"/>
                    <a:gd name="T9" fmla="*/ 113 h 125"/>
                    <a:gd name="T10" fmla="*/ 14 w 389"/>
                    <a:gd name="T11" fmla="*/ 95 h 125"/>
                    <a:gd name="T12" fmla="*/ 44 w 389"/>
                    <a:gd name="T13" fmla="*/ 74 h 125"/>
                    <a:gd name="T14" fmla="*/ 64 w 389"/>
                    <a:gd name="T15" fmla="*/ 65 h 125"/>
                    <a:gd name="T16" fmla="*/ 173 w 389"/>
                    <a:gd name="T17" fmla="*/ 12 h 125"/>
                    <a:gd name="T18" fmla="*/ 182 w 389"/>
                    <a:gd name="T19" fmla="*/ 5 h 125"/>
                    <a:gd name="T20" fmla="*/ 389 w 389"/>
                    <a:gd name="T21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9" h="125">
                      <a:moveTo>
                        <a:pt x="389" y="0"/>
                      </a:moveTo>
                      <a:lnTo>
                        <a:pt x="389" y="125"/>
                      </a:lnTo>
                      <a:lnTo>
                        <a:pt x="25" y="125"/>
                      </a:lnTo>
                      <a:lnTo>
                        <a:pt x="8" y="123"/>
                      </a:lnTo>
                      <a:lnTo>
                        <a:pt x="0" y="113"/>
                      </a:lnTo>
                      <a:lnTo>
                        <a:pt x="14" y="95"/>
                      </a:lnTo>
                      <a:lnTo>
                        <a:pt x="44" y="74"/>
                      </a:lnTo>
                      <a:lnTo>
                        <a:pt x="64" y="65"/>
                      </a:lnTo>
                      <a:lnTo>
                        <a:pt x="173" y="12"/>
                      </a:lnTo>
                      <a:lnTo>
                        <a:pt x="182" y="5"/>
                      </a:lnTo>
                      <a:lnTo>
                        <a:pt x="389" y="0"/>
                      </a:lnTo>
                      <a:close/>
                    </a:path>
                  </a:pathLst>
                </a:custGeom>
                <a:solidFill>
                  <a:srgbClr val="8C72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Freeform 206">
                  <a:extLst>
                    <a:ext uri="{FF2B5EF4-FFF2-40B4-BE49-F238E27FC236}">
                      <a16:creationId xmlns:a16="http://schemas.microsoft.com/office/drawing/2014/main" id="{2AF51847-C959-45A5-A1DB-128A49710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1506" y="6251575"/>
                  <a:ext cx="155575" cy="49213"/>
                </a:xfrm>
                <a:custGeom>
                  <a:avLst/>
                  <a:gdLst>
                    <a:gd name="T0" fmla="*/ 0 w 390"/>
                    <a:gd name="T1" fmla="*/ 0 h 125"/>
                    <a:gd name="T2" fmla="*/ 0 w 390"/>
                    <a:gd name="T3" fmla="*/ 125 h 125"/>
                    <a:gd name="T4" fmla="*/ 366 w 390"/>
                    <a:gd name="T5" fmla="*/ 125 h 125"/>
                    <a:gd name="T6" fmla="*/ 381 w 390"/>
                    <a:gd name="T7" fmla="*/ 123 h 125"/>
                    <a:gd name="T8" fmla="*/ 390 w 390"/>
                    <a:gd name="T9" fmla="*/ 113 h 125"/>
                    <a:gd name="T10" fmla="*/ 376 w 390"/>
                    <a:gd name="T11" fmla="*/ 95 h 125"/>
                    <a:gd name="T12" fmla="*/ 346 w 390"/>
                    <a:gd name="T13" fmla="*/ 74 h 125"/>
                    <a:gd name="T14" fmla="*/ 327 w 390"/>
                    <a:gd name="T15" fmla="*/ 65 h 125"/>
                    <a:gd name="T16" fmla="*/ 218 w 390"/>
                    <a:gd name="T17" fmla="*/ 12 h 125"/>
                    <a:gd name="T18" fmla="*/ 207 w 390"/>
                    <a:gd name="T19" fmla="*/ 5 h 125"/>
                    <a:gd name="T20" fmla="*/ 0 w 390"/>
                    <a:gd name="T21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0" h="125">
                      <a:moveTo>
                        <a:pt x="0" y="0"/>
                      </a:moveTo>
                      <a:lnTo>
                        <a:pt x="0" y="125"/>
                      </a:lnTo>
                      <a:lnTo>
                        <a:pt x="366" y="125"/>
                      </a:lnTo>
                      <a:lnTo>
                        <a:pt x="381" y="123"/>
                      </a:lnTo>
                      <a:lnTo>
                        <a:pt x="390" y="113"/>
                      </a:lnTo>
                      <a:lnTo>
                        <a:pt x="376" y="95"/>
                      </a:lnTo>
                      <a:lnTo>
                        <a:pt x="346" y="74"/>
                      </a:lnTo>
                      <a:lnTo>
                        <a:pt x="327" y="65"/>
                      </a:lnTo>
                      <a:lnTo>
                        <a:pt x="218" y="12"/>
                      </a:lnTo>
                      <a:lnTo>
                        <a:pt x="207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72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Freeform 207">
                  <a:extLst>
                    <a:ext uri="{FF2B5EF4-FFF2-40B4-BE49-F238E27FC236}">
                      <a16:creationId xmlns:a16="http://schemas.microsoft.com/office/drawing/2014/main" id="{F418CB91-45B1-4821-B37B-85C42B9EC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0206" y="4646611"/>
                  <a:ext cx="471487" cy="457201"/>
                </a:xfrm>
                <a:custGeom>
                  <a:avLst/>
                  <a:gdLst>
                    <a:gd name="T0" fmla="*/ 1043 w 1188"/>
                    <a:gd name="T1" fmla="*/ 178 h 1152"/>
                    <a:gd name="T2" fmla="*/ 943 w 1188"/>
                    <a:gd name="T3" fmla="*/ 91 h 1152"/>
                    <a:gd name="T4" fmla="*/ 829 w 1188"/>
                    <a:gd name="T5" fmla="*/ 35 h 1152"/>
                    <a:gd name="T6" fmla="*/ 673 w 1188"/>
                    <a:gd name="T7" fmla="*/ 3 h 1152"/>
                    <a:gd name="T8" fmla="*/ 593 w 1188"/>
                    <a:gd name="T9" fmla="*/ 0 h 1152"/>
                    <a:gd name="T10" fmla="*/ 514 w 1188"/>
                    <a:gd name="T11" fmla="*/ 1 h 1152"/>
                    <a:gd name="T12" fmla="*/ 359 w 1188"/>
                    <a:gd name="T13" fmla="*/ 30 h 1152"/>
                    <a:gd name="T14" fmla="*/ 248 w 1188"/>
                    <a:gd name="T15" fmla="*/ 83 h 1152"/>
                    <a:gd name="T16" fmla="*/ 146 w 1188"/>
                    <a:gd name="T17" fmla="*/ 175 h 1152"/>
                    <a:gd name="T18" fmla="*/ 107 w 1188"/>
                    <a:gd name="T19" fmla="*/ 228 h 1152"/>
                    <a:gd name="T20" fmla="*/ 45 w 1188"/>
                    <a:gd name="T21" fmla="*/ 359 h 1152"/>
                    <a:gd name="T22" fmla="*/ 2 w 1188"/>
                    <a:gd name="T23" fmla="*/ 603 h 1152"/>
                    <a:gd name="T24" fmla="*/ 12 w 1188"/>
                    <a:gd name="T25" fmla="*/ 840 h 1152"/>
                    <a:gd name="T26" fmla="*/ 63 w 1188"/>
                    <a:gd name="T27" fmla="*/ 1010 h 1152"/>
                    <a:gd name="T28" fmla="*/ 116 w 1188"/>
                    <a:gd name="T29" fmla="*/ 1071 h 1152"/>
                    <a:gd name="T30" fmla="*/ 249 w 1188"/>
                    <a:gd name="T31" fmla="*/ 1150 h 1152"/>
                    <a:gd name="T32" fmla="*/ 242 w 1188"/>
                    <a:gd name="T33" fmla="*/ 1118 h 1152"/>
                    <a:gd name="T34" fmla="*/ 182 w 1188"/>
                    <a:gd name="T35" fmla="*/ 960 h 1152"/>
                    <a:gd name="T36" fmla="*/ 160 w 1188"/>
                    <a:gd name="T37" fmla="*/ 726 h 1152"/>
                    <a:gd name="T38" fmla="*/ 188 w 1188"/>
                    <a:gd name="T39" fmla="*/ 548 h 1152"/>
                    <a:gd name="T40" fmla="*/ 218 w 1188"/>
                    <a:gd name="T41" fmla="*/ 456 h 1152"/>
                    <a:gd name="T42" fmla="*/ 593 w 1188"/>
                    <a:gd name="T43" fmla="*/ 468 h 1152"/>
                    <a:gd name="T44" fmla="*/ 875 w 1188"/>
                    <a:gd name="T45" fmla="*/ 467 h 1152"/>
                    <a:gd name="T46" fmla="*/ 969 w 1188"/>
                    <a:gd name="T47" fmla="*/ 457 h 1152"/>
                    <a:gd name="T48" fmla="*/ 997 w 1188"/>
                    <a:gd name="T49" fmla="*/ 538 h 1152"/>
                    <a:gd name="T50" fmla="*/ 1023 w 1188"/>
                    <a:gd name="T51" fmla="*/ 705 h 1152"/>
                    <a:gd name="T52" fmla="*/ 1002 w 1188"/>
                    <a:gd name="T53" fmla="*/ 941 h 1152"/>
                    <a:gd name="T54" fmla="*/ 928 w 1188"/>
                    <a:gd name="T55" fmla="*/ 1152 h 1152"/>
                    <a:gd name="T56" fmla="*/ 1006 w 1188"/>
                    <a:gd name="T57" fmla="*/ 1120 h 1152"/>
                    <a:gd name="T58" fmla="*/ 1106 w 1188"/>
                    <a:gd name="T59" fmla="*/ 1033 h 1152"/>
                    <a:gd name="T60" fmla="*/ 1154 w 1188"/>
                    <a:gd name="T61" fmla="*/ 936 h 1152"/>
                    <a:gd name="T62" fmla="*/ 1188 w 1188"/>
                    <a:gd name="T63" fmla="*/ 724 h 1152"/>
                    <a:gd name="T64" fmla="*/ 1173 w 1188"/>
                    <a:gd name="T65" fmla="*/ 477 h 1152"/>
                    <a:gd name="T66" fmla="*/ 1110 w 1188"/>
                    <a:gd name="T67" fmla="*/ 276 h 1152"/>
                    <a:gd name="T68" fmla="*/ 1065 w 1188"/>
                    <a:gd name="T69" fmla="*/ 206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88" h="1152">
                      <a:moveTo>
                        <a:pt x="1065" y="206"/>
                      </a:moveTo>
                      <a:lnTo>
                        <a:pt x="1043" y="178"/>
                      </a:lnTo>
                      <a:lnTo>
                        <a:pt x="995" y="130"/>
                      </a:lnTo>
                      <a:lnTo>
                        <a:pt x="943" y="91"/>
                      </a:lnTo>
                      <a:lnTo>
                        <a:pt x="887" y="58"/>
                      </a:lnTo>
                      <a:lnTo>
                        <a:pt x="829" y="35"/>
                      </a:lnTo>
                      <a:lnTo>
                        <a:pt x="768" y="17"/>
                      </a:lnTo>
                      <a:lnTo>
                        <a:pt x="673" y="3"/>
                      </a:lnTo>
                      <a:lnTo>
                        <a:pt x="607" y="0"/>
                      </a:lnTo>
                      <a:lnTo>
                        <a:pt x="593" y="0"/>
                      </a:lnTo>
                      <a:lnTo>
                        <a:pt x="580" y="0"/>
                      </a:lnTo>
                      <a:lnTo>
                        <a:pt x="514" y="1"/>
                      </a:lnTo>
                      <a:lnTo>
                        <a:pt x="420" y="14"/>
                      </a:lnTo>
                      <a:lnTo>
                        <a:pt x="359" y="30"/>
                      </a:lnTo>
                      <a:lnTo>
                        <a:pt x="302" y="52"/>
                      </a:lnTo>
                      <a:lnTo>
                        <a:pt x="248" y="83"/>
                      </a:lnTo>
                      <a:lnTo>
                        <a:pt x="195" y="124"/>
                      </a:lnTo>
                      <a:lnTo>
                        <a:pt x="146" y="175"/>
                      </a:lnTo>
                      <a:lnTo>
                        <a:pt x="122" y="206"/>
                      </a:lnTo>
                      <a:lnTo>
                        <a:pt x="107" y="228"/>
                      </a:lnTo>
                      <a:lnTo>
                        <a:pt x="78" y="277"/>
                      </a:lnTo>
                      <a:lnTo>
                        <a:pt x="45" y="359"/>
                      </a:lnTo>
                      <a:lnTo>
                        <a:pt x="16" y="478"/>
                      </a:lnTo>
                      <a:lnTo>
                        <a:pt x="2" y="603"/>
                      </a:lnTo>
                      <a:lnTo>
                        <a:pt x="0" y="726"/>
                      </a:lnTo>
                      <a:lnTo>
                        <a:pt x="12" y="840"/>
                      </a:lnTo>
                      <a:lnTo>
                        <a:pt x="33" y="936"/>
                      </a:lnTo>
                      <a:lnTo>
                        <a:pt x="63" y="1010"/>
                      </a:lnTo>
                      <a:lnTo>
                        <a:pt x="81" y="1033"/>
                      </a:lnTo>
                      <a:lnTo>
                        <a:pt x="116" y="1071"/>
                      </a:lnTo>
                      <a:lnTo>
                        <a:pt x="181" y="1120"/>
                      </a:lnTo>
                      <a:lnTo>
                        <a:pt x="249" y="1150"/>
                      </a:lnTo>
                      <a:lnTo>
                        <a:pt x="258" y="1151"/>
                      </a:lnTo>
                      <a:lnTo>
                        <a:pt x="242" y="1118"/>
                      </a:lnTo>
                      <a:lnTo>
                        <a:pt x="212" y="1055"/>
                      </a:lnTo>
                      <a:lnTo>
                        <a:pt x="182" y="960"/>
                      </a:lnTo>
                      <a:lnTo>
                        <a:pt x="161" y="839"/>
                      </a:lnTo>
                      <a:lnTo>
                        <a:pt x="160" y="726"/>
                      </a:lnTo>
                      <a:lnTo>
                        <a:pt x="172" y="629"/>
                      </a:lnTo>
                      <a:lnTo>
                        <a:pt x="188" y="548"/>
                      </a:lnTo>
                      <a:lnTo>
                        <a:pt x="213" y="468"/>
                      </a:lnTo>
                      <a:lnTo>
                        <a:pt x="218" y="456"/>
                      </a:lnTo>
                      <a:lnTo>
                        <a:pt x="315" y="461"/>
                      </a:lnTo>
                      <a:lnTo>
                        <a:pt x="593" y="468"/>
                      </a:lnTo>
                      <a:lnTo>
                        <a:pt x="725" y="468"/>
                      </a:lnTo>
                      <a:lnTo>
                        <a:pt x="875" y="467"/>
                      </a:lnTo>
                      <a:lnTo>
                        <a:pt x="945" y="461"/>
                      </a:lnTo>
                      <a:lnTo>
                        <a:pt x="969" y="457"/>
                      </a:lnTo>
                      <a:lnTo>
                        <a:pt x="974" y="467"/>
                      </a:lnTo>
                      <a:lnTo>
                        <a:pt x="997" y="538"/>
                      </a:lnTo>
                      <a:lnTo>
                        <a:pt x="1014" y="612"/>
                      </a:lnTo>
                      <a:lnTo>
                        <a:pt x="1023" y="705"/>
                      </a:lnTo>
                      <a:lnTo>
                        <a:pt x="1022" y="815"/>
                      </a:lnTo>
                      <a:lnTo>
                        <a:pt x="1002" y="941"/>
                      </a:lnTo>
                      <a:lnTo>
                        <a:pt x="961" y="1078"/>
                      </a:lnTo>
                      <a:lnTo>
                        <a:pt x="928" y="1152"/>
                      </a:lnTo>
                      <a:lnTo>
                        <a:pt x="938" y="1151"/>
                      </a:lnTo>
                      <a:lnTo>
                        <a:pt x="1006" y="1120"/>
                      </a:lnTo>
                      <a:lnTo>
                        <a:pt x="1071" y="1071"/>
                      </a:lnTo>
                      <a:lnTo>
                        <a:pt x="1106" y="1033"/>
                      </a:lnTo>
                      <a:lnTo>
                        <a:pt x="1124" y="1010"/>
                      </a:lnTo>
                      <a:lnTo>
                        <a:pt x="1154" y="936"/>
                      </a:lnTo>
                      <a:lnTo>
                        <a:pt x="1176" y="839"/>
                      </a:lnTo>
                      <a:lnTo>
                        <a:pt x="1188" y="724"/>
                      </a:lnTo>
                      <a:lnTo>
                        <a:pt x="1188" y="601"/>
                      </a:lnTo>
                      <a:lnTo>
                        <a:pt x="1173" y="477"/>
                      </a:lnTo>
                      <a:lnTo>
                        <a:pt x="1144" y="358"/>
                      </a:lnTo>
                      <a:lnTo>
                        <a:pt x="1110" y="276"/>
                      </a:lnTo>
                      <a:lnTo>
                        <a:pt x="1081" y="228"/>
                      </a:lnTo>
                      <a:lnTo>
                        <a:pt x="1065" y="206"/>
                      </a:lnTo>
                      <a:close/>
                    </a:path>
                  </a:pathLst>
                </a:custGeom>
                <a:solidFill>
                  <a:srgbClr val="5C3836"/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C4FB36C-18F8-4A96-A8A4-2F50A815D9B3}"/>
                </a:ext>
              </a:extLst>
            </p:cNvPr>
            <p:cNvGrpSpPr/>
            <p:nvPr/>
          </p:nvGrpSpPr>
          <p:grpSpPr>
            <a:xfrm>
              <a:off x="3459970" y="4661587"/>
              <a:ext cx="491225" cy="903361"/>
              <a:chOff x="8795540" y="2774413"/>
              <a:chExt cx="491225" cy="903361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EC15589-D65F-4F8F-AC64-690FAEB2B7D2}"/>
                  </a:ext>
                </a:extLst>
              </p:cNvPr>
              <p:cNvSpPr/>
              <p:nvPr/>
            </p:nvSpPr>
            <p:spPr>
              <a:xfrm>
                <a:off x="8799366" y="2774413"/>
                <a:ext cx="487399" cy="903361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MX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endParaRPr>
              </a:p>
            </p:txBody>
          </p:sp>
          <p:grpSp>
            <p:nvGrpSpPr>
              <p:cNvPr id="21" name="Group 17">
                <a:extLst>
                  <a:ext uri="{FF2B5EF4-FFF2-40B4-BE49-F238E27FC236}">
                    <a16:creationId xmlns:a16="http://schemas.microsoft.com/office/drawing/2014/main" id="{06BD30FE-3DA1-49B9-8AA2-C07F13257785}"/>
                  </a:ext>
                </a:extLst>
              </p:cNvPr>
              <p:cNvGrpSpPr/>
              <p:nvPr/>
            </p:nvGrpSpPr>
            <p:grpSpPr>
              <a:xfrm>
                <a:off x="8795540" y="2908742"/>
                <a:ext cx="280800" cy="648000"/>
                <a:chOff x="11165125" y="7326523"/>
                <a:chExt cx="861485" cy="2357971"/>
              </a:xfrm>
            </p:grpSpPr>
            <p:sp>
              <p:nvSpPr>
                <p:cNvPr id="22" name="Freeform 208">
                  <a:extLst>
                    <a:ext uri="{FF2B5EF4-FFF2-40B4-BE49-F238E27FC236}">
                      <a16:creationId xmlns:a16="http://schemas.microsoft.com/office/drawing/2014/main" id="{F2481B71-43D1-482D-8827-13B267B4F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92125" y="7381557"/>
                  <a:ext cx="620184" cy="635001"/>
                </a:xfrm>
                <a:custGeom>
                  <a:avLst/>
                  <a:gdLst>
                    <a:gd name="T0" fmla="*/ 1169 w 1169"/>
                    <a:gd name="T1" fmla="*/ 600 h 1201"/>
                    <a:gd name="T2" fmla="*/ 1168 w 1169"/>
                    <a:gd name="T3" fmla="*/ 631 h 1201"/>
                    <a:gd name="T4" fmla="*/ 1161 w 1169"/>
                    <a:gd name="T5" fmla="*/ 692 h 1201"/>
                    <a:gd name="T6" fmla="*/ 1148 w 1169"/>
                    <a:gd name="T7" fmla="*/ 750 h 1201"/>
                    <a:gd name="T8" fmla="*/ 1129 w 1169"/>
                    <a:gd name="T9" fmla="*/ 807 h 1201"/>
                    <a:gd name="T10" fmla="*/ 1091 w 1169"/>
                    <a:gd name="T11" fmla="*/ 887 h 1201"/>
                    <a:gd name="T12" fmla="*/ 1023 w 1169"/>
                    <a:gd name="T13" fmla="*/ 982 h 1201"/>
                    <a:gd name="T14" fmla="*/ 940 w 1169"/>
                    <a:gd name="T15" fmla="*/ 1064 h 1201"/>
                    <a:gd name="T16" fmla="*/ 845 w 1169"/>
                    <a:gd name="T17" fmla="*/ 1129 h 1201"/>
                    <a:gd name="T18" fmla="*/ 743 w 1169"/>
                    <a:gd name="T19" fmla="*/ 1174 h 1201"/>
                    <a:gd name="T20" fmla="*/ 638 w 1169"/>
                    <a:gd name="T21" fmla="*/ 1199 h 1201"/>
                    <a:gd name="T22" fmla="*/ 585 w 1169"/>
                    <a:gd name="T23" fmla="*/ 1201 h 1201"/>
                    <a:gd name="T24" fmla="*/ 531 w 1169"/>
                    <a:gd name="T25" fmla="*/ 1199 h 1201"/>
                    <a:gd name="T26" fmla="*/ 425 w 1169"/>
                    <a:gd name="T27" fmla="*/ 1174 h 1201"/>
                    <a:gd name="T28" fmla="*/ 324 w 1169"/>
                    <a:gd name="T29" fmla="*/ 1129 h 1201"/>
                    <a:gd name="T30" fmla="*/ 229 w 1169"/>
                    <a:gd name="T31" fmla="*/ 1064 h 1201"/>
                    <a:gd name="T32" fmla="*/ 146 w 1169"/>
                    <a:gd name="T33" fmla="*/ 982 h 1201"/>
                    <a:gd name="T34" fmla="*/ 78 w 1169"/>
                    <a:gd name="T35" fmla="*/ 887 h 1201"/>
                    <a:gd name="T36" fmla="*/ 40 w 1169"/>
                    <a:gd name="T37" fmla="*/ 807 h 1201"/>
                    <a:gd name="T38" fmla="*/ 21 w 1169"/>
                    <a:gd name="T39" fmla="*/ 750 h 1201"/>
                    <a:gd name="T40" fmla="*/ 8 w 1169"/>
                    <a:gd name="T41" fmla="*/ 692 h 1201"/>
                    <a:gd name="T42" fmla="*/ 0 w 1169"/>
                    <a:gd name="T43" fmla="*/ 631 h 1201"/>
                    <a:gd name="T44" fmla="*/ 0 w 1169"/>
                    <a:gd name="T45" fmla="*/ 600 h 1201"/>
                    <a:gd name="T46" fmla="*/ 1 w 1169"/>
                    <a:gd name="T47" fmla="*/ 539 h 1201"/>
                    <a:gd name="T48" fmla="*/ 25 w 1169"/>
                    <a:gd name="T49" fmla="*/ 421 h 1201"/>
                    <a:gd name="T50" fmla="*/ 70 w 1169"/>
                    <a:gd name="T51" fmla="*/ 313 h 1201"/>
                    <a:gd name="T52" fmla="*/ 132 w 1169"/>
                    <a:gd name="T53" fmla="*/ 217 h 1201"/>
                    <a:gd name="T54" fmla="*/ 213 w 1169"/>
                    <a:gd name="T55" fmla="*/ 137 h 1201"/>
                    <a:gd name="T56" fmla="*/ 306 w 1169"/>
                    <a:gd name="T57" fmla="*/ 72 h 1201"/>
                    <a:gd name="T58" fmla="*/ 410 w 1169"/>
                    <a:gd name="T59" fmla="*/ 26 h 1201"/>
                    <a:gd name="T60" fmla="*/ 495 w 1169"/>
                    <a:gd name="T61" fmla="*/ 6 h 1201"/>
                    <a:gd name="T62" fmla="*/ 555 w 1169"/>
                    <a:gd name="T63" fmla="*/ 1 h 1201"/>
                    <a:gd name="T64" fmla="*/ 585 w 1169"/>
                    <a:gd name="T65" fmla="*/ 0 h 1201"/>
                    <a:gd name="T66" fmla="*/ 614 w 1169"/>
                    <a:gd name="T67" fmla="*/ 1 h 1201"/>
                    <a:gd name="T68" fmla="*/ 674 w 1169"/>
                    <a:gd name="T69" fmla="*/ 6 h 1201"/>
                    <a:gd name="T70" fmla="*/ 758 w 1169"/>
                    <a:gd name="T71" fmla="*/ 26 h 1201"/>
                    <a:gd name="T72" fmla="*/ 863 w 1169"/>
                    <a:gd name="T73" fmla="*/ 72 h 1201"/>
                    <a:gd name="T74" fmla="*/ 957 w 1169"/>
                    <a:gd name="T75" fmla="*/ 137 h 1201"/>
                    <a:gd name="T76" fmla="*/ 1036 w 1169"/>
                    <a:gd name="T77" fmla="*/ 217 h 1201"/>
                    <a:gd name="T78" fmla="*/ 1099 w 1169"/>
                    <a:gd name="T79" fmla="*/ 313 h 1201"/>
                    <a:gd name="T80" fmla="*/ 1143 w 1169"/>
                    <a:gd name="T81" fmla="*/ 421 h 1201"/>
                    <a:gd name="T82" fmla="*/ 1166 w 1169"/>
                    <a:gd name="T83" fmla="*/ 539 h 1201"/>
                    <a:gd name="T84" fmla="*/ 1169 w 1169"/>
                    <a:gd name="T85" fmla="*/ 600 h 1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69" h="1201">
                      <a:moveTo>
                        <a:pt x="1169" y="600"/>
                      </a:moveTo>
                      <a:lnTo>
                        <a:pt x="1168" y="631"/>
                      </a:lnTo>
                      <a:lnTo>
                        <a:pt x="1161" y="692"/>
                      </a:lnTo>
                      <a:lnTo>
                        <a:pt x="1148" y="750"/>
                      </a:lnTo>
                      <a:lnTo>
                        <a:pt x="1129" y="807"/>
                      </a:lnTo>
                      <a:lnTo>
                        <a:pt x="1091" y="887"/>
                      </a:lnTo>
                      <a:lnTo>
                        <a:pt x="1023" y="982"/>
                      </a:lnTo>
                      <a:lnTo>
                        <a:pt x="940" y="1064"/>
                      </a:lnTo>
                      <a:lnTo>
                        <a:pt x="845" y="1129"/>
                      </a:lnTo>
                      <a:lnTo>
                        <a:pt x="743" y="1174"/>
                      </a:lnTo>
                      <a:lnTo>
                        <a:pt x="638" y="1199"/>
                      </a:lnTo>
                      <a:lnTo>
                        <a:pt x="585" y="1201"/>
                      </a:lnTo>
                      <a:lnTo>
                        <a:pt x="531" y="1199"/>
                      </a:lnTo>
                      <a:lnTo>
                        <a:pt x="425" y="1174"/>
                      </a:lnTo>
                      <a:lnTo>
                        <a:pt x="324" y="1129"/>
                      </a:lnTo>
                      <a:lnTo>
                        <a:pt x="229" y="1064"/>
                      </a:lnTo>
                      <a:lnTo>
                        <a:pt x="146" y="982"/>
                      </a:lnTo>
                      <a:lnTo>
                        <a:pt x="78" y="887"/>
                      </a:lnTo>
                      <a:lnTo>
                        <a:pt x="40" y="807"/>
                      </a:lnTo>
                      <a:lnTo>
                        <a:pt x="21" y="750"/>
                      </a:lnTo>
                      <a:lnTo>
                        <a:pt x="8" y="692"/>
                      </a:lnTo>
                      <a:lnTo>
                        <a:pt x="0" y="631"/>
                      </a:lnTo>
                      <a:lnTo>
                        <a:pt x="0" y="600"/>
                      </a:lnTo>
                      <a:lnTo>
                        <a:pt x="1" y="539"/>
                      </a:lnTo>
                      <a:lnTo>
                        <a:pt x="25" y="421"/>
                      </a:lnTo>
                      <a:lnTo>
                        <a:pt x="70" y="313"/>
                      </a:lnTo>
                      <a:lnTo>
                        <a:pt x="132" y="217"/>
                      </a:lnTo>
                      <a:lnTo>
                        <a:pt x="213" y="137"/>
                      </a:lnTo>
                      <a:lnTo>
                        <a:pt x="306" y="72"/>
                      </a:lnTo>
                      <a:lnTo>
                        <a:pt x="410" y="26"/>
                      </a:lnTo>
                      <a:lnTo>
                        <a:pt x="495" y="6"/>
                      </a:lnTo>
                      <a:lnTo>
                        <a:pt x="555" y="1"/>
                      </a:lnTo>
                      <a:lnTo>
                        <a:pt x="585" y="0"/>
                      </a:lnTo>
                      <a:lnTo>
                        <a:pt x="614" y="1"/>
                      </a:lnTo>
                      <a:lnTo>
                        <a:pt x="674" y="6"/>
                      </a:lnTo>
                      <a:lnTo>
                        <a:pt x="758" y="26"/>
                      </a:lnTo>
                      <a:lnTo>
                        <a:pt x="863" y="72"/>
                      </a:lnTo>
                      <a:lnTo>
                        <a:pt x="957" y="137"/>
                      </a:lnTo>
                      <a:lnTo>
                        <a:pt x="1036" y="217"/>
                      </a:lnTo>
                      <a:lnTo>
                        <a:pt x="1099" y="313"/>
                      </a:lnTo>
                      <a:lnTo>
                        <a:pt x="1143" y="421"/>
                      </a:lnTo>
                      <a:lnTo>
                        <a:pt x="1166" y="539"/>
                      </a:lnTo>
                      <a:lnTo>
                        <a:pt x="1169" y="600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3" name="Rectangle 209">
                  <a:extLst>
                    <a:ext uri="{FF2B5EF4-FFF2-40B4-BE49-F238E27FC236}">
                      <a16:creationId xmlns:a16="http://schemas.microsoft.com/office/drawing/2014/main" id="{FBE77420-13BA-4272-89AA-719B2A954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08025" y="7993274"/>
                  <a:ext cx="182033" cy="91017"/>
                </a:xfrm>
                <a:prstGeom prst="rect">
                  <a:avLst/>
                </a:pr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4" name="Freeform 210">
                  <a:extLst>
                    <a:ext uri="{FF2B5EF4-FFF2-40B4-BE49-F238E27FC236}">
                      <a16:creationId xmlns:a16="http://schemas.microsoft.com/office/drawing/2014/main" id="{9F67E09A-5161-49FF-950E-1FDCCBDC3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5125" y="8061007"/>
                  <a:ext cx="857250" cy="999068"/>
                </a:xfrm>
                <a:custGeom>
                  <a:avLst/>
                  <a:gdLst>
                    <a:gd name="T0" fmla="*/ 819 w 1620"/>
                    <a:gd name="T1" fmla="*/ 0 h 1884"/>
                    <a:gd name="T2" fmla="*/ 631 w 1620"/>
                    <a:gd name="T3" fmla="*/ 16 h 1884"/>
                    <a:gd name="T4" fmla="*/ 504 w 1620"/>
                    <a:gd name="T5" fmla="*/ 53 h 1884"/>
                    <a:gd name="T6" fmla="*/ 398 w 1620"/>
                    <a:gd name="T7" fmla="*/ 110 h 1884"/>
                    <a:gd name="T8" fmla="*/ 311 w 1620"/>
                    <a:gd name="T9" fmla="*/ 188 h 1884"/>
                    <a:gd name="T10" fmla="*/ 227 w 1620"/>
                    <a:gd name="T11" fmla="*/ 312 h 1884"/>
                    <a:gd name="T12" fmla="*/ 149 w 1620"/>
                    <a:gd name="T13" fmla="*/ 576 h 1884"/>
                    <a:gd name="T14" fmla="*/ 15 w 1620"/>
                    <a:gd name="T15" fmla="*/ 1620 h 1884"/>
                    <a:gd name="T16" fmla="*/ 0 w 1620"/>
                    <a:gd name="T17" fmla="*/ 1778 h 1884"/>
                    <a:gd name="T18" fmla="*/ 18 w 1620"/>
                    <a:gd name="T19" fmla="*/ 1838 h 1884"/>
                    <a:gd name="T20" fmla="*/ 85 w 1620"/>
                    <a:gd name="T21" fmla="*/ 1883 h 1884"/>
                    <a:gd name="T22" fmla="*/ 129 w 1620"/>
                    <a:gd name="T23" fmla="*/ 1883 h 1884"/>
                    <a:gd name="T24" fmla="*/ 197 w 1620"/>
                    <a:gd name="T25" fmla="*/ 1838 h 1884"/>
                    <a:gd name="T26" fmla="*/ 215 w 1620"/>
                    <a:gd name="T27" fmla="*/ 1778 h 1884"/>
                    <a:gd name="T28" fmla="*/ 272 w 1620"/>
                    <a:gd name="T29" fmla="*/ 1707 h 1884"/>
                    <a:gd name="T30" fmla="*/ 372 w 1620"/>
                    <a:gd name="T31" fmla="*/ 615 h 1884"/>
                    <a:gd name="T32" fmla="*/ 387 w 1620"/>
                    <a:gd name="T33" fmla="*/ 477 h 1884"/>
                    <a:gd name="T34" fmla="*/ 459 w 1620"/>
                    <a:gd name="T35" fmla="*/ 369 h 1884"/>
                    <a:gd name="T36" fmla="*/ 586 w 1620"/>
                    <a:gd name="T37" fmla="*/ 321 h 1884"/>
                    <a:gd name="T38" fmla="*/ 819 w 1620"/>
                    <a:gd name="T39" fmla="*/ 309 h 1884"/>
                    <a:gd name="T40" fmla="*/ 929 w 1620"/>
                    <a:gd name="T41" fmla="*/ 322 h 1884"/>
                    <a:gd name="T42" fmla="*/ 1128 w 1620"/>
                    <a:gd name="T43" fmla="*/ 343 h 1884"/>
                    <a:gd name="T44" fmla="*/ 1227 w 1620"/>
                    <a:gd name="T45" fmla="*/ 411 h 1884"/>
                    <a:gd name="T46" fmla="*/ 1270 w 1620"/>
                    <a:gd name="T47" fmla="*/ 556 h 1884"/>
                    <a:gd name="T48" fmla="*/ 1370 w 1620"/>
                    <a:gd name="T49" fmla="*/ 1707 h 1884"/>
                    <a:gd name="T50" fmla="*/ 1404 w 1620"/>
                    <a:gd name="T51" fmla="*/ 1778 h 1884"/>
                    <a:gd name="T52" fmla="*/ 1422 w 1620"/>
                    <a:gd name="T53" fmla="*/ 1838 h 1884"/>
                    <a:gd name="T54" fmla="*/ 1490 w 1620"/>
                    <a:gd name="T55" fmla="*/ 1883 h 1884"/>
                    <a:gd name="T56" fmla="*/ 1533 w 1620"/>
                    <a:gd name="T57" fmla="*/ 1883 h 1884"/>
                    <a:gd name="T58" fmla="*/ 1602 w 1620"/>
                    <a:gd name="T59" fmla="*/ 1838 h 1884"/>
                    <a:gd name="T60" fmla="*/ 1620 w 1620"/>
                    <a:gd name="T61" fmla="*/ 1778 h 1884"/>
                    <a:gd name="T62" fmla="*/ 1620 w 1620"/>
                    <a:gd name="T63" fmla="*/ 1654 h 1884"/>
                    <a:gd name="T64" fmla="*/ 1468 w 1620"/>
                    <a:gd name="T65" fmla="*/ 578 h 1884"/>
                    <a:gd name="T66" fmla="*/ 1420 w 1620"/>
                    <a:gd name="T67" fmla="*/ 341 h 1884"/>
                    <a:gd name="T68" fmla="*/ 1366 w 1620"/>
                    <a:gd name="T69" fmla="*/ 233 h 1884"/>
                    <a:gd name="T70" fmla="*/ 1291 w 1620"/>
                    <a:gd name="T71" fmla="*/ 145 h 1884"/>
                    <a:gd name="T72" fmla="*/ 1195 w 1620"/>
                    <a:gd name="T73" fmla="*/ 79 h 1884"/>
                    <a:gd name="T74" fmla="*/ 1078 w 1620"/>
                    <a:gd name="T75" fmla="*/ 32 h 1884"/>
                    <a:gd name="T76" fmla="*/ 905 w 1620"/>
                    <a:gd name="T77" fmla="*/ 2 h 1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620" h="1884">
                      <a:moveTo>
                        <a:pt x="824" y="0"/>
                      </a:moveTo>
                      <a:lnTo>
                        <a:pt x="819" y="0"/>
                      </a:lnTo>
                      <a:lnTo>
                        <a:pt x="739" y="2"/>
                      </a:lnTo>
                      <a:lnTo>
                        <a:pt x="631" y="16"/>
                      </a:lnTo>
                      <a:lnTo>
                        <a:pt x="565" y="32"/>
                      </a:lnTo>
                      <a:lnTo>
                        <a:pt x="504" y="53"/>
                      </a:lnTo>
                      <a:lnTo>
                        <a:pt x="448" y="79"/>
                      </a:lnTo>
                      <a:lnTo>
                        <a:pt x="398" y="110"/>
                      </a:lnTo>
                      <a:lnTo>
                        <a:pt x="352" y="146"/>
                      </a:lnTo>
                      <a:lnTo>
                        <a:pt x="311" y="188"/>
                      </a:lnTo>
                      <a:lnTo>
                        <a:pt x="273" y="234"/>
                      </a:lnTo>
                      <a:lnTo>
                        <a:pt x="227" y="312"/>
                      </a:lnTo>
                      <a:lnTo>
                        <a:pt x="180" y="435"/>
                      </a:lnTo>
                      <a:lnTo>
                        <a:pt x="149" y="576"/>
                      </a:lnTo>
                      <a:lnTo>
                        <a:pt x="140" y="655"/>
                      </a:lnTo>
                      <a:lnTo>
                        <a:pt x="15" y="1620"/>
                      </a:lnTo>
                      <a:lnTo>
                        <a:pt x="0" y="1730"/>
                      </a:lnTo>
                      <a:lnTo>
                        <a:pt x="0" y="1778"/>
                      </a:lnTo>
                      <a:lnTo>
                        <a:pt x="1" y="1799"/>
                      </a:lnTo>
                      <a:lnTo>
                        <a:pt x="18" y="1838"/>
                      </a:lnTo>
                      <a:lnTo>
                        <a:pt x="47" y="1866"/>
                      </a:lnTo>
                      <a:lnTo>
                        <a:pt x="85" y="1883"/>
                      </a:lnTo>
                      <a:lnTo>
                        <a:pt x="107" y="1884"/>
                      </a:lnTo>
                      <a:lnTo>
                        <a:pt x="129" y="1883"/>
                      </a:lnTo>
                      <a:lnTo>
                        <a:pt x="168" y="1866"/>
                      </a:lnTo>
                      <a:lnTo>
                        <a:pt x="197" y="1838"/>
                      </a:lnTo>
                      <a:lnTo>
                        <a:pt x="214" y="1799"/>
                      </a:lnTo>
                      <a:lnTo>
                        <a:pt x="215" y="1778"/>
                      </a:lnTo>
                      <a:lnTo>
                        <a:pt x="215" y="1707"/>
                      </a:lnTo>
                      <a:lnTo>
                        <a:pt x="272" y="1707"/>
                      </a:lnTo>
                      <a:lnTo>
                        <a:pt x="342" y="1125"/>
                      </a:lnTo>
                      <a:lnTo>
                        <a:pt x="372" y="615"/>
                      </a:lnTo>
                      <a:lnTo>
                        <a:pt x="373" y="562"/>
                      </a:lnTo>
                      <a:lnTo>
                        <a:pt x="387" y="477"/>
                      </a:lnTo>
                      <a:lnTo>
                        <a:pt x="416" y="413"/>
                      </a:lnTo>
                      <a:lnTo>
                        <a:pt x="459" y="369"/>
                      </a:lnTo>
                      <a:lnTo>
                        <a:pt x="514" y="339"/>
                      </a:lnTo>
                      <a:lnTo>
                        <a:pt x="586" y="321"/>
                      </a:lnTo>
                      <a:lnTo>
                        <a:pt x="714" y="311"/>
                      </a:lnTo>
                      <a:lnTo>
                        <a:pt x="819" y="309"/>
                      </a:lnTo>
                      <a:lnTo>
                        <a:pt x="823" y="322"/>
                      </a:lnTo>
                      <a:lnTo>
                        <a:pt x="929" y="322"/>
                      </a:lnTo>
                      <a:lnTo>
                        <a:pt x="1058" y="330"/>
                      </a:lnTo>
                      <a:lnTo>
                        <a:pt x="1128" y="343"/>
                      </a:lnTo>
                      <a:lnTo>
                        <a:pt x="1185" y="369"/>
                      </a:lnTo>
                      <a:lnTo>
                        <a:pt x="1227" y="411"/>
                      </a:lnTo>
                      <a:lnTo>
                        <a:pt x="1256" y="471"/>
                      </a:lnTo>
                      <a:lnTo>
                        <a:pt x="1270" y="556"/>
                      </a:lnTo>
                      <a:lnTo>
                        <a:pt x="1271" y="608"/>
                      </a:lnTo>
                      <a:lnTo>
                        <a:pt x="1370" y="1707"/>
                      </a:lnTo>
                      <a:lnTo>
                        <a:pt x="1404" y="1707"/>
                      </a:lnTo>
                      <a:lnTo>
                        <a:pt x="1404" y="1778"/>
                      </a:lnTo>
                      <a:lnTo>
                        <a:pt x="1405" y="1799"/>
                      </a:lnTo>
                      <a:lnTo>
                        <a:pt x="1422" y="1838"/>
                      </a:lnTo>
                      <a:lnTo>
                        <a:pt x="1452" y="1866"/>
                      </a:lnTo>
                      <a:lnTo>
                        <a:pt x="1490" y="1883"/>
                      </a:lnTo>
                      <a:lnTo>
                        <a:pt x="1511" y="1884"/>
                      </a:lnTo>
                      <a:lnTo>
                        <a:pt x="1533" y="1883"/>
                      </a:lnTo>
                      <a:lnTo>
                        <a:pt x="1572" y="1866"/>
                      </a:lnTo>
                      <a:lnTo>
                        <a:pt x="1602" y="1838"/>
                      </a:lnTo>
                      <a:lnTo>
                        <a:pt x="1617" y="1799"/>
                      </a:lnTo>
                      <a:lnTo>
                        <a:pt x="1620" y="1778"/>
                      </a:lnTo>
                      <a:lnTo>
                        <a:pt x="1620" y="1730"/>
                      </a:lnTo>
                      <a:lnTo>
                        <a:pt x="1620" y="1654"/>
                      </a:lnTo>
                      <a:lnTo>
                        <a:pt x="1470" y="658"/>
                      </a:lnTo>
                      <a:lnTo>
                        <a:pt x="1468" y="578"/>
                      </a:lnTo>
                      <a:lnTo>
                        <a:pt x="1449" y="435"/>
                      </a:lnTo>
                      <a:lnTo>
                        <a:pt x="1420" y="341"/>
                      </a:lnTo>
                      <a:lnTo>
                        <a:pt x="1396" y="285"/>
                      </a:lnTo>
                      <a:lnTo>
                        <a:pt x="1366" y="233"/>
                      </a:lnTo>
                      <a:lnTo>
                        <a:pt x="1331" y="186"/>
                      </a:lnTo>
                      <a:lnTo>
                        <a:pt x="1291" y="145"/>
                      </a:lnTo>
                      <a:lnTo>
                        <a:pt x="1245" y="109"/>
                      </a:lnTo>
                      <a:lnTo>
                        <a:pt x="1195" y="79"/>
                      </a:lnTo>
                      <a:lnTo>
                        <a:pt x="1139" y="53"/>
                      </a:lnTo>
                      <a:lnTo>
                        <a:pt x="1078" y="32"/>
                      </a:lnTo>
                      <a:lnTo>
                        <a:pt x="1012" y="16"/>
                      </a:lnTo>
                      <a:lnTo>
                        <a:pt x="905" y="2"/>
                      </a:lnTo>
                      <a:lnTo>
                        <a:pt x="824" y="0"/>
                      </a:lnTo>
                      <a:close/>
                    </a:path>
                  </a:pathLst>
                </a:custGeom>
                <a:solidFill>
                  <a:srgbClr val="F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5" name="Freeform 211">
                  <a:extLst>
                    <a:ext uri="{FF2B5EF4-FFF2-40B4-BE49-F238E27FC236}">
                      <a16:creationId xmlns:a16="http://schemas.microsoft.com/office/drawing/2014/main" id="{E4E22687-26E8-4025-83A5-74F537063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87377" y="8702358"/>
                  <a:ext cx="427566" cy="914401"/>
                </a:xfrm>
                <a:custGeom>
                  <a:avLst/>
                  <a:gdLst>
                    <a:gd name="T0" fmla="*/ 0 w 809"/>
                    <a:gd name="T1" fmla="*/ 0 h 1728"/>
                    <a:gd name="T2" fmla="*/ 60 w 809"/>
                    <a:gd name="T3" fmla="*/ 1720 h 1728"/>
                    <a:gd name="T4" fmla="*/ 239 w 809"/>
                    <a:gd name="T5" fmla="*/ 1719 h 1728"/>
                    <a:gd name="T6" fmla="*/ 398 w 809"/>
                    <a:gd name="T7" fmla="*/ 401 h 1728"/>
                    <a:gd name="T8" fmla="*/ 563 w 809"/>
                    <a:gd name="T9" fmla="*/ 1728 h 1728"/>
                    <a:gd name="T10" fmla="*/ 739 w 809"/>
                    <a:gd name="T11" fmla="*/ 1728 h 1728"/>
                    <a:gd name="T12" fmla="*/ 809 w 809"/>
                    <a:gd name="T13" fmla="*/ 0 h 1728"/>
                    <a:gd name="T14" fmla="*/ 0 w 809"/>
                    <a:gd name="T15" fmla="*/ 0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9" h="1728">
                      <a:moveTo>
                        <a:pt x="0" y="0"/>
                      </a:moveTo>
                      <a:lnTo>
                        <a:pt x="60" y="1720"/>
                      </a:lnTo>
                      <a:lnTo>
                        <a:pt x="239" y="1719"/>
                      </a:lnTo>
                      <a:lnTo>
                        <a:pt x="398" y="401"/>
                      </a:lnTo>
                      <a:lnTo>
                        <a:pt x="563" y="1728"/>
                      </a:lnTo>
                      <a:lnTo>
                        <a:pt x="739" y="1728"/>
                      </a:lnTo>
                      <a:lnTo>
                        <a:pt x="8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6" name="Freeform 212">
                  <a:extLst>
                    <a:ext uri="{FF2B5EF4-FFF2-40B4-BE49-F238E27FC236}">
                      <a16:creationId xmlns:a16="http://schemas.microsoft.com/office/drawing/2014/main" id="{CD331C36-6A33-4696-8B81-75BC479FE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3593" y="8067358"/>
                  <a:ext cx="853017" cy="840319"/>
                </a:xfrm>
                <a:custGeom>
                  <a:avLst/>
                  <a:gdLst>
                    <a:gd name="T0" fmla="*/ 810 w 1614"/>
                    <a:gd name="T1" fmla="*/ 233 h 1589"/>
                    <a:gd name="T2" fmla="*/ 723 w 1614"/>
                    <a:gd name="T3" fmla="*/ 117 h 1589"/>
                    <a:gd name="T4" fmla="*/ 631 w 1614"/>
                    <a:gd name="T5" fmla="*/ 0 h 1589"/>
                    <a:gd name="T6" fmla="*/ 582 w 1614"/>
                    <a:gd name="T7" fmla="*/ 9 h 1589"/>
                    <a:gd name="T8" fmla="*/ 491 w 1614"/>
                    <a:gd name="T9" fmla="*/ 36 h 1589"/>
                    <a:gd name="T10" fmla="*/ 411 w 1614"/>
                    <a:gd name="T11" fmla="*/ 75 h 1589"/>
                    <a:gd name="T12" fmla="*/ 340 w 1614"/>
                    <a:gd name="T13" fmla="*/ 124 h 1589"/>
                    <a:gd name="T14" fmla="*/ 280 w 1614"/>
                    <a:gd name="T15" fmla="*/ 183 h 1589"/>
                    <a:gd name="T16" fmla="*/ 230 w 1614"/>
                    <a:gd name="T17" fmla="*/ 253 h 1589"/>
                    <a:gd name="T18" fmla="*/ 191 w 1614"/>
                    <a:gd name="T19" fmla="*/ 332 h 1589"/>
                    <a:gd name="T20" fmla="*/ 161 w 1614"/>
                    <a:gd name="T21" fmla="*/ 420 h 1589"/>
                    <a:gd name="T22" fmla="*/ 150 w 1614"/>
                    <a:gd name="T23" fmla="*/ 468 h 1589"/>
                    <a:gd name="T24" fmla="*/ 70 w 1614"/>
                    <a:gd name="T25" fmla="*/ 1056 h 1589"/>
                    <a:gd name="T26" fmla="*/ 0 w 1614"/>
                    <a:gd name="T27" fmla="*/ 1589 h 1589"/>
                    <a:gd name="T28" fmla="*/ 278 w 1614"/>
                    <a:gd name="T29" fmla="*/ 1589 h 1589"/>
                    <a:gd name="T30" fmla="*/ 394 w 1614"/>
                    <a:gd name="T31" fmla="*/ 704 h 1589"/>
                    <a:gd name="T32" fmla="*/ 398 w 1614"/>
                    <a:gd name="T33" fmla="*/ 1408 h 1589"/>
                    <a:gd name="T34" fmla="*/ 1212 w 1614"/>
                    <a:gd name="T35" fmla="*/ 1418 h 1589"/>
                    <a:gd name="T36" fmla="*/ 1233 w 1614"/>
                    <a:gd name="T37" fmla="*/ 726 h 1589"/>
                    <a:gd name="T38" fmla="*/ 1346 w 1614"/>
                    <a:gd name="T39" fmla="*/ 1589 h 1589"/>
                    <a:gd name="T40" fmla="*/ 1614 w 1614"/>
                    <a:gd name="T41" fmla="*/ 1589 h 1589"/>
                    <a:gd name="T42" fmla="*/ 1596 w 1614"/>
                    <a:gd name="T43" fmla="*/ 1448 h 1589"/>
                    <a:gd name="T44" fmla="*/ 1506 w 1614"/>
                    <a:gd name="T45" fmla="*/ 796 h 1589"/>
                    <a:gd name="T46" fmla="*/ 1456 w 1614"/>
                    <a:gd name="T47" fmla="*/ 447 h 1589"/>
                    <a:gd name="T48" fmla="*/ 1443 w 1614"/>
                    <a:gd name="T49" fmla="*/ 386 h 1589"/>
                    <a:gd name="T50" fmla="*/ 1430 w 1614"/>
                    <a:gd name="T51" fmla="*/ 347 h 1589"/>
                    <a:gd name="T52" fmla="*/ 1397 w 1614"/>
                    <a:gd name="T53" fmla="*/ 277 h 1589"/>
                    <a:gd name="T54" fmla="*/ 1357 w 1614"/>
                    <a:gd name="T55" fmla="*/ 213 h 1589"/>
                    <a:gd name="T56" fmla="*/ 1308 w 1614"/>
                    <a:gd name="T57" fmla="*/ 157 h 1589"/>
                    <a:gd name="T58" fmla="*/ 1252 w 1614"/>
                    <a:gd name="T59" fmla="*/ 108 h 1589"/>
                    <a:gd name="T60" fmla="*/ 1189 w 1614"/>
                    <a:gd name="T61" fmla="*/ 66 h 1589"/>
                    <a:gd name="T62" fmla="*/ 1117 w 1614"/>
                    <a:gd name="T63" fmla="*/ 32 h 1589"/>
                    <a:gd name="T64" fmla="*/ 1037 w 1614"/>
                    <a:gd name="T65" fmla="*/ 9 h 1589"/>
                    <a:gd name="T66" fmla="*/ 996 w 1614"/>
                    <a:gd name="T67" fmla="*/ 1 h 1589"/>
                    <a:gd name="T68" fmla="*/ 810 w 1614"/>
                    <a:gd name="T69" fmla="*/ 233 h 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14" h="1589">
                      <a:moveTo>
                        <a:pt x="810" y="233"/>
                      </a:moveTo>
                      <a:lnTo>
                        <a:pt x="723" y="117"/>
                      </a:lnTo>
                      <a:lnTo>
                        <a:pt x="631" y="0"/>
                      </a:lnTo>
                      <a:lnTo>
                        <a:pt x="582" y="9"/>
                      </a:lnTo>
                      <a:lnTo>
                        <a:pt x="491" y="36"/>
                      </a:lnTo>
                      <a:lnTo>
                        <a:pt x="411" y="75"/>
                      </a:lnTo>
                      <a:lnTo>
                        <a:pt x="340" y="124"/>
                      </a:lnTo>
                      <a:lnTo>
                        <a:pt x="280" y="183"/>
                      </a:lnTo>
                      <a:lnTo>
                        <a:pt x="230" y="253"/>
                      </a:lnTo>
                      <a:lnTo>
                        <a:pt x="191" y="332"/>
                      </a:lnTo>
                      <a:lnTo>
                        <a:pt x="161" y="420"/>
                      </a:lnTo>
                      <a:lnTo>
                        <a:pt x="150" y="468"/>
                      </a:lnTo>
                      <a:lnTo>
                        <a:pt x="70" y="1056"/>
                      </a:lnTo>
                      <a:lnTo>
                        <a:pt x="0" y="1589"/>
                      </a:lnTo>
                      <a:lnTo>
                        <a:pt x="278" y="1589"/>
                      </a:lnTo>
                      <a:lnTo>
                        <a:pt x="394" y="704"/>
                      </a:lnTo>
                      <a:lnTo>
                        <a:pt x="398" y="1408"/>
                      </a:lnTo>
                      <a:lnTo>
                        <a:pt x="1212" y="1418"/>
                      </a:lnTo>
                      <a:lnTo>
                        <a:pt x="1233" y="726"/>
                      </a:lnTo>
                      <a:lnTo>
                        <a:pt x="1346" y="1589"/>
                      </a:lnTo>
                      <a:lnTo>
                        <a:pt x="1614" y="1589"/>
                      </a:lnTo>
                      <a:lnTo>
                        <a:pt x="1596" y="1448"/>
                      </a:lnTo>
                      <a:lnTo>
                        <a:pt x="1506" y="796"/>
                      </a:lnTo>
                      <a:lnTo>
                        <a:pt x="1456" y="447"/>
                      </a:lnTo>
                      <a:lnTo>
                        <a:pt x="1443" y="386"/>
                      </a:lnTo>
                      <a:lnTo>
                        <a:pt x="1430" y="347"/>
                      </a:lnTo>
                      <a:lnTo>
                        <a:pt x="1397" y="277"/>
                      </a:lnTo>
                      <a:lnTo>
                        <a:pt x="1357" y="213"/>
                      </a:lnTo>
                      <a:lnTo>
                        <a:pt x="1308" y="157"/>
                      </a:lnTo>
                      <a:lnTo>
                        <a:pt x="1252" y="108"/>
                      </a:lnTo>
                      <a:lnTo>
                        <a:pt x="1189" y="66"/>
                      </a:lnTo>
                      <a:lnTo>
                        <a:pt x="1117" y="32"/>
                      </a:lnTo>
                      <a:lnTo>
                        <a:pt x="1037" y="9"/>
                      </a:lnTo>
                      <a:lnTo>
                        <a:pt x="996" y="1"/>
                      </a:lnTo>
                      <a:lnTo>
                        <a:pt x="810" y="233"/>
                      </a:lnTo>
                      <a:close/>
                    </a:path>
                  </a:pathLst>
                </a:custGeom>
                <a:solidFill>
                  <a:srgbClr val="968C8C"/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7" name="Freeform 213">
                  <a:extLst>
                    <a:ext uri="{FF2B5EF4-FFF2-40B4-BE49-F238E27FC236}">
                      <a16:creationId xmlns:a16="http://schemas.microsoft.com/office/drawing/2014/main" id="{64EA2D53-E172-4B35-A010-5EFE7F676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1544" y="9608294"/>
                  <a:ext cx="237067" cy="76200"/>
                </a:xfrm>
                <a:custGeom>
                  <a:avLst/>
                  <a:gdLst>
                    <a:gd name="T0" fmla="*/ 440 w 446"/>
                    <a:gd name="T1" fmla="*/ 0 h 146"/>
                    <a:gd name="T2" fmla="*/ 446 w 446"/>
                    <a:gd name="T3" fmla="*/ 146 h 146"/>
                    <a:gd name="T4" fmla="*/ 27 w 446"/>
                    <a:gd name="T5" fmla="*/ 146 h 146"/>
                    <a:gd name="T6" fmla="*/ 9 w 446"/>
                    <a:gd name="T7" fmla="*/ 144 h 146"/>
                    <a:gd name="T8" fmla="*/ 0 w 446"/>
                    <a:gd name="T9" fmla="*/ 130 h 146"/>
                    <a:gd name="T10" fmla="*/ 16 w 446"/>
                    <a:gd name="T11" fmla="*/ 108 h 146"/>
                    <a:gd name="T12" fmla="*/ 51 w 446"/>
                    <a:gd name="T13" fmla="*/ 85 h 146"/>
                    <a:gd name="T14" fmla="*/ 73 w 446"/>
                    <a:gd name="T15" fmla="*/ 73 h 146"/>
                    <a:gd name="T16" fmla="*/ 152 w 446"/>
                    <a:gd name="T17" fmla="*/ 37 h 146"/>
                    <a:gd name="T18" fmla="*/ 253 w 446"/>
                    <a:gd name="T19" fmla="*/ 4 h 146"/>
                    <a:gd name="T20" fmla="*/ 263 w 446"/>
                    <a:gd name="T21" fmla="*/ 2 h 146"/>
                    <a:gd name="T22" fmla="*/ 440 w 446"/>
                    <a:gd name="T23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6" h="146">
                      <a:moveTo>
                        <a:pt x="440" y="0"/>
                      </a:moveTo>
                      <a:lnTo>
                        <a:pt x="446" y="146"/>
                      </a:lnTo>
                      <a:lnTo>
                        <a:pt x="27" y="146"/>
                      </a:lnTo>
                      <a:lnTo>
                        <a:pt x="9" y="144"/>
                      </a:lnTo>
                      <a:lnTo>
                        <a:pt x="0" y="130"/>
                      </a:lnTo>
                      <a:lnTo>
                        <a:pt x="16" y="108"/>
                      </a:lnTo>
                      <a:lnTo>
                        <a:pt x="51" y="85"/>
                      </a:lnTo>
                      <a:lnTo>
                        <a:pt x="73" y="73"/>
                      </a:lnTo>
                      <a:lnTo>
                        <a:pt x="152" y="37"/>
                      </a:lnTo>
                      <a:lnTo>
                        <a:pt x="253" y="4"/>
                      </a:lnTo>
                      <a:lnTo>
                        <a:pt x="263" y="2"/>
                      </a:lnTo>
                      <a:lnTo>
                        <a:pt x="440" y="0"/>
                      </a:lnTo>
                      <a:close/>
                    </a:path>
                  </a:pathLst>
                </a:custGeom>
                <a:solidFill>
                  <a:srgbClr val="4339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" name="Freeform 214">
                  <a:extLst>
                    <a:ext uri="{FF2B5EF4-FFF2-40B4-BE49-F238E27FC236}">
                      <a16:creationId xmlns:a16="http://schemas.microsoft.com/office/drawing/2014/main" id="{57776A86-2841-403A-BA22-69E34826A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9478" y="9614643"/>
                  <a:ext cx="245533" cy="69851"/>
                </a:xfrm>
                <a:custGeom>
                  <a:avLst/>
                  <a:gdLst>
                    <a:gd name="T0" fmla="*/ 11 w 466"/>
                    <a:gd name="T1" fmla="*/ 0 h 135"/>
                    <a:gd name="T2" fmla="*/ 0 w 466"/>
                    <a:gd name="T3" fmla="*/ 135 h 135"/>
                    <a:gd name="T4" fmla="*/ 437 w 466"/>
                    <a:gd name="T5" fmla="*/ 135 h 135"/>
                    <a:gd name="T6" fmla="*/ 455 w 466"/>
                    <a:gd name="T7" fmla="*/ 133 h 135"/>
                    <a:gd name="T8" fmla="*/ 466 w 466"/>
                    <a:gd name="T9" fmla="*/ 122 h 135"/>
                    <a:gd name="T10" fmla="*/ 449 w 466"/>
                    <a:gd name="T11" fmla="*/ 102 h 135"/>
                    <a:gd name="T12" fmla="*/ 413 w 466"/>
                    <a:gd name="T13" fmla="*/ 80 h 135"/>
                    <a:gd name="T14" fmla="*/ 391 w 466"/>
                    <a:gd name="T15" fmla="*/ 68 h 135"/>
                    <a:gd name="T16" fmla="*/ 348 w 466"/>
                    <a:gd name="T17" fmla="*/ 49 h 135"/>
                    <a:gd name="T18" fmla="*/ 273 w 466"/>
                    <a:gd name="T19" fmla="*/ 22 h 135"/>
                    <a:gd name="T20" fmla="*/ 195 w 466"/>
                    <a:gd name="T21" fmla="*/ 1 h 135"/>
                    <a:gd name="T22" fmla="*/ 183 w 466"/>
                    <a:gd name="T23" fmla="*/ 0 h 135"/>
                    <a:gd name="T24" fmla="*/ 11 w 466"/>
                    <a:gd name="T25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6" h="135">
                      <a:moveTo>
                        <a:pt x="11" y="0"/>
                      </a:moveTo>
                      <a:lnTo>
                        <a:pt x="0" y="135"/>
                      </a:lnTo>
                      <a:lnTo>
                        <a:pt x="437" y="135"/>
                      </a:lnTo>
                      <a:lnTo>
                        <a:pt x="455" y="133"/>
                      </a:lnTo>
                      <a:lnTo>
                        <a:pt x="466" y="122"/>
                      </a:lnTo>
                      <a:lnTo>
                        <a:pt x="449" y="102"/>
                      </a:lnTo>
                      <a:lnTo>
                        <a:pt x="413" y="80"/>
                      </a:lnTo>
                      <a:lnTo>
                        <a:pt x="391" y="68"/>
                      </a:lnTo>
                      <a:lnTo>
                        <a:pt x="348" y="49"/>
                      </a:lnTo>
                      <a:lnTo>
                        <a:pt x="273" y="22"/>
                      </a:lnTo>
                      <a:lnTo>
                        <a:pt x="195" y="1"/>
                      </a:lnTo>
                      <a:lnTo>
                        <a:pt x="18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4339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9" name="Freeform 215">
                  <a:extLst>
                    <a:ext uri="{FF2B5EF4-FFF2-40B4-BE49-F238E27FC236}">
                      <a16:creationId xmlns:a16="http://schemas.microsoft.com/office/drawing/2014/main" id="{17DC2FA3-98B0-41AD-B238-1FB0851ED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90012" y="7326523"/>
                  <a:ext cx="626533" cy="389467"/>
                </a:xfrm>
                <a:custGeom>
                  <a:avLst/>
                  <a:gdLst>
                    <a:gd name="T0" fmla="*/ 812 w 1187"/>
                    <a:gd name="T1" fmla="*/ 51 h 736"/>
                    <a:gd name="T2" fmla="*/ 755 w 1187"/>
                    <a:gd name="T3" fmla="*/ 34 h 736"/>
                    <a:gd name="T4" fmla="*/ 659 w 1187"/>
                    <a:gd name="T5" fmla="*/ 14 h 736"/>
                    <a:gd name="T6" fmla="*/ 590 w 1187"/>
                    <a:gd name="T7" fmla="*/ 7 h 736"/>
                    <a:gd name="T8" fmla="*/ 520 w 1187"/>
                    <a:gd name="T9" fmla="*/ 7 h 736"/>
                    <a:gd name="T10" fmla="*/ 449 w 1187"/>
                    <a:gd name="T11" fmla="*/ 17 h 736"/>
                    <a:gd name="T12" fmla="*/ 379 w 1187"/>
                    <a:gd name="T13" fmla="*/ 39 h 736"/>
                    <a:gd name="T14" fmla="*/ 310 w 1187"/>
                    <a:gd name="T15" fmla="*/ 74 h 736"/>
                    <a:gd name="T16" fmla="*/ 278 w 1187"/>
                    <a:gd name="T17" fmla="*/ 99 h 736"/>
                    <a:gd name="T18" fmla="*/ 276 w 1187"/>
                    <a:gd name="T19" fmla="*/ 71 h 736"/>
                    <a:gd name="T20" fmla="*/ 281 w 1187"/>
                    <a:gd name="T21" fmla="*/ 21 h 736"/>
                    <a:gd name="T22" fmla="*/ 289 w 1187"/>
                    <a:gd name="T23" fmla="*/ 0 h 736"/>
                    <a:gd name="T24" fmla="*/ 284 w 1187"/>
                    <a:gd name="T25" fmla="*/ 8 h 736"/>
                    <a:gd name="T26" fmla="*/ 258 w 1187"/>
                    <a:gd name="T27" fmla="*/ 59 h 736"/>
                    <a:gd name="T28" fmla="*/ 240 w 1187"/>
                    <a:gd name="T29" fmla="*/ 105 h 736"/>
                    <a:gd name="T30" fmla="*/ 233 w 1187"/>
                    <a:gd name="T31" fmla="*/ 131 h 736"/>
                    <a:gd name="T32" fmla="*/ 219 w 1187"/>
                    <a:gd name="T33" fmla="*/ 140 h 736"/>
                    <a:gd name="T34" fmla="*/ 202 w 1187"/>
                    <a:gd name="T35" fmla="*/ 154 h 736"/>
                    <a:gd name="T36" fmla="*/ 149 w 1187"/>
                    <a:gd name="T37" fmla="*/ 156 h 736"/>
                    <a:gd name="T38" fmla="*/ 71 w 1187"/>
                    <a:gd name="T39" fmla="*/ 174 h 736"/>
                    <a:gd name="T40" fmla="*/ 64 w 1187"/>
                    <a:gd name="T41" fmla="*/ 178 h 736"/>
                    <a:gd name="T42" fmla="*/ 86 w 1187"/>
                    <a:gd name="T43" fmla="*/ 174 h 736"/>
                    <a:gd name="T44" fmla="*/ 136 w 1187"/>
                    <a:gd name="T45" fmla="*/ 182 h 736"/>
                    <a:gd name="T46" fmla="*/ 163 w 1187"/>
                    <a:gd name="T47" fmla="*/ 189 h 736"/>
                    <a:gd name="T48" fmla="*/ 130 w 1187"/>
                    <a:gd name="T49" fmla="*/ 223 h 736"/>
                    <a:gd name="T50" fmla="*/ 81 w 1187"/>
                    <a:gd name="T51" fmla="*/ 291 h 736"/>
                    <a:gd name="T52" fmla="*/ 51 w 1187"/>
                    <a:gd name="T53" fmla="*/ 344 h 736"/>
                    <a:gd name="T54" fmla="*/ 26 w 1187"/>
                    <a:gd name="T55" fmla="*/ 405 h 736"/>
                    <a:gd name="T56" fmla="*/ 9 w 1187"/>
                    <a:gd name="T57" fmla="*/ 473 h 736"/>
                    <a:gd name="T58" fmla="*/ 0 w 1187"/>
                    <a:gd name="T59" fmla="*/ 548 h 736"/>
                    <a:gd name="T60" fmla="*/ 1 w 1187"/>
                    <a:gd name="T61" fmla="*/ 633 h 736"/>
                    <a:gd name="T62" fmla="*/ 8 w 1187"/>
                    <a:gd name="T63" fmla="*/ 677 h 736"/>
                    <a:gd name="T64" fmla="*/ 38 w 1187"/>
                    <a:gd name="T65" fmla="*/ 644 h 736"/>
                    <a:gd name="T66" fmla="*/ 178 w 1187"/>
                    <a:gd name="T67" fmla="*/ 472 h 736"/>
                    <a:gd name="T68" fmla="*/ 241 w 1187"/>
                    <a:gd name="T69" fmla="*/ 380 h 736"/>
                    <a:gd name="T70" fmla="*/ 271 w 1187"/>
                    <a:gd name="T71" fmla="*/ 326 h 736"/>
                    <a:gd name="T72" fmla="*/ 279 w 1187"/>
                    <a:gd name="T73" fmla="*/ 302 h 736"/>
                    <a:gd name="T74" fmla="*/ 389 w 1187"/>
                    <a:gd name="T75" fmla="*/ 346 h 736"/>
                    <a:gd name="T76" fmla="*/ 888 w 1187"/>
                    <a:gd name="T77" fmla="*/ 563 h 736"/>
                    <a:gd name="T78" fmla="*/ 1093 w 1187"/>
                    <a:gd name="T79" fmla="*/ 665 h 736"/>
                    <a:gd name="T80" fmla="*/ 1156 w 1187"/>
                    <a:gd name="T81" fmla="*/ 707 h 736"/>
                    <a:gd name="T82" fmla="*/ 1181 w 1187"/>
                    <a:gd name="T83" fmla="*/ 729 h 736"/>
                    <a:gd name="T84" fmla="*/ 1185 w 1187"/>
                    <a:gd name="T85" fmla="*/ 736 h 736"/>
                    <a:gd name="T86" fmla="*/ 1187 w 1187"/>
                    <a:gd name="T87" fmla="*/ 720 h 736"/>
                    <a:gd name="T88" fmla="*/ 1187 w 1187"/>
                    <a:gd name="T89" fmla="*/ 605 h 736"/>
                    <a:gd name="T90" fmla="*/ 1177 w 1187"/>
                    <a:gd name="T91" fmla="*/ 502 h 736"/>
                    <a:gd name="T92" fmla="*/ 1149 w 1187"/>
                    <a:gd name="T93" fmla="*/ 386 h 736"/>
                    <a:gd name="T94" fmla="*/ 1111 w 1187"/>
                    <a:gd name="T95" fmla="*/ 298 h 736"/>
                    <a:gd name="T96" fmla="*/ 1077 w 1187"/>
                    <a:gd name="T97" fmla="*/ 243 h 736"/>
                    <a:gd name="T98" fmla="*/ 1036 w 1187"/>
                    <a:gd name="T99" fmla="*/ 189 h 736"/>
                    <a:gd name="T100" fmla="*/ 984 w 1187"/>
                    <a:gd name="T101" fmla="*/ 141 h 736"/>
                    <a:gd name="T102" fmla="*/ 923 w 1187"/>
                    <a:gd name="T103" fmla="*/ 99 h 736"/>
                    <a:gd name="T104" fmla="*/ 852 w 1187"/>
                    <a:gd name="T105" fmla="*/ 65 h 736"/>
                    <a:gd name="T106" fmla="*/ 812 w 1187"/>
                    <a:gd name="T107" fmla="*/ 51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87" h="736">
                      <a:moveTo>
                        <a:pt x="812" y="51"/>
                      </a:moveTo>
                      <a:lnTo>
                        <a:pt x="755" y="34"/>
                      </a:lnTo>
                      <a:lnTo>
                        <a:pt x="659" y="14"/>
                      </a:lnTo>
                      <a:lnTo>
                        <a:pt x="590" y="7"/>
                      </a:lnTo>
                      <a:lnTo>
                        <a:pt x="520" y="7"/>
                      </a:lnTo>
                      <a:lnTo>
                        <a:pt x="449" y="17"/>
                      </a:lnTo>
                      <a:lnTo>
                        <a:pt x="379" y="39"/>
                      </a:lnTo>
                      <a:lnTo>
                        <a:pt x="310" y="74"/>
                      </a:lnTo>
                      <a:lnTo>
                        <a:pt x="278" y="99"/>
                      </a:lnTo>
                      <a:lnTo>
                        <a:pt x="276" y="71"/>
                      </a:lnTo>
                      <a:lnTo>
                        <a:pt x="281" y="21"/>
                      </a:lnTo>
                      <a:lnTo>
                        <a:pt x="289" y="0"/>
                      </a:lnTo>
                      <a:lnTo>
                        <a:pt x="284" y="8"/>
                      </a:lnTo>
                      <a:lnTo>
                        <a:pt x="258" y="59"/>
                      </a:lnTo>
                      <a:lnTo>
                        <a:pt x="240" y="105"/>
                      </a:lnTo>
                      <a:lnTo>
                        <a:pt x="233" y="131"/>
                      </a:lnTo>
                      <a:lnTo>
                        <a:pt x="219" y="140"/>
                      </a:lnTo>
                      <a:lnTo>
                        <a:pt x="202" y="154"/>
                      </a:lnTo>
                      <a:lnTo>
                        <a:pt x="149" y="156"/>
                      </a:lnTo>
                      <a:lnTo>
                        <a:pt x="71" y="174"/>
                      </a:lnTo>
                      <a:lnTo>
                        <a:pt x="64" y="178"/>
                      </a:lnTo>
                      <a:lnTo>
                        <a:pt x="86" y="174"/>
                      </a:lnTo>
                      <a:lnTo>
                        <a:pt x="136" y="182"/>
                      </a:lnTo>
                      <a:lnTo>
                        <a:pt x="163" y="189"/>
                      </a:lnTo>
                      <a:lnTo>
                        <a:pt x="130" y="223"/>
                      </a:lnTo>
                      <a:lnTo>
                        <a:pt x="81" y="291"/>
                      </a:lnTo>
                      <a:lnTo>
                        <a:pt x="51" y="344"/>
                      </a:lnTo>
                      <a:lnTo>
                        <a:pt x="26" y="405"/>
                      </a:lnTo>
                      <a:lnTo>
                        <a:pt x="9" y="473"/>
                      </a:lnTo>
                      <a:lnTo>
                        <a:pt x="0" y="548"/>
                      </a:lnTo>
                      <a:lnTo>
                        <a:pt x="1" y="633"/>
                      </a:lnTo>
                      <a:lnTo>
                        <a:pt x="8" y="677"/>
                      </a:lnTo>
                      <a:lnTo>
                        <a:pt x="38" y="644"/>
                      </a:lnTo>
                      <a:lnTo>
                        <a:pt x="178" y="472"/>
                      </a:lnTo>
                      <a:lnTo>
                        <a:pt x="241" y="380"/>
                      </a:lnTo>
                      <a:lnTo>
                        <a:pt x="271" y="326"/>
                      </a:lnTo>
                      <a:lnTo>
                        <a:pt x="279" y="302"/>
                      </a:lnTo>
                      <a:lnTo>
                        <a:pt x="389" y="346"/>
                      </a:lnTo>
                      <a:lnTo>
                        <a:pt x="888" y="563"/>
                      </a:lnTo>
                      <a:lnTo>
                        <a:pt x="1093" y="665"/>
                      </a:lnTo>
                      <a:lnTo>
                        <a:pt x="1156" y="707"/>
                      </a:lnTo>
                      <a:lnTo>
                        <a:pt x="1181" y="729"/>
                      </a:lnTo>
                      <a:lnTo>
                        <a:pt x="1185" y="736"/>
                      </a:lnTo>
                      <a:lnTo>
                        <a:pt x="1187" y="720"/>
                      </a:lnTo>
                      <a:lnTo>
                        <a:pt x="1187" y="605"/>
                      </a:lnTo>
                      <a:lnTo>
                        <a:pt x="1177" y="502"/>
                      </a:lnTo>
                      <a:lnTo>
                        <a:pt x="1149" y="386"/>
                      </a:lnTo>
                      <a:lnTo>
                        <a:pt x="1111" y="298"/>
                      </a:lnTo>
                      <a:lnTo>
                        <a:pt x="1077" y="243"/>
                      </a:lnTo>
                      <a:lnTo>
                        <a:pt x="1036" y="189"/>
                      </a:lnTo>
                      <a:lnTo>
                        <a:pt x="984" y="141"/>
                      </a:lnTo>
                      <a:lnTo>
                        <a:pt x="923" y="99"/>
                      </a:lnTo>
                      <a:lnTo>
                        <a:pt x="852" y="65"/>
                      </a:lnTo>
                      <a:lnTo>
                        <a:pt x="812" y="51"/>
                      </a:lnTo>
                      <a:close/>
                    </a:path>
                  </a:pathLst>
                </a:custGeom>
                <a:solidFill>
                  <a:srgbClr val="522E2C"/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63890D1-BBF3-455B-998A-9E3FD8649865}"/>
              </a:ext>
            </a:extLst>
          </p:cNvPr>
          <p:cNvSpPr txBox="1"/>
          <p:nvPr/>
        </p:nvSpPr>
        <p:spPr>
          <a:xfrm>
            <a:off x="305627" y="1357198"/>
            <a:ext cx="449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Distribución por grupo etario y género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(537)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Google Shape;371;p25">
            <a:extLst>
              <a:ext uri="{FF2B5EF4-FFF2-40B4-BE49-F238E27FC236}">
                <a16:creationId xmlns:a16="http://schemas.microsoft.com/office/drawing/2014/main" id="{A7883D3D-FAAA-43B0-9D11-E9AADFEF398E}"/>
              </a:ext>
            </a:extLst>
          </p:cNvPr>
          <p:cNvSpPr txBox="1"/>
          <p:nvPr/>
        </p:nvSpPr>
        <p:spPr>
          <a:xfrm>
            <a:off x="3135224" y="312575"/>
            <a:ext cx="57616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Atención de Pacientes con COVID-19 </a:t>
            </a:r>
          </a:p>
          <a:p>
            <a:pPr marL="0" marR="0" lv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2020-2022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3F887C83-EAB7-4FBE-AB99-2636D7FD4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41338"/>
              </p:ext>
            </p:extLst>
          </p:nvPr>
        </p:nvGraphicFramePr>
        <p:xfrm>
          <a:off x="4765956" y="1231042"/>
          <a:ext cx="7233936" cy="1404000"/>
        </p:xfrm>
        <a:graphic>
          <a:graphicData uri="http://schemas.openxmlformats.org/drawingml/2006/table">
            <a:tbl>
              <a:tblPr firstRow="1" firstCol="1" bandRow="1"/>
              <a:tblGrid>
                <a:gridCol w="826423">
                  <a:extLst>
                    <a:ext uri="{9D8B030D-6E8A-4147-A177-3AD203B41FA5}">
                      <a16:colId xmlns:a16="http://schemas.microsoft.com/office/drawing/2014/main" val="3305636867"/>
                    </a:ext>
                  </a:extLst>
                </a:gridCol>
                <a:gridCol w="830066">
                  <a:extLst>
                    <a:ext uri="{9D8B030D-6E8A-4147-A177-3AD203B41FA5}">
                      <a16:colId xmlns:a16="http://schemas.microsoft.com/office/drawing/2014/main" val="626322448"/>
                    </a:ext>
                  </a:extLst>
                </a:gridCol>
                <a:gridCol w="1098010">
                  <a:extLst>
                    <a:ext uri="{9D8B030D-6E8A-4147-A177-3AD203B41FA5}">
                      <a16:colId xmlns:a16="http://schemas.microsoft.com/office/drawing/2014/main" val="2444339616"/>
                    </a:ext>
                  </a:extLst>
                </a:gridCol>
                <a:gridCol w="843103">
                  <a:extLst>
                    <a:ext uri="{9D8B030D-6E8A-4147-A177-3AD203B41FA5}">
                      <a16:colId xmlns:a16="http://schemas.microsoft.com/office/drawing/2014/main" val="2126174577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3368916862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334005992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816121127"/>
                    </a:ext>
                  </a:extLst>
                </a:gridCol>
                <a:gridCol w="1073887">
                  <a:extLst>
                    <a:ext uri="{9D8B030D-6E8A-4147-A177-3AD203B41FA5}">
                      <a16:colId xmlns:a16="http://schemas.microsoft.com/office/drawing/2014/main" val="3032457207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Año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Pacientes TRIAGE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Ambulatorios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Hospitalizados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UTI COVID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Defunciones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6683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Negativos</a:t>
                      </a:r>
                      <a:endParaRPr lang="es-MX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Positivos</a:t>
                      </a:r>
                      <a:endParaRPr lang="es-MX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Intubados</a:t>
                      </a:r>
                      <a:endParaRPr lang="es-MX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Intubados</a:t>
                      </a:r>
                      <a:endParaRPr lang="es-MX" sz="105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85313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2020*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2759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+mn-lt"/>
                        </a:rPr>
                        <a:t>1732</a:t>
                      </a:r>
                      <a:endParaRPr lang="es-MX" sz="10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840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187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81 (43%)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36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9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964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4437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3296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950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191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82 (43%)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31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11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0395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+mn-lt"/>
                        </a:rPr>
                        <a:t>3540</a:t>
                      </a:r>
                      <a:endParaRPr lang="es-MX" sz="10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+mn-lt"/>
                        </a:rPr>
                        <a:t>2926</a:t>
                      </a:r>
                      <a:endParaRPr lang="es-MX" sz="10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+mn-lt"/>
                        </a:rPr>
                        <a:t>455</a:t>
                      </a:r>
                      <a:endParaRPr lang="es-MX" sz="10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159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101 (64%)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+mn-lt"/>
                        </a:rPr>
                        <a:t>15</a:t>
                      </a:r>
                      <a:endParaRPr lang="es-MX" sz="105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1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85761"/>
                  </a:ext>
                </a:extLst>
              </a:tr>
              <a:tr h="18000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+mn-lt"/>
                        </a:rPr>
                        <a:t>* marzo a diciembre 2020</a:t>
                      </a:r>
                      <a:endParaRPr lang="es-MX" sz="10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7920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A65BDD8F-D3B7-4F94-AABA-626B85E2E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59792"/>
              </p:ext>
            </p:extLst>
          </p:nvPr>
        </p:nvGraphicFramePr>
        <p:xfrm>
          <a:off x="4817277" y="3138296"/>
          <a:ext cx="7041169" cy="1512000"/>
        </p:xfrm>
        <a:graphic>
          <a:graphicData uri="http://schemas.openxmlformats.org/drawingml/2006/table">
            <a:tbl>
              <a:tblPr firstRow="1" firstCol="1" bandRow="1"/>
              <a:tblGrid>
                <a:gridCol w="1625244">
                  <a:extLst>
                    <a:ext uri="{9D8B030D-6E8A-4147-A177-3AD203B41FA5}">
                      <a16:colId xmlns:a16="http://schemas.microsoft.com/office/drawing/2014/main" val="2762286052"/>
                    </a:ext>
                  </a:extLst>
                </a:gridCol>
                <a:gridCol w="1961313">
                  <a:extLst>
                    <a:ext uri="{9D8B030D-6E8A-4147-A177-3AD203B41FA5}">
                      <a16:colId xmlns:a16="http://schemas.microsoft.com/office/drawing/2014/main" val="4267638135"/>
                    </a:ext>
                  </a:extLst>
                </a:gridCol>
                <a:gridCol w="1740888">
                  <a:extLst>
                    <a:ext uri="{9D8B030D-6E8A-4147-A177-3AD203B41FA5}">
                      <a16:colId xmlns:a16="http://schemas.microsoft.com/office/drawing/2014/main" val="1081467485"/>
                    </a:ext>
                  </a:extLst>
                </a:gridCol>
                <a:gridCol w="1713724">
                  <a:extLst>
                    <a:ext uri="{9D8B030D-6E8A-4147-A177-3AD203B41FA5}">
                      <a16:colId xmlns:a16="http://schemas.microsoft.com/office/drawing/2014/main" val="314685894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Sección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670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Insumos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$11,357,227.87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_tradnl" sz="105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$3,960,204.04 </a:t>
                      </a:r>
                      <a:endParaRPr lang="es-MX" sz="105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$6,879,010.38 </a:t>
                      </a:r>
                      <a:endParaRPr lang="es-MX" sz="105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87753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Ventiladores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$768,212.72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$860,028.13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$465,115.05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686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Recursos Humanos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$38,490,808.52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$37,054,933.87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$33,308,982.92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7811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Pruebas PCR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$5,610,840.00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$7,481,120.00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$8,883,830.00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3536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Traslados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$-  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$ 82,730.18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$7,185.93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8027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Totales por Año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$59,104,95.36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$49,394,107.79 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$49,539,306.10 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46457"/>
                  </a:ext>
                </a:extLst>
              </a:tr>
            </a:tbl>
          </a:graphicData>
        </a:graphic>
      </p:graphicFrame>
      <p:graphicFrame>
        <p:nvGraphicFramePr>
          <p:cNvPr id="50" name="Tabla 49">
            <a:extLst>
              <a:ext uri="{FF2B5EF4-FFF2-40B4-BE49-F238E27FC236}">
                <a16:creationId xmlns:a16="http://schemas.microsoft.com/office/drawing/2014/main" id="{0E0CDE52-E1C4-4EDE-87AC-2D2C6E86C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32685"/>
              </p:ext>
            </p:extLst>
          </p:nvPr>
        </p:nvGraphicFramePr>
        <p:xfrm>
          <a:off x="4797265" y="5371945"/>
          <a:ext cx="7009412" cy="1122756"/>
        </p:xfrm>
        <a:graphic>
          <a:graphicData uri="http://schemas.openxmlformats.org/drawingml/2006/table">
            <a:tbl>
              <a:tblPr firstRow="1" firstCol="1" bandRow="1"/>
              <a:tblGrid>
                <a:gridCol w="1115466">
                  <a:extLst>
                    <a:ext uri="{9D8B030D-6E8A-4147-A177-3AD203B41FA5}">
                      <a16:colId xmlns:a16="http://schemas.microsoft.com/office/drawing/2014/main" val="2498345250"/>
                    </a:ext>
                  </a:extLst>
                </a:gridCol>
                <a:gridCol w="1766214">
                  <a:extLst>
                    <a:ext uri="{9D8B030D-6E8A-4147-A177-3AD203B41FA5}">
                      <a16:colId xmlns:a16="http://schemas.microsoft.com/office/drawing/2014/main" val="2894320480"/>
                    </a:ext>
                  </a:extLst>
                </a:gridCol>
                <a:gridCol w="1505768">
                  <a:extLst>
                    <a:ext uri="{9D8B030D-6E8A-4147-A177-3AD203B41FA5}">
                      <a16:colId xmlns:a16="http://schemas.microsoft.com/office/drawing/2014/main" val="1472192352"/>
                    </a:ext>
                  </a:extLst>
                </a:gridCol>
                <a:gridCol w="2621964">
                  <a:extLst>
                    <a:ext uri="{9D8B030D-6E8A-4147-A177-3AD203B41FA5}">
                      <a16:colId xmlns:a16="http://schemas.microsoft.com/office/drawing/2014/main" val="1768222547"/>
                    </a:ext>
                  </a:extLst>
                </a:gridCol>
              </a:tblGrid>
              <a:tr h="454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Año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de egresos hospitalarios por mejoría y curación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Tasa de mortalidad asociada por  mil pacientes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de camas utilizadas para la atención de la pandemia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33603"/>
                  </a:ext>
                </a:extLst>
              </a:tr>
              <a:tr h="16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2020*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99.12%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8.76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8.64%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921628"/>
                  </a:ext>
                </a:extLst>
              </a:tr>
              <a:tr h="16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99.03%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9.64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13.19%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821071"/>
                  </a:ext>
                </a:extLst>
              </a:tr>
              <a:tr h="16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99.83%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1.62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5.76%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831240"/>
                  </a:ext>
                </a:extLst>
              </a:tr>
              <a:tr h="16067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* marzo a diciembre 2020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03764"/>
                  </a:ext>
                </a:extLst>
              </a:tr>
            </a:tbl>
          </a:graphicData>
        </a:graphic>
      </p:graphicFrame>
      <p:sp>
        <p:nvSpPr>
          <p:cNvPr id="51" name="Google Shape;371;p25">
            <a:extLst>
              <a:ext uri="{FF2B5EF4-FFF2-40B4-BE49-F238E27FC236}">
                <a16:creationId xmlns:a16="http://schemas.microsoft.com/office/drawing/2014/main" id="{4445023C-B2E8-4666-9E1D-43E5D1AC655E}"/>
              </a:ext>
            </a:extLst>
          </p:cNvPr>
          <p:cNvSpPr txBox="1"/>
          <p:nvPr/>
        </p:nvSpPr>
        <p:spPr>
          <a:xfrm>
            <a:off x="5987386" y="2774550"/>
            <a:ext cx="47009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Montos por variable y año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Google Shape;371;p25">
            <a:extLst>
              <a:ext uri="{FF2B5EF4-FFF2-40B4-BE49-F238E27FC236}">
                <a16:creationId xmlns:a16="http://schemas.microsoft.com/office/drawing/2014/main" id="{48CA217B-2733-4D0B-BF8E-998FDD572D55}"/>
              </a:ext>
            </a:extLst>
          </p:cNvPr>
          <p:cNvSpPr txBox="1"/>
          <p:nvPr/>
        </p:nvSpPr>
        <p:spPr>
          <a:xfrm>
            <a:off x="4907401" y="4973601"/>
            <a:ext cx="711594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Variables Hospitalarias COVID-19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CB866716-C035-40E1-89AE-FD0152019626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690872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14" r="3081" b="3870"/>
          <a:stretch/>
        </p:blipFill>
        <p:spPr>
          <a:xfrm>
            <a:off x="1486677" y="857060"/>
            <a:ext cx="9218645" cy="556240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6CB752-607E-48B6-846C-F59E0516440B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842465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10" y="1124742"/>
            <a:ext cx="9202057" cy="546372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DF453AC-3DB4-4AD9-BC3E-55317904DDA6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39514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DB73D13-2C77-B1F7-4F65-E24CB5F4C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00055"/>
              </p:ext>
            </p:extLst>
          </p:nvPr>
        </p:nvGraphicFramePr>
        <p:xfrm>
          <a:off x="274021" y="1651928"/>
          <a:ext cx="11546236" cy="4079954"/>
        </p:xfrm>
        <a:graphic>
          <a:graphicData uri="http://schemas.openxmlformats.org/drawingml/2006/table">
            <a:tbl>
              <a:tblPr firstRow="1" firstCol="1">
                <a:tableStyleId>{22838BEF-8BB2-4498-84A7-C5851F593DF1}</a:tableStyleId>
              </a:tblPr>
              <a:tblGrid>
                <a:gridCol w="1107995">
                  <a:extLst>
                    <a:ext uri="{9D8B030D-6E8A-4147-A177-3AD203B41FA5}">
                      <a16:colId xmlns:a16="http://schemas.microsoft.com/office/drawing/2014/main" val="4025922873"/>
                    </a:ext>
                  </a:extLst>
                </a:gridCol>
                <a:gridCol w="1107995">
                  <a:extLst>
                    <a:ext uri="{9D8B030D-6E8A-4147-A177-3AD203B41FA5}">
                      <a16:colId xmlns:a16="http://schemas.microsoft.com/office/drawing/2014/main" val="3660322446"/>
                    </a:ext>
                  </a:extLst>
                </a:gridCol>
                <a:gridCol w="997196">
                  <a:extLst>
                    <a:ext uri="{9D8B030D-6E8A-4147-A177-3AD203B41FA5}">
                      <a16:colId xmlns:a16="http://schemas.microsoft.com/office/drawing/2014/main" val="961106383"/>
                    </a:ext>
                  </a:extLst>
                </a:gridCol>
                <a:gridCol w="1015663">
                  <a:extLst>
                    <a:ext uri="{9D8B030D-6E8A-4147-A177-3AD203B41FA5}">
                      <a16:colId xmlns:a16="http://schemas.microsoft.com/office/drawing/2014/main" val="1772670438"/>
                    </a:ext>
                  </a:extLst>
                </a:gridCol>
                <a:gridCol w="1015663">
                  <a:extLst>
                    <a:ext uri="{9D8B030D-6E8A-4147-A177-3AD203B41FA5}">
                      <a16:colId xmlns:a16="http://schemas.microsoft.com/office/drawing/2014/main" val="1397257351"/>
                    </a:ext>
                  </a:extLst>
                </a:gridCol>
                <a:gridCol w="1038745">
                  <a:extLst>
                    <a:ext uri="{9D8B030D-6E8A-4147-A177-3AD203B41FA5}">
                      <a16:colId xmlns:a16="http://schemas.microsoft.com/office/drawing/2014/main" val="2803549528"/>
                    </a:ext>
                  </a:extLst>
                </a:gridCol>
                <a:gridCol w="1015663">
                  <a:extLst>
                    <a:ext uri="{9D8B030D-6E8A-4147-A177-3AD203B41FA5}">
                      <a16:colId xmlns:a16="http://schemas.microsoft.com/office/drawing/2014/main" val="4070364466"/>
                    </a:ext>
                  </a:extLst>
                </a:gridCol>
                <a:gridCol w="1015663">
                  <a:extLst>
                    <a:ext uri="{9D8B030D-6E8A-4147-A177-3AD203B41FA5}">
                      <a16:colId xmlns:a16="http://schemas.microsoft.com/office/drawing/2014/main" val="536747702"/>
                    </a:ext>
                  </a:extLst>
                </a:gridCol>
                <a:gridCol w="1015663">
                  <a:extLst>
                    <a:ext uri="{9D8B030D-6E8A-4147-A177-3AD203B41FA5}">
                      <a16:colId xmlns:a16="http://schemas.microsoft.com/office/drawing/2014/main" val="3158487350"/>
                    </a:ext>
                  </a:extLst>
                </a:gridCol>
                <a:gridCol w="1107995">
                  <a:extLst>
                    <a:ext uri="{9D8B030D-6E8A-4147-A177-3AD203B41FA5}">
                      <a16:colId xmlns:a16="http://schemas.microsoft.com/office/drawing/2014/main" val="2053414624"/>
                    </a:ext>
                  </a:extLst>
                </a:gridCol>
                <a:gridCol w="1107995">
                  <a:extLst>
                    <a:ext uri="{9D8B030D-6E8A-4147-A177-3AD203B41FA5}">
                      <a16:colId xmlns:a16="http://schemas.microsoft.com/office/drawing/2014/main" val="3815429094"/>
                    </a:ext>
                  </a:extLst>
                </a:gridCol>
              </a:tblGrid>
              <a:tr h="6283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Clasificador por objeto del gasto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Fuente de financiamiento 2021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Fuente de financiamiento 2022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Variación 2022 vs 2021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02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Capítulo de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Descripción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Fiscal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Propio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Terceros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 Presupuesto Ejercido 2021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Fiscal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Propio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Terceros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 Presupuesto Ejercido 2022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Variación 2022 vs 2021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56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1000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Servicios Personales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1,243.41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1,243.41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1,254.76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1,254.76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210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2000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Materiales y Suministros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935.37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17.53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3.2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956.10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                        795.16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6.09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1.56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802.81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-16.03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5056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  <a:latin typeface="Montserrat" panose="00000500000000000000" pitchFamily="2" charset="0"/>
                        </a:rPr>
                        <a:t>3000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Servicios Generales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223.89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31.56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37.88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293.33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416.80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12.97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35.41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465.18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58.58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0827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  <a:latin typeface="Montserrat" panose="00000500000000000000" pitchFamily="2" charset="0"/>
                        </a:rPr>
                        <a:t>5000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Bienes Muebles e Inmuebles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               0     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1.74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1.74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95.46                       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1.14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96.60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5451.72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0482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6000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Inversión Pública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        28.91                       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                                         28.91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39.72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</a:rPr>
                        <a:t>39.72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37.39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867495"/>
                  </a:ext>
                </a:extLst>
              </a:tr>
              <a:tr h="468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2,431.58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49.09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42.82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2,523.49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2,601.90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19.06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38.11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2,659.07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5.37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388612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8E79FD39-8F02-2B35-24B0-B61DB3E6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234" y="870191"/>
            <a:ext cx="830381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Presupuesto del Instituto Nacional de Pediatría 2021 y 2022 </a:t>
            </a:r>
            <a:br>
              <a:rPr kumimoji="0" lang="es-ES" altLang="es-MX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s-ES" altLang="es-MX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s-ES" altLang="es-MX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c</a:t>
            </a:r>
            <a:r>
              <a:rPr lang="es-ES" altLang="es-MX" b="1" dirty="0" err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ifras</a:t>
            </a:r>
            <a:r>
              <a:rPr lang="es-ES" alt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en millones de pesos )</a:t>
            </a:r>
            <a:endParaRPr lang="es-ES" altLang="es-MX"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D97969-B886-87FA-EC64-4458886E71D4}"/>
              </a:ext>
            </a:extLst>
          </p:cNvPr>
          <p:cNvSpPr txBox="1"/>
          <p:nvPr/>
        </p:nvSpPr>
        <p:spPr>
          <a:xfrm>
            <a:off x="274021" y="6003689"/>
            <a:ext cx="1154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En el ejercicio 2022 el traspaso de recursos del </a:t>
            </a:r>
            <a:r>
              <a:rPr lang="es-MX" sz="1400" b="1" dirty="0">
                <a:solidFill>
                  <a:prstClr val="black"/>
                </a:solidFill>
                <a:latin typeface="Montserrat" panose="00000500000000000000" pitchFamily="2" charset="0"/>
              </a:rPr>
              <a:t>C</a:t>
            </a:r>
            <a:r>
              <a:rPr kumimoji="0" lang="es-MX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apítulo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 7000 por 415.01 MP fue: para el </a:t>
            </a:r>
            <a:r>
              <a:rPr lang="es-MX" sz="1400" b="1" dirty="0">
                <a:solidFill>
                  <a:prstClr val="black"/>
                </a:solidFill>
                <a:latin typeface="Montserrat" panose="00000500000000000000" pitchFamily="2" charset="0"/>
              </a:rPr>
              <a:t>C</a:t>
            </a:r>
            <a:r>
              <a:rPr kumimoji="0" lang="es-MX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apítulo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 2000 de 71.91 MP y para el 3000 por 343.10 MP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FEFA5C7-FCD4-D06F-8D75-27EC96E41A6B}"/>
              </a:ext>
            </a:extLst>
          </p:cNvPr>
          <p:cNvSpPr/>
          <p:nvPr/>
        </p:nvSpPr>
        <p:spPr>
          <a:xfrm>
            <a:off x="2457661" y="6287874"/>
            <a:ext cx="1035586" cy="2093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2651053-EB5C-41F9-88D7-E1C651DAD587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301072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31BE21-A8A4-43F9-8AA5-5ACD296DE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3827"/>
              </p:ext>
            </p:extLst>
          </p:nvPr>
        </p:nvGraphicFramePr>
        <p:xfrm>
          <a:off x="6067168" y="1961935"/>
          <a:ext cx="5782963" cy="4178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468">
                  <a:extLst>
                    <a:ext uri="{9D8B030D-6E8A-4147-A177-3AD203B41FA5}">
                      <a16:colId xmlns:a16="http://schemas.microsoft.com/office/drawing/2014/main" val="3924502382"/>
                    </a:ext>
                  </a:extLst>
                </a:gridCol>
                <a:gridCol w="1623288">
                  <a:extLst>
                    <a:ext uri="{9D8B030D-6E8A-4147-A177-3AD203B41FA5}">
                      <a16:colId xmlns:a16="http://schemas.microsoft.com/office/drawing/2014/main" val="3649772085"/>
                    </a:ext>
                  </a:extLst>
                </a:gridCol>
                <a:gridCol w="1335830">
                  <a:extLst>
                    <a:ext uri="{9D8B030D-6E8A-4147-A177-3AD203B41FA5}">
                      <a16:colId xmlns:a16="http://schemas.microsoft.com/office/drawing/2014/main" val="1105291700"/>
                    </a:ext>
                  </a:extLst>
                </a:gridCol>
                <a:gridCol w="1420377">
                  <a:extLst>
                    <a:ext uri="{9D8B030D-6E8A-4147-A177-3AD203B41FA5}">
                      <a16:colId xmlns:a16="http://schemas.microsoft.com/office/drawing/2014/main" val="3210238849"/>
                    </a:ext>
                  </a:extLst>
                </a:gridCol>
              </a:tblGrid>
              <a:tr h="31370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Comparativo de Comportamiento de Adquisiciones 2021-2022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96316"/>
                  </a:ext>
                </a:extLst>
              </a:tr>
              <a:tr h="80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Procedimiento de contratación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Monto ejercido 2021 en pesos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Monto ejercido 2022 en pesos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Diferencia</a:t>
                      </a:r>
                    </a:p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44808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Licitación Pública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283,739,846.38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480,000,450.84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69.1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7762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Invitación a cuando menos tres personas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4,031,672.81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-100.0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82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Adjudicación Directa Art. 41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405,531,688.76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304,603,676.13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-24.8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640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Adjudicación Directa Art. 42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  <a:latin typeface="Montserrat" panose="00000500000000000000" pitchFamily="2" charset="0"/>
                        </a:rPr>
                        <a:t>58,834,184.08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52,732,828.16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-10.4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9907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es-MX" sz="12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Artículo 1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  <a:latin typeface="Montserrat" panose="00000500000000000000" pitchFamily="2" charset="0"/>
                        </a:rPr>
                        <a:t>217,123.00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  <a:latin typeface="Montserrat" panose="00000500000000000000" pitchFamily="2" charset="0"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Montserrat" panose="00000500000000000000" pitchFamily="2" charset="0"/>
                        </a:rPr>
                        <a:t>-100.0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93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4CD8A37-8405-4CEC-9E00-B608062DF36C}"/>
              </a:ext>
            </a:extLst>
          </p:cNvPr>
          <p:cNvSpPr txBox="1"/>
          <p:nvPr/>
        </p:nvSpPr>
        <p:spPr>
          <a:xfrm>
            <a:off x="6067168" y="1103607"/>
            <a:ext cx="5767666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Durante el ejercicio 2022 se dio prioridad a los procedimientos de Licitación Pública para la contratación de servicios, adquisiciones y arrendamientos. 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graphicFrame>
        <p:nvGraphicFramePr>
          <p:cNvPr id="12" name="Google Shape;663;g22f47ee93f4_0_17">
            <a:extLst>
              <a:ext uri="{FF2B5EF4-FFF2-40B4-BE49-F238E27FC236}">
                <a16:creationId xmlns:a16="http://schemas.microsoft.com/office/drawing/2014/main" id="{30E170D7-148B-4E03-81A0-230BACB7C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956657"/>
              </p:ext>
            </p:extLst>
          </p:nvPr>
        </p:nvGraphicFramePr>
        <p:xfrm>
          <a:off x="357166" y="1145903"/>
          <a:ext cx="5285064" cy="3029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9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Catálogo de Indicadores/Índices Unidad de Transparencia</a:t>
                      </a:r>
                      <a:endParaRPr lang="es-MX" sz="12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lang="es-MX" sz="12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Resultado 2021</a:t>
                      </a:r>
                      <a:endParaRPr sz="12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Resultado 2022</a:t>
                      </a:r>
                      <a:endParaRPr sz="12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Índice de las Capacidades de la Unidad de Transparencia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81.48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Índice Global de Cumplimiento en Portales de Transparencia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10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*No fue evaluado por tener el 100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 b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Índice de Desempeño de las Unidades de Transparencia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70.00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81.48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 b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Indicador de la Capacitación para el Fortalecimiento de la Cultura de la Transparencia y la Protección de Datos Personales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95.75</a:t>
                      </a:r>
                      <a:endParaRPr sz="1100" dirty="0">
                        <a:latin typeface="Montserrat" panose="00000500000000000000" pitchFamily="2" charset="0"/>
                      </a:endParaRPr>
                    </a:p>
                  </a:txBody>
                  <a:tcPr marL="6525" marR="6525" marT="6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Google Shape;666;g22f47ee93f4_0_17">
            <a:extLst>
              <a:ext uri="{FF2B5EF4-FFF2-40B4-BE49-F238E27FC236}">
                <a16:creationId xmlns:a16="http://schemas.microsoft.com/office/drawing/2014/main" id="{E99B85F0-6562-4024-BB89-BD6AF17D16D2}"/>
              </a:ext>
            </a:extLst>
          </p:cNvPr>
          <p:cNvSpPr txBox="1"/>
          <p:nvPr/>
        </p:nvSpPr>
        <p:spPr>
          <a:xfrm>
            <a:off x="407470" y="4445576"/>
            <a:ext cx="5153862" cy="196589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La opinión de los dictámenes de Auditoría Externa 2022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 los Estados Financieros y Presupuestales del Instituto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al mes de febrero 2023, respectivamente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fue no modificada y sin salvedades.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 concluye en su totalidad el registro de cuenta pública 2022.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045641B-0C61-4FC2-AFA3-90746212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134" y="493384"/>
            <a:ext cx="5767666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Cumplimiento Normativo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E971F7-7418-5B33-A3AE-E60E9E69E1E4}"/>
              </a:ext>
            </a:extLst>
          </p:cNvPr>
          <p:cNvSpPr/>
          <p:nvPr/>
        </p:nvSpPr>
        <p:spPr>
          <a:xfrm>
            <a:off x="6096000" y="6257581"/>
            <a:ext cx="910728" cy="3084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A47394-7BC5-8F5E-2860-61F3A31AD9B2}"/>
              </a:ext>
            </a:extLst>
          </p:cNvPr>
          <p:cNvSpPr txBox="1"/>
          <p:nvPr/>
        </p:nvSpPr>
        <p:spPr>
          <a:xfrm>
            <a:off x="7194014" y="6257581"/>
            <a:ext cx="492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Incremento del 69.1% en Licitaciones Públicas</a:t>
            </a:r>
            <a:endParaRPr lang="es-MX" sz="1400" b="1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17ACC0D-16DA-4855-948D-A4238E8B1325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287590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F55E07A-00B9-47E1-A6B3-EE5FA5FACE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0901" y="1787703"/>
          <a:ext cx="5265499" cy="479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5AE9985-5D5B-4A00-A4EA-3BCDED564F50}"/>
              </a:ext>
            </a:extLst>
          </p:cNvPr>
          <p:cNvSpPr txBox="1"/>
          <p:nvPr/>
        </p:nvSpPr>
        <p:spPr>
          <a:xfrm>
            <a:off x="1500028" y="1135467"/>
            <a:ext cx="359834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MX" sz="1800" dirty="0"/>
              <a:t>Publicaciones por grupo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B58860-37E9-4944-9665-66BD1E51A8A2}"/>
              </a:ext>
            </a:extLst>
          </p:cNvPr>
          <p:cNvSpPr txBox="1"/>
          <p:nvPr/>
        </p:nvSpPr>
        <p:spPr>
          <a:xfrm>
            <a:off x="5875100" y="1135467"/>
            <a:ext cx="609599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Artículos por Grupo en relación a  las líneas de investigación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7C63091-FDDD-4341-8217-747D232B5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230417"/>
              </p:ext>
            </p:extLst>
          </p:nvPr>
        </p:nvGraphicFramePr>
        <p:xfrm>
          <a:off x="5343073" y="1709529"/>
          <a:ext cx="6745356" cy="473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24E9D35-88ED-4B01-A049-20364DDEC669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143980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2f47ee93f4_0_44"/>
          <p:cNvSpPr txBox="1"/>
          <p:nvPr/>
        </p:nvSpPr>
        <p:spPr>
          <a:xfrm>
            <a:off x="1264297" y="945158"/>
            <a:ext cx="966340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tabLst>
                <a:tab pos="2140744" algn="l"/>
                <a:tab pos="3167063" algn="r"/>
              </a:tabLst>
              <a:defRPr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Convenio de colaboración institucional para la preparación de mezclas antineoplásicas en el centro de mezclas del INCAN 2022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76" name="Google Shape;676;g22f47ee93f4_0_44"/>
          <p:cNvSpPr txBox="1"/>
          <p:nvPr/>
        </p:nvSpPr>
        <p:spPr>
          <a:xfrm>
            <a:off x="529033" y="2142314"/>
            <a:ext cx="3568546" cy="271968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63500" lvl="0" algn="ctr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404040"/>
              </a:buClr>
              <a:buSzPts val="1400"/>
            </a:pPr>
            <a:r>
              <a:rPr lang="es-MX" sz="1600" b="1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20,000</a:t>
            </a:r>
            <a:r>
              <a:rPr lang="es-MX" sz="16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 mezclas anuales. </a:t>
            </a:r>
            <a:endParaRPr sz="16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16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En el INCAN se mezclan e 97% de los medicamentos citotóxicos (dosis urgentes) y el 100% de los adyuvantes (</a:t>
            </a:r>
            <a:r>
              <a:rPr lang="es-MX" sz="1600" dirty="0" err="1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ondasetron</a:t>
            </a:r>
            <a:r>
              <a:rPr lang="es-MX" sz="16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)</a:t>
            </a:r>
            <a:r>
              <a:rPr lang="es-MX" sz="16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1600" b="1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El costo promedio por mezcla en el INCAN es de $319.08 pesos.</a:t>
            </a:r>
            <a:endParaRPr sz="1600" b="1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77" name="Google Shape;677;g22f47ee93f4_0_44"/>
          <p:cNvSpPr txBox="1"/>
          <p:nvPr/>
        </p:nvSpPr>
        <p:spPr>
          <a:xfrm>
            <a:off x="511477" y="4978138"/>
            <a:ext cx="3586102" cy="67707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Costo total: </a:t>
            </a:r>
            <a:endParaRPr sz="16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1600" b="1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$2,776,019.66</a:t>
            </a:r>
            <a:endParaRPr sz="1600" dirty="0"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" name="Google Shape;687;g2331b58909f_0_5">
            <a:extLst>
              <a:ext uri="{FF2B5EF4-FFF2-40B4-BE49-F238E27FC236}">
                <a16:creationId xmlns:a16="http://schemas.microsoft.com/office/drawing/2014/main" id="{EB42E059-D6ED-528E-C3BF-805B5C56C3D8}"/>
              </a:ext>
            </a:extLst>
          </p:cNvPr>
          <p:cNvSpPr txBox="1"/>
          <p:nvPr/>
        </p:nvSpPr>
        <p:spPr>
          <a:xfrm>
            <a:off x="4446816" y="1745347"/>
            <a:ext cx="7207119" cy="493927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defTabSz="685800">
              <a:lnSpc>
                <a:spcPct val="114000"/>
              </a:lnSpc>
              <a:spcAft>
                <a:spcPts val="600"/>
              </a:spcAft>
              <a:tabLst>
                <a:tab pos="2140744" algn="l"/>
                <a:tab pos="3167063" algn="r"/>
              </a:tabLst>
              <a:defRPr/>
            </a:pPr>
            <a:r>
              <a:rPr lang="es-MX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sym typeface="Montserrat"/>
              </a:rPr>
              <a:t>LIMITANTES</a:t>
            </a:r>
          </a:p>
          <a:p>
            <a:pPr marL="457200" lvl="0" indent="-317500" algn="just" rtl="0">
              <a:lnSpc>
                <a:spcPct val="114000"/>
              </a:lnSpc>
              <a:spcBef>
                <a:spcPts val="1000"/>
              </a:spcBef>
              <a:spcAft>
                <a:spcPts val="1200"/>
              </a:spcAft>
              <a:buClr>
                <a:srgbClr val="404040"/>
              </a:buClr>
              <a:buSzPts val="1400"/>
              <a:buFont typeface="Montserrat"/>
              <a:buChar char="●"/>
            </a:pPr>
            <a:r>
              <a:rPr lang="es-MX" sz="15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Horarios limitados para la preparación.</a:t>
            </a:r>
            <a:endParaRPr lang="es-MX" sz="15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0" indent="-317500" algn="just" rtl="0">
              <a:lnSpc>
                <a:spcPct val="114000"/>
              </a:lnSpc>
              <a:spcBef>
                <a:spcPts val="1000"/>
              </a:spcBef>
              <a:spcAft>
                <a:spcPts val="1200"/>
              </a:spcAft>
              <a:buClr>
                <a:srgbClr val="404040"/>
              </a:buClr>
              <a:buSzPts val="1400"/>
              <a:buFont typeface="Montserrat"/>
              <a:buChar char="●"/>
            </a:pPr>
            <a:r>
              <a:rPr lang="es-MX" sz="15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Imposibilidad de solicitar mezclas para el mismo día. </a:t>
            </a:r>
            <a:endParaRPr lang="es-MX" sz="15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0" indent="-317500" algn="just" rt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SzPts val="1400"/>
              <a:buFont typeface="Montserrat"/>
              <a:buChar char="●"/>
            </a:pPr>
            <a:r>
              <a:rPr lang="es-MX" sz="15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No se incluye la preparación de medicamentos adyuvantes, citotóxicos de estabilidad limitada (</a:t>
            </a:r>
            <a:r>
              <a:rPr lang="es-MX" sz="1500" dirty="0" err="1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dactinomicina</a:t>
            </a:r>
            <a:r>
              <a:rPr lang="es-MX" sz="15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) o dosis urgentes / primeras dosis. </a:t>
            </a:r>
            <a:endParaRPr lang="es-MX" sz="1500" dirty="0">
              <a:solidFill>
                <a:schemeClr val="dk1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0" indent="-317500" algn="just" rt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SzPts val="1400"/>
              <a:buFont typeface="Montserrat"/>
              <a:buChar char="●"/>
            </a:pPr>
            <a:r>
              <a:rPr lang="es-MX" sz="15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Plataforma AAMATES no cuenta con alertas para límites máximos  de citotóxicos, lo que representa un riesgo para la seguridad del paciente. </a:t>
            </a:r>
          </a:p>
          <a:p>
            <a:pPr algn="just" defTabSz="685800">
              <a:lnSpc>
                <a:spcPct val="114000"/>
              </a:lnSpc>
              <a:spcAft>
                <a:spcPts val="1200"/>
              </a:spcAft>
              <a:tabLst>
                <a:tab pos="2140744" algn="l"/>
                <a:tab pos="3167063" algn="r"/>
              </a:tabLst>
              <a:defRPr/>
            </a:pPr>
            <a:r>
              <a:rPr lang="es-MX" sz="15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sym typeface="Montserrat"/>
              </a:rPr>
              <a:t>NECESIDAD DE CONTAR CON UNA CENTRAL DE MEZCLAS PROPIA DEL INP</a:t>
            </a:r>
            <a:endParaRPr lang="es-MX" sz="1500" b="1" dirty="0">
              <a:solidFill>
                <a:srgbClr val="53C820"/>
              </a:solidFill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0" indent="-31750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SzPts val="1400"/>
              <a:buFont typeface="Montserrat"/>
              <a:buChar char="●"/>
            </a:pPr>
            <a:r>
              <a:rPr lang="es-MX" sz="1500" dirty="0">
                <a:solidFill>
                  <a:srgbClr val="404040"/>
                </a:solidFill>
                <a:ea typeface="Montserrat"/>
                <a:cs typeface="Arial" panose="020B0604020202020204" pitchFamily="34" charset="0"/>
                <a:sym typeface="Montserrat"/>
              </a:rPr>
              <a:t>Actualmente se administras 190,000 dosis de antibióticos, 6000 Nutriciones Parenterales, 20,000  Oncológicos entre otros</a:t>
            </a:r>
            <a:endParaRPr lang="es-MX" sz="15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F00438D-FF20-4348-AA7D-1639059604BD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ADMINISTRACIÓN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C8154B-2297-451C-9214-E5470730EC2B}"/>
              </a:ext>
            </a:extLst>
          </p:cNvPr>
          <p:cNvSpPr/>
          <p:nvPr/>
        </p:nvSpPr>
        <p:spPr>
          <a:xfrm>
            <a:off x="6151698" y="4486000"/>
            <a:ext cx="5663547" cy="5038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8" name="Google Shape;538;p30"/>
          <p:cNvSpPr txBox="1">
            <a:spLocks noGrp="1"/>
          </p:cNvSpPr>
          <p:nvPr>
            <p:ph type="title"/>
          </p:nvPr>
        </p:nvSpPr>
        <p:spPr>
          <a:xfrm>
            <a:off x="3895713" y="303060"/>
            <a:ext cx="543877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Fira Sans Extra Condensed"/>
              </a:rPr>
              <a:t>Implementación de Gratuidad 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6018246" y="4615127"/>
            <a:ext cx="5654215" cy="4868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480000" tIns="45700" rIns="240000" bIns="45700" anchor="ctr" anchorCtr="0">
            <a:noAutofit/>
          </a:bodyPr>
          <a:lstStyle/>
          <a:p>
            <a:pPr marL="0" marR="0" lvl="0" indent="0" algn="ctr">
              <a:buNone/>
            </a:pPr>
            <a:r>
              <a:rPr lang="es-MX" sz="1500" b="1" dirty="0">
                <a:solidFill>
                  <a:schemeClr val="tx1"/>
                </a:solidFill>
                <a:cs typeface="Arial" panose="020B0604020202020204" pitchFamily="34" charset="0"/>
                <a:sym typeface="Montserrat"/>
              </a:rPr>
              <a:t>A diciembre 2022 se surtieron 9,086 recetas</a:t>
            </a:r>
            <a:endParaRPr sz="1500" b="1" dirty="0">
              <a:solidFill>
                <a:schemeClr val="tx1"/>
              </a:solidFill>
              <a:cs typeface="Arial" panose="020B0604020202020204" pitchFamily="34" charset="0"/>
              <a:sym typeface="Montserrat SemiBold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5922768" y="5365043"/>
            <a:ext cx="5749693" cy="88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>
              <a:lnSpc>
                <a:spcPct val="114000"/>
              </a:lnSpc>
              <a:buClr>
                <a:srgbClr val="4C4861"/>
              </a:buClr>
              <a:buSzPts val="1600"/>
              <a:buFont typeface="Arial"/>
              <a:buNone/>
            </a:pPr>
            <a:r>
              <a:rPr lang="es-MX" sz="1500" dirty="0">
                <a:solidFill>
                  <a:srgbClr val="000000"/>
                </a:solidFill>
                <a:cs typeface="Arial" panose="020B0604020202020204" pitchFamily="34" charset="0"/>
                <a:sym typeface="Montserrat SemiBold"/>
              </a:rPr>
              <a:t>De los pacientes que acudieron a realizar el trámite de Gratuidad, el </a:t>
            </a:r>
            <a:r>
              <a:rPr lang="es-MX" sz="1500" b="1" dirty="0">
                <a:solidFill>
                  <a:srgbClr val="000000"/>
                </a:solidFill>
                <a:cs typeface="Arial" panose="020B0604020202020204" pitchFamily="34" charset="0"/>
                <a:sym typeface="Montserrat SemiBold"/>
              </a:rPr>
              <a:t>94.85%</a:t>
            </a:r>
            <a:r>
              <a:rPr lang="es-MX" sz="1500" dirty="0">
                <a:solidFill>
                  <a:srgbClr val="000000"/>
                </a:solidFill>
                <a:cs typeface="Arial" panose="020B0604020202020204" pitchFamily="34" charset="0"/>
                <a:sym typeface="Montserrat SemiBold"/>
              </a:rPr>
              <a:t> cuentan con derecho a atención médica gratuita.</a:t>
            </a:r>
            <a:endParaRPr sz="1500" dirty="0">
              <a:solidFill>
                <a:srgbClr val="000000"/>
              </a:solidFill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555" name="Google Shape;555;p30"/>
          <p:cNvGraphicFramePr/>
          <p:nvPr>
            <p:extLst>
              <p:ext uri="{D42A27DB-BD31-4B8C-83A1-F6EECF244321}">
                <p14:modId xmlns:p14="http://schemas.microsoft.com/office/powerpoint/2010/main" val="1605272011"/>
              </p:ext>
            </p:extLst>
          </p:nvPr>
        </p:nvGraphicFramePr>
        <p:xfrm>
          <a:off x="338978" y="1666220"/>
          <a:ext cx="4903789" cy="22325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886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Motivo de Consulta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Año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Comparativo %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Consulta Externa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15,996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26,629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66.5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Hospitalización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Arial" panose="020B0604020202020204" pitchFamily="34" charset="0"/>
                          <a:sym typeface="Arial"/>
                        </a:rPr>
                        <a:t>5,595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Arial" panose="020B0604020202020204" pitchFamily="34" charset="0"/>
                          <a:sym typeface="Arial"/>
                        </a:rPr>
                        <a:t>6,113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9.3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Pre-Hospitalización / Urgencias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Arial" panose="020B0604020202020204" pitchFamily="34" charset="0"/>
                          <a:sym typeface="Arial"/>
                        </a:rPr>
                        <a:t>4,347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4,699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8.1</a:t>
                      </a:r>
                      <a:endParaRPr sz="1200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 O T A L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Arial" panose="020B0604020202020204" pitchFamily="34" charset="0"/>
                          <a:sym typeface="Arial"/>
                        </a:rPr>
                        <a:t>25,938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Arial" panose="020B0604020202020204" pitchFamily="34" charset="0"/>
                          <a:sym typeface="Arial"/>
                        </a:rPr>
                        <a:t>37,441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44.3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6" name="Google Shape;556;p30"/>
          <p:cNvSpPr txBox="1"/>
          <p:nvPr/>
        </p:nvSpPr>
        <p:spPr>
          <a:xfrm>
            <a:off x="90313" y="1138029"/>
            <a:ext cx="53131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85800">
              <a:tabLst>
                <a:tab pos="2140744" algn="l"/>
                <a:tab pos="3167063" algn="r"/>
              </a:tabLst>
              <a:defRPr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Número de Pacientes con Gratuidad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E994386-FF92-4649-AE90-E18E1D89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93920"/>
              </p:ext>
            </p:extLst>
          </p:nvPr>
        </p:nvGraphicFramePr>
        <p:xfrm>
          <a:off x="376755" y="4195056"/>
          <a:ext cx="4866012" cy="170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807">
                  <a:extLst>
                    <a:ext uri="{9D8B030D-6E8A-4147-A177-3AD203B41FA5}">
                      <a16:colId xmlns:a16="http://schemas.microsoft.com/office/drawing/2014/main" val="3124606085"/>
                    </a:ext>
                  </a:extLst>
                </a:gridCol>
                <a:gridCol w="1395736">
                  <a:extLst>
                    <a:ext uri="{9D8B030D-6E8A-4147-A177-3AD203B41FA5}">
                      <a16:colId xmlns:a16="http://schemas.microsoft.com/office/drawing/2014/main" val="1518831384"/>
                    </a:ext>
                  </a:extLst>
                </a:gridCol>
                <a:gridCol w="1195042">
                  <a:extLst>
                    <a:ext uri="{9D8B030D-6E8A-4147-A177-3AD203B41FA5}">
                      <a16:colId xmlns:a16="http://schemas.microsoft.com/office/drawing/2014/main" val="4136360813"/>
                    </a:ext>
                  </a:extLst>
                </a:gridCol>
                <a:gridCol w="1378427">
                  <a:extLst>
                    <a:ext uri="{9D8B030D-6E8A-4147-A177-3AD203B41FA5}">
                      <a16:colId xmlns:a16="http://schemas.microsoft.com/office/drawing/2014/main" val="1903296596"/>
                    </a:ext>
                  </a:extLst>
                </a:gridCol>
              </a:tblGrid>
              <a:tr h="3464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Tipo de recetas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6576"/>
                  </a:ext>
                </a:extLst>
              </a:tr>
              <a:tr h="3464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Año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Cerradas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Abiertas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de recetas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785060"/>
                  </a:ext>
                </a:extLst>
              </a:tr>
              <a:tr h="3464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2021*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3,840 (84.88%)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684 (15.12%)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4,524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4901"/>
                  </a:ext>
                </a:extLst>
              </a:tr>
              <a:tr h="3464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6,866 (75.57%)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2,220 (24.43%)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9,086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92434"/>
                  </a:ext>
                </a:extLst>
              </a:tr>
              <a:tr h="3226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serrat"/>
                          <a:cs typeface="Arial" panose="020B0604020202020204" pitchFamily="34" charset="0"/>
                        </a:rPr>
                        <a:t>*De octubre a diciembre.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serra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724711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FEFB07DF-C955-4724-93B4-B8AC10C3B041}"/>
              </a:ext>
            </a:extLst>
          </p:cNvPr>
          <p:cNvSpPr/>
          <p:nvPr/>
        </p:nvSpPr>
        <p:spPr>
          <a:xfrm>
            <a:off x="5576461" y="1322321"/>
            <a:ext cx="6096000" cy="3013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388938" algn="just">
              <a:lnSpc>
                <a:spcPct val="114000"/>
              </a:lnSpc>
              <a:spcAft>
                <a:spcPts val="1200"/>
              </a:spcAft>
              <a:buClr>
                <a:srgbClr val="1F3864"/>
              </a:buClr>
              <a:buSzPts val="1500"/>
              <a:buFont typeface="Noto Sans Symbols"/>
              <a:buChar char="✔"/>
            </a:pPr>
            <a:r>
              <a:rPr lang="es-ES" sz="1500" dirty="0">
                <a:cs typeface="Arial" panose="020B0604020202020204" pitchFamily="34" charset="0"/>
              </a:rPr>
              <a:t>Se ajustó el sistema interno de registro de casos de Gratuidad (SIGMEFI) que hace más eficiente el trámite</a:t>
            </a:r>
          </a:p>
          <a:p>
            <a:pPr marL="742950" lvl="1" indent="-388938" algn="just">
              <a:lnSpc>
                <a:spcPct val="114000"/>
              </a:lnSpc>
              <a:spcAft>
                <a:spcPts val="1200"/>
              </a:spcAft>
              <a:buClr>
                <a:srgbClr val="1F3864"/>
              </a:buClr>
              <a:buSzPts val="1500"/>
              <a:buFont typeface="Noto Sans Symbols"/>
              <a:buChar char="✔"/>
            </a:pPr>
            <a:r>
              <a:rPr lang="es-ES" sz="1500" dirty="0">
                <a:cs typeface="Arial" panose="020B0604020202020204" pitchFamily="34" charset="0"/>
              </a:rPr>
              <a:t>Se implementó el “Talón de Gratuidad”, que tiene una validez de tres meses, en los cuales los pacientes reciben atención médica gratuita en todos los servicios, lo que agiliza su atención.</a:t>
            </a:r>
          </a:p>
          <a:p>
            <a:pPr marL="742950" lvl="1" indent="-388938" algn="just">
              <a:lnSpc>
                <a:spcPct val="114000"/>
              </a:lnSpc>
              <a:spcAft>
                <a:spcPts val="1200"/>
              </a:spcAft>
              <a:buClr>
                <a:srgbClr val="1F3864"/>
              </a:buClr>
              <a:buSzPts val="1500"/>
              <a:buFont typeface="Noto Sans Symbols"/>
              <a:buChar char="✔"/>
            </a:pPr>
            <a:r>
              <a:rPr lang="es-ES" sz="1500" b="1" i="1" dirty="0">
                <a:cs typeface="Arial" panose="020B0604020202020204" pitchFamily="34" charset="0"/>
              </a:rPr>
              <a:t>Fueron beneficiadas 30.981 familias que ingresaron al Programa de Gratuidad, con la exención de pago por un  total $35.4 </a:t>
            </a:r>
            <a:r>
              <a:rPr lang="es-ES" sz="1500" b="1" i="1" dirty="0" err="1">
                <a:cs typeface="Arial" panose="020B0604020202020204" pitchFamily="34" charset="0"/>
              </a:rPr>
              <a:t>MdP</a:t>
            </a:r>
            <a:r>
              <a:rPr lang="es-ES" sz="1500" b="1" i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03BA288-3CCA-4EA5-AC60-EAE830E5F318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ADMINISTRACIÓN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3C0648-2D9E-4CA7-9689-27BC49EBCB9F}"/>
              </a:ext>
            </a:extLst>
          </p:cNvPr>
          <p:cNvSpPr/>
          <p:nvPr/>
        </p:nvSpPr>
        <p:spPr>
          <a:xfrm>
            <a:off x="3797105" y="558001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Proyectos concluidos del INP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931BB3-A0BB-4D55-96C3-FD54E0CCB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81052"/>
              </p:ext>
            </p:extLst>
          </p:nvPr>
        </p:nvGraphicFramePr>
        <p:xfrm>
          <a:off x="725474" y="1188435"/>
          <a:ext cx="10741052" cy="29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253">
                  <a:extLst>
                    <a:ext uri="{9D8B030D-6E8A-4147-A177-3AD203B41FA5}">
                      <a16:colId xmlns:a16="http://schemas.microsoft.com/office/drawing/2014/main" val="3390177281"/>
                    </a:ext>
                  </a:extLst>
                </a:gridCol>
                <a:gridCol w="2402474">
                  <a:extLst>
                    <a:ext uri="{9D8B030D-6E8A-4147-A177-3AD203B41FA5}">
                      <a16:colId xmlns:a16="http://schemas.microsoft.com/office/drawing/2014/main" val="1248548354"/>
                    </a:ext>
                  </a:extLst>
                </a:gridCol>
                <a:gridCol w="2182325">
                  <a:extLst>
                    <a:ext uri="{9D8B030D-6E8A-4147-A177-3AD203B41FA5}">
                      <a16:colId xmlns:a16="http://schemas.microsoft.com/office/drawing/2014/main" val="38304424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188899915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Nombre del Proyecto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Monto que se registró para el proyecto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Monto ejercido del proyecto concluido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Ahorro entre monto registrado y el monto ejercido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9888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Acelerador lineal de la Unidad de Radioterapia del INP 2022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120,547,200.00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69,555,991.92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50,991,208.08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4218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Mantenimiento a Casa de Máquinas  2da etapa 2022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40,000,000.00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39,717,682.48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282,317.52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10355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Refrigeradores, Congeladores y ultra congeladores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35,223,979.00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22,755,237.46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12,468,741.54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66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Monitores de signos vitales para el área de Urgencias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6,582,337.00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3,143,803.00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3,438,534.00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081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202,353,516.00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135,172,714.86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67,180,801.14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147" marR="8147" marT="8147" marB="0" anchor="ctr">
                    <a:lnL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14184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63AA88E-63F4-4A8D-ADBA-EED3A6BBCA7A}"/>
              </a:ext>
            </a:extLst>
          </p:cNvPr>
          <p:cNvSpPr txBox="1"/>
          <p:nvPr/>
        </p:nvSpPr>
        <p:spPr>
          <a:xfrm>
            <a:off x="0" y="4327498"/>
            <a:ext cx="1212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cs typeface="Arial" panose="020B0604020202020204" pitchFamily="34" charset="0"/>
              </a:rPr>
              <a:t>Derivado de esta economía de $67,180,801.14; este recurso se aprovechó para destinarse a los capítulos 2000 y 3000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38A8AB-ACFD-463E-B9EE-35EEDC8A2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1" y="4937401"/>
            <a:ext cx="2193087" cy="16663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FE20B72-60DB-47FC-87AF-D011B5DCE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10" y="4878269"/>
            <a:ext cx="1992454" cy="17053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295E021-0CE1-41A7-B1B6-C27CD0C95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36" y="4892418"/>
            <a:ext cx="2065576" cy="1723142"/>
          </a:xfrm>
          <a:prstGeom prst="rect">
            <a:avLst/>
          </a:prstGeom>
        </p:spPr>
      </p:pic>
      <p:pic>
        <p:nvPicPr>
          <p:cNvPr id="10" name="Google Shape;704;p51">
            <a:extLst>
              <a:ext uri="{FF2B5EF4-FFF2-40B4-BE49-F238E27FC236}">
                <a16:creationId xmlns:a16="http://schemas.microsoft.com/office/drawing/2014/main" id="{62D8F144-F777-49CE-AA8E-C5DFDD28F4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5388" r="26028" b="-595"/>
          <a:stretch/>
        </p:blipFill>
        <p:spPr>
          <a:xfrm>
            <a:off x="9487796" y="4880601"/>
            <a:ext cx="1862456" cy="172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03;p51">
            <a:extLst>
              <a:ext uri="{FF2B5EF4-FFF2-40B4-BE49-F238E27FC236}">
                <a16:creationId xmlns:a16="http://schemas.microsoft.com/office/drawing/2014/main" id="{6D1D7200-0754-4124-A6F0-CECD343DE2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5520" y="4878269"/>
            <a:ext cx="1679585" cy="1705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D188F40-B982-4673-B7E3-307858722248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ADMINISTRACIÓN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1;p53">
            <a:extLst>
              <a:ext uri="{FF2B5EF4-FFF2-40B4-BE49-F238E27FC236}">
                <a16:creationId xmlns:a16="http://schemas.microsoft.com/office/drawing/2014/main" id="{DA9F7C8C-4C20-0815-90EF-1C8B0D726BAF}"/>
              </a:ext>
            </a:extLst>
          </p:cNvPr>
          <p:cNvSpPr/>
          <p:nvPr/>
        </p:nvSpPr>
        <p:spPr>
          <a:xfrm>
            <a:off x="909894" y="2005750"/>
            <a:ext cx="4358653" cy="1960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s-MX" sz="1500" dirty="0">
                <a:solidFill>
                  <a:prstClr val="black"/>
                </a:solidFill>
                <a:latin typeface="Montserrat" panose="020B0604020202020204" charset="0"/>
                <a:sym typeface="Montserrat"/>
              </a:rPr>
              <a:t>La Función Pública y el Instituto para la Seguridad de las Construcciones entregaron dictamen enfocado al reforzamiento.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prstClr val="black"/>
                </a:solidFill>
                <a:latin typeface="Montserrat" panose="020B0604020202020204" charset="0"/>
                <a:sym typeface="Montserrat"/>
              </a:rPr>
              <a:t>Estudio de Mercado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500" dirty="0">
                <a:solidFill>
                  <a:prstClr val="black"/>
                </a:solidFill>
                <a:latin typeface="Montserrat" panose="020B0604020202020204" charset="0"/>
                <a:sym typeface="Montserrat"/>
              </a:rPr>
              <a:t>Proyecto Ejecutivo</a:t>
            </a:r>
            <a:endParaRPr sz="1500" dirty="0">
              <a:solidFill>
                <a:prstClr val="black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D1EF40-CFBC-CF62-233B-2BEA221A59AB}"/>
              </a:ext>
            </a:extLst>
          </p:cNvPr>
          <p:cNvSpPr txBox="1"/>
          <p:nvPr/>
        </p:nvSpPr>
        <p:spPr>
          <a:xfrm>
            <a:off x="6568751" y="1986757"/>
            <a:ext cx="5022330" cy="18068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Montserrat SemiBold"/>
                <a:cs typeface="Montserrat SemiBold"/>
                <a:sym typeface="Montserrat SemiBold"/>
              </a:rPr>
              <a:t>En octubre se celebró reunión con el Titular de la Unidad Administración Financiera de la SSA y la Directora General del  SNDIF  para presentar el proyecto con la propuesta de los espacios que se consideran para el Instituto.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0"/>
                <a:ea typeface="Montserrat SemiBold"/>
                <a:cs typeface="Montserrat SemiBold"/>
                <a:sym typeface="Montserrat SemiBold"/>
              </a:rPr>
              <a:t>Pendiente el trámite de donación.</a:t>
            </a:r>
          </a:p>
        </p:txBody>
      </p:sp>
      <p:graphicFrame>
        <p:nvGraphicFramePr>
          <p:cNvPr id="5" name="Google Shape;757;p29">
            <a:extLst>
              <a:ext uri="{FF2B5EF4-FFF2-40B4-BE49-F238E27FC236}">
                <a16:creationId xmlns:a16="http://schemas.microsoft.com/office/drawing/2014/main" id="{B3BF6459-281F-3E6A-7F4F-B05F9040A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58317"/>
              </p:ext>
            </p:extLst>
          </p:nvPr>
        </p:nvGraphicFramePr>
        <p:xfrm>
          <a:off x="6816012" y="3966480"/>
          <a:ext cx="4527807" cy="253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3" imgW="3299739" imgH="4873326" progId="StaticMetafile">
                  <p:embed/>
                </p:oleObj>
              </mc:Choice>
              <mc:Fallback>
                <p:oleObj r:id="rId3" imgW="3299739" imgH="4873326" progId="StaticMetafile">
                  <p:embed/>
                  <p:pic>
                    <p:nvPicPr>
                      <p:cNvPr id="5" name="Google Shape;757;p29">
                        <a:extLst>
                          <a:ext uri="{FF2B5EF4-FFF2-40B4-BE49-F238E27FC236}">
                            <a16:creationId xmlns:a16="http://schemas.microsoft.com/office/drawing/2014/main" id="{B3BF6459-281F-3E6A-7F4F-B05F9040A632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816012" y="3966480"/>
                        <a:ext cx="4527807" cy="253792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A0C951C-2F07-57D3-E352-21F3A880E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46" t="52110" r="47018" b="28807"/>
          <a:stretch/>
        </p:blipFill>
        <p:spPr>
          <a:xfrm>
            <a:off x="909894" y="4112801"/>
            <a:ext cx="4358653" cy="22828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F7CF1AF-1220-CE20-24B4-41ACE0153E80}"/>
              </a:ext>
            </a:extLst>
          </p:cNvPr>
          <p:cNvSpPr txBox="1"/>
          <p:nvPr/>
        </p:nvSpPr>
        <p:spPr>
          <a:xfrm>
            <a:off x="909894" y="1127380"/>
            <a:ext cx="4176896" cy="7078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defPPr>
              <a:defRPr lang="es-MX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dirty="0"/>
              <a:t>Unidad Pediátrica de </a:t>
            </a:r>
            <a:r>
              <a:rPr lang="es-MX" dirty="0" err="1"/>
              <a:t>Hemato</a:t>
            </a:r>
            <a:r>
              <a:rPr lang="es-MX" dirty="0"/>
              <a:t>-Oncología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4ACA9-33D3-2CED-68D1-596FCEF4D366}"/>
              </a:ext>
            </a:extLst>
          </p:cNvPr>
          <p:cNvSpPr txBox="1"/>
          <p:nvPr/>
        </p:nvSpPr>
        <p:spPr>
          <a:xfrm>
            <a:off x="6719437" y="1206103"/>
            <a:ext cx="456266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Gestiones para las donaciones de los edificios SNDIF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944470F-0619-4E2B-8412-95A5D8E83996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1743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3">
            <a:extLst>
              <a:ext uri="{FF2B5EF4-FFF2-40B4-BE49-F238E27FC236}">
                <a16:creationId xmlns:a16="http://schemas.microsoft.com/office/drawing/2014/main" id="{CB45F703-61B9-4C9E-968A-747A88557769}"/>
              </a:ext>
            </a:extLst>
          </p:cNvPr>
          <p:cNvSpPr/>
          <p:nvPr/>
        </p:nvSpPr>
        <p:spPr>
          <a:xfrm>
            <a:off x="1860134" y="193418"/>
            <a:ext cx="8471732" cy="790099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Publicaciones INP </a:t>
            </a:r>
            <a:endParaRPr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enero a diciembre 2022</a:t>
            </a:r>
            <a:endParaRPr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A040F09-4F4E-4B25-ACE3-9C98C85F5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6406"/>
              </p:ext>
            </p:extLst>
          </p:nvPr>
        </p:nvGraphicFramePr>
        <p:xfrm>
          <a:off x="328028" y="1204561"/>
          <a:ext cx="11476382" cy="4964144"/>
        </p:xfrm>
        <a:graphic>
          <a:graphicData uri="http://schemas.openxmlformats.org/drawingml/2006/table">
            <a:tbl>
              <a:tblPr/>
              <a:tblGrid>
                <a:gridCol w="1597430">
                  <a:extLst>
                    <a:ext uri="{9D8B030D-6E8A-4147-A177-3AD203B41FA5}">
                      <a16:colId xmlns:a16="http://schemas.microsoft.com/office/drawing/2014/main" val="163304439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646197652"/>
                    </a:ext>
                  </a:extLst>
                </a:gridCol>
                <a:gridCol w="1337684">
                  <a:extLst>
                    <a:ext uri="{9D8B030D-6E8A-4147-A177-3AD203B41FA5}">
                      <a16:colId xmlns:a16="http://schemas.microsoft.com/office/drawing/2014/main" val="510246569"/>
                    </a:ext>
                  </a:extLst>
                </a:gridCol>
                <a:gridCol w="1281407">
                  <a:extLst>
                    <a:ext uri="{9D8B030D-6E8A-4147-A177-3AD203B41FA5}">
                      <a16:colId xmlns:a16="http://schemas.microsoft.com/office/drawing/2014/main" val="941476487"/>
                    </a:ext>
                  </a:extLst>
                </a:gridCol>
                <a:gridCol w="1298724">
                  <a:extLst>
                    <a:ext uri="{9D8B030D-6E8A-4147-A177-3AD203B41FA5}">
                      <a16:colId xmlns:a16="http://schemas.microsoft.com/office/drawing/2014/main" val="474939315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1135786557"/>
                    </a:ext>
                  </a:extLst>
                </a:gridCol>
                <a:gridCol w="1593101">
                  <a:extLst>
                    <a:ext uri="{9D8B030D-6E8A-4147-A177-3AD203B41FA5}">
                      <a16:colId xmlns:a16="http://schemas.microsoft.com/office/drawing/2014/main" val="3934211838"/>
                    </a:ext>
                  </a:extLst>
                </a:gridCol>
                <a:gridCol w="1597430">
                  <a:extLst>
                    <a:ext uri="{9D8B030D-6E8A-4147-A177-3AD203B41FA5}">
                      <a16:colId xmlns:a16="http://schemas.microsoft.com/office/drawing/2014/main" val="861650867"/>
                    </a:ext>
                  </a:extLst>
                </a:gridCol>
              </a:tblGrid>
              <a:tr h="403424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75421"/>
                  </a:ext>
                </a:extLst>
              </a:tr>
              <a:tr h="53208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Publicaciones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Nivel de publicación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Nivel de publicación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5642"/>
                  </a:ext>
                </a:extLst>
              </a:tr>
              <a:tr h="532084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y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y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31697"/>
                  </a:ext>
                </a:extLst>
              </a:tr>
              <a:tr h="5320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73616"/>
                  </a:ext>
                </a:extLst>
              </a:tr>
              <a:tr h="532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Colaborativas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Líder INP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60795"/>
                  </a:ext>
                </a:extLst>
              </a:tr>
              <a:tr h="10388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Líder de otra Institución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37071"/>
                  </a:ext>
                </a:extLst>
              </a:tr>
              <a:tr h="4307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Publicaciones Líder INP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64(48.85%.)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37(77.08%)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101(56.42%)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105(67.74%)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43(87.76%)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148(72.55%)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67244"/>
                  </a:ext>
                </a:extLst>
              </a:tr>
              <a:tr h="4307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Colaborador Líder otra Institución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67(51.15%)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11(22.92%)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78(43.58%)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50(32.26%)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6(12.24%)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56(27.45%)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13071"/>
                  </a:ext>
                </a:extLst>
              </a:tr>
              <a:tr h="5320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4330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AD44CCC-0A26-150D-9D90-948352A0D3DE}"/>
                  </a:ext>
                </a:extLst>
              </p14:cNvPr>
              <p14:cNvContentPartPr/>
              <p14:nvPr/>
            </p14:nvContentPartPr>
            <p14:xfrm>
              <a:off x="336625" y="4756212"/>
              <a:ext cx="1143504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AD44CCC-0A26-150D-9D90-948352A0D3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25" y="4747572"/>
                <a:ext cx="11452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6F37FBDE-286D-F07A-8754-4A6CFF6E509F}"/>
                  </a:ext>
                </a:extLst>
              </p14:cNvPr>
              <p14:cNvContentPartPr/>
              <p14:nvPr/>
            </p14:nvContentPartPr>
            <p14:xfrm>
              <a:off x="338394" y="5659546"/>
              <a:ext cx="1144728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6F37FBDE-286D-F07A-8754-4A6CFF6E50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754" y="5650906"/>
                <a:ext cx="11464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EE903740-FA50-8AD8-893A-5E577208B772}"/>
                  </a:ext>
                </a:extLst>
              </p14:cNvPr>
              <p14:cNvContentPartPr/>
              <p14:nvPr/>
            </p14:nvContentPartPr>
            <p14:xfrm>
              <a:off x="327015" y="4732044"/>
              <a:ext cx="360" cy="8280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EE903740-FA50-8AD8-893A-5E577208B7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015" y="4723404"/>
                <a:ext cx="1800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2726D15-2A88-C8A4-42AA-571D60917613}"/>
                  </a:ext>
                </a:extLst>
              </p14:cNvPr>
              <p14:cNvContentPartPr/>
              <p14:nvPr/>
            </p14:nvContentPartPr>
            <p14:xfrm>
              <a:off x="11803645" y="4735786"/>
              <a:ext cx="360" cy="9241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2726D15-2A88-C8A4-42AA-571D609176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5005" y="4727146"/>
                <a:ext cx="18000" cy="9417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id="{A934382D-FDCB-478C-1B3F-043351258ECE}"/>
              </a:ext>
            </a:extLst>
          </p:cNvPr>
          <p:cNvSpPr/>
          <p:nvPr/>
        </p:nvSpPr>
        <p:spPr>
          <a:xfrm>
            <a:off x="1168609" y="6320012"/>
            <a:ext cx="1232899" cy="2667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432396-5235-5F40-1A8E-D3AE864E1E3A}"/>
              </a:ext>
            </a:extLst>
          </p:cNvPr>
          <p:cNvSpPr txBox="1"/>
          <p:nvPr/>
        </p:nvSpPr>
        <p:spPr>
          <a:xfrm>
            <a:off x="2517168" y="6277606"/>
            <a:ext cx="982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Montserrat" panose="00000500000000000000" pitchFamily="2" charset="0"/>
              </a:rPr>
              <a:t>Se tiene una mayor participación como líder principal en revistas de nivel III al VII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EEA9B5B-2A8C-47C0-85D8-5AF49DF8F12B}"/>
              </a:ext>
            </a:extLst>
          </p:cNvPr>
          <p:cNvSpPr/>
          <p:nvPr/>
        </p:nvSpPr>
        <p:spPr>
          <a:xfrm>
            <a:off x="8900252" y="191012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INVESTIGACIÓN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305;g219eccf9388_0_0">
            <a:extLst>
              <a:ext uri="{FF2B5EF4-FFF2-40B4-BE49-F238E27FC236}">
                <a16:creationId xmlns:a16="http://schemas.microsoft.com/office/drawing/2014/main" id="{78424807-B17F-429A-B789-41CA033B04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90843" y="1432513"/>
            <a:ext cx="6210314" cy="399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307;g219eccf9388_0_0">
            <a:extLst>
              <a:ext uri="{FF2B5EF4-FFF2-40B4-BE49-F238E27FC236}">
                <a16:creationId xmlns:a16="http://schemas.microsoft.com/office/drawing/2014/main" id="{CEB06733-FAC5-46EE-AE74-28F61168E65C}"/>
              </a:ext>
            </a:extLst>
          </p:cNvPr>
          <p:cNvSpPr txBox="1"/>
          <p:nvPr/>
        </p:nvSpPr>
        <p:spPr>
          <a:xfrm>
            <a:off x="9333704" y="1247510"/>
            <a:ext cx="2499639" cy="108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MX"/>
            </a:defPPr>
            <a:lvl1pPr lvl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defRPr sz="1400" b="1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</a:defRPr>
            </a:lvl1pPr>
          </a:lstStyle>
          <a:p>
            <a:r>
              <a:rPr lang="es-MX" dirty="0">
                <a:sym typeface="Montserrat"/>
              </a:rPr>
              <a:t>Impulsar el Modelo basado en competencias.</a:t>
            </a:r>
            <a:endParaRPr dirty="0">
              <a:sym typeface="Montserrat"/>
            </a:endParaRPr>
          </a:p>
        </p:txBody>
      </p:sp>
      <p:sp>
        <p:nvSpPr>
          <p:cNvPr id="30" name="Google Shape;308;g219eccf9388_0_0">
            <a:extLst>
              <a:ext uri="{FF2B5EF4-FFF2-40B4-BE49-F238E27FC236}">
                <a16:creationId xmlns:a16="http://schemas.microsoft.com/office/drawing/2014/main" id="{B9891A5C-0458-490B-8B6E-E1ED4F39D371}"/>
              </a:ext>
            </a:extLst>
          </p:cNvPr>
          <p:cNvSpPr txBox="1"/>
          <p:nvPr/>
        </p:nvSpPr>
        <p:spPr>
          <a:xfrm>
            <a:off x="9282600" y="3014328"/>
            <a:ext cx="2601848" cy="108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MX"/>
            </a:defPPr>
            <a:lvl1pPr lvl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defRPr sz="1400" b="1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</a:defRPr>
            </a:lvl1pPr>
          </a:lstStyle>
          <a:p>
            <a:r>
              <a:rPr lang="es-MX" dirty="0">
                <a:sym typeface="Montserrat"/>
              </a:rPr>
              <a:t>Profesionalización Docente y Desarrollo Profesional Continuo</a:t>
            </a:r>
            <a:endParaRPr dirty="0">
              <a:sym typeface="Montserrat"/>
            </a:endParaRPr>
          </a:p>
        </p:txBody>
      </p:sp>
      <p:sp>
        <p:nvSpPr>
          <p:cNvPr id="32" name="Google Shape;310;g219eccf9388_0_0">
            <a:extLst>
              <a:ext uri="{FF2B5EF4-FFF2-40B4-BE49-F238E27FC236}">
                <a16:creationId xmlns:a16="http://schemas.microsoft.com/office/drawing/2014/main" id="{368E5410-1703-4812-A4D0-5BCA624B3E97}"/>
              </a:ext>
            </a:extLst>
          </p:cNvPr>
          <p:cNvSpPr txBox="1"/>
          <p:nvPr/>
        </p:nvSpPr>
        <p:spPr>
          <a:xfrm>
            <a:off x="9282600" y="4697947"/>
            <a:ext cx="2605561" cy="182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MX"/>
            </a:defPPr>
            <a:lvl1pPr lvl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defRPr sz="1400" b="1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</a:defRPr>
            </a:lvl1pPr>
          </a:lstStyle>
          <a:p>
            <a:r>
              <a:rPr lang="es-MX" dirty="0">
                <a:sym typeface="Montserrat"/>
              </a:rPr>
              <a:t>Vinculación Nacional e Internacional (Convenios). CHOP, American </a:t>
            </a:r>
            <a:r>
              <a:rPr lang="es-MX" dirty="0" err="1">
                <a:sym typeface="Montserrat"/>
              </a:rPr>
              <a:t>Board</a:t>
            </a:r>
            <a:r>
              <a:rPr lang="es-MX" dirty="0">
                <a:sym typeface="Montserrat"/>
              </a:rPr>
              <a:t> </a:t>
            </a:r>
            <a:r>
              <a:rPr lang="es-MX" dirty="0" err="1">
                <a:sym typeface="Montserrat"/>
              </a:rPr>
              <a:t>of</a:t>
            </a:r>
            <a:r>
              <a:rPr lang="es-MX" dirty="0">
                <a:sym typeface="Montserrat"/>
              </a:rPr>
              <a:t> </a:t>
            </a:r>
            <a:r>
              <a:rPr lang="es-MX" dirty="0" err="1">
                <a:sym typeface="Montserrat"/>
              </a:rPr>
              <a:t>Peditrics</a:t>
            </a:r>
            <a:r>
              <a:rPr lang="es-MX" dirty="0">
                <a:sym typeface="Montserrat"/>
              </a:rPr>
              <a:t>, Alianza Medica para la Salud</a:t>
            </a:r>
          </a:p>
        </p:txBody>
      </p:sp>
      <p:sp>
        <p:nvSpPr>
          <p:cNvPr id="34" name="Google Shape;312;g219eccf9388_0_0">
            <a:extLst>
              <a:ext uri="{FF2B5EF4-FFF2-40B4-BE49-F238E27FC236}">
                <a16:creationId xmlns:a16="http://schemas.microsoft.com/office/drawing/2014/main" id="{BE103E9B-2E7E-4080-A26A-89DEC42E4466}"/>
              </a:ext>
            </a:extLst>
          </p:cNvPr>
          <p:cNvSpPr txBox="1"/>
          <p:nvPr/>
        </p:nvSpPr>
        <p:spPr>
          <a:xfrm>
            <a:off x="213569" y="4814872"/>
            <a:ext cx="2482978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MX"/>
            </a:defPPr>
            <a:lvl1pPr lvl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defRPr sz="1400" b="1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</a:defRPr>
            </a:lvl1pPr>
          </a:lstStyle>
          <a:p>
            <a:r>
              <a:rPr lang="es-MX" dirty="0">
                <a:sym typeface="Montserrat"/>
              </a:rPr>
              <a:t>Consolidación del uso de las </a:t>
            </a:r>
            <a:r>
              <a:rPr lang="es-MX" dirty="0" err="1">
                <a:sym typeface="Montserrat"/>
              </a:rPr>
              <a:t>TICs</a:t>
            </a:r>
            <a:r>
              <a:rPr lang="es-MX" dirty="0">
                <a:sym typeface="Montserrat"/>
              </a:rPr>
              <a:t> para la educación de especialidades pediátricas (Aula virtual)</a:t>
            </a:r>
            <a:endParaRPr dirty="0">
              <a:sym typeface="Montserrat"/>
            </a:endParaRPr>
          </a:p>
        </p:txBody>
      </p:sp>
      <p:sp>
        <p:nvSpPr>
          <p:cNvPr id="35" name="Google Shape;313;g219eccf9388_0_0">
            <a:extLst>
              <a:ext uri="{FF2B5EF4-FFF2-40B4-BE49-F238E27FC236}">
                <a16:creationId xmlns:a16="http://schemas.microsoft.com/office/drawing/2014/main" id="{BAA2C93C-185F-4C32-8724-7A2819AF9793}"/>
              </a:ext>
            </a:extLst>
          </p:cNvPr>
          <p:cNvSpPr txBox="1"/>
          <p:nvPr/>
        </p:nvSpPr>
        <p:spPr>
          <a:xfrm>
            <a:off x="371879" y="3142029"/>
            <a:ext cx="2298783" cy="108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MX"/>
            </a:defPPr>
            <a:lvl1pPr lvl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defRPr sz="1400" b="1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</a:defRPr>
            </a:lvl1pPr>
          </a:lstStyle>
          <a:p>
            <a:r>
              <a:rPr lang="es-MX" dirty="0">
                <a:sym typeface="Montserrat"/>
              </a:rPr>
              <a:t>Salud Mental de los residentes y profesores</a:t>
            </a:r>
            <a:endParaRPr dirty="0">
              <a:sym typeface="Montserrat"/>
            </a:endParaRPr>
          </a:p>
        </p:txBody>
      </p:sp>
      <p:sp>
        <p:nvSpPr>
          <p:cNvPr id="36" name="Google Shape;314;g219eccf9388_0_0">
            <a:extLst>
              <a:ext uri="{FF2B5EF4-FFF2-40B4-BE49-F238E27FC236}">
                <a16:creationId xmlns:a16="http://schemas.microsoft.com/office/drawing/2014/main" id="{53506300-9C3D-4D57-BEE2-F0A9401B51A4}"/>
              </a:ext>
            </a:extLst>
          </p:cNvPr>
          <p:cNvSpPr txBox="1"/>
          <p:nvPr/>
        </p:nvSpPr>
        <p:spPr>
          <a:xfrm>
            <a:off x="458190" y="1247510"/>
            <a:ext cx="2126159" cy="132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Gerencia y Liderazgo en la Jefatura de Médicos Residentes</a:t>
            </a:r>
            <a:endParaRPr sz="14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1DD3AAB-4E9D-4022-8BEE-E0EAFC012ECE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305860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420D382-49F3-4BCE-0D7C-6F57362146F9}"/>
              </a:ext>
            </a:extLst>
          </p:cNvPr>
          <p:cNvSpPr/>
          <p:nvPr/>
        </p:nvSpPr>
        <p:spPr>
          <a:xfrm>
            <a:off x="600269" y="930135"/>
            <a:ext cx="5658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Aspectos cuantitativos</a:t>
            </a:r>
          </a:p>
        </p:txBody>
      </p:sp>
      <p:sp>
        <p:nvSpPr>
          <p:cNvPr id="5" name="Google Shape;238;p5">
            <a:extLst>
              <a:ext uri="{FF2B5EF4-FFF2-40B4-BE49-F238E27FC236}">
                <a16:creationId xmlns:a16="http://schemas.microsoft.com/office/drawing/2014/main" id="{F0E4E535-9CE4-2FD3-1E92-E81A81E2D0DC}"/>
              </a:ext>
            </a:extLst>
          </p:cNvPr>
          <p:cNvSpPr/>
          <p:nvPr/>
        </p:nvSpPr>
        <p:spPr>
          <a:xfrm>
            <a:off x="6303734" y="2078024"/>
            <a:ext cx="5287997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1" indent="-388938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Noto Sans Symbols"/>
              <a:buChar char="✔"/>
            </a:pPr>
            <a:r>
              <a:rPr lang="es-MX" sz="1600" b="1" dirty="0">
                <a:solidFill>
                  <a:srgbClr val="1F386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Resultados Certificación por el Consejo Mexicano de Pediatría 2022.</a:t>
            </a:r>
          </a:p>
          <a:p>
            <a:pPr marL="742950" lvl="1" indent="-388938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Noto Sans Symbols"/>
              <a:buChar char="✔"/>
            </a:pPr>
            <a:endParaRPr lang="es-MX" sz="1600" b="1" dirty="0">
              <a:solidFill>
                <a:srgbClr val="1F386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19138" lvl="1" indent="-23813" algn="just">
              <a:buClr>
                <a:srgbClr val="1F3864"/>
              </a:buClr>
              <a:buSzPts val="1500"/>
            </a:pPr>
            <a:r>
              <a:rPr lang="es-MX" sz="1600" b="1" i="1" dirty="0">
                <a:solidFill>
                  <a:schemeClr val="dk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10 Residentes se ubicaron en los  primeros lugares (889 sustentantes)</a:t>
            </a:r>
          </a:p>
          <a:p>
            <a:pPr marL="719138" lvl="1" indent="-23813" algn="just">
              <a:buClr>
                <a:srgbClr val="1F3864"/>
              </a:buClr>
              <a:buSzPts val="1500"/>
            </a:pPr>
            <a:endParaRPr lang="es-MX" sz="1600" b="1" i="1" dirty="0">
              <a:solidFill>
                <a:schemeClr val="dk1"/>
              </a:solidFill>
              <a:latin typeface="Montserrat Medium" panose="00000600000000000000" pitchFamily="2" charset="0"/>
              <a:cs typeface="Arial" panose="020B0604020202020204" pitchFamily="34" charset="0"/>
            </a:endParaRPr>
          </a:p>
          <a:p>
            <a:pPr marL="719138" lvl="1" indent="-23813" algn="just">
              <a:buClr>
                <a:srgbClr val="1F3864"/>
              </a:buClr>
              <a:buSzPts val="1500"/>
            </a:pPr>
            <a:r>
              <a:rPr lang="es-MX" sz="1600" b="1" i="1" dirty="0">
                <a:solidFill>
                  <a:schemeClr val="dk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El INP ocupó el 1er lugar</a:t>
            </a:r>
          </a:p>
          <a:p>
            <a:pPr marL="742950" lvl="1" indent="-388938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</a:pPr>
            <a:endParaRPr lang="es-MX" sz="16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50" indent="-388938">
              <a:spcBef>
                <a:spcPts val="0"/>
              </a:spcBef>
              <a:spcAft>
                <a:spcPts val="0"/>
              </a:spcAft>
            </a:pPr>
            <a:endParaRPr lang="es-MX" sz="1600" b="1" dirty="0">
              <a:solidFill>
                <a:srgbClr val="1F386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50" lvl="1" indent="-388938">
              <a:buClr>
                <a:srgbClr val="1F3864"/>
              </a:buClr>
              <a:buSzPts val="1500"/>
              <a:buFont typeface="Noto Sans Symbols"/>
              <a:buChar char="✔"/>
            </a:pPr>
            <a:r>
              <a:rPr lang="es-MX" sz="1600" b="1" dirty="0">
                <a:solidFill>
                  <a:srgbClr val="1F386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Actividades Relevantes </a:t>
            </a:r>
          </a:p>
          <a:p>
            <a:pPr marL="742950" indent="-388938">
              <a:spcBef>
                <a:spcPts val="0"/>
              </a:spcBef>
              <a:spcAft>
                <a:spcPts val="0"/>
              </a:spcAft>
            </a:pPr>
            <a:endParaRPr lang="es-MX" sz="1600" b="1" dirty="0">
              <a:solidFill>
                <a:srgbClr val="1F386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19138" lvl="1" algn="just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</a:pPr>
            <a:r>
              <a:rPr lang="es-MX" sz="1600" b="1" i="1" dirty="0">
                <a:solidFill>
                  <a:schemeClr val="dk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Inserción de 8 cursos de subespecialidad en el Sistema Nacional de Posgrados (CONACYT).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</a:pPr>
            <a:endParaRPr lang="es-MX" sz="1600" b="1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171450" lvl="1" algn="just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</a:pPr>
            <a:r>
              <a:rPr lang="es-MX" b="1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endParaRPr lang="es-MX" sz="1600" b="1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10C25C1-5495-8931-2205-83B955EC0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34438"/>
              </p:ext>
            </p:extLst>
          </p:nvPr>
        </p:nvGraphicFramePr>
        <p:xfrm>
          <a:off x="600269" y="1438144"/>
          <a:ext cx="5658775" cy="4914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775">
                  <a:extLst>
                    <a:ext uri="{9D8B030D-6E8A-4147-A177-3AD203B41FA5}">
                      <a16:colId xmlns:a16="http://schemas.microsoft.com/office/drawing/2014/main" val="210756764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41504892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8561822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209698779"/>
                    </a:ext>
                  </a:extLst>
                </a:gridCol>
              </a:tblGrid>
              <a:tr h="378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Año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2020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2021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2022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122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 de residentes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379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420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457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7592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Número de residentes extranjeros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73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6105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Médicos residentes por cama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1.5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1.7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1.9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8393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Residencias de subespecialidad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868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Cursos de posgrado de alta especialidad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997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Cursos de pregrado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3453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Núm. de alumnos de posgrado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532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597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537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7053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Cursos de Posgrado, Maestría y Doctorados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1112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 Eficiencia terminal Pediatría</a:t>
                      </a:r>
                      <a:endParaRPr lang="es-MX" sz="125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5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es-MX" sz="125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30242"/>
                  </a:ext>
                </a:extLst>
              </a:tr>
            </a:tbl>
          </a:graphicData>
        </a:graphic>
      </p:graphicFrame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4499EC9-F8A9-46D6-9ECB-66574756E6C1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ENSEÑANZA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2698AD80-E960-43CE-B9A8-869B2C6CF6EA}"/>
              </a:ext>
            </a:extLst>
          </p:cNvPr>
          <p:cNvSpPr/>
          <p:nvPr/>
        </p:nvSpPr>
        <p:spPr>
          <a:xfrm rot="10800000">
            <a:off x="5992053" y="1926032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8FC8E498-ABC1-4982-B997-D39CDA3652BA}"/>
              </a:ext>
            </a:extLst>
          </p:cNvPr>
          <p:cNvSpPr/>
          <p:nvPr/>
        </p:nvSpPr>
        <p:spPr>
          <a:xfrm rot="10800000">
            <a:off x="5969985" y="2918722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30B2E34A-FCF7-44B1-B0F2-302D64AA8F47}"/>
              </a:ext>
            </a:extLst>
          </p:cNvPr>
          <p:cNvSpPr/>
          <p:nvPr/>
        </p:nvSpPr>
        <p:spPr>
          <a:xfrm rot="10800000">
            <a:off x="5969985" y="4428878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6CE9B22D-6DFD-4D8E-8304-82EE03E219E9}"/>
              </a:ext>
            </a:extLst>
          </p:cNvPr>
          <p:cNvSpPr/>
          <p:nvPr/>
        </p:nvSpPr>
        <p:spPr>
          <a:xfrm>
            <a:off x="5950170" y="5962229"/>
            <a:ext cx="203474" cy="266662"/>
          </a:xfrm>
          <a:prstGeom prst="downArrow">
            <a:avLst/>
          </a:prstGeom>
          <a:solidFill>
            <a:srgbClr val="FF33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1E5F407A-9D38-43D3-BFF3-B56646993D21}"/>
              </a:ext>
            </a:extLst>
          </p:cNvPr>
          <p:cNvSpPr/>
          <p:nvPr/>
        </p:nvSpPr>
        <p:spPr>
          <a:xfrm>
            <a:off x="5965424" y="4949616"/>
            <a:ext cx="203474" cy="266662"/>
          </a:xfrm>
          <a:prstGeom prst="downArrow">
            <a:avLst/>
          </a:prstGeom>
          <a:solidFill>
            <a:srgbClr val="FF33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57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F698775-39C6-47AA-BC39-2EB12EF1D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383939"/>
              </p:ext>
            </p:extLst>
          </p:nvPr>
        </p:nvGraphicFramePr>
        <p:xfrm>
          <a:off x="275057" y="1386086"/>
          <a:ext cx="7800431" cy="474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A7EEFBD-AFAF-49D7-9D7B-9E0975CAB7DA}"/>
              </a:ext>
            </a:extLst>
          </p:cNvPr>
          <p:cNvSpPr/>
          <p:nvPr/>
        </p:nvSpPr>
        <p:spPr>
          <a:xfrm>
            <a:off x="520525" y="6143348"/>
            <a:ext cx="3050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800" b="1" i="0" u="none" strike="noStrike" dirty="0">
                <a:solidFill>
                  <a:srgbClr val="1E4E79"/>
                </a:solidFill>
                <a:effectLst/>
                <a:latin typeface="Montserrat" panose="020B0604020202020204" charset="0"/>
              </a:rPr>
              <a:t>453 </a:t>
            </a:r>
            <a:r>
              <a:rPr lang="es-MX" sz="1800" b="0" i="1" u="none" strike="noStrike" dirty="0">
                <a:solidFill>
                  <a:srgbClr val="7F7F7F"/>
                </a:solidFill>
                <a:effectLst/>
                <a:latin typeface="Montserrat" panose="020B0604020202020204" charset="0"/>
              </a:rPr>
              <a:t>aspirantes</a:t>
            </a:r>
            <a:endParaRPr lang="es-MX" b="0" dirty="0">
              <a:effectLst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5996DD-5B26-4B64-B3D4-AD19F4CC4ABE}"/>
              </a:ext>
            </a:extLst>
          </p:cNvPr>
          <p:cNvSpPr/>
          <p:nvPr/>
        </p:nvSpPr>
        <p:spPr>
          <a:xfrm>
            <a:off x="3596996" y="6131921"/>
            <a:ext cx="2828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800" b="1" i="0" u="none" strike="noStrike" dirty="0">
                <a:solidFill>
                  <a:srgbClr val="1E4E79"/>
                </a:solidFill>
                <a:effectLst/>
                <a:latin typeface="Montserrat" panose="020B0604020202020204" charset="0"/>
              </a:rPr>
              <a:t>228 </a:t>
            </a:r>
            <a:r>
              <a:rPr lang="es-MX" sz="1800" b="0" i="1" u="none" strike="noStrike" dirty="0">
                <a:solidFill>
                  <a:srgbClr val="7F7F7F"/>
                </a:solidFill>
                <a:effectLst/>
                <a:latin typeface="Montserrat" panose="020B0604020202020204" charset="0"/>
              </a:rPr>
              <a:t>aceptados</a:t>
            </a:r>
            <a:endParaRPr lang="es-MX" b="0" dirty="0"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144975-E173-40EE-993A-08F87B434C8D}"/>
              </a:ext>
            </a:extLst>
          </p:cNvPr>
          <p:cNvSpPr/>
          <p:nvPr/>
        </p:nvSpPr>
        <p:spPr>
          <a:xfrm>
            <a:off x="2302832" y="676282"/>
            <a:ext cx="628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Alumnos aspirantes y aceptados: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especialidades entrada directa e indirecta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938775-0322-4BC9-AECE-889332B5C6FA}"/>
              </a:ext>
            </a:extLst>
          </p:cNvPr>
          <p:cNvSpPr/>
          <p:nvPr/>
        </p:nvSpPr>
        <p:spPr>
          <a:xfrm>
            <a:off x="8129205" y="1443263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Eficiencia Terminal de  2022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2E87837-A758-4C80-8C3A-679FF08B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41956"/>
              </p:ext>
            </p:extLst>
          </p:nvPr>
        </p:nvGraphicFramePr>
        <p:xfrm>
          <a:off x="8334570" y="2216539"/>
          <a:ext cx="3582373" cy="3628376"/>
        </p:xfrm>
        <a:graphic>
          <a:graphicData uri="http://schemas.openxmlformats.org/drawingml/2006/table">
            <a:tbl>
              <a:tblPr/>
              <a:tblGrid>
                <a:gridCol w="1847120">
                  <a:extLst>
                    <a:ext uri="{9D8B030D-6E8A-4147-A177-3AD203B41FA5}">
                      <a16:colId xmlns:a16="http://schemas.microsoft.com/office/drawing/2014/main" val="3764233239"/>
                    </a:ext>
                  </a:extLst>
                </a:gridCol>
                <a:gridCol w="1735253">
                  <a:extLst>
                    <a:ext uri="{9D8B030D-6E8A-4147-A177-3AD203B41FA5}">
                      <a16:colId xmlns:a16="http://schemas.microsoft.com/office/drawing/2014/main" val="4022901495"/>
                    </a:ext>
                  </a:extLst>
                </a:gridCol>
              </a:tblGrid>
              <a:tr h="476564">
                <a:tc>
                  <a:txBody>
                    <a:bodyPr/>
                    <a:lstStyle/>
                    <a:p>
                      <a:pPr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Especialidad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143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% Eficiencia Terminal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80996"/>
                  </a:ext>
                </a:extLst>
              </a:tr>
              <a:tr h="476564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Pediatría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90 (40/44)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39816"/>
                  </a:ext>
                </a:extLst>
              </a:tr>
              <a:tr h="476564">
                <a:tc>
                  <a:txBody>
                    <a:bodyPr/>
                    <a:lstStyle/>
                    <a:p>
                      <a:pPr marL="182563" marR="101600" indent="-952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Genética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75 (3/4)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46766"/>
                  </a:ext>
                </a:extLst>
              </a:tr>
              <a:tr h="476564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Estomatología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72 (5/7)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823496"/>
                  </a:ext>
                </a:extLst>
              </a:tr>
              <a:tr h="476564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Sub Especialidades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667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100 (110/110)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02352"/>
                  </a:ext>
                </a:extLst>
              </a:tr>
              <a:tr h="476564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Cursos de Postgrado de Alta Especialidad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 96 (23/24)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36026"/>
                  </a:ext>
                </a:extLst>
              </a:tr>
              <a:tr h="476564">
                <a:tc>
                  <a:txBody>
                    <a:bodyPr/>
                    <a:lstStyle/>
                    <a:p>
                      <a:pPr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 87 (181/189)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52692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A9F1F74F-401A-4041-8990-68A0A017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616" y="2690314"/>
            <a:ext cx="8853709" cy="43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55E7277-166B-415D-BE74-77F655F031FB}"/>
              </a:ext>
            </a:extLst>
          </p:cNvPr>
          <p:cNvSpPr/>
          <p:nvPr/>
        </p:nvSpPr>
        <p:spPr>
          <a:xfrm>
            <a:off x="8900252" y="191012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320404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ce65a12c1_1_10"/>
          <p:cNvSpPr txBox="1"/>
          <p:nvPr/>
        </p:nvSpPr>
        <p:spPr>
          <a:xfrm>
            <a:off x="1149400" y="422638"/>
            <a:ext cx="91335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Revista Acta Pediátrica</a:t>
            </a:r>
            <a:endParaRPr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7DC3D5-9115-46D9-BA2F-59EA4B789A52}"/>
              </a:ext>
            </a:extLst>
          </p:cNvPr>
          <p:cNvSpPr txBox="1"/>
          <p:nvPr/>
        </p:nvSpPr>
        <p:spPr>
          <a:xfrm>
            <a:off x="8797615" y="1246564"/>
            <a:ext cx="311833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>
                <a:latin typeface="Montserrat" panose="00000500000000000000" pitchFamily="2" charset="0"/>
                <a:cs typeface="Arial" panose="020B0604020202020204" pitchFamily="34" charset="0"/>
              </a:rPr>
              <a:t>Indexada en plataformas nacionales e Internacionales:</a:t>
            </a:r>
          </a:p>
          <a:p>
            <a:pPr marL="354013" indent="-19208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Periódica, </a:t>
            </a:r>
            <a:r>
              <a:rPr lang="es-ES" sz="14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Latindex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</a:p>
          <a:p>
            <a:pPr marL="354013" indent="-19208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Medic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Latina, </a:t>
            </a:r>
          </a:p>
          <a:p>
            <a:pPr marL="354013" indent="-19208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Scopus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, Scielo, </a:t>
            </a:r>
          </a:p>
          <a:p>
            <a:pPr marL="354013" indent="-19208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Redalyc, DOAJ, </a:t>
            </a:r>
          </a:p>
          <a:p>
            <a:pPr marL="354013" indent="-19208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ESCI, SJR</a:t>
            </a:r>
          </a:p>
          <a:p>
            <a:pPr marL="354013" indent="-19208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SCImago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Journal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Rank</a:t>
            </a:r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57082CD-F5F4-4688-9A48-0D1999048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570"/>
              </p:ext>
            </p:extLst>
          </p:nvPr>
        </p:nvGraphicFramePr>
        <p:xfrm>
          <a:off x="2178705" y="4279394"/>
          <a:ext cx="7834590" cy="2426031"/>
        </p:xfrm>
        <a:graphic>
          <a:graphicData uri="http://schemas.openxmlformats.org/drawingml/2006/table">
            <a:tbl>
              <a:tblPr firstRow="1" firstCol="1" bandRow="1"/>
              <a:tblGrid>
                <a:gridCol w="2700000">
                  <a:extLst>
                    <a:ext uri="{9D8B030D-6E8A-4147-A177-3AD203B41FA5}">
                      <a16:colId xmlns:a16="http://schemas.microsoft.com/office/drawing/2014/main" val="2839305060"/>
                    </a:ext>
                  </a:extLst>
                </a:gridCol>
                <a:gridCol w="1838556">
                  <a:extLst>
                    <a:ext uri="{9D8B030D-6E8A-4147-A177-3AD203B41FA5}">
                      <a16:colId xmlns:a16="http://schemas.microsoft.com/office/drawing/2014/main" val="4219653397"/>
                    </a:ext>
                  </a:extLst>
                </a:gridCol>
                <a:gridCol w="1837558">
                  <a:extLst>
                    <a:ext uri="{9D8B030D-6E8A-4147-A177-3AD203B41FA5}">
                      <a16:colId xmlns:a16="http://schemas.microsoft.com/office/drawing/2014/main" val="838930554"/>
                    </a:ext>
                  </a:extLst>
                </a:gridCol>
                <a:gridCol w="1458476">
                  <a:extLst>
                    <a:ext uri="{9D8B030D-6E8A-4147-A177-3AD203B41FA5}">
                      <a16:colId xmlns:a16="http://schemas.microsoft.com/office/drawing/2014/main" val="236651512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R="73025" algn="ctr"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Tipo de artículo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985" algn="ctr"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2021 n (%)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985" algn="ctr"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2022 n (%)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Var (%)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36997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Artículos Originales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12 (37.5)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13 (26.5)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8.3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012346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Casos clínicos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6 (18.7)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14 (28.6)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133.3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469941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Artículos de revisión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8 (25.0)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9 (18.4)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12.5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901020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Criterios pediátricos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4 (12.5)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8 (16.3)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100.0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853016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Consensos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0 (0)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 (2.0)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100.0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69901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Cartas al editor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0 (0)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2 (4.0)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200.0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021431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Respuesta del editor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0 (0)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 (2.0)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100.0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210776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dirty="0">
                          <a:effectLst/>
                          <a:latin typeface="Montserrat" panose="00000500000000000000" pitchFamily="2" charset="0"/>
                        </a:rPr>
                        <a:t>In Memoriam</a:t>
                      </a:r>
                      <a:endParaRPr lang="es-MX" sz="1200" b="1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2 (6.2)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1 (2.0)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0" dirty="0">
                          <a:effectLst/>
                          <a:latin typeface="Montserrat" panose="00000500000000000000" pitchFamily="2" charset="0"/>
                        </a:rPr>
                        <a:t>-100.0</a:t>
                      </a:r>
                      <a:endParaRPr lang="es-MX" sz="1200" b="0" dirty="0">
                        <a:effectLst/>
                        <a:latin typeface="Montserrat" panose="00000500000000000000" pitchFamily="2" charset="0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74932"/>
                  </a:ext>
                </a:extLst>
              </a:tr>
              <a:tr h="24155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32(100)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49(100)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>
                          <a:tab pos="725805" algn="l"/>
                          <a:tab pos="5581015" algn="l"/>
                        </a:tabLs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48.4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329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C5B2C13-FFCD-483C-983E-064359976A9C}"/>
              </a:ext>
            </a:extLst>
          </p:cNvPr>
          <p:cNvSpPr txBox="1"/>
          <p:nvPr/>
        </p:nvSpPr>
        <p:spPr>
          <a:xfrm>
            <a:off x="3335680" y="3919066"/>
            <a:ext cx="61195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Artículos publicados por tipo (2021-2022)</a:t>
            </a:r>
            <a:endParaRPr lang="es-MX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C053A64B-BF13-43DA-A9D8-353D2D078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8" b="8076"/>
          <a:stretch/>
        </p:blipFill>
        <p:spPr>
          <a:xfrm>
            <a:off x="4991878" y="1070254"/>
            <a:ext cx="2957804" cy="284881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AFE9DE4-9D4B-4438-84A5-C4C76A467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9404"/>
              </p:ext>
            </p:extLst>
          </p:nvPr>
        </p:nvGraphicFramePr>
        <p:xfrm>
          <a:off x="298579" y="1124774"/>
          <a:ext cx="4346713" cy="2695567"/>
        </p:xfrm>
        <a:graphic>
          <a:graphicData uri="http://schemas.openxmlformats.org/drawingml/2006/table">
            <a:tbl>
              <a:tblPr/>
              <a:tblGrid>
                <a:gridCol w="606389">
                  <a:extLst>
                    <a:ext uri="{9D8B030D-6E8A-4147-A177-3AD203B41FA5}">
                      <a16:colId xmlns:a16="http://schemas.microsoft.com/office/drawing/2014/main" val="857182342"/>
                    </a:ext>
                  </a:extLst>
                </a:gridCol>
                <a:gridCol w="1175758">
                  <a:extLst>
                    <a:ext uri="{9D8B030D-6E8A-4147-A177-3AD203B41FA5}">
                      <a16:colId xmlns:a16="http://schemas.microsoft.com/office/drawing/2014/main" val="377915213"/>
                    </a:ext>
                  </a:extLst>
                </a:gridCol>
                <a:gridCol w="1024234">
                  <a:extLst>
                    <a:ext uri="{9D8B030D-6E8A-4147-A177-3AD203B41FA5}">
                      <a16:colId xmlns:a16="http://schemas.microsoft.com/office/drawing/2014/main" val="1639416748"/>
                    </a:ext>
                  </a:extLst>
                </a:gridCol>
                <a:gridCol w="905190">
                  <a:extLst>
                    <a:ext uri="{9D8B030D-6E8A-4147-A177-3AD203B41FA5}">
                      <a16:colId xmlns:a16="http://schemas.microsoft.com/office/drawing/2014/main" val="2790572914"/>
                    </a:ext>
                  </a:extLst>
                </a:gridCol>
                <a:gridCol w="635142">
                  <a:extLst>
                    <a:ext uri="{9D8B030D-6E8A-4147-A177-3AD203B41FA5}">
                      <a16:colId xmlns:a16="http://schemas.microsoft.com/office/drawing/2014/main" val="1914087068"/>
                    </a:ext>
                  </a:extLst>
                </a:gridCol>
              </a:tblGrid>
              <a:tr h="3195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Consultas </a:t>
                      </a:r>
                    </a:p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Consultas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277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39,969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0569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Perú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37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Colombia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638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Ecuador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6314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España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3717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738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Argentina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5837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530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 Bolivia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628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 Venezuela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74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 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74085"/>
                  </a:ext>
                </a:extLst>
              </a:tr>
            </a:tbl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C976F93-6AB2-4284-B573-8CAE70677861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ENSEÑANZA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0;p25">
            <a:extLst>
              <a:ext uri="{FF2B5EF4-FFF2-40B4-BE49-F238E27FC236}">
                <a16:creationId xmlns:a16="http://schemas.microsoft.com/office/drawing/2014/main" id="{0A9D36DB-BCD0-4EC0-A7FB-30A45846C6D0}"/>
              </a:ext>
            </a:extLst>
          </p:cNvPr>
          <p:cNvSpPr txBox="1"/>
          <p:nvPr/>
        </p:nvSpPr>
        <p:spPr>
          <a:xfrm>
            <a:off x="2810047" y="159727"/>
            <a:ext cx="6036917" cy="70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Un día Típico en el INP</a:t>
            </a:r>
            <a:endParaRPr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 (2021) - 2022</a:t>
            </a:r>
            <a:endParaRPr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4" name="Google Shape;331;p25">
            <a:extLst>
              <a:ext uri="{FF2B5EF4-FFF2-40B4-BE49-F238E27FC236}">
                <a16:creationId xmlns:a16="http://schemas.microsoft.com/office/drawing/2014/main" id="{F95E7846-80AC-43D1-8348-757DB765387C}"/>
              </a:ext>
            </a:extLst>
          </p:cNvPr>
          <p:cNvGrpSpPr/>
          <p:nvPr/>
        </p:nvGrpSpPr>
        <p:grpSpPr>
          <a:xfrm>
            <a:off x="4414902" y="1112623"/>
            <a:ext cx="2814638" cy="2131786"/>
            <a:chOff x="146050" y="3262540"/>
            <a:chExt cx="2814638" cy="2131786"/>
          </a:xfrm>
        </p:grpSpPr>
        <p:sp>
          <p:nvSpPr>
            <p:cNvPr id="15" name="Google Shape;332;p25">
              <a:extLst>
                <a:ext uri="{FF2B5EF4-FFF2-40B4-BE49-F238E27FC236}">
                  <a16:creationId xmlns:a16="http://schemas.microsoft.com/office/drawing/2014/main" id="{5EF16097-996C-47BE-952B-E046D07E437B}"/>
                </a:ext>
              </a:extLst>
            </p:cNvPr>
            <p:cNvSpPr/>
            <p:nvPr/>
          </p:nvSpPr>
          <p:spPr>
            <a:xfrm>
              <a:off x="146050" y="3292476"/>
              <a:ext cx="2814638" cy="210185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Google Shape;333;p25">
              <a:extLst>
                <a:ext uri="{FF2B5EF4-FFF2-40B4-BE49-F238E27FC236}">
                  <a16:creationId xmlns:a16="http://schemas.microsoft.com/office/drawing/2014/main" id="{C37F40A5-6623-473F-A9B0-00362C801E65}"/>
                </a:ext>
              </a:extLst>
            </p:cNvPr>
            <p:cNvSpPr/>
            <p:nvPr/>
          </p:nvSpPr>
          <p:spPr>
            <a:xfrm>
              <a:off x="146050" y="3262540"/>
              <a:ext cx="1778100" cy="335100"/>
            </a:xfrm>
            <a:prstGeom prst="wedgeRectCallout">
              <a:avLst>
                <a:gd name="adj1" fmla="val -21364"/>
                <a:gd name="adj2" fmla="val 73916"/>
              </a:avLst>
            </a:prstGeom>
            <a:solidFill>
              <a:schemeClr val="accent6"/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lt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Urgencias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334;p25">
              <a:extLst>
                <a:ext uri="{FF2B5EF4-FFF2-40B4-BE49-F238E27FC236}">
                  <a16:creationId xmlns:a16="http://schemas.microsoft.com/office/drawing/2014/main" id="{529E8F76-BF42-474A-87E9-B38CF6B48CB4}"/>
                </a:ext>
              </a:extLst>
            </p:cNvPr>
            <p:cNvSpPr txBox="1"/>
            <p:nvPr/>
          </p:nvSpPr>
          <p:spPr>
            <a:xfrm>
              <a:off x="520201" y="4641870"/>
              <a:ext cx="2160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Accidentes y violencias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50" b="1" dirty="0">
                  <a:solidFill>
                    <a:srgbClr val="1F3864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10</a:t>
              </a:r>
              <a:r>
                <a:rPr lang="es-MX" sz="105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.2</a:t>
              </a: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5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9.5</a:t>
              </a:r>
              <a:endParaRPr sz="16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335;p25">
              <a:extLst>
                <a:ext uri="{FF2B5EF4-FFF2-40B4-BE49-F238E27FC236}">
                  <a16:creationId xmlns:a16="http://schemas.microsoft.com/office/drawing/2014/main" id="{BD43B3F9-B11A-43A4-9C99-2FFF7B66E171}"/>
                </a:ext>
              </a:extLst>
            </p:cNvPr>
            <p:cNvSpPr txBox="1"/>
            <p:nvPr/>
          </p:nvSpPr>
          <p:spPr>
            <a:xfrm>
              <a:off x="1600201" y="3942404"/>
              <a:ext cx="1293812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Urgencias reales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5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26.6</a:t>
              </a: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5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28.1</a:t>
              </a:r>
              <a:endParaRPr sz="16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Google Shape;336;p25">
              <a:extLst>
                <a:ext uri="{FF2B5EF4-FFF2-40B4-BE49-F238E27FC236}">
                  <a16:creationId xmlns:a16="http://schemas.microsoft.com/office/drawing/2014/main" id="{D60F7653-403A-4BE1-9F75-BD523B4C628A}"/>
                </a:ext>
              </a:extLst>
            </p:cNvPr>
            <p:cNvSpPr txBox="1"/>
            <p:nvPr/>
          </p:nvSpPr>
          <p:spPr>
            <a:xfrm>
              <a:off x="231775" y="3942404"/>
              <a:ext cx="1274763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Valoraciones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5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80.47</a:t>
              </a:r>
              <a:r>
                <a:rPr lang="es-MX" sz="105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5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104.37</a:t>
              </a:r>
              <a:endParaRPr sz="16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0F0FA182-1DA0-4D62-B591-CA873108585A}"/>
              </a:ext>
            </a:extLst>
          </p:cNvPr>
          <p:cNvGrpSpPr/>
          <p:nvPr/>
        </p:nvGrpSpPr>
        <p:grpSpPr>
          <a:xfrm>
            <a:off x="7286690" y="1135477"/>
            <a:ext cx="4565700" cy="1269078"/>
            <a:chOff x="5969342" y="1245064"/>
            <a:chExt cx="4565700" cy="1269078"/>
          </a:xfrm>
        </p:grpSpPr>
        <p:sp>
          <p:nvSpPr>
            <p:cNvPr id="3" name="Google Shape;320;p25">
              <a:extLst>
                <a:ext uri="{FF2B5EF4-FFF2-40B4-BE49-F238E27FC236}">
                  <a16:creationId xmlns:a16="http://schemas.microsoft.com/office/drawing/2014/main" id="{7D1EBB20-22A5-4896-9C35-6E93CE836C35}"/>
                </a:ext>
              </a:extLst>
            </p:cNvPr>
            <p:cNvSpPr/>
            <p:nvPr/>
          </p:nvSpPr>
          <p:spPr>
            <a:xfrm>
              <a:off x="5969342" y="1254142"/>
              <a:ext cx="4565700" cy="126000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Google Shape;345;p25">
              <a:extLst>
                <a:ext uri="{FF2B5EF4-FFF2-40B4-BE49-F238E27FC236}">
                  <a16:creationId xmlns:a16="http://schemas.microsoft.com/office/drawing/2014/main" id="{DC502C11-DCE5-4882-AE57-2571C5F42F50}"/>
                </a:ext>
              </a:extLst>
            </p:cNvPr>
            <p:cNvSpPr/>
            <p:nvPr/>
          </p:nvSpPr>
          <p:spPr>
            <a:xfrm>
              <a:off x="5969342" y="1245064"/>
              <a:ext cx="2324100" cy="314400"/>
            </a:xfrm>
            <a:prstGeom prst="wedgeRectCallout">
              <a:avLst>
                <a:gd name="adj1" fmla="val -20396"/>
                <a:gd name="adj2" fmla="val 75061"/>
              </a:avLst>
            </a:prstGeom>
            <a:solidFill>
              <a:schemeClr val="accent6"/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lt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Cirugía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" name="Google Shape;346;p25">
              <a:extLst>
                <a:ext uri="{FF2B5EF4-FFF2-40B4-BE49-F238E27FC236}">
                  <a16:creationId xmlns:a16="http://schemas.microsoft.com/office/drawing/2014/main" id="{6E776E00-085B-456F-91A2-10A085B705B4}"/>
                </a:ext>
              </a:extLst>
            </p:cNvPr>
            <p:cNvSpPr txBox="1"/>
            <p:nvPr/>
          </p:nvSpPr>
          <p:spPr>
            <a:xfrm>
              <a:off x="8935905" y="1306850"/>
              <a:ext cx="1260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Suspensión quirúrgica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u="none" strike="noStrike" cap="none" dirty="0">
                  <a:solidFill>
                    <a:srgbClr val="1F3864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10.7%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u="none" strike="noStrike" cap="none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10.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8</a:t>
              </a:r>
              <a:r>
                <a:rPr lang="es-MX" sz="1000" b="1" u="none" strike="noStrike" cap="none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Google Shape;347;p25">
              <a:extLst>
                <a:ext uri="{FF2B5EF4-FFF2-40B4-BE49-F238E27FC236}">
                  <a16:creationId xmlns:a16="http://schemas.microsoft.com/office/drawing/2014/main" id="{A6260DBB-4D53-4145-B9FF-B66FF55D2990}"/>
                </a:ext>
              </a:extLst>
            </p:cNvPr>
            <p:cNvSpPr txBox="1"/>
            <p:nvPr/>
          </p:nvSpPr>
          <p:spPr>
            <a:xfrm>
              <a:off x="8950401" y="1893763"/>
              <a:ext cx="1260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u="none" strike="noStrike" cap="none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Endoscopías</a:t>
              </a: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6.2</a:t>
              </a:r>
              <a:r>
                <a:rPr lang="es-MX" sz="1000" b="1" u="none" strike="noStrike" cap="none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</a:t>
              </a:r>
              <a:r>
                <a:rPr lang="es-MX" sz="1000" b="1">
                  <a:solidFill>
                    <a:srgbClr val="385623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7.8</a:t>
              </a: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Google Shape;348;p25">
              <a:extLst>
                <a:ext uri="{FF2B5EF4-FFF2-40B4-BE49-F238E27FC236}">
                  <a16:creationId xmlns:a16="http://schemas.microsoft.com/office/drawing/2014/main" id="{8DE40CD1-12AA-4657-B950-5F63B4D5966A}"/>
                </a:ext>
              </a:extLst>
            </p:cNvPr>
            <p:cNvSpPr txBox="1"/>
            <p:nvPr/>
          </p:nvSpPr>
          <p:spPr>
            <a:xfrm>
              <a:off x="7552080" y="1726461"/>
              <a:ext cx="1260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Procedimientos anestésicos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dirty="0">
                  <a:solidFill>
                    <a:srgbClr val="385623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(</a:t>
              </a:r>
              <a:r>
                <a:rPr lang="es-MX" sz="1000" b="1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69.2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68.9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Google Shape;349;p25">
              <a:extLst>
                <a:ext uri="{FF2B5EF4-FFF2-40B4-BE49-F238E27FC236}">
                  <a16:creationId xmlns:a16="http://schemas.microsoft.com/office/drawing/2014/main" id="{9E6841A1-BF4B-46CA-8574-101529D28AAB}"/>
                </a:ext>
              </a:extLst>
            </p:cNvPr>
            <p:cNvSpPr txBox="1"/>
            <p:nvPr/>
          </p:nvSpPr>
          <p:spPr>
            <a:xfrm>
              <a:off x="6184412" y="1733455"/>
              <a:ext cx="1260000" cy="540000"/>
            </a:xfrm>
            <a:prstGeom prst="rect">
              <a:avLst/>
            </a:prstGeom>
            <a:solidFill>
              <a:srgbClr val="D0E0E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Cirugías 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21.1</a:t>
              </a:r>
              <a:r>
                <a:rPr lang="es-MX" sz="1000" b="1" dirty="0">
                  <a:solidFill>
                    <a:srgbClr val="385623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21.1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33946678-A0D5-4506-8CC2-B9E065864E0E}"/>
              </a:ext>
            </a:extLst>
          </p:cNvPr>
          <p:cNvGrpSpPr/>
          <p:nvPr/>
        </p:nvGrpSpPr>
        <p:grpSpPr>
          <a:xfrm>
            <a:off x="7903787" y="2535565"/>
            <a:ext cx="2449446" cy="3037559"/>
            <a:chOff x="7754728" y="2606307"/>
            <a:chExt cx="2767012" cy="1755633"/>
          </a:xfrm>
        </p:grpSpPr>
        <p:sp>
          <p:nvSpPr>
            <p:cNvPr id="33" name="Google Shape;350;p25">
              <a:extLst>
                <a:ext uri="{FF2B5EF4-FFF2-40B4-BE49-F238E27FC236}">
                  <a16:creationId xmlns:a16="http://schemas.microsoft.com/office/drawing/2014/main" id="{F649A697-0F44-424A-B727-BA916931CB46}"/>
                </a:ext>
              </a:extLst>
            </p:cNvPr>
            <p:cNvSpPr/>
            <p:nvPr/>
          </p:nvSpPr>
          <p:spPr>
            <a:xfrm>
              <a:off x="7754728" y="2609506"/>
              <a:ext cx="2767012" cy="1752434"/>
            </a:xfrm>
            <a:prstGeom prst="rect">
              <a:avLst/>
            </a:prstGeom>
            <a:solidFill>
              <a:srgbClr val="A4C2F4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Google Shape;351;p25">
              <a:extLst>
                <a:ext uri="{FF2B5EF4-FFF2-40B4-BE49-F238E27FC236}">
                  <a16:creationId xmlns:a16="http://schemas.microsoft.com/office/drawing/2014/main" id="{BA72AC79-EB29-4672-B86B-E2A5AAADDEAA}"/>
                </a:ext>
              </a:extLst>
            </p:cNvPr>
            <p:cNvSpPr/>
            <p:nvPr/>
          </p:nvSpPr>
          <p:spPr>
            <a:xfrm>
              <a:off x="7754728" y="2606307"/>
              <a:ext cx="2309812" cy="215762"/>
            </a:xfrm>
            <a:prstGeom prst="wedgeRectCallout">
              <a:avLst>
                <a:gd name="adj1" fmla="val -20328"/>
                <a:gd name="adj2" fmla="val 7254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spcFirstLastPara="1" wrap="square" lIns="108575" tIns="0" rIns="361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lt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Hospitalización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Google Shape;352;p25">
              <a:extLst>
                <a:ext uri="{FF2B5EF4-FFF2-40B4-BE49-F238E27FC236}">
                  <a16:creationId xmlns:a16="http://schemas.microsoft.com/office/drawing/2014/main" id="{0561C03E-7F31-49CA-9248-7586D8009ACD}"/>
                </a:ext>
              </a:extLst>
            </p:cNvPr>
            <p:cNvSpPr txBox="1"/>
            <p:nvPr/>
          </p:nvSpPr>
          <p:spPr>
            <a:xfrm>
              <a:off x="9174194" y="3028217"/>
              <a:ext cx="1220020" cy="332914"/>
            </a:xfrm>
            <a:prstGeom prst="rect">
              <a:avLst/>
            </a:prstGeom>
            <a:solidFill>
              <a:srgbClr val="D0E0E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Egresos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23.2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24.8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353;p25">
              <a:extLst>
                <a:ext uri="{FF2B5EF4-FFF2-40B4-BE49-F238E27FC236}">
                  <a16:creationId xmlns:a16="http://schemas.microsoft.com/office/drawing/2014/main" id="{F861B7EE-FF7E-4F9F-8F3D-27A5945C13DE}"/>
                </a:ext>
              </a:extLst>
            </p:cNvPr>
            <p:cNvSpPr txBox="1"/>
            <p:nvPr/>
          </p:nvSpPr>
          <p:spPr>
            <a:xfrm>
              <a:off x="9201485" y="3520197"/>
              <a:ext cx="1220020" cy="332914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>
              <a:defPPr>
                <a:defRPr lang="es-MX"/>
              </a:defPPr>
              <a:lvl1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 sz="1000" b="1" i="1" u="none" strike="noStrike" cap="none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</a:defRPr>
              </a:lvl1pPr>
            </a:lstStyle>
            <a:p>
              <a:endParaRPr lang="es-MX" i="0" dirty="0">
                <a:sym typeface="Arial"/>
              </a:endParaRPr>
            </a:p>
            <a:p>
              <a:r>
                <a:rPr lang="es-MX" i="0" dirty="0">
                  <a:sym typeface="Arial"/>
                </a:rPr>
                <a:t>% de ocupación</a:t>
              </a:r>
              <a:endParaRPr i="0" dirty="0">
                <a:sym typeface="Arial"/>
              </a:endParaRPr>
            </a:p>
            <a:p>
              <a:r>
                <a:rPr lang="es-MX" i="0" dirty="0">
                  <a:sym typeface="Arial"/>
                </a:rPr>
                <a:t>(</a:t>
              </a:r>
              <a:r>
                <a:rPr lang="es-MX" i="0" dirty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74.</a:t>
              </a:r>
              <a:r>
                <a:rPr lang="es-MX" i="0" dirty="0">
                  <a:solidFill>
                    <a:schemeClr val="accent1">
                      <a:lumMod val="75000"/>
                    </a:schemeClr>
                  </a:solidFill>
                </a:rPr>
                <a:t>58</a:t>
              </a:r>
              <a:r>
                <a:rPr lang="es-MX" i="0" dirty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)</a:t>
              </a:r>
              <a:r>
                <a:rPr lang="es-MX" i="0" dirty="0">
                  <a:sym typeface="Arial"/>
                </a:rPr>
                <a:t> </a:t>
              </a:r>
              <a:r>
                <a:rPr lang="es-MX" i="0" dirty="0">
                  <a:solidFill>
                    <a:schemeClr val="tx1"/>
                  </a:solidFill>
                  <a:sym typeface="Arial"/>
                </a:rPr>
                <a:t>7</a:t>
              </a:r>
              <a:r>
                <a:rPr lang="es-MX" i="0" dirty="0">
                  <a:solidFill>
                    <a:schemeClr val="tx1"/>
                  </a:solidFill>
                </a:rPr>
                <a:t>4.15</a:t>
              </a:r>
            </a:p>
            <a:p>
              <a:endParaRPr i="0" dirty="0">
                <a:sym typeface="Arial"/>
              </a:endParaRPr>
            </a:p>
          </p:txBody>
        </p:sp>
        <p:sp>
          <p:nvSpPr>
            <p:cNvPr id="37" name="Google Shape;354;p25">
              <a:extLst>
                <a:ext uri="{FF2B5EF4-FFF2-40B4-BE49-F238E27FC236}">
                  <a16:creationId xmlns:a16="http://schemas.microsoft.com/office/drawing/2014/main" id="{CC24B88C-8F8A-4F3F-9576-82B3A19BEC70}"/>
                </a:ext>
              </a:extLst>
            </p:cNvPr>
            <p:cNvSpPr txBox="1"/>
            <p:nvPr/>
          </p:nvSpPr>
          <p:spPr>
            <a:xfrm>
              <a:off x="7854177" y="3527331"/>
              <a:ext cx="1220020" cy="332914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Días estancia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u="none" strike="noStrike" cap="none" dirty="0">
                  <a:solidFill>
                    <a:srgbClr val="1F3864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0.27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u="none" strike="noStrike" cap="none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10.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38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Google Shape;355;p25">
              <a:extLst>
                <a:ext uri="{FF2B5EF4-FFF2-40B4-BE49-F238E27FC236}">
                  <a16:creationId xmlns:a16="http://schemas.microsoft.com/office/drawing/2014/main" id="{E0FFB895-5B19-484B-A611-57F2FD65C248}"/>
                </a:ext>
              </a:extLst>
            </p:cNvPr>
            <p:cNvSpPr txBox="1"/>
            <p:nvPr/>
          </p:nvSpPr>
          <p:spPr>
            <a:xfrm>
              <a:off x="7843046" y="3032451"/>
              <a:ext cx="1220020" cy="332914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Ingresos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24.8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26.5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D4294A68-CE30-4AE7-A8F8-36C2D8A40BC6}"/>
              </a:ext>
            </a:extLst>
          </p:cNvPr>
          <p:cNvGrpSpPr/>
          <p:nvPr/>
        </p:nvGrpSpPr>
        <p:grpSpPr>
          <a:xfrm>
            <a:off x="204000" y="3388482"/>
            <a:ext cx="1764039" cy="2168850"/>
            <a:chOff x="7803119" y="4333352"/>
            <a:chExt cx="2491497" cy="1686076"/>
          </a:xfrm>
        </p:grpSpPr>
        <p:sp>
          <p:nvSpPr>
            <p:cNvPr id="39" name="Google Shape;356;p25">
              <a:extLst>
                <a:ext uri="{FF2B5EF4-FFF2-40B4-BE49-F238E27FC236}">
                  <a16:creationId xmlns:a16="http://schemas.microsoft.com/office/drawing/2014/main" id="{F1F6E78F-56A9-4818-A785-BE86037BF3C1}"/>
                </a:ext>
              </a:extLst>
            </p:cNvPr>
            <p:cNvSpPr/>
            <p:nvPr/>
          </p:nvSpPr>
          <p:spPr>
            <a:xfrm>
              <a:off x="7803119" y="4358052"/>
              <a:ext cx="2491496" cy="1661376"/>
            </a:xfrm>
            <a:prstGeom prst="rect">
              <a:avLst/>
            </a:prstGeom>
            <a:solidFill>
              <a:srgbClr val="A4C2F4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Google Shape;357;p25">
              <a:extLst>
                <a:ext uri="{FF2B5EF4-FFF2-40B4-BE49-F238E27FC236}">
                  <a16:creationId xmlns:a16="http://schemas.microsoft.com/office/drawing/2014/main" id="{A321A358-CF4C-4C38-9F95-1C3A9775C43B}"/>
                </a:ext>
              </a:extLst>
            </p:cNvPr>
            <p:cNvSpPr/>
            <p:nvPr/>
          </p:nvSpPr>
          <p:spPr>
            <a:xfrm>
              <a:off x="8198960" y="4333352"/>
              <a:ext cx="2095656" cy="438953"/>
            </a:xfrm>
            <a:custGeom>
              <a:avLst/>
              <a:gdLst/>
              <a:ahLst/>
              <a:cxnLst/>
              <a:rect l="l" t="t" r="r" b="b"/>
              <a:pathLst>
                <a:path w="1681321" h="528955" extrusionOk="0">
                  <a:moveTo>
                    <a:pt x="0" y="0"/>
                  </a:moveTo>
                  <a:lnTo>
                    <a:pt x="980771" y="0"/>
                  </a:lnTo>
                  <a:lnTo>
                    <a:pt x="1181128" y="-56598"/>
                  </a:lnTo>
                  <a:lnTo>
                    <a:pt x="1401101" y="0"/>
                  </a:lnTo>
                  <a:lnTo>
                    <a:pt x="1681321" y="0"/>
                  </a:lnTo>
                  <a:lnTo>
                    <a:pt x="1681321" y="88159"/>
                  </a:lnTo>
                  <a:lnTo>
                    <a:pt x="1681321" y="88159"/>
                  </a:lnTo>
                  <a:lnTo>
                    <a:pt x="1681321" y="220398"/>
                  </a:lnTo>
                  <a:lnTo>
                    <a:pt x="1681321" y="528955"/>
                  </a:lnTo>
                  <a:lnTo>
                    <a:pt x="1401101" y="528955"/>
                  </a:lnTo>
                  <a:lnTo>
                    <a:pt x="980771" y="528955"/>
                  </a:lnTo>
                  <a:lnTo>
                    <a:pt x="980771" y="528955"/>
                  </a:lnTo>
                  <a:lnTo>
                    <a:pt x="0" y="528955"/>
                  </a:lnTo>
                  <a:lnTo>
                    <a:pt x="0" y="220398"/>
                  </a:lnTo>
                  <a:lnTo>
                    <a:pt x="0" y="88159"/>
                  </a:lnTo>
                  <a:lnTo>
                    <a:pt x="0" y="8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spcFirstLastPara="1" wrap="square" lIns="142875" tIns="0" rIns="476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u="none" strike="noStrike" cap="small" dirty="0">
                  <a:solidFill>
                    <a:schemeClr val="lt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Atención ambulatoria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Google Shape;358;p25">
              <a:extLst>
                <a:ext uri="{FF2B5EF4-FFF2-40B4-BE49-F238E27FC236}">
                  <a16:creationId xmlns:a16="http://schemas.microsoft.com/office/drawing/2014/main" id="{3E739D35-4FA2-4FED-849C-EB9C816D6E8C}"/>
                </a:ext>
              </a:extLst>
            </p:cNvPr>
            <p:cNvSpPr txBox="1"/>
            <p:nvPr/>
          </p:nvSpPr>
          <p:spPr>
            <a:xfrm>
              <a:off x="8185004" y="4934117"/>
              <a:ext cx="1677910" cy="419799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 err="1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AQuA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40.9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u="none" strike="noStrike" cap="none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4.8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" name="Google Shape;359;p25">
              <a:extLst>
                <a:ext uri="{FF2B5EF4-FFF2-40B4-BE49-F238E27FC236}">
                  <a16:creationId xmlns:a16="http://schemas.microsoft.com/office/drawing/2014/main" id="{51868F58-EF0A-413B-9C5B-EF827F919F1F}"/>
                </a:ext>
              </a:extLst>
            </p:cNvPr>
            <p:cNvSpPr txBox="1"/>
            <p:nvPr/>
          </p:nvSpPr>
          <p:spPr>
            <a:xfrm>
              <a:off x="8195639" y="5467248"/>
              <a:ext cx="1677910" cy="419799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ICE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13.4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u="none" strike="noStrike" cap="none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</a:t>
              </a:r>
              <a:r>
                <a:rPr lang="es-MX" sz="1000" b="1" u="none" strike="noStrike" cap="none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.2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867FD5CE-7B55-4F07-9E48-E720873B6260}"/>
              </a:ext>
            </a:extLst>
          </p:cNvPr>
          <p:cNvGrpSpPr/>
          <p:nvPr/>
        </p:nvGrpSpPr>
        <p:grpSpPr>
          <a:xfrm>
            <a:off x="10501005" y="2606676"/>
            <a:ext cx="1381310" cy="2890116"/>
            <a:chOff x="10659700" y="2144827"/>
            <a:chExt cx="1381310" cy="2489850"/>
          </a:xfrm>
        </p:grpSpPr>
        <p:sp>
          <p:nvSpPr>
            <p:cNvPr id="44" name="Google Shape;361;p25">
              <a:extLst>
                <a:ext uri="{FF2B5EF4-FFF2-40B4-BE49-F238E27FC236}">
                  <a16:creationId xmlns:a16="http://schemas.microsoft.com/office/drawing/2014/main" id="{89E4FFDF-B0A3-4BE7-8F95-D64AA4CA4003}"/>
                </a:ext>
              </a:extLst>
            </p:cNvPr>
            <p:cNvSpPr txBox="1"/>
            <p:nvPr/>
          </p:nvSpPr>
          <p:spPr>
            <a:xfrm>
              <a:off x="10696399" y="2144827"/>
              <a:ext cx="1344611" cy="648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0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Defunciones</a:t>
              </a:r>
              <a:endParaRPr sz="2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400" b="1" dirty="0">
                  <a:solidFill>
                    <a:srgbClr val="00206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0.41</a:t>
              </a: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0.41</a:t>
              </a:r>
              <a:endParaRPr sz="2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" name="Google Shape;362;p25">
              <a:extLst>
                <a:ext uri="{FF2B5EF4-FFF2-40B4-BE49-F238E27FC236}">
                  <a16:creationId xmlns:a16="http://schemas.microsoft.com/office/drawing/2014/main" id="{DB9FC150-DDC0-4D7B-A88E-53098C4680D5}"/>
                </a:ext>
              </a:extLst>
            </p:cNvPr>
            <p:cNvSpPr txBox="1"/>
            <p:nvPr/>
          </p:nvSpPr>
          <p:spPr>
            <a:xfrm>
              <a:off x="10699021" y="2971721"/>
              <a:ext cx="1341989" cy="6480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0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Calibri"/>
                  <a:cs typeface="Arial" panose="020B0604020202020204" pitchFamily="34" charset="0"/>
                  <a:sym typeface="Calibri"/>
                </a:rPr>
                <a:t>Tasa IAAS</a:t>
              </a:r>
              <a:endParaRPr sz="2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Calibri"/>
                  <a:cs typeface="Arial" panose="020B0604020202020204" pitchFamily="34" charset="0"/>
                  <a:sym typeface="Calibri"/>
                </a:rPr>
                <a:t>(10.3) </a:t>
              </a:r>
              <a:r>
                <a:rPr lang="es-MX" sz="1400" b="1" dirty="0">
                  <a:solidFill>
                    <a:srgbClr val="002060"/>
                  </a:solidFill>
                  <a:latin typeface="Montserrat" panose="00000500000000000000" pitchFamily="2" charset="0"/>
                  <a:ea typeface="Calibri"/>
                  <a:cs typeface="Arial" panose="020B0604020202020204" pitchFamily="34" charset="0"/>
                  <a:sym typeface="Calibri"/>
                </a:rPr>
                <a:t>11.6</a:t>
              </a:r>
              <a:endParaRPr sz="2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6" name="Google Shape;363;p25">
              <a:extLst>
                <a:ext uri="{FF2B5EF4-FFF2-40B4-BE49-F238E27FC236}">
                  <a16:creationId xmlns:a16="http://schemas.microsoft.com/office/drawing/2014/main" id="{761D52EC-2EA3-43E5-83FD-18DE1E92D7A4}"/>
                </a:ext>
              </a:extLst>
            </p:cNvPr>
            <p:cNvSpPr txBox="1"/>
            <p:nvPr/>
          </p:nvSpPr>
          <p:spPr>
            <a:xfrm>
              <a:off x="10659700" y="3766280"/>
              <a:ext cx="1343025" cy="86839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0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Apertura </a:t>
              </a:r>
              <a:br>
                <a:rPr lang="es-MX" sz="1400" b="0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</a:br>
              <a:r>
                <a:rPr lang="es-MX" sz="1400" b="0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de expediente</a:t>
              </a:r>
              <a:endParaRPr sz="2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400" b="1" dirty="0">
                  <a:solidFill>
                    <a:srgbClr val="00206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20.4</a:t>
              </a: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400" b="1" dirty="0">
                  <a:solidFill>
                    <a:srgbClr val="00206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21.3</a:t>
              </a:r>
              <a:endParaRPr sz="2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7" name="Google Shape;364;p25">
            <a:extLst>
              <a:ext uri="{FF2B5EF4-FFF2-40B4-BE49-F238E27FC236}">
                <a16:creationId xmlns:a16="http://schemas.microsoft.com/office/drawing/2014/main" id="{3AE11AA3-6A8C-438B-9916-9E82449821A9}"/>
              </a:ext>
            </a:extLst>
          </p:cNvPr>
          <p:cNvSpPr txBox="1"/>
          <p:nvPr/>
        </p:nvSpPr>
        <p:spPr>
          <a:xfrm>
            <a:off x="3673671" y="6104517"/>
            <a:ext cx="6066638" cy="55395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1600" b="1" dirty="0">
                <a:solidFill>
                  <a:srgbClr val="00206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Relación subsecuentes / primera vez (18.6) 19.3</a:t>
            </a:r>
            <a:endParaRPr lang="es-MX" sz="1600" b="1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365;p25">
            <a:extLst>
              <a:ext uri="{FF2B5EF4-FFF2-40B4-BE49-F238E27FC236}">
                <a16:creationId xmlns:a16="http://schemas.microsoft.com/office/drawing/2014/main" id="{08D41227-3CE9-4883-946A-1251D5808CD3}"/>
              </a:ext>
            </a:extLst>
          </p:cNvPr>
          <p:cNvCxnSpPr/>
          <p:nvPr/>
        </p:nvCxnSpPr>
        <p:spPr>
          <a:xfrm rot="10800000">
            <a:off x="433539" y="5960805"/>
            <a:ext cx="3325813" cy="6350"/>
          </a:xfrm>
          <a:prstGeom prst="straightConnector1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366;p25">
            <a:extLst>
              <a:ext uri="{FF2B5EF4-FFF2-40B4-BE49-F238E27FC236}">
                <a16:creationId xmlns:a16="http://schemas.microsoft.com/office/drawing/2014/main" id="{4362BDC1-80BB-469A-9203-A60BA824A3E5}"/>
              </a:ext>
            </a:extLst>
          </p:cNvPr>
          <p:cNvSpPr txBox="1"/>
          <p:nvPr/>
        </p:nvSpPr>
        <p:spPr>
          <a:xfrm>
            <a:off x="394176" y="6093978"/>
            <a:ext cx="3029507" cy="5231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MX" sz="1400" b="1" dirty="0">
                <a:solidFill>
                  <a:srgbClr val="00206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252</a:t>
            </a:r>
            <a:r>
              <a:rPr lang="es-MX" sz="1400" b="1" u="none" strike="noStrike" cap="none" dirty="0">
                <a:solidFill>
                  <a:srgbClr val="00206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días hábiles</a:t>
            </a:r>
            <a:endParaRPr sz="2000" b="1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MX" sz="1400" b="1" u="none" strike="noStrike" cap="none" dirty="0">
                <a:solidFill>
                  <a:srgbClr val="00206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Urgencias: </a:t>
            </a:r>
            <a:r>
              <a:rPr lang="es-MX" sz="1400" b="1" dirty="0">
                <a:solidFill>
                  <a:srgbClr val="00206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365 </a:t>
            </a:r>
            <a:r>
              <a:rPr lang="es-MX" sz="1400" b="1" u="none" strike="noStrike" cap="none" dirty="0">
                <a:solidFill>
                  <a:srgbClr val="00206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días</a:t>
            </a:r>
            <a:endParaRPr sz="2000" b="1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52" name="Google Shape;369;p25">
            <a:extLst>
              <a:ext uri="{FF2B5EF4-FFF2-40B4-BE49-F238E27FC236}">
                <a16:creationId xmlns:a16="http://schemas.microsoft.com/office/drawing/2014/main" id="{0DB98947-C41E-4EF6-B6B6-6DB138A16EBC}"/>
              </a:ext>
            </a:extLst>
          </p:cNvPr>
          <p:cNvCxnSpPr/>
          <p:nvPr/>
        </p:nvCxnSpPr>
        <p:spPr>
          <a:xfrm rot="10800000">
            <a:off x="7181273" y="5967155"/>
            <a:ext cx="3325813" cy="6350"/>
          </a:xfrm>
          <a:prstGeom prst="straightConnector1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" name="Grupo 85">
            <a:extLst>
              <a:ext uri="{FF2B5EF4-FFF2-40B4-BE49-F238E27FC236}">
                <a16:creationId xmlns:a16="http://schemas.microsoft.com/office/drawing/2014/main" id="{5205F997-707F-49FA-B679-F32FA259483B}"/>
              </a:ext>
            </a:extLst>
          </p:cNvPr>
          <p:cNvGrpSpPr/>
          <p:nvPr/>
        </p:nvGrpSpPr>
        <p:grpSpPr>
          <a:xfrm>
            <a:off x="205487" y="1092431"/>
            <a:ext cx="4102116" cy="2173114"/>
            <a:chOff x="0" y="1084834"/>
            <a:chExt cx="4102116" cy="2173114"/>
          </a:xfrm>
        </p:grpSpPr>
        <p:sp>
          <p:nvSpPr>
            <p:cNvPr id="55" name="Google Shape;337;p25">
              <a:extLst>
                <a:ext uri="{FF2B5EF4-FFF2-40B4-BE49-F238E27FC236}">
                  <a16:creationId xmlns:a16="http://schemas.microsoft.com/office/drawing/2014/main" id="{0D606D69-2529-4B98-9E86-1E9637AFEA64}"/>
                </a:ext>
              </a:extLst>
            </p:cNvPr>
            <p:cNvSpPr/>
            <p:nvPr/>
          </p:nvSpPr>
          <p:spPr>
            <a:xfrm>
              <a:off x="0" y="1127648"/>
              <a:ext cx="4080000" cy="2130300"/>
            </a:xfrm>
            <a:prstGeom prst="rect">
              <a:avLst/>
            </a:prstGeom>
            <a:solidFill>
              <a:srgbClr val="A4C2F4"/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Google Shape;338;p25">
              <a:extLst>
                <a:ext uri="{FF2B5EF4-FFF2-40B4-BE49-F238E27FC236}">
                  <a16:creationId xmlns:a16="http://schemas.microsoft.com/office/drawing/2014/main" id="{92EA3277-AC3A-4A4E-8B01-8587D73F5E26}"/>
                </a:ext>
              </a:extLst>
            </p:cNvPr>
            <p:cNvSpPr txBox="1"/>
            <p:nvPr/>
          </p:nvSpPr>
          <p:spPr>
            <a:xfrm>
              <a:off x="1462099" y="2137426"/>
              <a:ext cx="1260000" cy="468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Procedimientos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160.4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178.6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7" name="Google Shape;339;p25">
              <a:extLst>
                <a:ext uri="{FF2B5EF4-FFF2-40B4-BE49-F238E27FC236}">
                  <a16:creationId xmlns:a16="http://schemas.microsoft.com/office/drawing/2014/main" id="{84289D34-AF1D-448B-BEBE-A781AE4137CF}"/>
                </a:ext>
              </a:extLst>
            </p:cNvPr>
            <p:cNvSpPr txBox="1"/>
            <p:nvPr/>
          </p:nvSpPr>
          <p:spPr>
            <a:xfrm>
              <a:off x="115863" y="1954724"/>
              <a:ext cx="1224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Subsecuentes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346.2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u="none" strike="noStrike" cap="none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91.2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8" name="Google Shape;340;p25">
              <a:extLst>
                <a:ext uri="{FF2B5EF4-FFF2-40B4-BE49-F238E27FC236}">
                  <a16:creationId xmlns:a16="http://schemas.microsoft.com/office/drawing/2014/main" id="{87D664E7-69AE-4B41-BD0D-905C53D8F465}"/>
                </a:ext>
              </a:extLst>
            </p:cNvPr>
            <p:cNvSpPr txBox="1"/>
            <p:nvPr/>
          </p:nvSpPr>
          <p:spPr>
            <a:xfrm>
              <a:off x="2785148" y="2021860"/>
              <a:ext cx="1224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Primera vez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54.7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latin typeface="Montserrat" panose="00000500000000000000" pitchFamily="2" charset="0"/>
                  <a:cs typeface="Arial" panose="020B0604020202020204" pitchFamily="34" charset="0"/>
                </a:rPr>
                <a:t>53.3</a:t>
              </a:r>
              <a:endParaRPr sz="1400" b="0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9" name="Google Shape;341;p25">
              <a:extLst>
                <a:ext uri="{FF2B5EF4-FFF2-40B4-BE49-F238E27FC236}">
                  <a16:creationId xmlns:a16="http://schemas.microsoft.com/office/drawing/2014/main" id="{A6C13A32-9765-4E55-A4FE-AF6BECEFE5B5}"/>
                </a:ext>
              </a:extLst>
            </p:cNvPr>
            <p:cNvSpPr txBox="1"/>
            <p:nvPr/>
          </p:nvSpPr>
          <p:spPr>
            <a:xfrm>
              <a:off x="1475697" y="1636469"/>
              <a:ext cx="1260000" cy="468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Pre consulta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lvl="0" algn="ctr">
                <a:buClr>
                  <a:srgbClr val="000000"/>
                </a:buClr>
                <a:buSzPts val="1000"/>
              </a:pPr>
              <a:r>
                <a:rPr lang="es-MX" sz="1000" b="1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61.3</a:t>
              </a:r>
              <a:r>
                <a:rPr lang="es-MX" sz="1000" b="1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73.5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0" name="Google Shape;342;p25">
              <a:extLst>
                <a:ext uri="{FF2B5EF4-FFF2-40B4-BE49-F238E27FC236}">
                  <a16:creationId xmlns:a16="http://schemas.microsoft.com/office/drawing/2014/main" id="{E4849EFA-081A-4651-8EA5-17BC4EC488AE}"/>
                </a:ext>
              </a:extLst>
            </p:cNvPr>
            <p:cNvSpPr txBox="1"/>
            <p:nvPr/>
          </p:nvSpPr>
          <p:spPr>
            <a:xfrm>
              <a:off x="122236" y="1322828"/>
              <a:ext cx="1224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623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Consultas totales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474.4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505.9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1" name="Google Shape;343;p25">
              <a:extLst>
                <a:ext uri="{FF2B5EF4-FFF2-40B4-BE49-F238E27FC236}">
                  <a16:creationId xmlns:a16="http://schemas.microsoft.com/office/drawing/2014/main" id="{037B7CCD-3F97-4BCF-BC33-05EFFD565457}"/>
                </a:ext>
              </a:extLst>
            </p:cNvPr>
            <p:cNvSpPr txBox="1"/>
            <p:nvPr/>
          </p:nvSpPr>
          <p:spPr>
            <a:xfrm>
              <a:off x="1467761" y="2665936"/>
              <a:ext cx="1260000" cy="468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Interconsultas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44.9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51.8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2" name="Google Shape;344;p25">
              <a:extLst>
                <a:ext uri="{FF2B5EF4-FFF2-40B4-BE49-F238E27FC236}">
                  <a16:creationId xmlns:a16="http://schemas.microsoft.com/office/drawing/2014/main" id="{8A08A8C3-B660-4EF5-8C7A-BD6B68514467}"/>
                </a:ext>
              </a:extLst>
            </p:cNvPr>
            <p:cNvSpPr txBox="1"/>
            <p:nvPr/>
          </p:nvSpPr>
          <p:spPr>
            <a:xfrm>
              <a:off x="104198" y="2581737"/>
              <a:ext cx="1224000" cy="5400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Consultas </a:t>
              </a:r>
              <a:r>
                <a:rPr lang="es-MX" sz="1000" b="1" u="none" strike="noStrike" cap="none" dirty="0" err="1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Med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. Paliativa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6.7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6.9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3" name="Google Shape;367;p25">
              <a:extLst>
                <a:ext uri="{FF2B5EF4-FFF2-40B4-BE49-F238E27FC236}">
                  <a16:creationId xmlns:a16="http://schemas.microsoft.com/office/drawing/2014/main" id="{1431C2B9-30BC-496A-ADF7-9663F99F94BD}"/>
                </a:ext>
              </a:extLst>
            </p:cNvPr>
            <p:cNvSpPr/>
            <p:nvPr/>
          </p:nvSpPr>
          <p:spPr>
            <a:xfrm flipH="1">
              <a:off x="1790616" y="1084834"/>
              <a:ext cx="2311500" cy="428700"/>
            </a:xfrm>
            <a:prstGeom prst="wedgeRectCallout">
              <a:avLst>
                <a:gd name="adj1" fmla="val -20396"/>
                <a:gd name="adj2" fmla="val 75061"/>
              </a:avLst>
            </a:prstGeom>
            <a:solidFill>
              <a:schemeClr val="accent6"/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small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4" name="Google Shape;368;p25">
              <a:extLst>
                <a:ext uri="{FF2B5EF4-FFF2-40B4-BE49-F238E27FC236}">
                  <a16:creationId xmlns:a16="http://schemas.microsoft.com/office/drawing/2014/main" id="{EDC8956A-0B73-47B3-AAE8-E2C064AA325C}"/>
                </a:ext>
              </a:extLst>
            </p:cNvPr>
            <p:cNvSpPr txBox="1"/>
            <p:nvPr/>
          </p:nvSpPr>
          <p:spPr>
            <a:xfrm>
              <a:off x="1886138" y="1150077"/>
              <a:ext cx="2193862" cy="31389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lt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Consulta externa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BA26B027-B331-48A6-B8B2-3114147E96AE}"/>
              </a:ext>
            </a:extLst>
          </p:cNvPr>
          <p:cNvGrpSpPr/>
          <p:nvPr/>
        </p:nvGrpSpPr>
        <p:grpSpPr>
          <a:xfrm>
            <a:off x="2072952" y="3370942"/>
            <a:ext cx="5738403" cy="2202181"/>
            <a:chOff x="238328" y="1103284"/>
            <a:chExt cx="5168901" cy="1981200"/>
          </a:xfrm>
        </p:grpSpPr>
        <p:sp>
          <p:nvSpPr>
            <p:cNvPr id="90" name="Google Shape;321;p25">
              <a:extLst>
                <a:ext uri="{FF2B5EF4-FFF2-40B4-BE49-F238E27FC236}">
                  <a16:creationId xmlns:a16="http://schemas.microsoft.com/office/drawing/2014/main" id="{08CA9225-58D2-4E04-8F54-2BD19770E930}"/>
                </a:ext>
              </a:extLst>
            </p:cNvPr>
            <p:cNvSpPr/>
            <p:nvPr/>
          </p:nvSpPr>
          <p:spPr>
            <a:xfrm>
              <a:off x="238329" y="1103284"/>
              <a:ext cx="5168900" cy="198120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322;p25">
              <a:extLst>
                <a:ext uri="{FF2B5EF4-FFF2-40B4-BE49-F238E27FC236}">
                  <a16:creationId xmlns:a16="http://schemas.microsoft.com/office/drawing/2014/main" id="{5F3D1360-5984-4FB3-B32A-74A9C102804E}"/>
                </a:ext>
              </a:extLst>
            </p:cNvPr>
            <p:cNvSpPr/>
            <p:nvPr/>
          </p:nvSpPr>
          <p:spPr>
            <a:xfrm>
              <a:off x="238328" y="1103284"/>
              <a:ext cx="5068887" cy="304798"/>
            </a:xfrm>
            <a:prstGeom prst="wedgeRectCallout">
              <a:avLst>
                <a:gd name="adj1" fmla="val -19491"/>
                <a:gd name="adj2" fmla="val 87621"/>
              </a:avLst>
            </a:prstGeom>
            <a:solidFill>
              <a:schemeClr val="accent6"/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lt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Servicios de apoyo al diagnóstico y tratamiento</a:t>
              </a:r>
              <a:endParaRPr sz="16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Google Shape;323;p25">
              <a:extLst>
                <a:ext uri="{FF2B5EF4-FFF2-40B4-BE49-F238E27FC236}">
                  <a16:creationId xmlns:a16="http://schemas.microsoft.com/office/drawing/2014/main" id="{B3EEF95D-B78A-4661-A986-E01704D2AEF2}"/>
                </a:ext>
              </a:extLst>
            </p:cNvPr>
            <p:cNvSpPr txBox="1"/>
            <p:nvPr/>
          </p:nvSpPr>
          <p:spPr>
            <a:xfrm>
              <a:off x="4221470" y="1475148"/>
              <a:ext cx="1070098" cy="48581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Estudios TAC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16.7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16.4</a:t>
              </a:r>
              <a:endParaRPr sz="1000" b="0" u="none" strike="noStrike" cap="none" dirty="0">
                <a:solidFill>
                  <a:srgbClr val="385623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Google Shape;324;p25">
              <a:extLst>
                <a:ext uri="{FF2B5EF4-FFF2-40B4-BE49-F238E27FC236}">
                  <a16:creationId xmlns:a16="http://schemas.microsoft.com/office/drawing/2014/main" id="{C40D1287-CCCA-4D1F-899B-51DB9DBEC4CD}"/>
                </a:ext>
              </a:extLst>
            </p:cNvPr>
            <p:cNvSpPr txBox="1"/>
            <p:nvPr/>
          </p:nvSpPr>
          <p:spPr>
            <a:xfrm>
              <a:off x="4221470" y="2536931"/>
              <a:ext cx="1070098" cy="48581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Ultrasonido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31.8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36.8</a:t>
              </a:r>
              <a:endParaRPr sz="1000" b="0" u="none" strike="noStrike" cap="none" dirty="0">
                <a:solidFill>
                  <a:srgbClr val="385623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Google Shape;325;p25">
              <a:extLst>
                <a:ext uri="{FF2B5EF4-FFF2-40B4-BE49-F238E27FC236}">
                  <a16:creationId xmlns:a16="http://schemas.microsoft.com/office/drawing/2014/main" id="{0AE60E58-497F-4C68-B42B-B1705A3B1DE4}"/>
                </a:ext>
              </a:extLst>
            </p:cNvPr>
            <p:cNvSpPr txBox="1"/>
            <p:nvPr/>
          </p:nvSpPr>
          <p:spPr>
            <a:xfrm>
              <a:off x="401683" y="2300304"/>
              <a:ext cx="1070098" cy="48581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dirty="0">
                  <a:solidFill>
                    <a:srgbClr val="00206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Transfusiones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60.9</a:t>
              </a:r>
              <a:r>
                <a:rPr lang="es-MX" sz="10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71.1</a:t>
              </a:r>
              <a:endParaRPr sz="1000" b="0" u="none" strike="noStrike" cap="none" dirty="0">
                <a:solidFill>
                  <a:srgbClr val="00206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Google Shape;326;p25">
              <a:extLst>
                <a:ext uri="{FF2B5EF4-FFF2-40B4-BE49-F238E27FC236}">
                  <a16:creationId xmlns:a16="http://schemas.microsoft.com/office/drawing/2014/main" id="{0B1ED6A2-3C56-4034-ABD4-DEA223122501}"/>
                </a:ext>
              </a:extLst>
            </p:cNvPr>
            <p:cNvSpPr txBox="1"/>
            <p:nvPr/>
          </p:nvSpPr>
          <p:spPr>
            <a:xfrm>
              <a:off x="2917838" y="2284921"/>
              <a:ext cx="1070098" cy="48581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EEG, PEATC  EMG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5.6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5.1</a:t>
              </a:r>
              <a:endParaRPr sz="1000" b="0" u="none" strike="noStrike" cap="none" dirty="0">
                <a:solidFill>
                  <a:srgbClr val="385623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Google Shape;327;p25">
              <a:extLst>
                <a:ext uri="{FF2B5EF4-FFF2-40B4-BE49-F238E27FC236}">
                  <a16:creationId xmlns:a16="http://schemas.microsoft.com/office/drawing/2014/main" id="{C044AD63-2754-42D1-94EC-18C8FD81E18C}"/>
                </a:ext>
              </a:extLst>
            </p:cNvPr>
            <p:cNvSpPr txBox="1"/>
            <p:nvPr/>
          </p:nvSpPr>
          <p:spPr>
            <a:xfrm>
              <a:off x="401683" y="1598075"/>
              <a:ext cx="1070098" cy="61536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Estudios Laboratorio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1F3864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3,863.3</a:t>
              </a:r>
              <a:r>
                <a:rPr lang="es-MX" sz="1000" b="1" u="none" strike="noStrike" cap="none" dirty="0">
                  <a:solidFill>
                    <a:srgbClr val="1F3864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3,736.8</a:t>
              </a:r>
              <a:endParaRPr sz="1000" b="0" u="none" strike="noStrike" cap="none" dirty="0">
                <a:solidFill>
                  <a:srgbClr val="1F3864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328;p25">
              <a:extLst>
                <a:ext uri="{FF2B5EF4-FFF2-40B4-BE49-F238E27FC236}">
                  <a16:creationId xmlns:a16="http://schemas.microsoft.com/office/drawing/2014/main" id="{92D23475-150A-465C-BD42-EB5188FDE325}"/>
                </a:ext>
              </a:extLst>
            </p:cNvPr>
            <p:cNvSpPr txBox="1"/>
            <p:nvPr/>
          </p:nvSpPr>
          <p:spPr>
            <a:xfrm>
              <a:off x="1648821" y="1718054"/>
              <a:ext cx="1070098" cy="48581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Radioterapia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43.8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14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8" name="Google Shape;329;p25">
              <a:extLst>
                <a:ext uri="{FF2B5EF4-FFF2-40B4-BE49-F238E27FC236}">
                  <a16:creationId xmlns:a16="http://schemas.microsoft.com/office/drawing/2014/main" id="{575CA2BE-7468-45D5-AB6A-BA1586FE9685}"/>
                </a:ext>
              </a:extLst>
            </p:cNvPr>
            <p:cNvSpPr txBox="1"/>
            <p:nvPr/>
          </p:nvSpPr>
          <p:spPr>
            <a:xfrm>
              <a:off x="4221470" y="2011194"/>
              <a:ext cx="1070098" cy="48581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Estudios RX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163.6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176.3</a:t>
              </a:r>
              <a:endParaRPr sz="1000" b="0" u="none" strike="noStrike" cap="none" dirty="0">
                <a:solidFill>
                  <a:srgbClr val="385623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9" name="Google Shape;330;p25">
              <a:extLst>
                <a:ext uri="{FF2B5EF4-FFF2-40B4-BE49-F238E27FC236}">
                  <a16:creationId xmlns:a16="http://schemas.microsoft.com/office/drawing/2014/main" id="{2B0F2D2C-062C-4C95-897D-D6C92A21146A}"/>
                </a:ext>
              </a:extLst>
            </p:cNvPr>
            <p:cNvSpPr txBox="1"/>
            <p:nvPr/>
          </p:nvSpPr>
          <p:spPr>
            <a:xfrm>
              <a:off x="1619525" y="2287747"/>
              <a:ext cx="1099394" cy="498369"/>
            </a:xfrm>
            <a:prstGeom prst="rect">
              <a:avLst/>
            </a:prstGeom>
            <a:solidFill>
              <a:srgbClr val="D0E0E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Resonancia magnética</a:t>
              </a: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9.8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11.1</a:t>
              </a:r>
              <a:endParaRPr sz="1000" b="1" u="none" strike="noStrike" cap="none" dirty="0">
                <a:solidFill>
                  <a:srgbClr val="385623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Google Shape;372;p25">
              <a:extLst>
                <a:ext uri="{FF2B5EF4-FFF2-40B4-BE49-F238E27FC236}">
                  <a16:creationId xmlns:a16="http://schemas.microsoft.com/office/drawing/2014/main" id="{7D5DCA55-A42D-4316-8D96-78FF74D45563}"/>
                </a:ext>
              </a:extLst>
            </p:cNvPr>
            <p:cNvSpPr txBox="1"/>
            <p:nvPr/>
          </p:nvSpPr>
          <p:spPr>
            <a:xfrm>
              <a:off x="2911366" y="1713007"/>
              <a:ext cx="1102525" cy="485813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</a:pP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/>
                  <a:sym typeface="Arial"/>
                </a:rPr>
                <a:t>SPECT y PET-CT</a:t>
              </a:r>
              <a:endParaRPr lang="es-MX" sz="1400" b="1" dirty="0">
                <a:solidFill>
                  <a:schemeClr val="dk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s-MX" sz="1000" b="1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/>
                  <a:sym typeface="Arial"/>
                </a:rPr>
                <a:t>(</a:t>
              </a:r>
              <a:r>
                <a:rPr lang="es-MX" sz="1000" b="1" dirty="0">
                  <a:solidFill>
                    <a:srgbClr val="1F3864"/>
                  </a:solidFill>
                  <a:latin typeface="Montserrat" panose="00000500000000000000" pitchFamily="2" charset="0"/>
                  <a:ea typeface="Arial"/>
                  <a:cs typeface="Arial"/>
                  <a:sym typeface="Arial"/>
                </a:rPr>
                <a:t>4.0</a:t>
              </a:r>
              <a:r>
                <a:rPr lang="es-MX" sz="1000" b="1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ea typeface="Arial"/>
                  <a:cs typeface="Arial"/>
                  <a:sym typeface="Arial"/>
                </a:rPr>
                <a:t>3.8</a:t>
              </a:r>
              <a:endParaRPr lang="es-MX" sz="1000" dirty="0">
                <a:solidFill>
                  <a:srgbClr val="385623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EC82750F-5A0A-42D4-84B2-46C9611EF923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172585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Mx 2019-2024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3836</Words>
  <Application>Microsoft Office PowerPoint</Application>
  <PresentationFormat>Panorámica</PresentationFormat>
  <Paragraphs>1380</Paragraphs>
  <Slides>33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51" baseType="lpstr">
      <vt:lpstr>MS Mincho</vt:lpstr>
      <vt:lpstr>Arial</vt:lpstr>
      <vt:lpstr>Arial MT</vt:lpstr>
      <vt:lpstr>Calibri</vt:lpstr>
      <vt:lpstr>Calibri Light</vt:lpstr>
      <vt:lpstr>Cambria</vt:lpstr>
      <vt:lpstr>Fira Sans Extra Condensed</vt:lpstr>
      <vt:lpstr>Monserrat</vt:lpstr>
      <vt:lpstr>Montserrat</vt:lpstr>
      <vt:lpstr>Montserrat </vt:lpstr>
      <vt:lpstr>Montserrat Medium</vt:lpstr>
      <vt:lpstr>Montserrat SemiBold</vt:lpstr>
      <vt:lpstr>Noto Sans Symbols</vt:lpstr>
      <vt:lpstr>Roboto</vt:lpstr>
      <vt:lpstr>Times New Roman</vt:lpstr>
      <vt:lpstr>Wingdings</vt:lpstr>
      <vt:lpstr>Tema de Office</vt:lpstr>
      <vt:lpstr>Picture (Metafile)</vt:lpstr>
      <vt:lpstr>PRIMERA SESIÓN ORDINARIA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Implementación de Gratuidad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impresionesgrafinp</dc:creator>
  <cp:lastModifiedBy>inp</cp:lastModifiedBy>
  <cp:revision>71</cp:revision>
  <dcterms:created xsi:type="dcterms:W3CDTF">2023-04-24T22:17:00Z</dcterms:created>
  <dcterms:modified xsi:type="dcterms:W3CDTF">2023-05-02T21:20:21Z</dcterms:modified>
</cp:coreProperties>
</file>