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23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70" r:id="rId11"/>
    <p:sldId id="334" r:id="rId12"/>
    <p:sldId id="341" r:id="rId13"/>
    <p:sldId id="271" r:id="rId14"/>
    <p:sldId id="272" r:id="rId15"/>
    <p:sldId id="269" r:id="rId16"/>
    <p:sldId id="336" r:id="rId17"/>
    <p:sldId id="274" r:id="rId18"/>
    <p:sldId id="332" r:id="rId19"/>
    <p:sldId id="343" r:id="rId20"/>
    <p:sldId id="277" r:id="rId21"/>
    <p:sldId id="281" r:id="rId22"/>
    <p:sldId id="282" r:id="rId23"/>
    <p:sldId id="293" r:id="rId24"/>
    <p:sldId id="320" r:id="rId25"/>
    <p:sldId id="33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CCCCFF"/>
    <a:srgbClr val="203864"/>
    <a:srgbClr val="2196F7"/>
    <a:srgbClr val="1114A3"/>
    <a:srgbClr val="6600CC"/>
    <a:srgbClr val="441D61"/>
    <a:srgbClr val="E65514"/>
    <a:srgbClr val="7F5F35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70" autoAdjust="0"/>
  </p:normalViewPr>
  <p:slideViewPr>
    <p:cSldViewPr snapToGrid="0">
      <p:cViewPr varScale="1">
        <p:scale>
          <a:sx n="61" d="100"/>
          <a:sy n="61" d="100"/>
        </p:scale>
        <p:origin x="14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516823390114935E-2"/>
          <c:y val="4.9429621117945022E-2"/>
          <c:w val="0.91334027846836852"/>
          <c:h val="0.81607330850937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Hoja1!$B$15</c:f>
              <c:strCache>
                <c:ptCount val="1"/>
              </c:strCache>
            </c:strRef>
          </c:tx>
          <c:spPr>
            <a:solidFill>
              <a:srgbClr val="99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Hoja1!$A$16:$A$21</c:f>
              <c:strCache>
                <c:ptCount val="6"/>
                <c:pt idx="0">
                  <c:v>ICM A</c:v>
                </c:pt>
                <c:pt idx="1">
                  <c:v>ICM B</c:v>
                </c:pt>
                <c:pt idx="2">
                  <c:v>ICM C</c:v>
                </c:pt>
                <c:pt idx="3">
                  <c:v>ICM D</c:v>
                </c:pt>
                <c:pt idx="4">
                  <c:v>ICM E</c:v>
                </c:pt>
                <c:pt idx="5">
                  <c:v>ICM F</c:v>
                </c:pt>
              </c:strCache>
            </c:strRef>
          </c:cat>
          <c:val>
            <c:numRef>
              <c:f>Hoja1!$B$16:$B$21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EE2B-42B4-A476-EE43E626E519}"/>
            </c:ext>
          </c:extLst>
        </c:ser>
        <c:ser>
          <c:idx val="1"/>
          <c:order val="1"/>
          <c:tx>
            <c:strRef>
              <c:f>Hoja1!$C$15</c:f>
              <c:strCache>
                <c:ptCount val="1"/>
                <c:pt idx="0">
                  <c:v>2020 =129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i="0"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Hoja1!$A$16:$A$21</c:f>
              <c:strCache>
                <c:ptCount val="6"/>
                <c:pt idx="0">
                  <c:v>ICM A</c:v>
                </c:pt>
                <c:pt idx="1">
                  <c:v>ICM B</c:v>
                </c:pt>
                <c:pt idx="2">
                  <c:v>ICM C</c:v>
                </c:pt>
                <c:pt idx="3">
                  <c:v>ICM D</c:v>
                </c:pt>
                <c:pt idx="4">
                  <c:v>ICM E</c:v>
                </c:pt>
                <c:pt idx="5">
                  <c:v>ICM F</c:v>
                </c:pt>
              </c:strCache>
            </c:strRef>
          </c:cat>
          <c:val>
            <c:numRef>
              <c:f>Hoja1!$C$16:$C$21</c:f>
              <c:numCache>
                <c:formatCode>General</c:formatCode>
                <c:ptCount val="6"/>
                <c:pt idx="0">
                  <c:v>18</c:v>
                </c:pt>
                <c:pt idx="1">
                  <c:v>34</c:v>
                </c:pt>
                <c:pt idx="2">
                  <c:v>47</c:v>
                </c:pt>
                <c:pt idx="3">
                  <c:v>25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2B-42B4-A476-EE43E626E519}"/>
            </c:ext>
          </c:extLst>
        </c:ser>
        <c:ser>
          <c:idx val="2"/>
          <c:order val="2"/>
          <c:tx>
            <c:strRef>
              <c:f>Hoja1!$D$15</c:f>
              <c:strCache>
                <c:ptCount val="1"/>
                <c:pt idx="0">
                  <c:v>2021 =121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Hoja1!$A$16:$A$21</c:f>
              <c:strCache>
                <c:ptCount val="6"/>
                <c:pt idx="0">
                  <c:v>ICM A</c:v>
                </c:pt>
                <c:pt idx="1">
                  <c:v>ICM B</c:v>
                </c:pt>
                <c:pt idx="2">
                  <c:v>ICM C</c:v>
                </c:pt>
                <c:pt idx="3">
                  <c:v>ICM D</c:v>
                </c:pt>
                <c:pt idx="4">
                  <c:v>ICM E</c:v>
                </c:pt>
                <c:pt idx="5">
                  <c:v>ICM F</c:v>
                </c:pt>
              </c:strCache>
            </c:strRef>
          </c:cat>
          <c:val>
            <c:numRef>
              <c:f>Hoja1!$D$16:$D$21</c:f>
              <c:numCache>
                <c:formatCode>General</c:formatCode>
                <c:ptCount val="6"/>
                <c:pt idx="0">
                  <c:v>18</c:v>
                </c:pt>
                <c:pt idx="1">
                  <c:v>31</c:v>
                </c:pt>
                <c:pt idx="2">
                  <c:v>43</c:v>
                </c:pt>
                <c:pt idx="3">
                  <c:v>24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2B-42B4-A476-EE43E626E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3078656"/>
        <c:axId val="113080192"/>
      </c:barChart>
      <c:catAx>
        <c:axId val="11307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i="0" baseline="0"/>
            </a:pPr>
            <a:endParaRPr lang="es-MX"/>
          </a:p>
        </c:txPr>
        <c:crossAx val="113080192"/>
        <c:crosses val="autoZero"/>
        <c:auto val="1"/>
        <c:lblAlgn val="ctr"/>
        <c:lblOffset val="100"/>
        <c:noMultiLvlLbl val="0"/>
      </c:catAx>
      <c:valAx>
        <c:axId val="113080192"/>
        <c:scaling>
          <c:orientation val="minMax"/>
        </c:scaling>
        <c:delete val="0"/>
        <c:axPos val="l"/>
        <c:majorGridlines>
          <c:spPr>
            <a:ln>
              <a:solidFill>
                <a:srgbClr val="A5A5A5">
                  <a:lumMod val="40000"/>
                  <a:lumOff val="60000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i="0">
                <a:latin typeface="+mn-lt"/>
              </a:defRPr>
            </a:pPr>
            <a:endParaRPr lang="es-MX"/>
          </a:p>
        </c:txPr>
        <c:crossAx val="1130786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5221962114880592"/>
          <c:y val="9.3917485871652981E-2"/>
          <c:w val="0.21961671358300866"/>
          <c:h val="0.42933957589035415"/>
        </c:manualLayout>
      </c:layout>
      <c:overlay val="0"/>
      <c:txPr>
        <a:bodyPr/>
        <a:lstStyle/>
        <a:p>
          <a:pPr>
            <a:defRPr sz="900" i="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050" i="1">
          <a:solidFill>
            <a:schemeClr val="tx1">
              <a:lumMod val="85000"/>
              <a:lumOff val="15000"/>
            </a:schemeClr>
          </a:solidFill>
          <a:latin typeface="+mj-lt"/>
        </a:defRPr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57721391914473E-2"/>
          <c:y val="0.16145676447452445"/>
          <c:w val="0.92409820925417652"/>
          <c:h val="0.64521886741682277"/>
        </c:manualLayout>
      </c:layout>
      <c:area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Casos COVID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dLbls>
            <c:dLbl>
              <c:idx val="8"/>
              <c:layout>
                <c:manualLayout>
                  <c:x val="1.5924657061882634E-3"/>
                  <c:y val="-2.3705462429175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8D-4B8F-8439-784E7C20613F}"/>
                </c:ext>
              </c:extLst>
            </c:dLbl>
            <c:dLbl>
              <c:idx val="11"/>
              <c:layout>
                <c:manualLayout>
                  <c:x val="0"/>
                  <c:y val="-2.370546242917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8D-4B8F-8439-784E7C20613F}"/>
                </c:ext>
              </c:extLst>
            </c:dLbl>
            <c:dLbl>
              <c:idx val="12"/>
              <c:layout>
                <c:manualLayout>
                  <c:x val="0"/>
                  <c:y val="-1.1852731214587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8D-4B8F-8439-784E7C20613F}"/>
                </c:ext>
              </c:extLst>
            </c:dLbl>
            <c:dLbl>
              <c:idx val="13"/>
              <c:layout>
                <c:manualLayout>
                  <c:x val="0"/>
                  <c:y val="-1.1852497893107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012179980223331E-2"/>
                      <c:h val="7.56502902985861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98D-4B8F-8439-784E7C20613F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C3F4DEB8-1E97-4A75-9210-9D240BFA8C19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3E1-4E43-879D-4423E6B04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Hoja1!$A$2:$A$26</c:f>
              <c:numCache>
                <c:formatCode>mmm\-yy</c:formatCode>
                <c:ptCount val="25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  <c:pt idx="22">
                  <c:v>44562</c:v>
                </c:pt>
                <c:pt idx="23">
                  <c:v>44593</c:v>
                </c:pt>
                <c:pt idx="24">
                  <c:v>44621</c:v>
                </c:pt>
              </c:numCache>
            </c:numRef>
          </c:cat>
          <c:val>
            <c:numRef>
              <c:f>Hoja1!$B$2:$B$26</c:f>
              <c:numCache>
                <c:formatCode>General</c:formatCode>
                <c:ptCount val="25"/>
                <c:pt idx="0">
                  <c:v>3</c:v>
                </c:pt>
                <c:pt idx="1">
                  <c:v>16</c:v>
                </c:pt>
                <c:pt idx="2">
                  <c:v>69</c:v>
                </c:pt>
                <c:pt idx="3">
                  <c:v>69</c:v>
                </c:pt>
                <c:pt idx="4">
                  <c:v>46</c:v>
                </c:pt>
                <c:pt idx="5">
                  <c:v>33</c:v>
                </c:pt>
                <c:pt idx="6">
                  <c:v>35</c:v>
                </c:pt>
                <c:pt idx="7">
                  <c:v>43</c:v>
                </c:pt>
                <c:pt idx="8">
                  <c:v>43</c:v>
                </c:pt>
                <c:pt idx="9">
                  <c:v>119</c:v>
                </c:pt>
                <c:pt idx="10">
                  <c:v>97</c:v>
                </c:pt>
                <c:pt idx="11">
                  <c:v>15</c:v>
                </c:pt>
                <c:pt idx="12">
                  <c:v>6</c:v>
                </c:pt>
                <c:pt idx="13">
                  <c:v>1</c:v>
                </c:pt>
                <c:pt idx="14">
                  <c:v>1</c:v>
                </c:pt>
                <c:pt idx="15">
                  <c:v>12</c:v>
                </c:pt>
                <c:pt idx="16">
                  <c:v>35</c:v>
                </c:pt>
                <c:pt idx="17">
                  <c:v>47</c:v>
                </c:pt>
                <c:pt idx="18">
                  <c:v>16</c:v>
                </c:pt>
                <c:pt idx="19">
                  <c:v>9</c:v>
                </c:pt>
                <c:pt idx="20">
                  <c:v>3</c:v>
                </c:pt>
                <c:pt idx="21">
                  <c:v>45</c:v>
                </c:pt>
                <c:pt idx="22">
                  <c:v>513</c:v>
                </c:pt>
                <c:pt idx="23">
                  <c:v>105</c:v>
                </c:pt>
                <c:pt idx="2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02-47E1-8699-4BE47BBBACC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Descartados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>
              <c:idx val="21"/>
              <c:layout>
                <c:manualLayout>
                  <c:x val="-1.6286690900920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1D-412C-A702-350A3E316A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Hoja1!$A$2:$A$26</c:f>
              <c:numCache>
                <c:formatCode>mmm\-yy</c:formatCode>
                <c:ptCount val="25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  <c:pt idx="22">
                  <c:v>44562</c:v>
                </c:pt>
                <c:pt idx="23">
                  <c:v>44593</c:v>
                </c:pt>
                <c:pt idx="24">
                  <c:v>44621</c:v>
                </c:pt>
              </c:numCache>
            </c:numRef>
          </c:cat>
          <c:val>
            <c:numRef>
              <c:f>Hoja1!$D$2:$D$26</c:f>
              <c:numCache>
                <c:formatCode>General</c:formatCode>
                <c:ptCount val="25"/>
                <c:pt idx="0">
                  <c:v>10</c:v>
                </c:pt>
                <c:pt idx="1">
                  <c:v>79</c:v>
                </c:pt>
                <c:pt idx="2">
                  <c:v>110</c:v>
                </c:pt>
                <c:pt idx="3">
                  <c:v>62</c:v>
                </c:pt>
                <c:pt idx="4">
                  <c:v>75</c:v>
                </c:pt>
                <c:pt idx="5">
                  <c:v>40</c:v>
                </c:pt>
                <c:pt idx="6">
                  <c:v>89</c:v>
                </c:pt>
                <c:pt idx="7">
                  <c:v>96</c:v>
                </c:pt>
                <c:pt idx="8">
                  <c:v>65</c:v>
                </c:pt>
                <c:pt idx="9">
                  <c:v>119</c:v>
                </c:pt>
                <c:pt idx="10">
                  <c:v>92</c:v>
                </c:pt>
                <c:pt idx="11">
                  <c:v>35</c:v>
                </c:pt>
                <c:pt idx="12">
                  <c:v>27</c:v>
                </c:pt>
                <c:pt idx="13">
                  <c:v>34</c:v>
                </c:pt>
                <c:pt idx="14">
                  <c:v>26</c:v>
                </c:pt>
                <c:pt idx="15">
                  <c:v>35</c:v>
                </c:pt>
                <c:pt idx="16">
                  <c:v>110</c:v>
                </c:pt>
                <c:pt idx="17">
                  <c:v>124</c:v>
                </c:pt>
                <c:pt idx="18">
                  <c:v>57</c:v>
                </c:pt>
                <c:pt idx="19">
                  <c:v>99</c:v>
                </c:pt>
                <c:pt idx="20">
                  <c:v>63</c:v>
                </c:pt>
                <c:pt idx="21">
                  <c:v>79</c:v>
                </c:pt>
                <c:pt idx="22">
                  <c:v>443</c:v>
                </c:pt>
                <c:pt idx="23">
                  <c:v>122</c:v>
                </c:pt>
                <c:pt idx="2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02-47E1-8699-4BE47BBBACC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1849314123766435E-3"/>
                  <c:y val="-7.7042752894819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8D-4B8F-8439-784E7C20613F}"/>
                </c:ext>
              </c:extLst>
            </c:dLbl>
            <c:dLbl>
              <c:idx val="1"/>
              <c:layout>
                <c:manualLayout>
                  <c:x val="-1.4597433675926811E-17"/>
                  <c:y val="-7.1116387287525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8D-4B8F-8439-784E7C20613F}"/>
                </c:ext>
              </c:extLst>
            </c:dLbl>
            <c:dLbl>
              <c:idx val="2"/>
              <c:layout>
                <c:manualLayout>
                  <c:x val="-1.5924657061883217E-3"/>
                  <c:y val="-5.926365607293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98D-4B8F-8439-784E7C20613F}"/>
                </c:ext>
              </c:extLst>
            </c:dLbl>
            <c:dLbl>
              <c:idx val="3"/>
              <c:layout>
                <c:manualLayout>
                  <c:x val="-2.9194867351853621E-17"/>
                  <c:y val="-5.333729046564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98D-4B8F-8439-784E7C20613F}"/>
                </c:ext>
              </c:extLst>
            </c:dLbl>
            <c:dLbl>
              <c:idx val="4"/>
              <c:layout>
                <c:manualLayout>
                  <c:x val="-2.9194867351853621E-17"/>
                  <c:y val="-4.1484559251056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98D-4B8F-8439-784E7C20613F}"/>
                </c:ext>
              </c:extLst>
            </c:dLbl>
            <c:dLbl>
              <c:idx val="5"/>
              <c:layout>
                <c:manualLayout>
                  <c:x val="-5.8389734703707243E-17"/>
                  <c:y val="-5.333729046564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98D-4B8F-8439-784E7C20613F}"/>
                </c:ext>
              </c:extLst>
            </c:dLbl>
            <c:dLbl>
              <c:idx val="6"/>
              <c:layout>
                <c:manualLayout>
                  <c:x val="0"/>
                  <c:y val="-5.333729046564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8D-4B8F-8439-784E7C20613F}"/>
                </c:ext>
              </c:extLst>
            </c:dLbl>
            <c:dLbl>
              <c:idx val="7"/>
              <c:layout>
                <c:manualLayout>
                  <c:x val="-5.8389734703707243E-17"/>
                  <c:y val="-4.7410924858350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8D-4B8F-8439-784E7C20613F}"/>
                </c:ext>
              </c:extLst>
            </c:dLbl>
            <c:dLbl>
              <c:idx val="8"/>
              <c:layout>
                <c:manualLayout>
                  <c:x val="-5.8389734703707243E-17"/>
                  <c:y val="-6.5190021680231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8D-4B8F-8439-784E7C20613F}"/>
                </c:ext>
              </c:extLst>
            </c:dLbl>
            <c:dLbl>
              <c:idx val="11"/>
              <c:layout>
                <c:manualLayout>
                  <c:x val="0"/>
                  <c:y val="-5.3337290465644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8D-4B8F-8439-784E7C20613F}"/>
                </c:ext>
              </c:extLst>
            </c:dLbl>
            <c:dLbl>
              <c:idx val="12"/>
              <c:layout>
                <c:manualLayout>
                  <c:x val="6.5146896944196933E-3"/>
                  <c:y val="-4.1484330981797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890680139906516E-2"/>
                      <c:h val="7.43464797605379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98D-4B8F-8439-784E7C20613F}"/>
                </c:ext>
              </c:extLst>
            </c:dLbl>
            <c:dLbl>
              <c:idx val="13"/>
              <c:layout>
                <c:manualLayout>
                  <c:x val="0"/>
                  <c:y val="-4.741092485835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8D-4B8F-8439-784E7C20613F}"/>
                </c:ext>
              </c:extLst>
            </c:dLbl>
            <c:dLbl>
              <c:idx val="14"/>
              <c:layout>
                <c:manualLayout>
                  <c:x val="0"/>
                  <c:y val="-5.3337290465644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8D-4B8F-8439-784E7C20613F}"/>
                </c:ext>
              </c:extLst>
            </c:dLbl>
            <c:dLbl>
              <c:idx val="15"/>
              <c:layout>
                <c:manualLayout>
                  <c:x val="-1.1677946940741449E-16"/>
                  <c:y val="-5.3337290465644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8D-4B8F-8439-784E7C20613F}"/>
                </c:ext>
              </c:extLst>
            </c:dLbl>
            <c:dLbl>
              <c:idx val="16"/>
              <c:layout>
                <c:manualLayout>
                  <c:x val="6.5147643243699338E-3"/>
                  <c:y val="-4.741090004623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543957265774934E-2"/>
                      <c:h val="6.84201738819110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798D-4B8F-8439-784E7C20613F}"/>
                </c:ext>
              </c:extLst>
            </c:dLbl>
            <c:dLbl>
              <c:idx val="17"/>
              <c:layout>
                <c:manualLayout>
                  <c:x val="1.5924657061882049E-3"/>
                  <c:y val="-5.333729046564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8D-4B8F-8439-784E7C20613F}"/>
                </c:ext>
              </c:extLst>
            </c:dLbl>
            <c:dLbl>
              <c:idx val="18"/>
              <c:layout>
                <c:manualLayout>
                  <c:x val="0"/>
                  <c:y val="-4.1484559251056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98D-4B8F-8439-784E7C20613F}"/>
                </c:ext>
              </c:extLst>
            </c:dLbl>
            <c:dLbl>
              <c:idx val="19"/>
              <c:layout>
                <c:manualLayout>
                  <c:x val="-1.1677946940741449E-16"/>
                  <c:y val="-6.5190021680231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98D-4B8F-8439-784E7C20613F}"/>
                </c:ext>
              </c:extLst>
            </c:dLbl>
            <c:dLbl>
              <c:idx val="20"/>
              <c:layout>
                <c:manualLayout>
                  <c:x val="0"/>
                  <c:y val="-6.519002168023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98D-4B8F-8439-784E7C20613F}"/>
                </c:ext>
              </c:extLst>
            </c:dLbl>
            <c:dLbl>
              <c:idx val="21"/>
              <c:layout>
                <c:manualLayout>
                  <c:x val="-3.1849314123766435E-3"/>
                  <c:y val="-5.333729046564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98D-4B8F-8439-784E7C20613F}"/>
                </c:ext>
              </c:extLst>
            </c:dLbl>
            <c:dLbl>
              <c:idx val="22"/>
              <c:layout>
                <c:manualLayout>
                  <c:x val="-1.1677946940741449E-16"/>
                  <c:y val="3.555819364376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98D-4B8F-8439-784E7C20613F}"/>
                </c:ext>
              </c:extLst>
            </c:dLbl>
            <c:dLbl>
              <c:idx val="24"/>
              <c:layout>
                <c:manualLayout>
                  <c:x val="-3.1849314123766435E-3"/>
                  <c:y val="-9.48218497167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98D-4B8F-8439-784E7C2061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Hoja1!$A$2:$A$26</c:f>
              <c:numCache>
                <c:formatCode>mmm\-yy</c:formatCode>
                <c:ptCount val="25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  <c:pt idx="22">
                  <c:v>44562</c:v>
                </c:pt>
                <c:pt idx="23">
                  <c:v>44593</c:v>
                </c:pt>
                <c:pt idx="24">
                  <c:v>44621</c:v>
                </c:pt>
              </c:numCache>
            </c:numRef>
          </c:cat>
          <c:val>
            <c:numRef>
              <c:f>Hoja1!$E$2:$E$26</c:f>
              <c:numCache>
                <c:formatCode>General</c:formatCode>
                <c:ptCount val="25"/>
                <c:pt idx="0">
                  <c:v>13</c:v>
                </c:pt>
                <c:pt idx="1">
                  <c:v>95</c:v>
                </c:pt>
                <c:pt idx="2">
                  <c:v>181</c:v>
                </c:pt>
                <c:pt idx="3">
                  <c:v>131</c:v>
                </c:pt>
                <c:pt idx="4">
                  <c:v>122</c:v>
                </c:pt>
                <c:pt idx="5">
                  <c:v>73</c:v>
                </c:pt>
                <c:pt idx="6">
                  <c:v>124</c:v>
                </c:pt>
                <c:pt idx="7">
                  <c:v>139</c:v>
                </c:pt>
                <c:pt idx="8">
                  <c:v>108</c:v>
                </c:pt>
                <c:pt idx="9">
                  <c:v>238</c:v>
                </c:pt>
                <c:pt idx="10">
                  <c:v>190</c:v>
                </c:pt>
                <c:pt idx="11">
                  <c:v>50</c:v>
                </c:pt>
                <c:pt idx="12">
                  <c:v>33</c:v>
                </c:pt>
                <c:pt idx="13">
                  <c:v>35</c:v>
                </c:pt>
                <c:pt idx="14">
                  <c:v>27</c:v>
                </c:pt>
                <c:pt idx="15">
                  <c:v>47</c:v>
                </c:pt>
                <c:pt idx="16">
                  <c:v>145</c:v>
                </c:pt>
                <c:pt idx="17">
                  <c:v>171</c:v>
                </c:pt>
                <c:pt idx="18">
                  <c:v>73</c:v>
                </c:pt>
                <c:pt idx="19">
                  <c:v>108</c:v>
                </c:pt>
                <c:pt idx="20">
                  <c:v>66</c:v>
                </c:pt>
                <c:pt idx="21">
                  <c:v>124</c:v>
                </c:pt>
                <c:pt idx="22">
                  <c:v>957</c:v>
                </c:pt>
                <c:pt idx="23">
                  <c:v>227</c:v>
                </c:pt>
                <c:pt idx="2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02-47E1-8699-4BE47BBBA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185088"/>
        <c:axId val="154203264"/>
        <c:extLst>
          <c:ext xmlns:c15="http://schemas.microsoft.com/office/drawing/2012/chart" uri="{02D57815-91ED-43cb-92C2-25804820EDAC}">
            <c15:filteredArea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Neumonia atípica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7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Hoja1!$A$2:$A$26</c15:sqref>
                        </c15:formulaRef>
                      </c:ext>
                    </c:extLst>
                    <c:numCache>
                      <c:formatCode>mmm\-yy</c:formatCode>
                      <c:ptCount val="25"/>
                      <c:pt idx="0">
                        <c:v>43891</c:v>
                      </c:pt>
                      <c:pt idx="1">
                        <c:v>43922</c:v>
                      </c:pt>
                      <c:pt idx="2">
                        <c:v>43952</c:v>
                      </c:pt>
                      <c:pt idx="3">
                        <c:v>43983</c:v>
                      </c:pt>
                      <c:pt idx="4">
                        <c:v>44013</c:v>
                      </c:pt>
                      <c:pt idx="5">
                        <c:v>44044</c:v>
                      </c:pt>
                      <c:pt idx="6">
                        <c:v>44075</c:v>
                      </c:pt>
                      <c:pt idx="7">
                        <c:v>44105</c:v>
                      </c:pt>
                      <c:pt idx="8">
                        <c:v>44136</c:v>
                      </c:pt>
                      <c:pt idx="9">
                        <c:v>44166</c:v>
                      </c:pt>
                      <c:pt idx="10">
                        <c:v>44197</c:v>
                      </c:pt>
                      <c:pt idx="11">
                        <c:v>44228</c:v>
                      </c:pt>
                      <c:pt idx="12">
                        <c:v>44256</c:v>
                      </c:pt>
                      <c:pt idx="13">
                        <c:v>44287</c:v>
                      </c:pt>
                      <c:pt idx="14">
                        <c:v>44317</c:v>
                      </c:pt>
                      <c:pt idx="15">
                        <c:v>44348</c:v>
                      </c:pt>
                      <c:pt idx="16">
                        <c:v>44378</c:v>
                      </c:pt>
                      <c:pt idx="17">
                        <c:v>44409</c:v>
                      </c:pt>
                      <c:pt idx="18">
                        <c:v>44440</c:v>
                      </c:pt>
                      <c:pt idx="19">
                        <c:v>44470</c:v>
                      </c:pt>
                      <c:pt idx="20">
                        <c:v>44501</c:v>
                      </c:pt>
                      <c:pt idx="21">
                        <c:v>44531</c:v>
                      </c:pt>
                      <c:pt idx="22">
                        <c:v>44562</c:v>
                      </c:pt>
                      <c:pt idx="23">
                        <c:v>44593</c:v>
                      </c:pt>
                      <c:pt idx="24">
                        <c:v>44621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0</c:v>
                      </c:pt>
                      <c:pt idx="1">
                        <c:v>0</c:v>
                      </c:pt>
                      <c:pt idx="2">
                        <c:v>2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1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1</c:v>
                      </c:pt>
                      <c:pt idx="23">
                        <c:v>0</c:v>
                      </c:pt>
                      <c:pt idx="2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5102-47E1-8699-4BE47BBBACC1}"/>
                  </c:ext>
                </c:extLst>
              </c15:ser>
            </c15:filteredAreaSeries>
          </c:ext>
        </c:extLst>
      </c:areaChart>
      <c:dateAx>
        <c:axId val="15418508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4203264"/>
        <c:crosses val="autoZero"/>
        <c:auto val="1"/>
        <c:lblOffset val="100"/>
        <c:baseTimeUnit val="months"/>
        <c:majorUnit val="1"/>
        <c:majorTimeUnit val="months"/>
      </c:dateAx>
      <c:valAx>
        <c:axId val="154203264"/>
        <c:scaling>
          <c:orientation val="minMax"/>
          <c:max val="200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4185088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29990431353715"/>
          <c:y val="0.16644895251912822"/>
          <c:w val="0.27854713479723942"/>
          <c:h val="5.237420747335762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223534558180218E-2"/>
          <c:y val="5.2089552238805972E-2"/>
          <c:w val="0.87655204924793739"/>
          <c:h val="0.76549564590596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Hoja2!$C$18</c:f>
              <c:strCache>
                <c:ptCount val="1"/>
              </c:strCache>
            </c:strRef>
          </c:tx>
          <c:spPr>
            <a:solidFill>
              <a:srgbClr val="99CC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Hoja2!$B$19:$B$22</c:f>
              <c:strCache>
                <c:ptCount val="4"/>
                <c:pt idx="0">
                  <c:v>Candidato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strCache>
            </c:strRef>
          </c:cat>
          <c:val>
            <c:numRef>
              <c:f>Hoja2!$C$19:$C$22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DB44-44A2-BCBB-3DF31DB54A9C}"/>
            </c:ext>
          </c:extLst>
        </c:ser>
        <c:ser>
          <c:idx val="1"/>
          <c:order val="1"/>
          <c:tx>
            <c:strRef>
              <c:f>Hoja2!$D$18</c:f>
              <c:strCache>
                <c:ptCount val="1"/>
                <c:pt idx="0">
                  <c:v>2020 =102 (77)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1.56752322279482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44-44A2-BCBB-3DF31DB54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Hoja2!$B$19:$B$22</c:f>
              <c:strCache>
                <c:ptCount val="4"/>
                <c:pt idx="0">
                  <c:v>Candidato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strCache>
            </c:strRef>
          </c:cat>
          <c:val>
            <c:numRef>
              <c:f>Hoja2!$D$19:$D$22</c:f>
              <c:numCache>
                <c:formatCode>General</c:formatCode>
                <c:ptCount val="4"/>
                <c:pt idx="0">
                  <c:v>10</c:v>
                </c:pt>
                <c:pt idx="1">
                  <c:v>66</c:v>
                </c:pt>
                <c:pt idx="2">
                  <c:v>23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4-44A2-BCBB-3DF31DB54A9C}"/>
            </c:ext>
          </c:extLst>
        </c:ser>
        <c:ser>
          <c:idx val="2"/>
          <c:order val="2"/>
          <c:tx>
            <c:strRef>
              <c:f>Hoja2!$E$18</c:f>
              <c:strCache>
                <c:ptCount val="1"/>
                <c:pt idx="0">
                  <c:v>2021 =103 (77)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-1.2223524755095465E-16"/>
                  <c:y val="2.0900309637264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44-44A2-BCBB-3DF31DB54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Hoja2!$B$19:$B$22</c:f>
              <c:strCache>
                <c:ptCount val="4"/>
                <c:pt idx="0">
                  <c:v>Candidato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strCache>
            </c:strRef>
          </c:cat>
          <c:val>
            <c:numRef>
              <c:f>Hoja2!$E$19:$E$22</c:f>
              <c:numCache>
                <c:formatCode>General</c:formatCode>
                <c:ptCount val="4"/>
                <c:pt idx="0">
                  <c:v>13</c:v>
                </c:pt>
                <c:pt idx="1">
                  <c:v>64</c:v>
                </c:pt>
                <c:pt idx="2">
                  <c:v>23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44-44A2-BCBB-3DF31DB54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2958080"/>
        <c:axId val="112968064"/>
      </c:barChart>
      <c:catAx>
        <c:axId val="11295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vert="horz"/>
          <a:lstStyle/>
          <a:p>
            <a:pPr>
              <a:defRPr i="0"/>
            </a:pPr>
            <a:endParaRPr lang="es-MX"/>
          </a:p>
        </c:txPr>
        <c:crossAx val="112968064"/>
        <c:crosses val="autoZero"/>
        <c:auto val="1"/>
        <c:lblAlgn val="ctr"/>
        <c:lblOffset val="100"/>
        <c:noMultiLvlLbl val="0"/>
      </c:catAx>
      <c:valAx>
        <c:axId val="112968064"/>
        <c:scaling>
          <c:orientation val="minMax"/>
        </c:scaling>
        <c:delete val="0"/>
        <c:axPos val="l"/>
        <c:majorGridlines>
          <c:spPr>
            <a:ln>
              <a:solidFill>
                <a:srgbClr val="A5A5A5">
                  <a:lumMod val="40000"/>
                  <a:lumOff val="60000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>
            <a:noFill/>
          </a:ln>
          <a:effectLst/>
        </c:spPr>
        <c:txPr>
          <a:bodyPr rot="-60000000" vert="horz"/>
          <a:lstStyle/>
          <a:p>
            <a:pPr>
              <a:defRPr i="0"/>
            </a:pPr>
            <a:endParaRPr lang="es-MX"/>
          </a:p>
        </c:txPr>
        <c:crossAx val="11295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69502009418815669"/>
          <c:y val="5.1292778736176214E-2"/>
          <c:w val="0.28460106077202646"/>
          <c:h val="0.23809000530907137"/>
        </c:manualLayout>
      </c:layout>
      <c:overlay val="0"/>
      <c:txPr>
        <a:bodyPr/>
        <a:lstStyle/>
        <a:p>
          <a:pPr>
            <a:defRPr sz="900" b="0" i="0" baseline="0"/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i="1">
          <a:solidFill>
            <a:schemeClr val="tx1">
              <a:lumMod val="85000"/>
              <a:lumOff val="15000"/>
            </a:schemeClr>
          </a:solidFill>
          <a:latin typeface="+mj-lt"/>
        </a:defRPr>
      </a:pPr>
      <a:endParaRPr lang="es-MX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653270225302874E-2"/>
          <c:y val="2.4997198036629722E-2"/>
          <c:w val="0.86238937002660299"/>
          <c:h val="0.78543562469965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Hoja3!$B$22</c:f>
              <c:strCache>
                <c:ptCount val="1"/>
              </c:strCache>
            </c:strRef>
          </c:tx>
          <c:spPr>
            <a:solidFill>
              <a:srgbClr val="99CC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Hoja3!$A$23:$A$31</c:f>
              <c:strCache>
                <c:ptCount val="9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Cap Lib</c:v>
                </c:pt>
                <c:pt idx="8">
                  <c:v>Libro</c:v>
                </c:pt>
              </c:strCache>
            </c:strRef>
          </c:cat>
          <c:val>
            <c:numRef>
              <c:f>Hoja3!$B$23:$B$31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5C10-4146-BC80-3B4D26288F2A}"/>
            </c:ext>
          </c:extLst>
        </c:ser>
        <c:ser>
          <c:idx val="1"/>
          <c:order val="1"/>
          <c:tx>
            <c:strRef>
              <c:f>Hoja3!$C$22</c:f>
              <c:strCache>
                <c:ptCount val="1"/>
                <c:pt idx="0">
                  <c:v>2020 =191 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i="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Hoja3!$A$23:$A$31</c:f>
              <c:strCache>
                <c:ptCount val="9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Cap Lib</c:v>
                </c:pt>
                <c:pt idx="8">
                  <c:v>Libro</c:v>
                </c:pt>
              </c:strCache>
            </c:strRef>
          </c:cat>
          <c:val>
            <c:numRef>
              <c:f>Hoja3!$C$23:$C$31</c:f>
              <c:numCache>
                <c:formatCode>General</c:formatCode>
                <c:ptCount val="9"/>
                <c:pt idx="0">
                  <c:v>46</c:v>
                </c:pt>
                <c:pt idx="1">
                  <c:v>2</c:v>
                </c:pt>
                <c:pt idx="2">
                  <c:v>66</c:v>
                </c:pt>
                <c:pt idx="3">
                  <c:v>49</c:v>
                </c:pt>
                <c:pt idx="4">
                  <c:v>4</c:v>
                </c:pt>
                <c:pt idx="5">
                  <c:v>2</c:v>
                </c:pt>
                <c:pt idx="6">
                  <c:v>5</c:v>
                </c:pt>
                <c:pt idx="7">
                  <c:v>16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10-4146-BC80-3B4D26288F2A}"/>
            </c:ext>
          </c:extLst>
        </c:ser>
        <c:ser>
          <c:idx val="2"/>
          <c:order val="2"/>
          <c:tx>
            <c:strRef>
              <c:f>Hoja3!$D$22</c:f>
              <c:strCache>
                <c:ptCount val="1"/>
                <c:pt idx="0">
                  <c:v>2021 =198</c:v>
                </c:pt>
              </c:strCache>
            </c:strRef>
          </c:tx>
          <c:spPr>
            <a:solidFill>
              <a:srgbClr val="44546A">
                <a:lumMod val="50000"/>
              </a:srgbClr>
            </a:solidFill>
          </c:spPr>
          <c:invertIfNegative val="0"/>
          <c:dLbls>
            <c:dLbl>
              <c:idx val="2"/>
              <c:layout>
                <c:manualLayout>
                  <c:x val="8.74038242499501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F9-4DA9-9121-CE067753DDF1}"/>
                </c:ext>
              </c:extLst>
            </c:dLbl>
            <c:dLbl>
              <c:idx val="7"/>
              <c:layout>
                <c:manualLayout>
                  <c:x val="8.7403824249950163E-3"/>
                  <c:y val="4.87521933688571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F9-4DA9-9121-CE067753DD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Hoja3!$A$23:$A$31</c:f>
              <c:strCache>
                <c:ptCount val="9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Cap Lib</c:v>
                </c:pt>
                <c:pt idx="8">
                  <c:v>Libro</c:v>
                </c:pt>
              </c:strCache>
            </c:strRef>
          </c:cat>
          <c:val>
            <c:numRef>
              <c:f>Hoja3!$D$23:$D$31</c:f>
              <c:numCache>
                <c:formatCode>General</c:formatCode>
                <c:ptCount val="9"/>
                <c:pt idx="0">
                  <c:v>47</c:v>
                </c:pt>
                <c:pt idx="1">
                  <c:v>6</c:v>
                </c:pt>
                <c:pt idx="2">
                  <c:v>54</c:v>
                </c:pt>
                <c:pt idx="3">
                  <c:v>63</c:v>
                </c:pt>
                <c:pt idx="4">
                  <c:v>8</c:v>
                </c:pt>
                <c:pt idx="5">
                  <c:v>4</c:v>
                </c:pt>
                <c:pt idx="6">
                  <c:v>1</c:v>
                </c:pt>
                <c:pt idx="7">
                  <c:v>11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10-4146-BC80-3B4D26288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13742976"/>
        <c:axId val="113744512"/>
      </c:barChart>
      <c:catAx>
        <c:axId val="113742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i="0"/>
            </a:pPr>
            <a:endParaRPr lang="es-MX"/>
          </a:p>
        </c:txPr>
        <c:crossAx val="113744512"/>
        <c:crosses val="autoZero"/>
        <c:auto val="1"/>
        <c:lblAlgn val="ctr"/>
        <c:lblOffset val="100"/>
        <c:noMultiLvlLbl val="0"/>
      </c:catAx>
      <c:valAx>
        <c:axId val="113744512"/>
        <c:scaling>
          <c:orientation val="minMax"/>
        </c:scaling>
        <c:delete val="0"/>
        <c:axPos val="l"/>
        <c:majorGridlines>
          <c:spPr>
            <a:ln>
              <a:solidFill>
                <a:srgbClr val="A5A5A5">
                  <a:lumMod val="40000"/>
                  <a:lumOff val="60000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i="0"/>
            </a:pPr>
            <a:endParaRPr lang="es-MX"/>
          </a:p>
        </c:txPr>
        <c:crossAx val="113742976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76344128804842581"/>
          <c:y val="3.2051641171405999E-2"/>
          <c:w val="0.18810898267398013"/>
          <c:h val="0.19360684715817278"/>
        </c:manualLayout>
      </c:layout>
      <c:overlay val="0"/>
      <c:txPr>
        <a:bodyPr/>
        <a:lstStyle/>
        <a:p>
          <a:pPr>
            <a:defRPr sz="900" i="0" baseline="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100" i="1" baseline="0">
          <a:latin typeface="+mj-lt"/>
        </a:defRPr>
      </a:pPr>
      <a:endParaRPr lang="es-MX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Indirecta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Hoja2!$E$2</c:f>
              <c:strCache>
                <c:ptCount val="1"/>
                <c:pt idx="0">
                  <c:v>Asp. Entrada Indir.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Hoja2!$B$3:$B$8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Hoja2!$E$3:$E$8</c:f>
              <c:numCache>
                <c:formatCode>General</c:formatCode>
                <c:ptCount val="6"/>
                <c:pt idx="0">
                  <c:v>230</c:v>
                </c:pt>
                <c:pt idx="1">
                  <c:v>239</c:v>
                </c:pt>
                <c:pt idx="2">
                  <c:v>301</c:v>
                </c:pt>
                <c:pt idx="3">
                  <c:v>315</c:v>
                </c:pt>
                <c:pt idx="4">
                  <c:v>332</c:v>
                </c:pt>
                <c:pt idx="5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F-4D3D-BADA-4C6C966515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441024"/>
        <c:axId val="47128576"/>
      </c:barChart>
      <c:lineChart>
        <c:grouping val="stacked"/>
        <c:varyColors val="0"/>
        <c:ser>
          <c:idx val="1"/>
          <c:order val="1"/>
          <c:tx>
            <c:strRef>
              <c:f>Hoja2!$F$2</c:f>
              <c:strCache>
                <c:ptCount val="1"/>
                <c:pt idx="0">
                  <c:v>Aceptados Entrada Indir.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Hoja2!$F$3:$F$8</c:f>
              <c:numCache>
                <c:formatCode>General</c:formatCode>
                <c:ptCount val="6"/>
                <c:pt idx="0">
                  <c:v>107</c:v>
                </c:pt>
                <c:pt idx="1">
                  <c:v>119</c:v>
                </c:pt>
                <c:pt idx="2">
                  <c:v>129</c:v>
                </c:pt>
                <c:pt idx="3">
                  <c:v>118</c:v>
                </c:pt>
                <c:pt idx="4">
                  <c:v>122</c:v>
                </c:pt>
                <c:pt idx="5">
                  <c:v>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AF-4D3D-BADA-4C6C966515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441024"/>
        <c:axId val="47128576"/>
      </c:lineChart>
      <c:catAx>
        <c:axId val="4744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7128576"/>
        <c:crosses val="autoZero"/>
        <c:auto val="1"/>
        <c:lblAlgn val="ctr"/>
        <c:lblOffset val="100"/>
        <c:noMultiLvlLbl val="0"/>
      </c:catAx>
      <c:valAx>
        <c:axId val="4712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744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Directa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Hoja2!$C$2</c:f>
              <c:strCache>
                <c:ptCount val="1"/>
                <c:pt idx="0">
                  <c:v>Asp. Entrada Dir.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Hoja2!$B$3:$B$8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Hoja2!$C$3:$C$8</c:f>
              <c:numCache>
                <c:formatCode>General</c:formatCode>
                <c:ptCount val="6"/>
                <c:pt idx="0">
                  <c:v>159</c:v>
                </c:pt>
                <c:pt idx="1">
                  <c:v>152</c:v>
                </c:pt>
                <c:pt idx="2">
                  <c:v>155</c:v>
                </c:pt>
                <c:pt idx="3">
                  <c:v>166</c:v>
                </c:pt>
                <c:pt idx="4">
                  <c:v>203</c:v>
                </c:pt>
                <c:pt idx="5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8-407C-A54C-EA754847C4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536000"/>
        <c:axId val="47547136"/>
      </c:barChart>
      <c:lineChart>
        <c:grouping val="stacked"/>
        <c:varyColors val="0"/>
        <c:ser>
          <c:idx val="1"/>
          <c:order val="1"/>
          <c:tx>
            <c:strRef>
              <c:f>Hoja2!$D$2</c:f>
              <c:strCache>
                <c:ptCount val="1"/>
                <c:pt idx="0">
                  <c:v>Aceptados Entrada Dir.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Hoja2!$B$3:$B$8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Hoja2!$D$3:$D$8</c:f>
              <c:numCache>
                <c:formatCode>General</c:formatCode>
                <c:ptCount val="6"/>
                <c:pt idx="0">
                  <c:v>56</c:v>
                </c:pt>
                <c:pt idx="1">
                  <c:v>55</c:v>
                </c:pt>
                <c:pt idx="2">
                  <c:v>56</c:v>
                </c:pt>
                <c:pt idx="3">
                  <c:v>54</c:v>
                </c:pt>
                <c:pt idx="4">
                  <c:v>52</c:v>
                </c:pt>
                <c:pt idx="5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8-407C-A54C-EA754847C4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536000"/>
        <c:axId val="47547136"/>
      </c:lineChart>
      <c:catAx>
        <c:axId val="4753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7547136"/>
        <c:crosses val="autoZero"/>
        <c:auto val="1"/>
        <c:lblAlgn val="ctr"/>
        <c:lblOffset val="100"/>
        <c:noMultiLvlLbl val="0"/>
      </c:catAx>
      <c:valAx>
        <c:axId val="4754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753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pPr>
            <a:r>
              <a:rPr lang="es-MX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Maestría</a:t>
            </a:r>
            <a:r>
              <a:rPr lang="es-MX" b="1" i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 Doctorado INP</a:t>
            </a:r>
          </a:p>
          <a:p>
            <a:pPr>
              <a:defRPr sz="1400" b="0" i="1" u="none" strike="noStrike" kern="1200" spc="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pPr>
            <a:r>
              <a:rPr lang="es-MX" b="1" i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2020-2021</a:t>
            </a:r>
            <a:endParaRPr lang="es-MX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spc="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PowerPoint]Figura 12'!$I$8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333333333333332E-3"/>
                  <c:y val="-1.8136118401866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98-42D6-B25B-D2FE7108A778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98-42D6-B25B-D2FE7108A7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'[Gráfico en Microsoft PowerPoint]Figura 12'!$J$6:$M$7</c:f>
              <c:multiLvlStrCache>
                <c:ptCount val="4"/>
                <c:lvl>
                  <c:pt idx="0">
                    <c:v>Inscritos</c:v>
                  </c:pt>
                  <c:pt idx="1">
                    <c:v>Terminal</c:v>
                  </c:pt>
                  <c:pt idx="2">
                    <c:v>Inscritos</c:v>
                  </c:pt>
                  <c:pt idx="3">
                    <c:v>Terminal</c:v>
                  </c:pt>
                </c:lvl>
                <c:lvl>
                  <c:pt idx="0">
                    <c:v>Maestria</c:v>
                  </c:pt>
                  <c:pt idx="2">
                    <c:v>Doctorado</c:v>
                  </c:pt>
                </c:lvl>
              </c:multiLvlStrCache>
            </c:multiLvlStrRef>
          </c:cat>
          <c:val>
            <c:numRef>
              <c:f>'[Gráfico en Microsoft PowerPoint]Figura 12'!$J$8:$M$8</c:f>
              <c:numCache>
                <c:formatCode>General</c:formatCode>
                <c:ptCount val="4"/>
                <c:pt idx="0">
                  <c:v>101</c:v>
                </c:pt>
                <c:pt idx="1">
                  <c:v>14</c:v>
                </c:pt>
                <c:pt idx="2">
                  <c:v>52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98-42D6-B25B-D2FE7108A778}"/>
            </c:ext>
          </c:extLst>
        </c:ser>
        <c:ser>
          <c:idx val="1"/>
          <c:order val="1"/>
          <c:tx>
            <c:strRef>
              <c:f>'[Gráfico en Microsoft PowerPoint]Figura 12'!$I$9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-3.3338436862058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98-42D6-B25B-D2FE7108A778}"/>
                </c:ext>
              </c:extLst>
            </c:dLbl>
            <c:dLbl>
              <c:idx val="1"/>
              <c:layout>
                <c:manualLayout>
                  <c:x val="-5.0925337632079971E-17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98-42D6-B25B-D2FE7108A7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'[Gráfico en Microsoft PowerPoint]Figura 12'!$J$6:$M$7</c:f>
              <c:multiLvlStrCache>
                <c:ptCount val="4"/>
                <c:lvl>
                  <c:pt idx="0">
                    <c:v>Inscritos</c:v>
                  </c:pt>
                  <c:pt idx="1">
                    <c:v>Terminal</c:v>
                  </c:pt>
                  <c:pt idx="2">
                    <c:v>Inscritos</c:v>
                  </c:pt>
                  <c:pt idx="3">
                    <c:v>Terminal</c:v>
                  </c:pt>
                </c:lvl>
                <c:lvl>
                  <c:pt idx="0">
                    <c:v>Maestria</c:v>
                  </c:pt>
                  <c:pt idx="2">
                    <c:v>Doctorado</c:v>
                  </c:pt>
                </c:lvl>
              </c:multiLvlStrCache>
            </c:multiLvlStrRef>
          </c:cat>
          <c:val>
            <c:numRef>
              <c:f>'[Gráfico en Microsoft PowerPoint]Figura 12'!$J$9:$M$9</c:f>
              <c:numCache>
                <c:formatCode>General</c:formatCode>
                <c:ptCount val="4"/>
                <c:pt idx="0">
                  <c:v>89</c:v>
                </c:pt>
                <c:pt idx="1">
                  <c:v>15</c:v>
                </c:pt>
                <c:pt idx="2">
                  <c:v>52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98-42D6-B25B-D2FE7108A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117440"/>
        <c:axId val="109118976"/>
      </c:barChart>
      <c:catAx>
        <c:axId val="10911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9118976"/>
        <c:crosses val="autoZero"/>
        <c:auto val="1"/>
        <c:lblAlgn val="ctr"/>
        <c:lblOffset val="100"/>
        <c:noMultiLvlLbl val="0"/>
      </c:catAx>
      <c:valAx>
        <c:axId val="10911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911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1366150505138E-2"/>
          <c:y val="0.11873754485553613"/>
          <c:w val="0.92102724964257521"/>
          <c:h val="0.75802127796273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337256614109345E-3"/>
                  <c:y val="3.70463823624215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AE-450C-8DA0-B56C5D647C7E}"/>
                </c:ext>
              </c:extLst>
            </c:dLbl>
            <c:dLbl>
              <c:idx val="1"/>
              <c:layout>
                <c:manualLayout>
                  <c:x val="-2.7668628307054672E-3"/>
                  <c:y val="3.0871985302017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AE-450C-8DA0-B56C5D647C7E}"/>
                </c:ext>
              </c:extLst>
            </c:dLbl>
            <c:dLbl>
              <c:idx val="2"/>
              <c:layout>
                <c:manualLayout>
                  <c:x val="-5.5337256614109345E-3"/>
                  <c:y val="2.46975882416143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AE-450C-8DA0-B56C5D647C7E}"/>
                </c:ext>
              </c:extLst>
            </c:dLbl>
            <c:dLbl>
              <c:idx val="3"/>
              <c:layout>
                <c:manualLayout>
                  <c:x val="2.7668628307054672E-3"/>
                  <c:y val="2.4697588241614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AE-450C-8DA0-B56C5D647C7E}"/>
                </c:ext>
              </c:extLst>
            </c:dLbl>
            <c:dLbl>
              <c:idx val="4"/>
              <c:layout>
                <c:manualLayout>
                  <c:x val="0"/>
                  <c:y val="1.8523191181210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AE-450C-8DA0-B56C5D647C7E}"/>
                </c:ext>
              </c:extLst>
            </c:dLbl>
            <c:dLbl>
              <c:idx val="5"/>
              <c:layout>
                <c:manualLayout>
                  <c:x val="-2.7668628307053657E-3"/>
                  <c:y val="3.0871985302017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AE-450C-8DA0-B56C5D647C7E}"/>
                </c:ext>
              </c:extLst>
            </c:dLbl>
            <c:dLbl>
              <c:idx val="6"/>
              <c:layout>
                <c:manualLayout>
                  <c:x val="-2.7668628307055687E-3"/>
                  <c:y val="2.4697588241614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AE-450C-8DA0-B56C5D647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A. Originales</c:v>
                </c:pt>
                <c:pt idx="1">
                  <c:v>A. Revisión</c:v>
                </c:pt>
                <c:pt idx="2">
                  <c:v>Editoriales</c:v>
                </c:pt>
                <c:pt idx="3">
                  <c:v>Casos Clínicos</c:v>
                </c:pt>
                <c:pt idx="4">
                  <c:v>Casos Anatomoclínicos</c:v>
                </c:pt>
                <c:pt idx="5">
                  <c:v>Criterios Pediátricos</c:v>
                </c:pt>
                <c:pt idx="6">
                  <c:v>Cartas al Editor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16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8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AE-450C-8DA0-B56C5D647C7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005884921164026E-3"/>
                  <c:y val="2.46975882416143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AE-450C-8DA0-B56C5D647C7E}"/>
                </c:ext>
              </c:extLst>
            </c:dLbl>
            <c:dLbl>
              <c:idx val="1"/>
              <c:layout>
                <c:manualLayout>
                  <c:x val="0"/>
                  <c:y val="1.8523191181210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AE-450C-8DA0-B56C5D647C7E}"/>
                </c:ext>
              </c:extLst>
            </c:dLbl>
            <c:dLbl>
              <c:idx val="2"/>
              <c:layout>
                <c:manualLayout>
                  <c:x val="-5.5337256614109848E-3"/>
                  <c:y val="1.8523191181210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AE-450C-8DA0-B56C5D647C7E}"/>
                </c:ext>
              </c:extLst>
            </c:dLbl>
            <c:dLbl>
              <c:idx val="3"/>
              <c:layout>
                <c:manualLayout>
                  <c:x val="0"/>
                  <c:y val="1.8523191181210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AE-450C-8DA0-B56C5D647C7E}"/>
                </c:ext>
              </c:extLst>
            </c:dLbl>
            <c:dLbl>
              <c:idx val="4"/>
              <c:layout>
                <c:manualLayout>
                  <c:x val="0"/>
                  <c:y val="1.23487941208071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AE-450C-8DA0-B56C5D647C7E}"/>
                </c:ext>
              </c:extLst>
            </c:dLbl>
            <c:dLbl>
              <c:idx val="5"/>
              <c:layout>
                <c:manualLayout>
                  <c:x val="-2.7668628307055687E-3"/>
                  <c:y val="2.46975882416143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AE-450C-8DA0-B56C5D647C7E}"/>
                </c:ext>
              </c:extLst>
            </c:dLbl>
            <c:dLbl>
              <c:idx val="6"/>
              <c:layout>
                <c:manualLayout>
                  <c:x val="-2.7668628307055687E-3"/>
                  <c:y val="1.8523191181210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AE-450C-8DA0-B56C5D647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A. Originales</c:v>
                </c:pt>
                <c:pt idx="1">
                  <c:v>A. Revisión</c:v>
                </c:pt>
                <c:pt idx="2">
                  <c:v>Editoriales</c:v>
                </c:pt>
                <c:pt idx="3">
                  <c:v>Casos Clínicos</c:v>
                </c:pt>
                <c:pt idx="4">
                  <c:v>Casos Anatomoclínicos</c:v>
                </c:pt>
                <c:pt idx="5">
                  <c:v>Criterios Pediátricos</c:v>
                </c:pt>
                <c:pt idx="6">
                  <c:v>Cartas al Editor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43</c:v>
                </c:pt>
                <c:pt idx="1">
                  <c:v>36</c:v>
                </c:pt>
                <c:pt idx="2">
                  <c:v>4</c:v>
                </c:pt>
                <c:pt idx="3">
                  <c:v>38</c:v>
                </c:pt>
                <c:pt idx="4">
                  <c:v>2</c:v>
                </c:pt>
                <c:pt idx="5">
                  <c:v>14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AAE-450C-8DA0-B56C5D647C7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8523191181210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AE-450C-8DA0-B56C5D647C7E}"/>
                </c:ext>
              </c:extLst>
            </c:dLbl>
            <c:dLbl>
              <c:idx val="1"/>
              <c:layout>
                <c:manualLayout>
                  <c:x val="0"/>
                  <c:y val="3.08719853020180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AE-450C-8DA0-B56C5D647C7E}"/>
                </c:ext>
              </c:extLst>
            </c:dLbl>
            <c:dLbl>
              <c:idx val="2"/>
              <c:layout>
                <c:manualLayout>
                  <c:x val="0"/>
                  <c:y val="1.8523191181210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AAE-450C-8DA0-B56C5D647C7E}"/>
                </c:ext>
              </c:extLst>
            </c:dLbl>
            <c:dLbl>
              <c:idx val="3"/>
              <c:layout>
                <c:manualLayout>
                  <c:x val="7.6289930237064853E-3"/>
                  <c:y val="1.8523191181210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AE-450C-8DA0-B56C5D647C7E}"/>
                </c:ext>
              </c:extLst>
            </c:dLbl>
            <c:dLbl>
              <c:idx val="4"/>
              <c:layout>
                <c:manualLayout>
                  <c:x val="0"/>
                  <c:y val="1.8523191181210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AAE-450C-8DA0-B56C5D647C7E}"/>
                </c:ext>
              </c:extLst>
            </c:dLbl>
            <c:dLbl>
              <c:idx val="5"/>
              <c:layout>
                <c:manualLayout>
                  <c:x val="-5.5337256614109345E-3"/>
                  <c:y val="1.8523191181210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AE-450C-8DA0-B56C5D647C7E}"/>
                </c:ext>
              </c:extLst>
            </c:dLbl>
            <c:dLbl>
              <c:idx val="6"/>
              <c:layout>
                <c:manualLayout>
                  <c:x val="-2.7668628307054672E-3"/>
                  <c:y val="1.8523191181210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AAE-450C-8DA0-B56C5D647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1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A. Originales</c:v>
                </c:pt>
                <c:pt idx="1">
                  <c:v>A. Revisión</c:v>
                </c:pt>
                <c:pt idx="2">
                  <c:v>Editoriales</c:v>
                </c:pt>
                <c:pt idx="3">
                  <c:v>Casos Clínicos</c:v>
                </c:pt>
                <c:pt idx="4">
                  <c:v>Casos Anatomoclínicos</c:v>
                </c:pt>
                <c:pt idx="5">
                  <c:v>Criterios Pediátricos</c:v>
                </c:pt>
                <c:pt idx="6">
                  <c:v>Cartas al Editor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54</c:v>
                </c:pt>
                <c:pt idx="1">
                  <c:v>27</c:v>
                </c:pt>
                <c:pt idx="2">
                  <c:v>4</c:v>
                </c:pt>
                <c:pt idx="3">
                  <c:v>40</c:v>
                </c:pt>
                <c:pt idx="4">
                  <c:v>0</c:v>
                </c:pt>
                <c:pt idx="5">
                  <c:v>9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AAE-450C-8DA0-B56C5D647C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155392"/>
        <c:axId val="59793792"/>
      </c:barChart>
      <c:catAx>
        <c:axId val="6015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9793792"/>
        <c:crosses val="autoZero"/>
        <c:auto val="1"/>
        <c:lblAlgn val="ctr"/>
        <c:lblOffset val="100"/>
        <c:noMultiLvlLbl val="0"/>
      </c:catAx>
      <c:valAx>
        <c:axId val="5979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015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80781392961526"/>
          <c:y val="6.9596436223676894E-2"/>
          <c:w val="0.3530348094015075"/>
          <c:h val="0.19270686680640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76927864352248"/>
          <c:y val="2.9576298353746526E-2"/>
          <c:w val="0.6355645282524669"/>
          <c:h val="0.89485020883368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9577264127591047E-3"/>
                  <c:y val="-1.971730759133887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5D-41E2-B81A-4A6F6AC2A169}"/>
                </c:ext>
              </c:extLst>
            </c:dLbl>
            <c:dLbl>
              <c:idx val="1"/>
              <c:layout>
                <c:manualLayout>
                  <c:x val="-7.94363521701213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5D-41E2-B81A-4A6F6AC2A169}"/>
                </c:ext>
              </c:extLst>
            </c:dLbl>
            <c:dLbl>
              <c:idx val="2"/>
              <c:layout>
                <c:manualLayout>
                  <c:x val="-7.9436352170121384E-3"/>
                  <c:y val="-9.858653795669437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5D-41E2-B81A-4A6F6AC2A169}"/>
                </c:ext>
              </c:extLst>
            </c:dLbl>
            <c:dLbl>
              <c:idx val="3"/>
              <c:layout>
                <c:manualLayout>
                  <c:x val="-9.92954402126521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5D-41E2-B81A-4A6F6AC2A169}"/>
                </c:ext>
              </c:extLst>
            </c:dLbl>
            <c:dLbl>
              <c:idx val="4"/>
              <c:layout>
                <c:manualLayout>
                  <c:x val="-7.9436352170120655E-3"/>
                  <c:y val="2.68875482282164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5D-41E2-B81A-4A6F6AC2A169}"/>
                </c:ext>
              </c:extLst>
            </c:dLbl>
            <c:dLbl>
              <c:idx val="5"/>
              <c:layout>
                <c:manualLayout>
                  <c:x val="-7.94363521701213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5D-41E2-B81A-4A6F6AC2A169}"/>
                </c:ext>
              </c:extLst>
            </c:dLbl>
            <c:dLbl>
              <c:idx val="6"/>
              <c:layout>
                <c:manualLayout>
                  <c:x val="-7.94363521701213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5D-41E2-B81A-4A6F6AC2A169}"/>
                </c:ext>
              </c:extLst>
            </c:dLbl>
            <c:dLbl>
              <c:idx val="7"/>
              <c:layout>
                <c:manualLayout>
                  <c:x val="-7.94363521701213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5D-41E2-B81A-4A6F6AC2A169}"/>
                </c:ext>
              </c:extLst>
            </c:dLbl>
            <c:dLbl>
              <c:idx val="8"/>
              <c:layout>
                <c:manualLayout>
                  <c:x val="-7.9436352170121384E-3"/>
                  <c:y val="-2.68875482282161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5D-41E2-B81A-4A6F6AC2A169}"/>
                </c:ext>
              </c:extLst>
            </c:dLbl>
            <c:dLbl>
              <c:idx val="9"/>
              <c:layout>
                <c:manualLayout>
                  <c:x val="-5.9577264127591047E-3"/>
                  <c:y val="2.68875482282164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5D-41E2-B81A-4A6F6AC2A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Accidentes y violencias</c:v>
                </c:pt>
                <c:pt idx="1">
                  <c:v>Gastroenterologicas</c:v>
                </c:pt>
                <c:pt idx="2">
                  <c:v>Onco-hematologicas</c:v>
                </c:pt>
                <c:pt idx="3">
                  <c:v>Quirurgicas</c:v>
                </c:pt>
                <c:pt idx="4">
                  <c:v>Afecciones respiratorias</c:v>
                </c:pt>
                <c:pt idx="5">
                  <c:v>Infectológicas</c:v>
                </c:pt>
                <c:pt idx="6">
                  <c:v>Neurológicas</c:v>
                </c:pt>
                <c:pt idx="7">
                  <c:v>Recien nacido</c:v>
                </c:pt>
                <c:pt idx="8">
                  <c:v>Cardiológicas</c:v>
                </c:pt>
                <c:pt idx="9">
                  <c:v>Diarrea complicada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3197</c:v>
                </c:pt>
                <c:pt idx="1">
                  <c:v>1114</c:v>
                </c:pt>
                <c:pt idx="2">
                  <c:v>1164</c:v>
                </c:pt>
                <c:pt idx="3">
                  <c:v>624</c:v>
                </c:pt>
                <c:pt idx="4">
                  <c:v>2123</c:v>
                </c:pt>
                <c:pt idx="5">
                  <c:v>846</c:v>
                </c:pt>
                <c:pt idx="6">
                  <c:v>735</c:v>
                </c:pt>
                <c:pt idx="7">
                  <c:v>312</c:v>
                </c:pt>
                <c:pt idx="8">
                  <c:v>403</c:v>
                </c:pt>
                <c:pt idx="9">
                  <c:v>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5D-41E2-B81A-4A6F6AC2A16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9295440212651739E-3"/>
                  <c:y val="9.858653795669437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5D-41E2-B81A-4A6F6AC2A169}"/>
                </c:ext>
              </c:extLst>
            </c:dLbl>
            <c:dLbl>
              <c:idx val="1"/>
              <c:layout>
                <c:manualLayout>
                  <c:x val="-7.9436352170121384E-3"/>
                  <c:y val="-2.68875482282174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55D-41E2-B81A-4A6F6AC2A169}"/>
                </c:ext>
              </c:extLst>
            </c:dLbl>
            <c:dLbl>
              <c:idx val="2"/>
              <c:layout>
                <c:manualLayout>
                  <c:x val="-7.94363521701213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5D-41E2-B81A-4A6F6AC2A169}"/>
                </c:ext>
              </c:extLst>
            </c:dLbl>
            <c:dLbl>
              <c:idx val="3"/>
              <c:layout>
                <c:manualLayout>
                  <c:x val="-7.9436352170121384E-3"/>
                  <c:y val="-2.68875482282164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5D-41E2-B81A-4A6F6AC2A169}"/>
                </c:ext>
              </c:extLst>
            </c:dLbl>
            <c:dLbl>
              <c:idx val="4"/>
              <c:layout>
                <c:manualLayout>
                  <c:x val="-7.94363521701213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55D-41E2-B81A-4A6F6AC2A169}"/>
                </c:ext>
              </c:extLst>
            </c:dLbl>
            <c:dLbl>
              <c:idx val="5"/>
              <c:layout>
                <c:manualLayout>
                  <c:x val="-9.9295440212652103E-3"/>
                  <c:y val="-2.68875482282164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5D-41E2-B81A-4A6F6AC2A169}"/>
                </c:ext>
              </c:extLst>
            </c:dLbl>
            <c:dLbl>
              <c:idx val="6"/>
              <c:layout>
                <c:manualLayout>
                  <c:x val="-7.943635217012174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55D-41E2-B81A-4A6F6AC2A169}"/>
                </c:ext>
              </c:extLst>
            </c:dLbl>
            <c:dLbl>
              <c:idx val="7"/>
              <c:layout>
                <c:manualLayout>
                  <c:x val="-5.9577264127591047E-3"/>
                  <c:y val="-4.929326897834718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55D-41E2-B81A-4A6F6AC2A169}"/>
                </c:ext>
              </c:extLst>
            </c:dLbl>
            <c:dLbl>
              <c:idx val="8"/>
              <c:layout>
                <c:manualLayout>
                  <c:x val="3.3057124502650741E-3"/>
                  <c:y val="1.174444976016627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445829816702116E-2"/>
                      <c:h val="3.43220843458244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C55D-41E2-B81A-4A6F6AC2A169}"/>
                </c:ext>
              </c:extLst>
            </c:dLbl>
            <c:dLbl>
              <c:idx val="9"/>
              <c:layout>
                <c:manualLayout>
                  <c:x val="-7.943635217012174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55D-41E2-B81A-4A6F6AC2A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Accidentes y violencias</c:v>
                </c:pt>
                <c:pt idx="1">
                  <c:v>Gastroenterologicas</c:v>
                </c:pt>
                <c:pt idx="2">
                  <c:v>Onco-hematologicas</c:v>
                </c:pt>
                <c:pt idx="3">
                  <c:v>Quirurgicas</c:v>
                </c:pt>
                <c:pt idx="4">
                  <c:v>Afecciones respiratorias</c:v>
                </c:pt>
                <c:pt idx="5">
                  <c:v>Infectológicas</c:v>
                </c:pt>
                <c:pt idx="6">
                  <c:v>Neurológicas</c:v>
                </c:pt>
                <c:pt idx="7">
                  <c:v>Recien nacido</c:v>
                </c:pt>
                <c:pt idx="8">
                  <c:v>Cardiológicas</c:v>
                </c:pt>
                <c:pt idx="9">
                  <c:v>Diarrea complicada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2959</c:v>
                </c:pt>
                <c:pt idx="1">
                  <c:v>945</c:v>
                </c:pt>
                <c:pt idx="2">
                  <c:v>933</c:v>
                </c:pt>
                <c:pt idx="3">
                  <c:v>707</c:v>
                </c:pt>
                <c:pt idx="4">
                  <c:v>683</c:v>
                </c:pt>
                <c:pt idx="5">
                  <c:v>622</c:v>
                </c:pt>
                <c:pt idx="6">
                  <c:v>606</c:v>
                </c:pt>
                <c:pt idx="7">
                  <c:v>359</c:v>
                </c:pt>
                <c:pt idx="8">
                  <c:v>288</c:v>
                </c:pt>
                <c:pt idx="9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55D-41E2-B81A-4A6F6AC2A16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Accidentes y violencias</c:v>
                </c:pt>
                <c:pt idx="1">
                  <c:v>Gastroenterologicas</c:v>
                </c:pt>
                <c:pt idx="2">
                  <c:v>Onco-hematologicas</c:v>
                </c:pt>
                <c:pt idx="3">
                  <c:v>Quirurgicas</c:v>
                </c:pt>
                <c:pt idx="4">
                  <c:v>Afecciones respiratorias</c:v>
                </c:pt>
                <c:pt idx="5">
                  <c:v>Infectológicas</c:v>
                </c:pt>
                <c:pt idx="6">
                  <c:v>Neurológicas</c:v>
                </c:pt>
                <c:pt idx="7">
                  <c:v>Recien nacido</c:v>
                </c:pt>
                <c:pt idx="8">
                  <c:v>Cardiológicas</c:v>
                </c:pt>
                <c:pt idx="9">
                  <c:v>Diarrea complicada</c:v>
                </c:pt>
              </c:strCache>
            </c:strRef>
          </c:cat>
          <c:val>
            <c:numRef>
              <c:f>Hoja1!$D$2:$D$11</c:f>
              <c:numCache>
                <c:formatCode>General</c:formatCode>
                <c:ptCount val="10"/>
                <c:pt idx="0">
                  <c:v>3620</c:v>
                </c:pt>
                <c:pt idx="1">
                  <c:v>921</c:v>
                </c:pt>
                <c:pt idx="2">
                  <c:v>907</c:v>
                </c:pt>
                <c:pt idx="3">
                  <c:v>745</c:v>
                </c:pt>
                <c:pt idx="4">
                  <c:v>215</c:v>
                </c:pt>
                <c:pt idx="5">
                  <c:v>664</c:v>
                </c:pt>
                <c:pt idx="6">
                  <c:v>584</c:v>
                </c:pt>
                <c:pt idx="7">
                  <c:v>286</c:v>
                </c:pt>
                <c:pt idx="8">
                  <c:v>308</c:v>
                </c:pt>
                <c:pt idx="9">
                  <c:v>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55D-41E2-B81A-4A6F6AC2A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47586432"/>
        <c:axId val="147596416"/>
      </c:barChart>
      <c:catAx>
        <c:axId val="14758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7596416"/>
        <c:crosses val="autoZero"/>
        <c:auto val="1"/>
        <c:lblAlgn val="ctr"/>
        <c:lblOffset val="100"/>
        <c:noMultiLvlLbl val="0"/>
      </c:catAx>
      <c:valAx>
        <c:axId val="14759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758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258958598805301"/>
          <c:y val="4.9865181175498208E-2"/>
          <c:w val="0.13234118218868426"/>
          <c:h val="0.2538435959593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10334235354346"/>
          <c:y val="4.2485441409942239E-2"/>
          <c:w val="0.85034109325794949"/>
          <c:h val="0.81158697143662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1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Hoja1!$A$3:$A$5</c:f>
              <c:strCache>
                <c:ptCount val="3"/>
                <c:pt idx="0">
                  <c:v>Haploidéntico</c:v>
                </c:pt>
                <c:pt idx="1">
                  <c:v>Alogénico</c:v>
                </c:pt>
                <c:pt idx="2">
                  <c:v>Autólogo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>
                  <c:v>9</c:v>
                </c:pt>
                <c:pt idx="1">
                  <c:v>20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C-43E6-BBAC-A074795DD10C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1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Hoja1!$A$3:$A$5</c:f>
              <c:strCache>
                <c:ptCount val="3"/>
                <c:pt idx="0">
                  <c:v>Haploidéntico</c:v>
                </c:pt>
                <c:pt idx="1">
                  <c:v>Alogénico</c:v>
                </c:pt>
                <c:pt idx="2">
                  <c:v>Autólogo</c:v>
                </c:pt>
              </c:strCache>
            </c:strRef>
          </c:cat>
          <c:val>
            <c:numRef>
              <c:f>Hoja1!$C$3:$C$5</c:f>
              <c:numCache>
                <c:formatCode>General</c:formatCode>
                <c:ptCount val="3"/>
                <c:pt idx="0">
                  <c:v>18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8C-43E6-BBAC-A074795DD10C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Hoja1!$A$3:$A$5</c:f>
              <c:strCache>
                <c:ptCount val="3"/>
                <c:pt idx="0">
                  <c:v>Haploidéntico</c:v>
                </c:pt>
                <c:pt idx="1">
                  <c:v>Alogénico</c:v>
                </c:pt>
                <c:pt idx="2">
                  <c:v>Autólogo</c:v>
                </c:pt>
              </c:strCache>
            </c:strRef>
          </c:cat>
          <c:val>
            <c:numRef>
              <c:f>Hoja1!$D$3:$D$5</c:f>
              <c:numCache>
                <c:formatCode>General</c:formatCode>
                <c:ptCount val="3"/>
                <c:pt idx="0">
                  <c:v>19</c:v>
                </c:pt>
                <c:pt idx="1">
                  <c:v>22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8C-43E6-BBAC-A074795DD1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53984384"/>
        <c:axId val="153994368"/>
      </c:barChart>
      <c:catAx>
        <c:axId val="15398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3994368"/>
        <c:crosses val="autoZero"/>
        <c:auto val="1"/>
        <c:lblAlgn val="ctr"/>
        <c:lblOffset val="100"/>
        <c:noMultiLvlLbl val="0"/>
      </c:catAx>
      <c:valAx>
        <c:axId val="15399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398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638161318667811"/>
          <c:y val="6.1041082816910688E-2"/>
          <c:w val="0.1650065134184901"/>
          <c:h val="0.27137152549364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 algn="ctr">
        <a:defRPr lang="en-US" sz="1000" b="0" i="0" u="none" strike="noStrike" kern="1200" baseline="0">
          <a:solidFill>
            <a:schemeClr val="tx2"/>
          </a:solidFill>
          <a:latin typeface="+mn-lt"/>
          <a:ea typeface="+mn-ea"/>
          <a:cs typeface="+mn-cs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0.15409</cdr:x>
      <cdr:y>0.39053</cdr:y>
    </cdr:from>
    <cdr:to>
      <cdr:x>0.33576</cdr:x>
      <cdr:y>0.44982</cdr:y>
    </cdr:to>
    <cdr:sp macro="" textlink="">
      <cdr:nvSpPr>
        <cdr:cNvPr id="3" name="CuadroTexto 114">
          <a:extLst xmlns:a="http://schemas.openxmlformats.org/drawingml/2006/main">
            <a:ext uri="{FF2B5EF4-FFF2-40B4-BE49-F238E27FC236}">
              <a16:creationId xmlns:a16="http://schemas.microsoft.com/office/drawing/2014/main" id="{CE83D5BE-B146-47B3-86A7-94923B083854}"/>
            </a:ext>
          </a:extLst>
        </cdr:cNvPr>
        <cdr:cNvSpPr txBox="1"/>
      </cdr:nvSpPr>
      <cdr:spPr>
        <a:xfrm xmlns:a="http://schemas.openxmlformats.org/drawingml/2006/main">
          <a:off x="1196525" y="1598035"/>
          <a:ext cx="1410666" cy="242619"/>
        </a:xfrm>
        <a:prstGeom xmlns:a="http://schemas.openxmlformats.org/drawingml/2006/main" prst="rect">
          <a:avLst/>
        </a:prstGeom>
        <a:solidFill xmlns:a="http://schemas.openxmlformats.org/drawingml/2006/main">
          <a:srgbClr val="E65514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900" b="1" dirty="0">
              <a:solidFill>
                <a:schemeClr val="bg1"/>
              </a:solidFill>
            </a:rPr>
            <a:t>7 Defunciones 2020</a:t>
          </a:r>
        </a:p>
      </cdr:txBody>
    </cdr:sp>
  </cdr:relSizeAnchor>
  <cdr:relSizeAnchor xmlns:cdr="http://schemas.openxmlformats.org/drawingml/2006/chartDrawing">
    <cdr:from>
      <cdr:x>0.54818</cdr:x>
      <cdr:y>0.38467</cdr:y>
    </cdr:from>
    <cdr:to>
      <cdr:x>0.72985</cdr:x>
      <cdr:y>0.44396</cdr:y>
    </cdr:to>
    <cdr:sp macro="" textlink="">
      <cdr:nvSpPr>
        <cdr:cNvPr id="4" name="CuadroTexto 115">
          <a:extLst xmlns:a="http://schemas.openxmlformats.org/drawingml/2006/main">
            <a:ext uri="{FF2B5EF4-FFF2-40B4-BE49-F238E27FC236}">
              <a16:creationId xmlns:a16="http://schemas.microsoft.com/office/drawing/2014/main" id="{4B8E467D-761A-40FA-878C-A6B9FFFB87FF}"/>
            </a:ext>
          </a:extLst>
        </cdr:cNvPr>
        <cdr:cNvSpPr txBox="1"/>
      </cdr:nvSpPr>
      <cdr:spPr>
        <a:xfrm xmlns:a="http://schemas.openxmlformats.org/drawingml/2006/main">
          <a:off x="4256657" y="1574073"/>
          <a:ext cx="1410665" cy="242619"/>
        </a:xfrm>
        <a:prstGeom xmlns:a="http://schemas.openxmlformats.org/drawingml/2006/main" prst="rect">
          <a:avLst/>
        </a:prstGeom>
        <a:solidFill xmlns:a="http://schemas.openxmlformats.org/drawingml/2006/main">
          <a:srgbClr val="E65514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900" b="1" dirty="0">
              <a:solidFill>
                <a:schemeClr val="bg1"/>
              </a:solidFill>
            </a:rPr>
            <a:t>3 Defunciones 2021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92323-FBDE-4D4A-9838-D3BBD2B042CB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9CCDA-88BF-42AB-8F12-E14E0AD88D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752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D615-2388-4248-B33C-5E500E6830DF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56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598D-57E6-457D-9706-35DD774B7586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30C-D137-4B63-9DFE-A5D02ADAD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40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598D-57E6-457D-9706-35DD774B7586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30C-D137-4B63-9DFE-A5D02ADAD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946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598D-57E6-457D-9706-35DD774B7586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30C-D137-4B63-9DFE-A5D02ADAD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99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598D-57E6-457D-9706-35DD774B7586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30C-D137-4B63-9DFE-A5D02ADAD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775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598D-57E6-457D-9706-35DD774B7586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30C-D137-4B63-9DFE-A5D02ADAD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57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598D-57E6-457D-9706-35DD774B7586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30C-D137-4B63-9DFE-A5D02ADAD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477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598D-57E6-457D-9706-35DD774B7586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30C-D137-4B63-9DFE-A5D02ADAD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39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598D-57E6-457D-9706-35DD774B7586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30C-D137-4B63-9DFE-A5D02ADAD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13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598D-57E6-457D-9706-35DD774B7586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30C-D137-4B63-9DFE-A5D02ADAD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289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598D-57E6-457D-9706-35DD774B7586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30C-D137-4B63-9DFE-A5D02ADAD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517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598D-57E6-457D-9706-35DD774B7586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930C-D137-4B63-9DFE-A5D02ADAD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2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B598D-57E6-457D-9706-35DD774B7586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0930C-D137-4B63-9DFE-A5D02ADAD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901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EF143A9-623D-47A4-9E6B-2D2AC1068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323"/>
          <a:stretch/>
        </p:blipFill>
        <p:spPr>
          <a:xfrm>
            <a:off x="199433" y="114387"/>
            <a:ext cx="9080200" cy="62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3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6364A0A-4572-478F-98F8-8F14CEE69072}"/>
              </a:ext>
            </a:extLst>
          </p:cNvPr>
          <p:cNvSpPr/>
          <p:nvPr/>
        </p:nvSpPr>
        <p:spPr>
          <a:xfrm>
            <a:off x="31090" y="1081609"/>
            <a:ext cx="4274771" cy="367845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Tasas  de Infecciones Asociadas a la Atención en Salud </a:t>
            </a:r>
            <a:b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11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2020 - 2021</a:t>
            </a:r>
            <a:endParaRPr lang="es-MX" sz="1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Tabla 4">
            <a:extLst>
              <a:ext uri="{FF2B5EF4-FFF2-40B4-BE49-F238E27FC236}">
                <a16:creationId xmlns:a16="http://schemas.microsoft.com/office/drawing/2014/main" id="{52507022-8EC9-4CD3-A495-1AB1468B6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9167"/>
              </p:ext>
            </p:extLst>
          </p:nvPr>
        </p:nvGraphicFramePr>
        <p:xfrm>
          <a:off x="149646" y="1723463"/>
          <a:ext cx="400004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230">
                  <a:extLst>
                    <a:ext uri="{9D8B030D-6E8A-4147-A177-3AD203B41FA5}">
                      <a16:colId xmlns:a16="http://schemas.microsoft.com/office/drawing/2014/main" val="1915260747"/>
                    </a:ext>
                  </a:extLst>
                </a:gridCol>
                <a:gridCol w="592581">
                  <a:extLst>
                    <a:ext uri="{9D8B030D-6E8A-4147-A177-3AD203B41FA5}">
                      <a16:colId xmlns:a16="http://schemas.microsoft.com/office/drawing/2014/main" val="3814174959"/>
                    </a:ext>
                  </a:extLst>
                </a:gridCol>
                <a:gridCol w="723538">
                  <a:extLst>
                    <a:ext uri="{9D8B030D-6E8A-4147-A177-3AD203B41FA5}">
                      <a16:colId xmlns:a16="http://schemas.microsoft.com/office/drawing/2014/main" val="1945996831"/>
                    </a:ext>
                  </a:extLst>
                </a:gridCol>
                <a:gridCol w="579969">
                  <a:extLst>
                    <a:ext uri="{9D8B030D-6E8A-4147-A177-3AD203B41FA5}">
                      <a16:colId xmlns:a16="http://schemas.microsoft.com/office/drawing/2014/main" val="3000569090"/>
                    </a:ext>
                  </a:extLst>
                </a:gridCol>
                <a:gridCol w="861722">
                  <a:extLst>
                    <a:ext uri="{9D8B030D-6E8A-4147-A177-3AD203B41FA5}">
                      <a16:colId xmlns:a16="http://schemas.microsoft.com/office/drawing/2014/main" val="3273210176"/>
                    </a:ext>
                  </a:extLst>
                </a:gridCol>
              </a:tblGrid>
              <a:tr h="203020">
                <a:tc>
                  <a:txBody>
                    <a:bodyPr/>
                    <a:lstStyle/>
                    <a:p>
                      <a:pPr algn="l"/>
                      <a:r>
                        <a:rPr lang="es-MX" sz="800" dirty="0"/>
                        <a:t>Año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2020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8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2021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22532"/>
                  </a:ext>
                </a:extLst>
              </a:tr>
              <a:tr h="453648">
                <a:tc>
                  <a:txBody>
                    <a:bodyPr/>
                    <a:lstStyle/>
                    <a:p>
                      <a:r>
                        <a:rPr lang="es-MX" sz="800" dirty="0">
                          <a:solidFill>
                            <a:schemeClr val="bg1"/>
                          </a:solidFill>
                        </a:rPr>
                        <a:t>Infecciones Asociadas a la Atención en Salud (IAAS)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solidFill>
                            <a:schemeClr val="bg1"/>
                          </a:solidFill>
                        </a:rPr>
                        <a:t>Eventos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>
                          <a:solidFill>
                            <a:schemeClr val="bg1"/>
                          </a:solidFill>
                        </a:rPr>
                        <a:t>Tasa por 1,000 días estancia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solidFill>
                            <a:schemeClr val="bg1"/>
                          </a:solidFill>
                        </a:rPr>
                        <a:t>Eventos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solidFill>
                            <a:schemeClr val="bg1"/>
                          </a:solidFill>
                        </a:rPr>
                        <a:t>Tasa por 1,000 días estancia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732126"/>
                  </a:ext>
                </a:extLst>
              </a:tr>
              <a:tr h="319031">
                <a:tc>
                  <a:txBody>
                    <a:bodyPr/>
                    <a:lstStyle/>
                    <a:p>
                      <a:r>
                        <a:rPr lang="es-MX" sz="800" dirty="0"/>
                        <a:t>IAAS globales incluyendo UTIs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442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7.9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619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10.3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90274"/>
                  </a:ext>
                </a:extLst>
              </a:tr>
              <a:tr h="203020">
                <a:tc>
                  <a:txBody>
                    <a:bodyPr/>
                    <a:lstStyle/>
                    <a:p>
                      <a:r>
                        <a:rPr lang="es-MX" sz="800" dirty="0"/>
                        <a:t>COVID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0.18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0.09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138806"/>
                  </a:ext>
                </a:extLst>
              </a:tr>
              <a:tr h="551054">
                <a:tc>
                  <a:txBody>
                    <a:bodyPr/>
                    <a:lstStyle/>
                    <a:p>
                      <a:endParaRPr lang="es-MX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solidFill>
                            <a:schemeClr val="bg1"/>
                          </a:solidFill>
                        </a:rPr>
                        <a:t>Eventos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solidFill>
                            <a:schemeClr val="bg1"/>
                          </a:solidFill>
                        </a:rPr>
                        <a:t>Tasa por 1,000 días método invasivo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solidFill>
                            <a:schemeClr val="bg1"/>
                          </a:solidFill>
                        </a:rPr>
                        <a:t>Eventos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>
                          <a:solidFill>
                            <a:schemeClr val="bg1"/>
                          </a:solidFill>
                        </a:rPr>
                        <a:t>Tasa por 1,000 días método invasivo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132456"/>
                  </a:ext>
                </a:extLst>
              </a:tr>
              <a:tr h="435042">
                <a:tc>
                  <a:txBody>
                    <a:bodyPr/>
                    <a:lstStyle/>
                    <a:p>
                      <a:r>
                        <a:rPr lang="es-MX" sz="800" dirty="0"/>
                        <a:t>Infección del Torrente Sanguíneo Asociada a Catéter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42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1.6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40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1.4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10657"/>
                  </a:ext>
                </a:extLst>
              </a:tr>
              <a:tr h="329926">
                <a:tc>
                  <a:txBody>
                    <a:bodyPr/>
                    <a:lstStyle/>
                    <a:p>
                      <a:r>
                        <a:rPr lang="es-MX" sz="800" dirty="0"/>
                        <a:t>Neumonías Asociadas a Ventilador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54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8.4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58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8.1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541946"/>
                  </a:ext>
                </a:extLst>
              </a:tr>
              <a:tr h="453648">
                <a:tc>
                  <a:txBody>
                    <a:bodyPr/>
                    <a:lstStyle/>
                    <a:p>
                      <a:r>
                        <a:rPr lang="es-MX" sz="800" dirty="0"/>
                        <a:t>Infecciones de Vías Urinarias Asociadas a Catéter Urinario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3.1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3.3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269866"/>
                  </a:ext>
                </a:extLst>
              </a:tr>
              <a:tr h="329926">
                <a:tc>
                  <a:txBody>
                    <a:bodyPr/>
                    <a:lstStyle/>
                    <a:p>
                      <a:endParaRPr lang="es-MX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solidFill>
                            <a:schemeClr val="bg1"/>
                          </a:solidFill>
                        </a:rPr>
                        <a:t>Eventos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solidFill>
                            <a:schemeClr val="bg1"/>
                          </a:solidFill>
                        </a:rPr>
                        <a:t>Tasa por 100 cirugías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solidFill>
                            <a:schemeClr val="bg1"/>
                          </a:solidFill>
                        </a:rPr>
                        <a:t>Eventos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solidFill>
                            <a:schemeClr val="bg1"/>
                          </a:solidFill>
                        </a:rPr>
                        <a:t>Tasa por 100 cirugías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333793"/>
                  </a:ext>
                </a:extLst>
              </a:tr>
              <a:tr h="329926">
                <a:tc>
                  <a:txBody>
                    <a:bodyPr/>
                    <a:lstStyle/>
                    <a:p>
                      <a:r>
                        <a:rPr lang="es-MX" sz="800" dirty="0"/>
                        <a:t>Infecciones de Sitio Quirúrgico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34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1.2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78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2.3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982596"/>
                  </a:ext>
                </a:extLst>
              </a:tr>
            </a:tbl>
          </a:graphicData>
        </a:graphic>
      </p:graphicFrame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FFBC4B6F-4CAA-49F1-9F7A-7C627C240FAE}"/>
              </a:ext>
            </a:extLst>
          </p:cNvPr>
          <p:cNvSpPr/>
          <p:nvPr/>
        </p:nvSpPr>
        <p:spPr>
          <a:xfrm>
            <a:off x="4305861" y="612130"/>
            <a:ext cx="4968768" cy="590671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Tasas  de Infecciones asociadas a la atención en salud en Áreas Críticas</a:t>
            </a:r>
            <a:b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11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2020 - 2021 </a:t>
            </a:r>
            <a:endParaRPr lang="es-MX" sz="1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AE1F917-C795-4564-A91F-81794ACC2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847570"/>
              </p:ext>
            </p:extLst>
          </p:nvPr>
        </p:nvGraphicFramePr>
        <p:xfrm>
          <a:off x="4572000" y="1265532"/>
          <a:ext cx="4125805" cy="39129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45786">
                  <a:extLst>
                    <a:ext uri="{9D8B030D-6E8A-4147-A177-3AD203B41FA5}">
                      <a16:colId xmlns:a16="http://schemas.microsoft.com/office/drawing/2014/main" val="1004209729"/>
                    </a:ext>
                  </a:extLst>
                </a:gridCol>
                <a:gridCol w="801711">
                  <a:extLst>
                    <a:ext uri="{9D8B030D-6E8A-4147-A177-3AD203B41FA5}">
                      <a16:colId xmlns:a16="http://schemas.microsoft.com/office/drawing/2014/main" val="1543552625"/>
                    </a:ext>
                  </a:extLst>
                </a:gridCol>
                <a:gridCol w="778308">
                  <a:extLst>
                    <a:ext uri="{9D8B030D-6E8A-4147-A177-3AD203B41FA5}">
                      <a16:colId xmlns:a16="http://schemas.microsoft.com/office/drawing/2014/main" val="4024369619"/>
                    </a:ext>
                  </a:extLst>
                </a:gridCol>
              </a:tblGrid>
              <a:tr h="255324">
                <a:tc>
                  <a:txBody>
                    <a:bodyPr/>
                    <a:lstStyle/>
                    <a:p>
                      <a:pPr marL="0" marR="1742440" lvl="0" indent="0" algn="l" defTabSz="808038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2605088" algn="l"/>
                        </a:tabLst>
                      </a:pPr>
                      <a:r>
                        <a:rPr lang="es-MX" sz="800" b="1" dirty="0">
                          <a:solidFill>
                            <a:schemeClr val="bg1"/>
                          </a:solidFill>
                        </a:rPr>
                        <a:t>Año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marL="68575" marR="68575" marT="0" marB="0"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 marL="68575" marR="68575" marT="0" marB="0"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58424"/>
                  </a:ext>
                </a:extLst>
              </a:tr>
              <a:tr h="211529"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solidFill>
                            <a:schemeClr val="bg1"/>
                          </a:solidFill>
                        </a:rPr>
                        <a:t>Unidad de Terapia Intensiva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137022"/>
                  </a:ext>
                </a:extLst>
              </a:tr>
              <a:tr h="211817">
                <a:tc>
                  <a:txBody>
                    <a:bodyPr/>
                    <a:lstStyle/>
                    <a:p>
                      <a:pPr algn="ctr"/>
                      <a:r>
                        <a:rPr lang="es-MX" sz="900" dirty="0"/>
                        <a:t>Tasa de eventos de IAAS por 1000 días estancia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21.1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23.0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127269"/>
                  </a:ext>
                </a:extLst>
              </a:tr>
              <a:tr h="211529">
                <a:tc>
                  <a:txBody>
                    <a:bodyPr/>
                    <a:lstStyle/>
                    <a:p>
                      <a:pPr algn="ctr"/>
                      <a:r>
                        <a:rPr lang="es-MX" sz="900" dirty="0"/>
                        <a:t>No. de eventos 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88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103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64669"/>
                  </a:ext>
                </a:extLst>
              </a:tr>
              <a:tr h="211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/>
                        <a:t>Defunciones asociadas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814461"/>
                  </a:ext>
                </a:extLst>
              </a:tr>
              <a:tr h="211529"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solidFill>
                            <a:schemeClr val="bg1"/>
                          </a:solidFill>
                        </a:rPr>
                        <a:t>Urgencias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803466"/>
                  </a:ext>
                </a:extLst>
              </a:tr>
              <a:tr h="211529">
                <a:tc>
                  <a:txBody>
                    <a:bodyPr/>
                    <a:lstStyle/>
                    <a:p>
                      <a:pPr algn="ctr"/>
                      <a:r>
                        <a:rPr lang="es-MX" sz="900" dirty="0"/>
                        <a:t>Tasa de eventos de IAAS por 1000 días estancia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9.12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9.8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355829"/>
                  </a:ext>
                </a:extLst>
              </a:tr>
              <a:tr h="211529">
                <a:tc>
                  <a:txBody>
                    <a:bodyPr/>
                    <a:lstStyle/>
                    <a:p>
                      <a:pPr algn="ctr"/>
                      <a:r>
                        <a:rPr lang="es-MX" sz="900" dirty="0"/>
                        <a:t>No. de eventos 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81829"/>
                  </a:ext>
                </a:extLst>
              </a:tr>
              <a:tr h="211529">
                <a:tc>
                  <a:txBody>
                    <a:bodyPr/>
                    <a:lstStyle/>
                    <a:p>
                      <a:pPr algn="ctr"/>
                      <a:r>
                        <a:rPr lang="es-MX" sz="900" dirty="0"/>
                        <a:t>Defunciones asociadas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15250"/>
                  </a:ext>
                </a:extLst>
              </a:tr>
              <a:tr h="211529"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solidFill>
                            <a:schemeClr val="bg1"/>
                          </a:solidFill>
                        </a:rPr>
                        <a:t>Terapia Cardiovascular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974266"/>
                  </a:ext>
                </a:extLst>
              </a:tr>
              <a:tr h="211529">
                <a:tc>
                  <a:txBody>
                    <a:bodyPr/>
                    <a:lstStyle/>
                    <a:p>
                      <a:pPr algn="ctr"/>
                      <a:r>
                        <a:rPr lang="es-MX" sz="900" dirty="0"/>
                        <a:t>Tasa de eventos de IAAS por 1000 días estancia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21.5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17.7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67788"/>
                  </a:ext>
                </a:extLst>
              </a:tr>
              <a:tr h="211529">
                <a:tc>
                  <a:txBody>
                    <a:bodyPr/>
                    <a:lstStyle/>
                    <a:p>
                      <a:pPr algn="ctr"/>
                      <a:r>
                        <a:rPr lang="es-MX" sz="900" dirty="0"/>
                        <a:t>No. de eventos 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33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169802"/>
                  </a:ext>
                </a:extLst>
              </a:tr>
              <a:tr h="211529">
                <a:tc>
                  <a:txBody>
                    <a:bodyPr/>
                    <a:lstStyle/>
                    <a:p>
                      <a:pPr algn="ctr"/>
                      <a:r>
                        <a:rPr lang="es-MX" sz="900" dirty="0"/>
                        <a:t>Defunciones asociadas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538958"/>
                  </a:ext>
                </a:extLst>
              </a:tr>
              <a:tr h="211529"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solidFill>
                            <a:schemeClr val="bg1"/>
                          </a:solidFill>
                        </a:rPr>
                        <a:t>Unidad de Terapia de Cuidados Intensivos Neonatales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491346"/>
                  </a:ext>
                </a:extLst>
              </a:tr>
              <a:tr h="211529">
                <a:tc>
                  <a:txBody>
                    <a:bodyPr/>
                    <a:lstStyle/>
                    <a:p>
                      <a:pPr algn="ctr"/>
                      <a:r>
                        <a:rPr lang="es-MX" sz="900" dirty="0"/>
                        <a:t>Tasa de eventos de IAAS por 1000 días estancia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5.4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7.0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272656"/>
                  </a:ext>
                </a:extLst>
              </a:tr>
              <a:tr h="211529">
                <a:tc>
                  <a:txBody>
                    <a:bodyPr/>
                    <a:lstStyle/>
                    <a:p>
                      <a:pPr algn="ctr"/>
                      <a:r>
                        <a:rPr lang="es-MX" sz="900" dirty="0"/>
                        <a:t>No. de eventos 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2809"/>
                  </a:ext>
                </a:extLst>
              </a:tr>
              <a:tr h="211529">
                <a:tc>
                  <a:txBody>
                    <a:bodyPr/>
                    <a:lstStyle/>
                    <a:p>
                      <a:pPr algn="ctr"/>
                      <a:r>
                        <a:rPr lang="es-MX" sz="900" dirty="0"/>
                        <a:t>Defunciones asociadas</a:t>
                      </a:r>
                    </a:p>
                  </a:txBody>
                  <a:tcPr anchor="ctr">
                    <a:lnL w="28575" cap="flat" cmpd="sng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CFE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73282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920227D8-967E-47FA-AF59-59A0BD4B6C01}"/>
              </a:ext>
            </a:extLst>
          </p:cNvPr>
          <p:cNvSpPr/>
          <p:nvPr/>
        </p:nvSpPr>
        <p:spPr>
          <a:xfrm>
            <a:off x="5188789" y="130628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 T E N C I Ó N   M É D I C A</a:t>
            </a:r>
          </a:p>
        </p:txBody>
      </p:sp>
    </p:spTree>
    <p:extLst>
      <p:ext uri="{BB962C8B-B14F-4D97-AF65-F5344CB8AC3E}">
        <p14:creationId xmlns:p14="http://schemas.microsoft.com/office/powerpoint/2010/main" val="112262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AA94699-69EA-49D3-B0E8-5E1139251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405503"/>
              </p:ext>
            </p:extLst>
          </p:nvPr>
        </p:nvGraphicFramePr>
        <p:xfrm>
          <a:off x="387035" y="635800"/>
          <a:ext cx="4748598" cy="5338911"/>
        </p:xfrm>
        <a:graphic>
          <a:graphicData uri="http://schemas.openxmlformats.org/drawingml/2006/table">
            <a:tbl>
              <a:tblPr/>
              <a:tblGrid>
                <a:gridCol w="1271396">
                  <a:extLst>
                    <a:ext uri="{9D8B030D-6E8A-4147-A177-3AD203B41FA5}">
                      <a16:colId xmlns:a16="http://schemas.microsoft.com/office/drawing/2014/main" val="3565464353"/>
                    </a:ext>
                  </a:extLst>
                </a:gridCol>
                <a:gridCol w="420979">
                  <a:extLst>
                    <a:ext uri="{9D8B030D-6E8A-4147-A177-3AD203B41FA5}">
                      <a16:colId xmlns:a16="http://schemas.microsoft.com/office/drawing/2014/main" val="3999298517"/>
                    </a:ext>
                  </a:extLst>
                </a:gridCol>
                <a:gridCol w="488582">
                  <a:extLst>
                    <a:ext uri="{9D8B030D-6E8A-4147-A177-3AD203B41FA5}">
                      <a16:colId xmlns:a16="http://schemas.microsoft.com/office/drawing/2014/main" val="2152610677"/>
                    </a:ext>
                  </a:extLst>
                </a:gridCol>
                <a:gridCol w="1421856">
                  <a:extLst>
                    <a:ext uri="{9D8B030D-6E8A-4147-A177-3AD203B41FA5}">
                      <a16:colId xmlns:a16="http://schemas.microsoft.com/office/drawing/2014/main" val="1990017112"/>
                    </a:ext>
                  </a:extLst>
                </a:gridCol>
                <a:gridCol w="466336">
                  <a:extLst>
                    <a:ext uri="{9D8B030D-6E8A-4147-A177-3AD203B41FA5}">
                      <a16:colId xmlns:a16="http://schemas.microsoft.com/office/drawing/2014/main" val="1176692666"/>
                    </a:ext>
                  </a:extLst>
                </a:gridCol>
                <a:gridCol w="679449">
                  <a:extLst>
                    <a:ext uri="{9D8B030D-6E8A-4147-A177-3AD203B41FA5}">
                      <a16:colId xmlns:a16="http://schemas.microsoft.com/office/drawing/2014/main" val="3675435692"/>
                    </a:ext>
                  </a:extLst>
                </a:gridCol>
              </a:tblGrid>
              <a:tr h="301151"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Agentes causantes 2020</a:t>
                      </a:r>
                      <a:endParaRPr lang="es-MX" sz="1400" dirty="0">
                        <a:effectLst/>
                      </a:endParaRPr>
                    </a:p>
                  </a:txBody>
                  <a:tcPr marL="60960" marR="60960" marT="30480" marB="30480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Agentes causantes de IAAS 2021</a:t>
                      </a:r>
                      <a:endParaRPr lang="pt-BR" sz="1400" dirty="0">
                        <a:effectLst/>
                      </a:endParaRPr>
                    </a:p>
                  </a:txBody>
                  <a:tcPr marL="60960" marR="60960" marT="30480" marB="30480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Microorganismo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Microorganismo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04385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Gram negativos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33.6%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Gram negativos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264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36.7%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07373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Klebsiella</a:t>
                      </a: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pneumoniae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8.4%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Klebsiella</a:t>
                      </a: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pneumoniae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712979"/>
                  </a:ext>
                </a:extLst>
              </a:tr>
              <a:tr h="184014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Pseudomonas </a:t>
                      </a: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aeruginosa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6.7%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Escherichia</a:t>
                      </a: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coli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7.6%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12032"/>
                  </a:ext>
                </a:extLst>
              </a:tr>
              <a:tr h="20423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Escherichia</a:t>
                      </a: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coli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6.5%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Pseudomonas </a:t>
                      </a: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aeruginosa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11.4%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46437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Enterobacter cloacae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Enterobacter</a:t>
                      </a: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cloacae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65871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Otros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Otros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9.0%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310516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Gram positivos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71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14.9%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Gram positivos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113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15.7%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76450"/>
                  </a:ext>
                </a:extLst>
              </a:tr>
              <a:tr h="173387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Staphylococcus epidermidis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6.1%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Staphylococcus</a:t>
                      </a: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epidermidis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177427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Staphylococcus</a:t>
                      </a: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aureus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4.2%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Staphylococcus</a:t>
                      </a: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aureus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4.4%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565723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Clostridioides difficile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Enterococcus</a:t>
                      </a: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faecalis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4.2%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72784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Enterococcus faecalis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Clostridioides</a:t>
                      </a: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difficile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4.2%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719334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Otros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Otros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817640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A.  micóticos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5.5%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A. micóticos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3.8%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978014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Candidas </a:t>
                      </a: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 albicans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Candidas</a:t>
                      </a: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albicans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50788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Candida albicans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Candida</a:t>
                      </a: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albicans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40643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Aspergillus </a:t>
                      </a: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Aspergillus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078070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Otros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Otros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365205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Virus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48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10.1%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Virus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59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8.2%</a:t>
                      </a: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562995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Influenza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Norovirus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6.7%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85474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Norovirus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SARS-CoV-2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220403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SARS-CoV-2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Rotavirus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365366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Rotavirus</a:t>
                      </a:r>
                      <a:endParaRPr lang="es-MX" sz="90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Influenza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6096" marR="6096" marT="6096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57351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Otros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2.30%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Otros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5.2%</a:t>
                      </a:r>
                      <a:endParaRPr lang="es-MX" sz="900" dirty="0"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87998"/>
                  </a:ext>
                </a:extLst>
              </a:tr>
              <a:tr h="194742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476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100.0%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720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100.0%</a:t>
                      </a: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522" marR="58522" marT="29261" marB="29261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911257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34DECA6-B828-4122-845C-061505DDF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50573"/>
              </p:ext>
            </p:extLst>
          </p:nvPr>
        </p:nvGraphicFramePr>
        <p:xfrm>
          <a:off x="5540603" y="2033102"/>
          <a:ext cx="3039764" cy="2791796"/>
        </p:xfrm>
        <a:graphic>
          <a:graphicData uri="http://schemas.openxmlformats.org/drawingml/2006/table">
            <a:tbl>
              <a:tblPr/>
              <a:tblGrid>
                <a:gridCol w="1185143">
                  <a:extLst>
                    <a:ext uri="{9D8B030D-6E8A-4147-A177-3AD203B41FA5}">
                      <a16:colId xmlns:a16="http://schemas.microsoft.com/office/drawing/2014/main" val="691477245"/>
                    </a:ext>
                  </a:extLst>
                </a:gridCol>
                <a:gridCol w="553194">
                  <a:extLst>
                    <a:ext uri="{9D8B030D-6E8A-4147-A177-3AD203B41FA5}">
                      <a16:colId xmlns:a16="http://schemas.microsoft.com/office/drawing/2014/main" val="3418472953"/>
                    </a:ext>
                  </a:extLst>
                </a:gridCol>
                <a:gridCol w="418316">
                  <a:extLst>
                    <a:ext uri="{9D8B030D-6E8A-4147-A177-3AD203B41FA5}">
                      <a16:colId xmlns:a16="http://schemas.microsoft.com/office/drawing/2014/main" val="2527524264"/>
                    </a:ext>
                  </a:extLst>
                </a:gridCol>
                <a:gridCol w="483387">
                  <a:extLst>
                    <a:ext uri="{9D8B030D-6E8A-4147-A177-3AD203B41FA5}">
                      <a16:colId xmlns:a16="http://schemas.microsoft.com/office/drawing/2014/main" val="2125158239"/>
                    </a:ext>
                  </a:extLst>
                </a:gridCol>
                <a:gridCol w="399724">
                  <a:extLst>
                    <a:ext uri="{9D8B030D-6E8A-4147-A177-3AD203B41FA5}">
                      <a16:colId xmlns:a16="http://schemas.microsoft.com/office/drawing/2014/main" val="1642933887"/>
                    </a:ext>
                  </a:extLst>
                </a:gridCol>
              </a:tblGrid>
              <a:tr h="4466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Año</a:t>
                      </a:r>
                      <a:endParaRPr lang="es-MX" sz="1800" dirty="0"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es-MX" sz="1800" dirty="0"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es-MX" sz="1800" dirty="0"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62251"/>
                  </a:ext>
                </a:extLst>
              </a:tr>
              <a:tr h="51664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Microorganismos MDR</a:t>
                      </a:r>
                      <a:endParaRPr lang="es-MX" sz="1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</a:t>
                      </a:r>
                      <a:endParaRPr lang="es-MX" sz="1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MX" sz="1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</a:t>
                      </a:r>
                      <a:endParaRPr lang="es-MX" sz="1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MX" sz="1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876419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Staphylococcus</a:t>
                      </a:r>
                      <a:r>
                        <a:rPr lang="es-MX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aureus</a:t>
                      </a:r>
                      <a:r>
                        <a:rPr lang="es-MX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meticilina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resistente</a:t>
                      </a:r>
                      <a:endParaRPr lang="es-MX" sz="1800" dirty="0"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s-MX" sz="1800" dirty="0"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</a:t>
                      </a:r>
                      <a:endParaRPr lang="es-MX" sz="1800" dirty="0"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s-MX" sz="1800" dirty="0"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s-MX" sz="1800" dirty="0"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277178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Bacilos Gram negativos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multi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drogorresistentes</a:t>
                      </a:r>
                      <a:endParaRPr lang="pt-BR" sz="1800" dirty="0"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es-MX" sz="1800" dirty="0"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s-MX" sz="1800" dirty="0"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es-MX" sz="1800" dirty="0"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s-MX" sz="1800" dirty="0"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888152"/>
                  </a:ext>
                </a:extLst>
              </a:tr>
              <a:tr h="40612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476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720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0" marR="95250" marT="47625" marB="47625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434418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AED3E879-3DA7-4ED3-8160-6C5C09B6EA0C}"/>
              </a:ext>
            </a:extLst>
          </p:cNvPr>
          <p:cNvSpPr/>
          <p:nvPr/>
        </p:nvSpPr>
        <p:spPr>
          <a:xfrm>
            <a:off x="5188789" y="130628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 T E N C I Ó N   M É D I C A</a:t>
            </a:r>
          </a:p>
        </p:txBody>
      </p:sp>
    </p:spTree>
    <p:extLst>
      <p:ext uri="{BB962C8B-B14F-4D97-AF65-F5344CB8AC3E}">
        <p14:creationId xmlns:p14="http://schemas.microsoft.com/office/powerpoint/2010/main" val="4208459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43A186E-E4F0-44ED-B4B0-7F892D8D3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86160"/>
              </p:ext>
            </p:extLst>
          </p:nvPr>
        </p:nvGraphicFramePr>
        <p:xfrm>
          <a:off x="1355113" y="1968140"/>
          <a:ext cx="7133915" cy="19782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9708">
                  <a:extLst>
                    <a:ext uri="{9D8B030D-6E8A-4147-A177-3AD203B41FA5}">
                      <a16:colId xmlns:a16="http://schemas.microsoft.com/office/drawing/2014/main" val="4244707552"/>
                    </a:ext>
                  </a:extLst>
                </a:gridCol>
                <a:gridCol w="1376754">
                  <a:extLst>
                    <a:ext uri="{9D8B030D-6E8A-4147-A177-3AD203B41FA5}">
                      <a16:colId xmlns:a16="http://schemas.microsoft.com/office/drawing/2014/main" val="1441358834"/>
                    </a:ext>
                  </a:extLst>
                </a:gridCol>
                <a:gridCol w="1697367">
                  <a:extLst>
                    <a:ext uri="{9D8B030D-6E8A-4147-A177-3AD203B41FA5}">
                      <a16:colId xmlns:a16="http://schemas.microsoft.com/office/drawing/2014/main" val="2908685011"/>
                    </a:ext>
                  </a:extLst>
                </a:gridCol>
                <a:gridCol w="1433332">
                  <a:extLst>
                    <a:ext uri="{9D8B030D-6E8A-4147-A177-3AD203B41FA5}">
                      <a16:colId xmlns:a16="http://schemas.microsoft.com/office/drawing/2014/main" val="1410735332"/>
                    </a:ext>
                  </a:extLst>
                </a:gridCol>
                <a:gridCol w="1376754">
                  <a:extLst>
                    <a:ext uri="{9D8B030D-6E8A-4147-A177-3AD203B41FA5}">
                      <a16:colId xmlns:a16="http://schemas.microsoft.com/office/drawing/2014/main" val="2721631206"/>
                    </a:ext>
                  </a:extLst>
                </a:gridCol>
              </a:tblGrid>
              <a:tr h="722810">
                <a:tc>
                  <a:txBody>
                    <a:bodyPr/>
                    <a:lstStyle/>
                    <a:p>
                      <a:pPr algn="ctr"/>
                      <a:r>
                        <a:rPr kumimoji="0" lang="es-MX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Ingresos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MX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Egresos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MX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Defunciones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Autopsias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Promedio días estancia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32142"/>
                  </a:ext>
                </a:extLst>
              </a:tr>
              <a:tr h="4184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MX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6,254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MX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5,852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MX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MX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MX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40155"/>
                  </a:ext>
                </a:extLst>
              </a:tr>
              <a:tr h="4184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5,493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5,057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i="0" u="non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4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6,039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5,760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i="0" u="non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63059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13718CC-7C58-4151-8953-52194764C063}"/>
              </a:ext>
            </a:extLst>
          </p:cNvPr>
          <p:cNvSpPr/>
          <p:nvPr/>
        </p:nvSpPr>
        <p:spPr>
          <a:xfrm>
            <a:off x="1439599" y="1136823"/>
            <a:ext cx="3749189" cy="831318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Hospitalarios</a:t>
            </a:r>
            <a:br>
              <a:rPr lang="es-MX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1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2019 - 2021</a:t>
            </a:r>
            <a:endParaRPr lang="es-MX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A9E3F7F-F533-4533-9452-68B7EFC28DF3}"/>
              </a:ext>
            </a:extLst>
          </p:cNvPr>
          <p:cNvGrpSpPr/>
          <p:nvPr/>
        </p:nvGrpSpPr>
        <p:grpSpPr>
          <a:xfrm>
            <a:off x="654971" y="2791481"/>
            <a:ext cx="567456" cy="1047382"/>
            <a:chOff x="3690882" y="5729534"/>
            <a:chExt cx="587512" cy="629377"/>
          </a:xfrm>
        </p:grpSpPr>
        <p:sp>
          <p:nvSpPr>
            <p:cNvPr id="7" name="Rectángulo: esquinas redondeadas 36">
              <a:extLst>
                <a:ext uri="{FF2B5EF4-FFF2-40B4-BE49-F238E27FC236}">
                  <a16:creationId xmlns:a16="http://schemas.microsoft.com/office/drawing/2014/main" id="{59C0DF3D-7295-443C-8EE6-D9991BEC9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882" y="5729534"/>
              <a:ext cx="587512" cy="203475"/>
            </a:xfrm>
            <a:prstGeom prst="roundRect">
              <a:avLst>
                <a:gd name="adj" fmla="val 3155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/>
              <a:r>
                <a:rPr lang="es-MX" altLang="es-MX" sz="1200" b="1" dirty="0">
                  <a:solidFill>
                    <a:srgbClr val="4472C4">
                      <a:lumMod val="50000"/>
                    </a:srgbClr>
                  </a:solidFill>
                  <a:latin typeface="Calibri Light" panose="020F0302020204030204"/>
                  <a:ea typeface="Calibri" pitchFamily="34" charset="0"/>
                  <a:cs typeface="Times New Roman" pitchFamily="18" charset="0"/>
                </a:rPr>
                <a:t>2021</a:t>
              </a:r>
              <a:r>
                <a:rPr lang="es-MX" altLang="es-MX" sz="1200" dirty="0">
                  <a:solidFill>
                    <a:srgbClr val="4472C4">
                      <a:lumMod val="50000"/>
                    </a:srgbClr>
                  </a:solidFill>
                  <a:latin typeface="Calibri Light" panose="020F0302020204030204"/>
                  <a:ea typeface="Calibri" pitchFamily="34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8" name="Rectángulo: esquinas redondeadas 36">
              <a:extLst>
                <a:ext uri="{FF2B5EF4-FFF2-40B4-BE49-F238E27FC236}">
                  <a16:creationId xmlns:a16="http://schemas.microsoft.com/office/drawing/2014/main" id="{E0FDD04D-D68F-410E-B653-DCF71C56F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882" y="6155436"/>
              <a:ext cx="587419" cy="203475"/>
            </a:xfrm>
            <a:prstGeom prst="roundRect">
              <a:avLst>
                <a:gd name="adj" fmla="val 31556"/>
              </a:avLst>
            </a:prstGeom>
            <a:solidFill>
              <a:srgbClr val="FFFFFF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/>
              <a:r>
                <a:rPr lang="es-MX" altLang="es-MX" sz="1200" dirty="0">
                  <a:solidFill>
                    <a:prstClr val="black"/>
                  </a:solidFill>
                  <a:latin typeface="Calibri Light" panose="020F0302020204030204"/>
                  <a:ea typeface="Calibri" pitchFamily="34" charset="0"/>
                  <a:cs typeface="Times New Roman" pitchFamily="18" charset="0"/>
                </a:rPr>
                <a:t>2019</a:t>
              </a:r>
            </a:p>
          </p:txBody>
        </p:sp>
        <p:sp>
          <p:nvSpPr>
            <p:cNvPr id="9" name="Rectángulo: esquinas redondeadas 36">
              <a:extLst>
                <a:ext uri="{FF2B5EF4-FFF2-40B4-BE49-F238E27FC236}">
                  <a16:creationId xmlns:a16="http://schemas.microsoft.com/office/drawing/2014/main" id="{2F99E8A2-144F-4BEF-8E91-36B9816CE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884" y="5942485"/>
              <a:ext cx="587419" cy="203475"/>
            </a:xfrm>
            <a:prstGeom prst="roundRect">
              <a:avLst>
                <a:gd name="adj" fmla="val 31556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/>
              <a:r>
                <a:rPr lang="es-MX" altLang="es-MX" sz="1200" dirty="0">
                  <a:solidFill>
                    <a:srgbClr val="002060"/>
                  </a:solidFill>
                  <a:latin typeface="Calibri Light" panose="020F0302020204030204"/>
                  <a:ea typeface="Calibri" pitchFamily="34" charset="0"/>
                  <a:cs typeface="Times New Roman" pitchFamily="18" charset="0"/>
                </a:rPr>
                <a:t>2020 </a:t>
              </a: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7E286F87-DF08-4046-9031-8365F4A19CD9}"/>
              </a:ext>
            </a:extLst>
          </p:cNvPr>
          <p:cNvSpPr/>
          <p:nvPr/>
        </p:nvSpPr>
        <p:spPr>
          <a:xfrm>
            <a:off x="5188789" y="130628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 T E N C I Ó N   M É D I C A</a:t>
            </a:r>
          </a:p>
        </p:txBody>
      </p:sp>
    </p:spTree>
    <p:extLst>
      <p:ext uri="{BB962C8B-B14F-4D97-AF65-F5344CB8AC3E}">
        <p14:creationId xmlns:p14="http://schemas.microsoft.com/office/powerpoint/2010/main" val="190776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36">
            <a:extLst>
              <a:ext uri="{FF2B5EF4-FFF2-40B4-BE49-F238E27FC236}">
                <a16:creationId xmlns:a16="http://schemas.microsoft.com/office/drawing/2014/main" id="{3F30D1CC-C8C0-4E22-9974-7F646468C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84911"/>
            <a:ext cx="4586622" cy="413861"/>
          </a:xfrm>
          <a:prstGeom prst="roundRect">
            <a:avLst>
              <a:gd name="adj" fmla="val 31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r>
              <a:rPr lang="es-MX" altLang="es-MX" sz="1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Causas de Mortalidad  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2062FE1-A81F-496E-8DC4-BD8DE158C1E1}"/>
              </a:ext>
            </a:extLst>
          </p:cNvPr>
          <p:cNvSpPr/>
          <p:nvPr/>
        </p:nvSpPr>
        <p:spPr>
          <a:xfrm>
            <a:off x="603850" y="470472"/>
            <a:ext cx="7575416" cy="643787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MORBI-MORTALIDAD HOSPITALARIA</a:t>
            </a:r>
          </a:p>
          <a:p>
            <a:pPr algn="ctr"/>
            <a:r>
              <a:rPr lang="es-MX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2019–2021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080B915B-CC23-4126-A2AB-F400A50F4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033650"/>
              </p:ext>
            </p:extLst>
          </p:nvPr>
        </p:nvGraphicFramePr>
        <p:xfrm>
          <a:off x="4654191" y="1456429"/>
          <a:ext cx="4082614" cy="385793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8418">
                  <a:extLst>
                    <a:ext uri="{9D8B030D-6E8A-4147-A177-3AD203B41FA5}">
                      <a16:colId xmlns:a16="http://schemas.microsoft.com/office/drawing/2014/main" val="2344335964"/>
                    </a:ext>
                  </a:extLst>
                </a:gridCol>
                <a:gridCol w="2138747">
                  <a:extLst>
                    <a:ext uri="{9D8B030D-6E8A-4147-A177-3AD203B41FA5}">
                      <a16:colId xmlns:a16="http://schemas.microsoft.com/office/drawing/2014/main" val="3638345472"/>
                    </a:ext>
                  </a:extLst>
                </a:gridCol>
                <a:gridCol w="584991">
                  <a:extLst>
                    <a:ext uri="{9D8B030D-6E8A-4147-A177-3AD203B41FA5}">
                      <a16:colId xmlns:a16="http://schemas.microsoft.com/office/drawing/2014/main" val="3125347301"/>
                    </a:ext>
                  </a:extLst>
                </a:gridCol>
                <a:gridCol w="584991">
                  <a:extLst>
                    <a:ext uri="{9D8B030D-6E8A-4147-A177-3AD203B41FA5}">
                      <a16:colId xmlns:a16="http://schemas.microsoft.com/office/drawing/2014/main" val="1056143195"/>
                    </a:ext>
                  </a:extLst>
                </a:gridCol>
                <a:gridCol w="505467">
                  <a:extLst>
                    <a:ext uri="{9D8B030D-6E8A-4147-A177-3AD203B41FA5}">
                      <a16:colId xmlns:a16="http://schemas.microsoft.com/office/drawing/2014/main" val="1030610222"/>
                    </a:ext>
                  </a:extLst>
                </a:gridCol>
              </a:tblGrid>
              <a:tr h="2713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90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CAUSAS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66550"/>
                  </a:ext>
                </a:extLst>
              </a:tr>
              <a:tr h="602253"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Tumores (Neoplasias)</a:t>
                      </a:r>
                    </a:p>
                  </a:txBody>
                  <a:tcPr marL="26998" marR="26998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155491"/>
                  </a:ext>
                </a:extLst>
              </a:tr>
              <a:tr h="522013"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Malformaciones congénitas, deformidades y anomalías cromosómicas</a:t>
                      </a:r>
                    </a:p>
                  </a:txBody>
                  <a:tcPr marL="26998" marR="26998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77900"/>
                  </a:ext>
                </a:extLst>
              </a:tr>
              <a:tr h="670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Enfermedades de la sangre y de los órganos hematopoyéticos y ciertos trastornos que afectan el mecanismo de la inmunidad</a:t>
                      </a:r>
                    </a:p>
                  </a:txBody>
                  <a:tcPr marL="26998" marR="26998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161732"/>
                  </a:ext>
                </a:extLst>
              </a:tr>
              <a:tr h="504227"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es-MX" sz="105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Códigos para propósitos especiales ( Enfermedad respiratoria aguda </a:t>
                      </a:r>
                      <a:r>
                        <a:rPr lang="es-MX" altLang="es-MX" sz="105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nCoV</a:t>
                      </a:r>
                      <a:r>
                        <a:rPr lang="es-MX" alt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COVID-19)</a:t>
                      </a:r>
                    </a:p>
                  </a:txBody>
                  <a:tcPr marL="26998" marR="26998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461232"/>
                  </a:ext>
                </a:extLst>
              </a:tr>
              <a:tr h="481802"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es-MX" sz="105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Enfermedades del sistema circulatorio</a:t>
                      </a:r>
                    </a:p>
                  </a:txBody>
                  <a:tcPr marL="26998" marR="26998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945887"/>
                  </a:ext>
                </a:extLst>
              </a:tr>
              <a:tr h="481802"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es-MX" sz="105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Todas las demás </a:t>
                      </a:r>
                    </a:p>
                  </a:txBody>
                  <a:tcPr marL="26998" marR="26998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37519"/>
                  </a:ext>
                </a:extLst>
              </a:tr>
              <a:tr h="324250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1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14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2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2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2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111567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49B3AF7-79EF-47DB-B6CF-BEF037C11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1507"/>
              </p:ext>
            </p:extLst>
          </p:nvPr>
        </p:nvGraphicFramePr>
        <p:xfrm>
          <a:off x="335273" y="1456429"/>
          <a:ext cx="3955408" cy="385793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4151">
                  <a:extLst>
                    <a:ext uri="{9D8B030D-6E8A-4147-A177-3AD203B41FA5}">
                      <a16:colId xmlns:a16="http://schemas.microsoft.com/office/drawing/2014/main" val="2344335964"/>
                    </a:ext>
                  </a:extLst>
                </a:gridCol>
                <a:gridCol w="1689602">
                  <a:extLst>
                    <a:ext uri="{9D8B030D-6E8A-4147-A177-3AD203B41FA5}">
                      <a16:colId xmlns:a16="http://schemas.microsoft.com/office/drawing/2014/main" val="3638345472"/>
                    </a:ext>
                  </a:extLst>
                </a:gridCol>
                <a:gridCol w="643885">
                  <a:extLst>
                    <a:ext uri="{9D8B030D-6E8A-4147-A177-3AD203B41FA5}">
                      <a16:colId xmlns:a16="http://schemas.microsoft.com/office/drawing/2014/main" val="4234544580"/>
                    </a:ext>
                  </a:extLst>
                </a:gridCol>
                <a:gridCol w="643885">
                  <a:extLst>
                    <a:ext uri="{9D8B030D-6E8A-4147-A177-3AD203B41FA5}">
                      <a16:colId xmlns:a16="http://schemas.microsoft.com/office/drawing/2014/main" val="1056143195"/>
                    </a:ext>
                  </a:extLst>
                </a:gridCol>
                <a:gridCol w="643885">
                  <a:extLst>
                    <a:ext uri="{9D8B030D-6E8A-4147-A177-3AD203B41FA5}">
                      <a16:colId xmlns:a16="http://schemas.microsoft.com/office/drawing/2014/main" val="1030610222"/>
                    </a:ext>
                  </a:extLst>
                </a:gridCol>
              </a:tblGrid>
              <a:tr h="4077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90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CAUSAS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66550"/>
                  </a:ext>
                </a:extLst>
              </a:tr>
              <a:tr h="615533"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Tumores (Neoplasias)</a:t>
                      </a:r>
                    </a:p>
                  </a:txBody>
                  <a:tcPr marL="26998" marR="26998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1,473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(25.6 %)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1,470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(29.07 %)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1,562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(26.69 %)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155491"/>
                  </a:ext>
                </a:extLst>
              </a:tr>
              <a:tr h="533526"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Malformaciones congénitas, deformidades y anomalías cromosómicas</a:t>
                      </a:r>
                    </a:p>
                  </a:txBody>
                  <a:tcPr marL="26998" marR="26998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938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(16.3 %)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603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(11.92 %)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872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(14.9 %)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77900"/>
                  </a:ext>
                </a:extLst>
              </a:tr>
              <a:tr h="492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Enfermedades del sistema respiratorio</a:t>
                      </a:r>
                    </a:p>
                  </a:txBody>
                  <a:tcPr marL="26998" marR="26998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530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(8.9 %)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400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(9.92 %)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625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(10.68 %)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161732"/>
                  </a:ext>
                </a:extLst>
              </a:tr>
              <a:tr h="492426"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Enfermedades del sistema digestivo</a:t>
                      </a:r>
                    </a:p>
                  </a:txBody>
                  <a:tcPr marL="26998" marR="26998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512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(9.2%)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463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(9.16 %)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447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(7.64 %)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461232"/>
                  </a:ext>
                </a:extLst>
              </a:tr>
              <a:tr h="492426"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Enfermedades del sistema genitourinario </a:t>
                      </a:r>
                    </a:p>
                  </a:txBody>
                  <a:tcPr marL="26998" marR="26998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335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(5.8 %)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336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(6.64%)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361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(6.17 %)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21373"/>
                  </a:ext>
                </a:extLst>
              </a:tr>
              <a:tr h="492426"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05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Todas las demás </a:t>
                      </a:r>
                    </a:p>
                  </a:txBody>
                  <a:tcPr marL="26998" marR="26998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1,972</a:t>
                      </a:r>
                      <a:b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(34.3%) 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1,785</a:t>
                      </a:r>
                      <a:b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(35.3%)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1,985</a:t>
                      </a:r>
                      <a:b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s-MX" alt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(33.98%)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131128"/>
                  </a:ext>
                </a:extLst>
              </a:tr>
              <a:tr h="331400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1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14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1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5,760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1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5,057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MX" sz="11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5,842</a:t>
                      </a:r>
                    </a:p>
                  </a:txBody>
                  <a:tcPr marL="5844" marR="5844" marT="5845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111567"/>
                  </a:ext>
                </a:extLst>
              </a:tr>
            </a:tbl>
          </a:graphicData>
        </a:graphic>
      </p:graphicFrame>
      <p:sp>
        <p:nvSpPr>
          <p:cNvPr id="13" name="Rectángulo: esquinas redondeadas 36">
            <a:extLst>
              <a:ext uri="{FF2B5EF4-FFF2-40B4-BE49-F238E27FC236}">
                <a16:creationId xmlns:a16="http://schemas.microsoft.com/office/drawing/2014/main" id="{43459D77-F4F8-421E-ABD9-95EF7483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82" y="808702"/>
            <a:ext cx="3685846" cy="714851"/>
          </a:xfrm>
          <a:prstGeom prst="roundRect">
            <a:avLst>
              <a:gd name="adj" fmla="val 31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MX" sz="1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Causas de Morbilidad (egresos</a:t>
            </a:r>
            <a:r>
              <a:rPr lang="es-MX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8D9798-05E6-4CA8-8FD4-591E9F4B9231}"/>
              </a:ext>
            </a:extLst>
          </p:cNvPr>
          <p:cNvSpPr/>
          <p:nvPr/>
        </p:nvSpPr>
        <p:spPr>
          <a:xfrm>
            <a:off x="5188789" y="119996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 T E N C I Ó N   M É D I C A</a:t>
            </a:r>
          </a:p>
        </p:txBody>
      </p:sp>
    </p:spTree>
    <p:extLst>
      <p:ext uri="{BB962C8B-B14F-4D97-AF65-F5344CB8AC3E}">
        <p14:creationId xmlns:p14="http://schemas.microsoft.com/office/powerpoint/2010/main" val="191839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411491-BB91-440C-AB57-ECA6313C41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393036"/>
              </p:ext>
            </p:extLst>
          </p:nvPr>
        </p:nvGraphicFramePr>
        <p:xfrm>
          <a:off x="5123070" y="1107919"/>
          <a:ext cx="3766156" cy="214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82E19AF-F9D3-49DD-AB69-19A57F619B8F}"/>
              </a:ext>
            </a:extLst>
          </p:cNvPr>
          <p:cNvSpPr/>
          <p:nvPr/>
        </p:nvSpPr>
        <p:spPr>
          <a:xfrm>
            <a:off x="995848" y="715567"/>
            <a:ext cx="3060332" cy="392352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Cirugía y Procedimientos</a:t>
            </a:r>
          </a:p>
          <a:p>
            <a:pPr algn="ctr" defTabSz="685800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– 2021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5998826-18F9-4230-BC9C-60DCDA430D88}"/>
              </a:ext>
            </a:extLst>
          </p:cNvPr>
          <p:cNvSpPr/>
          <p:nvPr/>
        </p:nvSpPr>
        <p:spPr>
          <a:xfrm>
            <a:off x="5517941" y="659426"/>
            <a:ext cx="3382991" cy="392352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Trasplante de Médula Ósea</a:t>
            </a:r>
          </a:p>
          <a:p>
            <a:pPr algn="ctr" defTabSz="685800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– 2021</a:t>
            </a: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2D86C207-83F7-48A2-820E-E4317C1A93FD}"/>
              </a:ext>
            </a:extLst>
          </p:cNvPr>
          <p:cNvGrpSpPr/>
          <p:nvPr/>
        </p:nvGrpSpPr>
        <p:grpSpPr>
          <a:xfrm>
            <a:off x="254774" y="1337059"/>
            <a:ext cx="4320902" cy="4373586"/>
            <a:chOff x="137328" y="1460224"/>
            <a:chExt cx="4467023" cy="3563276"/>
          </a:xfrm>
        </p:grpSpPr>
        <p:sp>
          <p:nvSpPr>
            <p:cNvPr id="85" name="Rectángulo redondeado 39">
              <a:extLst>
                <a:ext uri="{FF2B5EF4-FFF2-40B4-BE49-F238E27FC236}">
                  <a16:creationId xmlns:a16="http://schemas.microsoft.com/office/drawing/2014/main" id="{E38321C2-1520-4E5B-BB17-6D5F1825635F}"/>
                </a:ext>
              </a:extLst>
            </p:cNvPr>
            <p:cNvSpPr/>
            <p:nvPr/>
          </p:nvSpPr>
          <p:spPr>
            <a:xfrm>
              <a:off x="1463862" y="3133880"/>
              <a:ext cx="723588" cy="2586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223</a:t>
              </a:r>
            </a:p>
          </p:txBody>
        </p:sp>
        <p:sp>
          <p:nvSpPr>
            <p:cNvPr id="86" name="Rectángulo redondeado 42">
              <a:extLst>
                <a:ext uri="{FF2B5EF4-FFF2-40B4-BE49-F238E27FC236}">
                  <a16:creationId xmlns:a16="http://schemas.microsoft.com/office/drawing/2014/main" id="{995EDC4A-2858-464A-B15F-A343E29E196A}"/>
                </a:ext>
              </a:extLst>
            </p:cNvPr>
            <p:cNvSpPr/>
            <p:nvPr/>
          </p:nvSpPr>
          <p:spPr>
            <a:xfrm>
              <a:off x="1463862" y="3810343"/>
              <a:ext cx="723590" cy="2586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87" name="Rectángulo redondeado 47">
              <a:extLst>
                <a:ext uri="{FF2B5EF4-FFF2-40B4-BE49-F238E27FC236}">
                  <a16:creationId xmlns:a16="http://schemas.microsoft.com/office/drawing/2014/main" id="{36B8B46D-BD47-47F9-B85E-76100D0126B0}"/>
                </a:ext>
              </a:extLst>
            </p:cNvPr>
            <p:cNvSpPr/>
            <p:nvPr/>
          </p:nvSpPr>
          <p:spPr>
            <a:xfrm>
              <a:off x="1470009" y="3487370"/>
              <a:ext cx="723588" cy="2385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123</a:t>
              </a:r>
            </a:p>
          </p:txBody>
        </p:sp>
        <p:sp>
          <p:nvSpPr>
            <p:cNvPr id="88" name="Rectángulo redondeado 55">
              <a:extLst>
                <a:ext uri="{FF2B5EF4-FFF2-40B4-BE49-F238E27FC236}">
                  <a16:creationId xmlns:a16="http://schemas.microsoft.com/office/drawing/2014/main" id="{1E11F8DF-BD34-48D2-92EE-62608649E794}"/>
                </a:ext>
              </a:extLst>
            </p:cNvPr>
            <p:cNvSpPr/>
            <p:nvPr/>
          </p:nvSpPr>
          <p:spPr>
            <a:xfrm>
              <a:off x="1464750" y="2798008"/>
              <a:ext cx="723588" cy="2586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1,355</a:t>
              </a:r>
            </a:p>
          </p:txBody>
        </p:sp>
        <p:sp>
          <p:nvSpPr>
            <p:cNvPr id="89" name="Rectángulo redondeado 61">
              <a:extLst>
                <a:ext uri="{FF2B5EF4-FFF2-40B4-BE49-F238E27FC236}">
                  <a16:creationId xmlns:a16="http://schemas.microsoft.com/office/drawing/2014/main" id="{A4AF06BD-023A-45CB-B2C1-B32D89AE8738}"/>
                </a:ext>
              </a:extLst>
            </p:cNvPr>
            <p:cNvSpPr/>
            <p:nvPr/>
          </p:nvSpPr>
          <p:spPr>
            <a:xfrm>
              <a:off x="1474836" y="2468936"/>
              <a:ext cx="723588" cy="2586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1,767</a:t>
              </a:r>
            </a:p>
          </p:txBody>
        </p:sp>
        <p:sp>
          <p:nvSpPr>
            <p:cNvPr id="90" name="Rectángulo redondeado 69">
              <a:extLst>
                <a:ext uri="{FF2B5EF4-FFF2-40B4-BE49-F238E27FC236}">
                  <a16:creationId xmlns:a16="http://schemas.microsoft.com/office/drawing/2014/main" id="{34BA9ADA-D19D-421A-A4B8-B30431BD0616}"/>
                </a:ext>
              </a:extLst>
            </p:cNvPr>
            <p:cNvSpPr/>
            <p:nvPr/>
          </p:nvSpPr>
          <p:spPr>
            <a:xfrm>
              <a:off x="1470009" y="2115170"/>
              <a:ext cx="723588" cy="2586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3,303</a:t>
              </a:r>
            </a:p>
          </p:txBody>
        </p:sp>
        <p:sp>
          <p:nvSpPr>
            <p:cNvPr id="91" name="Rectángulo redondeado 78">
              <a:extLst>
                <a:ext uri="{FF2B5EF4-FFF2-40B4-BE49-F238E27FC236}">
                  <a16:creationId xmlns:a16="http://schemas.microsoft.com/office/drawing/2014/main" id="{0285CF97-987E-4A09-966B-8FB89EEF4F96}"/>
                </a:ext>
              </a:extLst>
            </p:cNvPr>
            <p:cNvSpPr/>
            <p:nvPr/>
          </p:nvSpPr>
          <p:spPr>
            <a:xfrm>
              <a:off x="1473432" y="1763004"/>
              <a:ext cx="723588" cy="2586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5,070</a:t>
              </a:r>
            </a:p>
          </p:txBody>
        </p:sp>
        <p:sp>
          <p:nvSpPr>
            <p:cNvPr id="92" name="Rectángulo redondeado 80">
              <a:extLst>
                <a:ext uri="{FF2B5EF4-FFF2-40B4-BE49-F238E27FC236}">
                  <a16:creationId xmlns:a16="http://schemas.microsoft.com/office/drawing/2014/main" id="{4EB0F198-411E-4047-BD09-6532568E27A6}"/>
                </a:ext>
              </a:extLst>
            </p:cNvPr>
            <p:cNvSpPr/>
            <p:nvPr/>
          </p:nvSpPr>
          <p:spPr>
            <a:xfrm>
              <a:off x="1474836" y="1478238"/>
              <a:ext cx="723588" cy="21916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b="1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2019</a:t>
              </a:r>
            </a:p>
          </p:txBody>
        </p:sp>
        <p:sp>
          <p:nvSpPr>
            <p:cNvPr id="93" name="Rectángulo redondeado 42">
              <a:extLst>
                <a:ext uri="{FF2B5EF4-FFF2-40B4-BE49-F238E27FC236}">
                  <a16:creationId xmlns:a16="http://schemas.microsoft.com/office/drawing/2014/main" id="{E957CCDA-E4AD-47C2-8B03-3E05F8DEBFE1}"/>
                </a:ext>
              </a:extLst>
            </p:cNvPr>
            <p:cNvSpPr/>
            <p:nvPr/>
          </p:nvSpPr>
          <p:spPr>
            <a:xfrm>
              <a:off x="1459897" y="4140830"/>
              <a:ext cx="723590" cy="2586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ES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15</a:t>
              </a:r>
              <a:endParaRPr lang="es-MX" sz="1050" dirty="0">
                <a:solidFill>
                  <a:srgbClr val="44546A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94" name="Rectángulo redondeado 39">
              <a:extLst>
                <a:ext uri="{FF2B5EF4-FFF2-40B4-BE49-F238E27FC236}">
                  <a16:creationId xmlns:a16="http://schemas.microsoft.com/office/drawing/2014/main" id="{1130233B-EE62-4C8B-BF1E-B21DB3C59627}"/>
                </a:ext>
              </a:extLst>
            </p:cNvPr>
            <p:cNvSpPr/>
            <p:nvPr/>
          </p:nvSpPr>
          <p:spPr>
            <a:xfrm>
              <a:off x="2286293" y="3139051"/>
              <a:ext cx="723588" cy="2586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133</a:t>
              </a:r>
            </a:p>
          </p:txBody>
        </p:sp>
        <p:sp>
          <p:nvSpPr>
            <p:cNvPr id="95" name="Rectángulo redondeado 40">
              <a:extLst>
                <a:ext uri="{FF2B5EF4-FFF2-40B4-BE49-F238E27FC236}">
                  <a16:creationId xmlns:a16="http://schemas.microsoft.com/office/drawing/2014/main" id="{AA6E1DF4-1C8D-4557-A3A6-6C2AEC25F3F4}"/>
                </a:ext>
              </a:extLst>
            </p:cNvPr>
            <p:cNvSpPr/>
            <p:nvPr/>
          </p:nvSpPr>
          <p:spPr>
            <a:xfrm>
              <a:off x="3109650" y="3131020"/>
              <a:ext cx="707617" cy="258698"/>
            </a:xfrm>
            <a:prstGeom prst="round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solidFill>
                    <a:srgbClr val="4472C4">
                      <a:lumMod val="50000"/>
                    </a:srgbClr>
                  </a:solidFill>
                  <a:latin typeface="Calibri Light" panose="020F0302020204030204"/>
                  <a:cs typeface="Arial" panose="020B0604020202020204" pitchFamily="34" charset="0"/>
                </a:rPr>
                <a:t>186</a:t>
              </a:r>
            </a:p>
          </p:txBody>
        </p:sp>
        <p:sp>
          <p:nvSpPr>
            <p:cNvPr id="96" name="Rectángulo redondeado 41">
              <a:extLst>
                <a:ext uri="{FF2B5EF4-FFF2-40B4-BE49-F238E27FC236}">
                  <a16:creationId xmlns:a16="http://schemas.microsoft.com/office/drawing/2014/main" id="{01E36F41-8893-49AF-9872-337E95623086}"/>
                </a:ext>
              </a:extLst>
            </p:cNvPr>
            <p:cNvSpPr/>
            <p:nvPr/>
          </p:nvSpPr>
          <p:spPr>
            <a:xfrm>
              <a:off x="151128" y="3463220"/>
              <a:ext cx="1198237" cy="26893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002060"/>
                  </a:solidFill>
                  <a:latin typeface="Calibri Light" panose="020F0302020204030204"/>
                  <a:cs typeface="Arial" panose="020B0604020202020204" pitchFamily="34" charset="0"/>
                </a:rPr>
                <a:t>C. Terapéuticos </a:t>
              </a:r>
            </a:p>
          </p:txBody>
        </p:sp>
        <p:sp>
          <p:nvSpPr>
            <p:cNvPr id="97" name="Rectángulo redondeado 42">
              <a:extLst>
                <a:ext uri="{FF2B5EF4-FFF2-40B4-BE49-F238E27FC236}">
                  <a16:creationId xmlns:a16="http://schemas.microsoft.com/office/drawing/2014/main" id="{06B0A6D6-5693-4F44-A31E-87AD43CE23AA}"/>
                </a:ext>
              </a:extLst>
            </p:cNvPr>
            <p:cNvSpPr/>
            <p:nvPr/>
          </p:nvSpPr>
          <p:spPr>
            <a:xfrm>
              <a:off x="2286292" y="3815513"/>
              <a:ext cx="723590" cy="2586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98" name="Rectángulo redondeado 43">
              <a:extLst>
                <a:ext uri="{FF2B5EF4-FFF2-40B4-BE49-F238E27FC236}">
                  <a16:creationId xmlns:a16="http://schemas.microsoft.com/office/drawing/2014/main" id="{FADEBFD8-7C6C-4695-84FB-DA34A8BE227C}"/>
                </a:ext>
              </a:extLst>
            </p:cNvPr>
            <p:cNvSpPr/>
            <p:nvPr/>
          </p:nvSpPr>
          <p:spPr>
            <a:xfrm>
              <a:off x="3109648" y="3796589"/>
              <a:ext cx="707617" cy="258698"/>
            </a:xfrm>
            <a:prstGeom prst="round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solidFill>
                    <a:srgbClr val="4472C4">
                      <a:lumMod val="50000"/>
                    </a:srgbClr>
                  </a:solidFill>
                  <a:latin typeface="Calibri Light" panose="020F0302020204030204"/>
                  <a:cs typeface="Arial" panose="020B0604020202020204" pitchFamily="34" charset="0"/>
                </a:rPr>
                <a:t>47</a:t>
              </a:r>
            </a:p>
          </p:txBody>
        </p:sp>
        <p:sp>
          <p:nvSpPr>
            <p:cNvPr id="99" name="Rectángulo redondeado 46">
              <a:extLst>
                <a:ext uri="{FF2B5EF4-FFF2-40B4-BE49-F238E27FC236}">
                  <a16:creationId xmlns:a16="http://schemas.microsoft.com/office/drawing/2014/main" id="{987CB0DA-07F3-445F-A60A-C5673BE7671C}"/>
                </a:ext>
              </a:extLst>
            </p:cNvPr>
            <p:cNvSpPr/>
            <p:nvPr/>
          </p:nvSpPr>
          <p:spPr>
            <a:xfrm>
              <a:off x="147179" y="3808160"/>
              <a:ext cx="1198237" cy="2660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002060"/>
                  </a:solidFill>
                  <a:latin typeface="Calibri Light" panose="020F0302020204030204"/>
                  <a:cs typeface="Arial" panose="020B0604020202020204" pitchFamily="34" charset="0"/>
                </a:rPr>
                <a:t>C. Diagnósticos</a:t>
              </a:r>
            </a:p>
          </p:txBody>
        </p:sp>
        <p:sp>
          <p:nvSpPr>
            <p:cNvPr id="100" name="Rectángulo redondeado 47">
              <a:extLst>
                <a:ext uri="{FF2B5EF4-FFF2-40B4-BE49-F238E27FC236}">
                  <a16:creationId xmlns:a16="http://schemas.microsoft.com/office/drawing/2014/main" id="{003271F1-72A2-4028-B407-50CBF06E4F60}"/>
                </a:ext>
              </a:extLst>
            </p:cNvPr>
            <p:cNvSpPr/>
            <p:nvPr/>
          </p:nvSpPr>
          <p:spPr>
            <a:xfrm>
              <a:off x="2292440" y="3485597"/>
              <a:ext cx="723588" cy="23854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83</a:t>
              </a:r>
            </a:p>
          </p:txBody>
        </p:sp>
        <p:sp>
          <p:nvSpPr>
            <p:cNvPr id="101" name="Rectángulo redondeado 48">
              <a:extLst>
                <a:ext uri="{FF2B5EF4-FFF2-40B4-BE49-F238E27FC236}">
                  <a16:creationId xmlns:a16="http://schemas.microsoft.com/office/drawing/2014/main" id="{DE67B2E0-35FE-4758-A71E-381D4C4F9376}"/>
                </a:ext>
              </a:extLst>
            </p:cNvPr>
            <p:cNvSpPr/>
            <p:nvPr/>
          </p:nvSpPr>
          <p:spPr>
            <a:xfrm>
              <a:off x="3109648" y="3464267"/>
              <a:ext cx="707617" cy="258698"/>
            </a:xfrm>
            <a:prstGeom prst="round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solidFill>
                    <a:srgbClr val="4472C4">
                      <a:lumMod val="50000"/>
                    </a:srgbClr>
                  </a:solidFill>
                  <a:latin typeface="Calibri Light" panose="020F0302020204030204"/>
                  <a:cs typeface="Arial" panose="020B0604020202020204" pitchFamily="34" charset="0"/>
                </a:rPr>
                <a:t>139</a:t>
              </a:r>
            </a:p>
          </p:txBody>
        </p:sp>
        <p:sp>
          <p:nvSpPr>
            <p:cNvPr id="102" name="Rectángulo redondeado 55">
              <a:extLst>
                <a:ext uri="{FF2B5EF4-FFF2-40B4-BE49-F238E27FC236}">
                  <a16:creationId xmlns:a16="http://schemas.microsoft.com/office/drawing/2014/main" id="{5892A855-BD56-49F9-A72F-1B6268A813D6}"/>
                </a:ext>
              </a:extLst>
            </p:cNvPr>
            <p:cNvSpPr/>
            <p:nvPr/>
          </p:nvSpPr>
          <p:spPr>
            <a:xfrm>
              <a:off x="2287181" y="2803178"/>
              <a:ext cx="723588" cy="2586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520</a:t>
              </a:r>
            </a:p>
          </p:txBody>
        </p:sp>
        <p:sp>
          <p:nvSpPr>
            <p:cNvPr id="103" name="Rectángulo redondeado 57">
              <a:extLst>
                <a:ext uri="{FF2B5EF4-FFF2-40B4-BE49-F238E27FC236}">
                  <a16:creationId xmlns:a16="http://schemas.microsoft.com/office/drawing/2014/main" id="{42FAE6B5-D60D-4512-AE0C-95CF438904CC}"/>
                </a:ext>
              </a:extLst>
            </p:cNvPr>
            <p:cNvSpPr/>
            <p:nvPr/>
          </p:nvSpPr>
          <p:spPr>
            <a:xfrm>
              <a:off x="3109649" y="2800189"/>
              <a:ext cx="707617" cy="258698"/>
            </a:xfrm>
            <a:prstGeom prst="round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solidFill>
                    <a:srgbClr val="4472C4">
                      <a:lumMod val="50000"/>
                    </a:srgbClr>
                  </a:solidFill>
                  <a:latin typeface="Calibri Light" panose="020F0302020204030204"/>
                  <a:cs typeface="Arial" panose="020B0604020202020204" pitchFamily="34" charset="0"/>
                </a:rPr>
                <a:t>1,570</a:t>
              </a:r>
            </a:p>
          </p:txBody>
        </p:sp>
        <p:sp>
          <p:nvSpPr>
            <p:cNvPr id="104" name="Rectángulo redondeado 61">
              <a:extLst>
                <a:ext uri="{FF2B5EF4-FFF2-40B4-BE49-F238E27FC236}">
                  <a16:creationId xmlns:a16="http://schemas.microsoft.com/office/drawing/2014/main" id="{A66D4B54-9D38-478E-9701-94C188E192A2}"/>
                </a:ext>
              </a:extLst>
            </p:cNvPr>
            <p:cNvSpPr/>
            <p:nvPr/>
          </p:nvSpPr>
          <p:spPr>
            <a:xfrm>
              <a:off x="2297267" y="2474106"/>
              <a:ext cx="723588" cy="2586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1,219</a:t>
              </a:r>
            </a:p>
          </p:txBody>
        </p:sp>
        <p:sp>
          <p:nvSpPr>
            <p:cNvPr id="105" name="Rectángulo redondeado 62">
              <a:extLst>
                <a:ext uri="{FF2B5EF4-FFF2-40B4-BE49-F238E27FC236}">
                  <a16:creationId xmlns:a16="http://schemas.microsoft.com/office/drawing/2014/main" id="{9CA68875-9D1E-4B8E-B7FA-FA94ED71FBA5}"/>
                </a:ext>
              </a:extLst>
            </p:cNvPr>
            <p:cNvSpPr/>
            <p:nvPr/>
          </p:nvSpPr>
          <p:spPr>
            <a:xfrm>
              <a:off x="3109648" y="2472260"/>
              <a:ext cx="707617" cy="258698"/>
            </a:xfrm>
            <a:prstGeom prst="round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solidFill>
                    <a:srgbClr val="4472C4">
                      <a:lumMod val="50000"/>
                    </a:srgbClr>
                  </a:solidFill>
                  <a:latin typeface="Calibri Light" panose="020F0302020204030204"/>
                  <a:cs typeface="Arial" panose="020B0604020202020204" pitchFamily="34" charset="0"/>
                </a:rPr>
                <a:t>1,908</a:t>
              </a:r>
            </a:p>
          </p:txBody>
        </p:sp>
        <p:sp>
          <p:nvSpPr>
            <p:cNvPr id="106" name="Rectángulo redondeado 69">
              <a:extLst>
                <a:ext uri="{FF2B5EF4-FFF2-40B4-BE49-F238E27FC236}">
                  <a16:creationId xmlns:a16="http://schemas.microsoft.com/office/drawing/2014/main" id="{6F956DEB-20E6-414A-A2B1-A2D11789B544}"/>
                </a:ext>
              </a:extLst>
            </p:cNvPr>
            <p:cNvSpPr/>
            <p:nvPr/>
          </p:nvSpPr>
          <p:spPr>
            <a:xfrm>
              <a:off x="2292440" y="2120340"/>
              <a:ext cx="723588" cy="2586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2,721</a:t>
              </a:r>
            </a:p>
          </p:txBody>
        </p:sp>
        <p:sp>
          <p:nvSpPr>
            <p:cNvPr id="107" name="Rectángulo redondeado 70">
              <a:extLst>
                <a:ext uri="{FF2B5EF4-FFF2-40B4-BE49-F238E27FC236}">
                  <a16:creationId xmlns:a16="http://schemas.microsoft.com/office/drawing/2014/main" id="{734BE305-DCEA-4D04-AA91-4E56C9629B35}"/>
                </a:ext>
              </a:extLst>
            </p:cNvPr>
            <p:cNvSpPr/>
            <p:nvPr/>
          </p:nvSpPr>
          <p:spPr>
            <a:xfrm>
              <a:off x="3109649" y="2130037"/>
              <a:ext cx="707617" cy="258698"/>
            </a:xfrm>
            <a:prstGeom prst="round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solidFill>
                    <a:srgbClr val="4472C4">
                      <a:lumMod val="50000"/>
                    </a:srgbClr>
                  </a:solidFill>
                  <a:latin typeface="Calibri Light" panose="020F0302020204030204"/>
                  <a:cs typeface="Arial" panose="020B0604020202020204" pitchFamily="34" charset="0"/>
                </a:rPr>
                <a:t>3,430</a:t>
              </a:r>
            </a:p>
          </p:txBody>
        </p:sp>
        <p:sp>
          <p:nvSpPr>
            <p:cNvPr id="108" name="CuadroTexto 107">
              <a:extLst>
                <a:ext uri="{FF2B5EF4-FFF2-40B4-BE49-F238E27FC236}">
                  <a16:creationId xmlns:a16="http://schemas.microsoft.com/office/drawing/2014/main" id="{9DA46E49-F0BB-4226-A233-89D51B25056E}"/>
                </a:ext>
              </a:extLst>
            </p:cNvPr>
            <p:cNvSpPr txBox="1"/>
            <p:nvPr/>
          </p:nvSpPr>
          <p:spPr>
            <a:xfrm>
              <a:off x="137328" y="1812584"/>
              <a:ext cx="1201393" cy="2724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MX"/>
              </a:defPPr>
              <a:lvl1pPr algn="ctr">
                <a:defRPr sz="950">
                  <a:solidFill>
                    <a:srgbClr val="002060"/>
                  </a:solidFill>
                  <a:latin typeface="Montserrat SemiBold" panose="00000700000000000000" pitchFamily="2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s-MX" sz="900" dirty="0"/>
                <a:t>Total de Cirugías</a:t>
              </a:r>
            </a:p>
          </p:txBody>
        </p:sp>
        <p:sp>
          <p:nvSpPr>
            <p:cNvPr id="109" name="Rectángulo redondeado 78">
              <a:extLst>
                <a:ext uri="{FF2B5EF4-FFF2-40B4-BE49-F238E27FC236}">
                  <a16:creationId xmlns:a16="http://schemas.microsoft.com/office/drawing/2014/main" id="{2286BCEF-DB00-4904-9156-EB6F04B13D52}"/>
                </a:ext>
              </a:extLst>
            </p:cNvPr>
            <p:cNvSpPr/>
            <p:nvPr/>
          </p:nvSpPr>
          <p:spPr>
            <a:xfrm>
              <a:off x="2295864" y="1768174"/>
              <a:ext cx="723588" cy="2586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3,940</a:t>
              </a:r>
            </a:p>
          </p:txBody>
        </p:sp>
        <p:sp>
          <p:nvSpPr>
            <p:cNvPr id="110" name="Rectángulo redondeado 79">
              <a:extLst>
                <a:ext uri="{FF2B5EF4-FFF2-40B4-BE49-F238E27FC236}">
                  <a16:creationId xmlns:a16="http://schemas.microsoft.com/office/drawing/2014/main" id="{7AE1300F-C54F-46A7-AB9F-FB4C4B8370F9}"/>
                </a:ext>
              </a:extLst>
            </p:cNvPr>
            <p:cNvSpPr/>
            <p:nvPr/>
          </p:nvSpPr>
          <p:spPr>
            <a:xfrm>
              <a:off x="3109650" y="1786453"/>
              <a:ext cx="707617" cy="258698"/>
            </a:xfrm>
            <a:prstGeom prst="round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solidFill>
                    <a:srgbClr val="4472C4">
                      <a:lumMod val="50000"/>
                    </a:srgbClr>
                  </a:solidFill>
                  <a:latin typeface="Calibri Light" panose="020F0302020204030204"/>
                  <a:cs typeface="Arial" panose="020B0604020202020204" pitchFamily="34" charset="0"/>
                </a:rPr>
                <a:t>5,338</a:t>
              </a:r>
            </a:p>
          </p:txBody>
        </p:sp>
        <p:sp>
          <p:nvSpPr>
            <p:cNvPr id="111" name="Rectángulo redondeado 80">
              <a:extLst>
                <a:ext uri="{FF2B5EF4-FFF2-40B4-BE49-F238E27FC236}">
                  <a16:creationId xmlns:a16="http://schemas.microsoft.com/office/drawing/2014/main" id="{A2EC1BF8-6A60-44CF-BA22-464C01477723}"/>
                </a:ext>
              </a:extLst>
            </p:cNvPr>
            <p:cNvSpPr/>
            <p:nvPr/>
          </p:nvSpPr>
          <p:spPr>
            <a:xfrm>
              <a:off x="2283253" y="1470402"/>
              <a:ext cx="723588" cy="21916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b="1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112" name="Rectángulo redondeado 81">
              <a:extLst>
                <a:ext uri="{FF2B5EF4-FFF2-40B4-BE49-F238E27FC236}">
                  <a16:creationId xmlns:a16="http://schemas.microsoft.com/office/drawing/2014/main" id="{E7B83C55-B435-4CD3-9259-DCC0637F2C21}"/>
                </a:ext>
              </a:extLst>
            </p:cNvPr>
            <p:cNvSpPr/>
            <p:nvPr/>
          </p:nvSpPr>
          <p:spPr>
            <a:xfrm>
              <a:off x="3090635" y="1460224"/>
              <a:ext cx="723588" cy="21916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b="1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2021</a:t>
              </a:r>
            </a:p>
          </p:txBody>
        </p:sp>
        <p:sp>
          <p:nvSpPr>
            <p:cNvPr id="113" name="Rectángulo redondeado 42">
              <a:extLst>
                <a:ext uri="{FF2B5EF4-FFF2-40B4-BE49-F238E27FC236}">
                  <a16:creationId xmlns:a16="http://schemas.microsoft.com/office/drawing/2014/main" id="{34066C29-07F7-4D46-8135-29832B0F8A16}"/>
                </a:ext>
              </a:extLst>
            </p:cNvPr>
            <p:cNvSpPr/>
            <p:nvPr/>
          </p:nvSpPr>
          <p:spPr>
            <a:xfrm>
              <a:off x="2283251" y="4153469"/>
              <a:ext cx="723590" cy="2586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ES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1</a:t>
              </a:r>
              <a:endParaRPr lang="es-MX" sz="1050" dirty="0">
                <a:solidFill>
                  <a:srgbClr val="44546A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14" name="Rectángulo redondeado 43">
              <a:extLst>
                <a:ext uri="{FF2B5EF4-FFF2-40B4-BE49-F238E27FC236}">
                  <a16:creationId xmlns:a16="http://schemas.microsoft.com/office/drawing/2014/main" id="{01D79D68-EFB4-4234-8311-587ABDD98AE8}"/>
                </a:ext>
              </a:extLst>
            </p:cNvPr>
            <p:cNvSpPr/>
            <p:nvPr/>
          </p:nvSpPr>
          <p:spPr>
            <a:xfrm>
              <a:off x="3106606" y="4134545"/>
              <a:ext cx="707617" cy="258698"/>
            </a:xfrm>
            <a:prstGeom prst="round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solidFill>
                    <a:srgbClr val="4472C4">
                      <a:lumMod val="50000"/>
                    </a:srgbClr>
                  </a:solidFill>
                  <a:latin typeface="Calibri Light" panose="020F0302020204030204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15" name="Rectángulo redondeado 46">
              <a:extLst>
                <a:ext uri="{FF2B5EF4-FFF2-40B4-BE49-F238E27FC236}">
                  <a16:creationId xmlns:a16="http://schemas.microsoft.com/office/drawing/2014/main" id="{DAE86F9E-FF33-43F8-8988-03BF7AC2D4F9}"/>
                </a:ext>
              </a:extLst>
            </p:cNvPr>
            <p:cNvSpPr/>
            <p:nvPr/>
          </p:nvSpPr>
          <p:spPr>
            <a:xfrm>
              <a:off x="147180" y="4133477"/>
              <a:ext cx="1198237" cy="2660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002060"/>
                  </a:solidFill>
                  <a:latin typeface="Calibri Light" panose="020F0302020204030204"/>
                  <a:cs typeface="Arial" panose="020B0604020202020204" pitchFamily="34" charset="0"/>
                </a:rPr>
                <a:t>Trasplante Renal</a:t>
              </a:r>
            </a:p>
          </p:txBody>
        </p:sp>
        <p:sp>
          <p:nvSpPr>
            <p:cNvPr id="116" name="Rectángulo redondeado 42">
              <a:extLst>
                <a:ext uri="{FF2B5EF4-FFF2-40B4-BE49-F238E27FC236}">
                  <a16:creationId xmlns:a16="http://schemas.microsoft.com/office/drawing/2014/main" id="{BD18E8C0-B836-4A83-B4A8-62BE8E89BBC7}"/>
                </a:ext>
              </a:extLst>
            </p:cNvPr>
            <p:cNvSpPr/>
            <p:nvPr/>
          </p:nvSpPr>
          <p:spPr>
            <a:xfrm>
              <a:off x="2282781" y="4461005"/>
              <a:ext cx="723590" cy="2586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ES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23</a:t>
              </a:r>
              <a:endParaRPr lang="es-MX" sz="1050" dirty="0">
                <a:solidFill>
                  <a:srgbClr val="44546A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17" name="Rectángulo redondeado 43">
              <a:extLst>
                <a:ext uri="{FF2B5EF4-FFF2-40B4-BE49-F238E27FC236}">
                  <a16:creationId xmlns:a16="http://schemas.microsoft.com/office/drawing/2014/main" id="{5C48177C-91E0-4D27-B21F-DBAA52CF4692}"/>
                </a:ext>
              </a:extLst>
            </p:cNvPr>
            <p:cNvSpPr/>
            <p:nvPr/>
          </p:nvSpPr>
          <p:spPr>
            <a:xfrm>
              <a:off x="3106606" y="4461005"/>
              <a:ext cx="707617" cy="258698"/>
            </a:xfrm>
            <a:prstGeom prst="round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dirty="0">
                  <a:solidFill>
                    <a:srgbClr val="4472C4">
                      <a:lumMod val="50000"/>
                    </a:srgbClr>
                  </a:solidFill>
                  <a:latin typeface="Calibri Light" panose="020F0302020204030204"/>
                  <a:cs typeface="Arial" panose="020B0604020202020204" pitchFamily="34" charset="0"/>
                </a:rPr>
                <a:t>45</a:t>
              </a:r>
              <a:endParaRPr lang="es-MX" sz="12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18" name="Rectángulo redondeado 46">
              <a:extLst>
                <a:ext uri="{FF2B5EF4-FFF2-40B4-BE49-F238E27FC236}">
                  <a16:creationId xmlns:a16="http://schemas.microsoft.com/office/drawing/2014/main" id="{ECC3E944-C903-4109-B644-D0876E9D0982}"/>
                </a:ext>
              </a:extLst>
            </p:cNvPr>
            <p:cNvSpPr/>
            <p:nvPr/>
          </p:nvSpPr>
          <p:spPr>
            <a:xfrm>
              <a:off x="151128" y="4442446"/>
              <a:ext cx="1198237" cy="2660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002060"/>
                  </a:solidFill>
                  <a:latin typeface="Calibri Light" panose="020F0302020204030204"/>
                  <a:cs typeface="Arial" panose="020B0604020202020204" pitchFamily="34" charset="0"/>
                </a:rPr>
                <a:t>Trasplante MO</a:t>
              </a:r>
            </a:p>
          </p:txBody>
        </p:sp>
        <p:sp>
          <p:nvSpPr>
            <p:cNvPr id="119" name="Rectángulo redondeado 42">
              <a:extLst>
                <a:ext uri="{FF2B5EF4-FFF2-40B4-BE49-F238E27FC236}">
                  <a16:creationId xmlns:a16="http://schemas.microsoft.com/office/drawing/2014/main" id="{CD5915EB-F7C3-4248-A63E-BB3E38733538}"/>
                </a:ext>
              </a:extLst>
            </p:cNvPr>
            <p:cNvSpPr/>
            <p:nvPr/>
          </p:nvSpPr>
          <p:spPr>
            <a:xfrm>
              <a:off x="1454278" y="4449799"/>
              <a:ext cx="723590" cy="2586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20" name="Rectángulo redondeado 81">
              <a:extLst>
                <a:ext uri="{FF2B5EF4-FFF2-40B4-BE49-F238E27FC236}">
                  <a16:creationId xmlns:a16="http://schemas.microsoft.com/office/drawing/2014/main" id="{AE4E6AE3-7075-4EEE-9E7A-A5EDE45A60A9}"/>
                </a:ext>
              </a:extLst>
            </p:cNvPr>
            <p:cNvSpPr/>
            <p:nvPr/>
          </p:nvSpPr>
          <p:spPr>
            <a:xfrm>
              <a:off x="3896734" y="1461496"/>
              <a:ext cx="700019" cy="22433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900" b="1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2021 vs 2019</a:t>
              </a:r>
            </a:p>
          </p:txBody>
        </p:sp>
        <p:sp>
          <p:nvSpPr>
            <p:cNvPr id="121" name="Rectángulo redondeado 41">
              <a:extLst>
                <a:ext uri="{FF2B5EF4-FFF2-40B4-BE49-F238E27FC236}">
                  <a16:creationId xmlns:a16="http://schemas.microsoft.com/office/drawing/2014/main" id="{AD6EE434-871E-473F-8A06-425F620A984C}"/>
                </a:ext>
              </a:extLst>
            </p:cNvPr>
            <p:cNvSpPr/>
            <p:nvPr/>
          </p:nvSpPr>
          <p:spPr>
            <a:xfrm>
              <a:off x="147180" y="2120524"/>
              <a:ext cx="1198237" cy="26893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00" dirty="0">
                  <a:solidFill>
                    <a:srgbClr val="002060"/>
                  </a:solidFill>
                  <a:latin typeface="Calibri Light" panose="020F0302020204030204"/>
                  <a:cs typeface="Arial" panose="020B0604020202020204" pitchFamily="34" charset="0"/>
                </a:rPr>
                <a:t>Cirugías Hospitalización</a:t>
              </a:r>
            </a:p>
          </p:txBody>
        </p:sp>
        <p:sp>
          <p:nvSpPr>
            <p:cNvPr id="122" name="Rectángulo redondeado 41">
              <a:extLst>
                <a:ext uri="{FF2B5EF4-FFF2-40B4-BE49-F238E27FC236}">
                  <a16:creationId xmlns:a16="http://schemas.microsoft.com/office/drawing/2014/main" id="{088C0BDC-F331-4B59-BB97-08F8C9D24C7D}"/>
                </a:ext>
              </a:extLst>
            </p:cNvPr>
            <p:cNvSpPr/>
            <p:nvPr/>
          </p:nvSpPr>
          <p:spPr>
            <a:xfrm>
              <a:off x="147180" y="2449507"/>
              <a:ext cx="1198237" cy="26893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50" dirty="0">
                  <a:solidFill>
                    <a:srgbClr val="002060"/>
                  </a:solidFill>
                  <a:latin typeface="Calibri Light" panose="020F0302020204030204"/>
                  <a:cs typeface="Arial" panose="020B0604020202020204" pitchFamily="34" charset="0"/>
                </a:rPr>
                <a:t>Cirugías Ambulatorias</a:t>
              </a:r>
            </a:p>
          </p:txBody>
        </p: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id="{E61F6032-B826-49F3-A5EB-8B38AF5053EF}"/>
                </a:ext>
              </a:extLst>
            </p:cNvPr>
            <p:cNvSpPr txBox="1"/>
            <p:nvPr/>
          </p:nvSpPr>
          <p:spPr>
            <a:xfrm>
              <a:off x="137328" y="3126325"/>
              <a:ext cx="1201393" cy="2724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MX"/>
              </a:defPPr>
              <a:lvl1pPr algn="ctr">
                <a:defRPr sz="1150">
                  <a:solidFill>
                    <a:srgbClr val="002060"/>
                  </a:solidFill>
                  <a:latin typeface="Montserrat SemiBold" panose="00000700000000000000" pitchFamily="2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s-MX" sz="900" dirty="0"/>
                <a:t>Total de Cateterismos</a:t>
              </a:r>
            </a:p>
          </p:txBody>
        </p:sp>
        <p:sp>
          <p:nvSpPr>
            <p:cNvPr id="124" name="CuadroTexto 123">
              <a:extLst>
                <a:ext uri="{FF2B5EF4-FFF2-40B4-BE49-F238E27FC236}">
                  <a16:creationId xmlns:a16="http://schemas.microsoft.com/office/drawing/2014/main" id="{8CFD97ED-A69C-48CB-A1B8-0E4EFB8BC2EB}"/>
                </a:ext>
              </a:extLst>
            </p:cNvPr>
            <p:cNvSpPr txBox="1"/>
            <p:nvPr/>
          </p:nvSpPr>
          <p:spPr>
            <a:xfrm>
              <a:off x="137328" y="2789429"/>
              <a:ext cx="1201393" cy="2724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MX"/>
              </a:defPPr>
              <a:lvl1pPr algn="ctr">
                <a:defRPr sz="950">
                  <a:solidFill>
                    <a:srgbClr val="002060"/>
                  </a:solidFill>
                  <a:latin typeface="Montserrat SemiBold" panose="00000700000000000000" pitchFamily="2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s-MX" sz="900" dirty="0"/>
                <a:t>Endoscopias</a:t>
              </a:r>
            </a:p>
          </p:txBody>
        </p:sp>
        <p:sp>
          <p:nvSpPr>
            <p:cNvPr id="125" name="Rectángulo redondeado 79">
              <a:extLst>
                <a:ext uri="{FF2B5EF4-FFF2-40B4-BE49-F238E27FC236}">
                  <a16:creationId xmlns:a16="http://schemas.microsoft.com/office/drawing/2014/main" id="{BFED1E32-C2E0-4E9A-8BB5-F7E5E6EBB535}"/>
                </a:ext>
              </a:extLst>
            </p:cNvPr>
            <p:cNvSpPr/>
            <p:nvPr/>
          </p:nvSpPr>
          <p:spPr>
            <a:xfrm>
              <a:off x="3889136" y="1787747"/>
              <a:ext cx="707617" cy="25869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5.2%</a:t>
              </a:r>
            </a:p>
          </p:txBody>
        </p:sp>
        <p:sp>
          <p:nvSpPr>
            <p:cNvPr id="126" name="Rectángulo redondeado 79">
              <a:extLst>
                <a:ext uri="{FF2B5EF4-FFF2-40B4-BE49-F238E27FC236}">
                  <a16:creationId xmlns:a16="http://schemas.microsoft.com/office/drawing/2014/main" id="{F1A992D9-2CCB-43C0-99F6-903F07707D1E}"/>
                </a:ext>
              </a:extLst>
            </p:cNvPr>
            <p:cNvSpPr/>
            <p:nvPr/>
          </p:nvSpPr>
          <p:spPr>
            <a:xfrm>
              <a:off x="3889136" y="2123138"/>
              <a:ext cx="707617" cy="25869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3.84%</a:t>
              </a:r>
            </a:p>
          </p:txBody>
        </p:sp>
        <p:sp>
          <p:nvSpPr>
            <p:cNvPr id="127" name="Rectángulo redondeado 79">
              <a:extLst>
                <a:ext uri="{FF2B5EF4-FFF2-40B4-BE49-F238E27FC236}">
                  <a16:creationId xmlns:a16="http://schemas.microsoft.com/office/drawing/2014/main" id="{CD6ECC8A-BE3B-4E1A-A347-8C4BC3D091DA}"/>
                </a:ext>
              </a:extLst>
            </p:cNvPr>
            <p:cNvSpPr/>
            <p:nvPr/>
          </p:nvSpPr>
          <p:spPr>
            <a:xfrm>
              <a:off x="3886463" y="2478124"/>
              <a:ext cx="707617" cy="25869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7.98%</a:t>
              </a:r>
            </a:p>
          </p:txBody>
        </p:sp>
        <p:sp>
          <p:nvSpPr>
            <p:cNvPr id="128" name="Rectángulo redondeado 79">
              <a:extLst>
                <a:ext uri="{FF2B5EF4-FFF2-40B4-BE49-F238E27FC236}">
                  <a16:creationId xmlns:a16="http://schemas.microsoft.com/office/drawing/2014/main" id="{67DBB72C-700B-4DEE-A609-14BB0B2D6159}"/>
                </a:ext>
              </a:extLst>
            </p:cNvPr>
            <p:cNvSpPr/>
            <p:nvPr/>
          </p:nvSpPr>
          <p:spPr>
            <a:xfrm>
              <a:off x="3886463" y="2799161"/>
              <a:ext cx="707617" cy="25869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15.87%</a:t>
              </a:r>
            </a:p>
          </p:txBody>
        </p:sp>
        <p:sp>
          <p:nvSpPr>
            <p:cNvPr id="129" name="Rectángulo redondeado 79">
              <a:extLst>
                <a:ext uri="{FF2B5EF4-FFF2-40B4-BE49-F238E27FC236}">
                  <a16:creationId xmlns:a16="http://schemas.microsoft.com/office/drawing/2014/main" id="{5F968ED4-43F4-49AC-9050-EBAECED51890}"/>
                </a:ext>
              </a:extLst>
            </p:cNvPr>
            <p:cNvSpPr/>
            <p:nvPr/>
          </p:nvSpPr>
          <p:spPr>
            <a:xfrm>
              <a:off x="3880002" y="3128048"/>
              <a:ext cx="707617" cy="25869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b="1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-16.59%</a:t>
              </a:r>
            </a:p>
          </p:txBody>
        </p:sp>
        <p:sp>
          <p:nvSpPr>
            <p:cNvPr id="130" name="Rectángulo redondeado 79">
              <a:extLst>
                <a:ext uri="{FF2B5EF4-FFF2-40B4-BE49-F238E27FC236}">
                  <a16:creationId xmlns:a16="http://schemas.microsoft.com/office/drawing/2014/main" id="{E4783DA5-2E51-4AF2-852B-B888CFDBC65B}"/>
                </a:ext>
              </a:extLst>
            </p:cNvPr>
            <p:cNvSpPr/>
            <p:nvPr/>
          </p:nvSpPr>
          <p:spPr>
            <a:xfrm>
              <a:off x="3896734" y="3441149"/>
              <a:ext cx="707617" cy="25869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b="1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13.01%</a:t>
              </a:r>
            </a:p>
          </p:txBody>
        </p:sp>
        <p:sp>
          <p:nvSpPr>
            <p:cNvPr id="131" name="Rectángulo redondeado 79">
              <a:extLst>
                <a:ext uri="{FF2B5EF4-FFF2-40B4-BE49-F238E27FC236}">
                  <a16:creationId xmlns:a16="http://schemas.microsoft.com/office/drawing/2014/main" id="{7A202FC9-A7ED-48CE-9C50-9543B9D38E28}"/>
                </a:ext>
              </a:extLst>
            </p:cNvPr>
            <p:cNvSpPr/>
            <p:nvPr/>
          </p:nvSpPr>
          <p:spPr>
            <a:xfrm>
              <a:off x="3886462" y="3786809"/>
              <a:ext cx="707617" cy="25869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b="1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-53.0%</a:t>
              </a:r>
            </a:p>
          </p:txBody>
        </p:sp>
        <p:sp>
          <p:nvSpPr>
            <p:cNvPr id="132" name="Rectángulo redondeado 79">
              <a:extLst>
                <a:ext uri="{FF2B5EF4-FFF2-40B4-BE49-F238E27FC236}">
                  <a16:creationId xmlns:a16="http://schemas.microsoft.com/office/drawing/2014/main" id="{A65A6DE7-67A1-485A-91F6-68A4702CE163}"/>
                </a:ext>
              </a:extLst>
            </p:cNvPr>
            <p:cNvSpPr/>
            <p:nvPr/>
          </p:nvSpPr>
          <p:spPr>
            <a:xfrm>
              <a:off x="3892934" y="4132469"/>
              <a:ext cx="707617" cy="25869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100" b="1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-53.3%</a:t>
              </a:r>
            </a:p>
          </p:txBody>
        </p:sp>
        <p:sp>
          <p:nvSpPr>
            <p:cNvPr id="133" name="Rectángulo redondeado 79">
              <a:extLst>
                <a:ext uri="{FF2B5EF4-FFF2-40B4-BE49-F238E27FC236}">
                  <a16:creationId xmlns:a16="http://schemas.microsoft.com/office/drawing/2014/main" id="{2A15D229-E003-43F0-8C7C-1C3529CF4DF4}"/>
                </a:ext>
              </a:extLst>
            </p:cNvPr>
            <p:cNvSpPr/>
            <p:nvPr/>
          </p:nvSpPr>
          <p:spPr>
            <a:xfrm>
              <a:off x="3892934" y="4461005"/>
              <a:ext cx="707617" cy="25869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100" b="1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134" name="Rectángulo redondeado 46">
              <a:extLst>
                <a:ext uri="{FF2B5EF4-FFF2-40B4-BE49-F238E27FC236}">
                  <a16:creationId xmlns:a16="http://schemas.microsoft.com/office/drawing/2014/main" id="{E7FE1FAF-18CD-4920-9B0E-2DC309D4820A}"/>
                </a:ext>
              </a:extLst>
            </p:cNvPr>
            <p:cNvSpPr/>
            <p:nvPr/>
          </p:nvSpPr>
          <p:spPr>
            <a:xfrm>
              <a:off x="159283" y="4746242"/>
              <a:ext cx="1198237" cy="2660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002060"/>
                  </a:solidFill>
                  <a:latin typeface="Calibri Light" panose="020F0302020204030204"/>
                  <a:cs typeface="Arial" panose="020B0604020202020204" pitchFamily="34" charset="0"/>
                </a:rPr>
                <a:t>Trasplante de Hígado</a:t>
              </a:r>
            </a:p>
          </p:txBody>
        </p:sp>
        <p:sp>
          <p:nvSpPr>
            <p:cNvPr id="135" name="Rectángulo redondeado 42">
              <a:extLst>
                <a:ext uri="{FF2B5EF4-FFF2-40B4-BE49-F238E27FC236}">
                  <a16:creationId xmlns:a16="http://schemas.microsoft.com/office/drawing/2014/main" id="{BF0467CE-60AF-4651-A9D6-4424D8B50411}"/>
                </a:ext>
              </a:extLst>
            </p:cNvPr>
            <p:cNvSpPr/>
            <p:nvPr/>
          </p:nvSpPr>
          <p:spPr>
            <a:xfrm>
              <a:off x="2252701" y="4764802"/>
              <a:ext cx="723590" cy="2586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ES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0</a:t>
              </a:r>
              <a:endParaRPr lang="es-MX" sz="1050" dirty="0">
                <a:solidFill>
                  <a:srgbClr val="44546A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36" name="Rectángulo redondeado 43">
              <a:extLst>
                <a:ext uri="{FF2B5EF4-FFF2-40B4-BE49-F238E27FC236}">
                  <a16:creationId xmlns:a16="http://schemas.microsoft.com/office/drawing/2014/main" id="{CE542368-48EC-47D0-9E54-1E10D112665E}"/>
                </a:ext>
              </a:extLst>
            </p:cNvPr>
            <p:cNvSpPr/>
            <p:nvPr/>
          </p:nvSpPr>
          <p:spPr>
            <a:xfrm>
              <a:off x="3076527" y="4764802"/>
              <a:ext cx="707617" cy="258698"/>
            </a:xfrm>
            <a:prstGeom prst="round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22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dirty="0">
                  <a:solidFill>
                    <a:srgbClr val="4472C4">
                      <a:lumMod val="50000"/>
                    </a:srgbClr>
                  </a:solidFill>
                  <a:latin typeface="Calibri Light" panose="020F0302020204030204"/>
                  <a:cs typeface="Arial" panose="020B0604020202020204" pitchFamily="34" charset="0"/>
                </a:rPr>
                <a:t>1</a:t>
              </a:r>
              <a:endParaRPr lang="es-MX" sz="12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37" name="Rectángulo redondeado 42">
              <a:extLst>
                <a:ext uri="{FF2B5EF4-FFF2-40B4-BE49-F238E27FC236}">
                  <a16:creationId xmlns:a16="http://schemas.microsoft.com/office/drawing/2014/main" id="{6677F4CB-F656-4312-95CC-747B8D9C1082}"/>
                </a:ext>
              </a:extLst>
            </p:cNvPr>
            <p:cNvSpPr/>
            <p:nvPr/>
          </p:nvSpPr>
          <p:spPr>
            <a:xfrm>
              <a:off x="1424198" y="4753596"/>
              <a:ext cx="723590" cy="2586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38" name="Rectángulo redondeado 79">
              <a:extLst>
                <a:ext uri="{FF2B5EF4-FFF2-40B4-BE49-F238E27FC236}">
                  <a16:creationId xmlns:a16="http://schemas.microsoft.com/office/drawing/2014/main" id="{579513F5-64EF-4C8E-B808-38FC5477D37E}"/>
                </a:ext>
              </a:extLst>
            </p:cNvPr>
            <p:cNvSpPr/>
            <p:nvPr/>
          </p:nvSpPr>
          <p:spPr>
            <a:xfrm>
              <a:off x="3862854" y="4764802"/>
              <a:ext cx="707617" cy="25869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s-MX" sz="1050" dirty="0">
                  <a:solidFill>
                    <a:srgbClr val="44546A"/>
                  </a:solidFill>
                  <a:latin typeface="Calibri Light" panose="020F0302020204030204"/>
                  <a:cs typeface="Arial" panose="020B0604020202020204" pitchFamily="34" charset="0"/>
                </a:rPr>
                <a:t>100%</a:t>
              </a:r>
            </a:p>
          </p:txBody>
        </p:sp>
      </p:grpSp>
      <p:graphicFrame>
        <p:nvGraphicFramePr>
          <p:cNvPr id="139" name="Tabla 138">
            <a:extLst>
              <a:ext uri="{FF2B5EF4-FFF2-40B4-BE49-F238E27FC236}">
                <a16:creationId xmlns:a16="http://schemas.microsoft.com/office/drawing/2014/main" id="{C9065AD5-2DDF-489C-A424-85C513202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80622"/>
              </p:ext>
            </p:extLst>
          </p:nvPr>
        </p:nvGraphicFramePr>
        <p:xfrm>
          <a:off x="4733547" y="4245590"/>
          <a:ext cx="4410452" cy="135203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00233">
                  <a:extLst>
                    <a:ext uri="{9D8B030D-6E8A-4147-A177-3AD203B41FA5}">
                      <a16:colId xmlns:a16="http://schemas.microsoft.com/office/drawing/2014/main" val="2878252024"/>
                    </a:ext>
                  </a:extLst>
                </a:gridCol>
                <a:gridCol w="794106">
                  <a:extLst>
                    <a:ext uri="{9D8B030D-6E8A-4147-A177-3AD203B41FA5}">
                      <a16:colId xmlns:a16="http://schemas.microsoft.com/office/drawing/2014/main" val="1666648199"/>
                    </a:ext>
                  </a:extLst>
                </a:gridCol>
                <a:gridCol w="734970">
                  <a:extLst>
                    <a:ext uri="{9D8B030D-6E8A-4147-A177-3AD203B41FA5}">
                      <a16:colId xmlns:a16="http://schemas.microsoft.com/office/drawing/2014/main" val="1552797054"/>
                    </a:ext>
                  </a:extLst>
                </a:gridCol>
                <a:gridCol w="675836">
                  <a:extLst>
                    <a:ext uri="{9D8B030D-6E8A-4147-A177-3AD203B41FA5}">
                      <a16:colId xmlns:a16="http://schemas.microsoft.com/office/drawing/2014/main" val="648106039"/>
                    </a:ext>
                  </a:extLst>
                </a:gridCol>
                <a:gridCol w="1005307">
                  <a:extLst>
                    <a:ext uri="{9D8B030D-6E8A-4147-A177-3AD203B41FA5}">
                      <a16:colId xmlns:a16="http://schemas.microsoft.com/office/drawing/2014/main" val="3191493116"/>
                    </a:ext>
                  </a:extLst>
                </a:gridCol>
              </a:tblGrid>
              <a:tr h="471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dirty="0">
                          <a:solidFill>
                            <a:schemeClr val="bg1"/>
                          </a:solidFill>
                          <a:latin typeface="+mn-lt"/>
                        </a:rPr>
                        <a:t>PROCEDIMIENTOS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(CC/TAMO)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 Variación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2019 vs 2021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66550"/>
                  </a:ext>
                </a:extLst>
              </a:tr>
              <a:tr h="2844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95/20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116/19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139/40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46.31%/100%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77900"/>
                  </a:ext>
                </a:extLst>
              </a:tr>
              <a:tr h="2844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H. ABC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59/10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77/4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89/5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50.84%/-50%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751407"/>
                  </a:ext>
                </a:extLst>
              </a:tr>
              <a:tr h="3113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154/30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193/23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228/45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48.05%/50%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60358"/>
                  </a:ext>
                </a:extLst>
              </a:tr>
            </a:tbl>
          </a:graphicData>
        </a:graphic>
      </p:graphicFrame>
      <p:sp>
        <p:nvSpPr>
          <p:cNvPr id="65" name="CuadroTexto 64">
            <a:extLst>
              <a:ext uri="{FF2B5EF4-FFF2-40B4-BE49-F238E27FC236}">
                <a16:creationId xmlns:a16="http://schemas.microsoft.com/office/drawing/2014/main" id="{F4EE0F6E-E2DB-43D7-9B53-C95A57B62EAE}"/>
              </a:ext>
            </a:extLst>
          </p:cNvPr>
          <p:cNvSpPr txBox="1"/>
          <p:nvPr/>
        </p:nvSpPr>
        <p:spPr>
          <a:xfrm>
            <a:off x="5052669" y="3399189"/>
            <a:ext cx="394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De los 45 Trasplantes de TAMO, 5 se realizaron en el Hospital ABC</a:t>
            </a: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157FB502-B26F-4A0C-A8B6-0CAE1CDCCCEE}"/>
              </a:ext>
            </a:extLst>
          </p:cNvPr>
          <p:cNvSpPr/>
          <p:nvPr/>
        </p:nvSpPr>
        <p:spPr>
          <a:xfrm>
            <a:off x="5247277" y="3747098"/>
            <a:ext cx="3382991" cy="392352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Cirugía Cardiovascular</a:t>
            </a:r>
          </a:p>
          <a:p>
            <a:pPr algn="ctr" defTabSz="685800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– 2021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D7F2072-D62D-46FC-BB9D-41D96635F98E}"/>
              </a:ext>
            </a:extLst>
          </p:cNvPr>
          <p:cNvSpPr/>
          <p:nvPr/>
        </p:nvSpPr>
        <p:spPr>
          <a:xfrm>
            <a:off x="5101702" y="130628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 T E N C I Ó N   M É D I C A</a:t>
            </a:r>
          </a:p>
        </p:txBody>
      </p:sp>
    </p:spTree>
    <p:extLst>
      <p:ext uri="{BB962C8B-B14F-4D97-AF65-F5344CB8AC3E}">
        <p14:creationId xmlns:p14="http://schemas.microsoft.com/office/powerpoint/2010/main" val="173253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8A55A526-5982-4213-A4D6-3C3F4B90E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411565"/>
              </p:ext>
            </p:extLst>
          </p:nvPr>
        </p:nvGraphicFramePr>
        <p:xfrm>
          <a:off x="6518798" y="989121"/>
          <a:ext cx="2439359" cy="242863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29779">
                  <a:extLst>
                    <a:ext uri="{9D8B030D-6E8A-4147-A177-3AD203B41FA5}">
                      <a16:colId xmlns:a16="http://schemas.microsoft.com/office/drawing/2014/main" val="2878252024"/>
                    </a:ext>
                  </a:extLst>
                </a:gridCol>
                <a:gridCol w="479344">
                  <a:extLst>
                    <a:ext uri="{9D8B030D-6E8A-4147-A177-3AD203B41FA5}">
                      <a16:colId xmlns:a16="http://schemas.microsoft.com/office/drawing/2014/main" val="1552797054"/>
                    </a:ext>
                  </a:extLst>
                </a:gridCol>
                <a:gridCol w="510736">
                  <a:extLst>
                    <a:ext uri="{9D8B030D-6E8A-4147-A177-3AD203B41FA5}">
                      <a16:colId xmlns:a16="http://schemas.microsoft.com/office/drawing/2014/main" val="648106039"/>
                    </a:ext>
                  </a:extLst>
                </a:gridCol>
                <a:gridCol w="619500">
                  <a:extLst>
                    <a:ext uri="{9D8B030D-6E8A-4147-A177-3AD203B41FA5}">
                      <a16:colId xmlns:a16="http://schemas.microsoft.com/office/drawing/2014/main" val="3191493116"/>
                    </a:ext>
                  </a:extLst>
                </a:gridCol>
              </a:tblGrid>
              <a:tr h="366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j-lt"/>
                        </a:rPr>
                        <a:t>TIPO DE NOTIFICACIÓN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Variación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665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Eventos adversos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483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7.30%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779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Incidentes sin daño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27.59%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751407"/>
                  </a:ext>
                </a:extLst>
              </a:tr>
              <a:tr h="3389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Cuasi falla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240%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8166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Evento centinela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6641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Evento múltiple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94298"/>
                  </a:ext>
                </a:extLst>
              </a:tr>
              <a:tr h="3389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653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647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b="1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-0.92%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60358"/>
                  </a:ext>
                </a:extLst>
              </a:tr>
            </a:tbl>
          </a:graphicData>
        </a:graphic>
      </p:graphicFrame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738790B-466F-432F-AF16-08F42D506F65}"/>
              </a:ext>
            </a:extLst>
          </p:cNvPr>
          <p:cNvSpPr/>
          <p:nvPr/>
        </p:nvSpPr>
        <p:spPr>
          <a:xfrm>
            <a:off x="6624050" y="559573"/>
            <a:ext cx="2228851" cy="392352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EVENTOS ADVERSOS</a:t>
            </a:r>
          </a:p>
          <a:p>
            <a:pPr algn="ctr" defTabSz="685800"/>
            <a:r>
              <a:rPr lang="es-MX" sz="1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2020–2021</a:t>
            </a: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2DB64E84-690D-47DC-ACCB-37490FADD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87819"/>
              </p:ext>
            </p:extLst>
          </p:nvPr>
        </p:nvGraphicFramePr>
        <p:xfrm>
          <a:off x="111342" y="778492"/>
          <a:ext cx="6266576" cy="556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7826">
                  <a:extLst>
                    <a:ext uri="{9D8B030D-6E8A-4147-A177-3AD203B41FA5}">
                      <a16:colId xmlns:a16="http://schemas.microsoft.com/office/drawing/2014/main" val="1845382031"/>
                    </a:ext>
                  </a:extLst>
                </a:gridCol>
                <a:gridCol w="2074357">
                  <a:extLst>
                    <a:ext uri="{9D8B030D-6E8A-4147-A177-3AD203B41FA5}">
                      <a16:colId xmlns:a16="http://schemas.microsoft.com/office/drawing/2014/main" val="1801359802"/>
                    </a:ext>
                  </a:extLst>
                </a:gridCol>
                <a:gridCol w="2674393">
                  <a:extLst>
                    <a:ext uri="{9D8B030D-6E8A-4147-A177-3AD203B41FA5}">
                      <a16:colId xmlns:a16="http://schemas.microsoft.com/office/drawing/2014/main" val="1699890556"/>
                    </a:ext>
                  </a:extLst>
                </a:gridCol>
              </a:tblGrid>
              <a:tr h="208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Tipo de Incidente</a:t>
                      </a:r>
                      <a:endParaRPr lang="es-MX" sz="9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515" marR="2251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Problema identificado</a:t>
                      </a:r>
                      <a:endParaRPr lang="es-MX" sz="9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515" marR="2251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Acciones Preventivas</a:t>
                      </a:r>
                      <a:endParaRPr lang="es-MX" sz="9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515" marR="22515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769852"/>
                  </a:ext>
                </a:extLst>
              </a:tr>
              <a:tr h="1156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Terapia de Infusión Intravenosa *</a:t>
                      </a:r>
                      <a:endParaRPr lang="es-MX" sz="9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s-ES_tradnl" sz="900" dirty="0">
                          <a:effectLst/>
                          <a:latin typeface="+mn-lt"/>
                        </a:rPr>
                      </a:br>
                      <a:r>
                        <a:rPr lang="es-ES_tradnl" sz="900" dirty="0">
                          <a:effectLst/>
                          <a:latin typeface="+mn-lt"/>
                        </a:rPr>
                        <a:t>(Tipo de Incidente: Proceso/ Procedimiento Clínico)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(119 casos) </a:t>
                      </a:r>
                      <a:endParaRPr lang="es-MX" sz="1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23% Extravasación </a:t>
                      </a:r>
                      <a:endParaRPr lang="es-MX" sz="900" b="1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18% Multipunción </a:t>
                      </a:r>
                      <a:endParaRPr lang="es-MX" sz="900" b="1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15% Retiro no programado de catéter venoso central </a:t>
                      </a:r>
                      <a:r>
                        <a:rPr lang="es-ES_tradnl" sz="900" b="1" dirty="0">
                          <a:effectLst/>
                          <a:latin typeface="+mn-lt"/>
                        </a:rPr>
                        <a:t> </a:t>
                      </a:r>
                      <a:endParaRPr lang="es-MX" sz="900" b="1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9% Obstrucción de catéter venoso central </a:t>
                      </a:r>
                      <a:endParaRPr lang="es-MX" sz="900" b="1" dirty="0">
                        <a:effectLst/>
                        <a:latin typeface="+mn-lt"/>
                      </a:endParaRPr>
                    </a:p>
                  </a:txBody>
                  <a:tcPr marL="62345" marR="623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latin typeface="+mj-lt"/>
                        </a:rPr>
                        <a:t>Se actualizó al personal médico y paramédico sobre el manejo y mantenimiento del acceso venoso .Curso virtual de toma de hemocultivo y vigilancia de CVC y uso de transiluminador).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900" dirty="0">
                          <a:latin typeface="+mj-lt"/>
                        </a:rPr>
                        <a:t>Uso de Catéter Percutáneo  (sujetadores) </a:t>
                      </a:r>
                    </a:p>
                  </a:txBody>
                  <a:tcPr marL="62345" marR="623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703740"/>
                  </a:ext>
                </a:extLst>
              </a:tr>
              <a:tr h="996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Cuidados generales del paciente hospitalizado</a:t>
                      </a:r>
                      <a:br>
                        <a:rPr lang="es-ES_tradnl" sz="900" dirty="0">
                          <a:effectLst/>
                          <a:latin typeface="+mn-lt"/>
                        </a:rPr>
                      </a:br>
                      <a:endParaRPr lang="es-MX" sz="9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(Tipo de Incidente: Proceso/ Procedimiento Clínico)</a:t>
                      </a:r>
                      <a:br>
                        <a:rPr lang="es-ES_tradnl" sz="900" dirty="0">
                          <a:effectLst/>
                          <a:latin typeface="+mn-lt"/>
                        </a:rPr>
                      </a:br>
                      <a:r>
                        <a:rPr lang="es-ES_tradnl" sz="1000" dirty="0">
                          <a:effectLst/>
                          <a:latin typeface="+mn-lt"/>
                        </a:rPr>
                        <a:t>(50 casos)</a:t>
                      </a:r>
                      <a:endParaRPr lang="es-MX" sz="9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25% Retiro no programado de Sondas </a:t>
                      </a:r>
                      <a:endParaRPr lang="es-MX" sz="900" b="1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21% Úlceras por presión Grado 1  </a:t>
                      </a:r>
                      <a:endParaRPr lang="es-MX" sz="900" b="1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16% Lesiones dérmicas </a:t>
                      </a:r>
                      <a:r>
                        <a:rPr lang="es-ES_tradnl" sz="9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ES_tradnl" sz="900" b="0" dirty="0">
                          <a:effectLst/>
                          <a:latin typeface="+mn-lt"/>
                        </a:rPr>
                        <a:t>por oxímetro </a:t>
                      </a:r>
                      <a:endParaRPr lang="es-ES_tradnl" sz="900" b="1" dirty="0">
                        <a:effectLst/>
                        <a:latin typeface="+mn-lt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None/>
                      </a:pPr>
                      <a:endParaRPr lang="es-MX" sz="900" dirty="0">
                        <a:effectLst/>
                        <a:latin typeface="+mn-lt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Reforzamiento continuo para cuidado  de los pacientes.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MX" sz="9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 reforzó la rotación continua del dispositivo y su registro en hoja de enfermería.</a:t>
                      </a:r>
                    </a:p>
                  </a:txBody>
                  <a:tcPr marL="62345" marR="62345" marT="0" marB="0" anchor="ctr"/>
                </a:tc>
                <a:extLst>
                  <a:ext uri="{0D108BD9-81ED-4DB2-BD59-A6C34878D82A}">
                    <a16:rowId xmlns:a16="http://schemas.microsoft.com/office/drawing/2014/main" val="1997899910"/>
                  </a:ext>
                </a:extLst>
              </a:tr>
              <a:tr h="435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Soporte Ventilatorio *</a:t>
                      </a:r>
                      <a:br>
                        <a:rPr lang="es-ES_tradnl" sz="900" dirty="0">
                          <a:effectLst/>
                          <a:latin typeface="+mn-lt"/>
                        </a:rPr>
                      </a:br>
                      <a:endParaRPr lang="es-MX" sz="9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(Tipo de Incidente: Proceso/ Procedimiento Clínico)</a:t>
                      </a:r>
                      <a:br>
                        <a:rPr lang="es-ES_tradnl" sz="900" dirty="0">
                          <a:effectLst/>
                          <a:latin typeface="+mn-lt"/>
                        </a:rPr>
                      </a:br>
                      <a:r>
                        <a:rPr lang="es-ES_tradnl" sz="1000" dirty="0">
                          <a:effectLst/>
                          <a:latin typeface="+mn-lt"/>
                        </a:rPr>
                        <a:t>(19 casos)</a:t>
                      </a:r>
                      <a:endParaRPr lang="es-MX" sz="9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515" marR="2251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73% Extubación no programada </a:t>
                      </a:r>
                      <a:r>
                        <a:rPr lang="es-ES_tradnl" sz="900" b="1" dirty="0">
                          <a:effectLst/>
                          <a:latin typeface="+mn-lt"/>
                        </a:rPr>
                        <a:t> </a:t>
                      </a:r>
                      <a:endParaRPr lang="es-MX" sz="9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515" marR="2251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MX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Uso de sujetadores  de tubo endotraqueal.</a:t>
                      </a:r>
                    </a:p>
                  </a:txBody>
                  <a:tcPr marL="22515" marR="2251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55702"/>
                  </a:ext>
                </a:extLst>
              </a:tr>
              <a:tr h="808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Procedimiento Anestésico</a:t>
                      </a:r>
                      <a:endParaRPr lang="es-MX" sz="9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(Tipo de Incidente: Proceso/ Procedimiento Clínico)</a:t>
                      </a:r>
                      <a:endParaRPr lang="es-MX" sz="9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+mn-lt"/>
                        </a:rPr>
                        <a:t> (15 casos)</a:t>
                      </a:r>
                      <a:endParaRPr lang="es-MX" sz="1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515" marR="2251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14% Multipunción </a:t>
                      </a:r>
                      <a:endParaRPr lang="es-MX" sz="900" b="1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11% Broncoespasmo</a:t>
                      </a:r>
                      <a:endParaRPr lang="es-MX" sz="900" b="1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 9% Laringoespasmo </a:t>
                      </a:r>
                      <a:endParaRPr lang="es-MX" sz="900" b="1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 9% Inestabilidad hemodinámica y Paro Cardio Respiratorio</a:t>
                      </a:r>
                      <a:r>
                        <a:rPr lang="es-ES_tradnl" sz="900" b="1" dirty="0">
                          <a:effectLst/>
                          <a:latin typeface="+mn-lt"/>
                        </a:rPr>
                        <a:t> </a:t>
                      </a:r>
                      <a:endParaRPr lang="es-MX" sz="900" b="1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 9% Bradicardia </a:t>
                      </a:r>
                      <a:endParaRPr lang="es-MX" sz="9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515" marR="22515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Implementación del uso de localizador de venas(ACCUVEIN), con apoyo externo del servicio subrogado de anestesia.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 pretende limitar el</a:t>
                      </a:r>
                      <a:r>
                        <a:rPr lang="es-MX" sz="9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número de punciones por médico o enfermera.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Solicitud de colocación de catéter venoso central al servicio de cirugía en casos extremos de acceso difícil o imposible.</a:t>
                      </a:r>
                    </a:p>
                  </a:txBody>
                  <a:tcPr marL="22515" marR="22515" marT="0" marB="0" anchor="ctr"/>
                </a:tc>
                <a:extLst>
                  <a:ext uri="{0D108BD9-81ED-4DB2-BD59-A6C34878D82A}">
                    <a16:rowId xmlns:a16="http://schemas.microsoft.com/office/drawing/2014/main" val="2145715813"/>
                  </a:ext>
                </a:extLst>
              </a:tr>
              <a:tr h="1031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Accidentes de los pacientes</a:t>
                      </a:r>
                      <a:br>
                        <a:rPr lang="es-ES_tradnl" sz="900" dirty="0">
                          <a:effectLst/>
                          <a:latin typeface="+mn-lt"/>
                        </a:rPr>
                      </a:br>
                      <a:r>
                        <a:rPr lang="es-ES_tradnl" sz="1000" dirty="0">
                          <a:effectLst/>
                          <a:latin typeface="+mn-lt"/>
                        </a:rPr>
                        <a:t>(9 casos)</a:t>
                      </a:r>
                      <a:endParaRPr lang="es-MX" sz="9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52% Caídas (44% de cama) </a:t>
                      </a:r>
                      <a:endParaRPr lang="es-MX" sz="900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29% Mecanismo Térmico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16% Fuerza no Penetrante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ES_tradnl" sz="900" dirty="0">
                          <a:effectLst/>
                          <a:latin typeface="+mn-lt"/>
                        </a:rPr>
                        <a:t>3% Fuerza Penetrante</a:t>
                      </a:r>
                      <a:endParaRPr lang="es-MX" sz="900" dirty="0">
                        <a:effectLst/>
                        <a:latin typeface="+mn-lt"/>
                      </a:endParaRPr>
                    </a:p>
                  </a:txBody>
                  <a:tcPr marL="62345" marR="623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9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Supervisión y reforzamiento de la valoración del riesgo de caída.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9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Colocación de protector entre la piel y colchón térmico.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9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El mayor número de casos se presenta en los Servicios de Neurología y Neurocirugía.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9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Revisión de material para procedimientos (uso de tijera Roma) </a:t>
                      </a:r>
                    </a:p>
                  </a:txBody>
                  <a:tcPr marL="62345" marR="623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325140"/>
                  </a:ext>
                </a:extLst>
              </a:tr>
            </a:tbl>
          </a:graphicData>
        </a:graphic>
      </p:graphicFrame>
      <p:sp>
        <p:nvSpPr>
          <p:cNvPr id="23" name="Rectángulo 22">
            <a:extLst>
              <a:ext uri="{FF2B5EF4-FFF2-40B4-BE49-F238E27FC236}">
                <a16:creationId xmlns:a16="http://schemas.microsoft.com/office/drawing/2014/main" id="{FCD9D430-91E0-4D57-A113-9C2C2082DDD2}"/>
              </a:ext>
            </a:extLst>
          </p:cNvPr>
          <p:cNvSpPr/>
          <p:nvPr/>
        </p:nvSpPr>
        <p:spPr>
          <a:xfrm>
            <a:off x="-72225" y="505818"/>
            <a:ext cx="5852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s-ES_tradnl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Incidentes que representan el 80%  de los </a:t>
            </a:r>
            <a:r>
              <a:rPr lang="es-ES_tradnl" sz="1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EA´s</a:t>
            </a:r>
            <a:r>
              <a:rPr lang="es-ES_tradnl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acciones para mitigar 2021</a:t>
            </a:r>
            <a:endParaRPr lang="es-MX" sz="1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F11F83E3-0D1A-4FB3-B643-7183C547166B}"/>
              </a:ext>
            </a:extLst>
          </p:cNvPr>
          <p:cNvCxnSpPr>
            <a:cxnSpLocks/>
          </p:cNvCxnSpPr>
          <p:nvPr/>
        </p:nvCxnSpPr>
        <p:spPr>
          <a:xfrm rot="10800000">
            <a:off x="5654843" y="649706"/>
            <a:ext cx="2324957" cy="764419"/>
          </a:xfrm>
          <a:prstGeom prst="bentConnector3">
            <a:avLst>
              <a:gd name="adj1" fmla="val 6604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99F7BBA2-3E50-4E80-90E7-8B332E6C792D}"/>
              </a:ext>
            </a:extLst>
          </p:cNvPr>
          <p:cNvSpPr/>
          <p:nvPr/>
        </p:nvSpPr>
        <p:spPr>
          <a:xfrm>
            <a:off x="7832531" y="1414124"/>
            <a:ext cx="419470" cy="2308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MX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1BE8128-23B7-46F2-B8BF-1810EEF5C3A5}"/>
              </a:ext>
            </a:extLst>
          </p:cNvPr>
          <p:cNvSpPr/>
          <p:nvPr/>
        </p:nvSpPr>
        <p:spPr>
          <a:xfrm>
            <a:off x="5188789" y="0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 T E N C I Ó N   M É D I C A</a:t>
            </a:r>
          </a:p>
        </p:txBody>
      </p:sp>
    </p:spTree>
    <p:extLst>
      <p:ext uri="{BB962C8B-B14F-4D97-AF65-F5344CB8AC3E}">
        <p14:creationId xmlns:p14="http://schemas.microsoft.com/office/powerpoint/2010/main" val="107353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3B20FA-E9F2-472F-AF04-907C1FA92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25" y="673464"/>
            <a:ext cx="28295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0744" algn="l"/>
                <a:tab pos="3167063" algn="r"/>
              </a:tabLst>
              <a:defRPr/>
            </a:pPr>
            <a:r>
              <a:rPr kumimoji="0" lang="es-ES" altLang="es-MX" sz="12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Soporte para la Calidad de Vida 2019-2021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0AEC706-CAB2-466F-B024-D27421FF8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51" y="2449001"/>
            <a:ext cx="282280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0744" algn="l"/>
                <a:tab pos="3167063" algn="r"/>
              </a:tabLst>
              <a:defRPr/>
            </a:pPr>
            <a:r>
              <a:rPr kumimoji="0" lang="es-MX" altLang="es-MX" sz="12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Consultas en la Clínica de Down 2019-2021</a:t>
            </a:r>
            <a:endParaRPr kumimoji="0" lang="es-ES" altLang="es-MX" sz="12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A525E92-CC1B-43DC-98AC-B9528594D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6704"/>
              </p:ext>
            </p:extLst>
          </p:nvPr>
        </p:nvGraphicFramePr>
        <p:xfrm>
          <a:off x="190740" y="2766411"/>
          <a:ext cx="3627334" cy="944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85954">
                  <a:extLst>
                    <a:ext uri="{9D8B030D-6E8A-4147-A177-3AD203B41FA5}">
                      <a16:colId xmlns:a16="http://schemas.microsoft.com/office/drawing/2014/main" val="4286143781"/>
                    </a:ext>
                  </a:extLst>
                </a:gridCol>
                <a:gridCol w="680460">
                  <a:extLst>
                    <a:ext uri="{9D8B030D-6E8A-4147-A177-3AD203B41FA5}">
                      <a16:colId xmlns:a16="http://schemas.microsoft.com/office/drawing/2014/main" val="151892164"/>
                    </a:ext>
                  </a:extLst>
                </a:gridCol>
                <a:gridCol w="680460">
                  <a:extLst>
                    <a:ext uri="{9D8B030D-6E8A-4147-A177-3AD203B41FA5}">
                      <a16:colId xmlns:a16="http://schemas.microsoft.com/office/drawing/2014/main" val="3550813082"/>
                    </a:ext>
                  </a:extLst>
                </a:gridCol>
                <a:gridCol w="680460">
                  <a:extLst>
                    <a:ext uri="{9D8B030D-6E8A-4147-A177-3AD203B41FA5}">
                      <a16:colId xmlns:a16="http://schemas.microsoft.com/office/drawing/2014/main" val="3455279606"/>
                    </a:ext>
                  </a:extLst>
                </a:gridCol>
              </a:tblGrid>
              <a:tr h="21717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Variables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2019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2020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2021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24019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Consulta de 1ra vez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163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97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94259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Consulta Subsecuente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1,161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678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931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92867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Total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1,324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775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1,071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005647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DA3D227-F6F8-47A8-9456-9C74949C8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24274"/>
              </p:ext>
            </p:extLst>
          </p:nvPr>
        </p:nvGraphicFramePr>
        <p:xfrm>
          <a:off x="199261" y="981779"/>
          <a:ext cx="3627334" cy="11125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97501">
                  <a:extLst>
                    <a:ext uri="{9D8B030D-6E8A-4147-A177-3AD203B41FA5}">
                      <a16:colId xmlns:a16="http://schemas.microsoft.com/office/drawing/2014/main" val="4286143781"/>
                    </a:ext>
                  </a:extLst>
                </a:gridCol>
                <a:gridCol w="676611">
                  <a:extLst>
                    <a:ext uri="{9D8B030D-6E8A-4147-A177-3AD203B41FA5}">
                      <a16:colId xmlns:a16="http://schemas.microsoft.com/office/drawing/2014/main" val="151892164"/>
                    </a:ext>
                  </a:extLst>
                </a:gridCol>
                <a:gridCol w="676611">
                  <a:extLst>
                    <a:ext uri="{9D8B030D-6E8A-4147-A177-3AD203B41FA5}">
                      <a16:colId xmlns:a16="http://schemas.microsoft.com/office/drawing/2014/main" val="3550813082"/>
                    </a:ext>
                  </a:extLst>
                </a:gridCol>
                <a:gridCol w="676611">
                  <a:extLst>
                    <a:ext uri="{9D8B030D-6E8A-4147-A177-3AD203B41FA5}">
                      <a16:colId xmlns:a16="http://schemas.microsoft.com/office/drawing/2014/main" val="3455279606"/>
                    </a:ext>
                  </a:extLst>
                </a:gridCol>
              </a:tblGrid>
              <a:tr h="21717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Variables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2019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2020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2021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24019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Llamadas telefónicas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5,388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7,031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5,632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94259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Consultas a Domicilio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92867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Fortalecimiento Emocional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005647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0786464-AF79-4E9D-AA7F-9CCC1F6A5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275735"/>
              </p:ext>
            </p:extLst>
          </p:nvPr>
        </p:nvGraphicFramePr>
        <p:xfrm>
          <a:off x="172628" y="4802346"/>
          <a:ext cx="3632887" cy="640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55153">
                  <a:extLst>
                    <a:ext uri="{9D8B030D-6E8A-4147-A177-3AD203B41FA5}">
                      <a16:colId xmlns:a16="http://schemas.microsoft.com/office/drawing/2014/main" val="4286143781"/>
                    </a:ext>
                  </a:extLst>
                </a:gridCol>
                <a:gridCol w="838867">
                  <a:extLst>
                    <a:ext uri="{9D8B030D-6E8A-4147-A177-3AD203B41FA5}">
                      <a16:colId xmlns:a16="http://schemas.microsoft.com/office/drawing/2014/main" val="3550813082"/>
                    </a:ext>
                  </a:extLst>
                </a:gridCol>
                <a:gridCol w="838867">
                  <a:extLst>
                    <a:ext uri="{9D8B030D-6E8A-4147-A177-3AD203B41FA5}">
                      <a16:colId xmlns:a16="http://schemas.microsoft.com/office/drawing/2014/main" val="3455279606"/>
                    </a:ext>
                  </a:extLst>
                </a:gridCol>
              </a:tblGrid>
              <a:tr h="21717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Variables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2020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2021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24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Interconsulta por probable maltrato infantil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342</a:t>
                      </a:r>
                      <a:endParaRPr lang="es-MX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9425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4C7821A-CBEB-43C9-BE9F-8969396DC4DF}"/>
              </a:ext>
            </a:extLst>
          </p:cNvPr>
          <p:cNvSpPr txBox="1"/>
          <p:nvPr/>
        </p:nvSpPr>
        <p:spPr>
          <a:xfrm>
            <a:off x="4536512" y="778973"/>
            <a:ext cx="4415590" cy="12772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 llevó a cabo el Simposio Internacional: Cuidados Paliativos en niños con cáncer INP 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Presentación del libro “Lo esencial de los Cuidados Paliativos” Editorial </a:t>
            </a:r>
            <a:r>
              <a:rPr kumimoji="0" lang="es-MX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Corinter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formato electrónico. 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Participación en la actualización de la guía de Cuidados Paliativos Pediátricos del acuerdo del consejo de Salubridad General sobre la obligatoriedad de los hospitales para otorgar Cuidados Paliativos.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452886-7D7E-49BF-9598-E910D0AB397E}"/>
              </a:ext>
            </a:extLst>
          </p:cNvPr>
          <p:cNvSpPr txBox="1"/>
          <p:nvPr/>
        </p:nvSpPr>
        <p:spPr>
          <a:xfrm>
            <a:off x="4589674" y="2576591"/>
            <a:ext cx="441559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-Estudio prospectivo. (1867 niños  de 0–18 años de toda la República Mexicana.)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Antropometría:  2013 al 2019.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Análisis de datos: 2019-2021. </a:t>
            </a:r>
          </a:p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    Publicación: 2022 American </a:t>
            </a:r>
            <a:r>
              <a:rPr kumimoji="0" lang="es-MX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Journal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Medical </a:t>
            </a:r>
            <a:r>
              <a:rPr kumimoji="0" lang="es-MX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Genetics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-De Latinoamérica, solo Brasil cuenta con parámetros poblacionales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E575C55-5C12-4EAB-A063-9BE0D542B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5" y="4445851"/>
            <a:ext cx="365271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0744" algn="l"/>
                <a:tab pos="3167063" algn="r"/>
              </a:tabLst>
              <a:defRPr/>
            </a:pPr>
            <a:r>
              <a:rPr kumimoji="0" lang="es-ES" altLang="es-MX" sz="12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Clínica de </a:t>
            </a:r>
            <a:r>
              <a:rPr kumimoji="0" lang="es-ES" altLang="es-MX" sz="1200" b="1" i="1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Atención</a:t>
            </a:r>
            <a:r>
              <a:rPr kumimoji="0" lang="es-ES" altLang="es-MX" sz="12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Integral al Niño Maltratado 2020-2019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5A17EC6-EE04-4F91-A114-DB707532BFE3}"/>
              </a:ext>
            </a:extLst>
          </p:cNvPr>
          <p:cNvSpPr txBox="1"/>
          <p:nvPr/>
        </p:nvSpPr>
        <p:spPr>
          <a:xfrm>
            <a:off x="4572000" y="4240542"/>
            <a:ext cx="4415590" cy="19543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Proyecto “Validación de los instrumentos de tamizaje de Experiencias Adversos en la Infancia (ACE), de violencia hacia los niños (ICAST-C), de salud mental (YSR) y de consumo de sustancias (ASSIST) en adolescentes mexicanos”.</a:t>
            </a:r>
            <a:endParaRPr kumimoji="0" lang="es-MX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Generó 4 instrumentos validados que permiten recabar información mediante autorreporte en adolescentes, de manera sistematizada y comparable internacionalmente.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Actualmente se trabaja en los reportes de resultados para UNICEF y la validación, para dar a conocer y llevar la información generada a través de ellos en la encuesta nacional (2021), a los tomadores de decisiones.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7845872C-7A81-409A-B12A-02A5C300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134" y="3946388"/>
            <a:ext cx="463817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0744" algn="l"/>
                <a:tab pos="3167063" algn="r"/>
              </a:tabLst>
              <a:defRPr/>
            </a:pPr>
            <a:r>
              <a:rPr kumimoji="0" lang="es-ES" altLang="es-MX" sz="12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Coordinación de Estudios Avanzados en Maltrato Infantil y su Prevención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A9CDDC0-C94D-4D9A-837A-6E154A8D7952}"/>
              </a:ext>
            </a:extLst>
          </p:cNvPr>
          <p:cNvSpPr/>
          <p:nvPr/>
        </p:nvSpPr>
        <p:spPr>
          <a:xfrm>
            <a:off x="5093097" y="148856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 T E N C I Ó N   M É D I C A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69300DDE-99D4-4C26-9960-AFDB87B24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452" y="512355"/>
            <a:ext cx="28295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0744" algn="l"/>
                <a:tab pos="3167063" algn="r"/>
              </a:tabLst>
              <a:defRPr/>
            </a:pPr>
            <a:r>
              <a:rPr lang="es-ES" altLang="es-MX" sz="1200" b="1" i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ACCIONES RELEVANTES </a:t>
            </a:r>
            <a:r>
              <a:rPr kumimoji="0" lang="es-ES" altLang="es-MX" sz="12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69759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62D556FF-1159-47A5-A2DE-A9EA00FE8348}"/>
              </a:ext>
            </a:extLst>
          </p:cNvPr>
          <p:cNvSpPr/>
          <p:nvPr/>
        </p:nvSpPr>
        <p:spPr>
          <a:xfrm>
            <a:off x="2583739" y="501417"/>
            <a:ext cx="3554974" cy="397308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Banco de Sangre 2020 - 2021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0C4CB7-2B69-43E9-9540-78485A161C96}"/>
              </a:ext>
            </a:extLst>
          </p:cNvPr>
          <p:cNvSpPr/>
          <p:nvPr/>
        </p:nvSpPr>
        <p:spPr>
          <a:xfrm>
            <a:off x="210901" y="922831"/>
            <a:ext cx="234615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Revalida el Certificado de Buenas Prácticas de Manufactura (CERTIFICATE OF GMP COMPLIANCE OF A MANUFACTURER) otorgado por la agencia sanitaria de la Unión Europea, la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Bundesamt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für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Sicherheit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im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Gasundheitswesen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/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Austrian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Agency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for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Health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and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Food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Safety  de Austria.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BD683D4B-CDF2-484C-A40F-274C8EF335AA}"/>
              </a:ext>
            </a:extLst>
          </p:cNvPr>
          <p:cNvGraphicFramePr>
            <a:graphicFrameLocks noGrp="1"/>
          </p:cNvGraphicFramePr>
          <p:nvPr/>
        </p:nvGraphicFramePr>
        <p:xfrm>
          <a:off x="2646677" y="936161"/>
          <a:ext cx="3360566" cy="1422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3612">
                  <a:extLst>
                    <a:ext uri="{9D8B030D-6E8A-4147-A177-3AD203B41FA5}">
                      <a16:colId xmlns:a16="http://schemas.microsoft.com/office/drawing/2014/main" val="1416881997"/>
                    </a:ext>
                  </a:extLst>
                </a:gridCol>
                <a:gridCol w="853477">
                  <a:extLst>
                    <a:ext uri="{9D8B030D-6E8A-4147-A177-3AD203B41FA5}">
                      <a16:colId xmlns:a16="http://schemas.microsoft.com/office/drawing/2014/main" val="652754740"/>
                    </a:ext>
                  </a:extLst>
                </a:gridCol>
                <a:gridCol w="853477">
                  <a:extLst>
                    <a:ext uri="{9D8B030D-6E8A-4147-A177-3AD203B41FA5}">
                      <a16:colId xmlns:a16="http://schemas.microsoft.com/office/drawing/2014/main" val="57954513"/>
                    </a:ext>
                  </a:extLst>
                </a:gridCol>
              </a:tblGrid>
              <a:tr h="389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PRODUCTOS TRANSFUNDIDOS HEMOCOMPONENTES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144364"/>
                  </a:ext>
                </a:extLst>
              </a:tr>
              <a:tr h="243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Productos transfundidos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9,211</a:t>
                      </a: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9,117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574937"/>
                  </a:ext>
                </a:extLst>
              </a:tr>
              <a:tr h="85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Células tallo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39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28588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50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695786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144" marR="7144" marT="7144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9,250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9,167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639195"/>
                  </a:ext>
                </a:extLst>
              </a:tr>
              <a:tr h="234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Fármacos suministrados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8,055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6,190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59210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17,305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15,357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97933"/>
                  </a:ext>
                </a:extLst>
              </a:tr>
            </a:tbl>
          </a:graphicData>
        </a:graphic>
      </p:graphicFrame>
      <p:sp>
        <p:nvSpPr>
          <p:cNvPr id="22" name="AutoShape 8" descr="BASG">
            <a:extLst>
              <a:ext uri="{FF2B5EF4-FFF2-40B4-BE49-F238E27FC236}">
                <a16:creationId xmlns:a16="http://schemas.microsoft.com/office/drawing/2014/main" id="{B75E85E4-F104-4540-A416-D28D84990C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8597" y="343802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F057FB0-66EE-46E6-ADF2-4E7A802FB0DA}"/>
              </a:ext>
            </a:extLst>
          </p:cNvPr>
          <p:cNvSpPr/>
          <p:nvPr/>
        </p:nvSpPr>
        <p:spPr>
          <a:xfrm>
            <a:off x="2584540" y="2576647"/>
            <a:ext cx="3563711" cy="397308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Radiología e Imagen 2020 - 2021 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11D578EE-19FC-42A7-801E-D55AC7293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3447"/>
              </p:ext>
            </p:extLst>
          </p:nvPr>
        </p:nvGraphicFramePr>
        <p:xfrm>
          <a:off x="572722" y="3007209"/>
          <a:ext cx="7691750" cy="2995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6386">
                  <a:extLst>
                    <a:ext uri="{9D8B030D-6E8A-4147-A177-3AD203B41FA5}">
                      <a16:colId xmlns:a16="http://schemas.microsoft.com/office/drawing/2014/main" val="1540173308"/>
                    </a:ext>
                  </a:extLst>
                </a:gridCol>
                <a:gridCol w="1085894">
                  <a:extLst>
                    <a:ext uri="{9D8B030D-6E8A-4147-A177-3AD203B41FA5}">
                      <a16:colId xmlns:a16="http://schemas.microsoft.com/office/drawing/2014/main" val="4092185769"/>
                    </a:ext>
                  </a:extLst>
                </a:gridCol>
                <a:gridCol w="1085894">
                  <a:extLst>
                    <a:ext uri="{9D8B030D-6E8A-4147-A177-3AD203B41FA5}">
                      <a16:colId xmlns:a16="http://schemas.microsoft.com/office/drawing/2014/main" val="1255666824"/>
                    </a:ext>
                  </a:extLst>
                </a:gridCol>
                <a:gridCol w="1085894">
                  <a:extLst>
                    <a:ext uri="{9D8B030D-6E8A-4147-A177-3AD203B41FA5}">
                      <a16:colId xmlns:a16="http://schemas.microsoft.com/office/drawing/2014/main" val="1505892711"/>
                    </a:ext>
                  </a:extLst>
                </a:gridCol>
                <a:gridCol w="1085894">
                  <a:extLst>
                    <a:ext uri="{9D8B030D-6E8A-4147-A177-3AD203B41FA5}">
                      <a16:colId xmlns:a16="http://schemas.microsoft.com/office/drawing/2014/main" val="3863459369"/>
                    </a:ext>
                  </a:extLst>
                </a:gridCol>
                <a:gridCol w="1085894">
                  <a:extLst>
                    <a:ext uri="{9D8B030D-6E8A-4147-A177-3AD203B41FA5}">
                      <a16:colId xmlns:a16="http://schemas.microsoft.com/office/drawing/2014/main" val="3007360607"/>
                    </a:ext>
                  </a:extLst>
                </a:gridCol>
                <a:gridCol w="1085894">
                  <a:extLst>
                    <a:ext uri="{9D8B030D-6E8A-4147-A177-3AD203B41FA5}">
                      <a16:colId xmlns:a16="http://schemas.microsoft.com/office/drawing/2014/main" val="961205082"/>
                    </a:ext>
                  </a:extLst>
                </a:gridCol>
              </a:tblGrid>
              <a:tr h="2629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ESTUDIOS DE GABINETE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838910"/>
                  </a:ext>
                </a:extLst>
              </a:tr>
              <a:tr h="2509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ESTUDIOS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PACIENTES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PEP*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ESTUDIOS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PACIENTES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PEP*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663957"/>
                  </a:ext>
                </a:extLst>
              </a:tr>
              <a:tr h="48793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Estudios Radiológicos </a:t>
                      </a:r>
                      <a:r>
                        <a:rPr lang="es-ES" sz="700" u="none" strike="noStrike" dirty="0">
                          <a:effectLst/>
                        </a:rPr>
                        <a:t>(incluye densitometría)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36,662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17,709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2.07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41,462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21,933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1.89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241087"/>
                  </a:ext>
                </a:extLst>
              </a:tr>
              <a:tr h="2509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Tomografías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3,284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2,481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1.32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4,213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3,066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1.37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83090"/>
                  </a:ext>
                </a:extLst>
              </a:tr>
              <a:tr h="2509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Ultrasonidos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6,677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4,881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1.37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8,004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5,576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1.44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55978"/>
                  </a:ext>
                </a:extLst>
              </a:tr>
              <a:tr h="48793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Resonancia magnética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2,100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1,828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1.15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2,479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2,194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1.13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228773"/>
                  </a:ext>
                </a:extLst>
              </a:tr>
              <a:tr h="2509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Angiografía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325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189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1.72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434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220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1.97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231892"/>
                  </a:ext>
                </a:extLst>
              </a:tr>
              <a:tr h="25091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Totales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49,048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27,088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1.81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56,592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32,989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1.72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14604"/>
                  </a:ext>
                </a:extLst>
              </a:tr>
              <a:tr h="2509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PET-CT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420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364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898340"/>
                  </a:ext>
                </a:extLst>
              </a:tr>
              <a:tr h="2509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SPET </a:t>
                      </a:r>
                      <a:endParaRPr lang="es-MX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107</a:t>
                      </a:r>
                      <a:endParaRPr lang="es-MX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644</a:t>
                      </a:r>
                      <a:endParaRPr lang="es-MX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982557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90F37B8D-CE01-4106-B700-3284FDA77C5A}"/>
              </a:ext>
            </a:extLst>
          </p:cNvPr>
          <p:cNvSpPr txBox="1"/>
          <p:nvPr/>
        </p:nvSpPr>
        <p:spPr>
          <a:xfrm>
            <a:off x="6007243" y="855575"/>
            <a:ext cx="2969341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 </a:t>
            </a:r>
            <a:r>
              <a:rPr lang="es-ES" sz="1100" dirty="0">
                <a:solidFill>
                  <a:prstClr val="black"/>
                </a:solidFill>
                <a:latin typeface="Calibri Light" panose="020F0302020204030204"/>
              </a:rPr>
              <a:t>mantiene la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Acreditación del Banco de Sangre bajo la NMX-EC-15189-IMC-2015/ ISO 15-189-2012, hasta 2023.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14313" marR="0" lvl="0" indent="-214313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 continúa con  el programa de aprovechamiento de plasma, lo que permitió durante el segundo semestre del 2021, él envió de  1,536 unidades plasmas excedentes (Albúmina y Factor VIII). </a:t>
            </a:r>
            <a:endParaRPr kumimoji="0" lang="es-MX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82CB142-5697-4AEB-A407-68317A98B515}"/>
              </a:ext>
            </a:extLst>
          </p:cNvPr>
          <p:cNvSpPr/>
          <p:nvPr/>
        </p:nvSpPr>
        <p:spPr>
          <a:xfrm>
            <a:off x="444897" y="6018262"/>
            <a:ext cx="24000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PEP* = Promedio de Estudios por Paciente</a:t>
            </a:r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11E4EDF-E88E-43B4-A4D8-EF7BEA045304}"/>
              </a:ext>
            </a:extLst>
          </p:cNvPr>
          <p:cNvSpPr/>
          <p:nvPr/>
        </p:nvSpPr>
        <p:spPr>
          <a:xfrm>
            <a:off x="5093097" y="148856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 T E N C I Ó N   M É D I C A</a:t>
            </a:r>
          </a:p>
        </p:txBody>
      </p:sp>
    </p:spTree>
    <p:extLst>
      <p:ext uri="{BB962C8B-B14F-4D97-AF65-F5344CB8AC3E}">
        <p14:creationId xmlns:p14="http://schemas.microsoft.com/office/powerpoint/2010/main" val="3959597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4CCC203-ECD3-44FA-9E9B-819879F39541}"/>
              </a:ext>
            </a:extLst>
          </p:cNvPr>
          <p:cNvCxnSpPr>
            <a:cxnSpLocks/>
          </p:cNvCxnSpPr>
          <p:nvPr/>
        </p:nvCxnSpPr>
        <p:spPr>
          <a:xfrm>
            <a:off x="938937" y="5125542"/>
            <a:ext cx="6765256" cy="0"/>
          </a:xfrm>
          <a:prstGeom prst="line">
            <a:avLst/>
          </a:prstGeom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69DEC19-3DA0-4DCF-8F2D-49026E90E817}"/>
              </a:ext>
            </a:extLst>
          </p:cNvPr>
          <p:cNvGrpSpPr/>
          <p:nvPr/>
        </p:nvGrpSpPr>
        <p:grpSpPr>
          <a:xfrm>
            <a:off x="150125" y="1277537"/>
            <a:ext cx="8886245" cy="3847997"/>
            <a:chOff x="303786" y="857250"/>
            <a:chExt cx="8823978" cy="3261830"/>
          </a:xfrm>
        </p:grpSpPr>
        <p:cxnSp>
          <p:nvCxnSpPr>
            <p:cNvPr id="85" name="Conector recto 84">
              <a:extLst>
                <a:ext uri="{FF2B5EF4-FFF2-40B4-BE49-F238E27FC236}">
                  <a16:creationId xmlns:a16="http://schemas.microsoft.com/office/drawing/2014/main" id="{DAE62EFE-ED54-4ACE-BEA6-E8D15BC48B24}"/>
                </a:ext>
              </a:extLst>
            </p:cNvPr>
            <p:cNvCxnSpPr>
              <a:cxnSpLocks/>
            </p:cNvCxnSpPr>
            <p:nvPr/>
          </p:nvCxnSpPr>
          <p:spPr>
            <a:xfrm>
              <a:off x="6140091" y="857250"/>
              <a:ext cx="0" cy="288789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00F4B235-35A9-4B95-AB0A-EF8485333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57" t="22785" r="3078" b="9216"/>
            <a:stretch/>
          </p:blipFill>
          <p:spPr>
            <a:xfrm>
              <a:off x="589319" y="1637673"/>
              <a:ext cx="8433683" cy="2481407"/>
            </a:xfrm>
            <a:prstGeom prst="rect">
              <a:avLst/>
            </a:prstGeom>
          </p:spPr>
        </p:pic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E83CC15B-B089-4559-835B-F911D97E7A79}"/>
                </a:ext>
              </a:extLst>
            </p:cNvPr>
            <p:cNvSpPr/>
            <p:nvPr/>
          </p:nvSpPr>
          <p:spPr>
            <a:xfrm>
              <a:off x="303786" y="1707915"/>
              <a:ext cx="309231" cy="1350000"/>
            </a:xfrm>
            <a:prstGeom prst="rect">
              <a:avLst/>
            </a:prstGeom>
            <a:solidFill>
              <a:srgbClr val="441D6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MX" sz="1050" b="1" cap="small" dirty="0">
                  <a:solidFill>
                    <a:schemeClr val="bg1"/>
                  </a:solidFill>
                </a:rPr>
                <a:t>Pacientes</a:t>
              </a:r>
            </a:p>
          </p:txBody>
        </p: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CBD7A66F-27EA-409B-BEDB-D300C1487A68}"/>
                </a:ext>
              </a:extLst>
            </p:cNvPr>
            <p:cNvCxnSpPr>
              <a:cxnSpLocks/>
            </p:cNvCxnSpPr>
            <p:nvPr/>
          </p:nvCxnSpPr>
          <p:spPr>
            <a:xfrm>
              <a:off x="1312069" y="857251"/>
              <a:ext cx="0" cy="234314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0BE038A9-DB78-4186-9313-75BA01F1211B}"/>
                </a:ext>
              </a:extLst>
            </p:cNvPr>
            <p:cNvCxnSpPr>
              <a:cxnSpLocks/>
            </p:cNvCxnSpPr>
            <p:nvPr/>
          </p:nvCxnSpPr>
          <p:spPr>
            <a:xfrm>
              <a:off x="1613453" y="857250"/>
              <a:ext cx="0" cy="234315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C40FD62C-9755-40D3-8CF2-021B2ED74373}"/>
                </a:ext>
              </a:extLst>
            </p:cNvPr>
            <p:cNvCxnSpPr>
              <a:cxnSpLocks/>
            </p:cNvCxnSpPr>
            <p:nvPr/>
          </p:nvCxnSpPr>
          <p:spPr>
            <a:xfrm>
              <a:off x="1921255" y="857250"/>
              <a:ext cx="0" cy="234315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B87981FA-FEDB-4C1C-AAB9-38BDC5EC6E13}"/>
                </a:ext>
              </a:extLst>
            </p:cNvPr>
            <p:cNvCxnSpPr>
              <a:cxnSpLocks/>
            </p:cNvCxnSpPr>
            <p:nvPr/>
          </p:nvCxnSpPr>
          <p:spPr>
            <a:xfrm>
              <a:off x="2226469" y="864394"/>
              <a:ext cx="0" cy="2336006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79EBD931-50D0-4B93-8E80-3232DB6DFDDA}"/>
                </a:ext>
              </a:extLst>
            </p:cNvPr>
            <p:cNvCxnSpPr>
              <a:cxnSpLocks/>
            </p:cNvCxnSpPr>
            <p:nvPr/>
          </p:nvCxnSpPr>
          <p:spPr>
            <a:xfrm>
              <a:off x="2520709" y="857250"/>
              <a:ext cx="0" cy="234315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9635F59B-2E03-4068-9027-33B150DB65B2}"/>
                </a:ext>
              </a:extLst>
            </p:cNvPr>
            <p:cNvCxnSpPr>
              <a:cxnSpLocks/>
            </p:cNvCxnSpPr>
            <p:nvPr/>
          </p:nvCxnSpPr>
          <p:spPr>
            <a:xfrm>
              <a:off x="2821367" y="857250"/>
              <a:ext cx="0" cy="231242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581ADC89-7475-4140-A9B2-3E3602E90F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9200" y="857251"/>
              <a:ext cx="1" cy="231242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id="{1066E6B4-9FD3-4051-A1E8-2D89688707D4}"/>
                </a:ext>
              </a:extLst>
            </p:cNvPr>
            <p:cNvCxnSpPr>
              <a:cxnSpLocks/>
            </p:cNvCxnSpPr>
            <p:nvPr/>
          </p:nvCxnSpPr>
          <p:spPr>
            <a:xfrm>
              <a:off x="3430583" y="857251"/>
              <a:ext cx="0" cy="234314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925F3800-4471-45A1-A962-9DE1992672E1}"/>
                </a:ext>
              </a:extLst>
            </p:cNvPr>
            <p:cNvCxnSpPr>
              <a:cxnSpLocks/>
            </p:cNvCxnSpPr>
            <p:nvPr/>
          </p:nvCxnSpPr>
          <p:spPr>
            <a:xfrm>
              <a:off x="3731242" y="857251"/>
              <a:ext cx="0" cy="234314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id="{3553562A-5D31-416C-A088-1ADAC1D8C0B1}"/>
                </a:ext>
              </a:extLst>
            </p:cNvPr>
            <p:cNvCxnSpPr>
              <a:cxnSpLocks/>
            </p:cNvCxnSpPr>
            <p:nvPr/>
          </p:nvCxnSpPr>
          <p:spPr>
            <a:xfrm>
              <a:off x="5845851" y="864394"/>
              <a:ext cx="0" cy="219352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>
              <a:extLst>
                <a:ext uri="{FF2B5EF4-FFF2-40B4-BE49-F238E27FC236}">
                  <a16:creationId xmlns:a16="http://schemas.microsoft.com/office/drawing/2014/main" id="{6B974A4B-10DA-4AAE-98E6-792888432ED3}"/>
                </a:ext>
              </a:extLst>
            </p:cNvPr>
            <p:cNvCxnSpPr>
              <a:cxnSpLocks/>
            </p:cNvCxnSpPr>
            <p:nvPr/>
          </p:nvCxnSpPr>
          <p:spPr>
            <a:xfrm>
              <a:off x="4337840" y="857251"/>
              <a:ext cx="0" cy="223680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>
              <a:extLst>
                <a:ext uri="{FF2B5EF4-FFF2-40B4-BE49-F238E27FC236}">
                  <a16:creationId xmlns:a16="http://schemas.microsoft.com/office/drawing/2014/main" id="{7C2D4443-9223-4D23-B120-B03AC49F54A0}"/>
                </a:ext>
              </a:extLst>
            </p:cNvPr>
            <p:cNvCxnSpPr>
              <a:cxnSpLocks/>
            </p:cNvCxnSpPr>
            <p:nvPr/>
          </p:nvCxnSpPr>
          <p:spPr>
            <a:xfrm>
              <a:off x="4638498" y="857251"/>
              <a:ext cx="0" cy="2263273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9DC74CE2-A789-4EED-AADE-2579F83A0B51}"/>
                </a:ext>
              </a:extLst>
            </p:cNvPr>
            <p:cNvCxnSpPr>
              <a:cxnSpLocks/>
            </p:cNvCxnSpPr>
            <p:nvPr/>
          </p:nvCxnSpPr>
          <p:spPr>
            <a:xfrm>
              <a:off x="4938595" y="857251"/>
              <a:ext cx="0" cy="2263273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>
              <a:extLst>
                <a:ext uri="{FF2B5EF4-FFF2-40B4-BE49-F238E27FC236}">
                  <a16:creationId xmlns:a16="http://schemas.microsoft.com/office/drawing/2014/main" id="{F79AE8B5-EAFC-4626-AA1F-C9A16C3B0B26}"/>
                </a:ext>
              </a:extLst>
            </p:cNvPr>
            <p:cNvCxnSpPr>
              <a:cxnSpLocks/>
            </p:cNvCxnSpPr>
            <p:nvPr/>
          </p:nvCxnSpPr>
          <p:spPr>
            <a:xfrm>
              <a:off x="5232835" y="857250"/>
              <a:ext cx="0" cy="234315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253C5A41-984B-485D-9442-D36532F051C4}"/>
                </a:ext>
              </a:extLst>
            </p:cNvPr>
            <p:cNvCxnSpPr>
              <a:cxnSpLocks/>
            </p:cNvCxnSpPr>
            <p:nvPr/>
          </p:nvCxnSpPr>
          <p:spPr>
            <a:xfrm>
              <a:off x="5540637" y="857250"/>
              <a:ext cx="0" cy="234315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>
              <a:extLst>
                <a:ext uri="{FF2B5EF4-FFF2-40B4-BE49-F238E27FC236}">
                  <a16:creationId xmlns:a16="http://schemas.microsoft.com/office/drawing/2014/main" id="{35AA22BA-6F08-4054-8014-F85C0A4AF554}"/>
                </a:ext>
              </a:extLst>
            </p:cNvPr>
            <p:cNvCxnSpPr>
              <a:cxnSpLocks/>
            </p:cNvCxnSpPr>
            <p:nvPr/>
          </p:nvCxnSpPr>
          <p:spPr>
            <a:xfrm>
              <a:off x="6440750" y="857250"/>
              <a:ext cx="0" cy="166587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86">
              <a:extLst>
                <a:ext uri="{FF2B5EF4-FFF2-40B4-BE49-F238E27FC236}">
                  <a16:creationId xmlns:a16="http://schemas.microsoft.com/office/drawing/2014/main" id="{DA93D892-91F5-487E-8C08-69C1EE82A276}"/>
                </a:ext>
              </a:extLst>
            </p:cNvPr>
            <p:cNvCxnSpPr>
              <a:cxnSpLocks/>
            </p:cNvCxnSpPr>
            <p:nvPr/>
          </p:nvCxnSpPr>
          <p:spPr>
            <a:xfrm>
              <a:off x="6752726" y="857251"/>
              <a:ext cx="0" cy="192298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cto 87">
              <a:extLst>
                <a:ext uri="{FF2B5EF4-FFF2-40B4-BE49-F238E27FC236}">
                  <a16:creationId xmlns:a16="http://schemas.microsoft.com/office/drawing/2014/main" id="{E5785ABD-A8C5-46DB-B2D7-83C1FA53E856}"/>
                </a:ext>
              </a:extLst>
            </p:cNvPr>
            <p:cNvCxnSpPr>
              <a:cxnSpLocks/>
            </p:cNvCxnSpPr>
            <p:nvPr/>
          </p:nvCxnSpPr>
          <p:spPr>
            <a:xfrm>
              <a:off x="7054110" y="857250"/>
              <a:ext cx="0" cy="178308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88">
              <a:extLst>
                <a:ext uri="{FF2B5EF4-FFF2-40B4-BE49-F238E27FC236}">
                  <a16:creationId xmlns:a16="http://schemas.microsoft.com/office/drawing/2014/main" id="{67534B3B-B4BC-4077-889C-B10BCCC40B27}"/>
                </a:ext>
              </a:extLst>
            </p:cNvPr>
            <p:cNvCxnSpPr>
              <a:cxnSpLocks/>
            </p:cNvCxnSpPr>
            <p:nvPr/>
          </p:nvCxnSpPr>
          <p:spPr>
            <a:xfrm>
              <a:off x="7347625" y="857250"/>
              <a:ext cx="0" cy="192298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90">
              <a:extLst>
                <a:ext uri="{FF2B5EF4-FFF2-40B4-BE49-F238E27FC236}">
                  <a16:creationId xmlns:a16="http://schemas.microsoft.com/office/drawing/2014/main" id="{9D1CA904-4DD3-45B0-ADD0-43D7F907236B}"/>
                </a:ext>
              </a:extLst>
            </p:cNvPr>
            <p:cNvCxnSpPr>
              <a:cxnSpLocks/>
            </p:cNvCxnSpPr>
            <p:nvPr/>
          </p:nvCxnSpPr>
          <p:spPr>
            <a:xfrm>
              <a:off x="7961366" y="857250"/>
              <a:ext cx="8451" cy="110628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EF8031E6-6483-460D-832B-DBE4EAEAE69E}"/>
                </a:ext>
              </a:extLst>
            </p:cNvPr>
            <p:cNvCxnSpPr>
              <a:cxnSpLocks/>
            </p:cNvCxnSpPr>
            <p:nvPr/>
          </p:nvCxnSpPr>
          <p:spPr>
            <a:xfrm>
              <a:off x="8254881" y="857250"/>
              <a:ext cx="0" cy="208178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92">
              <a:extLst>
                <a:ext uri="{FF2B5EF4-FFF2-40B4-BE49-F238E27FC236}">
                  <a16:creationId xmlns:a16="http://schemas.microsoft.com/office/drawing/2014/main" id="{5A6991A5-C439-46AA-BA5E-CD3A0EC6EBF7}"/>
                </a:ext>
              </a:extLst>
            </p:cNvPr>
            <p:cNvCxnSpPr>
              <a:cxnSpLocks/>
            </p:cNvCxnSpPr>
            <p:nvPr/>
          </p:nvCxnSpPr>
          <p:spPr>
            <a:xfrm>
              <a:off x="8554919" y="857250"/>
              <a:ext cx="0" cy="279062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93">
              <a:extLst>
                <a:ext uri="{FF2B5EF4-FFF2-40B4-BE49-F238E27FC236}">
                  <a16:creationId xmlns:a16="http://schemas.microsoft.com/office/drawing/2014/main" id="{47B9ACC5-46AC-4A77-B1B0-A40054244092}"/>
                </a:ext>
              </a:extLst>
            </p:cNvPr>
            <p:cNvCxnSpPr>
              <a:cxnSpLocks/>
            </p:cNvCxnSpPr>
            <p:nvPr/>
          </p:nvCxnSpPr>
          <p:spPr>
            <a:xfrm>
              <a:off x="1015642" y="857250"/>
              <a:ext cx="0" cy="246685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45D94252-0A09-4D33-949F-A17C8F32BC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720" y="857251"/>
              <a:ext cx="592" cy="226327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29D8DEE7-0327-4059-9A59-A4CB0C1807AA}"/>
                </a:ext>
              </a:extLst>
            </p:cNvPr>
            <p:cNvCxnSpPr>
              <a:cxnSpLocks/>
            </p:cNvCxnSpPr>
            <p:nvPr/>
          </p:nvCxnSpPr>
          <p:spPr>
            <a:xfrm>
              <a:off x="7645695" y="857251"/>
              <a:ext cx="0" cy="169612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de flecha 70">
              <a:extLst>
                <a:ext uri="{FF2B5EF4-FFF2-40B4-BE49-F238E27FC236}">
                  <a16:creationId xmlns:a16="http://schemas.microsoft.com/office/drawing/2014/main" id="{4EACA740-A07D-42EA-A5EF-6930536F24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875" y="1347392"/>
              <a:ext cx="7947236" cy="4116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ángulo 89">
              <a:extLst>
                <a:ext uri="{FF2B5EF4-FFF2-40B4-BE49-F238E27FC236}">
                  <a16:creationId xmlns:a16="http://schemas.microsoft.com/office/drawing/2014/main" id="{2FF4A0EA-E66C-4633-B82B-21A65531BC97}"/>
                </a:ext>
              </a:extLst>
            </p:cNvPr>
            <p:cNvSpPr/>
            <p:nvPr/>
          </p:nvSpPr>
          <p:spPr>
            <a:xfrm>
              <a:off x="1756252" y="1248933"/>
              <a:ext cx="1485000" cy="2141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s-MX" sz="1200" b="1" dirty="0">
                  <a:solidFill>
                    <a:prstClr val="black"/>
                  </a:solidFill>
                  <a:latin typeface="Calibri" panose="020F0502020204030204"/>
                </a:rPr>
                <a:t>2020</a:t>
              </a:r>
            </a:p>
          </p:txBody>
        </p:sp>
        <p:sp>
          <p:nvSpPr>
            <p:cNvPr id="107" name="Rectángulo 106">
              <a:extLst>
                <a:ext uri="{FF2B5EF4-FFF2-40B4-BE49-F238E27FC236}">
                  <a16:creationId xmlns:a16="http://schemas.microsoft.com/office/drawing/2014/main" id="{0BE45C5B-0B9A-4E1D-AE3A-AB54AB44D0D8}"/>
                </a:ext>
              </a:extLst>
            </p:cNvPr>
            <p:cNvSpPr/>
            <p:nvPr/>
          </p:nvSpPr>
          <p:spPr>
            <a:xfrm>
              <a:off x="5097439" y="1239871"/>
              <a:ext cx="1485000" cy="216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s-MX" sz="1200" b="1" dirty="0">
                  <a:solidFill>
                    <a:prstClr val="black"/>
                  </a:solidFill>
                  <a:latin typeface="Calibri" panose="020F0502020204030204"/>
                </a:rPr>
                <a:t>2021</a:t>
              </a:r>
            </a:p>
          </p:txBody>
        </p:sp>
        <p:sp>
          <p:nvSpPr>
            <p:cNvPr id="108" name="Rectángulo 107">
              <a:extLst>
                <a:ext uri="{FF2B5EF4-FFF2-40B4-BE49-F238E27FC236}">
                  <a16:creationId xmlns:a16="http://schemas.microsoft.com/office/drawing/2014/main" id="{520FAF84-3941-43C2-9944-533CA0C38126}"/>
                </a:ext>
              </a:extLst>
            </p:cNvPr>
            <p:cNvSpPr/>
            <p:nvPr/>
          </p:nvSpPr>
          <p:spPr>
            <a:xfrm>
              <a:off x="7790432" y="1235940"/>
              <a:ext cx="866412" cy="216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s-MX" sz="1200" b="1" dirty="0">
                  <a:solidFill>
                    <a:prstClr val="black"/>
                  </a:solidFill>
                  <a:latin typeface="Calibri" panose="020F0502020204030204"/>
                </a:rPr>
                <a:t>2022</a:t>
              </a:r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CE83D5BE-B146-47B3-86A7-94923B083854}"/>
                </a:ext>
              </a:extLst>
            </p:cNvPr>
            <p:cNvSpPr txBox="1"/>
            <p:nvPr/>
          </p:nvSpPr>
          <p:spPr>
            <a:xfrm>
              <a:off x="2657216" y="1532644"/>
              <a:ext cx="1371504" cy="230832"/>
            </a:xfrm>
            <a:prstGeom prst="rect">
              <a:avLst/>
            </a:prstGeom>
            <a:solidFill>
              <a:srgbClr val="E65514"/>
            </a:solidFill>
          </p:spPr>
          <p:txBody>
            <a:bodyPr wrap="square" rtlCol="0">
              <a:spAutoFit/>
            </a:bodyPr>
            <a:lstStyle/>
            <a:p>
              <a:r>
                <a:rPr lang="es-MX" sz="900" b="1" dirty="0">
                  <a:solidFill>
                    <a:schemeClr val="bg1"/>
                  </a:solidFill>
                </a:rPr>
                <a:t>8 Defunciones 2020</a:t>
              </a:r>
            </a:p>
          </p:txBody>
        </p:sp>
        <p:sp>
          <p:nvSpPr>
            <p:cNvPr id="116" name="CuadroTexto 115">
              <a:extLst>
                <a:ext uri="{FF2B5EF4-FFF2-40B4-BE49-F238E27FC236}">
                  <a16:creationId xmlns:a16="http://schemas.microsoft.com/office/drawing/2014/main" id="{4B8E467D-761A-40FA-878C-A6B9FFFB87FF}"/>
                </a:ext>
              </a:extLst>
            </p:cNvPr>
            <p:cNvSpPr txBox="1"/>
            <p:nvPr/>
          </p:nvSpPr>
          <p:spPr>
            <a:xfrm>
              <a:off x="6311026" y="1566641"/>
              <a:ext cx="1237776" cy="230832"/>
            </a:xfrm>
            <a:prstGeom prst="rect">
              <a:avLst/>
            </a:prstGeom>
            <a:solidFill>
              <a:srgbClr val="E65514"/>
            </a:solidFill>
          </p:spPr>
          <p:txBody>
            <a:bodyPr wrap="square" rtlCol="0">
              <a:spAutoFit/>
            </a:bodyPr>
            <a:lstStyle/>
            <a:p>
              <a:r>
                <a:rPr lang="es-MX" sz="900" b="1" dirty="0">
                  <a:solidFill>
                    <a:schemeClr val="bg1"/>
                  </a:solidFill>
                </a:rPr>
                <a:t>11 Defunciones 2021</a:t>
              </a:r>
            </a:p>
          </p:txBody>
        </p:sp>
        <p:sp>
          <p:nvSpPr>
            <p:cNvPr id="117" name="CuadroTexto 116">
              <a:extLst>
                <a:ext uri="{FF2B5EF4-FFF2-40B4-BE49-F238E27FC236}">
                  <a16:creationId xmlns:a16="http://schemas.microsoft.com/office/drawing/2014/main" id="{F3491878-E3E3-4872-AA99-9C44612B54A0}"/>
                </a:ext>
              </a:extLst>
            </p:cNvPr>
            <p:cNvSpPr txBox="1"/>
            <p:nvPr/>
          </p:nvSpPr>
          <p:spPr>
            <a:xfrm>
              <a:off x="7969817" y="1445828"/>
              <a:ext cx="1157947" cy="215444"/>
            </a:xfrm>
            <a:prstGeom prst="rect">
              <a:avLst/>
            </a:prstGeom>
            <a:solidFill>
              <a:srgbClr val="E65514"/>
            </a:solidFill>
          </p:spPr>
          <p:txBody>
            <a:bodyPr wrap="square" rtlCol="0">
              <a:spAutoFit/>
            </a:bodyPr>
            <a:lstStyle/>
            <a:p>
              <a:r>
                <a:rPr lang="es-MX" sz="800" b="1" dirty="0">
                  <a:solidFill>
                    <a:schemeClr val="bg1"/>
                  </a:solidFill>
                </a:rPr>
                <a:t>1 Defunción 2022</a:t>
              </a: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DBFD196-8DC8-4030-98DA-B035851FCBC2}"/>
              </a:ext>
            </a:extLst>
          </p:cNvPr>
          <p:cNvSpPr txBox="1"/>
          <p:nvPr/>
        </p:nvSpPr>
        <p:spPr>
          <a:xfrm>
            <a:off x="7606946" y="2040089"/>
            <a:ext cx="6134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/>
              <a:t>980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1FFBFAE8-CADF-496C-A917-29F1578A5561}"/>
              </a:ext>
            </a:extLst>
          </p:cNvPr>
          <p:cNvSpPr/>
          <p:nvPr/>
        </p:nvSpPr>
        <p:spPr>
          <a:xfrm>
            <a:off x="5093097" y="148856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 T E N C I Ó N   M É D I C A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355A856D-5545-46C7-A560-711E55DE1869}"/>
              </a:ext>
            </a:extLst>
          </p:cNvPr>
          <p:cNvSpPr/>
          <p:nvPr/>
        </p:nvSpPr>
        <p:spPr>
          <a:xfrm>
            <a:off x="2583739" y="501417"/>
            <a:ext cx="3554974" cy="397308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PACIENTES COVID 2020 - 2022</a:t>
            </a:r>
          </a:p>
        </p:txBody>
      </p:sp>
    </p:spTree>
    <p:extLst>
      <p:ext uri="{BB962C8B-B14F-4D97-AF65-F5344CB8AC3E}">
        <p14:creationId xmlns:p14="http://schemas.microsoft.com/office/powerpoint/2010/main" val="658773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ráfico 77">
            <a:extLst>
              <a:ext uri="{FF2B5EF4-FFF2-40B4-BE49-F238E27FC236}">
                <a16:creationId xmlns:a16="http://schemas.microsoft.com/office/drawing/2014/main" id="{08FBB67A-35E3-4AD0-A83B-95B7AD4BE3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250900"/>
              </p:ext>
            </p:extLst>
          </p:nvPr>
        </p:nvGraphicFramePr>
        <p:xfrm>
          <a:off x="499287" y="1443231"/>
          <a:ext cx="7765070" cy="409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4EACA740-A07D-42EA-A5EF-6930536F244C}"/>
              </a:ext>
            </a:extLst>
          </p:cNvPr>
          <p:cNvCxnSpPr>
            <a:cxnSpLocks/>
          </p:cNvCxnSpPr>
          <p:nvPr/>
        </p:nvCxnSpPr>
        <p:spPr>
          <a:xfrm>
            <a:off x="1095290" y="1559261"/>
            <a:ext cx="7090767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ángulo 89">
            <a:extLst>
              <a:ext uri="{FF2B5EF4-FFF2-40B4-BE49-F238E27FC236}">
                <a16:creationId xmlns:a16="http://schemas.microsoft.com/office/drawing/2014/main" id="{2FF4A0EA-E66C-4633-B82B-21A65531BC97}"/>
              </a:ext>
            </a:extLst>
          </p:cNvPr>
          <p:cNvSpPr/>
          <p:nvPr/>
        </p:nvSpPr>
        <p:spPr>
          <a:xfrm>
            <a:off x="1966300" y="1474863"/>
            <a:ext cx="1410666" cy="168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s-MX" sz="900" b="1" dirty="0">
                <a:solidFill>
                  <a:prstClr val="black"/>
                </a:solidFill>
                <a:latin typeface="Calibri" panose="020F0502020204030204"/>
              </a:rPr>
              <a:t>2020</a:t>
            </a: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0BE45C5B-0B9A-4E1D-AE3A-AB54AB44D0D8}"/>
              </a:ext>
            </a:extLst>
          </p:cNvPr>
          <p:cNvSpPr/>
          <p:nvPr/>
        </p:nvSpPr>
        <p:spPr>
          <a:xfrm>
            <a:off x="4733868" y="1495093"/>
            <a:ext cx="1410666" cy="170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/>
            <a:r>
              <a:rPr lang="es-MX" sz="900" b="1" dirty="0">
                <a:solidFill>
                  <a:prstClr val="black"/>
                </a:solidFill>
                <a:latin typeface="Calibri" panose="020F0502020204030204"/>
              </a:rPr>
              <a:t>2021</a:t>
            </a:r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520FAF84-3941-43C2-9944-533CA0C38126}"/>
              </a:ext>
            </a:extLst>
          </p:cNvPr>
          <p:cNvSpPr/>
          <p:nvPr/>
        </p:nvSpPr>
        <p:spPr>
          <a:xfrm>
            <a:off x="6875915" y="1488646"/>
            <a:ext cx="823042" cy="170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/>
            <a:r>
              <a:rPr lang="es-MX" sz="900" b="1" dirty="0">
                <a:solidFill>
                  <a:prstClr val="black"/>
                </a:solidFill>
                <a:latin typeface="Calibri" panose="020F0502020204030204"/>
              </a:rPr>
              <a:t>2022</a:t>
            </a:r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4A61BC13-2050-423A-9571-B8CC8D14A7F7}"/>
              </a:ext>
            </a:extLst>
          </p:cNvPr>
          <p:cNvSpPr/>
          <p:nvPr/>
        </p:nvSpPr>
        <p:spPr>
          <a:xfrm>
            <a:off x="153439" y="2364798"/>
            <a:ext cx="293752" cy="106420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514350"/>
            <a:r>
              <a:rPr lang="es-MX" sz="788" b="1" cap="small" dirty="0">
                <a:solidFill>
                  <a:prstClr val="white"/>
                </a:solidFill>
                <a:latin typeface="Calibri" panose="020F0502020204030204"/>
              </a:rPr>
              <a:t>Personal de salud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89CCA8-2AD9-46DA-A4A4-50D88B16C910}"/>
              </a:ext>
            </a:extLst>
          </p:cNvPr>
          <p:cNvSpPr/>
          <p:nvPr/>
        </p:nvSpPr>
        <p:spPr>
          <a:xfrm>
            <a:off x="6051395" y="960956"/>
            <a:ext cx="2966408" cy="243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s-MX" sz="1013" dirty="0">
                <a:solidFill>
                  <a:prstClr val="white"/>
                </a:solidFill>
                <a:latin typeface="Montserrat SemiBold" panose="00000700000000000000" pitchFamily="2" charset="0"/>
              </a:rPr>
              <a:t>A T E N C I Ó N   M É D I C 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F58840E-77BF-42DD-AA80-EF8321172470}"/>
              </a:ext>
            </a:extLst>
          </p:cNvPr>
          <p:cNvSpPr/>
          <p:nvPr/>
        </p:nvSpPr>
        <p:spPr>
          <a:xfrm>
            <a:off x="2248437" y="876622"/>
            <a:ext cx="3212840" cy="297981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s-ES" altLang="es-MX" sz="1350" b="1" i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PERSONAL DE SALUD  COVID 2020 - 2022</a:t>
            </a:r>
          </a:p>
        </p:txBody>
      </p:sp>
    </p:spTree>
    <p:extLst>
      <p:ext uri="{BB962C8B-B14F-4D97-AF65-F5344CB8AC3E}">
        <p14:creationId xmlns:p14="http://schemas.microsoft.com/office/powerpoint/2010/main" val="263326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0 Gráfico">
            <a:extLst>
              <a:ext uri="{FF2B5EF4-FFF2-40B4-BE49-F238E27FC236}">
                <a16:creationId xmlns:a16="http://schemas.microsoft.com/office/drawing/2014/main" id="{B26AFA0F-2179-4BAC-A531-8F63B7DAD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016173"/>
              </p:ext>
            </p:extLst>
          </p:nvPr>
        </p:nvGraphicFramePr>
        <p:xfrm>
          <a:off x="523315" y="1334539"/>
          <a:ext cx="3607485" cy="165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: esquinas redondeadas 14">
            <a:extLst>
              <a:ext uri="{FF2B5EF4-FFF2-40B4-BE49-F238E27FC236}">
                <a16:creationId xmlns:a16="http://schemas.microsoft.com/office/drawing/2014/main" id="{BBA456A8-DD98-4308-9596-17B567E42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22" y="709000"/>
            <a:ext cx="4320932" cy="639604"/>
          </a:xfrm>
          <a:prstGeom prst="roundRect">
            <a:avLst>
              <a:gd name="adj" fmla="val 31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MX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Investigadores en Ciencias Médicas (ICM)</a:t>
            </a:r>
            <a:br>
              <a:rPr lang="es-MX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s-MX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2020-2021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A34EB2A-B890-49E9-981B-1597CFB10D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351731"/>
              </p:ext>
            </p:extLst>
          </p:nvPr>
        </p:nvGraphicFramePr>
        <p:xfrm>
          <a:off x="4683094" y="1386106"/>
          <a:ext cx="4106453" cy="138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: esquinas redondeadas 16">
            <a:extLst>
              <a:ext uri="{FF2B5EF4-FFF2-40B4-BE49-F238E27FC236}">
                <a16:creationId xmlns:a16="http://schemas.microsoft.com/office/drawing/2014/main" id="{E244DE9A-2343-4247-9654-9F4C642E5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822" y="787365"/>
            <a:ext cx="4738178" cy="639604"/>
          </a:xfrm>
          <a:prstGeom prst="roundRect">
            <a:avLst>
              <a:gd name="adj" fmla="val 31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Miembros del INP que pertenecen al S.N.I. </a:t>
            </a:r>
          </a:p>
          <a:p>
            <a:pPr algn="ctr"/>
            <a:r>
              <a:rPr lang="es-MX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2020-2021</a:t>
            </a:r>
          </a:p>
        </p:txBody>
      </p:sp>
      <p:sp>
        <p:nvSpPr>
          <p:cNvPr id="10" name="Rectángulo: esquinas redondeadas 16">
            <a:extLst>
              <a:ext uri="{FF2B5EF4-FFF2-40B4-BE49-F238E27FC236}">
                <a16:creationId xmlns:a16="http://schemas.microsoft.com/office/drawing/2014/main" id="{54CDA893-4BCE-4EB5-9AB7-CF8B0C33D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16" y="3071182"/>
            <a:ext cx="4858510" cy="639604"/>
          </a:xfrm>
          <a:prstGeom prst="roundRect">
            <a:avLst>
              <a:gd name="adj" fmla="val 31556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Publicaciones </a:t>
            </a:r>
          </a:p>
          <a:p>
            <a:pPr algn="ctr"/>
            <a:r>
              <a:rPr lang="es-MX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2020-2021</a:t>
            </a:r>
          </a:p>
        </p:txBody>
      </p:sp>
      <p:graphicFrame>
        <p:nvGraphicFramePr>
          <p:cNvPr id="11" name="9 Gráfico">
            <a:extLst>
              <a:ext uri="{FF2B5EF4-FFF2-40B4-BE49-F238E27FC236}">
                <a16:creationId xmlns:a16="http://schemas.microsoft.com/office/drawing/2014/main" id="{276973E0-B579-4D24-B125-5C82738E0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582859"/>
              </p:ext>
            </p:extLst>
          </p:nvPr>
        </p:nvGraphicFramePr>
        <p:xfrm>
          <a:off x="523315" y="3542615"/>
          <a:ext cx="4359077" cy="260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D3D69232-3E17-42A4-AE32-28A2DEE9CE72}"/>
              </a:ext>
            </a:extLst>
          </p:cNvPr>
          <p:cNvSpPr txBox="1"/>
          <p:nvPr/>
        </p:nvSpPr>
        <p:spPr>
          <a:xfrm>
            <a:off x="5399820" y="3986228"/>
            <a:ext cx="3347137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numCol="1" rtlCol="0">
            <a:spAutoFit/>
          </a:bodyPr>
          <a:lstStyle/>
          <a:p>
            <a:r>
              <a:rPr lang="es-MX" altLang="es-MX" sz="1200" dirty="0">
                <a:solidFill>
                  <a:schemeClr val="dk1"/>
                </a:solidFill>
                <a:latin typeface="+mj-lt"/>
              </a:rPr>
              <a:t>Se encuentra en trámite la solicitud de patente:   “Genes candidatos como biomarcadores de diagnóstico, pronóstico y de respuesta a tratamiento con ácido valproico en la epilepsia infantil” por la Dra. Noemi Cárdenas Rodríguez del Laboratorio de Neurociencias 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A075841-8CFC-475F-82C0-7DA16C893406}"/>
              </a:ext>
            </a:extLst>
          </p:cNvPr>
          <p:cNvSpPr/>
          <p:nvPr/>
        </p:nvSpPr>
        <p:spPr>
          <a:xfrm>
            <a:off x="5093097" y="148856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350" dirty="0">
                <a:solidFill>
                  <a:prstClr val="white"/>
                </a:solidFill>
                <a:latin typeface="Montserrat SemiBold" panose="00000700000000000000" pitchFamily="2" charset="0"/>
              </a:rPr>
              <a:t>INVESTIGACIÓN</a:t>
            </a:r>
            <a:endParaRPr kumimoji="0" lang="es-MX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91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9B6A575-A2E0-4E95-B423-187F36A1F5A8}"/>
              </a:ext>
            </a:extLst>
          </p:cNvPr>
          <p:cNvSpPr/>
          <p:nvPr/>
        </p:nvSpPr>
        <p:spPr>
          <a:xfrm>
            <a:off x="-65470" y="1020639"/>
            <a:ext cx="54677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370" marR="431959" algn="just" defTabSz="685800"/>
            <a:r>
              <a:rPr lang="es-ES" sz="1400" i="1" dirty="0">
                <a:solidFill>
                  <a:srgbClr val="404040"/>
                </a:solidFill>
              </a:rPr>
              <a:t>El 01 de diciembre de 2020, se estableció en el artículo 77 Bis 1 de la Ley General de Salud que todas las personas que se encuentren en el país que no cuenten con seguridad social y tengan tramitado su CURP , </a:t>
            </a:r>
            <a:r>
              <a:rPr lang="es-ES" sz="1400" b="1" dirty="0">
                <a:solidFill>
                  <a:srgbClr val="2A3181"/>
                </a:solidFill>
              </a:rPr>
              <a:t>tienen derecho a recibir de forma gratuita la prestación de servicios públicos de salud, medicamentos y demás insumos asociados, al momento de requerir la atención</a:t>
            </a:r>
            <a:r>
              <a:rPr lang="es-ES" sz="1400" i="1" dirty="0">
                <a:solidFill>
                  <a:srgbClr val="404040"/>
                </a:solidFill>
              </a:rPr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583A8C-AF08-4660-AA4F-D2C6B62544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8" t="20500" r="12598"/>
          <a:stretch/>
        </p:blipFill>
        <p:spPr>
          <a:xfrm>
            <a:off x="5083173" y="731913"/>
            <a:ext cx="2318615" cy="1849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EBB1594-A3E8-4C56-AB08-FE382969D3B4}"/>
              </a:ext>
            </a:extLst>
          </p:cNvPr>
          <p:cNvSpPr txBox="1"/>
          <p:nvPr/>
        </p:nvSpPr>
        <p:spPr>
          <a:xfrm>
            <a:off x="0" y="2554977"/>
            <a:ext cx="6168674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3370" marR="431959" algn="just" defTabSz="685800">
              <a:lnSpc>
                <a:spcPct val="150000"/>
              </a:lnSpc>
            </a:pPr>
            <a:r>
              <a:rPr lang="x-none" sz="1400" b="1" i="1" dirty="0">
                <a:solidFill>
                  <a:srgbClr val="404040"/>
                </a:solidFill>
                <a:latin typeface="Calibri Light" panose="020F0302020204030204"/>
              </a:rPr>
              <a:t>Del 4° trimestre del 2021 al 1° Trimestre del 2022 se han surtido un total del 1,886 recetas de Farmacia Gratuita.</a:t>
            </a:r>
          </a:p>
        </p:txBody>
      </p:sp>
      <p:sp>
        <p:nvSpPr>
          <p:cNvPr id="39" name="AutoShape 2" descr="Mostrando 7fbf152c-4ba7-4669-ac21-ffe7b1ce881c.jpg">
            <a:extLst>
              <a:ext uri="{FF2B5EF4-FFF2-40B4-BE49-F238E27FC236}">
                <a16:creationId xmlns:a16="http://schemas.microsoft.com/office/drawing/2014/main" id="{343E96D6-03C4-4EFE-894B-C78521A0A1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s-MX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2DF221FD-4397-4480-BF91-890C8DE2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61" y="2708626"/>
            <a:ext cx="2218798" cy="1515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755A8DA0-8794-4B53-9847-A91EC7984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74" y="4351244"/>
            <a:ext cx="1985210" cy="1488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2C5A32A4-1FA3-45AF-9735-4A9A0EB29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304265" y="765943"/>
            <a:ext cx="801894" cy="1868198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E6B993D-2EFF-451A-8AF4-3A73A1832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31908"/>
              </p:ext>
            </p:extLst>
          </p:nvPr>
        </p:nvGraphicFramePr>
        <p:xfrm>
          <a:off x="364619" y="3702183"/>
          <a:ext cx="5531684" cy="1612068"/>
        </p:xfrm>
        <a:graphic>
          <a:graphicData uri="http://schemas.openxmlformats.org/drawingml/2006/table">
            <a:tbl>
              <a:tblPr/>
              <a:tblGrid>
                <a:gridCol w="603713">
                  <a:extLst>
                    <a:ext uri="{9D8B030D-6E8A-4147-A177-3AD203B41FA5}">
                      <a16:colId xmlns:a16="http://schemas.microsoft.com/office/drawing/2014/main" val="1715967800"/>
                    </a:ext>
                  </a:extLst>
                </a:gridCol>
                <a:gridCol w="1679074">
                  <a:extLst>
                    <a:ext uri="{9D8B030D-6E8A-4147-A177-3AD203B41FA5}">
                      <a16:colId xmlns:a16="http://schemas.microsoft.com/office/drawing/2014/main" val="424040066"/>
                    </a:ext>
                  </a:extLst>
                </a:gridCol>
                <a:gridCol w="1235723">
                  <a:extLst>
                    <a:ext uri="{9D8B030D-6E8A-4147-A177-3AD203B41FA5}">
                      <a16:colId xmlns:a16="http://schemas.microsoft.com/office/drawing/2014/main" val="3690554712"/>
                    </a:ext>
                  </a:extLst>
                </a:gridCol>
                <a:gridCol w="2013174">
                  <a:extLst>
                    <a:ext uri="{9D8B030D-6E8A-4147-A177-3AD203B41FA5}">
                      <a16:colId xmlns:a16="http://schemas.microsoft.com/office/drawing/2014/main" val="3861625119"/>
                    </a:ext>
                  </a:extLst>
                </a:gridCol>
              </a:tblGrid>
              <a:tr h="342146">
                <a:tc gridSpan="4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Dispensación de recetas </a:t>
                      </a:r>
                      <a:endParaRPr lang="es-MX" sz="11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142854"/>
                  </a:ext>
                </a:extLst>
              </a:tr>
              <a:tr h="32670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Año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recetas n(%)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Completas n(%)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Surtidas parcialmente n(%)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64488"/>
                  </a:ext>
                </a:extLst>
              </a:tr>
              <a:tr h="31440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377 (100.0%)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320 (84.88%)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 (15.12%)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042544"/>
                  </a:ext>
                </a:extLst>
              </a:tr>
              <a:tr h="31440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2178 (100.0%)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1792(82.37%)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386 (17.63%)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388501"/>
                  </a:ext>
                </a:extLst>
              </a:tr>
              <a:tr h="31440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2555(100.0%)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2117 (82.87%)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433 (16.97%)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89" marR="9289" marT="9289" marB="4458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156573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1D0862FF-9E3B-4B74-B5B1-4864C5925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00" y="648518"/>
            <a:ext cx="4638173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0744" algn="l"/>
                <a:tab pos="3167063" algn="r"/>
              </a:tabLst>
              <a:defRPr/>
            </a:pPr>
            <a:r>
              <a:rPr kumimoji="0" lang="es-ES" altLang="es-MX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Farmacia Gratuita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4850FB0-1175-4FD2-A12B-8EFCB75DACD1}"/>
              </a:ext>
            </a:extLst>
          </p:cNvPr>
          <p:cNvSpPr/>
          <p:nvPr/>
        </p:nvSpPr>
        <p:spPr>
          <a:xfrm>
            <a:off x="5188789" y="0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TEMAS GENERALES</a:t>
            </a:r>
          </a:p>
        </p:txBody>
      </p:sp>
    </p:spTree>
    <p:extLst>
      <p:ext uri="{BB962C8B-B14F-4D97-AF65-F5344CB8AC3E}">
        <p14:creationId xmlns:p14="http://schemas.microsoft.com/office/powerpoint/2010/main" val="183109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uscador Nacional - PNT">
            <a:extLst>
              <a:ext uri="{FF2B5EF4-FFF2-40B4-BE49-F238E27FC236}">
                <a16:creationId xmlns:a16="http://schemas.microsoft.com/office/drawing/2014/main" id="{3C5719CB-E3F1-4EA0-8BE5-AA3223AE9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3" y="860744"/>
            <a:ext cx="2681315" cy="13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34E7B36-C67B-46B5-905D-E80EBDE2FC63}"/>
              </a:ext>
            </a:extLst>
          </p:cNvPr>
          <p:cNvGraphicFramePr>
            <a:graphicFrameLocks noGrp="1"/>
          </p:cNvGraphicFramePr>
          <p:nvPr/>
        </p:nvGraphicFramePr>
        <p:xfrm>
          <a:off x="550153" y="2321915"/>
          <a:ext cx="2666073" cy="222697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33533">
                  <a:extLst>
                    <a:ext uri="{9D8B030D-6E8A-4147-A177-3AD203B41FA5}">
                      <a16:colId xmlns:a16="http://schemas.microsoft.com/office/drawing/2014/main" val="3286594580"/>
                    </a:ext>
                  </a:extLst>
                </a:gridCol>
                <a:gridCol w="716270">
                  <a:extLst>
                    <a:ext uri="{9D8B030D-6E8A-4147-A177-3AD203B41FA5}">
                      <a16:colId xmlns:a16="http://schemas.microsoft.com/office/drawing/2014/main" val="2508458898"/>
                    </a:ext>
                  </a:extLst>
                </a:gridCol>
                <a:gridCol w="716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1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ATRIBUTOS</a:t>
                      </a:r>
                      <a:endParaRPr lang="es-ES" sz="1000" b="1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E8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2020</a:t>
                      </a:r>
                      <a:endParaRPr lang="es-ES" sz="1000" b="1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E8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2021</a:t>
                      </a:r>
                      <a:endParaRPr lang="es-ES" sz="1000" b="1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1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Resultado General</a:t>
                      </a:r>
                      <a:endParaRPr lang="es-ES" sz="1000" b="1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89.5%</a:t>
                      </a:r>
                      <a:endParaRPr lang="es-ES" sz="1000" b="1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97.5%</a:t>
                      </a:r>
                      <a:endParaRPr lang="es-ES" sz="1000" b="1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928459"/>
                  </a:ext>
                </a:extLst>
              </a:tr>
              <a:tr h="3181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Accesibilidad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100%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100%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462256"/>
                  </a:ext>
                </a:extLst>
              </a:tr>
              <a:tr h="3181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Confiabilidad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87.5%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97.5%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441533"/>
                  </a:ext>
                </a:extLst>
              </a:tr>
              <a:tr h="3181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Verificabilidad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80%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93.33%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245899"/>
                  </a:ext>
                </a:extLst>
              </a:tr>
              <a:tr h="3181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Veracidad 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93.33%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96.67%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190918"/>
                  </a:ext>
                </a:extLst>
              </a:tr>
              <a:tr h="3181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Oportunidad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86.67%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kern="1200" dirty="0">
                          <a:latin typeface="+mj-lt"/>
                        </a:rPr>
                        <a:t>100%</a:t>
                      </a:r>
                      <a:endParaRPr lang="es-ES" sz="10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57292"/>
                  </a:ext>
                </a:extLst>
              </a:tr>
            </a:tbl>
          </a:graphicData>
        </a:graphic>
      </p:graphicFrame>
      <p:sp>
        <p:nvSpPr>
          <p:cNvPr id="10" name="10 CuadroTexto">
            <a:extLst>
              <a:ext uri="{FF2B5EF4-FFF2-40B4-BE49-F238E27FC236}">
                <a16:creationId xmlns:a16="http://schemas.microsoft.com/office/drawing/2014/main" id="{CACF9552-8820-4C44-9A7B-BDEA57578C1E}"/>
              </a:ext>
            </a:extLst>
          </p:cNvPr>
          <p:cNvSpPr txBox="1"/>
          <p:nvPr/>
        </p:nvSpPr>
        <p:spPr>
          <a:xfrm>
            <a:off x="3678084" y="1560168"/>
            <a:ext cx="2323173" cy="13157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defRPr sz="2400" i="1">
                <a:latin typeface="+mj-lt"/>
              </a:defRPr>
            </a:lvl1pPr>
          </a:lstStyle>
          <a:p>
            <a:pPr algn="ctr"/>
            <a:endParaRPr lang="es-MX" sz="600" i="0" dirty="0"/>
          </a:p>
          <a:p>
            <a:pPr algn="ctr"/>
            <a:r>
              <a:rPr lang="es-MX" sz="1350" i="0" dirty="0"/>
              <a:t>El INAI notificó al Instituto Nacional de Pediatría que obtuvo </a:t>
            </a:r>
            <a:r>
              <a:rPr lang="es-MX" sz="1350" b="1" i="0" dirty="0">
                <a:solidFill>
                  <a:schemeClr val="accent1">
                    <a:lumMod val="50000"/>
                  </a:schemeClr>
                </a:solidFill>
              </a:rPr>
              <a:t>100%</a:t>
            </a:r>
            <a:r>
              <a:rPr lang="es-MX" sz="1350" b="1" i="0" dirty="0">
                <a:solidFill>
                  <a:srgbClr val="984806"/>
                </a:solidFill>
              </a:rPr>
              <a:t> </a:t>
            </a:r>
            <a:r>
              <a:rPr lang="es-MX" sz="1350" i="0" dirty="0"/>
              <a:t>del </a:t>
            </a:r>
            <a:r>
              <a:rPr lang="es-MX" sz="1350" b="1" i="0" dirty="0">
                <a:solidFill>
                  <a:schemeClr val="accent1">
                    <a:lumMod val="50000"/>
                  </a:schemeClr>
                </a:solidFill>
              </a:rPr>
              <a:t>Índice Global de Cumplimiento en Portales de Transparencia.</a:t>
            </a:r>
          </a:p>
          <a:p>
            <a:pPr algn="ctr"/>
            <a:endParaRPr lang="es-MX" sz="600" b="1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A17FFB-AE59-412E-A3F2-C5BB0B8F2D79}"/>
              </a:ext>
            </a:extLst>
          </p:cNvPr>
          <p:cNvSpPr txBox="1"/>
          <p:nvPr/>
        </p:nvSpPr>
        <p:spPr>
          <a:xfrm>
            <a:off x="5104147" y="3405453"/>
            <a:ext cx="2323173" cy="14888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defRPr i="1">
                <a:latin typeface="+mj-lt"/>
              </a:defRPr>
            </a:lvl1pPr>
          </a:lstStyle>
          <a:p>
            <a:pPr algn="ctr"/>
            <a:endParaRPr lang="es-ES" sz="600" i="0" dirty="0"/>
          </a:p>
          <a:p>
            <a:pPr algn="ctr"/>
            <a:r>
              <a:rPr lang="es-ES" sz="1350" i="0" dirty="0"/>
              <a:t>El INAI </a:t>
            </a:r>
            <a:r>
              <a:rPr lang="es-ES" sz="1350" b="1" i="0" dirty="0">
                <a:solidFill>
                  <a:schemeClr val="accent1">
                    <a:lumMod val="50000"/>
                  </a:schemeClr>
                </a:solidFill>
              </a:rPr>
              <a:t>emitió</a:t>
            </a:r>
            <a:r>
              <a:rPr lang="es-ES" sz="1350" i="0" dirty="0"/>
              <a:t> resultado a la </a:t>
            </a:r>
            <a:r>
              <a:rPr lang="es-ES" sz="1350" b="1" i="0" dirty="0">
                <a:solidFill>
                  <a:schemeClr val="accent1">
                    <a:lumMod val="50000"/>
                  </a:schemeClr>
                </a:solidFill>
              </a:rPr>
              <a:t>Verificación a la Dimensión </a:t>
            </a:r>
            <a:r>
              <a:rPr lang="es-ES" sz="1350" i="0" dirty="0"/>
              <a:t>atención a solicitudes de Información, teniendo un cumplimiento promedio del 97.5.</a:t>
            </a:r>
          </a:p>
          <a:p>
            <a:pPr algn="ctr"/>
            <a:endParaRPr lang="es-ES" sz="375" i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17937FE-9229-418E-A527-8C7CF1130EB9}"/>
              </a:ext>
            </a:extLst>
          </p:cNvPr>
          <p:cNvSpPr txBox="1"/>
          <p:nvPr/>
        </p:nvSpPr>
        <p:spPr>
          <a:xfrm>
            <a:off x="6481501" y="1560168"/>
            <a:ext cx="1891639" cy="15234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defRPr i="1"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endParaRPr lang="es-MX" sz="600" i="0" dirty="0">
              <a:solidFill>
                <a:srgbClr val="FF0000"/>
              </a:solidFill>
            </a:endParaRPr>
          </a:p>
          <a:p>
            <a:pPr algn="ctr"/>
            <a:r>
              <a:rPr lang="es-MX" sz="1350" i="0" dirty="0">
                <a:solidFill>
                  <a:schemeClr val="tx1"/>
                </a:solidFill>
              </a:rPr>
              <a:t>Se obtuvieron dictámenes de los Estados Financieros y Presupuestales 2021 del Instituto </a:t>
            </a:r>
            <a:r>
              <a:rPr lang="es-MX" sz="1350" b="1" i="0" dirty="0">
                <a:solidFill>
                  <a:schemeClr val="tx1"/>
                </a:solidFill>
              </a:rPr>
              <a:t>con</a:t>
            </a:r>
            <a:r>
              <a:rPr lang="es-MX" sz="1350" i="0" dirty="0">
                <a:solidFill>
                  <a:schemeClr val="tx1"/>
                </a:solidFill>
              </a:rPr>
              <a:t> </a:t>
            </a:r>
            <a:r>
              <a:rPr lang="es-MX" sz="1350" b="1" i="0" dirty="0">
                <a:solidFill>
                  <a:schemeClr val="tx1"/>
                </a:solidFill>
              </a:rPr>
              <a:t>opinión no modificada</a:t>
            </a:r>
          </a:p>
          <a:p>
            <a:pPr algn="ctr"/>
            <a:endParaRPr lang="es-MX" sz="600" b="1" i="0" dirty="0">
              <a:solidFill>
                <a:srgbClr val="984806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E9B034E-9C3B-4693-B0E5-5B01E6901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20009"/>
            <a:ext cx="601094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0744" algn="l"/>
                <a:tab pos="3167063" algn="r"/>
              </a:tabLst>
              <a:defRPr/>
            </a:pPr>
            <a:r>
              <a:rPr kumimoji="0" lang="es-ES" altLang="es-MX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Transparencia y Rendición de Cuentas 2020 y 2021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2B1F50-5552-44D0-B401-2F705A085A34}"/>
              </a:ext>
            </a:extLst>
          </p:cNvPr>
          <p:cNvSpPr/>
          <p:nvPr/>
        </p:nvSpPr>
        <p:spPr>
          <a:xfrm>
            <a:off x="5188789" y="0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TEMAS GENERALES</a:t>
            </a:r>
          </a:p>
        </p:txBody>
      </p:sp>
    </p:spTree>
    <p:extLst>
      <p:ext uri="{BB962C8B-B14F-4D97-AF65-F5344CB8AC3E}">
        <p14:creationId xmlns:p14="http://schemas.microsoft.com/office/powerpoint/2010/main" val="2728985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4">
            <a:extLst>
              <a:ext uri="{FF2B5EF4-FFF2-40B4-BE49-F238E27FC236}">
                <a16:creationId xmlns:a16="http://schemas.microsoft.com/office/drawing/2014/main" id="{A8A369C0-F4AA-4D43-BF2E-CC37E52E6699}"/>
              </a:ext>
            </a:extLst>
          </p:cNvPr>
          <p:cNvSpPr/>
          <p:nvPr/>
        </p:nvSpPr>
        <p:spPr>
          <a:xfrm>
            <a:off x="1190910" y="1462235"/>
            <a:ext cx="2369544" cy="4154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altLang="es-MX" sz="1050" dirty="0">
                <a:latin typeface="+mj-lt"/>
              </a:rPr>
              <a:t>Presupuesto  2021 y  programación para el ejercicio 2022</a:t>
            </a:r>
          </a:p>
        </p:txBody>
      </p:sp>
      <p:sp>
        <p:nvSpPr>
          <p:cNvPr id="69" name="Rectangle 4">
            <a:extLst>
              <a:ext uri="{FF2B5EF4-FFF2-40B4-BE49-F238E27FC236}">
                <a16:creationId xmlns:a16="http://schemas.microsoft.com/office/drawing/2014/main" id="{ABAEE747-BFAB-47C0-B2AD-E6FC8C38A132}"/>
              </a:ext>
            </a:extLst>
          </p:cNvPr>
          <p:cNvSpPr/>
          <p:nvPr/>
        </p:nvSpPr>
        <p:spPr>
          <a:xfrm>
            <a:off x="4031711" y="1460483"/>
            <a:ext cx="4126539" cy="43088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altLang="es-MX" sz="1100" b="1" dirty="0">
                <a:latin typeface="+mj-lt"/>
              </a:rPr>
              <a:t>Para el presupuesto del 2022 se incluyó el incremento obtenido  en el 2021 </a:t>
            </a:r>
          </a:p>
        </p:txBody>
      </p:sp>
      <p:sp>
        <p:nvSpPr>
          <p:cNvPr id="70" name="Rectangle 4">
            <a:extLst>
              <a:ext uri="{FF2B5EF4-FFF2-40B4-BE49-F238E27FC236}">
                <a16:creationId xmlns:a16="http://schemas.microsoft.com/office/drawing/2014/main" id="{324704AB-086B-4382-B7C2-E12A1B1550A9}"/>
              </a:ext>
            </a:extLst>
          </p:cNvPr>
          <p:cNvSpPr/>
          <p:nvPr/>
        </p:nvSpPr>
        <p:spPr>
          <a:xfrm>
            <a:off x="1201456" y="4529532"/>
            <a:ext cx="2268279" cy="4154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altLang="es-MX" sz="1050" dirty="0">
                <a:latin typeface="+mj-lt"/>
              </a:rPr>
              <a:t>Seguimiento al pago de derechos por suministro de agua e impuesto predial </a:t>
            </a:r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4FF32F49-EE93-4C43-AAC7-0395855A943C}"/>
              </a:ext>
            </a:extLst>
          </p:cNvPr>
          <p:cNvSpPr/>
          <p:nvPr/>
        </p:nvSpPr>
        <p:spPr>
          <a:xfrm>
            <a:off x="4053819" y="4513315"/>
            <a:ext cx="4136065" cy="600164"/>
          </a:xfrm>
          <a:prstGeom prst="roundRect">
            <a:avLst>
              <a:gd name="adj" fmla="val 0"/>
            </a:avLst>
          </a:prstGeom>
          <a:solidFill>
            <a:srgbClr val="CCCCFF"/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altLang="es-MX" sz="1100" b="1" dirty="0">
                <a:latin typeface="+mj-lt"/>
              </a:rPr>
              <a:t>Se logró la exención del pago del predial. </a:t>
            </a:r>
          </a:p>
          <a:p>
            <a:pPr algn="ctr">
              <a:spcBef>
                <a:spcPct val="0"/>
              </a:spcBef>
            </a:pPr>
            <a:r>
              <a:rPr lang="es-MX" altLang="es-MX" sz="1100" b="1" dirty="0">
                <a:latin typeface="+mj-lt"/>
              </a:rPr>
              <a:t>Se va a realizar el pago de agua a partir del primer bimestre 2022 </a:t>
            </a:r>
          </a:p>
          <a:p>
            <a:pPr algn="ctr">
              <a:spcBef>
                <a:spcPct val="0"/>
              </a:spcBef>
            </a:pPr>
            <a:r>
              <a:rPr lang="es-MX" altLang="es-MX" sz="1100" b="1" dirty="0">
                <a:latin typeface="+mj-lt"/>
              </a:rPr>
              <a:t>y se sigue el proceso para regularizar el pago total del agua.</a:t>
            </a:r>
          </a:p>
        </p:txBody>
      </p: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B47D65D3-0030-4597-B3A6-64F8AAE9848F}"/>
              </a:ext>
            </a:extLst>
          </p:cNvPr>
          <p:cNvCxnSpPr>
            <a:cxnSpLocks/>
            <a:endCxn id="71" idx="1"/>
          </p:cNvCxnSpPr>
          <p:nvPr/>
        </p:nvCxnSpPr>
        <p:spPr>
          <a:xfrm flipV="1">
            <a:off x="3480281" y="4813397"/>
            <a:ext cx="573538" cy="14955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4">
            <a:extLst>
              <a:ext uri="{FF2B5EF4-FFF2-40B4-BE49-F238E27FC236}">
                <a16:creationId xmlns:a16="http://schemas.microsoft.com/office/drawing/2014/main" id="{F26837B7-70E6-44B3-B6E5-603FBE7D8B8E}"/>
              </a:ext>
            </a:extLst>
          </p:cNvPr>
          <p:cNvSpPr/>
          <p:nvPr/>
        </p:nvSpPr>
        <p:spPr>
          <a:xfrm>
            <a:off x="1176448" y="2519556"/>
            <a:ext cx="2397080" cy="57708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altLang="es-MX" sz="1050" dirty="0">
                <a:latin typeface="+mj-lt"/>
              </a:rPr>
              <a:t>Abasto de medicamentos derivado del retraso en el proceso de compras consolidadas </a:t>
            </a:r>
          </a:p>
        </p:txBody>
      </p:sp>
      <p:sp>
        <p:nvSpPr>
          <p:cNvPr id="74" name="Rectangle 4">
            <a:extLst>
              <a:ext uri="{FF2B5EF4-FFF2-40B4-BE49-F238E27FC236}">
                <a16:creationId xmlns:a16="http://schemas.microsoft.com/office/drawing/2014/main" id="{E72A3C8A-98C8-47CE-ABCE-916A23496193}"/>
              </a:ext>
            </a:extLst>
          </p:cNvPr>
          <p:cNvSpPr/>
          <p:nvPr/>
        </p:nvSpPr>
        <p:spPr>
          <a:xfrm>
            <a:off x="3981817" y="2674399"/>
            <a:ext cx="4126539" cy="261610"/>
          </a:xfrm>
          <a:prstGeom prst="roundRect">
            <a:avLst>
              <a:gd name="adj" fmla="val 0"/>
            </a:avLst>
          </a:prstGeom>
          <a:solidFill>
            <a:srgbClr val="CCCCFF"/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altLang="es-MX" sz="1100" b="1" dirty="0">
                <a:latin typeface="+mj-lt"/>
              </a:rPr>
              <a:t>Estamos buscando soluciones para lograr licitaciones oportunas</a:t>
            </a:r>
            <a:r>
              <a:rPr lang="es-MX" altLang="es-MX" sz="1050" dirty="0">
                <a:latin typeface="+mj-lt"/>
              </a:rPr>
              <a:t>.</a:t>
            </a: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1F8DFEE6-1076-42B2-8855-A89F1EBA35A2}"/>
              </a:ext>
            </a:extLst>
          </p:cNvPr>
          <p:cNvCxnSpPr>
            <a:cxnSpLocks/>
            <a:stCxn id="73" idx="3"/>
            <a:endCxn id="74" idx="1"/>
          </p:cNvCxnSpPr>
          <p:nvPr/>
        </p:nvCxnSpPr>
        <p:spPr>
          <a:xfrm flipV="1">
            <a:off x="3573528" y="2805204"/>
            <a:ext cx="408289" cy="2893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ángulo 75">
            <a:extLst>
              <a:ext uri="{FF2B5EF4-FFF2-40B4-BE49-F238E27FC236}">
                <a16:creationId xmlns:a16="http://schemas.microsoft.com/office/drawing/2014/main" id="{CFC9F101-C1FD-47AB-8983-F7D5E919699D}"/>
              </a:ext>
            </a:extLst>
          </p:cNvPr>
          <p:cNvSpPr/>
          <p:nvPr/>
        </p:nvSpPr>
        <p:spPr>
          <a:xfrm>
            <a:off x="1035644" y="2505547"/>
            <a:ext cx="119516" cy="597437"/>
          </a:xfrm>
          <a:prstGeom prst="rect">
            <a:avLst/>
          </a:prstGeom>
          <a:solidFill>
            <a:srgbClr val="2C2E83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>
              <a:latin typeface="+mj-lt"/>
            </a:endParaRP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0DEC1CD-0B7A-4EAC-ACC1-159EC73C7B92}"/>
              </a:ext>
            </a:extLst>
          </p:cNvPr>
          <p:cNvCxnSpPr>
            <a:cxnSpLocks/>
            <a:stCxn id="68" idx="3"/>
            <a:endCxn id="69" idx="1"/>
          </p:cNvCxnSpPr>
          <p:nvPr/>
        </p:nvCxnSpPr>
        <p:spPr>
          <a:xfrm>
            <a:off x="3560454" y="1669984"/>
            <a:ext cx="471257" cy="5943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80">
            <a:extLst>
              <a:ext uri="{FF2B5EF4-FFF2-40B4-BE49-F238E27FC236}">
                <a16:creationId xmlns:a16="http://schemas.microsoft.com/office/drawing/2014/main" id="{6BD88269-06B8-4D16-B185-C449A2778220}"/>
              </a:ext>
            </a:extLst>
          </p:cNvPr>
          <p:cNvSpPr txBox="1"/>
          <p:nvPr/>
        </p:nvSpPr>
        <p:spPr>
          <a:xfrm>
            <a:off x="1199694" y="686869"/>
            <a:ext cx="225063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730" b="1" i="1">
                <a:solidFill>
                  <a:srgbClr val="984806"/>
                </a:solidFill>
                <a:latin typeface="+mj-lt"/>
              </a:defRPr>
            </a:lvl1pPr>
          </a:lstStyle>
          <a:p>
            <a:r>
              <a:rPr lang="es-MX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Temas prioritarios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09646494-5A3E-4A5B-8F17-3D314448B1AE}"/>
              </a:ext>
            </a:extLst>
          </p:cNvPr>
          <p:cNvSpPr txBox="1"/>
          <p:nvPr/>
        </p:nvSpPr>
        <p:spPr>
          <a:xfrm>
            <a:off x="3971780" y="676206"/>
            <a:ext cx="278408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730" b="1" i="1">
                <a:solidFill>
                  <a:srgbClr val="984806"/>
                </a:solidFill>
                <a:latin typeface="+mj-lt"/>
              </a:defRPr>
            </a:lvl1pPr>
          </a:lstStyle>
          <a:p>
            <a:r>
              <a:rPr lang="es-MX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Acciones realizadas por el Instituto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436EC683-CBF1-40C3-9E38-6B433B45FA16}"/>
              </a:ext>
            </a:extLst>
          </p:cNvPr>
          <p:cNvSpPr/>
          <p:nvPr/>
        </p:nvSpPr>
        <p:spPr>
          <a:xfrm>
            <a:off x="1035644" y="4437391"/>
            <a:ext cx="163523" cy="527447"/>
          </a:xfrm>
          <a:prstGeom prst="rect">
            <a:avLst/>
          </a:prstGeom>
          <a:solidFill>
            <a:srgbClr val="2C2E83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>
              <a:latin typeface="+mj-lt"/>
            </a:endParaRP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5105519F-9A5D-456E-A88F-72F5FE799F4B}"/>
              </a:ext>
            </a:extLst>
          </p:cNvPr>
          <p:cNvSpPr/>
          <p:nvPr/>
        </p:nvSpPr>
        <p:spPr>
          <a:xfrm>
            <a:off x="1062477" y="1503061"/>
            <a:ext cx="135808" cy="416301"/>
          </a:xfrm>
          <a:prstGeom prst="rect">
            <a:avLst/>
          </a:prstGeom>
          <a:solidFill>
            <a:srgbClr val="2C2E83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>
              <a:latin typeface="+mj-lt"/>
            </a:endParaRP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F1484E08-AA74-4492-B9F5-59A5E921C25C}"/>
              </a:ext>
            </a:extLst>
          </p:cNvPr>
          <p:cNvSpPr/>
          <p:nvPr/>
        </p:nvSpPr>
        <p:spPr>
          <a:xfrm>
            <a:off x="1060601" y="3605289"/>
            <a:ext cx="103825" cy="293172"/>
          </a:xfrm>
          <a:prstGeom prst="rect">
            <a:avLst/>
          </a:prstGeom>
          <a:solidFill>
            <a:srgbClr val="2C2E83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 dirty="0">
              <a:latin typeface="+mj-lt"/>
            </a:endParaRPr>
          </a:p>
        </p:txBody>
      </p:sp>
      <p:sp>
        <p:nvSpPr>
          <p:cNvPr id="90" name="Rectangle 4">
            <a:extLst>
              <a:ext uri="{FF2B5EF4-FFF2-40B4-BE49-F238E27FC236}">
                <a16:creationId xmlns:a16="http://schemas.microsoft.com/office/drawing/2014/main" id="{264D9C43-25A5-49DE-BBEC-E5F865DE0EEC}"/>
              </a:ext>
            </a:extLst>
          </p:cNvPr>
          <p:cNvSpPr/>
          <p:nvPr/>
        </p:nvSpPr>
        <p:spPr>
          <a:xfrm>
            <a:off x="1176449" y="3621070"/>
            <a:ext cx="2384005" cy="2616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altLang="es-MX" sz="1100" dirty="0">
                <a:latin typeface="+mj-lt"/>
              </a:rPr>
              <a:t>Proyectos de inversión </a:t>
            </a:r>
          </a:p>
        </p:txBody>
      </p:sp>
      <p:sp>
        <p:nvSpPr>
          <p:cNvPr id="91" name="Rectangle 4">
            <a:extLst>
              <a:ext uri="{FF2B5EF4-FFF2-40B4-BE49-F238E27FC236}">
                <a16:creationId xmlns:a16="http://schemas.microsoft.com/office/drawing/2014/main" id="{10EB05D3-4C2A-4059-B9A1-B0E1B48CDAC3}"/>
              </a:ext>
            </a:extLst>
          </p:cNvPr>
          <p:cNvSpPr/>
          <p:nvPr/>
        </p:nvSpPr>
        <p:spPr>
          <a:xfrm>
            <a:off x="3971780" y="3406415"/>
            <a:ext cx="4126540" cy="60016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altLang="es-MX" sz="1100" b="1" dirty="0">
                <a:latin typeface="+mj-lt"/>
              </a:rPr>
              <a:t>Casa de Máquinas</a:t>
            </a:r>
          </a:p>
          <a:p>
            <a:pPr algn="ctr">
              <a:spcBef>
                <a:spcPct val="0"/>
              </a:spcBef>
            </a:pPr>
            <a:r>
              <a:rPr lang="es-MX" altLang="es-MX" sz="1100" b="1" dirty="0">
                <a:latin typeface="+mj-lt"/>
              </a:rPr>
              <a:t>Acelerador Lineal</a:t>
            </a:r>
          </a:p>
          <a:p>
            <a:pPr algn="ctr">
              <a:spcBef>
                <a:spcPct val="0"/>
              </a:spcBef>
            </a:pPr>
            <a:r>
              <a:rPr lang="es-MX" altLang="es-MX" sz="1100" b="1" dirty="0">
                <a:latin typeface="+mj-lt"/>
              </a:rPr>
              <a:t>Ultracongeladores</a:t>
            </a:r>
          </a:p>
        </p:txBody>
      </p: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3C94D227-FBA0-46E1-885A-B5A94629D1D2}"/>
              </a:ext>
            </a:extLst>
          </p:cNvPr>
          <p:cNvCxnSpPr>
            <a:cxnSpLocks/>
          </p:cNvCxnSpPr>
          <p:nvPr/>
        </p:nvCxnSpPr>
        <p:spPr>
          <a:xfrm>
            <a:off x="3469735" y="3779999"/>
            <a:ext cx="56197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6A3ABF6-C528-44A7-8A8A-427FE7D4CDD7}"/>
              </a:ext>
            </a:extLst>
          </p:cNvPr>
          <p:cNvSpPr/>
          <p:nvPr/>
        </p:nvSpPr>
        <p:spPr>
          <a:xfrm>
            <a:off x="5188789" y="0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TEMAS GENERALES</a:t>
            </a:r>
          </a:p>
        </p:txBody>
      </p:sp>
    </p:spTree>
    <p:extLst>
      <p:ext uri="{BB962C8B-B14F-4D97-AF65-F5344CB8AC3E}">
        <p14:creationId xmlns:p14="http://schemas.microsoft.com/office/powerpoint/2010/main" val="1022900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8B049DA-B6F1-4F02-B708-39419A012586}"/>
              </a:ext>
            </a:extLst>
          </p:cNvPr>
          <p:cNvGraphicFramePr>
            <a:graphicFrameLocks noGrp="1"/>
          </p:cNvGraphicFramePr>
          <p:nvPr/>
        </p:nvGraphicFramePr>
        <p:xfrm>
          <a:off x="266928" y="1792777"/>
          <a:ext cx="8673872" cy="3625286"/>
        </p:xfrm>
        <a:graphic>
          <a:graphicData uri="http://schemas.openxmlformats.org/drawingml/2006/table">
            <a:tbl>
              <a:tblPr firstRow="1" firstCol="1">
                <a:tableStyleId>{22838BEF-8BB2-4498-84A7-C5851F593DF1}</a:tableStyleId>
              </a:tblPr>
              <a:tblGrid>
                <a:gridCol w="708553">
                  <a:extLst>
                    <a:ext uri="{9D8B030D-6E8A-4147-A177-3AD203B41FA5}">
                      <a16:colId xmlns:a16="http://schemas.microsoft.com/office/drawing/2014/main" val="4025922873"/>
                    </a:ext>
                  </a:extLst>
                </a:gridCol>
                <a:gridCol w="708553">
                  <a:extLst>
                    <a:ext uri="{9D8B030D-6E8A-4147-A177-3AD203B41FA5}">
                      <a16:colId xmlns:a16="http://schemas.microsoft.com/office/drawing/2014/main" val="3660322446"/>
                    </a:ext>
                  </a:extLst>
                </a:gridCol>
                <a:gridCol w="637698">
                  <a:extLst>
                    <a:ext uri="{9D8B030D-6E8A-4147-A177-3AD203B41FA5}">
                      <a16:colId xmlns:a16="http://schemas.microsoft.com/office/drawing/2014/main" val="961106383"/>
                    </a:ext>
                  </a:extLst>
                </a:gridCol>
                <a:gridCol w="649507">
                  <a:extLst>
                    <a:ext uri="{9D8B030D-6E8A-4147-A177-3AD203B41FA5}">
                      <a16:colId xmlns:a16="http://schemas.microsoft.com/office/drawing/2014/main" val="1772670438"/>
                    </a:ext>
                  </a:extLst>
                </a:gridCol>
                <a:gridCol w="649507">
                  <a:extLst>
                    <a:ext uri="{9D8B030D-6E8A-4147-A177-3AD203B41FA5}">
                      <a16:colId xmlns:a16="http://schemas.microsoft.com/office/drawing/2014/main" val="1397257351"/>
                    </a:ext>
                  </a:extLst>
                </a:gridCol>
                <a:gridCol w="664269">
                  <a:extLst>
                    <a:ext uri="{9D8B030D-6E8A-4147-A177-3AD203B41FA5}">
                      <a16:colId xmlns:a16="http://schemas.microsoft.com/office/drawing/2014/main" val="2803549528"/>
                    </a:ext>
                  </a:extLst>
                </a:gridCol>
                <a:gridCol w="649507">
                  <a:extLst>
                    <a:ext uri="{9D8B030D-6E8A-4147-A177-3AD203B41FA5}">
                      <a16:colId xmlns:a16="http://schemas.microsoft.com/office/drawing/2014/main" val="4070364466"/>
                    </a:ext>
                  </a:extLst>
                </a:gridCol>
                <a:gridCol w="649507">
                  <a:extLst>
                    <a:ext uri="{9D8B030D-6E8A-4147-A177-3AD203B41FA5}">
                      <a16:colId xmlns:a16="http://schemas.microsoft.com/office/drawing/2014/main" val="536747702"/>
                    </a:ext>
                  </a:extLst>
                </a:gridCol>
                <a:gridCol w="649507">
                  <a:extLst>
                    <a:ext uri="{9D8B030D-6E8A-4147-A177-3AD203B41FA5}">
                      <a16:colId xmlns:a16="http://schemas.microsoft.com/office/drawing/2014/main" val="3158487350"/>
                    </a:ext>
                  </a:extLst>
                </a:gridCol>
                <a:gridCol w="708553">
                  <a:extLst>
                    <a:ext uri="{9D8B030D-6E8A-4147-A177-3AD203B41FA5}">
                      <a16:colId xmlns:a16="http://schemas.microsoft.com/office/drawing/2014/main" val="2053414624"/>
                    </a:ext>
                  </a:extLst>
                </a:gridCol>
                <a:gridCol w="649507">
                  <a:extLst>
                    <a:ext uri="{9D8B030D-6E8A-4147-A177-3AD203B41FA5}">
                      <a16:colId xmlns:a16="http://schemas.microsoft.com/office/drawing/2014/main" val="686694107"/>
                    </a:ext>
                  </a:extLst>
                </a:gridCol>
                <a:gridCol w="649507">
                  <a:extLst>
                    <a:ext uri="{9D8B030D-6E8A-4147-A177-3AD203B41FA5}">
                      <a16:colId xmlns:a16="http://schemas.microsoft.com/office/drawing/2014/main" val="3330168300"/>
                    </a:ext>
                  </a:extLst>
                </a:gridCol>
                <a:gridCol w="699697">
                  <a:extLst>
                    <a:ext uri="{9D8B030D-6E8A-4147-A177-3AD203B41FA5}">
                      <a16:colId xmlns:a16="http://schemas.microsoft.com/office/drawing/2014/main" val="3801852620"/>
                    </a:ext>
                  </a:extLst>
                </a:gridCol>
              </a:tblGrid>
              <a:tr h="372427">
                <a:tc gridSpan="10">
                  <a:txBody>
                    <a:bodyPr/>
                    <a:lstStyle/>
                    <a:p>
                      <a:pPr algn="ctr" rtl="0" fontAlgn="b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PRESUPUESTO EJERCIDO  2020 y 2021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PRESUPUESTO DADO A CONOCER 2022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7251"/>
                  </a:ext>
                </a:extLst>
              </a:tr>
              <a:tr h="43184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Clasificador por objeto del gasto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MX" sz="800" u="none" strike="noStrike" dirty="0">
                          <a:effectLst/>
                        </a:rPr>
                        <a:t>FUENTE DE FINANCIAMIENTO 2020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MX" sz="800" u="none" strike="noStrike" dirty="0">
                          <a:effectLst/>
                        </a:rPr>
                        <a:t>FUENTE DE FINANCIAMIENTO 2021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MX" sz="800" u="none" strike="noStrike" dirty="0">
                          <a:effectLst/>
                        </a:rPr>
                        <a:t>FUENTE DE FINANCIAMIENTO 2022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402001"/>
                  </a:ext>
                </a:extLst>
              </a:tr>
              <a:tr h="523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CAPÍTULO DE GASTO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DESCRIPCIÓN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FISCAL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PROPIO 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TERCEROS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PRESUPUESTO EJERCIDO 2020 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FISCAL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PROPIO 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TERCEROS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PRESUPUESTO EJERCIDO 2021 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FISCAL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PROPIO 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PRESUPUESTO AUTORIZADO 2022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95677"/>
                  </a:ext>
                </a:extLst>
              </a:tr>
              <a:tr h="2662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</a:rPr>
                        <a:t>1000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</a:rPr>
                        <a:t>SERVICIOS PERSONALES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1,162.41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1,162.41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1,243.41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1,243.41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1,185.34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1,185.34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21048"/>
                  </a:ext>
                </a:extLst>
              </a:tr>
              <a:tr h="3065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 dirty="0">
                          <a:effectLst/>
                        </a:rPr>
                        <a:t>2000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</a:rPr>
                        <a:t>MATERIALES Y SUMINISTROS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644.89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92.78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2.25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739.92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                        935.37**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17.53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3.2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956.1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642.7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10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652.7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4505605"/>
                  </a:ext>
                </a:extLst>
              </a:tr>
              <a:tr h="2662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</a:rPr>
                        <a:t>3000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</a:rPr>
                        <a:t>SERVICIOS GENERALES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128.17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124.92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26.33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279.41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223.89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31.56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37.88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293.32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107.08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20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127.08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6808274"/>
                  </a:ext>
                </a:extLst>
              </a:tr>
              <a:tr h="393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</a:rPr>
                        <a:t>5000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</a:rPr>
                        <a:t>BIENES MUEBLE E INMUEBLES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                              -  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0.93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0.93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                                 -  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1.74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1.74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155.77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155.77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3048266"/>
                  </a:ext>
                </a:extLst>
              </a:tr>
              <a:tr h="3065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</a:rPr>
                        <a:t>6000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</a:rPr>
                        <a:t>INVERSIÓN PÚBLICA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                              -  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                                         -  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28.91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28.91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40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40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9867495"/>
                  </a:ext>
                </a:extLst>
              </a:tr>
              <a:tr h="523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u="none" strike="noStrike">
                          <a:effectLst/>
                        </a:rPr>
                        <a:t>7000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u="none" strike="noStrike" dirty="0">
                          <a:effectLst/>
                        </a:rPr>
                        <a:t>INVERSIONES Y FINANCIERAS Y OTRAS PROVISIONES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                              -  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                                         -  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                                 -  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>
                          <a:effectLst/>
                        </a:rPr>
                        <a:t>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                                         -  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415.01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415.01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2869040"/>
                  </a:ext>
                </a:extLst>
              </a:tr>
              <a:tr h="23409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1,935.47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217.7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29.51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2,182.68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2,431.58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49.09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42.82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2,523.48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2,545.90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2,575.90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54169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E76ACE2-1BBD-4DC9-834B-E47891D10B3A}"/>
              </a:ext>
            </a:extLst>
          </p:cNvPr>
          <p:cNvSpPr txBox="1"/>
          <p:nvPr/>
        </p:nvSpPr>
        <p:spPr>
          <a:xfrm>
            <a:off x="266928" y="5754274"/>
            <a:ext cx="7482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Ampliaciones por 526.7 </a:t>
            </a:r>
            <a:r>
              <a:rPr lang="es-MX" sz="1400" b="1" dirty="0" err="1"/>
              <a:t>MdP</a:t>
            </a:r>
            <a:r>
              <a:rPr lang="es-MX" sz="1400" b="1" dirty="0"/>
              <a:t> </a:t>
            </a:r>
            <a:r>
              <a:rPr lang="es-MX" sz="1400" dirty="0"/>
              <a:t>provenientes de recursos fiscales. 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769D04F-6411-4584-81F4-2486404C6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133" y="956430"/>
            <a:ext cx="6393461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0744" algn="l"/>
                <a:tab pos="3167063" algn="r"/>
              </a:tabLst>
              <a:defRPr/>
            </a:pPr>
            <a:r>
              <a:rPr lang="es-ES" altLang="es-MX" sz="2000" b="1" i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Presupuesto del Instituto Nacional de Pediatría 2020 y 2021 </a:t>
            </a:r>
            <a:br>
              <a:rPr lang="es-ES" altLang="es-MX" sz="2000" b="1" i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altLang="es-MX" sz="800" b="1" i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Cifras en millones de pesos </a:t>
            </a:r>
            <a:endParaRPr kumimoji="0" lang="es-ES" altLang="es-MX" sz="2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A75022-FF12-4C5E-95E8-FD3604A9DB5F}"/>
              </a:ext>
            </a:extLst>
          </p:cNvPr>
          <p:cNvSpPr/>
          <p:nvPr/>
        </p:nvSpPr>
        <p:spPr>
          <a:xfrm>
            <a:off x="5188789" y="0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TEMAS GENERALES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A7C8694-6321-4F17-8F8F-52810B7EB0CC}"/>
              </a:ext>
            </a:extLst>
          </p:cNvPr>
          <p:cNvSpPr/>
          <p:nvPr/>
        </p:nvSpPr>
        <p:spPr>
          <a:xfrm>
            <a:off x="3558909" y="5066065"/>
            <a:ext cx="634181" cy="4424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2C3B7A6-C056-4AA0-94C7-2A1EBEA28FD8}"/>
              </a:ext>
            </a:extLst>
          </p:cNvPr>
          <p:cNvSpPr/>
          <p:nvPr/>
        </p:nvSpPr>
        <p:spPr>
          <a:xfrm>
            <a:off x="6263016" y="5066065"/>
            <a:ext cx="634181" cy="4424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37F4EEC-E503-4C54-9642-32A81D5FFC0E}"/>
              </a:ext>
            </a:extLst>
          </p:cNvPr>
          <p:cNvSpPr/>
          <p:nvPr/>
        </p:nvSpPr>
        <p:spPr>
          <a:xfrm>
            <a:off x="8306619" y="5066065"/>
            <a:ext cx="634181" cy="4424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49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7BD63D8-4057-4AD2-B2DB-618C1B9F2BD7}"/>
              </a:ext>
            </a:extLst>
          </p:cNvPr>
          <p:cNvSpPr txBox="1"/>
          <p:nvPr/>
        </p:nvSpPr>
        <p:spPr>
          <a:xfrm>
            <a:off x="1159479" y="745034"/>
            <a:ext cx="2371082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730" b="1" i="1">
                <a:solidFill>
                  <a:srgbClr val="984806"/>
                </a:solidFill>
                <a:latin typeface="+mj-lt"/>
              </a:defRPr>
            </a:lvl1pPr>
          </a:lstStyle>
          <a:p>
            <a:r>
              <a:rPr lang="es-MX" sz="1350" dirty="0">
                <a:solidFill>
                  <a:schemeClr val="accent1">
                    <a:lumMod val="50000"/>
                  </a:schemeClr>
                </a:solidFill>
              </a:rPr>
              <a:t>Temas prioritarios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1E5F20-854D-45D5-84D1-35F8967EF92E}"/>
              </a:ext>
            </a:extLst>
          </p:cNvPr>
          <p:cNvSpPr txBox="1"/>
          <p:nvPr/>
        </p:nvSpPr>
        <p:spPr>
          <a:xfrm>
            <a:off x="5613441" y="763700"/>
            <a:ext cx="2730709" cy="29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730" b="1" i="1">
                <a:solidFill>
                  <a:srgbClr val="984806"/>
                </a:solidFill>
                <a:latin typeface="+mj-lt"/>
              </a:defRPr>
            </a:lvl1pPr>
          </a:lstStyle>
          <a:p>
            <a:r>
              <a:rPr lang="es-MX" sz="1298" dirty="0">
                <a:solidFill>
                  <a:schemeClr val="accent1">
                    <a:lumMod val="50000"/>
                  </a:schemeClr>
                </a:solidFill>
              </a:rPr>
              <a:t>Acciones realizadas por el Instituto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730A938-A4B1-4492-96C3-45FB2C32A7BE}"/>
              </a:ext>
            </a:extLst>
          </p:cNvPr>
          <p:cNvGrpSpPr/>
          <p:nvPr/>
        </p:nvGrpSpPr>
        <p:grpSpPr>
          <a:xfrm>
            <a:off x="594023" y="1042076"/>
            <a:ext cx="7955954" cy="461666"/>
            <a:chOff x="530249" y="1251227"/>
            <a:chExt cx="7955954" cy="461666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3D6F02E6-8E52-4304-ADE9-4A929F88A5D8}"/>
                </a:ext>
              </a:extLst>
            </p:cNvPr>
            <p:cNvSpPr/>
            <p:nvPr/>
          </p:nvSpPr>
          <p:spPr>
            <a:xfrm>
              <a:off x="5199992" y="1251227"/>
              <a:ext cx="3286211" cy="461665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4472C4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MX" altLang="es-MX" sz="1200" dirty="0">
                  <a:latin typeface="+mj-lt"/>
                </a:rPr>
                <a:t>Se </a:t>
              </a:r>
              <a:r>
                <a:rPr lang="es-MX" altLang="es-MX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asignaron recursos  de $</a:t>
              </a:r>
              <a:r>
                <a:rPr lang="es-MX" altLang="es-MX" sz="1200" dirty="0">
                  <a:latin typeface="+mj-lt"/>
                </a:rPr>
                <a:t>40 </a:t>
              </a:r>
              <a:r>
                <a:rPr lang="es-MX" altLang="es-MX" sz="1200" dirty="0" err="1">
                  <a:latin typeface="+mj-lt"/>
                </a:rPr>
                <a:t>MdP</a:t>
              </a:r>
              <a:r>
                <a:rPr lang="es-MX" altLang="es-MX" sz="1200" dirty="0">
                  <a:latin typeface="+mj-lt"/>
                </a:rPr>
                <a:t> para la 2° Fase del Cuarto de Máquinas</a:t>
              </a: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6000BC1A-1B97-4CE2-BFBA-27302D7A5A6F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 flipV="1">
              <a:off x="4032243" y="1482060"/>
              <a:ext cx="1167749" cy="1"/>
            </a:xfrm>
            <a:prstGeom prst="line">
              <a:avLst/>
            </a:prstGeom>
            <a:ln w="12700"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92944BCF-9492-41F3-A25D-ADFC552A3E2B}"/>
                </a:ext>
              </a:extLst>
            </p:cNvPr>
            <p:cNvGrpSpPr/>
            <p:nvPr/>
          </p:nvGrpSpPr>
          <p:grpSpPr>
            <a:xfrm>
              <a:off x="530249" y="1251228"/>
              <a:ext cx="3501994" cy="461665"/>
              <a:chOff x="530249" y="1251228"/>
              <a:chExt cx="3501994" cy="461665"/>
            </a:xfrm>
          </p:grpSpPr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6B316E75-AF03-4237-AECB-1712D5CB477C}"/>
                  </a:ext>
                </a:extLst>
              </p:cNvPr>
              <p:cNvSpPr/>
              <p:nvPr/>
            </p:nvSpPr>
            <p:spPr>
              <a:xfrm>
                <a:off x="657797" y="1251228"/>
                <a:ext cx="3374446" cy="461665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rgbClr val="4472C4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s-MX" altLang="es-MX" sz="1200" dirty="0">
                    <a:solidFill>
                      <a:sysClr val="windowText" lastClr="000000"/>
                    </a:solidFill>
                    <a:latin typeface="+mj-lt"/>
                  </a:rPr>
                  <a:t>Reemplazo de equipo obsoleto, restauración y mantenimiento de instalaciones físicas</a:t>
                </a:r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1A832D00-0327-4762-89AC-94CB2E7A63B7}"/>
                  </a:ext>
                </a:extLst>
              </p:cNvPr>
              <p:cNvSpPr/>
              <p:nvPr/>
            </p:nvSpPr>
            <p:spPr>
              <a:xfrm>
                <a:off x="530249" y="1268323"/>
                <a:ext cx="146496" cy="43858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</p:grp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4B990508-E532-48F9-A6D2-88685A013155}"/>
              </a:ext>
            </a:extLst>
          </p:cNvPr>
          <p:cNvSpPr txBox="1"/>
          <p:nvPr/>
        </p:nvSpPr>
        <p:spPr>
          <a:xfrm>
            <a:off x="153828" y="2319120"/>
            <a:ext cx="5983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Se concluyó la primera fase de la Casa de máquinas, con un monto ejercido de 28.91 </a:t>
            </a:r>
            <a:r>
              <a:rPr lang="es-ES" sz="1200" b="1" dirty="0" err="1"/>
              <a:t>MdP</a:t>
            </a:r>
            <a:r>
              <a:rPr lang="es-ES" sz="1200" b="1" dirty="0"/>
              <a:t>. </a:t>
            </a:r>
            <a:endParaRPr lang="es-MX" sz="1200" b="1" dirty="0"/>
          </a:p>
        </p:txBody>
      </p:sp>
      <p:pic>
        <p:nvPicPr>
          <p:cNvPr id="15" name="Imagen 14" descr="Vista del interior de un edificio&#10;&#10;Descripción generada automáticamente con confianza baja">
            <a:extLst>
              <a:ext uri="{FF2B5EF4-FFF2-40B4-BE49-F238E27FC236}">
                <a16:creationId xmlns:a16="http://schemas.microsoft.com/office/drawing/2014/main" id="{56389C49-97EE-4B8C-ABCC-3AD38D4CDC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/>
          <a:stretch/>
        </p:blipFill>
        <p:spPr bwMode="auto">
          <a:xfrm>
            <a:off x="6372820" y="3520491"/>
            <a:ext cx="2639106" cy="1388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 descr="Imagen que contiene interior, verde, tabla, silla&#10;&#10;Descripción generada automáticamente">
            <a:extLst>
              <a:ext uri="{FF2B5EF4-FFF2-40B4-BE49-F238E27FC236}">
                <a16:creationId xmlns:a16="http://schemas.microsoft.com/office/drawing/2014/main" id="{E8CB3C94-03A0-46FE-AE7F-AE38C7D20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66" y="1654433"/>
            <a:ext cx="2639106" cy="1525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7CEFD58-CD65-4B70-B6C2-69A4545171EF}"/>
              </a:ext>
            </a:extLst>
          </p:cNvPr>
          <p:cNvSpPr/>
          <p:nvPr/>
        </p:nvSpPr>
        <p:spPr>
          <a:xfrm>
            <a:off x="153828" y="1578726"/>
            <a:ext cx="6151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Después de 10 de años sin asignación del presupuesto federal a proyectos registrados en cartera, </a:t>
            </a:r>
            <a:r>
              <a:rPr lang="es-MX" sz="1200" b="1" dirty="0">
                <a:solidFill>
                  <a:schemeClr val="accent1">
                    <a:lumMod val="50000"/>
                  </a:schemeClr>
                </a:solidFill>
              </a:rPr>
              <a:t>en este año se asignaron $195.0 MP (Acelerador lineal, </a:t>
            </a:r>
            <a:r>
              <a:rPr lang="es-MX" sz="1200" b="1" dirty="0" err="1">
                <a:solidFill>
                  <a:schemeClr val="accent1">
                    <a:lumMod val="50000"/>
                  </a:schemeClr>
                </a:solidFill>
              </a:rPr>
              <a:t>Ultracongeladores</a:t>
            </a:r>
            <a:r>
              <a:rPr lang="es-MX" sz="1200" b="1" dirty="0">
                <a:solidFill>
                  <a:schemeClr val="accent1">
                    <a:lumMod val="50000"/>
                  </a:schemeClr>
                </a:solidFill>
              </a:rPr>
              <a:t> y Casa de máquinas)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20167E1-D4B7-4D8D-B621-DB03583CCE11}"/>
              </a:ext>
            </a:extLst>
          </p:cNvPr>
          <p:cNvGraphicFramePr>
            <a:graphicFrameLocks noGrp="1"/>
          </p:cNvGraphicFramePr>
          <p:nvPr/>
        </p:nvGraphicFramePr>
        <p:xfrm>
          <a:off x="153828" y="2864436"/>
          <a:ext cx="5987413" cy="2700117"/>
        </p:xfrm>
        <a:graphic>
          <a:graphicData uri="http://schemas.openxmlformats.org/drawingml/2006/table">
            <a:tbl>
              <a:tblPr/>
              <a:tblGrid>
                <a:gridCol w="1946934">
                  <a:extLst>
                    <a:ext uri="{9D8B030D-6E8A-4147-A177-3AD203B41FA5}">
                      <a16:colId xmlns:a16="http://schemas.microsoft.com/office/drawing/2014/main" val="1950065897"/>
                    </a:ext>
                  </a:extLst>
                </a:gridCol>
                <a:gridCol w="769719">
                  <a:extLst>
                    <a:ext uri="{9D8B030D-6E8A-4147-A177-3AD203B41FA5}">
                      <a16:colId xmlns:a16="http://schemas.microsoft.com/office/drawing/2014/main" val="944593029"/>
                    </a:ext>
                  </a:extLst>
                </a:gridCol>
                <a:gridCol w="241480">
                  <a:extLst>
                    <a:ext uri="{9D8B030D-6E8A-4147-A177-3AD203B41FA5}">
                      <a16:colId xmlns:a16="http://schemas.microsoft.com/office/drawing/2014/main" val="2308494209"/>
                    </a:ext>
                  </a:extLst>
                </a:gridCol>
                <a:gridCol w="241480">
                  <a:extLst>
                    <a:ext uri="{9D8B030D-6E8A-4147-A177-3AD203B41FA5}">
                      <a16:colId xmlns:a16="http://schemas.microsoft.com/office/drawing/2014/main" val="4142708640"/>
                    </a:ext>
                  </a:extLst>
                </a:gridCol>
                <a:gridCol w="241480">
                  <a:extLst>
                    <a:ext uri="{9D8B030D-6E8A-4147-A177-3AD203B41FA5}">
                      <a16:colId xmlns:a16="http://schemas.microsoft.com/office/drawing/2014/main" val="2595223774"/>
                    </a:ext>
                  </a:extLst>
                </a:gridCol>
                <a:gridCol w="241480">
                  <a:extLst>
                    <a:ext uri="{9D8B030D-6E8A-4147-A177-3AD203B41FA5}">
                      <a16:colId xmlns:a16="http://schemas.microsoft.com/office/drawing/2014/main" val="2621972647"/>
                    </a:ext>
                  </a:extLst>
                </a:gridCol>
                <a:gridCol w="241480">
                  <a:extLst>
                    <a:ext uri="{9D8B030D-6E8A-4147-A177-3AD203B41FA5}">
                      <a16:colId xmlns:a16="http://schemas.microsoft.com/office/drawing/2014/main" val="2525091511"/>
                    </a:ext>
                  </a:extLst>
                </a:gridCol>
                <a:gridCol w="241480">
                  <a:extLst>
                    <a:ext uri="{9D8B030D-6E8A-4147-A177-3AD203B41FA5}">
                      <a16:colId xmlns:a16="http://schemas.microsoft.com/office/drawing/2014/main" val="3311053780"/>
                    </a:ext>
                  </a:extLst>
                </a:gridCol>
                <a:gridCol w="241480">
                  <a:extLst>
                    <a:ext uri="{9D8B030D-6E8A-4147-A177-3AD203B41FA5}">
                      <a16:colId xmlns:a16="http://schemas.microsoft.com/office/drawing/2014/main" val="3761807886"/>
                    </a:ext>
                  </a:extLst>
                </a:gridCol>
                <a:gridCol w="241480">
                  <a:extLst>
                    <a:ext uri="{9D8B030D-6E8A-4147-A177-3AD203B41FA5}">
                      <a16:colId xmlns:a16="http://schemas.microsoft.com/office/drawing/2014/main" val="3554654678"/>
                    </a:ext>
                  </a:extLst>
                </a:gridCol>
                <a:gridCol w="517457">
                  <a:extLst>
                    <a:ext uri="{9D8B030D-6E8A-4147-A177-3AD203B41FA5}">
                      <a16:colId xmlns:a16="http://schemas.microsoft.com/office/drawing/2014/main" val="1921075358"/>
                    </a:ext>
                  </a:extLst>
                </a:gridCol>
                <a:gridCol w="821463">
                  <a:extLst>
                    <a:ext uri="{9D8B030D-6E8A-4147-A177-3AD203B41FA5}">
                      <a16:colId xmlns:a16="http://schemas.microsoft.com/office/drawing/2014/main" val="2883076860"/>
                    </a:ext>
                  </a:extLst>
                </a:gridCol>
              </a:tblGrid>
              <a:tr h="187426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CRONOGRAMA DE ACTIVIDADES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959507"/>
                  </a:ext>
                </a:extLst>
              </a:tr>
              <a:tr h="242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del Proyecto: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de Mantenimiento a Casa de Maquinas y Edificios Adjuntos del Instituto Nacional de Pediatría Segunda Etapa 2022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307833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039932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Semanas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29782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Estimada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283062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Catalogo de Conceptos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05-abr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64795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Ejecutivo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06-abr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369167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Especificaciones Particulares y Generales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11-abr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489975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Terminos de Referencia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13-abr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069793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Anexo Técnico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26-abr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652363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de Mercado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02-may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827554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y Revisión de Propuestas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04-may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021464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en el Subcomité Revisor de Bases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06-may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033218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Publicación de Convocatoria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10-may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73196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a las Instalaciones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12-may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917429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de Aclaraciones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19-may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237246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Apertura de Propuestas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26-may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946830"/>
                  </a:ext>
                </a:extLst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Fallo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963818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2C69CCD3-9413-42E8-A50E-EC4FA23B3A6D}"/>
              </a:ext>
            </a:extLst>
          </p:cNvPr>
          <p:cNvSpPr txBox="1"/>
          <p:nvPr/>
        </p:nvSpPr>
        <p:spPr>
          <a:xfrm>
            <a:off x="6474377" y="5270128"/>
            <a:ext cx="2392483" cy="5078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MX" sz="1350" b="1" dirty="0"/>
              <a:t>Monto para la 2° Etapa: 40 MdP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BFC88197-E020-48BF-820A-58337012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160" y="402068"/>
            <a:ext cx="6393461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0744" algn="l"/>
                <a:tab pos="3167063" algn="r"/>
              </a:tabLst>
              <a:defRPr/>
            </a:pPr>
            <a:r>
              <a:rPr lang="es-ES" altLang="es-MX" sz="2000" b="1" i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Proyectos de Inversión 2022</a:t>
            </a:r>
            <a:endParaRPr kumimoji="0" lang="es-ES" altLang="es-MX" sz="2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1722F2-DCDB-42D5-8C09-A7B18D5F5A2E}"/>
              </a:ext>
            </a:extLst>
          </p:cNvPr>
          <p:cNvSpPr/>
          <p:nvPr/>
        </p:nvSpPr>
        <p:spPr>
          <a:xfrm>
            <a:off x="5188789" y="0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TEMAS GENERALES</a:t>
            </a:r>
          </a:p>
        </p:txBody>
      </p:sp>
    </p:spTree>
    <p:extLst>
      <p:ext uri="{BB962C8B-B14F-4D97-AF65-F5344CB8AC3E}">
        <p14:creationId xmlns:p14="http://schemas.microsoft.com/office/powerpoint/2010/main" val="3740878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E80979B-2F15-4569-B4C9-1E286918A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05" y="712205"/>
            <a:ext cx="5212860" cy="532959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866DD2F-7565-4630-A0C8-27D99AB4183B}"/>
              </a:ext>
            </a:extLst>
          </p:cNvPr>
          <p:cNvSpPr txBox="1"/>
          <p:nvPr/>
        </p:nvSpPr>
        <p:spPr>
          <a:xfrm>
            <a:off x="-1" y="6550223"/>
            <a:ext cx="7421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Colección del INP donada en el 1968, forma parte de “ La Ruta de la Amistad”. Arq. Ramírez Vázquez</a:t>
            </a:r>
          </a:p>
        </p:txBody>
      </p:sp>
    </p:spTree>
    <p:extLst>
      <p:ext uri="{BB962C8B-B14F-4D97-AF65-F5344CB8AC3E}">
        <p14:creationId xmlns:p14="http://schemas.microsoft.com/office/powerpoint/2010/main" val="281379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16">
            <a:extLst>
              <a:ext uri="{FF2B5EF4-FFF2-40B4-BE49-F238E27FC236}">
                <a16:creationId xmlns:a16="http://schemas.microsoft.com/office/drawing/2014/main" id="{EAD056F4-0499-4E49-BC6B-1A15317D0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295" y="435925"/>
            <a:ext cx="4338696" cy="714851"/>
          </a:xfrm>
          <a:prstGeom prst="roundRect">
            <a:avLst>
              <a:gd name="adj" fmla="val 31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MX" sz="1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 en publicaciones </a:t>
            </a:r>
            <a:br>
              <a:rPr lang="es-MX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altLang="es-MX" sz="1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es-MX" altLang="es-MX" sz="1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EC00DF31-5DE3-49BA-A85B-0C9F0E01F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04805"/>
              </p:ext>
            </p:extLst>
          </p:nvPr>
        </p:nvGraphicFramePr>
        <p:xfrm>
          <a:off x="2342774" y="1182563"/>
          <a:ext cx="5500646" cy="206486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97207">
                  <a:extLst>
                    <a:ext uri="{9D8B030D-6E8A-4147-A177-3AD203B41FA5}">
                      <a16:colId xmlns:a16="http://schemas.microsoft.com/office/drawing/2014/main" val="2878252024"/>
                    </a:ext>
                  </a:extLst>
                </a:gridCol>
                <a:gridCol w="1167813">
                  <a:extLst>
                    <a:ext uri="{9D8B030D-6E8A-4147-A177-3AD203B41FA5}">
                      <a16:colId xmlns:a16="http://schemas.microsoft.com/office/drawing/2014/main" val="1536169000"/>
                    </a:ext>
                  </a:extLst>
                </a:gridCol>
                <a:gridCol w="1167813">
                  <a:extLst>
                    <a:ext uri="{9D8B030D-6E8A-4147-A177-3AD203B41FA5}">
                      <a16:colId xmlns:a16="http://schemas.microsoft.com/office/drawing/2014/main" val="3014496100"/>
                    </a:ext>
                  </a:extLst>
                </a:gridCol>
                <a:gridCol w="1167813">
                  <a:extLst>
                    <a:ext uri="{9D8B030D-6E8A-4147-A177-3AD203B41FA5}">
                      <a16:colId xmlns:a16="http://schemas.microsoft.com/office/drawing/2014/main" val="2972185019"/>
                    </a:ext>
                  </a:extLst>
                </a:gridCol>
              </a:tblGrid>
              <a:tr h="22746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100" i="0" kern="1200" dirty="0">
                          <a:solidFill>
                            <a:schemeClr val="bg1"/>
                          </a:solidFill>
                          <a:latin typeface="+mn-lt"/>
                        </a:rPr>
                        <a:t>Publicaciones</a:t>
                      </a:r>
                      <a:endParaRPr lang="es-MX" sz="11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E8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100" i="0" kern="1200" dirty="0">
                          <a:solidFill>
                            <a:schemeClr val="bg1"/>
                          </a:solidFill>
                          <a:latin typeface="+mj-lt"/>
                        </a:rPr>
                        <a:t>Nivel</a:t>
                      </a:r>
                      <a:r>
                        <a:rPr lang="es-MX" sz="1100" i="0" kern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de Publicación</a:t>
                      </a:r>
                      <a:endParaRPr lang="es-MX" sz="1100" b="1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E8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1800" b="1" i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1800" b="1" i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66550"/>
                  </a:ext>
                </a:extLst>
              </a:tr>
              <a:tr h="22746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1800" b="1" i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kern="1200" dirty="0">
                          <a:solidFill>
                            <a:schemeClr val="bg1"/>
                          </a:solidFill>
                          <a:latin typeface="+mn-lt"/>
                        </a:rPr>
                        <a:t>III a VII</a:t>
                      </a:r>
                      <a:endParaRPr lang="es-MX" sz="16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100" i="0" kern="1200" dirty="0">
                          <a:solidFill>
                            <a:schemeClr val="bg1"/>
                          </a:solidFill>
                          <a:latin typeface="+mn-lt"/>
                        </a:rPr>
                        <a:t>I y II</a:t>
                      </a:r>
                      <a:endParaRPr lang="es-MX" sz="11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100" i="0" kern="1200" dirty="0">
                          <a:solidFill>
                            <a:schemeClr val="bg1"/>
                          </a:solidFill>
                          <a:latin typeface="+mn-lt"/>
                        </a:rPr>
                        <a:t>I a VII</a:t>
                      </a:r>
                      <a:endParaRPr lang="es-MX" sz="11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337180"/>
                  </a:ext>
                </a:extLst>
              </a:tr>
              <a:tr h="3170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  Institucionales</a:t>
                      </a:r>
                      <a:endParaRPr lang="es-MX" sz="9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43</a:t>
                      </a:r>
                      <a:endParaRPr lang="es-MX" sz="9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31</a:t>
                      </a:r>
                      <a:endParaRPr lang="es-MX" sz="9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74</a:t>
                      </a:r>
                      <a:endParaRPr lang="es-MX" sz="9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155491"/>
                  </a:ext>
                </a:extLst>
              </a:tr>
              <a:tr h="280131"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n-lt"/>
                        </a:rPr>
                        <a:t>            Colaborativas</a:t>
                      </a:r>
                      <a:endParaRPr lang="es-MX" sz="9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1600" i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1600" i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746945"/>
                  </a:ext>
                </a:extLst>
              </a:tr>
              <a:tr h="2801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  Líder INP</a:t>
                      </a:r>
                      <a:endParaRPr lang="es-MX" sz="90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21</a:t>
                      </a:r>
                      <a:endParaRPr lang="es-MX" sz="90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6</a:t>
                      </a:r>
                      <a:endParaRPr lang="es-MX" sz="90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27</a:t>
                      </a:r>
                      <a:endParaRPr lang="es-MX" sz="90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77900"/>
                  </a:ext>
                </a:extLst>
              </a:tr>
              <a:tr h="3777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  Líder de otra institución</a:t>
                      </a:r>
                      <a:endParaRPr lang="es-MX" sz="90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67</a:t>
                      </a:r>
                      <a:endParaRPr lang="es-MX" sz="90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11</a:t>
                      </a:r>
                      <a:endParaRPr lang="es-MX" sz="90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78</a:t>
                      </a:r>
                      <a:endParaRPr lang="es-MX" sz="90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161732"/>
                  </a:ext>
                </a:extLst>
              </a:tr>
              <a:tr h="3549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000" b="1" i="0" kern="1200" dirty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endParaRPr lang="es-MX" sz="10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000" b="1" i="0" kern="1200" dirty="0">
                          <a:solidFill>
                            <a:schemeClr val="bg1"/>
                          </a:solidFill>
                          <a:latin typeface="+mn-lt"/>
                        </a:rPr>
                        <a:t>179</a:t>
                      </a:r>
                      <a:endParaRPr lang="es-MX" sz="10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787740"/>
                  </a:ext>
                </a:extLst>
              </a:tr>
            </a:tbl>
          </a:graphicData>
        </a:graphic>
      </p:graphicFrame>
      <p:sp>
        <p:nvSpPr>
          <p:cNvPr id="16" name="Rectángulo: esquinas redondeadas 16">
            <a:extLst>
              <a:ext uri="{FF2B5EF4-FFF2-40B4-BE49-F238E27FC236}">
                <a16:creationId xmlns:a16="http://schemas.microsoft.com/office/drawing/2014/main" id="{600BD970-14F9-4AE1-B49E-C199602BA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13" y="3279219"/>
            <a:ext cx="5118032" cy="940594"/>
          </a:xfrm>
          <a:prstGeom prst="roundRect">
            <a:avLst>
              <a:gd name="adj" fmla="val 31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MX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 de Financiamiento para Investigación</a:t>
            </a:r>
            <a:br>
              <a:rPr lang="es-MX" altLang="es-MX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altLang="es-MX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2019-2021</a:t>
            </a:r>
          </a:p>
          <a:p>
            <a:pPr algn="ctr"/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(Millones de pesos)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07A252E0-DC7C-4D51-9793-AF06C0562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3609"/>
              </p:ext>
            </p:extLst>
          </p:nvPr>
        </p:nvGraphicFramePr>
        <p:xfrm>
          <a:off x="178376" y="4192869"/>
          <a:ext cx="5633838" cy="165046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75726">
                  <a:extLst>
                    <a:ext uri="{9D8B030D-6E8A-4147-A177-3AD203B41FA5}">
                      <a16:colId xmlns:a16="http://schemas.microsoft.com/office/drawing/2014/main" val="2878252024"/>
                    </a:ext>
                  </a:extLst>
                </a:gridCol>
                <a:gridCol w="594764">
                  <a:extLst>
                    <a:ext uri="{9D8B030D-6E8A-4147-A177-3AD203B41FA5}">
                      <a16:colId xmlns:a16="http://schemas.microsoft.com/office/drawing/2014/main" val="3638345472"/>
                    </a:ext>
                  </a:extLst>
                </a:gridCol>
                <a:gridCol w="594764">
                  <a:extLst>
                    <a:ext uri="{9D8B030D-6E8A-4147-A177-3AD203B41FA5}">
                      <a16:colId xmlns:a16="http://schemas.microsoft.com/office/drawing/2014/main" val="3014496100"/>
                    </a:ext>
                  </a:extLst>
                </a:gridCol>
                <a:gridCol w="594764">
                  <a:extLst>
                    <a:ext uri="{9D8B030D-6E8A-4147-A177-3AD203B41FA5}">
                      <a16:colId xmlns:a16="http://schemas.microsoft.com/office/drawing/2014/main" val="2972185019"/>
                    </a:ext>
                  </a:extLst>
                </a:gridCol>
                <a:gridCol w="594764">
                  <a:extLst>
                    <a:ext uri="{9D8B030D-6E8A-4147-A177-3AD203B41FA5}">
                      <a16:colId xmlns:a16="http://schemas.microsoft.com/office/drawing/2014/main" val="3628241940"/>
                    </a:ext>
                  </a:extLst>
                </a:gridCol>
                <a:gridCol w="594764">
                  <a:extLst>
                    <a:ext uri="{9D8B030D-6E8A-4147-A177-3AD203B41FA5}">
                      <a16:colId xmlns:a16="http://schemas.microsoft.com/office/drawing/2014/main" val="238090846"/>
                    </a:ext>
                  </a:extLst>
                </a:gridCol>
                <a:gridCol w="594764">
                  <a:extLst>
                    <a:ext uri="{9D8B030D-6E8A-4147-A177-3AD203B41FA5}">
                      <a16:colId xmlns:a16="http://schemas.microsoft.com/office/drawing/2014/main" val="2628061499"/>
                    </a:ext>
                  </a:extLst>
                </a:gridCol>
                <a:gridCol w="594764">
                  <a:extLst>
                    <a:ext uri="{9D8B030D-6E8A-4147-A177-3AD203B41FA5}">
                      <a16:colId xmlns:a16="http://schemas.microsoft.com/office/drawing/2014/main" val="3488930111"/>
                    </a:ext>
                  </a:extLst>
                </a:gridCol>
                <a:gridCol w="594764">
                  <a:extLst>
                    <a:ext uri="{9D8B030D-6E8A-4147-A177-3AD203B41FA5}">
                      <a16:colId xmlns:a16="http://schemas.microsoft.com/office/drawing/2014/main" val="3481922589"/>
                    </a:ext>
                  </a:extLst>
                </a:gridCol>
              </a:tblGrid>
              <a:tr h="268663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00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Capítulo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05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1800" b="1" i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1800" b="1" i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120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05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1200" b="1" i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575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1200" b="1" i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575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120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66550"/>
                  </a:ext>
                </a:extLst>
              </a:tr>
              <a:tr h="37242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1800" b="1" i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R. Fiscales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R. Propios</a:t>
                      </a: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R. Terceros</a:t>
                      </a: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por capítulo</a:t>
                      </a: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R. Fiscales</a:t>
                      </a: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R. Propios</a:t>
                      </a: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R. Terceros</a:t>
                      </a: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0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por capítulo</a:t>
                      </a: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337180"/>
                  </a:ext>
                </a:extLst>
              </a:tr>
              <a:tr h="207300"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Capítulo 2000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155491"/>
                  </a:ext>
                </a:extLst>
              </a:tr>
              <a:tr h="230728"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Capítulo 3000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77900"/>
                  </a:ext>
                </a:extLst>
              </a:tr>
              <a:tr h="239283"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0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Capítulo 5000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161732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05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792996"/>
                  </a:ext>
                </a:extLst>
              </a:tr>
            </a:tbl>
          </a:graphicData>
        </a:graphic>
      </p:graphicFrame>
      <p:sp>
        <p:nvSpPr>
          <p:cNvPr id="19" name="CuadroTexto 12">
            <a:extLst>
              <a:ext uri="{FF2B5EF4-FFF2-40B4-BE49-F238E27FC236}">
                <a16:creationId xmlns:a16="http://schemas.microsoft.com/office/drawing/2014/main" id="{90632BFE-0A73-408A-B4F2-C5E123A77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945" y="4219813"/>
            <a:ext cx="256484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s-MX" altLang="es-MX" sz="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85725" algn="just">
              <a:lnSpc>
                <a:spcPct val="100000"/>
              </a:lnSpc>
              <a:spcBef>
                <a:spcPct val="0"/>
              </a:spcBef>
              <a:buNone/>
              <a:tabLst>
                <a:tab pos="4752975" algn="l"/>
              </a:tabLst>
              <a:defRPr/>
            </a:pPr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Insumos para animales</a:t>
            </a:r>
            <a:r>
              <a:rPr lang="es-MX" altLang="es-MX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pago de traducción</a:t>
            </a:r>
            <a:r>
              <a:rPr lang="es-MX" altLang="es-MX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corrección de estilo y publicación</a:t>
            </a:r>
            <a:r>
              <a:rPr lang="es-MX" altLang="es-MX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es-MX" alt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entre otros, fueron subsanados con recursos del </a:t>
            </a:r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Fondo de Investigación </a:t>
            </a:r>
            <a:r>
              <a:rPr lang="es-MX" alt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(terceros)</a:t>
            </a:r>
            <a:r>
              <a:rPr lang="es-MX" altLang="es-MX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s-MX" altLang="es-MX" sz="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659A3D0-2CE4-4B82-B71A-A3CAFE9356EA}"/>
              </a:ext>
            </a:extLst>
          </p:cNvPr>
          <p:cNvSpPr/>
          <p:nvPr/>
        </p:nvSpPr>
        <p:spPr>
          <a:xfrm>
            <a:off x="5093097" y="148856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350" dirty="0">
                <a:solidFill>
                  <a:prstClr val="white"/>
                </a:solidFill>
                <a:latin typeface="Montserrat SemiBold" panose="00000700000000000000" pitchFamily="2" charset="0"/>
              </a:rPr>
              <a:t>INVESTIGACIÓN</a:t>
            </a:r>
            <a:endParaRPr kumimoji="0" lang="es-MX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36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: esquinas redondeadas 16">
            <a:extLst>
              <a:ext uri="{FF2B5EF4-FFF2-40B4-BE49-F238E27FC236}">
                <a16:creationId xmlns:a16="http://schemas.microsoft.com/office/drawing/2014/main" id="{2845B142-8FDB-4DA2-9DCD-EE3EEA912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42" y="464065"/>
            <a:ext cx="4638883" cy="639604"/>
          </a:xfrm>
          <a:prstGeom prst="roundRect">
            <a:avLst>
              <a:gd name="adj" fmla="val 31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Alumnos aspirantes y aceptados a cursos de Posgrado </a:t>
            </a:r>
          </a:p>
          <a:p>
            <a:pPr algn="ctr"/>
            <a:r>
              <a:rPr lang="es-MX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2016-2021</a:t>
            </a:r>
          </a:p>
        </p:txBody>
      </p:sp>
      <p:sp>
        <p:nvSpPr>
          <p:cNvPr id="34" name="Rectángulo 14">
            <a:extLst>
              <a:ext uri="{FF2B5EF4-FFF2-40B4-BE49-F238E27FC236}">
                <a16:creationId xmlns:a16="http://schemas.microsoft.com/office/drawing/2014/main" id="{CAF85549-353C-457E-A2D7-8E4FA9AF4783}"/>
              </a:ext>
            </a:extLst>
          </p:cNvPr>
          <p:cNvSpPr/>
          <p:nvPr/>
        </p:nvSpPr>
        <p:spPr>
          <a:xfrm>
            <a:off x="5045336" y="1167205"/>
            <a:ext cx="381820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MX" sz="1200" b="1" dirty="0">
                <a:solidFill>
                  <a:schemeClr val="tx1"/>
                </a:solidFill>
                <a:latin typeface="+mj-lt"/>
              </a:rPr>
              <a:t>La “Titulación oportuna” de los residentes egresados en </a:t>
            </a:r>
            <a:r>
              <a:rPr 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2022</a:t>
            </a:r>
            <a:r>
              <a:rPr lang="es-MX" sz="1200" b="1" dirty="0">
                <a:solidFill>
                  <a:schemeClr val="tx1"/>
                </a:solidFill>
                <a:latin typeface="+mj-lt"/>
              </a:rPr>
              <a:t> la alcanzó más del </a:t>
            </a:r>
            <a:r>
              <a:rPr 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90%</a:t>
            </a:r>
            <a:r>
              <a:rPr lang="es-MX" sz="1200" b="1" dirty="0">
                <a:solidFill>
                  <a:schemeClr val="tx1"/>
                </a:solidFill>
                <a:latin typeface="+mj-lt"/>
              </a:rPr>
              <a:t> de los egresados.</a:t>
            </a:r>
          </a:p>
          <a:p>
            <a:pPr algn="just">
              <a:spcBef>
                <a:spcPct val="0"/>
              </a:spcBef>
            </a:pPr>
            <a:endParaRPr lang="es-MX" sz="12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ct val="0"/>
              </a:spcBef>
            </a:pPr>
            <a:r>
              <a:rPr lang="es-MX" sz="1200" dirty="0">
                <a:solidFill>
                  <a:schemeClr val="tx1"/>
                </a:solidFill>
                <a:latin typeface="+mj-lt"/>
              </a:rPr>
              <a:t>Se fortaleció el sistema de aprendizaje a distancia y las videoconferencias. </a:t>
            </a:r>
          </a:p>
        </p:txBody>
      </p:sp>
      <p:sp>
        <p:nvSpPr>
          <p:cNvPr id="35" name="CuadroTexto 12">
            <a:extLst>
              <a:ext uri="{FF2B5EF4-FFF2-40B4-BE49-F238E27FC236}">
                <a16:creationId xmlns:a16="http://schemas.microsoft.com/office/drawing/2014/main" id="{1D54EC29-6A91-422F-9C63-744B611FD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861" y="2367534"/>
            <a:ext cx="3474459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MX" altLang="es-MX" sz="1200" b="1" dirty="0">
                <a:latin typeface="+mj-lt"/>
              </a:rPr>
              <a:t>La </a:t>
            </a:r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Plataforma Electrónica del INP </a:t>
            </a:r>
            <a:r>
              <a:rPr lang="es-MX" altLang="es-MX" sz="1200" b="1" dirty="0">
                <a:latin typeface="+mj-lt"/>
              </a:rPr>
              <a:t>ofrece: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MX" altLang="es-MX" sz="1200" dirty="0">
              <a:latin typeface="+mj-lt"/>
            </a:endParaRPr>
          </a:p>
          <a:p>
            <a:pPr marL="536575" indent="-263525">
              <a:lnSpc>
                <a:spcPct val="100000"/>
              </a:lnSpc>
              <a:spcBef>
                <a:spcPct val="0"/>
              </a:spcBef>
              <a:buFont typeface="+mj-lt"/>
              <a:buAutoNum type="alphaLcParenR"/>
              <a:defRPr/>
            </a:pPr>
            <a:r>
              <a:rPr lang="es-MX" altLang="es-MX" sz="1200" dirty="0">
                <a:latin typeface="+mj-lt"/>
              </a:rPr>
              <a:t>Microcápsulas</a:t>
            </a:r>
          </a:p>
          <a:p>
            <a:pPr marL="536575" indent="-263525">
              <a:lnSpc>
                <a:spcPct val="100000"/>
              </a:lnSpc>
              <a:spcBef>
                <a:spcPct val="0"/>
              </a:spcBef>
              <a:buFont typeface="+mj-lt"/>
              <a:buAutoNum type="alphaLcParenR"/>
              <a:defRPr/>
            </a:pPr>
            <a:r>
              <a:rPr lang="es-MX" altLang="es-MX" sz="1200" dirty="0">
                <a:latin typeface="+mj-lt"/>
              </a:rPr>
              <a:t>Cursos en línea</a:t>
            </a:r>
          </a:p>
          <a:p>
            <a:pPr marL="536575" indent="-263525">
              <a:lnSpc>
                <a:spcPct val="100000"/>
              </a:lnSpc>
              <a:spcBef>
                <a:spcPct val="0"/>
              </a:spcBef>
              <a:buFont typeface="+mj-lt"/>
              <a:buAutoNum type="alphaLcParenR"/>
              <a:defRPr/>
            </a:pPr>
            <a:r>
              <a:rPr lang="es-MX" altLang="es-MX" sz="1200" dirty="0">
                <a:latin typeface="+mj-lt"/>
              </a:rPr>
              <a:t>Casos Clínicos</a:t>
            </a:r>
          </a:p>
          <a:p>
            <a:pPr marL="536575" indent="-263525">
              <a:lnSpc>
                <a:spcPct val="100000"/>
              </a:lnSpc>
              <a:spcBef>
                <a:spcPct val="0"/>
              </a:spcBef>
              <a:buFont typeface="+mj-lt"/>
              <a:buAutoNum type="alphaLcParenR"/>
              <a:defRPr/>
            </a:pPr>
            <a:r>
              <a:rPr lang="es-MX" altLang="es-MX" sz="1200" dirty="0">
                <a:latin typeface="+mj-lt"/>
              </a:rPr>
              <a:t>Blogs (resumen de artículos)</a:t>
            </a:r>
          </a:p>
          <a:p>
            <a:pPr marL="536575" indent="-263525">
              <a:lnSpc>
                <a:spcPct val="100000"/>
              </a:lnSpc>
              <a:spcBef>
                <a:spcPct val="0"/>
              </a:spcBef>
              <a:buFont typeface="+mj-lt"/>
              <a:buAutoNum type="alphaLcParenR"/>
              <a:defRPr/>
            </a:pPr>
            <a:r>
              <a:rPr lang="es-MX" altLang="es-MX" sz="1200" dirty="0">
                <a:latin typeface="+mj-lt"/>
              </a:rPr>
              <a:t>Interacción entre integrantes</a:t>
            </a:r>
          </a:p>
          <a:p>
            <a:pPr marL="536575" indent="-263525">
              <a:lnSpc>
                <a:spcPct val="100000"/>
              </a:lnSpc>
              <a:spcBef>
                <a:spcPct val="0"/>
              </a:spcBef>
              <a:buFont typeface="+mj-lt"/>
              <a:buAutoNum type="alphaLcParenR"/>
              <a:defRPr/>
            </a:pPr>
            <a:endParaRPr lang="es-MX" altLang="es-MX" sz="1200" dirty="0">
              <a:latin typeface="+mj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MX" altLang="es-MX" sz="1200" b="1" dirty="0">
                <a:latin typeface="+mj-lt"/>
              </a:rPr>
              <a:t>Actualmente cuenta con </a:t>
            </a:r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2,500 usuarios.</a:t>
            </a:r>
          </a:p>
        </p:txBody>
      </p:sp>
      <p:sp>
        <p:nvSpPr>
          <p:cNvPr id="37" name="Rectángulo 14">
            <a:extLst>
              <a:ext uri="{FF2B5EF4-FFF2-40B4-BE49-F238E27FC236}">
                <a16:creationId xmlns:a16="http://schemas.microsoft.com/office/drawing/2014/main" id="{1E51232C-CE9C-41B8-B9AB-6AB5EE4922FE}"/>
              </a:ext>
            </a:extLst>
          </p:cNvPr>
          <p:cNvSpPr/>
          <p:nvPr/>
        </p:nvSpPr>
        <p:spPr>
          <a:xfrm>
            <a:off x="5045336" y="4743691"/>
            <a:ext cx="354225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MX" sz="1200" b="1" dirty="0">
                <a:solidFill>
                  <a:schemeClr val="tx1"/>
                </a:solidFill>
                <a:latin typeface="+mj-lt"/>
              </a:rPr>
              <a:t>RESIDENTES. </a:t>
            </a:r>
          </a:p>
          <a:p>
            <a:pPr algn="just">
              <a:spcBef>
                <a:spcPct val="0"/>
              </a:spcBef>
            </a:pPr>
            <a:r>
              <a:rPr lang="es-MX" sz="1200" b="1" dirty="0">
                <a:solidFill>
                  <a:schemeClr val="tx1"/>
                </a:solidFill>
                <a:latin typeface="+mj-lt"/>
              </a:rPr>
              <a:t>El INP se benefició con </a:t>
            </a:r>
            <a:r>
              <a:rPr 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34 plazas </a:t>
            </a:r>
            <a:r>
              <a:rPr lang="es-MX" sz="1200" b="1" dirty="0">
                <a:solidFill>
                  <a:schemeClr val="tx1"/>
                </a:solidFill>
                <a:latin typeface="+mj-lt"/>
              </a:rPr>
              <a:t>extras, permitiendo  </a:t>
            </a:r>
            <a:r>
              <a:rPr 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cumplir con la normativa </a:t>
            </a:r>
            <a:r>
              <a:rPr lang="es-MX" sz="1200" b="1" dirty="0">
                <a:solidFill>
                  <a:schemeClr val="tx1"/>
                </a:solidFill>
                <a:latin typeface="+mj-lt"/>
              </a:rPr>
              <a:t>de contar con guardias A, B, C y D.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9861D87-FBCE-4A91-B2C8-EC347C1D56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016661"/>
              </p:ext>
            </p:extLst>
          </p:nvPr>
        </p:nvGraphicFramePr>
        <p:xfrm>
          <a:off x="360946" y="3525252"/>
          <a:ext cx="4788569" cy="276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399D011-F290-42AE-B50A-A352988E78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499366"/>
              </p:ext>
            </p:extLst>
          </p:nvPr>
        </p:nvGraphicFramePr>
        <p:xfrm>
          <a:off x="372978" y="938462"/>
          <a:ext cx="4776538" cy="27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AE55A889-DF81-4153-BF9B-65E2E39D0088}"/>
              </a:ext>
            </a:extLst>
          </p:cNvPr>
          <p:cNvSpPr/>
          <p:nvPr/>
        </p:nvSpPr>
        <p:spPr>
          <a:xfrm>
            <a:off x="5093097" y="148856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ENSEÑANZA</a:t>
            </a:r>
          </a:p>
        </p:txBody>
      </p:sp>
    </p:spTree>
    <p:extLst>
      <p:ext uri="{BB962C8B-B14F-4D97-AF65-F5344CB8AC3E}">
        <p14:creationId xmlns:p14="http://schemas.microsoft.com/office/powerpoint/2010/main" val="153738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22">
            <a:extLst>
              <a:ext uri="{FF2B5EF4-FFF2-40B4-BE49-F238E27FC236}">
                <a16:creationId xmlns:a16="http://schemas.microsoft.com/office/drawing/2014/main" id="{1DF832D9-0B52-43C0-97D3-1815AB4A9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184" y="1799436"/>
            <a:ext cx="2389203" cy="276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i="1">
                <a:latin typeface="+mj-lt"/>
              </a:defRPr>
            </a:lvl1pPr>
          </a:lstStyle>
          <a:p>
            <a:pPr algn="ctr"/>
            <a:r>
              <a:rPr lang="es-MX" altLang="es-MX" sz="1200" b="1" i="0" dirty="0">
                <a:solidFill>
                  <a:schemeClr val="accent1">
                    <a:lumMod val="50000"/>
                  </a:schemeClr>
                </a:solidFill>
              </a:rPr>
              <a:t>2021  11 </a:t>
            </a:r>
            <a:r>
              <a:rPr lang="es-MX" altLang="es-MX" sz="1200" i="0" dirty="0"/>
              <a:t>Residentes (1° al 10°)</a:t>
            </a:r>
          </a:p>
        </p:txBody>
      </p:sp>
      <p:sp>
        <p:nvSpPr>
          <p:cNvPr id="13" name="CuadroTexto 22">
            <a:extLst>
              <a:ext uri="{FF2B5EF4-FFF2-40B4-BE49-F238E27FC236}">
                <a16:creationId xmlns:a16="http://schemas.microsoft.com/office/drawing/2014/main" id="{B1969956-DB2B-40CD-AF83-B10C4639E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146" y="1359757"/>
            <a:ext cx="2389203" cy="276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i="1">
                <a:latin typeface="+mj-lt"/>
              </a:defRPr>
            </a:lvl1pPr>
          </a:lstStyle>
          <a:p>
            <a:pPr algn="ctr"/>
            <a:r>
              <a:rPr lang="es-MX" altLang="es-MX" sz="1200" b="1" i="0" dirty="0">
                <a:solidFill>
                  <a:schemeClr val="accent1">
                    <a:lumMod val="50000"/>
                  </a:schemeClr>
                </a:solidFill>
              </a:rPr>
              <a:t>2022  10 </a:t>
            </a:r>
            <a:r>
              <a:rPr lang="es-MX" altLang="es-MX" sz="1200" i="0" dirty="0"/>
              <a:t>Residentes (1° al 10°)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098DCF4-9574-4BF4-A2A3-41EE498FA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32" y="2228637"/>
            <a:ext cx="2389203" cy="276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i="1">
                <a:latin typeface="+mj-lt"/>
              </a:defRPr>
            </a:lvl1pPr>
          </a:lstStyle>
          <a:p>
            <a:pPr algn="ctr"/>
            <a:r>
              <a:rPr lang="es-MX" altLang="es-MX" sz="1200" b="1" i="0" dirty="0">
                <a:solidFill>
                  <a:schemeClr val="accent1">
                    <a:lumMod val="50000"/>
                  </a:schemeClr>
                </a:solidFill>
              </a:rPr>
              <a:t>2020  13 </a:t>
            </a:r>
            <a:r>
              <a:rPr lang="es-MX" altLang="es-MX" sz="1200" i="0" dirty="0"/>
              <a:t>Residentes (1° al 10°)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D0DF240-49C1-42B3-9E6F-BFDFABAB8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71" y="1230634"/>
            <a:ext cx="2257157" cy="1441337"/>
          </a:xfrm>
          <a:prstGeom prst="rect">
            <a:avLst/>
          </a:prstGeom>
          <a:ln>
            <a:solidFill>
              <a:srgbClr val="B05757"/>
            </a:solidFill>
          </a:ln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63240C9E-39EA-40F5-B14B-4D77CDF50FD1}"/>
              </a:ext>
            </a:extLst>
          </p:cNvPr>
          <p:cNvSpPr/>
          <p:nvPr/>
        </p:nvSpPr>
        <p:spPr>
          <a:xfrm>
            <a:off x="1164568" y="648515"/>
            <a:ext cx="7041710" cy="523136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Formación de Recursos Humanos de Alta Especialidad y Excelencia</a:t>
            </a:r>
          </a:p>
          <a:p>
            <a:pPr algn="ctr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2020–2022</a:t>
            </a:r>
          </a:p>
        </p:txBody>
      </p:sp>
      <p:pic>
        <p:nvPicPr>
          <p:cNvPr id="23" name="Picture 6" descr="Vista previa de imagen">
            <a:extLst>
              <a:ext uri="{FF2B5EF4-FFF2-40B4-BE49-F238E27FC236}">
                <a16:creationId xmlns:a16="http://schemas.microsoft.com/office/drawing/2014/main" id="{E1F5CCCB-D107-4834-8692-8EEDD4F71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9" y="979476"/>
            <a:ext cx="2264205" cy="14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riángulo isósceles 26">
            <a:extLst>
              <a:ext uri="{FF2B5EF4-FFF2-40B4-BE49-F238E27FC236}">
                <a16:creationId xmlns:a16="http://schemas.microsoft.com/office/drawing/2014/main" id="{8FAAB4A4-744C-4F56-ADF5-B46B7DF23582}"/>
              </a:ext>
            </a:extLst>
          </p:cNvPr>
          <p:cNvSpPr/>
          <p:nvPr/>
        </p:nvSpPr>
        <p:spPr>
          <a:xfrm rot="16200000">
            <a:off x="8588454" y="680253"/>
            <a:ext cx="454323" cy="308434"/>
          </a:xfrm>
          <a:prstGeom prst="triangle">
            <a:avLst/>
          </a:prstGeom>
          <a:solidFill>
            <a:srgbClr val="441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26576D7D-0D9F-4B8A-9D29-6491360FD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020958"/>
              </p:ext>
            </p:extLst>
          </p:nvPr>
        </p:nvGraphicFramePr>
        <p:xfrm>
          <a:off x="202997" y="4083916"/>
          <a:ext cx="4741982" cy="242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CuadroTexto 28">
            <a:extLst>
              <a:ext uri="{FF2B5EF4-FFF2-40B4-BE49-F238E27FC236}">
                <a16:creationId xmlns:a16="http://schemas.microsoft.com/office/drawing/2014/main" id="{B50D1533-2B87-4DF3-AC87-5B8FEC80164C}"/>
              </a:ext>
            </a:extLst>
          </p:cNvPr>
          <p:cNvSpPr txBox="1"/>
          <p:nvPr/>
        </p:nvSpPr>
        <p:spPr>
          <a:xfrm>
            <a:off x="4864073" y="2891169"/>
            <a:ext cx="4279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Alumnos </a:t>
            </a:r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</a:t>
            </a:r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sedes externas con rotación en el INP 2021</a:t>
            </a:r>
          </a:p>
        </p:txBody>
      </p:sp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937A3702-B5A4-4715-AA20-A04AB4B34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001813"/>
              </p:ext>
            </p:extLst>
          </p:nvPr>
        </p:nvGraphicFramePr>
        <p:xfrm>
          <a:off x="4769605" y="3283992"/>
          <a:ext cx="4278385" cy="760095"/>
        </p:xfrm>
        <a:graphic>
          <a:graphicData uri="http://schemas.openxmlformats.org/drawingml/2006/table">
            <a:tbl>
              <a:tblPr/>
              <a:tblGrid>
                <a:gridCol w="953931">
                  <a:extLst>
                    <a:ext uri="{9D8B030D-6E8A-4147-A177-3AD203B41FA5}">
                      <a16:colId xmlns:a16="http://schemas.microsoft.com/office/drawing/2014/main" val="2951519009"/>
                    </a:ext>
                  </a:extLst>
                </a:gridCol>
                <a:gridCol w="860782">
                  <a:extLst>
                    <a:ext uri="{9D8B030D-6E8A-4147-A177-3AD203B41FA5}">
                      <a16:colId xmlns:a16="http://schemas.microsoft.com/office/drawing/2014/main" val="3684658746"/>
                    </a:ext>
                  </a:extLst>
                </a:gridCol>
                <a:gridCol w="804707">
                  <a:extLst>
                    <a:ext uri="{9D8B030D-6E8A-4147-A177-3AD203B41FA5}">
                      <a16:colId xmlns:a16="http://schemas.microsoft.com/office/drawing/2014/main" val="2053339027"/>
                    </a:ext>
                  </a:extLst>
                </a:gridCol>
                <a:gridCol w="903949">
                  <a:extLst>
                    <a:ext uri="{9D8B030D-6E8A-4147-A177-3AD203B41FA5}">
                      <a16:colId xmlns:a16="http://schemas.microsoft.com/office/drawing/2014/main" val="419171599"/>
                    </a:ext>
                  </a:extLst>
                </a:gridCol>
                <a:gridCol w="755016">
                  <a:extLst>
                    <a:ext uri="{9D8B030D-6E8A-4147-A177-3AD203B41FA5}">
                      <a16:colId xmlns:a16="http://schemas.microsoft.com/office/drawing/2014/main" val="3112197876"/>
                    </a:ext>
                  </a:extLst>
                </a:gridCol>
              </a:tblGrid>
              <a:tr h="183515">
                <a:tc rowSpan="2"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 </a:t>
                      </a: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Año</a:t>
                      </a:r>
                      <a:endParaRPr lang="es-MX" sz="11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97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Cursos</a:t>
                      </a:r>
                      <a:endParaRPr lang="es-MX" sz="11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97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80110" marR="871220" lvl="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Asistentes</a:t>
                      </a:r>
                      <a:endParaRPr lang="es-MX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876019"/>
                  </a:ext>
                </a:extLst>
              </a:tr>
              <a:tr h="1962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Nacionales</a:t>
                      </a:r>
                      <a:endParaRPr lang="es-MX" sz="1100" b="1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7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Extranjeros</a:t>
                      </a:r>
                      <a:endParaRPr lang="es-MX" sz="1100" b="1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0975" indent="0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TOTAL</a:t>
                      </a:r>
                      <a:endParaRPr lang="es-MX" sz="11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732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41300" marR="2330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2021</a:t>
                      </a:r>
                      <a:endParaRPr lang="es-MX" sz="11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2565" marR="19367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47</a:t>
                      </a:r>
                      <a:endParaRPr lang="es-MX" sz="11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D9F7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10287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228</a:t>
                      </a:r>
                      <a:endParaRPr lang="es-MX" sz="11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651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11</a:t>
                      </a:r>
                      <a:endParaRPr lang="es-MX" sz="11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D9F7"/>
                    </a:solidFill>
                  </a:tcPr>
                </a:tc>
                <a:tc>
                  <a:txBody>
                    <a:bodyPr/>
                    <a:lstStyle/>
                    <a:p>
                      <a:pPr marL="199390" marR="18097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239</a:t>
                      </a:r>
                      <a:endParaRPr lang="es-MX" sz="11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95865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241300" marR="23304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2020</a:t>
                      </a:r>
                      <a:endParaRPr lang="es-MX" sz="11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2565" marR="19367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42</a:t>
                      </a:r>
                      <a:endParaRPr lang="es-MX" sz="11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9F7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102870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110</a:t>
                      </a:r>
                      <a:endParaRPr lang="es-MX" sz="11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4</a:t>
                      </a:r>
                      <a:endParaRPr lang="es-MX" sz="110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9F7"/>
                    </a:solidFill>
                  </a:tcPr>
                </a:tc>
                <a:tc>
                  <a:txBody>
                    <a:bodyPr/>
                    <a:lstStyle/>
                    <a:p>
                      <a:pPr marL="199390" marR="18097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114</a:t>
                      </a:r>
                      <a:endParaRPr lang="es-MX" sz="110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651072"/>
                  </a:ext>
                </a:extLst>
              </a:tr>
            </a:tbl>
          </a:graphicData>
        </a:graphic>
      </p:graphicFrame>
      <p:sp>
        <p:nvSpPr>
          <p:cNvPr id="31" name="CuadroTexto 30">
            <a:extLst>
              <a:ext uri="{FF2B5EF4-FFF2-40B4-BE49-F238E27FC236}">
                <a16:creationId xmlns:a16="http://schemas.microsoft.com/office/drawing/2014/main" id="{8F224A0A-96AD-45C1-8ACD-DF56E12171C8}"/>
              </a:ext>
            </a:extLst>
          </p:cNvPr>
          <p:cNvSpPr txBox="1"/>
          <p:nvPr/>
        </p:nvSpPr>
        <p:spPr>
          <a:xfrm>
            <a:off x="4769605" y="4164499"/>
            <a:ext cx="4319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Eficiencia Terminal del Posgrado en e INP 2021</a:t>
            </a:r>
          </a:p>
          <a:p>
            <a:pPr algn="ctr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(Programa Académico y Tesis Concluida registrada)</a:t>
            </a:r>
          </a:p>
        </p:txBody>
      </p: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7DC1E9C3-EAD0-4478-8E5D-7D04A0854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95218"/>
              </p:ext>
            </p:extLst>
          </p:nvPr>
        </p:nvGraphicFramePr>
        <p:xfrm>
          <a:off x="5156197" y="4758774"/>
          <a:ext cx="3505201" cy="1189355"/>
        </p:xfrm>
        <a:graphic>
          <a:graphicData uri="http://schemas.openxmlformats.org/drawingml/2006/table">
            <a:tbl>
              <a:tblPr/>
              <a:tblGrid>
                <a:gridCol w="1664940">
                  <a:extLst>
                    <a:ext uri="{9D8B030D-6E8A-4147-A177-3AD203B41FA5}">
                      <a16:colId xmlns:a16="http://schemas.microsoft.com/office/drawing/2014/main" val="2319932125"/>
                    </a:ext>
                  </a:extLst>
                </a:gridCol>
                <a:gridCol w="1840261">
                  <a:extLst>
                    <a:ext uri="{9D8B030D-6E8A-4147-A177-3AD203B41FA5}">
                      <a16:colId xmlns:a16="http://schemas.microsoft.com/office/drawing/2014/main" val="169145415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marL="6477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Especialidad</a:t>
                      </a:r>
                      <a:endParaRPr lang="es-MX" sz="1100" b="1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973"/>
                    </a:solidFill>
                  </a:tcPr>
                </a:tc>
                <a:tc>
                  <a:txBody>
                    <a:bodyPr/>
                    <a:lstStyle/>
                    <a:p>
                      <a:pPr marL="227330" marR="230505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% Eficiencia Terminal</a:t>
                      </a:r>
                      <a:endParaRPr lang="es-MX" sz="1100" b="1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84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4770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Pediatría</a:t>
                      </a:r>
                      <a:endParaRPr lang="es-MX" sz="1100" b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3260" marR="680720"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100%</a:t>
                      </a:r>
                      <a:endParaRPr lang="es-MX" sz="1100" b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D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189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4770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Genética</a:t>
                      </a:r>
                      <a:endParaRPr lang="es-MX" sz="1100" b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3260" marR="68072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100%</a:t>
                      </a:r>
                      <a:endParaRPr lang="es-MX" sz="1100" b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81649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6477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Estomatología</a:t>
                      </a:r>
                      <a:endParaRPr lang="es-MX" sz="1100" b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3260" marR="680720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100%</a:t>
                      </a:r>
                      <a:endParaRPr lang="es-MX" sz="1100" b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018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477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Subespecialidades</a:t>
                      </a:r>
                      <a:endParaRPr lang="es-MX" sz="1100" b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3260" marR="6807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99%</a:t>
                      </a:r>
                      <a:endParaRPr lang="es-MX" sz="1100" b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24684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marL="64770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Cursos de Posgrado</a:t>
                      </a:r>
                      <a:endParaRPr lang="es-MX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7330" marR="224790"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100%</a:t>
                      </a:r>
                      <a:endParaRPr lang="es-MX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88758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marL="64770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TOTAL</a:t>
                      </a:r>
                      <a:endParaRPr lang="es-MX" sz="1100" b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973"/>
                    </a:solidFill>
                  </a:tcPr>
                </a:tc>
                <a:tc>
                  <a:txBody>
                    <a:bodyPr/>
                    <a:lstStyle/>
                    <a:p>
                      <a:pPr marL="227330" marR="22479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 MT"/>
                        </a:rPr>
                        <a:t>99.8%</a:t>
                      </a:r>
                      <a:endParaRPr lang="es-MX" sz="1100" b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D9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47158"/>
                  </a:ext>
                </a:extLst>
              </a:tr>
            </a:tbl>
          </a:graphicData>
        </a:graphic>
      </p:graphicFrame>
      <p:sp>
        <p:nvSpPr>
          <p:cNvPr id="17" name="28 Rectángulo">
            <a:extLst>
              <a:ext uri="{FF2B5EF4-FFF2-40B4-BE49-F238E27FC236}">
                <a16:creationId xmlns:a16="http://schemas.microsoft.com/office/drawing/2014/main" id="{F821641C-A797-4849-B798-590422C2AEFC}"/>
              </a:ext>
            </a:extLst>
          </p:cNvPr>
          <p:cNvSpPr/>
          <p:nvPr/>
        </p:nvSpPr>
        <p:spPr>
          <a:xfrm>
            <a:off x="202997" y="3287702"/>
            <a:ext cx="427838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Resultados PUEM</a:t>
            </a:r>
          </a:p>
          <a:p>
            <a:pPr algn="just">
              <a:spcBef>
                <a:spcPct val="0"/>
              </a:spcBef>
            </a:pPr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</a:t>
            </a:r>
            <a:r>
              <a:rPr lang="es-MX" altLang="es-MX" sz="1200" b="1" dirty="0">
                <a:latin typeface="+mj-lt"/>
              </a:rPr>
              <a:t>n los cursos de subespecialidades los residentes de </a:t>
            </a:r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4º año </a:t>
            </a:r>
            <a:r>
              <a:rPr lang="es-MX" altLang="es-MX" sz="1200" b="1" dirty="0">
                <a:latin typeface="+mj-lt"/>
              </a:rPr>
              <a:t>obtuvieron el </a:t>
            </a:r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1er</a:t>
            </a:r>
            <a:r>
              <a:rPr lang="es-MX" altLang="es-MX" sz="1200" b="1" dirty="0">
                <a:solidFill>
                  <a:srgbClr val="984806"/>
                </a:solidFill>
                <a:latin typeface="+mj-lt"/>
              </a:rPr>
              <a:t> </a:t>
            </a:r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lugar en 11/20 </a:t>
            </a:r>
            <a:r>
              <a:rPr lang="es-MX" altLang="es-MX" sz="1200" b="1" dirty="0">
                <a:latin typeface="+mj-lt"/>
              </a:rPr>
              <a:t>cursos y los de </a:t>
            </a:r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5º año </a:t>
            </a:r>
            <a:r>
              <a:rPr lang="es-MX" altLang="es-MX" sz="1200" b="1" dirty="0">
                <a:latin typeface="+mj-lt"/>
              </a:rPr>
              <a:t>en </a:t>
            </a:r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8/20 cursos</a:t>
            </a:r>
          </a:p>
        </p:txBody>
      </p:sp>
      <p:sp>
        <p:nvSpPr>
          <p:cNvPr id="18" name="25 Rectángulo">
            <a:extLst>
              <a:ext uri="{FF2B5EF4-FFF2-40B4-BE49-F238E27FC236}">
                <a16:creationId xmlns:a16="http://schemas.microsoft.com/office/drawing/2014/main" id="{901FDFB5-FD17-4CC2-AD92-F38CCE4D487A}"/>
              </a:ext>
            </a:extLst>
          </p:cNvPr>
          <p:cNvSpPr/>
          <p:nvPr/>
        </p:nvSpPr>
        <p:spPr>
          <a:xfrm>
            <a:off x="183789" y="2439935"/>
            <a:ext cx="431948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MX" alt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Evaluación de los Médicos Residentes</a:t>
            </a:r>
          </a:p>
          <a:p>
            <a:pPr algn="just">
              <a:spcBef>
                <a:spcPct val="0"/>
              </a:spcBef>
            </a:pPr>
            <a:r>
              <a:rPr lang="es-MX" altLang="es-MX" sz="1200" b="1" dirty="0">
                <a:latin typeface="+mj-lt"/>
              </a:rPr>
              <a:t>En el examen del Consejo Mexicano de Certificación en Pediatría, </a:t>
            </a:r>
            <a:r>
              <a:rPr lang="es-MX" altLang="es-MX" sz="1200" b="1" dirty="0">
                <a:solidFill>
                  <a:schemeClr val="tx1"/>
                </a:solidFill>
                <a:latin typeface="+mj-lt"/>
              </a:rPr>
              <a:t>el 100% de nuestros egresados lo aprobó y los 10 primeros lugares fueron ocupados por residentes del INP.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87E3B35-F181-47BE-AF92-BE85DC6097FB}"/>
              </a:ext>
            </a:extLst>
          </p:cNvPr>
          <p:cNvSpPr/>
          <p:nvPr/>
        </p:nvSpPr>
        <p:spPr>
          <a:xfrm>
            <a:off x="5093097" y="148856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ENSEÑANZA</a:t>
            </a:r>
          </a:p>
        </p:txBody>
      </p:sp>
    </p:spTree>
    <p:extLst>
      <p:ext uri="{BB962C8B-B14F-4D97-AF65-F5344CB8AC3E}">
        <p14:creationId xmlns:p14="http://schemas.microsoft.com/office/powerpoint/2010/main" val="409508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D53B710-EC5E-4C2A-893D-6709FFC2352E}"/>
              </a:ext>
            </a:extLst>
          </p:cNvPr>
          <p:cNvSpPr txBox="1"/>
          <p:nvPr/>
        </p:nvSpPr>
        <p:spPr>
          <a:xfrm>
            <a:off x="5960533" y="708047"/>
            <a:ext cx="3183467" cy="338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733" b="1" i="1">
                <a:solidFill>
                  <a:srgbClr val="984806"/>
                </a:solidFill>
                <a:latin typeface="Arial" charset="0"/>
              </a:defRPr>
            </a:lvl1pPr>
          </a:lstStyle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Contenido Editorial 2019-2021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AAB59D3-19B0-4EDE-A1EC-0DED6379A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46490"/>
              </p:ext>
            </p:extLst>
          </p:nvPr>
        </p:nvGraphicFramePr>
        <p:xfrm>
          <a:off x="5145225" y="1013874"/>
          <a:ext cx="3885536" cy="263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070A47D-1F6B-4C94-AABD-B943DBBCDAF8}"/>
              </a:ext>
            </a:extLst>
          </p:cNvPr>
          <p:cNvSpPr txBox="1"/>
          <p:nvPr/>
        </p:nvSpPr>
        <p:spPr>
          <a:xfrm>
            <a:off x="5926340" y="3479479"/>
            <a:ext cx="3183467" cy="323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733" b="1" i="1">
                <a:solidFill>
                  <a:srgbClr val="984806"/>
                </a:solidFill>
                <a:latin typeface="Arial" charset="0"/>
              </a:defRPr>
            </a:lvl1pPr>
          </a:lstStyle>
          <a:p>
            <a:r>
              <a:rPr lang="es-MX" sz="1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Autores 2019-2021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7BC31694-A9FB-473F-95A5-45E435476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365254"/>
              </p:ext>
            </p:extLst>
          </p:nvPr>
        </p:nvGraphicFramePr>
        <p:xfrm>
          <a:off x="5957266" y="3760368"/>
          <a:ext cx="3121617" cy="134331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13244">
                  <a:extLst>
                    <a:ext uri="{9D8B030D-6E8A-4147-A177-3AD203B41FA5}">
                      <a16:colId xmlns:a16="http://schemas.microsoft.com/office/drawing/2014/main" val="258847366"/>
                    </a:ext>
                  </a:extLst>
                </a:gridCol>
                <a:gridCol w="679743">
                  <a:extLst>
                    <a:ext uri="{9D8B030D-6E8A-4147-A177-3AD203B41FA5}">
                      <a16:colId xmlns:a16="http://schemas.microsoft.com/office/drawing/2014/main" val="3619997253"/>
                    </a:ext>
                  </a:extLst>
                </a:gridCol>
                <a:gridCol w="564315">
                  <a:extLst>
                    <a:ext uri="{9D8B030D-6E8A-4147-A177-3AD203B41FA5}">
                      <a16:colId xmlns:a16="http://schemas.microsoft.com/office/drawing/2014/main" val="2835466155"/>
                    </a:ext>
                  </a:extLst>
                </a:gridCol>
                <a:gridCol w="564315">
                  <a:extLst>
                    <a:ext uri="{9D8B030D-6E8A-4147-A177-3AD203B41FA5}">
                      <a16:colId xmlns:a16="http://schemas.microsoft.com/office/drawing/2014/main" val="3121571303"/>
                    </a:ext>
                  </a:extLst>
                </a:gridCol>
              </a:tblGrid>
              <a:tr h="268663"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solidFill>
                            <a:schemeClr val="bg1"/>
                          </a:solidFill>
                          <a:latin typeface="+mj-lt"/>
                        </a:rPr>
                        <a:t>Autores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solidFill>
                            <a:schemeClr val="bg1"/>
                          </a:solidFill>
                          <a:latin typeface="+mj-lt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solidFill>
                            <a:schemeClr val="bg1"/>
                          </a:solidFill>
                          <a:latin typeface="+mj-lt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solidFill>
                            <a:schemeClr val="bg1"/>
                          </a:solidFill>
                          <a:latin typeface="+mj-lt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55547"/>
                  </a:ext>
                </a:extLst>
              </a:tr>
              <a:tr h="268663"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Autores Nacionales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337384"/>
                  </a:ext>
                </a:extLst>
              </a:tr>
              <a:tr h="268663"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Autores Extranjeros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130984"/>
                  </a:ext>
                </a:extLst>
              </a:tr>
              <a:tr h="268663"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Autores INP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527811"/>
                  </a:ext>
                </a:extLst>
              </a:tr>
              <a:tr h="268663"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Autores Externos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0" dirty="0">
                          <a:latin typeface="+mj-lt"/>
                        </a:rPr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50975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7A83004A-25C1-4F32-A2C0-80504223B102}"/>
              </a:ext>
            </a:extLst>
          </p:cNvPr>
          <p:cNvSpPr txBox="1"/>
          <p:nvPr/>
        </p:nvSpPr>
        <p:spPr>
          <a:xfrm>
            <a:off x="-593379" y="728071"/>
            <a:ext cx="5499915" cy="553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733" b="1" i="1">
                <a:solidFill>
                  <a:srgbClr val="984806"/>
                </a:solidFill>
                <a:latin typeface="Arial" charset="0"/>
              </a:defRPr>
            </a:lvl1pPr>
          </a:lstStyle>
          <a:p>
            <a:r>
              <a:rPr lang="es-MX" sz="1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Países con mayor demanda de consulta </a:t>
            </a:r>
          </a:p>
          <a:p>
            <a:r>
              <a:rPr lang="es-MX" sz="1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(Enero a diciembre 2019 – 2021</a:t>
            </a:r>
            <a:r>
              <a:rPr lang="es-MX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</p:txBody>
      </p:sp>
      <p:graphicFrame>
        <p:nvGraphicFramePr>
          <p:cNvPr id="15" name="Tabla 8">
            <a:extLst>
              <a:ext uri="{FF2B5EF4-FFF2-40B4-BE49-F238E27FC236}">
                <a16:creationId xmlns:a16="http://schemas.microsoft.com/office/drawing/2014/main" id="{D285F672-5B2A-47A6-8C80-FF800A34C6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887936"/>
              </p:ext>
            </p:extLst>
          </p:nvPr>
        </p:nvGraphicFramePr>
        <p:xfrm>
          <a:off x="2368257" y="1333711"/>
          <a:ext cx="2615858" cy="262443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98081">
                  <a:extLst>
                    <a:ext uri="{9D8B030D-6E8A-4147-A177-3AD203B41FA5}">
                      <a16:colId xmlns:a16="http://schemas.microsoft.com/office/drawing/2014/main" val="2227124627"/>
                    </a:ext>
                  </a:extLst>
                </a:gridCol>
                <a:gridCol w="911581">
                  <a:extLst>
                    <a:ext uri="{9D8B030D-6E8A-4147-A177-3AD203B41FA5}">
                      <a16:colId xmlns:a16="http://schemas.microsoft.com/office/drawing/2014/main" val="1220622702"/>
                    </a:ext>
                  </a:extLst>
                </a:gridCol>
                <a:gridCol w="465546">
                  <a:extLst>
                    <a:ext uri="{9D8B030D-6E8A-4147-A177-3AD203B41FA5}">
                      <a16:colId xmlns:a16="http://schemas.microsoft.com/office/drawing/2014/main" val="4277282093"/>
                    </a:ext>
                  </a:extLst>
                </a:gridCol>
                <a:gridCol w="468467">
                  <a:extLst>
                    <a:ext uri="{9D8B030D-6E8A-4147-A177-3AD203B41FA5}">
                      <a16:colId xmlns:a16="http://schemas.microsoft.com/office/drawing/2014/main" val="4247654131"/>
                    </a:ext>
                  </a:extLst>
                </a:gridCol>
                <a:gridCol w="472183">
                  <a:extLst>
                    <a:ext uri="{9D8B030D-6E8A-4147-A177-3AD203B41FA5}">
                      <a16:colId xmlns:a16="http://schemas.microsoft.com/office/drawing/2014/main" val="3758817979"/>
                    </a:ext>
                  </a:extLst>
                </a:gridCol>
              </a:tblGrid>
              <a:tr h="238585"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País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Causas</a:t>
                      </a:r>
                      <a:endParaRPr kumimoji="0" lang="es-MX" altLang="es-MX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2021</a:t>
                      </a:r>
                      <a:endParaRPr kumimoji="0" lang="es-MX" altLang="es-MX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254832"/>
                  </a:ext>
                </a:extLst>
              </a:tr>
              <a:tr h="23858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030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0975" marR="0" lvl="0" indent="-180975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México</a:t>
                      </a:r>
                    </a:p>
                  </a:txBody>
                  <a:tcPr marL="35997" marR="35997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24,763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82,841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43,653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835764"/>
                  </a:ext>
                </a:extLst>
              </a:tr>
              <a:tr h="23858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7A0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2. Perú</a:t>
                      </a:r>
                    </a:p>
                  </a:txBody>
                  <a:tcPr marL="35997" marR="35997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2,967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10,658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6,401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065100"/>
                  </a:ext>
                </a:extLst>
              </a:tr>
              <a:tr h="23858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7A0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3. Colombia</a:t>
                      </a:r>
                    </a:p>
                  </a:txBody>
                  <a:tcPr marL="35997" marR="35997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2,737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8,001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4,623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098455"/>
                  </a:ext>
                </a:extLst>
              </a:tr>
              <a:tr h="23858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7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4. Ecuador</a:t>
                      </a:r>
                    </a:p>
                  </a:txBody>
                  <a:tcPr marL="35997" marR="35997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2,488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7,443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4,421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772017"/>
                  </a:ext>
                </a:extLst>
              </a:tr>
              <a:tr h="23858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7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5. España</a:t>
                      </a:r>
                    </a:p>
                  </a:txBody>
                  <a:tcPr marL="35997" marR="35997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1,621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3,728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2,978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159826"/>
                  </a:ext>
                </a:extLst>
              </a:tr>
              <a:tr h="2385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6. E.U.A</a:t>
                      </a:r>
                    </a:p>
                  </a:txBody>
                  <a:tcPr marL="35997" marR="35997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1,247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2,677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1,343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39052"/>
                  </a:ext>
                </a:extLst>
              </a:tr>
              <a:tr h="2385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7. Chile</a:t>
                      </a:r>
                    </a:p>
                  </a:txBody>
                  <a:tcPr marL="35997" marR="35997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1,108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2,255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1,723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03327"/>
                  </a:ext>
                </a:extLst>
              </a:tr>
              <a:tr h="2385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8. Argentina</a:t>
                      </a:r>
                    </a:p>
                  </a:txBody>
                  <a:tcPr marL="35997" marR="35997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915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2,015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1,592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96339"/>
                  </a:ext>
                </a:extLst>
              </a:tr>
              <a:tr h="2385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9. Bolivia</a:t>
                      </a:r>
                    </a:p>
                  </a:txBody>
                  <a:tcPr marL="35997" marR="35997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902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1,352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1,205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447372"/>
                  </a:ext>
                </a:extLst>
              </a:tr>
              <a:tr h="2385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10. Guatemala</a:t>
                      </a:r>
                    </a:p>
                  </a:txBody>
                  <a:tcPr marL="35997" marR="35997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1,391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737</a:t>
                      </a:r>
                    </a:p>
                  </a:txBody>
                  <a:tcPr marL="7792" marR="7792" marT="7793" marB="0" anchor="ctr" horzOverflow="overflow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730607"/>
                  </a:ext>
                </a:extLst>
              </a:tr>
            </a:tbl>
          </a:graphicData>
        </a:graphic>
      </p:graphicFrame>
      <p:sp>
        <p:nvSpPr>
          <p:cNvPr id="16" name="25 Rectángulo">
            <a:extLst>
              <a:ext uri="{FF2B5EF4-FFF2-40B4-BE49-F238E27FC236}">
                <a16:creationId xmlns:a16="http://schemas.microsoft.com/office/drawing/2014/main" id="{B8D6ADAD-A153-4DD1-B8B4-35C37465A0B4}"/>
              </a:ext>
            </a:extLst>
          </p:cNvPr>
          <p:cNvSpPr/>
          <p:nvPr/>
        </p:nvSpPr>
        <p:spPr>
          <a:xfrm>
            <a:off x="2412527" y="4139694"/>
            <a:ext cx="334937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96,617</a:t>
            </a:r>
            <a:r>
              <a:rPr lang="es-MX" sz="1200" dirty="0">
                <a:latin typeface="+mj-lt"/>
                <a:cs typeface="Arial" panose="020B0604020202020204" pitchFamily="34" charset="0"/>
              </a:rPr>
              <a:t> consultas en Google </a:t>
            </a:r>
            <a:r>
              <a:rPr lang="es-MX" sz="1200" dirty="0" err="1">
                <a:latin typeface="+mj-lt"/>
                <a:cs typeface="Arial" panose="020B0604020202020204" pitchFamily="34" charset="0"/>
              </a:rPr>
              <a:t>Analytics</a:t>
            </a:r>
            <a:r>
              <a:rPr lang="es-MX" sz="1200" dirty="0">
                <a:latin typeface="+mj-lt"/>
                <a:cs typeface="Arial" panose="020B0604020202020204" pitchFamily="34" charset="0"/>
              </a:rPr>
              <a:t> en 2021</a:t>
            </a: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B4B05150-8F0E-4873-A197-0863223726B5}"/>
              </a:ext>
            </a:extLst>
          </p:cNvPr>
          <p:cNvGrpSpPr/>
          <p:nvPr/>
        </p:nvGrpSpPr>
        <p:grpSpPr>
          <a:xfrm>
            <a:off x="67112" y="1393264"/>
            <a:ext cx="2270221" cy="2937833"/>
            <a:chOff x="274387" y="1139040"/>
            <a:chExt cx="3090333" cy="3353668"/>
          </a:xfrm>
        </p:grpSpPr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CD860727-9027-4BF9-99DD-276778A19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6" r="48403"/>
            <a:stretch/>
          </p:blipFill>
          <p:spPr>
            <a:xfrm>
              <a:off x="274387" y="1139040"/>
              <a:ext cx="3090333" cy="3353668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FD5CC53C-4A71-418E-9AC7-5AD6D983BB4B}"/>
                </a:ext>
              </a:extLst>
            </p:cNvPr>
            <p:cNvGrpSpPr/>
            <p:nvPr/>
          </p:nvGrpSpPr>
          <p:grpSpPr>
            <a:xfrm>
              <a:off x="1465068" y="2386609"/>
              <a:ext cx="167640" cy="215444"/>
              <a:chOff x="1076960" y="3418046"/>
              <a:chExt cx="227505" cy="272087"/>
            </a:xfrm>
          </p:grpSpPr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5CA86DE3-E70B-4AF2-B678-3076AA3D9D53}"/>
                  </a:ext>
                </a:extLst>
              </p:cNvPr>
              <p:cNvSpPr/>
              <p:nvPr/>
            </p:nvSpPr>
            <p:spPr>
              <a:xfrm>
                <a:off x="1076960" y="3446367"/>
                <a:ext cx="227505" cy="211233"/>
              </a:xfrm>
              <a:prstGeom prst="ellipse">
                <a:avLst/>
              </a:prstGeom>
              <a:solidFill>
                <a:srgbClr val="B0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6" name="CuadroTexto 85">
                <a:extLst>
                  <a:ext uri="{FF2B5EF4-FFF2-40B4-BE49-F238E27FC236}">
                    <a16:creationId xmlns:a16="http://schemas.microsoft.com/office/drawing/2014/main" id="{69843493-30F8-49D5-BDEB-F5421B646AC2}"/>
                  </a:ext>
                </a:extLst>
              </p:cNvPr>
              <p:cNvSpPr txBox="1"/>
              <p:nvPr/>
            </p:nvSpPr>
            <p:spPr>
              <a:xfrm>
                <a:off x="1076960" y="3418046"/>
                <a:ext cx="227505" cy="2720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8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9EDD47ED-E452-4014-AE27-BD3AC301CDAD}"/>
                </a:ext>
              </a:extLst>
            </p:cNvPr>
            <p:cNvGrpSpPr/>
            <p:nvPr/>
          </p:nvGrpSpPr>
          <p:grpSpPr>
            <a:xfrm>
              <a:off x="2014182" y="3807433"/>
              <a:ext cx="279956" cy="215444"/>
              <a:chOff x="1050028" y="3433005"/>
              <a:chExt cx="290765" cy="230348"/>
            </a:xfrm>
          </p:grpSpPr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834B8D4A-5BE6-4DF7-B3B6-35FB6CE69BAD}"/>
                  </a:ext>
                </a:extLst>
              </p:cNvPr>
              <p:cNvSpPr/>
              <p:nvPr/>
            </p:nvSpPr>
            <p:spPr>
              <a:xfrm>
                <a:off x="1076960" y="3446367"/>
                <a:ext cx="227505" cy="211233"/>
              </a:xfrm>
              <a:prstGeom prst="ellipse">
                <a:avLst/>
              </a:prstGeom>
              <a:solidFill>
                <a:srgbClr val="B0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4" name="CuadroTexto 83">
                <a:extLst>
                  <a:ext uri="{FF2B5EF4-FFF2-40B4-BE49-F238E27FC236}">
                    <a16:creationId xmlns:a16="http://schemas.microsoft.com/office/drawing/2014/main" id="{6C247DE0-0D2F-4E00-BF42-E9964E38C9B9}"/>
                  </a:ext>
                </a:extLst>
              </p:cNvPr>
              <p:cNvSpPr txBox="1"/>
              <p:nvPr/>
            </p:nvSpPr>
            <p:spPr>
              <a:xfrm>
                <a:off x="1050028" y="3433005"/>
                <a:ext cx="290765" cy="2303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800" b="1" dirty="0">
                    <a:solidFill>
                      <a:schemeClr val="bg1"/>
                    </a:solidFill>
                  </a:rPr>
                  <a:t>8</a:t>
                </a:r>
                <a:endParaRPr lang="es-MX" sz="5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BD4C6C6E-41FB-473D-B402-C6959EE38B92}"/>
                </a:ext>
              </a:extLst>
            </p:cNvPr>
            <p:cNvGrpSpPr/>
            <p:nvPr/>
          </p:nvGrpSpPr>
          <p:grpSpPr>
            <a:xfrm>
              <a:off x="1775688" y="3859352"/>
              <a:ext cx="167640" cy="215444"/>
              <a:chOff x="1076960" y="3418046"/>
              <a:chExt cx="227505" cy="272087"/>
            </a:xfrm>
          </p:grpSpPr>
          <p:sp>
            <p:nvSpPr>
              <p:cNvPr id="81" name="Elipse 80">
                <a:extLst>
                  <a:ext uri="{FF2B5EF4-FFF2-40B4-BE49-F238E27FC236}">
                    <a16:creationId xmlns:a16="http://schemas.microsoft.com/office/drawing/2014/main" id="{C46B80E0-1F57-4282-98CE-500BAB59E05A}"/>
                  </a:ext>
                </a:extLst>
              </p:cNvPr>
              <p:cNvSpPr/>
              <p:nvPr/>
            </p:nvSpPr>
            <p:spPr>
              <a:xfrm>
                <a:off x="1076960" y="3446367"/>
                <a:ext cx="227505" cy="211233"/>
              </a:xfrm>
              <a:prstGeom prst="ellipse">
                <a:avLst/>
              </a:prstGeom>
              <a:solidFill>
                <a:srgbClr val="B0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CuadroTexto 81">
                <a:extLst>
                  <a:ext uri="{FF2B5EF4-FFF2-40B4-BE49-F238E27FC236}">
                    <a16:creationId xmlns:a16="http://schemas.microsoft.com/office/drawing/2014/main" id="{AE92608C-24DC-4466-BA66-EA8E2B39B4A3}"/>
                  </a:ext>
                </a:extLst>
              </p:cNvPr>
              <p:cNvSpPr txBox="1"/>
              <p:nvPr/>
            </p:nvSpPr>
            <p:spPr>
              <a:xfrm>
                <a:off x="1076960" y="3418046"/>
                <a:ext cx="227505" cy="2720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8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A4F55508-151A-487E-84D6-121E8837D0C6}"/>
                </a:ext>
              </a:extLst>
            </p:cNvPr>
            <p:cNvGrpSpPr/>
            <p:nvPr/>
          </p:nvGrpSpPr>
          <p:grpSpPr>
            <a:xfrm>
              <a:off x="2048444" y="3393255"/>
              <a:ext cx="167640" cy="215444"/>
              <a:chOff x="1076960" y="3418046"/>
              <a:chExt cx="227505" cy="272087"/>
            </a:xfrm>
          </p:grpSpPr>
          <p:sp>
            <p:nvSpPr>
              <p:cNvPr id="79" name="Elipse 78">
                <a:extLst>
                  <a:ext uri="{FF2B5EF4-FFF2-40B4-BE49-F238E27FC236}">
                    <a16:creationId xmlns:a16="http://schemas.microsoft.com/office/drawing/2014/main" id="{065B9484-3ABB-436A-A740-0F558FA8A263}"/>
                  </a:ext>
                </a:extLst>
              </p:cNvPr>
              <p:cNvSpPr/>
              <p:nvPr/>
            </p:nvSpPr>
            <p:spPr>
              <a:xfrm>
                <a:off x="1076960" y="3446367"/>
                <a:ext cx="227505" cy="211233"/>
              </a:xfrm>
              <a:prstGeom prst="ellipse">
                <a:avLst/>
              </a:prstGeom>
              <a:solidFill>
                <a:srgbClr val="B0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CuadroTexto 79">
                <a:extLst>
                  <a:ext uri="{FF2B5EF4-FFF2-40B4-BE49-F238E27FC236}">
                    <a16:creationId xmlns:a16="http://schemas.microsoft.com/office/drawing/2014/main" id="{E36D62C4-3DD1-48FF-A451-068B0EC63630}"/>
                  </a:ext>
                </a:extLst>
              </p:cNvPr>
              <p:cNvSpPr txBox="1"/>
              <p:nvPr/>
            </p:nvSpPr>
            <p:spPr>
              <a:xfrm>
                <a:off x="1076960" y="3418046"/>
                <a:ext cx="227505" cy="2720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800" b="1" dirty="0">
                    <a:solidFill>
                      <a:schemeClr val="bg1"/>
                    </a:solidFill>
                  </a:rPr>
                  <a:t>9</a:t>
                </a:r>
              </a:p>
            </p:txBody>
          </p:sp>
        </p:grpSp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E49B1B50-9E54-4D37-9A65-136DF80D9AFC}"/>
                </a:ext>
              </a:extLst>
            </p:cNvPr>
            <p:cNvGrpSpPr/>
            <p:nvPr/>
          </p:nvGrpSpPr>
          <p:grpSpPr>
            <a:xfrm>
              <a:off x="1685021" y="3379803"/>
              <a:ext cx="167640" cy="215444"/>
              <a:chOff x="1076960" y="3418046"/>
              <a:chExt cx="227505" cy="272087"/>
            </a:xfrm>
          </p:grpSpPr>
          <p:sp>
            <p:nvSpPr>
              <p:cNvPr id="77" name="Elipse 76">
                <a:extLst>
                  <a:ext uri="{FF2B5EF4-FFF2-40B4-BE49-F238E27FC236}">
                    <a16:creationId xmlns:a16="http://schemas.microsoft.com/office/drawing/2014/main" id="{EA83FA7D-883E-49F6-90D7-F658402FACDB}"/>
                  </a:ext>
                </a:extLst>
              </p:cNvPr>
              <p:cNvSpPr/>
              <p:nvPr/>
            </p:nvSpPr>
            <p:spPr>
              <a:xfrm>
                <a:off x="1076960" y="3446367"/>
                <a:ext cx="227505" cy="211233"/>
              </a:xfrm>
              <a:prstGeom prst="ellipse">
                <a:avLst/>
              </a:prstGeom>
              <a:solidFill>
                <a:srgbClr val="B0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CuadroTexto 77">
                <a:extLst>
                  <a:ext uri="{FF2B5EF4-FFF2-40B4-BE49-F238E27FC236}">
                    <a16:creationId xmlns:a16="http://schemas.microsoft.com/office/drawing/2014/main" id="{9BF8E3CC-003A-48CF-A020-36AF1986ADAF}"/>
                  </a:ext>
                </a:extLst>
              </p:cNvPr>
              <p:cNvSpPr txBox="1"/>
              <p:nvPr/>
            </p:nvSpPr>
            <p:spPr>
              <a:xfrm>
                <a:off x="1076960" y="3418046"/>
                <a:ext cx="227505" cy="2720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8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11AD2275-3127-4E1A-B700-B6B6C8508DE9}"/>
                </a:ext>
              </a:extLst>
            </p:cNvPr>
            <p:cNvGrpSpPr/>
            <p:nvPr/>
          </p:nvGrpSpPr>
          <p:grpSpPr>
            <a:xfrm>
              <a:off x="1632708" y="3125749"/>
              <a:ext cx="167640" cy="215444"/>
              <a:chOff x="1076960" y="3418046"/>
              <a:chExt cx="227505" cy="272087"/>
            </a:xfrm>
          </p:grpSpPr>
          <p:sp>
            <p:nvSpPr>
              <p:cNvPr id="75" name="Elipse 74">
                <a:extLst>
                  <a:ext uri="{FF2B5EF4-FFF2-40B4-BE49-F238E27FC236}">
                    <a16:creationId xmlns:a16="http://schemas.microsoft.com/office/drawing/2014/main" id="{96440079-FE5C-431D-B452-55732194A358}"/>
                  </a:ext>
                </a:extLst>
              </p:cNvPr>
              <p:cNvSpPr/>
              <p:nvPr/>
            </p:nvSpPr>
            <p:spPr>
              <a:xfrm>
                <a:off x="1076960" y="3446367"/>
                <a:ext cx="227505" cy="211233"/>
              </a:xfrm>
              <a:prstGeom prst="ellipse">
                <a:avLst/>
              </a:prstGeom>
              <a:solidFill>
                <a:srgbClr val="B0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E28B8883-8EE8-44B4-936D-E55BD07180DB}"/>
                  </a:ext>
                </a:extLst>
              </p:cNvPr>
              <p:cNvSpPr txBox="1"/>
              <p:nvPr/>
            </p:nvSpPr>
            <p:spPr>
              <a:xfrm>
                <a:off x="1076960" y="3418046"/>
                <a:ext cx="227505" cy="2720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8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6D6D5380-310C-46E4-9270-18FE584E3EA6}"/>
                </a:ext>
              </a:extLst>
            </p:cNvPr>
            <p:cNvGrpSpPr/>
            <p:nvPr/>
          </p:nvGrpSpPr>
          <p:grpSpPr>
            <a:xfrm>
              <a:off x="2062866" y="3047719"/>
              <a:ext cx="167641" cy="215444"/>
              <a:chOff x="1076960" y="3418039"/>
              <a:chExt cx="227506" cy="272086"/>
            </a:xfrm>
          </p:grpSpPr>
          <p:sp>
            <p:nvSpPr>
              <p:cNvPr id="73" name="Elipse 72">
                <a:extLst>
                  <a:ext uri="{FF2B5EF4-FFF2-40B4-BE49-F238E27FC236}">
                    <a16:creationId xmlns:a16="http://schemas.microsoft.com/office/drawing/2014/main" id="{B8862B54-7998-4A40-9D08-7EE4886B7ED3}"/>
                  </a:ext>
                </a:extLst>
              </p:cNvPr>
              <p:cNvSpPr/>
              <p:nvPr/>
            </p:nvSpPr>
            <p:spPr>
              <a:xfrm>
                <a:off x="1076960" y="3446367"/>
                <a:ext cx="227505" cy="211233"/>
              </a:xfrm>
              <a:prstGeom prst="ellipse">
                <a:avLst/>
              </a:prstGeom>
              <a:solidFill>
                <a:srgbClr val="B0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02595A38-1151-49D0-87AA-08CE5092067F}"/>
                  </a:ext>
                </a:extLst>
              </p:cNvPr>
              <p:cNvSpPr txBox="1"/>
              <p:nvPr/>
            </p:nvSpPr>
            <p:spPr>
              <a:xfrm>
                <a:off x="1076961" y="3418039"/>
                <a:ext cx="227505" cy="2720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8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2F25962B-2B3F-4902-92AB-DB6D64BFED1E}"/>
                </a:ext>
              </a:extLst>
            </p:cNvPr>
            <p:cNvGrpSpPr/>
            <p:nvPr/>
          </p:nvGrpSpPr>
          <p:grpSpPr>
            <a:xfrm>
              <a:off x="1229361" y="2829115"/>
              <a:ext cx="167640" cy="215444"/>
              <a:chOff x="1076960" y="3418046"/>
              <a:chExt cx="227505" cy="272087"/>
            </a:xfrm>
          </p:grpSpPr>
          <p:sp>
            <p:nvSpPr>
              <p:cNvPr id="71" name="Elipse 70">
                <a:extLst>
                  <a:ext uri="{FF2B5EF4-FFF2-40B4-BE49-F238E27FC236}">
                    <a16:creationId xmlns:a16="http://schemas.microsoft.com/office/drawing/2014/main" id="{80904586-70F1-4023-B612-10B75FC565B9}"/>
                  </a:ext>
                </a:extLst>
              </p:cNvPr>
              <p:cNvSpPr/>
              <p:nvPr/>
            </p:nvSpPr>
            <p:spPr>
              <a:xfrm>
                <a:off x="1076960" y="3446367"/>
                <a:ext cx="227505" cy="211233"/>
              </a:xfrm>
              <a:prstGeom prst="ellipse">
                <a:avLst/>
              </a:prstGeom>
              <a:solidFill>
                <a:srgbClr val="B0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52D25ABA-3C8B-4435-99D0-0A35E7F51C7F}"/>
                  </a:ext>
                </a:extLst>
              </p:cNvPr>
              <p:cNvSpPr txBox="1"/>
              <p:nvPr/>
            </p:nvSpPr>
            <p:spPr>
              <a:xfrm>
                <a:off x="1076960" y="3418046"/>
                <a:ext cx="227505" cy="2720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8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6BD0B314-A8FF-46F0-BC80-6D30457497EC}"/>
                </a:ext>
              </a:extLst>
            </p:cNvPr>
            <p:cNvGrpSpPr/>
            <p:nvPr/>
          </p:nvGrpSpPr>
          <p:grpSpPr>
            <a:xfrm>
              <a:off x="3097445" y="2434224"/>
              <a:ext cx="167640" cy="215444"/>
              <a:chOff x="1076960" y="3418046"/>
              <a:chExt cx="227505" cy="272087"/>
            </a:xfrm>
          </p:grpSpPr>
          <p:sp>
            <p:nvSpPr>
              <p:cNvPr id="69" name="Elipse 68">
                <a:extLst>
                  <a:ext uri="{FF2B5EF4-FFF2-40B4-BE49-F238E27FC236}">
                    <a16:creationId xmlns:a16="http://schemas.microsoft.com/office/drawing/2014/main" id="{EF8C296B-B27B-4E80-8A09-5979CDC6A57D}"/>
                  </a:ext>
                </a:extLst>
              </p:cNvPr>
              <p:cNvSpPr/>
              <p:nvPr/>
            </p:nvSpPr>
            <p:spPr>
              <a:xfrm>
                <a:off x="1076960" y="3446367"/>
                <a:ext cx="227505" cy="211233"/>
              </a:xfrm>
              <a:prstGeom prst="ellipse">
                <a:avLst/>
              </a:prstGeom>
              <a:solidFill>
                <a:srgbClr val="B0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B4C3695A-38FB-42D6-B913-D01F6436363B}"/>
                  </a:ext>
                </a:extLst>
              </p:cNvPr>
              <p:cNvSpPr txBox="1"/>
              <p:nvPr/>
            </p:nvSpPr>
            <p:spPr>
              <a:xfrm>
                <a:off x="1076960" y="3418046"/>
                <a:ext cx="227505" cy="2720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8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C68ACE59-9D29-4C2B-80FA-332DAAA99919}"/>
                </a:ext>
              </a:extLst>
            </p:cNvPr>
            <p:cNvGrpSpPr/>
            <p:nvPr/>
          </p:nvGrpSpPr>
          <p:grpSpPr>
            <a:xfrm>
              <a:off x="1582367" y="2954725"/>
              <a:ext cx="283925" cy="184666"/>
              <a:chOff x="990083" y="3431336"/>
              <a:chExt cx="385316" cy="233217"/>
            </a:xfrm>
          </p:grpSpPr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F4708F41-A9B6-4CED-AB79-5F82C3D2B82F}"/>
                  </a:ext>
                </a:extLst>
              </p:cNvPr>
              <p:cNvSpPr/>
              <p:nvPr/>
            </p:nvSpPr>
            <p:spPr>
              <a:xfrm>
                <a:off x="1076960" y="3446367"/>
                <a:ext cx="227505" cy="211233"/>
              </a:xfrm>
              <a:prstGeom prst="ellipse">
                <a:avLst/>
              </a:prstGeom>
              <a:solidFill>
                <a:srgbClr val="B0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220716FA-2C33-4BD6-A0CE-1EDF2A34A89B}"/>
                  </a:ext>
                </a:extLst>
              </p:cNvPr>
              <p:cNvSpPr txBox="1"/>
              <p:nvPr/>
            </p:nvSpPr>
            <p:spPr>
              <a:xfrm>
                <a:off x="990083" y="3431336"/>
                <a:ext cx="385316" cy="23321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600" b="1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</p:grpSp>
      </p:grpSp>
      <p:sp>
        <p:nvSpPr>
          <p:cNvPr id="87" name="Rectángulo: esquinas redondeadas 86">
            <a:extLst>
              <a:ext uri="{FF2B5EF4-FFF2-40B4-BE49-F238E27FC236}">
                <a16:creationId xmlns:a16="http://schemas.microsoft.com/office/drawing/2014/main" id="{D8FEA18E-8DE6-4231-B490-2E41A1C3BDB3}"/>
              </a:ext>
            </a:extLst>
          </p:cNvPr>
          <p:cNvSpPr/>
          <p:nvPr/>
        </p:nvSpPr>
        <p:spPr>
          <a:xfrm>
            <a:off x="2448845" y="365304"/>
            <a:ext cx="4195764" cy="432000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Acta Pediátrica de México</a:t>
            </a:r>
          </a:p>
        </p:txBody>
      </p: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8BFA2EA0-081C-4DA4-9070-534EF812FE3A}"/>
              </a:ext>
            </a:extLst>
          </p:cNvPr>
          <p:cNvGrpSpPr/>
          <p:nvPr/>
        </p:nvGrpSpPr>
        <p:grpSpPr>
          <a:xfrm>
            <a:off x="58188" y="4467817"/>
            <a:ext cx="5911274" cy="1668918"/>
            <a:chOff x="3357554" y="1006171"/>
            <a:chExt cx="5834564" cy="1668918"/>
          </a:xfrm>
        </p:grpSpPr>
        <p:cxnSp>
          <p:nvCxnSpPr>
            <p:cNvPr id="116" name="12 Conector recto">
              <a:extLst>
                <a:ext uri="{FF2B5EF4-FFF2-40B4-BE49-F238E27FC236}">
                  <a16:creationId xmlns:a16="http://schemas.microsoft.com/office/drawing/2014/main" id="{AE910F87-ADB3-4521-A1DE-732C4DB172B4}"/>
                </a:ext>
              </a:extLst>
            </p:cNvPr>
            <p:cNvCxnSpPr>
              <a:cxnSpLocks/>
            </p:cNvCxnSpPr>
            <p:nvPr/>
          </p:nvCxnSpPr>
          <p:spPr>
            <a:xfrm>
              <a:off x="3571868" y="2334591"/>
              <a:ext cx="555890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24 CuadroTexto">
              <a:extLst>
                <a:ext uri="{FF2B5EF4-FFF2-40B4-BE49-F238E27FC236}">
                  <a16:creationId xmlns:a16="http://schemas.microsoft.com/office/drawing/2014/main" id="{B9DE463E-203E-4FFA-8F12-F562F08C9655}"/>
                </a:ext>
              </a:extLst>
            </p:cNvPr>
            <p:cNvSpPr txBox="1"/>
            <p:nvPr/>
          </p:nvSpPr>
          <p:spPr>
            <a:xfrm>
              <a:off x="3357554" y="2428868"/>
              <a:ext cx="5715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>
                  <a:solidFill>
                    <a:srgbClr val="FF0000"/>
                  </a:solidFill>
                </a:rPr>
                <a:t>2013</a:t>
              </a:r>
            </a:p>
          </p:txBody>
        </p:sp>
        <p:sp>
          <p:nvSpPr>
            <p:cNvPr id="122" name="CuadroTexto 3">
              <a:extLst>
                <a:ext uri="{FF2B5EF4-FFF2-40B4-BE49-F238E27FC236}">
                  <a16:creationId xmlns:a16="http://schemas.microsoft.com/office/drawing/2014/main" id="{714DC1BC-A9A3-48B0-A74E-11A547F8D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503" y="1006171"/>
              <a:ext cx="3910971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1200" b="1" i="1" dirty="0">
                  <a:latin typeface="+mj-lt"/>
                </a:rPr>
                <a:t>Evaluación, aprobación e indexación en:</a:t>
              </a:r>
            </a:p>
            <a:p>
              <a:endParaRPr lang="es-MX" sz="1200" b="1" dirty="0">
                <a:solidFill>
                  <a:srgbClr val="0070C0"/>
                </a:solidFill>
                <a:latin typeface="+mj-lt"/>
              </a:endParaRPr>
            </a:p>
            <a:p>
              <a:endParaRPr lang="es-MX" sz="1200" b="1" dirty="0">
                <a:solidFill>
                  <a:srgbClr val="0070C0"/>
                </a:solidFill>
                <a:latin typeface="+mj-lt"/>
              </a:endParaRPr>
            </a:p>
            <a:p>
              <a:endParaRPr lang="es-MX" sz="1200" b="1" dirty="0">
                <a:solidFill>
                  <a:srgbClr val="0070C0"/>
                </a:solidFill>
                <a:latin typeface="+mj-lt"/>
              </a:endParaRPr>
            </a:p>
            <a:p>
              <a:endParaRPr lang="es-MX" sz="1200" b="1" dirty="0">
                <a:solidFill>
                  <a:srgbClr val="0070C0"/>
                </a:solidFill>
                <a:latin typeface="+mj-lt"/>
              </a:endParaRPr>
            </a:p>
          </p:txBody>
        </p:sp>
        <p:pic>
          <p:nvPicPr>
            <p:cNvPr id="123" name="Imagen 4">
              <a:extLst>
                <a:ext uri="{FF2B5EF4-FFF2-40B4-BE49-F238E27FC236}">
                  <a16:creationId xmlns:a16="http://schemas.microsoft.com/office/drawing/2014/main" id="{AC6DDD67-FFFE-4079-B2EB-AFB135E55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87723" y="1827114"/>
              <a:ext cx="1104395" cy="403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Imagen 5">
              <a:extLst>
                <a:ext uri="{FF2B5EF4-FFF2-40B4-BE49-F238E27FC236}">
                  <a16:creationId xmlns:a16="http://schemas.microsoft.com/office/drawing/2014/main" id="{FE9A99D2-AA6A-4E85-8709-165A5C105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0947" y="1785926"/>
              <a:ext cx="499715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Imagen 11">
              <a:extLst>
                <a:ext uri="{FF2B5EF4-FFF2-40B4-BE49-F238E27FC236}">
                  <a16:creationId xmlns:a16="http://schemas.microsoft.com/office/drawing/2014/main" id="{035155D0-04FE-48CE-B84F-4FDFA3DDC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2000240"/>
              <a:ext cx="1127056" cy="20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Imagen 10">
              <a:extLst>
                <a:ext uri="{FF2B5EF4-FFF2-40B4-BE49-F238E27FC236}">
                  <a16:creationId xmlns:a16="http://schemas.microsoft.com/office/drawing/2014/main" id="{4F22F801-A317-4BF2-AF7B-8BCDE7588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916332" y="1452252"/>
              <a:ext cx="1214446" cy="25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" name="Imagen 13">
              <a:extLst>
                <a:ext uri="{FF2B5EF4-FFF2-40B4-BE49-F238E27FC236}">
                  <a16:creationId xmlns:a16="http://schemas.microsoft.com/office/drawing/2014/main" id="{2BA4D237-5BB2-4E1B-B318-6BDF5C51B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28184" y="1357298"/>
              <a:ext cx="1071570" cy="5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" name="44 CuadroTexto">
              <a:extLst>
                <a:ext uri="{FF2B5EF4-FFF2-40B4-BE49-F238E27FC236}">
                  <a16:creationId xmlns:a16="http://schemas.microsoft.com/office/drawing/2014/main" id="{C7B35136-26AB-47A4-9389-734309C05881}"/>
                </a:ext>
              </a:extLst>
            </p:cNvPr>
            <p:cNvSpPr txBox="1"/>
            <p:nvPr/>
          </p:nvSpPr>
          <p:spPr>
            <a:xfrm>
              <a:off x="5000628" y="2428868"/>
              <a:ext cx="5715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>
                  <a:solidFill>
                    <a:srgbClr val="FF0000"/>
                  </a:solidFill>
                </a:rPr>
                <a:t>2014 </a:t>
              </a:r>
            </a:p>
          </p:txBody>
        </p:sp>
        <p:pic>
          <p:nvPicPr>
            <p:cNvPr id="129" name="Imagen 1" descr="Portada">
              <a:extLst>
                <a:ext uri="{FF2B5EF4-FFF2-40B4-BE49-F238E27FC236}">
                  <a16:creationId xmlns:a16="http://schemas.microsoft.com/office/drawing/2014/main" id="{62413D50-900E-4B61-B547-9D54B290A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3928" y="1124744"/>
              <a:ext cx="1071570" cy="1413625"/>
            </a:xfrm>
            <a:prstGeom prst="rect">
              <a:avLst/>
            </a:prstGeom>
            <a:noFill/>
          </p:spPr>
        </p:pic>
        <p:cxnSp>
          <p:nvCxnSpPr>
            <p:cNvPr id="134" name="46 Conector recto">
              <a:extLst>
                <a:ext uri="{FF2B5EF4-FFF2-40B4-BE49-F238E27FC236}">
                  <a16:creationId xmlns:a16="http://schemas.microsoft.com/office/drawing/2014/main" id="{1A2F039B-6383-480A-BFD7-78C953B196F4}"/>
                </a:ext>
              </a:extLst>
            </p:cNvPr>
            <p:cNvCxnSpPr/>
            <p:nvPr/>
          </p:nvCxnSpPr>
          <p:spPr>
            <a:xfrm rot="5400000" flipH="1" flipV="1">
              <a:off x="3501224" y="2356636"/>
              <a:ext cx="142876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48 Conector recto">
              <a:extLst>
                <a:ext uri="{FF2B5EF4-FFF2-40B4-BE49-F238E27FC236}">
                  <a16:creationId xmlns:a16="http://schemas.microsoft.com/office/drawing/2014/main" id="{8ACEAD48-E8F7-4642-8EE9-7CDEBC8E4CF2}"/>
                </a:ext>
              </a:extLst>
            </p:cNvPr>
            <p:cNvCxnSpPr/>
            <p:nvPr/>
          </p:nvCxnSpPr>
          <p:spPr>
            <a:xfrm rot="5400000" flipH="1" flipV="1">
              <a:off x="5072860" y="2356636"/>
              <a:ext cx="142876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47 Conector recto">
              <a:extLst>
                <a:ext uri="{FF2B5EF4-FFF2-40B4-BE49-F238E27FC236}">
                  <a16:creationId xmlns:a16="http://schemas.microsoft.com/office/drawing/2014/main" id="{452772FE-5186-40CD-BA1B-35DAF9841FFB}"/>
                </a:ext>
              </a:extLst>
            </p:cNvPr>
            <p:cNvCxnSpPr/>
            <p:nvPr/>
          </p:nvCxnSpPr>
          <p:spPr>
            <a:xfrm rot="5400000" flipH="1" flipV="1">
              <a:off x="6877620" y="2356636"/>
              <a:ext cx="142876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49 CuadroTexto">
              <a:extLst>
                <a:ext uri="{FF2B5EF4-FFF2-40B4-BE49-F238E27FC236}">
                  <a16:creationId xmlns:a16="http://schemas.microsoft.com/office/drawing/2014/main" id="{A0ABE951-467D-40D7-AA2D-F758204D27F4}"/>
                </a:ext>
              </a:extLst>
            </p:cNvPr>
            <p:cNvSpPr txBox="1"/>
            <p:nvPr/>
          </p:nvSpPr>
          <p:spPr>
            <a:xfrm>
              <a:off x="6732240" y="2428868"/>
              <a:ext cx="500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>
                  <a:solidFill>
                    <a:srgbClr val="FF0000"/>
                  </a:solidFill>
                </a:rPr>
                <a:t>2016 </a:t>
              </a:r>
            </a:p>
          </p:txBody>
        </p:sp>
        <p:pic>
          <p:nvPicPr>
            <p:cNvPr id="138" name="50 Imagen" descr="https://itculiacan.edu.mx/wp-content/uploads/2015/04/LOGO-CONACYT.png">
              <a:extLst>
                <a:ext uri="{FF2B5EF4-FFF2-40B4-BE49-F238E27FC236}">
                  <a16:creationId xmlns:a16="http://schemas.microsoft.com/office/drawing/2014/main" id="{B271045C-0959-4C5A-82B2-35BD15693560}"/>
                </a:ext>
              </a:extLst>
            </p:cNvPr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43916" y="1444651"/>
              <a:ext cx="589504" cy="37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9" name="51 Conector recto">
              <a:extLst>
                <a:ext uri="{FF2B5EF4-FFF2-40B4-BE49-F238E27FC236}">
                  <a16:creationId xmlns:a16="http://schemas.microsoft.com/office/drawing/2014/main" id="{CFEC7B80-E72D-4607-AC38-8305D0B3DF4B}"/>
                </a:ext>
              </a:extLst>
            </p:cNvPr>
            <p:cNvCxnSpPr/>
            <p:nvPr/>
          </p:nvCxnSpPr>
          <p:spPr>
            <a:xfrm rot="5400000" flipH="1" flipV="1">
              <a:off x="6072992" y="2356636"/>
              <a:ext cx="142876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52 CuadroTexto">
              <a:extLst>
                <a:ext uri="{FF2B5EF4-FFF2-40B4-BE49-F238E27FC236}">
                  <a16:creationId xmlns:a16="http://schemas.microsoft.com/office/drawing/2014/main" id="{E81DD47C-C852-4EF9-8058-7787D90A6C06}"/>
                </a:ext>
              </a:extLst>
            </p:cNvPr>
            <p:cNvSpPr txBox="1"/>
            <p:nvPr/>
          </p:nvSpPr>
          <p:spPr>
            <a:xfrm>
              <a:off x="5929322" y="2428868"/>
              <a:ext cx="5715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>
                  <a:solidFill>
                    <a:srgbClr val="FF0000"/>
                  </a:solidFill>
                </a:rPr>
                <a:t>2015 </a:t>
              </a:r>
            </a:p>
          </p:txBody>
        </p:sp>
        <p:cxnSp>
          <p:nvCxnSpPr>
            <p:cNvPr id="141" name="47 Conector recto">
              <a:extLst>
                <a:ext uri="{FF2B5EF4-FFF2-40B4-BE49-F238E27FC236}">
                  <a16:creationId xmlns:a16="http://schemas.microsoft.com/office/drawing/2014/main" id="{E55CC802-58CD-41A6-8975-69A45FFE5244}"/>
                </a:ext>
              </a:extLst>
            </p:cNvPr>
            <p:cNvCxnSpPr/>
            <p:nvPr/>
          </p:nvCxnSpPr>
          <p:spPr>
            <a:xfrm rot="5400000" flipH="1" flipV="1">
              <a:off x="8532216" y="2348656"/>
              <a:ext cx="142876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49 CuadroTexto">
              <a:extLst>
                <a:ext uri="{FF2B5EF4-FFF2-40B4-BE49-F238E27FC236}">
                  <a16:creationId xmlns:a16="http://schemas.microsoft.com/office/drawing/2014/main" id="{FEEF8EF1-7736-4166-8C6F-B6065FF90894}"/>
                </a:ext>
              </a:extLst>
            </p:cNvPr>
            <p:cNvSpPr txBox="1"/>
            <p:nvPr/>
          </p:nvSpPr>
          <p:spPr>
            <a:xfrm>
              <a:off x="8392414" y="2420888"/>
              <a:ext cx="500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>
                  <a:solidFill>
                    <a:srgbClr val="FF0000"/>
                  </a:solidFill>
                </a:rPr>
                <a:t>2018 </a:t>
              </a:r>
            </a:p>
          </p:txBody>
        </p:sp>
      </p:grpSp>
      <p:sp>
        <p:nvSpPr>
          <p:cNvPr id="88" name="Rectángulo 87">
            <a:extLst>
              <a:ext uri="{FF2B5EF4-FFF2-40B4-BE49-F238E27FC236}">
                <a16:creationId xmlns:a16="http://schemas.microsoft.com/office/drawing/2014/main" id="{5CF0E266-ADB3-4FE1-806E-B7F075E2D82F}"/>
              </a:ext>
            </a:extLst>
          </p:cNvPr>
          <p:cNvSpPr/>
          <p:nvPr/>
        </p:nvSpPr>
        <p:spPr>
          <a:xfrm>
            <a:off x="5188789" y="148856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ENSEÑANZA</a:t>
            </a:r>
          </a:p>
        </p:txBody>
      </p:sp>
    </p:spTree>
    <p:extLst>
      <p:ext uri="{BB962C8B-B14F-4D97-AF65-F5344CB8AC3E}">
        <p14:creationId xmlns:p14="http://schemas.microsoft.com/office/powerpoint/2010/main" val="270356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adroTexto 53">
            <a:extLst>
              <a:ext uri="{FF2B5EF4-FFF2-40B4-BE49-F238E27FC236}">
                <a16:creationId xmlns:a16="http://schemas.microsoft.com/office/drawing/2014/main" id="{2C90C7DF-A390-4024-A346-1701E03D5BDE}"/>
              </a:ext>
            </a:extLst>
          </p:cNvPr>
          <p:cNvSpPr txBox="1"/>
          <p:nvPr/>
        </p:nvSpPr>
        <p:spPr>
          <a:xfrm>
            <a:off x="6504853" y="4444850"/>
            <a:ext cx="249053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MX" sz="750" dirty="0">
                <a:solidFill>
                  <a:prstClr val="black"/>
                </a:solidFill>
                <a:latin typeface="Calibri" panose="020F0502020204030204"/>
              </a:rPr>
              <a:t>Años</a:t>
            </a:r>
          </a:p>
          <a:p>
            <a:pPr defTabSz="685800">
              <a:lnSpc>
                <a:spcPct val="150000"/>
              </a:lnSpc>
            </a:pPr>
            <a:r>
              <a:rPr lang="es-MX" sz="750" dirty="0">
                <a:solidFill>
                  <a:prstClr val="black"/>
                </a:solidFill>
                <a:latin typeface="Calibri" panose="020F0502020204030204"/>
              </a:rPr>
              <a:t>2020  	     Días naturales</a:t>
            </a:r>
          </a:p>
          <a:p>
            <a:pPr defTabSz="685800"/>
            <a:r>
              <a:rPr lang="es-MX" sz="750" dirty="0">
                <a:solidFill>
                  <a:prstClr val="black"/>
                </a:solidFill>
                <a:latin typeface="Calibri" panose="020F0502020204030204"/>
              </a:rPr>
              <a:t>2021	</a:t>
            </a:r>
          </a:p>
          <a:p>
            <a:pPr defTabSz="685800"/>
            <a:r>
              <a:rPr lang="es-MX" sz="750" dirty="0">
                <a:solidFill>
                  <a:prstClr val="black"/>
                </a:solidFill>
                <a:latin typeface="Calibri" panose="020F0502020204030204"/>
              </a:rPr>
              <a:t>	       Días hábiles 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62D69812-AD70-4823-8071-529924B60425}"/>
              </a:ext>
            </a:extLst>
          </p:cNvPr>
          <p:cNvGrpSpPr/>
          <p:nvPr/>
        </p:nvGrpSpPr>
        <p:grpSpPr>
          <a:xfrm>
            <a:off x="310895" y="595316"/>
            <a:ext cx="8141738" cy="5025332"/>
            <a:chOff x="1111543" y="1355684"/>
            <a:chExt cx="7126732" cy="4221428"/>
          </a:xfrm>
        </p:grpSpPr>
        <p:sp>
          <p:nvSpPr>
            <p:cNvPr id="62" name="58 CuadroTexto">
              <a:extLst>
                <a:ext uri="{FF2B5EF4-FFF2-40B4-BE49-F238E27FC236}">
                  <a16:creationId xmlns:a16="http://schemas.microsoft.com/office/drawing/2014/main" id="{49C77BCC-CB93-4A98-A1E1-EA8390A3BDA2}"/>
                </a:ext>
              </a:extLst>
            </p:cNvPr>
            <p:cNvSpPr txBox="1"/>
            <p:nvPr/>
          </p:nvSpPr>
          <p:spPr>
            <a:xfrm>
              <a:off x="3821991" y="2049013"/>
              <a:ext cx="736474" cy="339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Estudios TAC</a:t>
              </a: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Yu Gothic"/>
                  <a:cs typeface="Arial" panose="020B0604020202020204" pitchFamily="34" charset="0"/>
                </a:rPr>
                <a:t>16.7 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ea typeface="Yu Gothic"/>
                  <a:cs typeface="Arial" panose="020B0604020202020204" pitchFamily="34" charset="0"/>
                </a:rPr>
                <a:t>(13.0)</a:t>
              </a:r>
            </a:p>
            <a:p>
              <a:pPr algn="ctr" defTabSz="685783">
                <a:defRPr/>
              </a:pPr>
              <a:endParaRPr lang="es-MX" sz="675" b="1" i="1" kern="0" dirty="0">
                <a:solidFill>
                  <a:srgbClr val="00B050"/>
                </a:solidFill>
                <a:latin typeface="Arial" panose="020B0604020202020204" pitchFamily="34" charset="0"/>
                <a:ea typeface="Yu Gothic"/>
                <a:cs typeface="Arial" panose="020B0604020202020204" pitchFamily="34" charset="0"/>
              </a:endParaRPr>
            </a:p>
          </p:txBody>
        </p:sp>
        <p:sp>
          <p:nvSpPr>
            <p:cNvPr id="63" name="60 CuadroTexto">
              <a:extLst>
                <a:ext uri="{FF2B5EF4-FFF2-40B4-BE49-F238E27FC236}">
                  <a16:creationId xmlns:a16="http://schemas.microsoft.com/office/drawing/2014/main" id="{E787BAC5-D07D-40CB-9E41-A96B1E30559E}"/>
                </a:ext>
              </a:extLst>
            </p:cNvPr>
            <p:cNvSpPr txBox="1"/>
            <p:nvPr/>
          </p:nvSpPr>
          <p:spPr>
            <a:xfrm>
              <a:off x="1204676" y="2492001"/>
              <a:ext cx="875108" cy="403957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s-MX"/>
              </a:defPPr>
              <a:lvl1pPr algn="ctr" defTabSz="685800" fontAlgn="auto">
                <a:spcBef>
                  <a:spcPts val="0"/>
                </a:spcBef>
                <a:spcAft>
                  <a:spcPts val="0"/>
                </a:spcAft>
                <a:defRPr sz="1200" b="1" i="1" ker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514350"/>
              <a:r>
                <a:rPr lang="es-MX" sz="675" dirty="0">
                  <a:solidFill>
                    <a:srgbClr val="4472C4">
                      <a:lumMod val="50000"/>
                    </a:srgbClr>
                  </a:solidFill>
                </a:rPr>
                <a:t>Trasfusiones</a:t>
              </a:r>
            </a:p>
            <a:p>
              <a:pPr defTabSz="514350"/>
              <a:r>
                <a:rPr lang="es-MX" sz="675" dirty="0">
                  <a:solidFill>
                    <a:srgbClr val="4472C4">
                      <a:lumMod val="50000"/>
                    </a:srgbClr>
                  </a:solidFill>
                </a:rPr>
                <a:t>42.9 </a:t>
              </a:r>
              <a:r>
                <a:rPr lang="es-MX" sz="675" dirty="0">
                  <a:solidFill>
                    <a:srgbClr val="00B050"/>
                  </a:solidFill>
                </a:rPr>
                <a:t>(47.2)</a:t>
              </a:r>
            </a:p>
            <a:p>
              <a:pPr defTabSz="514350"/>
              <a:endParaRPr lang="es-MX" sz="675" dirty="0">
                <a:solidFill>
                  <a:srgbClr val="FF0000"/>
                </a:solidFill>
              </a:endParaRPr>
            </a:p>
          </p:txBody>
        </p:sp>
        <p:sp>
          <p:nvSpPr>
            <p:cNvPr id="64" name="61 CuadroTexto">
              <a:extLst>
                <a:ext uri="{FF2B5EF4-FFF2-40B4-BE49-F238E27FC236}">
                  <a16:creationId xmlns:a16="http://schemas.microsoft.com/office/drawing/2014/main" id="{1D30DA11-3240-496E-8982-50BA041EDA26}"/>
                </a:ext>
              </a:extLst>
            </p:cNvPr>
            <p:cNvSpPr txBox="1"/>
            <p:nvPr/>
          </p:nvSpPr>
          <p:spPr>
            <a:xfrm>
              <a:off x="3043739" y="2485710"/>
              <a:ext cx="746349" cy="4039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Estudios </a:t>
              </a: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EEG</a:t>
              </a: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Yu Gothic"/>
                  <a:cs typeface="Arial" panose="020B0604020202020204" pitchFamily="34" charset="0"/>
                </a:rPr>
                <a:t>5.6 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ea typeface="Yu Gothic"/>
                  <a:cs typeface="Arial" panose="020B0604020202020204" pitchFamily="34" charset="0"/>
                </a:rPr>
                <a:t>(5.2)</a:t>
              </a:r>
            </a:p>
          </p:txBody>
        </p:sp>
        <p:sp>
          <p:nvSpPr>
            <p:cNvPr id="66" name="62 CuadroTexto">
              <a:extLst>
                <a:ext uri="{FF2B5EF4-FFF2-40B4-BE49-F238E27FC236}">
                  <a16:creationId xmlns:a16="http://schemas.microsoft.com/office/drawing/2014/main" id="{0CFFAFA9-E62D-45E9-85D8-9C7F23DDAAE9}"/>
                </a:ext>
              </a:extLst>
            </p:cNvPr>
            <p:cNvSpPr txBox="1"/>
            <p:nvPr/>
          </p:nvSpPr>
          <p:spPr>
            <a:xfrm>
              <a:off x="1204677" y="2043143"/>
              <a:ext cx="875107" cy="4039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Estudios Laboratorio</a:t>
              </a: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3,863 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(3,300)</a:t>
              </a:r>
            </a:p>
          </p:txBody>
        </p:sp>
        <p:sp>
          <p:nvSpPr>
            <p:cNvPr id="67" name="63 CuadroTexto">
              <a:extLst>
                <a:ext uri="{FF2B5EF4-FFF2-40B4-BE49-F238E27FC236}">
                  <a16:creationId xmlns:a16="http://schemas.microsoft.com/office/drawing/2014/main" id="{B9AA82FF-FC6A-412F-BD72-F1C0EBF7D229}"/>
                </a:ext>
              </a:extLst>
            </p:cNvPr>
            <p:cNvSpPr txBox="1"/>
            <p:nvPr/>
          </p:nvSpPr>
          <p:spPr>
            <a:xfrm>
              <a:off x="2104811" y="2043144"/>
              <a:ext cx="921603" cy="4039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Radioterapia</a:t>
              </a: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43.7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(36.4)</a:t>
              </a:r>
            </a:p>
            <a:p>
              <a:pPr algn="ctr" defTabSz="685783">
                <a:defRPr/>
              </a:pPr>
              <a:endParaRPr lang="es-MX" sz="675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65 CuadroTexto">
              <a:extLst>
                <a:ext uri="{FF2B5EF4-FFF2-40B4-BE49-F238E27FC236}">
                  <a16:creationId xmlns:a16="http://schemas.microsoft.com/office/drawing/2014/main" id="{A526F0B4-791C-4324-B2C6-26AFA86D00D7}"/>
                </a:ext>
              </a:extLst>
            </p:cNvPr>
            <p:cNvSpPr txBox="1"/>
            <p:nvPr/>
          </p:nvSpPr>
          <p:spPr>
            <a:xfrm>
              <a:off x="2112425" y="2487232"/>
              <a:ext cx="890512" cy="4039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Resonancia magnética</a:t>
              </a: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Yu Gothic"/>
                  <a:cs typeface="Arial" panose="020B0604020202020204" pitchFamily="34" charset="0"/>
                </a:rPr>
                <a:t>9.8 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ea typeface="Yu Gothic"/>
                  <a:cs typeface="Arial" panose="020B0604020202020204" pitchFamily="34" charset="0"/>
                </a:rPr>
                <a:t>(8.3)</a:t>
              </a:r>
            </a:p>
          </p:txBody>
        </p:sp>
        <p:sp>
          <p:nvSpPr>
            <p:cNvPr id="69" name="104 CuadroTexto">
              <a:extLst>
                <a:ext uri="{FF2B5EF4-FFF2-40B4-BE49-F238E27FC236}">
                  <a16:creationId xmlns:a16="http://schemas.microsoft.com/office/drawing/2014/main" id="{94784E2F-3E42-4C0F-B163-8E1113EB4451}"/>
                </a:ext>
              </a:extLst>
            </p:cNvPr>
            <p:cNvSpPr txBox="1"/>
            <p:nvPr/>
          </p:nvSpPr>
          <p:spPr>
            <a:xfrm>
              <a:off x="1769792" y="1790415"/>
              <a:ext cx="2340725" cy="1809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800" b="1" cap="small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servicios de apoyo al diagnóstico y tratamiento</a:t>
              </a:r>
            </a:p>
          </p:txBody>
        </p:sp>
        <p:sp>
          <p:nvSpPr>
            <p:cNvPr id="70" name="97 CuadroTexto">
              <a:extLst>
                <a:ext uri="{FF2B5EF4-FFF2-40B4-BE49-F238E27FC236}">
                  <a16:creationId xmlns:a16="http://schemas.microsoft.com/office/drawing/2014/main" id="{E27AE516-7121-4D7D-9C8D-0240B248B666}"/>
                </a:ext>
              </a:extLst>
            </p:cNvPr>
            <p:cNvSpPr txBox="1"/>
            <p:nvPr/>
          </p:nvSpPr>
          <p:spPr>
            <a:xfrm>
              <a:off x="2058623" y="3455662"/>
              <a:ext cx="760650" cy="3000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Egresos</a:t>
              </a:r>
            </a:p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23.2 </a:t>
              </a:r>
              <a:r>
                <a:rPr lang="es-MX" sz="675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(20.1)</a:t>
              </a:r>
            </a:p>
          </p:txBody>
        </p:sp>
        <p:sp>
          <p:nvSpPr>
            <p:cNvPr id="71" name="99 CuadroTexto">
              <a:extLst>
                <a:ext uri="{FF2B5EF4-FFF2-40B4-BE49-F238E27FC236}">
                  <a16:creationId xmlns:a16="http://schemas.microsoft.com/office/drawing/2014/main" id="{6A68C5DB-32B1-4652-91BC-514D5CCD0249}"/>
                </a:ext>
              </a:extLst>
            </p:cNvPr>
            <p:cNvSpPr txBox="1"/>
            <p:nvPr/>
          </p:nvSpPr>
          <p:spPr>
            <a:xfrm>
              <a:off x="2842565" y="3450020"/>
              <a:ext cx="836313" cy="3000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de ocupación</a:t>
              </a:r>
            </a:p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74.6 </a:t>
              </a:r>
              <a:r>
                <a:rPr lang="es-MX" sz="675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(73.9)</a:t>
              </a:r>
            </a:p>
          </p:txBody>
        </p:sp>
        <p:sp>
          <p:nvSpPr>
            <p:cNvPr id="72" name="100 CuadroTexto">
              <a:extLst>
                <a:ext uri="{FF2B5EF4-FFF2-40B4-BE49-F238E27FC236}">
                  <a16:creationId xmlns:a16="http://schemas.microsoft.com/office/drawing/2014/main" id="{99901468-D2C2-419C-BE19-AABCA0CE1DA7}"/>
                </a:ext>
              </a:extLst>
            </p:cNvPr>
            <p:cNvSpPr txBox="1"/>
            <p:nvPr/>
          </p:nvSpPr>
          <p:spPr>
            <a:xfrm>
              <a:off x="3706934" y="3446485"/>
              <a:ext cx="754509" cy="3000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Días estancia</a:t>
              </a:r>
            </a:p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s-MX" sz="675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(11)</a:t>
              </a:r>
            </a:p>
          </p:txBody>
        </p:sp>
        <p:sp>
          <p:nvSpPr>
            <p:cNvPr id="73" name="101 CuadroTexto">
              <a:extLst>
                <a:ext uri="{FF2B5EF4-FFF2-40B4-BE49-F238E27FC236}">
                  <a16:creationId xmlns:a16="http://schemas.microsoft.com/office/drawing/2014/main" id="{8818FF3F-556B-4798-A9CB-0F6BD6179174}"/>
                </a:ext>
              </a:extLst>
            </p:cNvPr>
            <p:cNvSpPr txBox="1"/>
            <p:nvPr/>
          </p:nvSpPr>
          <p:spPr>
            <a:xfrm>
              <a:off x="1227527" y="3450834"/>
              <a:ext cx="801923" cy="3000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Ingresos</a:t>
              </a:r>
            </a:p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24.8 </a:t>
              </a:r>
              <a:r>
                <a:rPr lang="es-MX" sz="675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(21.8)</a:t>
              </a:r>
            </a:p>
          </p:txBody>
        </p:sp>
        <p:sp>
          <p:nvSpPr>
            <p:cNvPr id="74" name="107 CuadroTexto">
              <a:extLst>
                <a:ext uri="{FF2B5EF4-FFF2-40B4-BE49-F238E27FC236}">
                  <a16:creationId xmlns:a16="http://schemas.microsoft.com/office/drawing/2014/main" id="{2C6A0486-EEBC-4D6B-903F-47388086B4B4}"/>
                </a:ext>
              </a:extLst>
            </p:cNvPr>
            <p:cNvSpPr txBox="1"/>
            <p:nvPr/>
          </p:nvSpPr>
          <p:spPr>
            <a:xfrm>
              <a:off x="1794612" y="3208748"/>
              <a:ext cx="2315905" cy="1809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800" b="1" cap="small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hospitalización</a:t>
              </a:r>
            </a:p>
          </p:txBody>
        </p:sp>
        <p:sp>
          <p:nvSpPr>
            <p:cNvPr id="75" name="90 CuadroTexto">
              <a:extLst>
                <a:ext uri="{FF2B5EF4-FFF2-40B4-BE49-F238E27FC236}">
                  <a16:creationId xmlns:a16="http://schemas.microsoft.com/office/drawing/2014/main" id="{228A323E-9C80-42D3-B708-094276A8E346}"/>
                </a:ext>
              </a:extLst>
            </p:cNvPr>
            <p:cNvSpPr txBox="1"/>
            <p:nvPr/>
          </p:nvSpPr>
          <p:spPr>
            <a:xfrm>
              <a:off x="5595104" y="2511701"/>
              <a:ext cx="756288" cy="4052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Suspensión quirúrgica</a:t>
              </a:r>
            </a:p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10.7 </a:t>
              </a:r>
              <a:r>
                <a:rPr lang="es-MX" sz="675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(11.5)</a:t>
              </a:r>
            </a:p>
          </p:txBody>
        </p:sp>
        <p:sp>
          <p:nvSpPr>
            <p:cNvPr id="76" name="91 CuadroTexto">
              <a:extLst>
                <a:ext uri="{FF2B5EF4-FFF2-40B4-BE49-F238E27FC236}">
                  <a16:creationId xmlns:a16="http://schemas.microsoft.com/office/drawing/2014/main" id="{FFC5F611-4D0D-4517-8B7B-77D9E7CF6021}"/>
                </a:ext>
              </a:extLst>
            </p:cNvPr>
            <p:cNvSpPr txBox="1"/>
            <p:nvPr/>
          </p:nvSpPr>
          <p:spPr>
            <a:xfrm>
              <a:off x="4776430" y="3018176"/>
              <a:ext cx="1530920" cy="3000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Cirugías por quirófano</a:t>
              </a:r>
            </a:p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 </a:t>
              </a:r>
              <a:r>
                <a:rPr lang="es-MX" sz="675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(1.6)</a:t>
              </a:r>
            </a:p>
          </p:txBody>
        </p:sp>
        <p:sp>
          <p:nvSpPr>
            <p:cNvPr id="77" name="92 CuadroTexto">
              <a:extLst>
                <a:ext uri="{FF2B5EF4-FFF2-40B4-BE49-F238E27FC236}">
                  <a16:creationId xmlns:a16="http://schemas.microsoft.com/office/drawing/2014/main" id="{4D1F678D-30D1-46FA-A922-C6023769127A}"/>
                </a:ext>
              </a:extLst>
            </p:cNvPr>
            <p:cNvSpPr txBox="1"/>
            <p:nvPr/>
          </p:nvSpPr>
          <p:spPr>
            <a:xfrm>
              <a:off x="5595104" y="2186674"/>
              <a:ext cx="756288" cy="2520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Endoscopías</a:t>
              </a:r>
            </a:p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6.2 </a:t>
              </a:r>
              <a:r>
                <a:rPr lang="es-MX" sz="675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(2.1)</a:t>
              </a:r>
            </a:p>
          </p:txBody>
        </p:sp>
        <p:sp>
          <p:nvSpPr>
            <p:cNvPr id="78" name="93 CuadroTexto">
              <a:extLst>
                <a:ext uri="{FF2B5EF4-FFF2-40B4-BE49-F238E27FC236}">
                  <a16:creationId xmlns:a16="http://schemas.microsoft.com/office/drawing/2014/main" id="{BDFE1DAC-94AE-4134-9E93-726AAA099143}"/>
                </a:ext>
              </a:extLst>
            </p:cNvPr>
            <p:cNvSpPr txBox="1"/>
            <p:nvPr/>
          </p:nvSpPr>
          <p:spPr>
            <a:xfrm>
              <a:off x="4769950" y="2509465"/>
              <a:ext cx="756288" cy="4039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675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Anestésicos</a:t>
              </a:r>
            </a:p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69.2 </a:t>
              </a:r>
              <a:r>
                <a:rPr lang="es-MX" sz="675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(54.49)</a:t>
              </a:r>
            </a:p>
          </p:txBody>
        </p:sp>
        <p:sp>
          <p:nvSpPr>
            <p:cNvPr id="79" name="94 CuadroTexto">
              <a:extLst>
                <a:ext uri="{FF2B5EF4-FFF2-40B4-BE49-F238E27FC236}">
                  <a16:creationId xmlns:a16="http://schemas.microsoft.com/office/drawing/2014/main" id="{8B9D548C-36D3-4097-B2FD-6345DEFDBAE9}"/>
                </a:ext>
              </a:extLst>
            </p:cNvPr>
            <p:cNvSpPr txBox="1"/>
            <p:nvPr/>
          </p:nvSpPr>
          <p:spPr>
            <a:xfrm>
              <a:off x="4769950" y="2188692"/>
              <a:ext cx="756288" cy="2520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Cirugías </a:t>
              </a:r>
            </a:p>
            <a:p>
              <a:pPr algn="ctr" defTabSz="685800">
                <a:defRPr/>
              </a:pPr>
              <a:r>
                <a:rPr lang="es-MX" sz="675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21.1 </a:t>
              </a:r>
              <a:r>
                <a:rPr lang="es-MX" sz="675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(15.6)</a:t>
              </a:r>
            </a:p>
          </p:txBody>
        </p:sp>
        <p:sp>
          <p:nvSpPr>
            <p:cNvPr id="80" name="108 CuadroTexto">
              <a:extLst>
                <a:ext uri="{FF2B5EF4-FFF2-40B4-BE49-F238E27FC236}">
                  <a16:creationId xmlns:a16="http://schemas.microsoft.com/office/drawing/2014/main" id="{F0E744E6-CE38-4C7C-B750-020C33C7FD25}"/>
                </a:ext>
              </a:extLst>
            </p:cNvPr>
            <p:cNvSpPr txBox="1"/>
            <p:nvPr/>
          </p:nvSpPr>
          <p:spPr>
            <a:xfrm>
              <a:off x="4769949" y="1951687"/>
              <a:ext cx="1525241" cy="1809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800" b="1" cap="small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cirugía</a:t>
              </a:r>
            </a:p>
          </p:txBody>
        </p:sp>
        <p:sp>
          <p:nvSpPr>
            <p:cNvPr id="81" name="111 CuadroTexto">
              <a:extLst>
                <a:ext uri="{FF2B5EF4-FFF2-40B4-BE49-F238E27FC236}">
                  <a16:creationId xmlns:a16="http://schemas.microsoft.com/office/drawing/2014/main" id="{2083A1A4-F88F-4C44-8A43-DE67F1D34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0137" y="2474010"/>
              <a:ext cx="1158966" cy="2520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99"/>
              </a:solidFill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defTabSz="685800"/>
              <a:r>
                <a:rPr lang="es-MX" altLang="es-MX" sz="675" b="1" i="1" dirty="0">
                  <a:solidFill>
                    <a:srgbClr val="002060"/>
                  </a:solidFill>
                  <a:latin typeface="Arial" charset="0"/>
                </a:rPr>
                <a:t>Defunciones</a:t>
              </a:r>
            </a:p>
            <a:p>
              <a:pPr algn="ctr" defTabSz="685800"/>
              <a:r>
                <a:rPr lang="es-MX" altLang="es-MX" sz="675" b="1" i="1" dirty="0">
                  <a:solidFill>
                    <a:srgbClr val="002060"/>
                  </a:solidFill>
                  <a:latin typeface="Arial" charset="0"/>
                </a:rPr>
                <a:t>0.41 </a:t>
              </a:r>
              <a:r>
                <a:rPr lang="es-MX" altLang="es-MX" sz="675" b="1" i="1" dirty="0">
                  <a:solidFill>
                    <a:srgbClr val="00B050"/>
                  </a:solidFill>
                  <a:latin typeface="Arial" charset="0"/>
                </a:rPr>
                <a:t>(0.39)</a:t>
              </a:r>
            </a:p>
          </p:txBody>
        </p:sp>
        <p:sp>
          <p:nvSpPr>
            <p:cNvPr id="82" name="112 CuadroTexto">
              <a:extLst>
                <a:ext uri="{FF2B5EF4-FFF2-40B4-BE49-F238E27FC236}">
                  <a16:creationId xmlns:a16="http://schemas.microsoft.com/office/drawing/2014/main" id="{F744F0A4-C8C8-4199-B3A7-05CA93BA1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3988" y="2852307"/>
              <a:ext cx="1155115" cy="2520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defTabSz="685800"/>
              <a:r>
                <a:rPr lang="es-MX" altLang="es-MX" sz="675" b="1" i="1" dirty="0">
                  <a:solidFill>
                    <a:srgbClr val="002060"/>
                  </a:solidFill>
                  <a:latin typeface="Arial" charset="0"/>
                </a:rPr>
                <a:t>Tasa IAAS</a:t>
              </a:r>
            </a:p>
            <a:p>
              <a:pPr algn="ctr" defTabSz="685800"/>
              <a:r>
                <a:rPr lang="es-MX" altLang="es-MX" sz="675" b="1" i="1" dirty="0">
                  <a:solidFill>
                    <a:srgbClr val="002060"/>
                  </a:solidFill>
                  <a:latin typeface="Arial" charset="0"/>
                </a:rPr>
                <a:t>10.3 </a:t>
              </a:r>
              <a:r>
                <a:rPr lang="es-MX" altLang="es-MX" sz="675" b="1" i="1" dirty="0">
                  <a:solidFill>
                    <a:srgbClr val="00B050"/>
                  </a:solidFill>
                  <a:latin typeface="Arial" charset="0"/>
                </a:rPr>
                <a:t>(7.9)</a:t>
              </a:r>
            </a:p>
          </p:txBody>
        </p:sp>
        <p:sp>
          <p:nvSpPr>
            <p:cNvPr id="83" name="114 CuadroTexto">
              <a:extLst>
                <a:ext uri="{FF2B5EF4-FFF2-40B4-BE49-F238E27FC236}">
                  <a16:creationId xmlns:a16="http://schemas.microsoft.com/office/drawing/2014/main" id="{490E8598-E94D-4AE9-8DE7-B6C86C4A6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0137" y="3612920"/>
              <a:ext cx="1151191" cy="3393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defTabSz="685800"/>
              <a:r>
                <a:rPr lang="es-MX" altLang="es-MX" sz="675" b="1" i="1" dirty="0">
                  <a:solidFill>
                    <a:srgbClr val="002060"/>
                  </a:solidFill>
                  <a:latin typeface="Arial" charset="0"/>
                </a:rPr>
                <a:t>Apertura </a:t>
              </a:r>
              <a:br>
                <a:rPr lang="es-MX" altLang="es-MX" sz="675" b="1" i="1" dirty="0">
                  <a:solidFill>
                    <a:srgbClr val="002060"/>
                  </a:solidFill>
                  <a:latin typeface="Arial" charset="0"/>
                </a:rPr>
              </a:br>
              <a:r>
                <a:rPr lang="es-MX" altLang="es-MX" sz="675" b="1" i="1" dirty="0">
                  <a:solidFill>
                    <a:srgbClr val="002060"/>
                  </a:solidFill>
                  <a:latin typeface="Arial" charset="0"/>
                </a:rPr>
                <a:t>de expediente</a:t>
              </a:r>
            </a:p>
            <a:p>
              <a:pPr algn="ctr" defTabSz="685800"/>
              <a:r>
                <a:rPr lang="es-MX" altLang="es-MX" sz="675" b="1" i="1" dirty="0">
                  <a:solidFill>
                    <a:srgbClr val="002060"/>
                  </a:solidFill>
                  <a:latin typeface="Arial" charset="0"/>
                </a:rPr>
                <a:t>20.4 </a:t>
              </a:r>
              <a:r>
                <a:rPr lang="es-MX" altLang="es-MX" sz="675" b="1" i="1" dirty="0">
                  <a:solidFill>
                    <a:srgbClr val="00B050"/>
                  </a:solidFill>
                  <a:latin typeface="Arial" charset="0"/>
                </a:rPr>
                <a:t>(16.5)</a:t>
              </a:r>
            </a:p>
          </p:txBody>
        </p:sp>
        <p:sp>
          <p:nvSpPr>
            <p:cNvPr id="84" name="115 CuadroTexto">
              <a:extLst>
                <a:ext uri="{FF2B5EF4-FFF2-40B4-BE49-F238E27FC236}">
                  <a16:creationId xmlns:a16="http://schemas.microsoft.com/office/drawing/2014/main" id="{C4243A3E-A3DA-45C7-9813-EBC430F6E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7276" y="5383206"/>
              <a:ext cx="2895600" cy="1939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s-MX" altLang="es-MX" sz="9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P R O C E S O S    D E    A T E N C I Ó N </a:t>
              </a:r>
            </a:p>
          </p:txBody>
        </p:sp>
        <p:sp>
          <p:nvSpPr>
            <p:cNvPr id="85" name="102 CuadroTexto">
              <a:extLst>
                <a:ext uri="{FF2B5EF4-FFF2-40B4-BE49-F238E27FC236}">
                  <a16:creationId xmlns:a16="http://schemas.microsoft.com/office/drawing/2014/main" id="{BE32162E-F9E2-4A14-9DE8-164FBBF03D09}"/>
                </a:ext>
              </a:extLst>
            </p:cNvPr>
            <p:cNvSpPr txBox="1"/>
            <p:nvPr/>
          </p:nvSpPr>
          <p:spPr>
            <a:xfrm>
              <a:off x="4775614" y="3704704"/>
              <a:ext cx="766320" cy="3000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AQuA</a:t>
              </a:r>
              <a:endParaRPr lang="es-MX" sz="675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40.9 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(36.7)</a:t>
              </a:r>
            </a:p>
          </p:txBody>
        </p:sp>
        <p:sp>
          <p:nvSpPr>
            <p:cNvPr id="86" name="107 CuadroTexto">
              <a:extLst>
                <a:ext uri="{FF2B5EF4-FFF2-40B4-BE49-F238E27FC236}">
                  <a16:creationId xmlns:a16="http://schemas.microsoft.com/office/drawing/2014/main" id="{3BA81015-7AD7-460E-A4E3-88E9B314A9A1}"/>
                </a:ext>
              </a:extLst>
            </p:cNvPr>
            <p:cNvSpPr txBox="1"/>
            <p:nvPr/>
          </p:nvSpPr>
          <p:spPr>
            <a:xfrm>
              <a:off x="4769950" y="3363953"/>
              <a:ext cx="1525241" cy="2843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800" b="1" cap="small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servicios ambulatorios y </a:t>
              </a:r>
            </a:p>
            <a:p>
              <a:pPr algn="ctr" defTabSz="685800">
                <a:defRPr/>
              </a:pPr>
              <a:r>
                <a:rPr lang="es-MX" sz="800" b="1" cap="small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corta estancia</a:t>
              </a:r>
            </a:p>
          </p:txBody>
        </p:sp>
        <p:sp>
          <p:nvSpPr>
            <p:cNvPr id="87" name="102 CuadroTexto">
              <a:extLst>
                <a:ext uri="{FF2B5EF4-FFF2-40B4-BE49-F238E27FC236}">
                  <a16:creationId xmlns:a16="http://schemas.microsoft.com/office/drawing/2014/main" id="{09A21D0F-561E-43F2-8F29-B8E3CA3CBC6B}"/>
                </a:ext>
              </a:extLst>
            </p:cNvPr>
            <p:cNvSpPr txBox="1"/>
            <p:nvPr/>
          </p:nvSpPr>
          <p:spPr>
            <a:xfrm>
              <a:off x="5564829" y="3702421"/>
              <a:ext cx="766316" cy="3000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ICE</a:t>
              </a: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13.4 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(13.6</a:t>
              </a: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8" name="106 CuadroTexto">
              <a:extLst>
                <a:ext uri="{FF2B5EF4-FFF2-40B4-BE49-F238E27FC236}">
                  <a16:creationId xmlns:a16="http://schemas.microsoft.com/office/drawing/2014/main" id="{A91543DE-D47D-4662-9632-BD6FCD81F756}"/>
                </a:ext>
              </a:extLst>
            </p:cNvPr>
            <p:cNvSpPr txBox="1"/>
            <p:nvPr/>
          </p:nvSpPr>
          <p:spPr>
            <a:xfrm>
              <a:off x="1728273" y="4157887"/>
              <a:ext cx="2327132" cy="1809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800" b="1" cap="small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externa</a:t>
              </a:r>
            </a:p>
          </p:txBody>
        </p:sp>
        <p:sp>
          <p:nvSpPr>
            <p:cNvPr id="89" name="43 CuadroTexto">
              <a:extLst>
                <a:ext uri="{FF2B5EF4-FFF2-40B4-BE49-F238E27FC236}">
                  <a16:creationId xmlns:a16="http://schemas.microsoft.com/office/drawing/2014/main" id="{C0D5610B-9304-48D0-8896-1EEB8D410734}"/>
                </a:ext>
              </a:extLst>
            </p:cNvPr>
            <p:cNvSpPr txBox="1"/>
            <p:nvPr/>
          </p:nvSpPr>
          <p:spPr>
            <a:xfrm>
              <a:off x="3379512" y="4725255"/>
              <a:ext cx="880560" cy="3000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es-MX"/>
              </a:defPPr>
              <a:lvl1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 sz="750" b="1" i="1" ker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514350">
                <a:defRPr/>
              </a:pPr>
              <a:r>
                <a:rPr lang="es-MX" sz="675" dirty="0"/>
                <a:t>Procedimientos</a:t>
              </a:r>
            </a:p>
            <a:p>
              <a:pPr defTabSz="514350">
                <a:defRPr/>
              </a:pPr>
              <a:r>
                <a:rPr lang="es-MX" sz="675" dirty="0"/>
                <a:t>160.4 </a:t>
              </a:r>
              <a:r>
                <a:rPr lang="es-MX" sz="675" dirty="0">
                  <a:solidFill>
                    <a:srgbClr val="00B050"/>
                  </a:solidFill>
                </a:rPr>
                <a:t>(82.6)</a:t>
              </a:r>
            </a:p>
          </p:txBody>
        </p:sp>
        <p:sp>
          <p:nvSpPr>
            <p:cNvPr id="90" name="44 CuadroTexto">
              <a:extLst>
                <a:ext uri="{FF2B5EF4-FFF2-40B4-BE49-F238E27FC236}">
                  <a16:creationId xmlns:a16="http://schemas.microsoft.com/office/drawing/2014/main" id="{462F6C92-5311-442B-8B57-48498C4890B1}"/>
                </a:ext>
              </a:extLst>
            </p:cNvPr>
            <p:cNvSpPr txBox="1"/>
            <p:nvPr/>
          </p:nvSpPr>
          <p:spPr>
            <a:xfrm>
              <a:off x="1331754" y="4725255"/>
              <a:ext cx="1021031" cy="30008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es-MX"/>
              </a:defPPr>
              <a:lvl1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 sz="750" b="1" i="1" ker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514350">
                <a:defRPr/>
              </a:pPr>
              <a:r>
                <a:rPr lang="es-MX" sz="675" dirty="0"/>
                <a:t>Subsecuentes</a:t>
              </a:r>
            </a:p>
            <a:p>
              <a:pPr defTabSz="514350">
                <a:defRPr/>
              </a:pPr>
              <a:r>
                <a:rPr lang="es-MX" sz="675" dirty="0"/>
                <a:t>346.2 </a:t>
              </a:r>
              <a:r>
                <a:rPr lang="es-MX" sz="675" dirty="0">
                  <a:solidFill>
                    <a:srgbClr val="00B050"/>
                  </a:solidFill>
                </a:rPr>
                <a:t>(258.5)</a:t>
              </a:r>
            </a:p>
          </p:txBody>
        </p:sp>
        <p:sp>
          <p:nvSpPr>
            <p:cNvPr id="91" name="45 CuadroTexto">
              <a:extLst>
                <a:ext uri="{FF2B5EF4-FFF2-40B4-BE49-F238E27FC236}">
                  <a16:creationId xmlns:a16="http://schemas.microsoft.com/office/drawing/2014/main" id="{33B81B90-5FC7-4887-8079-0D88BF2F8690}"/>
                </a:ext>
              </a:extLst>
            </p:cNvPr>
            <p:cNvSpPr txBox="1"/>
            <p:nvPr/>
          </p:nvSpPr>
          <p:spPr>
            <a:xfrm>
              <a:off x="3383586" y="4390075"/>
              <a:ext cx="880560" cy="30008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>
              <a:defPPr>
                <a:defRPr lang="es-MX"/>
              </a:defPPr>
              <a:lvl1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 sz="750" b="1" i="1" ker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514350">
                <a:defRPr/>
              </a:pPr>
              <a:r>
                <a:rPr lang="es-MX" sz="675" dirty="0"/>
                <a:t>Primera vez</a:t>
              </a:r>
            </a:p>
            <a:p>
              <a:pPr defTabSz="514350">
                <a:defRPr/>
              </a:pPr>
              <a:r>
                <a:rPr lang="es-MX" sz="675" dirty="0"/>
                <a:t>54.7 </a:t>
              </a:r>
              <a:r>
                <a:rPr lang="es-MX" sz="675" dirty="0">
                  <a:solidFill>
                    <a:srgbClr val="00B050"/>
                  </a:solidFill>
                </a:rPr>
                <a:t>(34.2)</a:t>
              </a:r>
            </a:p>
          </p:txBody>
        </p:sp>
        <p:sp>
          <p:nvSpPr>
            <p:cNvPr id="92" name="46 CuadroTexto">
              <a:extLst>
                <a:ext uri="{FF2B5EF4-FFF2-40B4-BE49-F238E27FC236}">
                  <a16:creationId xmlns:a16="http://schemas.microsoft.com/office/drawing/2014/main" id="{C24FB3AD-A452-4B3F-9A2C-4F73AFCA8881}"/>
                </a:ext>
              </a:extLst>
            </p:cNvPr>
            <p:cNvSpPr txBox="1"/>
            <p:nvPr/>
          </p:nvSpPr>
          <p:spPr>
            <a:xfrm>
              <a:off x="2391201" y="4385107"/>
              <a:ext cx="942473" cy="3000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es-MX"/>
              </a:defPPr>
              <a:lvl1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 sz="750" b="1" i="1" ker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514350">
                <a:defRPr/>
              </a:pPr>
              <a:r>
                <a:rPr lang="es-MX" sz="675" dirty="0"/>
                <a:t>Pre consulta</a:t>
              </a:r>
            </a:p>
            <a:p>
              <a:pPr defTabSz="514350">
                <a:defRPr/>
              </a:pPr>
              <a:r>
                <a:rPr lang="es-MX" sz="675" dirty="0"/>
                <a:t>73.5 </a:t>
              </a:r>
              <a:r>
                <a:rPr lang="es-MX" sz="675" dirty="0">
                  <a:solidFill>
                    <a:srgbClr val="00B050"/>
                  </a:solidFill>
                </a:rPr>
                <a:t>(45.9)</a:t>
              </a:r>
            </a:p>
          </p:txBody>
        </p:sp>
        <p:sp>
          <p:nvSpPr>
            <p:cNvPr id="93" name="47 CuadroTexto">
              <a:extLst>
                <a:ext uri="{FF2B5EF4-FFF2-40B4-BE49-F238E27FC236}">
                  <a16:creationId xmlns:a16="http://schemas.microsoft.com/office/drawing/2014/main" id="{A8968AC8-9574-4216-9A02-F97CA94CC562}"/>
                </a:ext>
              </a:extLst>
            </p:cNvPr>
            <p:cNvSpPr txBox="1"/>
            <p:nvPr/>
          </p:nvSpPr>
          <p:spPr>
            <a:xfrm>
              <a:off x="1331753" y="4389191"/>
              <a:ext cx="1021031" cy="3000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Consultas totales</a:t>
              </a: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474.4 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(338.6)</a:t>
              </a:r>
            </a:p>
          </p:txBody>
        </p:sp>
        <p:sp>
          <p:nvSpPr>
            <p:cNvPr id="95" name="49 CuadroTexto">
              <a:extLst>
                <a:ext uri="{FF2B5EF4-FFF2-40B4-BE49-F238E27FC236}">
                  <a16:creationId xmlns:a16="http://schemas.microsoft.com/office/drawing/2014/main" id="{C83B2555-1B66-4656-9027-43C3279B7673}"/>
                </a:ext>
              </a:extLst>
            </p:cNvPr>
            <p:cNvSpPr txBox="1"/>
            <p:nvPr/>
          </p:nvSpPr>
          <p:spPr>
            <a:xfrm>
              <a:off x="2384473" y="4719301"/>
              <a:ext cx="949200" cy="30008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es-MX"/>
              </a:defPPr>
              <a:lvl1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 sz="750" b="1" i="1" ker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514350">
                <a:defRPr/>
              </a:pPr>
              <a:r>
                <a:rPr lang="es-MX" sz="675" dirty="0"/>
                <a:t>Interconsultas</a:t>
              </a:r>
            </a:p>
            <a:p>
              <a:pPr defTabSz="514350">
                <a:defRPr/>
              </a:pPr>
              <a:r>
                <a:rPr lang="es-MX" sz="675" dirty="0"/>
                <a:t>44.9 </a:t>
              </a:r>
              <a:r>
                <a:rPr lang="es-MX" sz="675" dirty="0">
                  <a:solidFill>
                    <a:srgbClr val="00B050"/>
                  </a:solidFill>
                </a:rPr>
                <a:t>(39.6)</a:t>
              </a:r>
            </a:p>
          </p:txBody>
        </p:sp>
        <p:sp>
          <p:nvSpPr>
            <p:cNvPr id="96" name="50 CuadroTexto">
              <a:extLst>
                <a:ext uri="{FF2B5EF4-FFF2-40B4-BE49-F238E27FC236}">
                  <a16:creationId xmlns:a16="http://schemas.microsoft.com/office/drawing/2014/main" id="{83C2A6B3-83B6-4C09-9FCA-346900BC6E78}"/>
                </a:ext>
              </a:extLst>
            </p:cNvPr>
            <p:cNvSpPr txBox="1"/>
            <p:nvPr/>
          </p:nvSpPr>
          <p:spPr>
            <a:xfrm>
              <a:off x="1865741" y="5061319"/>
              <a:ext cx="942473" cy="30008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T. Rehabilitación</a:t>
              </a: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78.8 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(68.01)</a:t>
              </a:r>
            </a:p>
          </p:txBody>
        </p:sp>
        <p:sp>
          <p:nvSpPr>
            <p:cNvPr id="97" name="51 CuadroTexto">
              <a:extLst>
                <a:ext uri="{FF2B5EF4-FFF2-40B4-BE49-F238E27FC236}">
                  <a16:creationId xmlns:a16="http://schemas.microsoft.com/office/drawing/2014/main" id="{51871CE0-A661-49DC-8C2F-CC03E7E31865}"/>
                </a:ext>
              </a:extLst>
            </p:cNvPr>
            <p:cNvSpPr txBox="1"/>
            <p:nvPr/>
          </p:nvSpPr>
          <p:spPr>
            <a:xfrm>
              <a:off x="2928554" y="5061319"/>
              <a:ext cx="880560" cy="30008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Consultas </a:t>
              </a:r>
              <a:r>
                <a:rPr lang="es-MX" sz="675" b="1" i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</a:t>
              </a: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Paliativa 6.7 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(4.7)</a:t>
              </a:r>
            </a:p>
          </p:txBody>
        </p:sp>
        <p:sp>
          <p:nvSpPr>
            <p:cNvPr id="98" name="61 CuadroTexto">
              <a:extLst>
                <a:ext uri="{FF2B5EF4-FFF2-40B4-BE49-F238E27FC236}">
                  <a16:creationId xmlns:a16="http://schemas.microsoft.com/office/drawing/2014/main" id="{1015A21B-5F2F-401C-8ACA-332C14EE8DF5}"/>
                </a:ext>
              </a:extLst>
            </p:cNvPr>
            <p:cNvSpPr txBox="1"/>
            <p:nvPr/>
          </p:nvSpPr>
          <p:spPr>
            <a:xfrm>
              <a:off x="3838550" y="2485710"/>
              <a:ext cx="736474" cy="4039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Estudios </a:t>
              </a:r>
            </a:p>
            <a:p>
              <a:pPr algn="ctr" defTabSz="685783">
                <a:defRPr/>
              </a:pPr>
              <a:r>
                <a:rPr lang="es-MX" sz="675" b="1" i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RX</a:t>
              </a:r>
              <a:endParaRPr lang="es-MX" sz="675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Yu Gothic"/>
                  <a:cs typeface="Arial" panose="020B0604020202020204" pitchFamily="34" charset="0"/>
                </a:rPr>
                <a:t>163.6 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ea typeface="Yu Gothic"/>
                  <a:cs typeface="Arial" panose="020B0604020202020204" pitchFamily="34" charset="0"/>
                </a:rPr>
                <a:t>(144.7)</a:t>
              </a:r>
            </a:p>
          </p:txBody>
        </p:sp>
        <p:sp>
          <p:nvSpPr>
            <p:cNvPr id="99" name="65 CuadroTexto">
              <a:extLst>
                <a:ext uri="{FF2B5EF4-FFF2-40B4-BE49-F238E27FC236}">
                  <a16:creationId xmlns:a16="http://schemas.microsoft.com/office/drawing/2014/main" id="{2EC2F9F6-CD87-43C0-940A-5A2496615D93}"/>
                </a:ext>
              </a:extLst>
            </p:cNvPr>
            <p:cNvSpPr txBox="1"/>
            <p:nvPr/>
          </p:nvSpPr>
          <p:spPr>
            <a:xfrm>
              <a:off x="3047055" y="2049013"/>
              <a:ext cx="754297" cy="4039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Ultrasonido</a:t>
              </a: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Yu Gothic"/>
                  <a:cs typeface="Arial" panose="020B0604020202020204" pitchFamily="34" charset="0"/>
                </a:rPr>
                <a:t>31.8 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ea typeface="Yu Gothic"/>
                  <a:cs typeface="Arial" panose="020B0604020202020204" pitchFamily="34" charset="0"/>
                </a:rPr>
                <a:t>(26.5)</a:t>
              </a:r>
            </a:p>
            <a:p>
              <a:pPr algn="ctr" defTabSz="685783">
                <a:defRPr/>
              </a:pPr>
              <a:endParaRPr lang="es-MX" sz="675" b="1" i="1" kern="0" dirty="0">
                <a:solidFill>
                  <a:srgbClr val="002060"/>
                </a:solidFill>
                <a:latin typeface="Arial" panose="020B0604020202020204" pitchFamily="34" charset="0"/>
                <a:ea typeface="Yu Gothic"/>
                <a:cs typeface="Arial" panose="020B0604020202020204" pitchFamily="34" charset="0"/>
              </a:endParaRPr>
            </a:p>
          </p:txBody>
        </p:sp>
        <p:sp>
          <p:nvSpPr>
            <p:cNvPr id="100" name="102 CuadroTexto">
              <a:extLst>
                <a:ext uri="{FF2B5EF4-FFF2-40B4-BE49-F238E27FC236}">
                  <a16:creationId xmlns:a16="http://schemas.microsoft.com/office/drawing/2014/main" id="{01612C5C-66BE-4CD7-968E-57705779B465}"/>
                </a:ext>
              </a:extLst>
            </p:cNvPr>
            <p:cNvSpPr txBox="1"/>
            <p:nvPr/>
          </p:nvSpPr>
          <p:spPr>
            <a:xfrm>
              <a:off x="4781802" y="4308946"/>
              <a:ext cx="766320" cy="4039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Urgencias reales</a:t>
              </a: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26.6 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(26.0)</a:t>
              </a:r>
            </a:p>
          </p:txBody>
        </p:sp>
        <p:sp>
          <p:nvSpPr>
            <p:cNvPr id="101" name="107 CuadroTexto">
              <a:extLst>
                <a:ext uri="{FF2B5EF4-FFF2-40B4-BE49-F238E27FC236}">
                  <a16:creationId xmlns:a16="http://schemas.microsoft.com/office/drawing/2014/main" id="{4179E838-6EF0-4879-8F8C-4D15B7063861}"/>
                </a:ext>
              </a:extLst>
            </p:cNvPr>
            <p:cNvSpPr txBox="1"/>
            <p:nvPr/>
          </p:nvSpPr>
          <p:spPr>
            <a:xfrm>
              <a:off x="4777445" y="4062507"/>
              <a:ext cx="1574765" cy="1809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800" b="1" cap="small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urgencias</a:t>
              </a:r>
            </a:p>
          </p:txBody>
        </p:sp>
        <p:sp>
          <p:nvSpPr>
            <p:cNvPr id="102" name="102 CuadroTexto">
              <a:extLst>
                <a:ext uri="{FF2B5EF4-FFF2-40B4-BE49-F238E27FC236}">
                  <a16:creationId xmlns:a16="http://schemas.microsoft.com/office/drawing/2014/main" id="{E967747B-B0DD-4233-AF43-ABA59D35A4B6}"/>
                </a:ext>
              </a:extLst>
            </p:cNvPr>
            <p:cNvSpPr txBox="1"/>
            <p:nvPr/>
          </p:nvSpPr>
          <p:spPr>
            <a:xfrm>
              <a:off x="5603702" y="4316436"/>
              <a:ext cx="722391" cy="4039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Valoraciones</a:t>
              </a: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80.4 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(65.0)</a:t>
              </a:r>
            </a:p>
            <a:p>
              <a:pPr algn="ctr" defTabSz="685783">
                <a:defRPr/>
              </a:pPr>
              <a:endParaRPr lang="es-MX" sz="675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102 CuadroTexto">
              <a:extLst>
                <a:ext uri="{FF2B5EF4-FFF2-40B4-BE49-F238E27FC236}">
                  <a16:creationId xmlns:a16="http://schemas.microsoft.com/office/drawing/2014/main" id="{B39563EE-FD32-4BA8-94FA-E96FD8697015}"/>
                </a:ext>
              </a:extLst>
            </p:cNvPr>
            <p:cNvSpPr txBox="1"/>
            <p:nvPr/>
          </p:nvSpPr>
          <p:spPr>
            <a:xfrm>
              <a:off x="4804235" y="4766911"/>
              <a:ext cx="1530187" cy="3000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Accidentes y violencias</a:t>
              </a:r>
            </a:p>
            <a:p>
              <a:pPr algn="ctr" defTabSz="685783">
                <a:defRPr/>
              </a:pPr>
              <a:r>
                <a:rPr lang="es-MX" sz="675" b="1" i="1" kern="0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s-MX" sz="675" b="1" i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(8.1)</a:t>
              </a:r>
            </a:p>
          </p:txBody>
        </p:sp>
        <p:sp>
          <p:nvSpPr>
            <p:cNvPr id="105" name="Rectángulo: esquinas redondeadas 16">
              <a:extLst>
                <a:ext uri="{FF2B5EF4-FFF2-40B4-BE49-F238E27FC236}">
                  <a16:creationId xmlns:a16="http://schemas.microsoft.com/office/drawing/2014/main" id="{3630F518-045E-4995-923A-B6A4CB6B8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812" y="1355684"/>
              <a:ext cx="2569220" cy="284395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/>
              <a:r>
                <a:rPr lang="es-MX" altLang="es-MX" sz="1600" b="1" i="1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Un día de Actividades 2021 </a:t>
              </a:r>
              <a:r>
                <a:rPr lang="es-MX" altLang="es-MX" sz="1600" b="1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(2020)</a:t>
              </a:r>
            </a:p>
          </p:txBody>
        </p:sp>
        <p:sp>
          <p:nvSpPr>
            <p:cNvPr id="106" name="114 CuadroTexto">
              <a:extLst>
                <a:ext uri="{FF2B5EF4-FFF2-40B4-BE49-F238E27FC236}">
                  <a16:creationId xmlns:a16="http://schemas.microsoft.com/office/drawing/2014/main" id="{AE58F36B-BCD0-4394-BDF8-727E8FDAD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7751" y="3233720"/>
              <a:ext cx="1158966" cy="2520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defTabSz="685800"/>
              <a:r>
                <a:rPr lang="es-MX" altLang="es-MX" sz="675" b="1" i="1" dirty="0">
                  <a:solidFill>
                    <a:srgbClr val="4472C4">
                      <a:lumMod val="50000"/>
                    </a:srgbClr>
                  </a:solidFill>
                  <a:latin typeface="Arial" charset="0"/>
                </a:rPr>
                <a:t>Tasa de Eventos Adversos</a:t>
              </a:r>
            </a:p>
            <a:p>
              <a:pPr algn="ctr" defTabSz="685800"/>
              <a:r>
                <a:rPr lang="es-MX" altLang="es-MX" sz="675" b="1" i="1" dirty="0">
                  <a:solidFill>
                    <a:srgbClr val="4472C4">
                      <a:lumMod val="50000"/>
                    </a:srgbClr>
                  </a:solidFill>
                  <a:latin typeface="Arial" charset="0"/>
                </a:rPr>
                <a:t>1.67 </a:t>
              </a:r>
              <a:r>
                <a:rPr lang="es-MX" altLang="es-MX" sz="675" b="1" i="1" dirty="0">
                  <a:solidFill>
                    <a:srgbClr val="00B050"/>
                  </a:solidFill>
                  <a:latin typeface="Arial" charset="0"/>
                </a:rPr>
                <a:t>(1.48)</a:t>
              </a:r>
            </a:p>
          </p:txBody>
        </p:sp>
        <p:pic>
          <p:nvPicPr>
            <p:cNvPr id="107" name="Imagen 106">
              <a:extLst>
                <a:ext uri="{FF2B5EF4-FFF2-40B4-BE49-F238E27FC236}">
                  <a16:creationId xmlns:a16="http://schemas.microsoft.com/office/drawing/2014/main" id="{99C3DB9E-374B-40F6-BA88-C187DFBDE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3167" r="97583">
                          <a14:foregroundMark x1="3750" y1="46833" x2="9583" y2="51583"/>
                          <a14:foregroundMark x1="9583" y1="51583" x2="12417" y2="51167"/>
                          <a14:foregroundMark x1="3167" y1="47833" x2="9833" y2="50250"/>
                          <a14:foregroundMark x1="9833" y1="50250" x2="15417" y2="47333"/>
                          <a14:foregroundMark x1="10000" y1="48417" x2="17417" y2="46667"/>
                          <a14:foregroundMark x1="17417" y1="46667" x2="18417" y2="46750"/>
                          <a14:foregroundMark x1="20917" y1="46083" x2="28333" y2="45667"/>
                          <a14:foregroundMark x1="28333" y1="45667" x2="43250" y2="46833"/>
                          <a14:foregroundMark x1="43250" y1="46833" x2="73833" y2="45500"/>
                          <a14:foregroundMark x1="73833" y1="45500" x2="80250" y2="45833"/>
                          <a14:foregroundMark x1="84750" y1="47667" x2="91917" y2="47250"/>
                          <a14:foregroundMark x1="91917" y1="47250" x2="97583" y2="52000"/>
                          <a14:foregroundMark x1="97583" y1="52000" x2="88167" y2="53083"/>
                        </a14:backgroundRemoval>
                      </a14:imgEffect>
                    </a14:imgLayer>
                  </a14:imgProps>
                </a:ext>
              </a:extLst>
            </a:blip>
            <a:srcRect l="20750" t="44341" r="19559" b="45210"/>
            <a:stretch/>
          </p:blipFill>
          <p:spPr>
            <a:xfrm>
              <a:off x="1111543" y="3905896"/>
              <a:ext cx="3446921" cy="347284"/>
            </a:xfrm>
            <a:prstGeom prst="rect">
              <a:avLst/>
            </a:prstGeom>
          </p:spPr>
        </p:pic>
        <p:pic>
          <p:nvPicPr>
            <p:cNvPr id="108" name="Imagen 107">
              <a:extLst>
                <a:ext uri="{FF2B5EF4-FFF2-40B4-BE49-F238E27FC236}">
                  <a16:creationId xmlns:a16="http://schemas.microsoft.com/office/drawing/2014/main" id="{4D5DA157-AFB1-4589-B270-640D6BA0B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3167" r="97583">
                          <a14:foregroundMark x1="3750" y1="46833" x2="9583" y2="51583"/>
                          <a14:foregroundMark x1="9583" y1="51583" x2="12417" y2="51167"/>
                          <a14:foregroundMark x1="3167" y1="47833" x2="9833" y2="50250"/>
                          <a14:foregroundMark x1="9833" y1="50250" x2="15417" y2="47333"/>
                          <a14:foregroundMark x1="10000" y1="48417" x2="17417" y2="46667"/>
                          <a14:foregroundMark x1="17417" y1="46667" x2="18417" y2="46750"/>
                          <a14:foregroundMark x1="20917" y1="46083" x2="28333" y2="45667"/>
                          <a14:foregroundMark x1="28333" y1="45667" x2="43250" y2="46833"/>
                          <a14:foregroundMark x1="43250" y1="46833" x2="73833" y2="45500"/>
                          <a14:foregroundMark x1="73833" y1="45500" x2="80250" y2="45833"/>
                          <a14:foregroundMark x1="84750" y1="47667" x2="91917" y2="47250"/>
                          <a14:foregroundMark x1="91917" y1="47250" x2="97583" y2="52000"/>
                          <a14:foregroundMark x1="97583" y1="52000" x2="88167" y2="53083"/>
                        </a14:backgroundRemoval>
                      </a14:imgEffect>
                    </a14:imgLayer>
                  </a14:imgProps>
                </a:ext>
              </a:extLst>
            </a:blip>
            <a:srcRect l="20750" t="44341" r="19559" b="45210"/>
            <a:stretch/>
          </p:blipFill>
          <p:spPr>
            <a:xfrm>
              <a:off x="1111543" y="2966658"/>
              <a:ext cx="3446921" cy="347284"/>
            </a:xfrm>
            <a:prstGeom prst="rect">
              <a:avLst/>
            </a:prstGeom>
          </p:spPr>
        </p:pic>
        <p:pic>
          <p:nvPicPr>
            <p:cNvPr id="109" name="Imagen 108">
              <a:extLst>
                <a:ext uri="{FF2B5EF4-FFF2-40B4-BE49-F238E27FC236}">
                  <a16:creationId xmlns:a16="http://schemas.microsoft.com/office/drawing/2014/main" id="{81199A1A-430F-4BD2-BC50-DFEA86803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3167" r="97583">
                          <a14:foregroundMark x1="3750" y1="46833" x2="9583" y2="51583"/>
                          <a14:foregroundMark x1="9583" y1="51583" x2="12417" y2="51167"/>
                          <a14:foregroundMark x1="3167" y1="47833" x2="9833" y2="50250"/>
                          <a14:foregroundMark x1="9833" y1="50250" x2="15417" y2="47333"/>
                          <a14:foregroundMark x1="10000" y1="48417" x2="17417" y2="46667"/>
                          <a14:foregroundMark x1="17417" y1="46667" x2="18417" y2="46750"/>
                          <a14:foregroundMark x1="20917" y1="46083" x2="28333" y2="45667"/>
                          <a14:foregroundMark x1="28333" y1="45667" x2="43250" y2="46833"/>
                          <a14:foregroundMark x1="43250" y1="46833" x2="73833" y2="45500"/>
                          <a14:foregroundMark x1="73833" y1="45500" x2="80250" y2="45833"/>
                          <a14:foregroundMark x1="84750" y1="47667" x2="91917" y2="47250"/>
                          <a14:foregroundMark x1="91917" y1="47250" x2="97583" y2="52000"/>
                          <a14:foregroundMark x1="97583" y1="52000" x2="88167" y2="53083"/>
                        </a14:backgroundRemoval>
                      </a14:imgEffect>
                    </a14:imgLayer>
                  </a14:imgProps>
                </a:ext>
              </a:extLst>
            </a:blip>
            <a:srcRect l="20750" t="44341" r="19559" b="45210"/>
            <a:stretch/>
          </p:blipFill>
          <p:spPr>
            <a:xfrm rot="5400000">
              <a:off x="2830012" y="3415848"/>
              <a:ext cx="3438536" cy="347284"/>
            </a:xfrm>
            <a:prstGeom prst="rect">
              <a:avLst/>
            </a:prstGeom>
          </p:spPr>
        </p:pic>
        <p:pic>
          <p:nvPicPr>
            <p:cNvPr id="110" name="Imagen 109">
              <a:extLst>
                <a:ext uri="{FF2B5EF4-FFF2-40B4-BE49-F238E27FC236}">
                  <a16:creationId xmlns:a16="http://schemas.microsoft.com/office/drawing/2014/main" id="{62912083-001C-4754-A1FB-2409AFC23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3167" r="97583">
                          <a14:foregroundMark x1="3750" y1="46833" x2="9583" y2="51583"/>
                          <a14:foregroundMark x1="9583" y1="51583" x2="12417" y2="51167"/>
                          <a14:foregroundMark x1="3167" y1="47833" x2="9833" y2="50250"/>
                          <a14:foregroundMark x1="9833" y1="50250" x2="15417" y2="47333"/>
                          <a14:foregroundMark x1="10000" y1="48417" x2="17417" y2="46667"/>
                          <a14:foregroundMark x1="17417" y1="46667" x2="18417" y2="46750"/>
                          <a14:foregroundMark x1="20917" y1="46083" x2="28333" y2="45667"/>
                          <a14:foregroundMark x1="28333" y1="45667" x2="43250" y2="46833"/>
                          <a14:foregroundMark x1="43250" y1="46833" x2="73833" y2="45500"/>
                          <a14:foregroundMark x1="73833" y1="45500" x2="80250" y2="45833"/>
                          <a14:foregroundMark x1="84750" y1="47667" x2="91917" y2="47250"/>
                          <a14:foregroundMark x1="91917" y1="47250" x2="97583" y2="52000"/>
                          <a14:foregroundMark x1="97583" y1="52000" x2="88167" y2="53083"/>
                        </a14:backgroundRemoval>
                      </a14:imgEffect>
                    </a14:imgLayer>
                  </a14:imgProps>
                </a:ext>
              </a:extLst>
            </a:blip>
            <a:srcRect l="20750" t="44341" r="19559" b="45210"/>
            <a:stretch/>
          </p:blipFill>
          <p:spPr>
            <a:xfrm rot="5400000">
              <a:off x="4601434" y="3414306"/>
              <a:ext cx="3472268" cy="347284"/>
            </a:xfrm>
            <a:prstGeom prst="rect">
              <a:avLst/>
            </a:prstGeom>
          </p:spPr>
        </p:pic>
        <p:sp>
          <p:nvSpPr>
            <p:cNvPr id="111" name="104 CuadroTexto">
              <a:extLst>
                <a:ext uri="{FF2B5EF4-FFF2-40B4-BE49-F238E27FC236}">
                  <a16:creationId xmlns:a16="http://schemas.microsoft.com/office/drawing/2014/main" id="{57F08C89-7CE8-4A1D-9560-074C21361055}"/>
                </a:ext>
              </a:extLst>
            </p:cNvPr>
            <p:cNvSpPr txBox="1"/>
            <p:nvPr/>
          </p:nvSpPr>
          <p:spPr>
            <a:xfrm>
              <a:off x="6612235" y="1960726"/>
              <a:ext cx="1266993" cy="2843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s-MX" sz="800" b="1" cap="small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INDICADORES HOSPITALARIOS</a:t>
              </a:r>
            </a:p>
          </p:txBody>
        </p:sp>
        <p:sp>
          <p:nvSpPr>
            <p:cNvPr id="112" name="Rectángulo 111">
              <a:extLst>
                <a:ext uri="{FF2B5EF4-FFF2-40B4-BE49-F238E27FC236}">
                  <a16:creationId xmlns:a16="http://schemas.microsoft.com/office/drawing/2014/main" id="{CEE8EB13-FA95-4205-ADB0-5006E42E4D10}"/>
                </a:ext>
              </a:extLst>
            </p:cNvPr>
            <p:cNvSpPr/>
            <p:nvPr/>
          </p:nvSpPr>
          <p:spPr>
            <a:xfrm>
              <a:off x="6821906" y="4746459"/>
              <a:ext cx="216569" cy="1263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MX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Rectángulo 112">
              <a:extLst>
                <a:ext uri="{FF2B5EF4-FFF2-40B4-BE49-F238E27FC236}">
                  <a16:creationId xmlns:a16="http://schemas.microsoft.com/office/drawing/2014/main" id="{C70C5042-9400-4513-A9DB-36C806413B4B}"/>
                </a:ext>
              </a:extLst>
            </p:cNvPr>
            <p:cNvSpPr/>
            <p:nvPr/>
          </p:nvSpPr>
          <p:spPr>
            <a:xfrm>
              <a:off x="6821905" y="4890837"/>
              <a:ext cx="216569" cy="12129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MX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CuadroTexto 113">
              <a:extLst>
                <a:ext uri="{FF2B5EF4-FFF2-40B4-BE49-F238E27FC236}">
                  <a16:creationId xmlns:a16="http://schemas.microsoft.com/office/drawing/2014/main" id="{4F2E0572-BA12-4B10-B731-63460625CE5F}"/>
                </a:ext>
              </a:extLst>
            </p:cNvPr>
            <p:cNvSpPr txBox="1"/>
            <p:nvPr/>
          </p:nvSpPr>
          <p:spPr>
            <a:xfrm>
              <a:off x="7841580" y="4683291"/>
              <a:ext cx="396695" cy="1939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MX" sz="900" dirty="0">
                  <a:solidFill>
                    <a:prstClr val="black"/>
                  </a:solidFill>
                  <a:latin typeface="Calibri" panose="020F0502020204030204"/>
                </a:rPr>
                <a:t>365</a:t>
              </a:r>
              <a:endParaRPr lang="es-MX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F7A3F434-A4FF-4A32-A6CA-95D023DD69F5}"/>
                </a:ext>
              </a:extLst>
            </p:cNvPr>
            <p:cNvSpPr txBox="1"/>
            <p:nvPr/>
          </p:nvSpPr>
          <p:spPr>
            <a:xfrm>
              <a:off x="7829103" y="4928384"/>
              <a:ext cx="409172" cy="193906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MX" sz="900" dirty="0">
                  <a:solidFill>
                    <a:prstClr val="black"/>
                  </a:solidFill>
                  <a:latin typeface="Calibri" panose="020F0502020204030204"/>
                </a:rPr>
                <a:t>252</a:t>
              </a:r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30915EA-727C-4BA3-93C2-A8B931F40844}"/>
              </a:ext>
            </a:extLst>
          </p:cNvPr>
          <p:cNvSpPr/>
          <p:nvPr/>
        </p:nvSpPr>
        <p:spPr>
          <a:xfrm>
            <a:off x="5188789" y="141261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 T E N C I Ó N   M É D I C A</a:t>
            </a:r>
          </a:p>
        </p:txBody>
      </p:sp>
    </p:spTree>
    <p:extLst>
      <p:ext uri="{BB962C8B-B14F-4D97-AF65-F5344CB8AC3E}">
        <p14:creationId xmlns:p14="http://schemas.microsoft.com/office/powerpoint/2010/main" val="406112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">
            <a:extLst>
              <a:ext uri="{FF2B5EF4-FFF2-40B4-BE49-F238E27FC236}">
                <a16:creationId xmlns:a16="http://schemas.microsoft.com/office/drawing/2014/main" id="{E1136803-501E-4189-8664-3EB5F9C2B5AB}"/>
              </a:ext>
            </a:extLst>
          </p:cNvPr>
          <p:cNvSpPr/>
          <p:nvPr/>
        </p:nvSpPr>
        <p:spPr>
          <a:xfrm>
            <a:off x="382931" y="4913288"/>
            <a:ext cx="3746410" cy="3385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s-MX" sz="1600" dirty="0">
                <a:latin typeface="+mj-lt"/>
              </a:rPr>
              <a:t>Relación Primera vez / Subsecuentes (1/18)</a:t>
            </a:r>
          </a:p>
        </p:txBody>
      </p:sp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390597CE-41AA-425B-A969-5FCDF5AB9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118812"/>
              </p:ext>
            </p:extLst>
          </p:nvPr>
        </p:nvGraphicFramePr>
        <p:xfrm>
          <a:off x="382931" y="1917892"/>
          <a:ext cx="3495895" cy="258036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10629">
                  <a:extLst>
                    <a:ext uri="{9D8B030D-6E8A-4147-A177-3AD203B41FA5}">
                      <a16:colId xmlns:a16="http://schemas.microsoft.com/office/drawing/2014/main" val="2878252024"/>
                    </a:ext>
                  </a:extLst>
                </a:gridCol>
                <a:gridCol w="727018">
                  <a:extLst>
                    <a:ext uri="{9D8B030D-6E8A-4147-A177-3AD203B41FA5}">
                      <a16:colId xmlns:a16="http://schemas.microsoft.com/office/drawing/2014/main" val="1666648199"/>
                    </a:ext>
                  </a:extLst>
                </a:gridCol>
                <a:gridCol w="679124">
                  <a:extLst>
                    <a:ext uri="{9D8B030D-6E8A-4147-A177-3AD203B41FA5}">
                      <a16:colId xmlns:a16="http://schemas.microsoft.com/office/drawing/2014/main" val="1552797054"/>
                    </a:ext>
                  </a:extLst>
                </a:gridCol>
                <a:gridCol w="679124">
                  <a:extLst>
                    <a:ext uri="{9D8B030D-6E8A-4147-A177-3AD203B41FA5}">
                      <a16:colId xmlns:a16="http://schemas.microsoft.com/office/drawing/2014/main" val="648106039"/>
                    </a:ext>
                  </a:extLst>
                </a:gridCol>
              </a:tblGrid>
              <a:tr h="672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Concepto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66550"/>
                  </a:ext>
                </a:extLst>
              </a:tr>
              <a:tr h="4770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Pre consulta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19,368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11,560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18,528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77900"/>
                  </a:ext>
                </a:extLst>
              </a:tr>
              <a:tr h="4770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1era vez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5,107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4,159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5,153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751407"/>
                  </a:ext>
                </a:extLst>
              </a:tr>
              <a:tr h="4770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Subsecuente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122,035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69,604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95,878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60358"/>
                  </a:ext>
                </a:extLst>
              </a:tr>
              <a:tr h="4770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b="1" i="0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TOTAL C.E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b="1" i="0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146,510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b="1" i="0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85,323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400" b="1" i="0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119,559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161732"/>
                  </a:ext>
                </a:extLst>
              </a:tr>
            </a:tbl>
          </a:graphicData>
        </a:graphic>
      </p:graphicFrame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7D16D5EC-012E-4CCD-88E8-7B9AF64C58F9}"/>
              </a:ext>
            </a:extLst>
          </p:cNvPr>
          <p:cNvSpPr/>
          <p:nvPr/>
        </p:nvSpPr>
        <p:spPr>
          <a:xfrm>
            <a:off x="651021" y="1294601"/>
            <a:ext cx="2756234" cy="523136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Consulta Externa (C.E)</a:t>
            </a:r>
          </a:p>
          <a:p>
            <a:pPr algn="ctr"/>
            <a:r>
              <a:rPr 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2019–2021</a:t>
            </a: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5ADBA886-43D8-4EDF-8606-BB60DB0FDD39}"/>
              </a:ext>
            </a:extLst>
          </p:cNvPr>
          <p:cNvSpPr/>
          <p:nvPr/>
        </p:nvSpPr>
        <p:spPr>
          <a:xfrm>
            <a:off x="3681794" y="646721"/>
            <a:ext cx="5462206" cy="529744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Principales Causas de Morbilidad en la C.E de Especialidad Lista Básica </a:t>
            </a:r>
            <a:br>
              <a:rPr lang="es-ES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2019 - 2021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5773D44E-D7AF-4025-A887-1F6F6DBBC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46814"/>
              </p:ext>
            </p:extLst>
          </p:nvPr>
        </p:nvGraphicFramePr>
        <p:xfrm>
          <a:off x="4182046" y="1343624"/>
          <a:ext cx="4579023" cy="3908218"/>
        </p:xfrm>
        <a:graphic>
          <a:graphicData uri="http://schemas.openxmlformats.org/drawingml/2006/table">
            <a:tbl>
              <a:tblPr firstRow="1" bandRow="1"/>
              <a:tblGrid>
                <a:gridCol w="2449740">
                  <a:extLst>
                    <a:ext uri="{9D8B030D-6E8A-4147-A177-3AD203B41FA5}">
                      <a16:colId xmlns:a16="http://schemas.microsoft.com/office/drawing/2014/main" val="3638345472"/>
                    </a:ext>
                  </a:extLst>
                </a:gridCol>
                <a:gridCol w="735365">
                  <a:extLst>
                    <a:ext uri="{9D8B030D-6E8A-4147-A177-3AD203B41FA5}">
                      <a16:colId xmlns:a16="http://schemas.microsoft.com/office/drawing/2014/main" val="4234544580"/>
                    </a:ext>
                  </a:extLst>
                </a:gridCol>
                <a:gridCol w="652636">
                  <a:extLst>
                    <a:ext uri="{9D8B030D-6E8A-4147-A177-3AD203B41FA5}">
                      <a16:colId xmlns:a16="http://schemas.microsoft.com/office/drawing/2014/main" val="1056143195"/>
                    </a:ext>
                  </a:extLst>
                </a:gridCol>
                <a:gridCol w="741282">
                  <a:extLst>
                    <a:ext uri="{9D8B030D-6E8A-4147-A177-3AD203B41FA5}">
                      <a16:colId xmlns:a16="http://schemas.microsoft.com/office/drawing/2014/main" val="1030610222"/>
                    </a:ext>
                  </a:extLst>
                </a:gridCol>
              </a:tblGrid>
              <a:tr h="360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10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Causas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10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10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10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66550"/>
                  </a:ext>
                </a:extLst>
              </a:tr>
              <a:tr h="544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Malformaciones congénitas,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deformidades y anomalías cromosómicas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2,709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(17.8%)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1,481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(17.2%)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2,484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(18.02%)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155491"/>
                  </a:ext>
                </a:extLst>
              </a:tr>
              <a:tr h="435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Enfermedades endócrinas, nutricionales y metabólicas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1,410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(9.3%)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799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(9.3%)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1,418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(10.29%)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77900"/>
                  </a:ext>
                </a:extLst>
              </a:tr>
              <a:tr h="435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Tumores (Neoplasias)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842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(5.5%)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590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(6.8%)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849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(6.16%)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161732"/>
                  </a:ext>
                </a:extLst>
              </a:tr>
              <a:tr h="435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Trastornos mentales y del comportamiento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1,137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(7.5%)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586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(6.8%)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813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(5.9%)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330636"/>
                  </a:ext>
                </a:extLst>
              </a:tr>
              <a:tr h="435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Enfermedades del sistema urinario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583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(4.7%)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432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(5.01%)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688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(4.99%)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21373"/>
                  </a:ext>
                </a:extLst>
              </a:tr>
              <a:tr h="435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Enfermedades de la piel y el tejido subcutáneo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610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(3.8%)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329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(3.82%)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670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(4.86%)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778976"/>
                  </a:ext>
                </a:extLst>
              </a:tr>
              <a:tr h="53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Todas las demás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7,913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(52%)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4,405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(51.1%)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6,859</a:t>
                      </a:r>
                    </a:p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(49.77%)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273655"/>
                  </a:ext>
                </a:extLst>
              </a:tr>
              <a:tr h="293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1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763" marR="4763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15,204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8,622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13,781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111567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2288A6AC-1F79-48F3-8D9A-8CF672382401}"/>
              </a:ext>
            </a:extLst>
          </p:cNvPr>
          <p:cNvSpPr/>
          <p:nvPr/>
        </p:nvSpPr>
        <p:spPr>
          <a:xfrm>
            <a:off x="5188789" y="109363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 T E N C I Ó N   M É D I C A</a:t>
            </a:r>
          </a:p>
        </p:txBody>
      </p:sp>
    </p:spTree>
    <p:extLst>
      <p:ext uri="{BB962C8B-B14F-4D97-AF65-F5344CB8AC3E}">
        <p14:creationId xmlns:p14="http://schemas.microsoft.com/office/powerpoint/2010/main" val="214174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23">
            <a:extLst>
              <a:ext uri="{FF2B5EF4-FFF2-40B4-BE49-F238E27FC236}">
                <a16:creationId xmlns:a16="http://schemas.microsoft.com/office/drawing/2014/main" id="{706A2108-ED11-45FF-860D-EFC29A48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0" y="514335"/>
            <a:ext cx="4286869" cy="568762"/>
          </a:xfrm>
          <a:prstGeom prst="roundRect">
            <a:avLst>
              <a:gd name="adj" fmla="val 14419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Principales causas de atención Urgencias Calificadas</a:t>
            </a:r>
          </a:p>
          <a:p>
            <a:pPr algn="ctr"/>
            <a:r>
              <a:rPr lang="es-MX" altLang="es-MX" sz="1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Total:</a:t>
            </a:r>
            <a:r>
              <a:rPr lang="es-MX" altLang="es-MX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MX" altLang="es-MX" sz="1400" b="1" dirty="0">
                <a:solidFill>
                  <a:srgbClr val="FF0000"/>
                </a:solidFill>
                <a:latin typeface="+mj-lt"/>
              </a:rPr>
              <a:t>9,709</a:t>
            </a:r>
            <a:r>
              <a:rPr lang="es-MX" altLang="es-MX" sz="1400" b="1" dirty="0">
                <a:latin typeface="+mj-lt"/>
              </a:rPr>
              <a:t> </a:t>
            </a:r>
            <a:r>
              <a:rPr lang="es-MX" altLang="es-MX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es-MX" altLang="es-MX" sz="1400" b="1" dirty="0">
                <a:solidFill>
                  <a:schemeClr val="accent2"/>
                </a:solidFill>
                <a:latin typeface="+mj-lt"/>
              </a:rPr>
              <a:t>9,473</a:t>
            </a:r>
            <a:r>
              <a:rPr lang="es-MX" altLang="es-MX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8B5A0344-F3EB-499B-A5B2-E929E0657E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695711"/>
              </p:ext>
            </p:extLst>
          </p:nvPr>
        </p:nvGraphicFramePr>
        <p:xfrm>
          <a:off x="88880" y="947207"/>
          <a:ext cx="4362252" cy="518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8448033-C0CC-42C7-94FE-0B661F4242FC}"/>
              </a:ext>
            </a:extLst>
          </p:cNvPr>
          <p:cNvSpPr/>
          <p:nvPr/>
        </p:nvSpPr>
        <p:spPr>
          <a:xfrm>
            <a:off x="4820782" y="423419"/>
            <a:ext cx="4473504" cy="523136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Urgencias</a:t>
            </a:r>
          </a:p>
          <a:p>
            <a:pPr algn="ctr"/>
            <a:r>
              <a:rPr lang="es-MX" sz="1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2020–2021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798D1AF-FCCA-462A-9EBC-77F91213A5E5}"/>
              </a:ext>
            </a:extLst>
          </p:cNvPr>
          <p:cNvSpPr/>
          <p:nvPr/>
        </p:nvSpPr>
        <p:spPr>
          <a:xfrm>
            <a:off x="4488736" y="947207"/>
            <a:ext cx="4579578" cy="8309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spcBef>
                <a:spcPct val="0"/>
              </a:spcBef>
            </a:pPr>
            <a:r>
              <a:rPr lang="es-MX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En el 2021 de las 29,372 (2020  con 23,714) valoraciones en urgencias, el </a:t>
            </a:r>
            <a:r>
              <a:rPr lang="es-MX" sz="1200" b="1" dirty="0">
                <a:solidFill>
                  <a:srgbClr val="4472C4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33.06% (9,709)</a:t>
            </a:r>
            <a:r>
              <a:rPr lang="es-MX" sz="1200" dirty="0">
                <a:solidFill>
                  <a:srgbClr val="4472C4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requirió mantenerse en el área de observación por horas o incluso días y 685 fueron referidas a otro nivel de atención o enviados a su domicilio.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A763BEB1-5685-4192-8F6C-F4381C0D30BE}"/>
              </a:ext>
            </a:extLst>
          </p:cNvPr>
          <p:cNvSpPr/>
          <p:nvPr/>
        </p:nvSpPr>
        <p:spPr>
          <a:xfrm>
            <a:off x="4488735" y="1815764"/>
            <a:ext cx="4629805" cy="64633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spcBef>
                <a:spcPct val="0"/>
              </a:spcBef>
            </a:pPr>
            <a:r>
              <a:rPr lang="es-MX" sz="1200" dirty="0">
                <a:solidFill>
                  <a:prstClr val="black"/>
                </a:solidFill>
                <a:latin typeface="+mj-lt"/>
              </a:rPr>
              <a:t>El </a:t>
            </a:r>
            <a:r>
              <a:rPr lang="es-MX" sz="1200" b="1" dirty="0">
                <a:solidFill>
                  <a:srgbClr val="4472C4">
                    <a:lumMod val="50000"/>
                  </a:srgbClr>
                </a:solidFill>
                <a:latin typeface="+mj-lt"/>
              </a:rPr>
              <a:t>80%</a:t>
            </a:r>
            <a:r>
              <a:rPr lang="es-MX" sz="1200" dirty="0">
                <a:solidFill>
                  <a:srgbClr val="984806"/>
                </a:solidFill>
                <a:latin typeface="+mj-lt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+mj-lt"/>
              </a:rPr>
              <a:t>de los casos se valoraron en menos de 10 minutos por </a:t>
            </a:r>
            <a:r>
              <a:rPr lang="es-MX" sz="1200" b="1" dirty="0" err="1">
                <a:solidFill>
                  <a:srgbClr val="4472C4">
                    <a:lumMod val="50000"/>
                  </a:srgbClr>
                </a:solidFill>
                <a:latin typeface="+mj-lt"/>
              </a:rPr>
              <a:t>Triage</a:t>
            </a:r>
            <a:r>
              <a:rPr lang="es-MX" sz="1200" dirty="0">
                <a:solidFill>
                  <a:srgbClr val="4472C4">
                    <a:lumMod val="50000"/>
                  </a:srgbClr>
                </a:solidFill>
                <a:latin typeface="+mj-lt"/>
              </a:rPr>
              <a:t>,</a:t>
            </a:r>
            <a:r>
              <a:rPr lang="es-MX" sz="1200" dirty="0">
                <a:solidFill>
                  <a:prstClr val="black"/>
                </a:solidFill>
                <a:latin typeface="+mj-lt"/>
              </a:rPr>
              <a:t> que permite detectar una urgencia calificada que requieren atención inmediata.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E87B7B2-BB3C-4176-83DC-FF4D44254162}"/>
              </a:ext>
            </a:extLst>
          </p:cNvPr>
          <p:cNvSpPr/>
          <p:nvPr/>
        </p:nvSpPr>
        <p:spPr>
          <a:xfrm>
            <a:off x="4387801" y="2501975"/>
            <a:ext cx="4655266" cy="64633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spcBef>
                <a:spcPct val="0"/>
              </a:spcBef>
            </a:pPr>
            <a:r>
              <a:rPr lang="es-MX" sz="1200" b="1" dirty="0">
                <a:solidFill>
                  <a:srgbClr val="4472C4">
                    <a:lumMod val="50000"/>
                  </a:srgbClr>
                </a:solidFill>
                <a:latin typeface="+mj-lt"/>
              </a:rPr>
              <a:t>Los accidentes y violencias ocuparon el primer lugar de las urgencias reales con 3,620 casos (37.28 %) de estos el 1,493 lo que representa41.7% son fracturas.</a:t>
            </a:r>
            <a:endParaRPr lang="es-MX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CuadroTexto 36">
            <a:extLst>
              <a:ext uri="{FF2B5EF4-FFF2-40B4-BE49-F238E27FC236}">
                <a16:creationId xmlns:a16="http://schemas.microsoft.com/office/drawing/2014/main" id="{D8B17D7A-AA61-49F8-9AB6-5B08E5864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353" y="3127625"/>
            <a:ext cx="493376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i="1"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r>
              <a:rPr lang="es-MX" altLang="es-MX" sz="1200" b="1" i="0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Principales causas de atención en pre hospitalización </a:t>
            </a:r>
          </a:p>
          <a:p>
            <a:pPr defTabSz="685800"/>
            <a:r>
              <a:rPr lang="es-MX" altLang="es-MX" sz="1200" i="0" dirty="0">
                <a:solidFill>
                  <a:prstClr val="black"/>
                </a:solidFill>
              </a:rPr>
              <a:t>Lista detallada (Urgencias reales </a:t>
            </a:r>
            <a:r>
              <a:rPr lang="es-MX" altLang="es-MX" sz="1200" i="0" dirty="0">
                <a:solidFill>
                  <a:srgbClr val="4472C4">
                    <a:lumMod val="50000"/>
                  </a:srgbClr>
                </a:solidFill>
              </a:rPr>
              <a:t>5,969</a:t>
            </a:r>
            <a:r>
              <a:rPr lang="es-MX" altLang="es-MX" sz="1200" i="0" dirty="0">
                <a:solidFill>
                  <a:prstClr val="black"/>
                </a:solidFill>
              </a:rPr>
              <a:t>):</a:t>
            </a:r>
          </a:p>
          <a:p>
            <a:pPr marL="214313" indent="-214313" algn="l" defTabSz="685800">
              <a:buClr>
                <a:srgbClr val="B05757"/>
              </a:buClr>
              <a:buFont typeface="Wingdings" panose="05000000000000000000" pitchFamily="2" charset="2"/>
              <a:buChar char="ü"/>
            </a:pPr>
            <a:r>
              <a:rPr lang="es-MX" altLang="es-MX" sz="1200" b="1" i="0" dirty="0">
                <a:solidFill>
                  <a:prstClr val="black"/>
                </a:solidFill>
              </a:rPr>
              <a:t>Traumatismo intracraneal</a:t>
            </a:r>
            <a:r>
              <a:rPr lang="es-MX" altLang="es-MX" sz="1200" i="0" dirty="0">
                <a:solidFill>
                  <a:prstClr val="black"/>
                </a:solidFill>
              </a:rPr>
              <a:t>: </a:t>
            </a:r>
            <a:r>
              <a:rPr lang="es-MX" altLang="es-MX" sz="1200" i="0" dirty="0">
                <a:solidFill>
                  <a:srgbClr val="4472C4">
                    <a:lumMod val="50000"/>
                  </a:srgbClr>
                </a:solidFill>
              </a:rPr>
              <a:t>542 </a:t>
            </a:r>
            <a:r>
              <a:rPr lang="es-MX" altLang="es-MX" sz="1200" i="0" dirty="0">
                <a:solidFill>
                  <a:prstClr val="black"/>
                </a:solidFill>
              </a:rPr>
              <a:t>casos </a:t>
            </a:r>
            <a:r>
              <a:rPr lang="es-MX" altLang="es-MX" sz="1200" i="0" dirty="0">
                <a:solidFill>
                  <a:srgbClr val="4472C4">
                    <a:lumMod val="50000"/>
                  </a:srgbClr>
                </a:solidFill>
              </a:rPr>
              <a:t>| </a:t>
            </a:r>
            <a:r>
              <a:rPr lang="es-MX" altLang="es-MX" sz="1200" i="0" dirty="0">
                <a:solidFill>
                  <a:prstClr val="black"/>
                </a:solidFill>
              </a:rPr>
              <a:t>2020: 541 </a:t>
            </a:r>
          </a:p>
          <a:p>
            <a:pPr marL="214313" indent="-214313" algn="l" defTabSz="685800">
              <a:buClr>
                <a:srgbClr val="B05757"/>
              </a:buClr>
              <a:buFont typeface="Wingdings" panose="05000000000000000000" pitchFamily="2" charset="2"/>
              <a:buChar char="ü"/>
            </a:pPr>
            <a:r>
              <a:rPr lang="es-MX" altLang="es-MX" sz="1200" b="1" i="0" dirty="0">
                <a:solidFill>
                  <a:prstClr val="black"/>
                </a:solidFill>
              </a:rPr>
              <a:t>Apendicitis no especificada</a:t>
            </a:r>
            <a:r>
              <a:rPr lang="es-MX" altLang="es-MX" sz="1200" i="0" dirty="0">
                <a:solidFill>
                  <a:prstClr val="black"/>
                </a:solidFill>
              </a:rPr>
              <a:t>: </a:t>
            </a:r>
            <a:r>
              <a:rPr lang="es-MX" altLang="es-MX" sz="1200" i="0" dirty="0">
                <a:solidFill>
                  <a:srgbClr val="4472C4">
                    <a:lumMod val="50000"/>
                  </a:srgbClr>
                </a:solidFill>
              </a:rPr>
              <a:t>361</a:t>
            </a:r>
            <a:r>
              <a:rPr lang="es-MX" altLang="es-MX" sz="1200" i="0" dirty="0">
                <a:solidFill>
                  <a:prstClr val="black"/>
                </a:solidFill>
              </a:rPr>
              <a:t> casos </a:t>
            </a:r>
            <a:r>
              <a:rPr lang="es-MX" altLang="es-MX" sz="1200" i="0" dirty="0">
                <a:solidFill>
                  <a:srgbClr val="4472C4">
                    <a:lumMod val="50000"/>
                  </a:srgbClr>
                </a:solidFill>
              </a:rPr>
              <a:t>| </a:t>
            </a:r>
            <a:r>
              <a:rPr lang="es-MX" altLang="es-MX" sz="1200" i="0" dirty="0">
                <a:solidFill>
                  <a:prstClr val="black"/>
                </a:solidFill>
              </a:rPr>
              <a:t>2020: 346  </a:t>
            </a:r>
          </a:p>
          <a:p>
            <a:pPr marL="214313" indent="-214313" algn="l" defTabSz="685800">
              <a:buClr>
                <a:srgbClr val="B05757"/>
              </a:buClr>
              <a:buFont typeface="Wingdings" panose="05000000000000000000" pitchFamily="2" charset="2"/>
              <a:buChar char="ü"/>
            </a:pPr>
            <a:r>
              <a:rPr lang="es-MX" altLang="es-MX" sz="1200" b="1" i="0" dirty="0">
                <a:solidFill>
                  <a:prstClr val="black"/>
                </a:solidFill>
              </a:rPr>
              <a:t>Otros dolores </a:t>
            </a:r>
            <a:r>
              <a:rPr lang="es-MX" altLang="es-MX" sz="1200" i="0" dirty="0">
                <a:solidFill>
                  <a:prstClr val="black"/>
                </a:solidFill>
              </a:rPr>
              <a:t>abdominales y los no especificados </a:t>
            </a:r>
            <a:r>
              <a:rPr lang="es-MX" altLang="es-MX" sz="1200" i="0" dirty="0">
                <a:solidFill>
                  <a:srgbClr val="4472C4">
                    <a:lumMod val="50000"/>
                  </a:srgbClr>
                </a:solidFill>
              </a:rPr>
              <a:t>332</a:t>
            </a:r>
            <a:r>
              <a:rPr lang="es-MX" altLang="es-MX" sz="1200" i="0" dirty="0">
                <a:solidFill>
                  <a:prstClr val="black"/>
                </a:solidFill>
              </a:rPr>
              <a:t>  casos</a:t>
            </a:r>
            <a:r>
              <a:rPr lang="es-MX" altLang="es-MX" sz="1200" i="0" dirty="0">
                <a:solidFill>
                  <a:srgbClr val="4472C4">
                    <a:lumMod val="50000"/>
                  </a:srgbClr>
                </a:solidFill>
              </a:rPr>
              <a:t>|</a:t>
            </a:r>
            <a:r>
              <a:rPr lang="es-MX" altLang="es-MX" sz="1200" i="0" dirty="0">
                <a:solidFill>
                  <a:prstClr val="black"/>
                </a:solidFill>
              </a:rPr>
              <a:t> 2020: 329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7DC8F2A-6354-4E09-A5E2-D34C07FA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108904"/>
              </p:ext>
            </p:extLst>
          </p:nvPr>
        </p:nvGraphicFramePr>
        <p:xfrm>
          <a:off x="4559639" y="4426935"/>
          <a:ext cx="4333297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03">
                  <a:extLst>
                    <a:ext uri="{9D8B030D-6E8A-4147-A177-3AD203B41FA5}">
                      <a16:colId xmlns:a16="http://schemas.microsoft.com/office/drawing/2014/main" val="1127140630"/>
                    </a:ext>
                  </a:extLst>
                </a:gridCol>
                <a:gridCol w="537725">
                  <a:extLst>
                    <a:ext uri="{9D8B030D-6E8A-4147-A177-3AD203B41FA5}">
                      <a16:colId xmlns:a16="http://schemas.microsoft.com/office/drawing/2014/main" val="1653730432"/>
                    </a:ext>
                  </a:extLst>
                </a:gridCol>
                <a:gridCol w="499271">
                  <a:extLst>
                    <a:ext uri="{9D8B030D-6E8A-4147-A177-3AD203B41FA5}">
                      <a16:colId xmlns:a16="http://schemas.microsoft.com/office/drawing/2014/main" val="108347695"/>
                    </a:ext>
                  </a:extLst>
                </a:gridCol>
                <a:gridCol w="546372">
                  <a:extLst>
                    <a:ext uri="{9D8B030D-6E8A-4147-A177-3AD203B41FA5}">
                      <a16:colId xmlns:a16="http://schemas.microsoft.com/office/drawing/2014/main" val="4184398738"/>
                    </a:ext>
                  </a:extLst>
                </a:gridCol>
                <a:gridCol w="1007963">
                  <a:extLst>
                    <a:ext uri="{9D8B030D-6E8A-4147-A177-3AD203B41FA5}">
                      <a16:colId xmlns:a16="http://schemas.microsoft.com/office/drawing/2014/main" val="3690268656"/>
                    </a:ext>
                  </a:extLst>
                </a:gridCol>
                <a:gridCol w="1007963">
                  <a:extLst>
                    <a:ext uri="{9D8B030D-6E8A-4147-A177-3AD203B41FA5}">
                      <a16:colId xmlns:a16="http://schemas.microsoft.com/office/drawing/2014/main" val="3018415561"/>
                    </a:ext>
                  </a:extLst>
                </a:gridCol>
              </a:tblGrid>
              <a:tr h="196473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Año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2019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2020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2021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2019 vs 2021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2020 vs 2021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45771"/>
                  </a:ext>
                </a:extLst>
              </a:tr>
              <a:tr h="220383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Intentos Suicidas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48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+mj-lt"/>
                        </a:rPr>
                        <a:t>192.59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64.58%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5633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2EB8AA08-BA4A-437A-84AA-E26338E3AEC6}"/>
              </a:ext>
            </a:extLst>
          </p:cNvPr>
          <p:cNvSpPr/>
          <p:nvPr/>
        </p:nvSpPr>
        <p:spPr>
          <a:xfrm>
            <a:off x="5895474" y="4108320"/>
            <a:ext cx="2826495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s-MX" altLang="es-MX" sz="1450" b="1" i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Intentos Suicidas 2019  -2021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B058B2F-269C-451E-9C93-F866F81ED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572201"/>
              </p:ext>
            </p:extLst>
          </p:nvPr>
        </p:nvGraphicFramePr>
        <p:xfrm>
          <a:off x="4572000" y="5400630"/>
          <a:ext cx="4333297" cy="620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4859">
                  <a:extLst>
                    <a:ext uri="{9D8B030D-6E8A-4147-A177-3AD203B41FA5}">
                      <a16:colId xmlns:a16="http://schemas.microsoft.com/office/drawing/2014/main" val="3887034454"/>
                    </a:ext>
                  </a:extLst>
                </a:gridCol>
                <a:gridCol w="1362595">
                  <a:extLst>
                    <a:ext uri="{9D8B030D-6E8A-4147-A177-3AD203B41FA5}">
                      <a16:colId xmlns:a16="http://schemas.microsoft.com/office/drawing/2014/main" val="2786576941"/>
                    </a:ext>
                  </a:extLst>
                </a:gridCol>
                <a:gridCol w="915843">
                  <a:extLst>
                    <a:ext uri="{9D8B030D-6E8A-4147-A177-3AD203B41FA5}">
                      <a16:colId xmlns:a16="http://schemas.microsoft.com/office/drawing/2014/main" val="378025927"/>
                    </a:ext>
                  </a:extLst>
                </a:gridCol>
              </a:tblGrid>
              <a:tr h="20698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Género /  Número de Intentos 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Edades 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Intentos 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87995"/>
                  </a:ext>
                </a:extLst>
              </a:tr>
              <a:tr h="2069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  <a:latin typeface="+mj-lt"/>
                        </a:rPr>
                        <a:t>F / M             51 / 28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  <a:latin typeface="+mj-lt"/>
                        </a:rPr>
                        <a:t>12-14 años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40460"/>
                  </a:ext>
                </a:extLst>
              </a:tr>
              <a:tr h="2069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  <a:latin typeface="+mj-lt"/>
                        </a:rPr>
                        <a:t>15-18 años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39080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21E672E9-2DBA-4FDB-8609-44BB71053EC5}"/>
              </a:ext>
            </a:extLst>
          </p:cNvPr>
          <p:cNvSpPr/>
          <p:nvPr/>
        </p:nvSpPr>
        <p:spPr>
          <a:xfrm>
            <a:off x="5230304" y="5060987"/>
            <a:ext cx="3913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s-MX" altLang="es-MX" sz="1400" b="1" i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Grupos etarios de intentos suicidas 2019 -2021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81B8C51-2C5F-47C2-8524-5DA9FADE490B}"/>
              </a:ext>
            </a:extLst>
          </p:cNvPr>
          <p:cNvSpPr/>
          <p:nvPr/>
        </p:nvSpPr>
        <p:spPr>
          <a:xfrm>
            <a:off x="5188789" y="109362"/>
            <a:ext cx="3955211" cy="324000"/>
          </a:xfrm>
          <a:prstGeom prst="rect">
            <a:avLst/>
          </a:prstGeom>
          <a:solidFill>
            <a:srgbClr val="2C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A T E N C I Ó N   M É D I C A</a:t>
            </a:r>
          </a:p>
        </p:txBody>
      </p:sp>
    </p:spTree>
    <p:extLst>
      <p:ext uri="{BB962C8B-B14F-4D97-AF65-F5344CB8AC3E}">
        <p14:creationId xmlns:p14="http://schemas.microsoft.com/office/powerpoint/2010/main" val="1760933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3668</TotalTime>
  <Words>4336</Words>
  <Application>Microsoft Office PowerPoint</Application>
  <PresentationFormat>Presentación en pantalla (4:3)</PresentationFormat>
  <Paragraphs>1596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Montserrat SemiBold</vt:lpstr>
      <vt:lpstr>Symbol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11548KCONTRERASM</dc:creator>
  <cp:lastModifiedBy>Agustin Arvizu</cp:lastModifiedBy>
  <cp:revision>445</cp:revision>
  <dcterms:created xsi:type="dcterms:W3CDTF">2022-03-31T18:00:24Z</dcterms:created>
  <dcterms:modified xsi:type="dcterms:W3CDTF">2022-05-10T18:55:17Z</dcterms:modified>
</cp:coreProperties>
</file>