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letter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643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36D30D3-B8FB-44BD-9220-C1F60EB202CB}" type="datetimeFigureOut">
              <a:rPr lang="es-MX" smtClean="0"/>
              <a:pPr/>
              <a:t>01/03/2024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8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226E572-13EA-4B46-89CF-A55439ED871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647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6E572-13EA-4B46-89CF-A55439ED8710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87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0A8-3CFD-47D5-BB3A-DACB286A59C1}" type="datetimeFigureOut">
              <a:rPr lang="es-MX" smtClean="0"/>
              <a:pPr/>
              <a:t>01/03/2024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B66-29B9-4514-BA92-83EB5CFA426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1565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0A8-3CFD-47D5-BB3A-DACB286A59C1}" type="datetimeFigureOut">
              <a:rPr lang="es-MX" smtClean="0"/>
              <a:pPr/>
              <a:t>01/03/2024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B66-29B9-4514-BA92-83EB5CFA426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76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0A8-3CFD-47D5-BB3A-DACB286A59C1}" type="datetimeFigureOut">
              <a:rPr lang="es-MX" smtClean="0"/>
              <a:pPr/>
              <a:t>01/03/2024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B66-29B9-4514-BA92-83EB5CFA426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087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0A8-3CFD-47D5-BB3A-DACB286A59C1}" type="datetimeFigureOut">
              <a:rPr lang="es-MX" smtClean="0"/>
              <a:pPr/>
              <a:t>01/03/2024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B66-29B9-4514-BA92-83EB5CFA426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7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0A8-3CFD-47D5-BB3A-DACB286A59C1}" type="datetimeFigureOut">
              <a:rPr lang="es-MX" smtClean="0"/>
              <a:pPr/>
              <a:t>01/03/2024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B66-29B9-4514-BA92-83EB5CFA426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7923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0A8-3CFD-47D5-BB3A-DACB286A59C1}" type="datetimeFigureOut">
              <a:rPr lang="es-MX" smtClean="0"/>
              <a:pPr/>
              <a:t>01/03/2024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B66-29B9-4514-BA92-83EB5CFA426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6159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0A8-3CFD-47D5-BB3A-DACB286A59C1}" type="datetimeFigureOut">
              <a:rPr lang="es-MX" smtClean="0"/>
              <a:pPr/>
              <a:t>01/03/2024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B66-29B9-4514-BA92-83EB5CFA426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1777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0A8-3CFD-47D5-BB3A-DACB286A59C1}" type="datetimeFigureOut">
              <a:rPr lang="es-MX" smtClean="0"/>
              <a:pPr/>
              <a:t>01/03/2024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B66-29B9-4514-BA92-83EB5CFA426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038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0A8-3CFD-47D5-BB3A-DACB286A59C1}" type="datetimeFigureOut">
              <a:rPr lang="es-MX" smtClean="0"/>
              <a:pPr/>
              <a:t>01/03/2024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B66-29B9-4514-BA92-83EB5CFA426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485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0A8-3CFD-47D5-BB3A-DACB286A59C1}" type="datetimeFigureOut">
              <a:rPr lang="es-MX" smtClean="0"/>
              <a:pPr/>
              <a:t>01/03/2024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B66-29B9-4514-BA92-83EB5CFA426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5263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70A8-3CFD-47D5-BB3A-DACB286A59C1}" type="datetimeFigureOut">
              <a:rPr lang="es-MX" smtClean="0"/>
              <a:pPr/>
              <a:t>01/03/2024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7B66-29B9-4514-BA92-83EB5CFA426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469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470A8-3CFD-47D5-BB3A-DACB286A59C1}" type="datetimeFigureOut">
              <a:rPr lang="es-MX" smtClean="0"/>
              <a:pPr/>
              <a:t>01/03/2024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17B66-29B9-4514-BA92-83EB5CFA426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5440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P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FF3FC"/>
              </a:clrFrom>
              <a:clrTo>
                <a:srgbClr val="EFF3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450" y="204294"/>
            <a:ext cx="588250" cy="616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6203107" y="2146292"/>
            <a:ext cx="292033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500" b="1" dirty="0"/>
              <a:t>INVITADOS PERMANENTES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6329924" y="1274402"/>
            <a:ext cx="2111526" cy="538958"/>
          </a:xfrm>
          <a:prstGeom prst="rect">
            <a:avLst/>
          </a:prstGeom>
          <a:solidFill>
            <a:schemeClr val="accent1">
              <a:lumMod val="75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/>
              <a:t>C. LETICIA HERNÁNDEZ LÓPEZ</a:t>
            </a:r>
          </a:p>
          <a:p>
            <a:pPr algn="ctr"/>
            <a:r>
              <a:rPr lang="es-MX" sz="1100" b="1" dirty="0"/>
              <a:t>Secretaria Técnica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6812519" y="2639229"/>
            <a:ext cx="1822353" cy="3509901"/>
          </a:xfrm>
          <a:prstGeom prst="rect">
            <a:avLst/>
          </a:prstGeom>
          <a:solidFill>
            <a:schemeClr val="accent1">
              <a:lumMod val="50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1100" b="1" dirty="0"/>
          </a:p>
          <a:p>
            <a:pPr algn="ctr"/>
            <a:r>
              <a:rPr lang="es-MX" sz="1100" b="1" dirty="0"/>
              <a:t>L.C. Silvia  Esther Flores Melo</a:t>
            </a:r>
          </a:p>
          <a:p>
            <a:pPr algn="ctr"/>
            <a:r>
              <a:rPr lang="es-MX" sz="1100" b="1" dirty="0"/>
              <a:t>Asesora</a:t>
            </a:r>
          </a:p>
          <a:p>
            <a:pPr algn="ctr"/>
            <a:r>
              <a:rPr lang="es-MX" sz="1100" b="1" dirty="0"/>
              <a:t>Oficina de Representación</a:t>
            </a:r>
          </a:p>
          <a:p>
            <a:pPr algn="ctr"/>
            <a:endParaRPr lang="es-MX" sz="1100" b="1" dirty="0"/>
          </a:p>
          <a:p>
            <a:pPr algn="ctr"/>
            <a:r>
              <a:rPr lang="es-MX" sz="1100" b="1" dirty="0"/>
              <a:t>Lcdo. Roberto Ruíz Arciniega</a:t>
            </a:r>
          </a:p>
          <a:p>
            <a:pPr algn="ctr"/>
            <a:r>
              <a:rPr lang="es-MX" sz="1100" b="1" dirty="0"/>
              <a:t>Asesor</a:t>
            </a:r>
          </a:p>
          <a:p>
            <a:pPr algn="ctr"/>
            <a:r>
              <a:rPr lang="es-MX" sz="1100" b="1" dirty="0"/>
              <a:t>Subdirección de Asuntos Jurídicos</a:t>
            </a:r>
          </a:p>
          <a:p>
            <a:pPr algn="ctr"/>
            <a:endParaRPr lang="es-MX" sz="1100" b="1" dirty="0"/>
          </a:p>
          <a:p>
            <a:pPr algn="ctr"/>
            <a:r>
              <a:rPr lang="es-MX" sz="1100" b="1" dirty="0"/>
              <a:t>Lcdo. Jorge Gabino </a:t>
            </a:r>
            <a:r>
              <a:rPr lang="es-MX" sz="1100" b="1" dirty="0" err="1"/>
              <a:t>Gallardo</a:t>
            </a:r>
            <a:endParaRPr lang="es-MX" sz="1100" b="1" dirty="0"/>
          </a:p>
          <a:p>
            <a:pPr algn="ctr"/>
            <a:r>
              <a:rPr lang="es-MX" sz="1100" b="1" dirty="0"/>
              <a:t>Asesor</a:t>
            </a:r>
          </a:p>
          <a:p>
            <a:pPr algn="ctr"/>
            <a:r>
              <a:rPr lang="es-MX" sz="1100" b="1" dirty="0"/>
              <a:t> Subdirección de Asuntos Jurídicos</a:t>
            </a:r>
          </a:p>
          <a:p>
            <a:pPr algn="ctr"/>
            <a:endParaRPr lang="es-MX" sz="1100" b="1" dirty="0"/>
          </a:p>
          <a:p>
            <a:pPr algn="ctr"/>
            <a:r>
              <a:rPr lang="es-MX" sz="1100" b="1" dirty="0"/>
              <a:t>Lcda. María Esther Aguilar Morales</a:t>
            </a:r>
          </a:p>
          <a:p>
            <a:pPr algn="ctr"/>
            <a:r>
              <a:rPr lang="es-MX" sz="1100" b="1" dirty="0"/>
              <a:t>Asesora</a:t>
            </a:r>
          </a:p>
          <a:p>
            <a:pPr algn="ctr"/>
            <a:r>
              <a:rPr lang="es-MX" sz="1100" b="1" dirty="0"/>
              <a:t>Depto. de Capacitación y Relaciones Laborales</a:t>
            </a:r>
          </a:p>
          <a:p>
            <a:pPr algn="ctr"/>
            <a:endParaRPr lang="es-MX" sz="1100" b="1" dirty="0"/>
          </a:p>
          <a:p>
            <a:pPr algn="ctr"/>
            <a:endParaRPr lang="es-MX" sz="1100" b="1" dirty="0"/>
          </a:p>
        </p:txBody>
      </p:sp>
      <p:cxnSp>
        <p:nvCxnSpPr>
          <p:cNvPr id="35" name="Conector recto 34"/>
          <p:cNvCxnSpPr>
            <a:cxnSpLocks/>
          </p:cNvCxnSpPr>
          <p:nvPr/>
        </p:nvCxnSpPr>
        <p:spPr>
          <a:xfrm>
            <a:off x="6268793" y="1960282"/>
            <a:ext cx="5787" cy="44070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o 1">
            <a:extLst>
              <a:ext uri="{FF2B5EF4-FFF2-40B4-BE49-F238E27FC236}">
                <a16:creationId xmlns:a16="http://schemas.microsoft.com/office/drawing/2014/main" id="{5838C770-73C4-481D-B709-B27EE98FBC88}"/>
              </a:ext>
            </a:extLst>
          </p:cNvPr>
          <p:cNvGrpSpPr/>
          <p:nvPr/>
        </p:nvGrpSpPr>
        <p:grpSpPr>
          <a:xfrm>
            <a:off x="130090" y="1274402"/>
            <a:ext cx="5734200" cy="1195055"/>
            <a:chOff x="177131" y="1042702"/>
            <a:chExt cx="5734200" cy="1195055"/>
          </a:xfrm>
        </p:grpSpPr>
        <p:sp>
          <p:nvSpPr>
            <p:cNvPr id="9" name="Rectángulo 8"/>
            <p:cNvSpPr/>
            <p:nvPr/>
          </p:nvSpPr>
          <p:spPr>
            <a:xfrm>
              <a:off x="177131" y="1086346"/>
              <a:ext cx="2526711" cy="495314"/>
            </a:xfrm>
            <a:prstGeom prst="rect">
              <a:avLst/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MX" sz="1100" b="1" dirty="0"/>
                <a:t>LIC. GREGORIO CASTAÑEDA HERNÁNDEZ</a:t>
              </a:r>
            </a:p>
            <a:p>
              <a:pPr algn="ctr"/>
              <a:r>
                <a:rPr lang="es-MX" sz="1100" b="1" dirty="0"/>
                <a:t>Presidente del Comité</a:t>
              </a:r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3345695" y="1042702"/>
              <a:ext cx="2565636" cy="574710"/>
            </a:xfrm>
            <a:prstGeom prst="rect">
              <a:avLst/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MX" sz="1100" b="1" dirty="0"/>
                <a:t>C. FERNANDO PALAFOX RAMÍREZ</a:t>
              </a:r>
            </a:p>
            <a:p>
              <a:pPr algn="ctr"/>
              <a:r>
                <a:rPr lang="es-MX" sz="1100" b="1" dirty="0"/>
                <a:t>Secretario Ejecutivo</a:t>
              </a:r>
            </a:p>
          </p:txBody>
        </p:sp>
        <p:sp>
          <p:nvSpPr>
            <p:cNvPr id="29" name="CuadroTexto 28"/>
            <p:cNvSpPr txBox="1"/>
            <p:nvPr/>
          </p:nvSpPr>
          <p:spPr>
            <a:xfrm>
              <a:off x="420982" y="1914592"/>
              <a:ext cx="203900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500" b="1" dirty="0"/>
                <a:t>MIEMBROS TITULARES</a:t>
              </a:r>
            </a:p>
          </p:txBody>
        </p:sp>
        <p:sp>
          <p:nvSpPr>
            <p:cNvPr id="39" name="Flecha derecha 38"/>
            <p:cNvSpPr/>
            <p:nvPr/>
          </p:nvSpPr>
          <p:spPr>
            <a:xfrm>
              <a:off x="2841872" y="1194081"/>
              <a:ext cx="435959" cy="38757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MX" sz="1350"/>
            </a:p>
          </p:txBody>
        </p:sp>
        <p:sp>
          <p:nvSpPr>
            <p:cNvPr id="25" name="CuadroTexto 28"/>
            <p:cNvSpPr txBox="1"/>
            <p:nvPr/>
          </p:nvSpPr>
          <p:spPr>
            <a:xfrm>
              <a:off x="3579687" y="1889138"/>
              <a:ext cx="203900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500" b="1" dirty="0"/>
                <a:t>MIEMBROS SUPLENTES</a:t>
              </a:r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35396EAC-7A9F-47A0-A961-96F0407D6AC8}"/>
              </a:ext>
            </a:extLst>
          </p:cNvPr>
          <p:cNvSpPr txBox="1"/>
          <p:nvPr/>
        </p:nvSpPr>
        <p:spPr>
          <a:xfrm>
            <a:off x="1555803" y="193637"/>
            <a:ext cx="57867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b="1" dirty="0"/>
              <a:t>COMITÉ DE ÉTICA DEL INSTITUTO NACIONAL DE PEDIATRÍA</a:t>
            </a:r>
          </a:p>
          <a:p>
            <a:pPr algn="ctr"/>
            <a:r>
              <a:rPr lang="es-MX" b="1" dirty="0"/>
              <a:t>2024-2028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00383FAE-C3EE-4ED6-990E-5D75983E96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74838"/>
              </p:ext>
            </p:extLst>
          </p:nvPr>
        </p:nvGraphicFramePr>
        <p:xfrm>
          <a:off x="130090" y="3258735"/>
          <a:ext cx="2970306" cy="315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0306">
                  <a:extLst>
                    <a:ext uri="{9D8B030D-6E8A-4147-A177-3AD203B41FA5}">
                      <a16:colId xmlns:a16="http://schemas.microsoft.com/office/drawing/2014/main" val="34914974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DRA. SARA ELVA ESPINOSA PADILLA.</a:t>
                      </a:r>
                    </a:p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Dirección de Investigación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388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dirty="0"/>
                        <a:t>DR. ALFONSO MARHX BRACHO</a:t>
                      </a:r>
                    </a:p>
                    <a:p>
                      <a:r>
                        <a:rPr lang="es-MX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Subdirección de Cirugía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01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b="1" dirty="0"/>
                        <a:t>ING. MISAEL T. TOVAR CRUZ</a:t>
                      </a:r>
                    </a:p>
                    <a:p>
                      <a:r>
                        <a:rPr lang="es-MX" sz="1100" b="1" dirty="0"/>
                        <a:t>Subdirección de Tecnologías de la Información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170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b="1" dirty="0"/>
                        <a:t>DR. ARTURO PEREA MARTÍNEZ</a:t>
                      </a:r>
                    </a:p>
                    <a:p>
                      <a:r>
                        <a:rPr lang="es-MX" sz="1100" b="1" dirty="0"/>
                        <a:t>Medicina Interna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90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b="1" dirty="0"/>
                        <a:t>DRA. ROSA VALENTINA VEGA RANGEL</a:t>
                      </a:r>
                    </a:p>
                    <a:p>
                      <a:r>
                        <a:rPr lang="es-MX" sz="1100" b="1" dirty="0"/>
                        <a:t>Departamento de Pregrado y Postgrado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372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b="1" dirty="0"/>
                        <a:t>DR. HECTOR ALBERTO MACIAS AVILES</a:t>
                      </a:r>
                    </a:p>
                    <a:p>
                      <a:r>
                        <a:rPr lang="es-MX" sz="1100" b="1" dirty="0"/>
                        <a:t>Departamento de Neonatología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771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b="1" dirty="0"/>
                        <a:t>DRA. ABIGAIL CASAS MUÑOZ</a:t>
                      </a:r>
                    </a:p>
                    <a:p>
                      <a:r>
                        <a:rPr lang="es-MX" sz="1100" b="1" dirty="0"/>
                        <a:t>Centro de Estudios Avanzados sobre Violencia- Prevención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266729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56088BA-2CFE-4F8C-A912-B92E75F8AB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996584"/>
              </p:ext>
            </p:extLst>
          </p:nvPr>
        </p:nvGraphicFramePr>
        <p:xfrm>
          <a:off x="3212325" y="3258735"/>
          <a:ext cx="3023625" cy="2979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3625">
                  <a:extLst>
                    <a:ext uri="{9D8B030D-6E8A-4147-A177-3AD203B41FA5}">
                      <a16:colId xmlns:a16="http://schemas.microsoft.com/office/drawing/2014/main" val="4631635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DRA. AMALIA GPE. BRAVO LINDORO</a:t>
                      </a:r>
                    </a:p>
                    <a:p>
                      <a:r>
                        <a:rPr lang="es-MX" sz="1100" dirty="0">
                          <a:solidFill>
                            <a:schemeClr val="tx1"/>
                          </a:solidFill>
                        </a:rPr>
                        <a:t>Dirección Médica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474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dirty="0"/>
                        <a:t>DR. CARLOS LÓPEZ CANDIANI</a:t>
                      </a:r>
                    </a:p>
                    <a:p>
                      <a:r>
                        <a:rPr lang="es-MX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Subdirección de Medicina Crítica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548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b="1" dirty="0"/>
                        <a:t>DR. PEDRO ANTONIO SÁNCHEZ MÁRQUEZ</a:t>
                      </a:r>
                    </a:p>
                    <a:p>
                      <a:r>
                        <a:rPr lang="es-MX" sz="1100" b="1" dirty="0"/>
                        <a:t>Subdirección de Consulta Externa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006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b="1" dirty="0"/>
                        <a:t>LIC. JOSÉ LUIS GALINDO ORTEGA</a:t>
                      </a:r>
                    </a:p>
                    <a:p>
                      <a:r>
                        <a:rPr lang="es-MX" sz="1050" b="1" dirty="0"/>
                        <a:t>Depto. de Información y Documentación Científica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57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b="1" dirty="0"/>
                        <a:t>DR. OSCAR DANIEL ISUNZA ALONSO</a:t>
                      </a:r>
                    </a:p>
                    <a:p>
                      <a:r>
                        <a:rPr lang="es-MX" sz="1100" b="1" dirty="0"/>
                        <a:t>Departamento de Ortopedia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68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b="1" dirty="0"/>
                        <a:t>M. EN C. SANDRA ELENA RAMOS ÁNGELES</a:t>
                      </a:r>
                    </a:p>
                    <a:p>
                      <a:r>
                        <a:rPr lang="es-MX" sz="1100" b="1" dirty="0"/>
                        <a:t>Laboratorio de Citogenética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959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100" b="1" dirty="0"/>
                        <a:t>MTRA. ROSARIO MORENO ROJAS</a:t>
                      </a:r>
                    </a:p>
                    <a:p>
                      <a:r>
                        <a:rPr lang="es-MX" sz="1100" b="1" dirty="0"/>
                        <a:t>Centro de Investigación del Neurodesarrollo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247455"/>
                  </a:ext>
                </a:extLst>
              </a:tr>
            </a:tbl>
          </a:graphicData>
        </a:graphic>
      </p:graphicFrame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8DFC6747-E68B-41CF-8212-379BE6507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000197"/>
              </p:ext>
            </p:extLst>
          </p:nvPr>
        </p:nvGraphicFramePr>
        <p:xfrm>
          <a:off x="1668591" y="2573789"/>
          <a:ext cx="277396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3965">
                  <a:extLst>
                    <a:ext uri="{9D8B030D-6E8A-4147-A177-3AD203B41FA5}">
                      <a16:colId xmlns:a16="http://schemas.microsoft.com/office/drawing/2014/main" val="35936959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solidFill>
                            <a:schemeClr val="tx1"/>
                          </a:solidFill>
                        </a:rPr>
                        <a:t>DRA. MERCEDES MACIAS PARRA</a:t>
                      </a:r>
                    </a:p>
                    <a:p>
                      <a:pPr algn="ctr"/>
                      <a:r>
                        <a:rPr lang="es-ES" sz="1200" dirty="0">
                          <a:solidFill>
                            <a:schemeClr val="tx1"/>
                          </a:solidFill>
                        </a:rPr>
                        <a:t>Dirección General</a:t>
                      </a:r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172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4728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5238</TotalTime>
  <Words>234</Words>
  <Application>Microsoft Office PowerPoint</Application>
  <PresentationFormat>Carta (216 x 279 mm)</PresentationFormat>
  <Paragraphs>58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Solis</dc:creator>
  <cp:lastModifiedBy>12997LHERNANDEZL@INP.SALUD</cp:lastModifiedBy>
  <cp:revision>292</cp:revision>
  <cp:lastPrinted>2024-02-22T17:22:18Z</cp:lastPrinted>
  <dcterms:created xsi:type="dcterms:W3CDTF">2015-05-22T14:58:32Z</dcterms:created>
  <dcterms:modified xsi:type="dcterms:W3CDTF">2024-03-01T18:18:59Z</dcterms:modified>
</cp:coreProperties>
</file>