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260" r:id="rId3"/>
    <p:sldId id="259" r:id="rId4"/>
    <p:sldId id="32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r>
              <a:rPr lang="es-MX" sz="1400" dirty="0">
                <a:latin typeface="+mn-lt"/>
              </a:rPr>
              <a:t>Fig. 1 Instituto Nacional de Pediatría 
Comité de Infecciones Asociadas a la Atención de la Salud
 Tasa anual de infecciones asociadas a la atención de la salud</a:t>
            </a:r>
            <a:r>
              <a:rPr lang="es-MX" sz="1400" baseline="0" dirty="0">
                <a:latin typeface="+mn-lt"/>
              </a:rPr>
              <a:t> </a:t>
            </a:r>
            <a:r>
              <a:rPr lang="es-MX" sz="1400" dirty="0">
                <a:latin typeface="+mn-lt"/>
              </a:rPr>
              <a:t>1989-2022</a:t>
            </a:r>
          </a:p>
        </c:rich>
      </c:tx>
      <c:layout>
        <c:manualLayout>
          <c:xMode val="edge"/>
          <c:yMode val="edge"/>
          <c:x val="0.1331164865015953"/>
          <c:y val="9.7710262302338688E-2"/>
        </c:manualLayout>
      </c:layout>
      <c:overlay val="0"/>
      <c:spPr>
        <a:noFill/>
        <a:ln w="25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8461123660437088E-2"/>
          <c:y val="0.21337518366485828"/>
          <c:w val="0.78157064189284786"/>
          <c:h val="0.7102315487825496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Por 100 egresos</c:v>
                </c:pt>
              </c:strCache>
            </c:strRef>
          </c:tx>
          <c:spPr>
            <a:ln w="25401">
              <a:solidFill>
                <a:srgbClr val="00FF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7344934306713026E-2"/>
                  <c:y val="-3.1969697488727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64-46B8-BF6C-96756647741F}"/>
                </c:ext>
              </c:extLst>
            </c:dLbl>
            <c:dLbl>
              <c:idx val="1"/>
              <c:layout>
                <c:manualLayout>
                  <c:x val="-1.0039370078740158E-3"/>
                  <c:y val="-1.4891191224095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4-46B8-BF6C-96756647741F}"/>
                </c:ext>
              </c:extLst>
            </c:dLbl>
            <c:dLbl>
              <c:idx val="2"/>
              <c:layout>
                <c:manualLayout>
                  <c:x val="-1.3638451443569808E-3"/>
                  <c:y val="-1.25787525617946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64-46B8-BF6C-96756647741F}"/>
                </c:ext>
              </c:extLst>
            </c:dLbl>
            <c:dLbl>
              <c:idx val="3"/>
              <c:layout>
                <c:manualLayout>
                  <c:x val="-2.8700240594925635E-2"/>
                  <c:y val="1.53280461769777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4-46B8-BF6C-96756647741F}"/>
                </c:ext>
              </c:extLst>
            </c:dLbl>
            <c:dLbl>
              <c:idx val="4"/>
              <c:layout>
                <c:manualLayout>
                  <c:x val="-6.9911417322834901E-3"/>
                  <c:y val="1.0217510748560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64-46B8-BF6C-96756647741F}"/>
                </c:ext>
              </c:extLst>
            </c:dLbl>
            <c:dLbl>
              <c:idx val="5"/>
              <c:layout>
                <c:manualLayout>
                  <c:x val="-1.8274606299212598E-2"/>
                  <c:y val="-1.7176039047267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4-46B8-BF6C-96756647741F}"/>
                </c:ext>
              </c:extLst>
            </c:dLbl>
            <c:dLbl>
              <c:idx val="6"/>
              <c:layout>
                <c:manualLayout>
                  <c:x val="4.124562554680614E-3"/>
                  <c:y val="-1.1883938096837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64-46B8-BF6C-96756647741F}"/>
                </c:ext>
              </c:extLst>
            </c:dLbl>
            <c:dLbl>
              <c:idx val="7"/>
              <c:layout>
                <c:manualLayout>
                  <c:x val="-5.1986767279090115E-2"/>
                  <c:y val="1.6184845568436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4-46B8-BF6C-96756647741F}"/>
                </c:ext>
              </c:extLst>
            </c:dLbl>
            <c:dLbl>
              <c:idx val="8"/>
              <c:layout>
                <c:manualLayout>
                  <c:x val="-1.6005139982502189E-2"/>
                  <c:y val="1.8998517808254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64-46B8-BF6C-96756647741F}"/>
                </c:ext>
              </c:extLst>
            </c:dLbl>
            <c:dLbl>
              <c:idx val="9"/>
              <c:layout>
                <c:manualLayout>
                  <c:x val="-2.7288604549431373E-2"/>
                  <c:y val="-2.08689096931068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4-46B8-BF6C-96756647741F}"/>
                </c:ext>
              </c:extLst>
            </c:dLbl>
            <c:dLbl>
              <c:idx val="10"/>
              <c:layout>
                <c:manualLayout>
                  <c:x val="-2.1130030621172302E-2"/>
                  <c:y val="1.5487657697962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64-46B8-BF6C-96756647741F}"/>
                </c:ext>
              </c:extLst>
            </c:dLbl>
            <c:dLbl>
              <c:idx val="11"/>
              <c:layout>
                <c:manualLayout>
                  <c:x val="-2.1259733158355255E-2"/>
                  <c:y val="-1.80628026833722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764-46B8-BF6C-96756647741F}"/>
                </c:ext>
              </c:extLst>
            </c:dLbl>
            <c:dLbl>
              <c:idx val="12"/>
              <c:layout>
                <c:manualLayout>
                  <c:x val="-9.3922397903436049E-3"/>
                  <c:y val="-9.537403753365552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64-46B8-BF6C-96756647741F}"/>
                </c:ext>
              </c:extLst>
            </c:dLbl>
            <c:dLbl>
              <c:idx val="13"/>
              <c:layout>
                <c:manualLayout>
                  <c:x val="-6.5141447187469686E-3"/>
                  <c:y val="-1.5709063775266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764-46B8-BF6C-96756647741F}"/>
                </c:ext>
              </c:extLst>
            </c:dLbl>
            <c:dLbl>
              <c:idx val="14"/>
              <c:layout>
                <c:manualLayout>
                  <c:x val="-6.0895552982144413E-2"/>
                  <c:y val="1.4146090369894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764-46B8-BF6C-96756647741F}"/>
                </c:ext>
              </c:extLst>
            </c:dLbl>
            <c:dLbl>
              <c:idx val="15"/>
              <c:layout>
                <c:manualLayout>
                  <c:x val="-2.931091426071741E-2"/>
                  <c:y val="-1.76409298528132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764-46B8-BF6C-96756647741F}"/>
                </c:ext>
              </c:extLst>
            </c:dLbl>
            <c:dLbl>
              <c:idx val="16"/>
              <c:layout>
                <c:manualLayout>
                  <c:x val="-1.1078302712160979E-2"/>
                  <c:y val="-1.29102876448815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764-46B8-BF6C-96756647741F}"/>
                </c:ext>
              </c:extLst>
            </c:dLbl>
            <c:dLbl>
              <c:idx val="17"/>
              <c:layout>
                <c:manualLayout>
                  <c:x val="-1.9541447944006998E-2"/>
                  <c:y val="1.6330661669856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764-46B8-BF6C-96756647741F}"/>
                </c:ext>
              </c:extLst>
            </c:dLbl>
            <c:dLbl>
              <c:idx val="18"/>
              <c:layout>
                <c:manualLayout>
                  <c:x val="-7.5972222222222222E-3"/>
                  <c:y val="1.23922918909040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764-46B8-BF6C-96756647741F}"/>
                </c:ext>
              </c:extLst>
            </c:dLbl>
            <c:dLbl>
              <c:idx val="19"/>
              <c:layout>
                <c:manualLayout>
                  <c:x val="-9.6951006124234469E-3"/>
                  <c:y val="1.032713241585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764-46B8-BF6C-96756647741F}"/>
                </c:ext>
              </c:extLst>
            </c:dLbl>
            <c:dLbl>
              <c:idx val="20"/>
              <c:layout>
                <c:manualLayout>
                  <c:x val="-1.9316929133858369E-2"/>
                  <c:y val="-1.4129773066831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764-46B8-BF6C-96756647741F}"/>
                </c:ext>
              </c:extLst>
            </c:dLbl>
            <c:dLbl>
              <c:idx val="21"/>
              <c:layout>
                <c:manualLayout>
                  <c:x val="-1.2928258967629046E-2"/>
                  <c:y val="-2.505203691594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764-46B8-BF6C-96756647741F}"/>
                </c:ext>
              </c:extLst>
            </c:dLbl>
            <c:dLbl>
              <c:idx val="22"/>
              <c:layout>
                <c:manualLayout>
                  <c:x val="-2.3555664916885391E-2"/>
                  <c:y val="-2.5798917964425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764-46B8-BF6C-96756647741F}"/>
                </c:ext>
              </c:extLst>
            </c:dLbl>
            <c:dLbl>
              <c:idx val="23"/>
              <c:layout>
                <c:manualLayout>
                  <c:x val="-2.6812527871133203E-2"/>
                  <c:y val="-1.511631449979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764-46B8-BF6C-96756647741F}"/>
                </c:ext>
              </c:extLst>
            </c:dLbl>
            <c:dLbl>
              <c:idx val="24"/>
              <c:layout>
                <c:manualLayout>
                  <c:x val="-5.14588801399825E-3"/>
                  <c:y val="-1.2735694001573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764-46B8-BF6C-96756647741F}"/>
                </c:ext>
              </c:extLst>
            </c:dLbl>
            <c:dLbl>
              <c:idx val="25"/>
              <c:layout>
                <c:manualLayout>
                  <c:x val="-1.4997812773403325E-2"/>
                  <c:y val="-1.9193878749832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764-46B8-BF6C-96756647741F}"/>
                </c:ext>
              </c:extLst>
            </c:dLbl>
            <c:dLbl>
              <c:idx val="26"/>
              <c:layout>
                <c:manualLayout>
                  <c:x val="-1.7019247594050844E-2"/>
                  <c:y val="-2.6090105153731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764-46B8-BF6C-96756647741F}"/>
                </c:ext>
              </c:extLst>
            </c:dLbl>
            <c:dLbl>
              <c:idx val="27"/>
              <c:layout>
                <c:manualLayout>
                  <c:x val="-2.6388888888888989E-2"/>
                  <c:y val="-2.072279691599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764-46B8-BF6C-96756647741F}"/>
                </c:ext>
              </c:extLst>
            </c:dLbl>
            <c:dLbl>
              <c:idx val="28"/>
              <c:layout>
                <c:manualLayout>
                  <c:x val="-2.0833333333333332E-2"/>
                  <c:y val="-1.3187234401088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DD-4BCE-98F1-D30001C1A1DF}"/>
                </c:ext>
              </c:extLst>
            </c:dLbl>
            <c:dLbl>
              <c:idx val="29"/>
              <c:layout>
                <c:manualLayout>
                  <c:x val="-9.72222222222212E-3"/>
                  <c:y val="-1.6955015658542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DD-4BCE-98F1-D30001C1A1DF}"/>
                </c:ext>
              </c:extLst>
            </c:dLbl>
            <c:dLbl>
              <c:idx val="30"/>
              <c:layout>
                <c:manualLayout>
                  <c:x val="-1.3490100178451718E-2"/>
                  <c:y val="-2.02367960084759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07-4650-B9CD-85BFF254012A}"/>
                </c:ext>
              </c:extLst>
            </c:dLbl>
            <c:dLbl>
              <c:idx val="31"/>
              <c:layout>
                <c:manualLayout>
                  <c:x val="-3.2975800436215424E-2"/>
                  <c:y val="-2.6307834811017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07-4650-B9CD-85BFF254012A}"/>
                </c:ext>
              </c:extLst>
            </c:dLbl>
            <c:dLbl>
              <c:idx val="32"/>
              <c:layout>
                <c:manualLayout>
                  <c:x val="-4.6465900614667141E-2"/>
                  <c:y val="-8.0947184033900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07-4650-B9CD-85BFF254012A}"/>
                </c:ext>
              </c:extLst>
            </c:dLbl>
            <c:dLbl>
              <c:idx val="33"/>
              <c:layout>
                <c:manualLayout>
                  <c:x val="-4.9463700654323081E-2"/>
                  <c:y val="-4.04727952926989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224150465957269E-2"/>
                      <c:h val="3.13670338131366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007-4650-B9CD-85BFF254012A}"/>
                </c:ext>
              </c:extLst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Sheet1!$B$1:$AI$1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Sheet1!$B$2:$AI$2</c:f>
              <c:numCache>
                <c:formatCode>General</c:formatCode>
                <c:ptCount val="34"/>
                <c:pt idx="0">
                  <c:v>15.7</c:v>
                </c:pt>
                <c:pt idx="1">
                  <c:v>12.5</c:v>
                </c:pt>
                <c:pt idx="2">
                  <c:v>8.9</c:v>
                </c:pt>
                <c:pt idx="3">
                  <c:v>6.6</c:v>
                </c:pt>
                <c:pt idx="4">
                  <c:v>8.6999999999999993</c:v>
                </c:pt>
                <c:pt idx="5">
                  <c:v>10.4</c:v>
                </c:pt>
                <c:pt idx="6">
                  <c:v>8.5</c:v>
                </c:pt>
                <c:pt idx="7" formatCode="0.0">
                  <c:v>8.35</c:v>
                </c:pt>
                <c:pt idx="8" formatCode="0.0">
                  <c:v>6.94</c:v>
                </c:pt>
                <c:pt idx="9" formatCode="0.0">
                  <c:v>8.67</c:v>
                </c:pt>
                <c:pt idx="10" formatCode="0.0">
                  <c:v>8.4</c:v>
                </c:pt>
                <c:pt idx="11" formatCode="0.0">
                  <c:v>9.4499999999999993</c:v>
                </c:pt>
                <c:pt idx="12" formatCode="0.0">
                  <c:v>6.47</c:v>
                </c:pt>
                <c:pt idx="13" formatCode="0.0">
                  <c:v>4.0199999999999996</c:v>
                </c:pt>
                <c:pt idx="14" formatCode="0.0">
                  <c:v>4.12</c:v>
                </c:pt>
                <c:pt idx="15" formatCode="0.0">
                  <c:v>4.71</c:v>
                </c:pt>
                <c:pt idx="16">
                  <c:v>4.5999999999999996</c:v>
                </c:pt>
                <c:pt idx="17">
                  <c:v>3.8</c:v>
                </c:pt>
                <c:pt idx="18">
                  <c:v>4.4000000000000004</c:v>
                </c:pt>
                <c:pt idx="19" formatCode="0.0">
                  <c:v>5.14</c:v>
                </c:pt>
                <c:pt idx="20" formatCode="0.0">
                  <c:v>8.9</c:v>
                </c:pt>
                <c:pt idx="21" formatCode="0.0">
                  <c:v>7.1</c:v>
                </c:pt>
                <c:pt idx="22" formatCode="0.0">
                  <c:v>7.9</c:v>
                </c:pt>
                <c:pt idx="23" formatCode="0.0">
                  <c:v>9.0299999999999994</c:v>
                </c:pt>
                <c:pt idx="24" formatCode="0.0">
                  <c:v>8.9700000000000006</c:v>
                </c:pt>
                <c:pt idx="25" formatCode="0.0">
                  <c:v>7.3</c:v>
                </c:pt>
                <c:pt idx="26" formatCode="0.0">
                  <c:v>7.6</c:v>
                </c:pt>
                <c:pt idx="27" formatCode="0.0">
                  <c:v>7</c:v>
                </c:pt>
                <c:pt idx="28" formatCode="0.0">
                  <c:v>9.6999999999999993</c:v>
                </c:pt>
                <c:pt idx="29" formatCode="0.0">
                  <c:v>8.6</c:v>
                </c:pt>
                <c:pt idx="30" formatCode="0.0">
                  <c:v>7.9</c:v>
                </c:pt>
                <c:pt idx="31" formatCode="0.0">
                  <c:v>8.6999999999999993</c:v>
                </c:pt>
                <c:pt idx="32" formatCode="0.0">
                  <c:v>10.6</c:v>
                </c:pt>
                <c:pt idx="33" formatCode="0.0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764-46B8-BF6C-96756647741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Por 1000 dias paciente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ysDash"/>
            </a:ln>
          </c:spPr>
          <c:marker>
            <c:symbol val="square"/>
            <c:size val="5"/>
            <c:spPr>
              <a:solidFill>
                <a:srgbClr val="FFFF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20"/>
              <c:layout>
                <c:manualLayout>
                  <c:x val="-2.0833333333333436E-2"/>
                  <c:y val="2.072279691599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DD-4BCE-98F1-D30001C1A1DF}"/>
                </c:ext>
              </c:extLst>
            </c:dLbl>
            <c:dLbl>
              <c:idx val="21"/>
              <c:layout>
                <c:manualLayout>
                  <c:x val="-2.6433748689172899E-2"/>
                  <c:y val="2.3768631741997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764-46B8-BF6C-96756647741F}"/>
                </c:ext>
              </c:extLst>
            </c:dLbl>
            <c:dLbl>
              <c:idx val="22"/>
              <c:layout>
                <c:manualLayout>
                  <c:x val="-2.0701224846894139E-2"/>
                  <c:y val="2.608387496425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764-46B8-BF6C-96756647741F}"/>
                </c:ext>
              </c:extLst>
            </c:dLbl>
            <c:dLbl>
              <c:idx val="23"/>
              <c:layout>
                <c:manualLayout>
                  <c:x val="-1.454248687664042E-2"/>
                  <c:y val="3.2831170171988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638888888888886E-2"/>
                      <c:h val="2.73164141165413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B764-46B8-BF6C-96756647741F}"/>
                </c:ext>
              </c:extLst>
            </c:dLbl>
            <c:dLbl>
              <c:idx val="24"/>
              <c:layout>
                <c:manualLayout>
                  <c:x val="-2.5922244094488189E-2"/>
                  <c:y val="1.1861242406585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764-46B8-BF6C-96756647741F}"/>
                </c:ext>
              </c:extLst>
            </c:dLbl>
            <c:dLbl>
              <c:idx val="25"/>
              <c:layout>
                <c:manualLayout>
                  <c:x val="-3.7960629921259842E-2"/>
                  <c:y val="2.0452377024959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764-46B8-BF6C-96756647741F}"/>
                </c:ext>
              </c:extLst>
            </c:dLbl>
            <c:dLbl>
              <c:idx val="26"/>
              <c:layout>
                <c:manualLayout>
                  <c:x val="-2.3192585301837269E-2"/>
                  <c:y val="3.3492905297559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94444444444448E-2"/>
                      <c:h val="3.29680860027222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B764-46B8-BF6C-96756647741F}"/>
                </c:ext>
              </c:extLst>
            </c:dLbl>
            <c:dLbl>
              <c:idx val="27"/>
              <c:layout>
                <c:manualLayout>
                  <c:x val="-1.388888888888899E-2"/>
                  <c:y val="1.5071125029815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764-46B8-BF6C-96756647741F}"/>
                </c:ext>
              </c:extLst>
            </c:dLbl>
            <c:dLbl>
              <c:idx val="28"/>
              <c:layout>
                <c:manualLayout>
                  <c:x val="-1.5277777777777777E-2"/>
                  <c:y val="2.072279691599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DD-4BCE-98F1-D30001C1A1DF}"/>
                </c:ext>
              </c:extLst>
            </c:dLbl>
            <c:dLbl>
              <c:idx val="29"/>
              <c:layout>
                <c:manualLayout>
                  <c:x val="-8.3333333333334356E-3"/>
                  <c:y val="1.8838906287269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DD-4BCE-98F1-D30001C1A1DF}"/>
                </c:ext>
              </c:extLst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ln w="12700">
                      <a:solidFill>
                        <a:srgbClr val="FF0000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Sheet1!$B$1:$AI$1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Sheet1!$B$3:$AI$3</c:f>
              <c:numCache>
                <c:formatCode>General</c:formatCode>
                <c:ptCount val="34"/>
                <c:pt idx="20">
                  <c:v>7.5</c:v>
                </c:pt>
                <c:pt idx="21">
                  <c:v>7.4</c:v>
                </c:pt>
                <c:pt idx="22">
                  <c:v>6.3</c:v>
                </c:pt>
                <c:pt idx="23">
                  <c:v>8.3000000000000007</c:v>
                </c:pt>
                <c:pt idx="24">
                  <c:v>8.5</c:v>
                </c:pt>
                <c:pt idx="25">
                  <c:v>6.9</c:v>
                </c:pt>
                <c:pt idx="26">
                  <c:v>7.2</c:v>
                </c:pt>
                <c:pt idx="27">
                  <c:v>6.8</c:v>
                </c:pt>
                <c:pt idx="28">
                  <c:v>8.5</c:v>
                </c:pt>
                <c:pt idx="29">
                  <c:v>7.9</c:v>
                </c:pt>
                <c:pt idx="30">
                  <c:v>6.9</c:v>
                </c:pt>
                <c:pt idx="31">
                  <c:v>7.4</c:v>
                </c:pt>
                <c:pt idx="32">
                  <c:v>9.6999999999999993</c:v>
                </c:pt>
                <c:pt idx="33">
                  <c:v>11.3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22-B764-46B8-BF6C-967566477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821760"/>
        <c:axId val="207258176"/>
      </c:lineChart>
      <c:catAx>
        <c:axId val="16882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45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MX"/>
          </a:p>
        </c:txPr>
        <c:crossAx val="20725817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072581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 b="0" baseline="0">
                    <a:latin typeface="+mn-lt"/>
                  </a:defRPr>
                </a:pPr>
                <a:r>
                  <a:rPr lang="es-MX" sz="1200" b="0" baseline="0" dirty="0">
                    <a:latin typeface="+mn-lt"/>
                  </a:rPr>
                  <a:t>Tasas de IAAS por 1,000 días paciente</a:t>
                </a:r>
              </a:p>
            </c:rich>
          </c:tx>
          <c:layout>
            <c:manualLayout>
              <c:xMode val="edge"/>
              <c:yMode val="edge"/>
              <c:x val="1.0744339517816018E-2"/>
              <c:y val="0.374227755100349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MX"/>
          </a:p>
        </c:txPr>
        <c:crossAx val="168821760"/>
        <c:crosses val="autoZero"/>
        <c:crossBetween val="between"/>
      </c:valAx>
      <c:spPr>
        <a:noFill/>
        <a:ln w="12700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anchor="t" anchorCtr="0"/>
          <a:lstStyle/>
          <a:p>
            <a:pPr>
              <a:defRPr lang="es-ES" sz="1200"/>
            </a:pPr>
            <a:r>
              <a:rPr lang="es-MX" sz="1400" dirty="0"/>
              <a:t>Figura 3. Instituto Nacional de Pediatría</a:t>
            </a:r>
          </a:p>
          <a:p>
            <a:pPr>
              <a:defRPr lang="es-ES" sz="1200"/>
            </a:pPr>
            <a:r>
              <a:rPr lang="es-MX" sz="1400" dirty="0"/>
              <a:t>Comité</a:t>
            </a:r>
            <a:r>
              <a:rPr lang="es-MX" sz="1400" baseline="0" dirty="0"/>
              <a:t> de Infecciones Asociadas a la Atención de la Salud CIAAS</a:t>
            </a:r>
            <a:endParaRPr lang="es-MX" sz="1400" dirty="0"/>
          </a:p>
          <a:p>
            <a:pPr>
              <a:defRPr lang="es-ES" sz="1200"/>
            </a:pPr>
            <a:r>
              <a:rPr lang="es-MX" sz="1400" dirty="0"/>
              <a:t>Tasas de infecciones asociadas a la atención de la salud 2009-2022</a:t>
            </a:r>
          </a:p>
        </c:rich>
      </c:tx>
      <c:layout>
        <c:manualLayout>
          <c:xMode val="edge"/>
          <c:yMode val="edge"/>
          <c:x val="0.25315148973855728"/>
          <c:y val="4.584681963861158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7797991757018811E-2"/>
          <c:y val="0.15802821131701669"/>
          <c:w val="0.92176027230731827"/>
          <c:h val="0.7350629617623084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Por 100 egresos</c:v>
                </c:pt>
              </c:strCache>
            </c:strRef>
          </c:tx>
          <c:dLbls>
            <c:dLbl>
              <c:idx val="0"/>
              <c:layout>
                <c:manualLayout>
                  <c:x val="-4.2980751905250504E-2"/>
                  <c:y val="-2.4050358041025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23-4503-A1D1-29DFB1742329}"/>
                </c:ext>
              </c:extLst>
            </c:dLbl>
            <c:dLbl>
              <c:idx val="1"/>
              <c:layout>
                <c:manualLayout>
                  <c:x val="-2.6677708079121266E-2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23-4503-A1D1-29DFB1742329}"/>
                </c:ext>
              </c:extLst>
            </c:dLbl>
            <c:dLbl>
              <c:idx val="2"/>
              <c:layout>
                <c:manualLayout>
                  <c:x val="-2.6677708079121266E-2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23-4503-A1D1-29DFB1742329}"/>
                </c:ext>
              </c:extLst>
            </c:dLbl>
            <c:dLbl>
              <c:idx val="3"/>
              <c:layout>
                <c:manualLayout>
                  <c:x val="-2.8159802972405612E-2"/>
                  <c:y val="-4.8100716082051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23-4503-A1D1-29DFB1742329}"/>
                </c:ext>
              </c:extLst>
            </c:dLbl>
            <c:dLbl>
              <c:idx val="4"/>
              <c:layout>
                <c:manualLayout>
                  <c:x val="-2.9641897865690246E-3"/>
                  <c:y val="-2.1378096036467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23-4503-A1D1-29DFB1742329}"/>
                </c:ext>
              </c:extLst>
            </c:dLbl>
            <c:dLbl>
              <c:idx val="5"/>
              <c:layout>
                <c:manualLayout>
                  <c:x val="-1.1856759146276086E-2"/>
                  <c:y val="-2.6722620045584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23-4503-A1D1-29DFB1742329}"/>
                </c:ext>
              </c:extLst>
            </c:dLbl>
            <c:dLbl>
              <c:idx val="6"/>
              <c:layout>
                <c:manualLayout>
                  <c:x val="-4.4462846798536369E-3"/>
                  <c:y val="-1.3361310022792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D5-4BC3-8178-8C2DBCA8D3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800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Hoja1!$B$2:$B$15</c:f>
              <c:numCache>
                <c:formatCode>General</c:formatCode>
                <c:ptCount val="14"/>
                <c:pt idx="0">
                  <c:v>8.9</c:v>
                </c:pt>
                <c:pt idx="1">
                  <c:v>7.1</c:v>
                </c:pt>
                <c:pt idx="2">
                  <c:v>7.9</c:v>
                </c:pt>
                <c:pt idx="3">
                  <c:v>9.0299999999999994</c:v>
                </c:pt>
                <c:pt idx="4">
                  <c:v>8.9700000000000006</c:v>
                </c:pt>
                <c:pt idx="5">
                  <c:v>7.3</c:v>
                </c:pt>
                <c:pt idx="6">
                  <c:v>7.6</c:v>
                </c:pt>
                <c:pt idx="7">
                  <c:v>7</c:v>
                </c:pt>
                <c:pt idx="8">
                  <c:v>9.6999999999999993</c:v>
                </c:pt>
                <c:pt idx="9">
                  <c:v>8.6</c:v>
                </c:pt>
                <c:pt idx="10">
                  <c:v>7.9</c:v>
                </c:pt>
                <c:pt idx="11">
                  <c:v>6.3</c:v>
                </c:pt>
                <c:pt idx="12">
                  <c:v>8.3000000000000007</c:v>
                </c:pt>
                <c:pt idx="13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36D5-4BC3-8178-8C2DBCA8D3F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Por 1000 dias paciente</c:v>
                </c:pt>
              </c:strCache>
            </c:strRef>
          </c:tx>
          <c:spPr>
            <a:ln>
              <a:prstDash val="sysDash"/>
            </a:ln>
          </c:spPr>
          <c:marker>
            <c:symbol val="circle"/>
            <c:size val="5"/>
            <c:spPr>
              <a:ln>
                <a:prstDash val="sysDash"/>
              </a:ln>
            </c:spPr>
          </c:marker>
          <c:dLbls>
            <c:dLbl>
              <c:idx val="0"/>
              <c:layout>
                <c:manualLayout>
                  <c:x val="-3.361470527170865E-2"/>
                  <c:y val="5.5438380892177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23-4503-A1D1-29DFB1742329}"/>
                </c:ext>
              </c:extLst>
            </c:dLbl>
            <c:dLbl>
              <c:idx val="1"/>
              <c:layout>
                <c:manualLayout>
                  <c:x val="-2.6830582469470794E-2"/>
                  <c:y val="6.063684384911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23-4503-A1D1-29DFB1742329}"/>
                </c:ext>
              </c:extLst>
            </c:dLbl>
            <c:dLbl>
              <c:idx val="2"/>
              <c:layout>
                <c:manualLayout>
                  <c:x val="-1.58296198718887E-2"/>
                  <c:y val="4.489523213920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23-4503-A1D1-29DFB1742329}"/>
                </c:ext>
              </c:extLst>
            </c:dLbl>
            <c:dLbl>
              <c:idx val="3"/>
              <c:layout>
                <c:manualLayout>
                  <c:x val="-2.3163772997909216E-2"/>
                  <c:y val="4.2902102363057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23-4503-A1D1-29DFB1742329}"/>
                </c:ext>
              </c:extLst>
            </c:dLbl>
            <c:dLbl>
              <c:idx val="4"/>
              <c:layout>
                <c:manualLayout>
                  <c:x val="-2.753338910202785E-2"/>
                  <c:y val="3.755773793589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23-4503-A1D1-29DFB1742329}"/>
                </c:ext>
              </c:extLst>
            </c:dLbl>
            <c:dLbl>
              <c:idx val="5"/>
              <c:layout>
                <c:manualLayout>
                  <c:x val="-2.5424969204356111E-2"/>
                  <c:y val="5.121077331314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23-4503-A1D1-29DFB1742329}"/>
                </c:ext>
              </c:extLst>
            </c:dLbl>
            <c:dLbl>
              <c:idx val="6"/>
              <c:layout>
                <c:manualLayout>
                  <c:x val="-1.3292251107272178E-3"/>
                  <c:y val="4.0375821619705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323-4503-A1D1-29DFB1742329}"/>
                </c:ext>
              </c:extLst>
            </c:dLbl>
            <c:dLbl>
              <c:idx val="7"/>
              <c:layout>
                <c:manualLayout>
                  <c:x val="0"/>
                  <c:y val="1.1461704909652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23-4503-A1D1-29DFB1742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Hoja1!$C$2:$C$15</c:f>
              <c:numCache>
                <c:formatCode>General</c:formatCode>
                <c:ptCount val="14"/>
                <c:pt idx="0">
                  <c:v>7.5</c:v>
                </c:pt>
                <c:pt idx="1">
                  <c:v>7.4</c:v>
                </c:pt>
                <c:pt idx="2">
                  <c:v>6.3</c:v>
                </c:pt>
                <c:pt idx="3">
                  <c:v>8.3000000000000007</c:v>
                </c:pt>
                <c:pt idx="4">
                  <c:v>8.5</c:v>
                </c:pt>
                <c:pt idx="5">
                  <c:v>6.9</c:v>
                </c:pt>
                <c:pt idx="6">
                  <c:v>7.2</c:v>
                </c:pt>
                <c:pt idx="7">
                  <c:v>6.8</c:v>
                </c:pt>
                <c:pt idx="8">
                  <c:v>8.5</c:v>
                </c:pt>
                <c:pt idx="9">
                  <c:v>7.9</c:v>
                </c:pt>
                <c:pt idx="10">
                  <c:v>6.9</c:v>
                </c:pt>
                <c:pt idx="11">
                  <c:v>5.4</c:v>
                </c:pt>
                <c:pt idx="12">
                  <c:v>7.6</c:v>
                </c:pt>
                <c:pt idx="13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36D5-4BC3-8178-8C2DBCA8D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575168"/>
        <c:axId val="129826112"/>
      </c:lineChart>
      <c:catAx>
        <c:axId val="165575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sz="1100" dirty="0"/>
                  <a:t>Año</a:t>
                </a:r>
              </a:p>
            </c:rich>
          </c:tx>
          <c:layout>
            <c:manualLayout>
              <c:xMode val="edge"/>
              <c:yMode val="edge"/>
              <c:x val="0.95282144161730642"/>
              <c:y val="0.9397213596361712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s-ES" sz="800"/>
            </a:pPr>
            <a:endParaRPr lang="es-MX"/>
          </a:p>
        </c:txPr>
        <c:crossAx val="129826112"/>
        <c:crosses val="autoZero"/>
        <c:auto val="1"/>
        <c:lblAlgn val="ctr"/>
        <c:lblOffset val="100"/>
        <c:noMultiLvlLbl val="0"/>
      </c:catAx>
      <c:valAx>
        <c:axId val="1298261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 baseline="0"/>
                </a:pPr>
                <a:r>
                  <a:rPr lang="es-MX" sz="1100" baseline="0" dirty="0"/>
                  <a:t>Tasas  de IAAS </a:t>
                </a:r>
              </a:p>
            </c:rich>
          </c:tx>
          <c:layout>
            <c:manualLayout>
              <c:xMode val="edge"/>
              <c:yMode val="edge"/>
              <c:x val="0"/>
              <c:y val="0.3956755619123394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MX"/>
          </a:p>
        </c:txPr>
        <c:crossAx val="165575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6103012599381503E-2"/>
          <c:y val="0.95347540552775445"/>
          <c:w val="0.42239076992827035"/>
          <c:h val="4.4232253490314767E-2"/>
        </c:manualLayout>
      </c:layout>
      <c:overlay val="0"/>
      <c:txPr>
        <a:bodyPr/>
        <a:lstStyle/>
        <a:p>
          <a:pPr>
            <a:defRPr lang="es-ES" sz="11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699666295881E-2"/>
          <c:y val="8.3197389885807507E-2"/>
          <c:w val="0.9276974416017798"/>
          <c:h val="0.61174551386623166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Tasa</c:v>
                </c:pt>
              </c:strCache>
            </c:strRef>
          </c:tx>
          <c:spPr>
            <a:ln w="8836">
              <a:solidFill>
                <a:srgbClr val="FF000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4799457086235365E-2"/>
                  <c:y val="-2.7346954349856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AFA9-4DD8-A5B5-8CF911F21152}"/>
                </c:ext>
              </c:extLst>
            </c:dLbl>
            <c:dLbl>
              <c:idx val="1"/>
              <c:layout>
                <c:manualLayout>
                  <c:x val="-1.9991312843973666E-2"/>
                  <c:y val="-3.040566326118321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FA9-4DD8-A5B5-8CF911F21152}"/>
                </c:ext>
              </c:extLst>
            </c:dLbl>
            <c:dLbl>
              <c:idx val="3"/>
              <c:layout>
                <c:manualLayout>
                  <c:x val="-3.4868906450662721E-2"/>
                  <c:y val="1.1804762819746961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AFA9-4DD8-A5B5-8CF911F21152}"/>
                </c:ext>
              </c:extLst>
            </c:dLbl>
            <c:dLbl>
              <c:idx val="4"/>
              <c:layout>
                <c:manualLayout>
                  <c:x val="-7.824944633317607E-3"/>
                  <c:y val="6.2990611475431391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AFA9-4DD8-A5B5-8CF911F21152}"/>
                </c:ext>
              </c:extLst>
            </c:dLbl>
            <c:dLbl>
              <c:idx val="5"/>
              <c:layout>
                <c:manualLayout>
                  <c:x val="-1.5263857068770245E-2"/>
                  <c:y val="-2.551176307686042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AFA9-4DD8-A5B5-8CF911F21152}"/>
                </c:ext>
              </c:extLst>
            </c:dLbl>
            <c:dLbl>
              <c:idx val="6"/>
              <c:layout>
                <c:manualLayout>
                  <c:x val="-2.6804069310691903E-3"/>
                  <c:y val="-1.59276408310801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AFA9-4DD8-A5B5-8CF911F21152}"/>
                </c:ext>
              </c:extLst>
            </c:dLbl>
            <c:dLbl>
              <c:idx val="7"/>
              <c:layout>
                <c:manualLayout>
                  <c:x val="-1.123155078669405E-2"/>
                  <c:y val="-2.061779896593057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AFA9-4DD8-A5B5-8CF911F21152}"/>
                </c:ext>
              </c:extLst>
            </c:dLbl>
            <c:dLbl>
              <c:idx val="8"/>
              <c:layout>
                <c:manualLayout>
                  <c:x val="-5.3221829626748096E-3"/>
                  <c:y val="1.201167489484678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AFA9-4DD8-A5B5-8CF911F21152}"/>
                </c:ext>
              </c:extLst>
            </c:dLbl>
            <c:dLbl>
              <c:idx val="9"/>
              <c:layout>
                <c:manualLayout>
                  <c:x val="-2.1659756184261858E-2"/>
                  <c:y val="-2.7754881652886365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AFA9-4DD8-A5B5-8CF911F21152}"/>
                </c:ext>
              </c:extLst>
            </c:dLbl>
            <c:dLbl>
              <c:idx val="10"/>
              <c:layout>
                <c:manualLayout>
                  <c:x val="-1.5750503992350784E-2"/>
                  <c:y val="-1.980214042185812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AFA9-4DD8-A5B5-8CF911F21152}"/>
                </c:ext>
              </c:extLst>
            </c:dLbl>
            <c:dLbl>
              <c:idx val="11"/>
              <c:layout>
                <c:manualLayout>
                  <c:x val="-1.6515218482013455E-2"/>
                  <c:y val="1.465954218394460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FA9-4DD8-A5B5-8CF911F21152}"/>
                </c:ext>
              </c:extLst>
            </c:dLbl>
            <c:dLbl>
              <c:idx val="12"/>
              <c:layout>
                <c:manualLayout>
                  <c:x val="-1.3942891814835157E-2"/>
                  <c:y val="-1.470430640824166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A9-4DD8-A5B5-8CF911F21152}"/>
                </c:ext>
              </c:extLst>
            </c:dLbl>
            <c:dLbl>
              <c:idx val="13"/>
              <c:layout>
                <c:manualLayout>
                  <c:x val="-1.804464746133877E-2"/>
                  <c:y val="1.71065860249340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AFA9-4DD8-A5B5-8CF911F21152}"/>
                </c:ext>
              </c:extLst>
            </c:dLbl>
            <c:dLbl>
              <c:idx val="14"/>
              <c:layout>
                <c:manualLayout>
                  <c:x val="-1.6584783478548915E-2"/>
                  <c:y val="-1.796682557781242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AFA9-4DD8-A5B5-8CF911F21152}"/>
                </c:ext>
              </c:extLst>
            </c:dLbl>
            <c:dLbl>
              <c:idx val="16"/>
              <c:layout>
                <c:manualLayout>
                  <c:x val="4.1327285877319764E-3"/>
                  <c:y val="-2.163739133929670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FA9-4DD8-A5B5-8CF911F21152}"/>
                </c:ext>
              </c:extLst>
            </c:dLbl>
            <c:dLbl>
              <c:idx val="17"/>
              <c:layout>
                <c:manualLayout>
                  <c:x val="-2.444066220893848E-2"/>
                  <c:y val="-2.490003407991658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AFA9-4DD8-A5B5-8CF911F21152}"/>
                </c:ext>
              </c:extLst>
            </c:dLbl>
            <c:dLbl>
              <c:idx val="19"/>
              <c:layout>
                <c:manualLayout>
                  <c:x val="-2.9307247977212875E-2"/>
                  <c:y val="6.9108540710940969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AFA9-4DD8-A5B5-8CF911F21152}"/>
                </c:ext>
              </c:extLst>
            </c:dLbl>
            <c:dLbl>
              <c:idx val="20"/>
              <c:layout>
                <c:manualLayout>
                  <c:x val="-2.8959615414595186E-2"/>
                  <c:y val="-8.9945559000251807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FA9-4DD8-A5B5-8CF911F21152}"/>
                </c:ext>
              </c:extLst>
            </c:dLbl>
            <c:dLbl>
              <c:idx val="21"/>
              <c:layout>
                <c:manualLayout>
                  <c:x val="-3.0280006495303491E-3"/>
                  <c:y val="-1.551984138126494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AFA9-4DD8-A5B5-8CF911F21152}"/>
                </c:ext>
              </c:extLst>
            </c:dLbl>
            <c:dLbl>
              <c:idx val="23"/>
              <c:layout>
                <c:manualLayout>
                  <c:x val="-3.1253758883583171E-2"/>
                  <c:y val="-4.5084508833524994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FA9-4DD8-A5B5-8CF911F21152}"/>
                </c:ext>
              </c:extLst>
            </c:dLbl>
            <c:dLbl>
              <c:idx val="24"/>
              <c:layout>
                <c:manualLayout>
                  <c:x val="-1.4221036168868995E-2"/>
                  <c:y val="1.2212557987397066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FA9-4DD8-A5B5-8CF911F21152}"/>
                </c:ext>
              </c:extLst>
            </c:dLbl>
            <c:dLbl>
              <c:idx val="25"/>
              <c:layout>
                <c:manualLayout>
                  <c:x val="-1.1648709501690779E-2"/>
                  <c:y val="-1.9598270519171512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FA9-4DD8-A5B5-8CF911F21152}"/>
                </c:ext>
              </c:extLst>
            </c:dLbl>
            <c:dLbl>
              <c:idx val="26"/>
              <c:layout>
                <c:manualLayout>
                  <c:x val="-1.2899534685502645E-3"/>
                  <c:y val="-5.7319856503425526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AFA9-4DD8-A5B5-8CF911F21152}"/>
                </c:ext>
              </c:extLst>
            </c:dLbl>
            <c:dLbl>
              <c:idx val="27"/>
              <c:layout>
                <c:manualLayout>
                  <c:x val="-7.6164032196144871E-3"/>
                  <c:y val="-1.633550420750246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AFA9-4DD8-A5B5-8CF911F21152}"/>
                </c:ext>
              </c:extLst>
            </c:dLbl>
            <c:dLbl>
              <c:idx val="28"/>
              <c:layout>
                <c:manualLayout>
                  <c:x val="-1.1718158866118045E-2"/>
                  <c:y val="5.4834665300778074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A9-4DD8-A5B5-8CF911F21152}"/>
                </c:ext>
              </c:extLst>
            </c:dLbl>
            <c:dLbl>
              <c:idx val="33"/>
              <c:layout>
                <c:manualLayout>
                  <c:x val="-3.0002358626183556E-2"/>
                  <c:y val="3.8520769509957087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FA9-4DD8-A5B5-8CF911F21152}"/>
                </c:ext>
              </c:extLst>
            </c:dLbl>
            <c:dLbl>
              <c:idx val="34"/>
              <c:layout>
                <c:manualLayout>
                  <c:x val="1.4908757681746931E-3"/>
                  <c:y val="-1.9190415707079356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AFA9-4DD8-A5B5-8CF911F21152}"/>
                </c:ext>
              </c:extLst>
            </c:dLbl>
            <c:dLbl>
              <c:idx val="35"/>
              <c:layout>
                <c:manualLayout>
                  <c:x val="-1.7071391557972937E-2"/>
                  <c:y val="-3.2849332450228808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FA9-4DD8-A5B5-8CF911F21152}"/>
                </c:ext>
              </c:extLst>
            </c:dLbl>
            <c:dLbl>
              <c:idx val="36"/>
              <c:layout>
                <c:manualLayout>
                  <c:x val="-1.150900263430954E-3"/>
                  <c:y val="2.7914102337994795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FA9-4DD8-A5B5-8CF911F21152}"/>
                </c:ext>
              </c:extLst>
            </c:dLbl>
            <c:dLbl>
              <c:idx val="37"/>
              <c:layout>
                <c:manualLayout>
                  <c:x val="-2.8611944007821077E-2"/>
                  <c:y val="-7.9749678088241183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AFA9-4DD8-A5B5-8CF911F21152}"/>
                </c:ext>
              </c:extLst>
            </c:dLbl>
            <c:dLbl>
              <c:idx val="38"/>
              <c:layout>
                <c:manualLayout>
                  <c:x val="-1.2691568345387205E-2"/>
                  <c:y val="-2.122946403626724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AFA9-4DD8-A5B5-8CF911F21152}"/>
                </c:ext>
              </c:extLst>
            </c:dLbl>
            <c:dLbl>
              <c:idx val="39"/>
              <c:layout>
                <c:manualLayout>
                  <c:x val="-1.4568629887330153E-2"/>
                  <c:y val="5.0754753004412789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AFA9-4DD8-A5B5-8CF911F21152}"/>
                </c:ext>
              </c:extLst>
            </c:dLbl>
            <c:dLbl>
              <c:idx val="40"/>
              <c:layout>
                <c:manualLayout>
                  <c:x val="-3.0975268019093893E-3"/>
                  <c:y val="-1.3888647864169212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AFA9-4DD8-A5B5-8CF911F21152}"/>
                </c:ext>
              </c:extLst>
            </c:dLbl>
            <c:dLbl>
              <c:idx val="41"/>
              <c:layout>
                <c:manualLayout>
                  <c:x val="-3.8622412915720883E-3"/>
                  <c:y val="6.0950719559724753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AFA9-4DD8-A5B5-8CF911F21152}"/>
                </c:ext>
              </c:extLst>
            </c:dLbl>
            <c:dLbl>
              <c:idx val="42"/>
              <c:layout>
                <c:manualLayout>
                  <c:x val="-3.1323285035962212E-2"/>
                  <c:y val="-1.5112050495779905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FA9-4DD8-A5B5-8CF911F21152}"/>
                </c:ext>
              </c:extLst>
            </c:dLbl>
            <c:dLbl>
              <c:idx val="44"/>
              <c:layout>
                <c:manualLayout>
                  <c:x val="-1.9504665020031842E-2"/>
                  <c:y val="-1.980214042185812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FA9-4DD8-A5B5-8CF911F21152}"/>
                </c:ext>
              </c:extLst>
            </c:dLbl>
            <c:dLbl>
              <c:idx val="45"/>
              <c:layout>
                <c:manualLayout>
                  <c:x val="-4.2516320555300802E-2"/>
                  <c:y val="-2.428830936513781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A9-4DD8-A5B5-8CF911F21152}"/>
                </c:ext>
              </c:extLst>
            </c:dLbl>
            <c:dLbl>
              <c:idx val="46"/>
              <c:layout>
                <c:manualLayout>
                  <c:x val="-1.1022970528834497E-2"/>
                  <c:y val="-2.3880377779943396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A9-4DD8-A5B5-8CF911F21152}"/>
                </c:ext>
              </c:extLst>
            </c:dLbl>
            <c:dLbl>
              <c:idx val="47"/>
              <c:layout>
                <c:manualLayout>
                  <c:x val="-1.9574114384459329E-2"/>
                  <c:y val="5.4833472411937034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FA9-4DD8-A5B5-8CF911F21152}"/>
                </c:ext>
              </c:extLst>
            </c:dLbl>
            <c:dLbl>
              <c:idx val="48"/>
              <c:layout>
                <c:manualLayout>
                  <c:x val="-1.5889556297108753E-2"/>
                  <c:y val="-1.10338002911993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FA9-4DD8-A5B5-8CF911F21152}"/>
                </c:ext>
              </c:extLst>
            </c:dLbl>
            <c:dLbl>
              <c:idx val="49"/>
              <c:layout>
                <c:manualLayout>
                  <c:x val="-1.2204882577650289E-2"/>
                  <c:y val="1.241648753452573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FA9-4DD8-A5B5-8CF911F21152}"/>
                </c:ext>
              </c:extLst>
            </c:dLbl>
            <c:dLbl>
              <c:idx val="50"/>
              <c:layout>
                <c:manualLayout>
                  <c:x val="-1.2969597067312932E-2"/>
                  <c:y val="-1.878254804849199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FA9-4DD8-A5B5-8CF911F21152}"/>
                </c:ext>
              </c:extLst>
            </c:dLbl>
            <c:dLbl>
              <c:idx val="51"/>
              <c:layout>
                <c:manualLayout>
                  <c:x val="-2.5970129132058983E-2"/>
                  <c:y val="-1.511204621361483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FA9-4DD8-A5B5-8CF911F21152}"/>
                </c:ext>
              </c:extLst>
            </c:dLbl>
            <c:dLbl>
              <c:idx val="52"/>
              <c:layout>
                <c:manualLayout>
                  <c:x val="-1.449902604663833E-2"/>
                  <c:y val="-1.980214042185812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AFA9-4DD8-A5B5-8CF911F21152}"/>
                </c:ext>
              </c:extLst>
            </c:dLbl>
            <c:dLbl>
              <c:idx val="53"/>
              <c:layout>
                <c:manualLayout>
                  <c:x val="-2.1937938482091024E-2"/>
                  <c:y val="9.7656377174567544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A9-4DD8-A5B5-8CF911F21152}"/>
                </c:ext>
              </c:extLst>
            </c:dLbl>
            <c:dLbl>
              <c:idx val="54"/>
              <c:layout>
                <c:manualLayout>
                  <c:x val="-2.0477958867192947E-2"/>
                  <c:y val="-2.510389970043813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FA9-4DD8-A5B5-8CF911F21152}"/>
                </c:ext>
              </c:extLst>
            </c:dLbl>
            <c:dLbl>
              <c:idx val="56"/>
              <c:layout>
                <c:manualLayout>
                  <c:x val="-2.5344429003359203E-2"/>
                  <c:y val="-2.2653365894915733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FA9-4DD8-A5B5-8CF911F21152}"/>
                </c:ext>
              </c:extLst>
            </c:dLbl>
            <c:dLbl>
              <c:idx val="57"/>
              <c:layout>
                <c:manualLayout>
                  <c:x val="-8.3115906565368602E-3"/>
                  <c:y val="-7.9750274532661147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FA9-4DD8-A5B5-8CF911F21152}"/>
                </c:ext>
              </c:extLst>
            </c:dLbl>
            <c:dLbl>
              <c:idx val="58"/>
              <c:layout>
                <c:manualLayout>
                  <c:x val="-1.5750503091989443E-2"/>
                  <c:y val="-2.041386513663678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FA9-4DD8-A5B5-8CF911F21152}"/>
                </c:ext>
              </c:extLst>
            </c:dLbl>
            <c:dLbl>
              <c:idx val="60"/>
              <c:layout>
                <c:manualLayout>
                  <c:x val="-1.2830543862193622E-2"/>
                  <c:y val="-2.673516142630599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FA9-4DD8-A5B5-8CF911F21152}"/>
                </c:ext>
              </c:extLst>
            </c:dLbl>
            <c:dLbl>
              <c:idx val="61"/>
              <c:layout>
                <c:manualLayout>
                  <c:x val="-2.6943422979220033E-2"/>
                  <c:y val="-1.1441535814407544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A9-4DD8-A5B5-8CF911F21152}"/>
                </c:ext>
              </c:extLst>
            </c:dLbl>
            <c:dLbl>
              <c:idx val="62"/>
              <c:layout>
                <c:manualLayout>
                  <c:x val="-1.324774142134677E-2"/>
                  <c:y val="-1.4496780454191782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A9-4DD8-A5B5-8CF911F21152}"/>
                </c:ext>
              </c:extLst>
            </c:dLbl>
            <c:dLbl>
              <c:idx val="63"/>
              <c:layout>
                <c:manualLayout>
                  <c:x val="-2.0686538224691242E-2"/>
                  <c:y val="-2.489997443547453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FA9-4DD8-A5B5-8CF911F21152}"/>
                </c:ext>
              </c:extLst>
            </c:dLbl>
            <c:dLbl>
              <c:idx val="64"/>
              <c:layout>
                <c:manualLayout>
                  <c:x val="-8.1030880869902289E-3"/>
                  <c:y val="6.9108583532591639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FA9-4DD8-A5B5-8CF911F21152}"/>
                </c:ext>
              </c:extLst>
            </c:dLbl>
            <c:dLbl>
              <c:idx val="65"/>
              <c:layout>
                <c:manualLayout>
                  <c:x val="-9.9801496289332325E-3"/>
                  <c:y val="-2.367657180386389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FA9-4DD8-A5B5-8CF911F21152}"/>
                </c:ext>
              </c:extLst>
            </c:dLbl>
            <c:dLbl>
              <c:idx val="66"/>
              <c:layout>
                <c:manualLayout>
                  <c:x val="-3.2991805164202082E-2"/>
                  <c:y val="-3.6927284126729853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FA9-4DD8-A5B5-8CF911F21152}"/>
                </c:ext>
              </c:extLst>
            </c:dLbl>
            <c:dLbl>
              <c:idx val="67"/>
              <c:layout>
                <c:manualLayout>
                  <c:x val="-1.48467353972076E-2"/>
                  <c:y val="-1.6131566096043715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FA9-4DD8-A5B5-8CF911F21152}"/>
                </c:ext>
              </c:extLst>
            </c:dLbl>
            <c:dLbl>
              <c:idx val="69"/>
              <c:layout>
                <c:manualLayout>
                  <c:x val="8.0954707736339282E-3"/>
                  <c:y val="-1.2461128187773673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FA9-4DD8-A5B5-8CF911F21152}"/>
                </c:ext>
              </c:extLst>
            </c:dLbl>
            <c:dLbl>
              <c:idx val="70"/>
              <c:layout>
                <c:manualLayout>
                  <c:x val="-4.2724861068642705E-2"/>
                  <c:y val="-7.1593603448636411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FA9-4DD8-A5B5-8CF911F21152}"/>
                </c:ext>
              </c:extLst>
            </c:dLbl>
            <c:dLbl>
              <c:idx val="71"/>
              <c:layout>
                <c:manualLayout>
                  <c:x val="-3.1253757983221941E-2"/>
                  <c:y val="8.9499195289423072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FA9-4DD8-A5B5-8CF911F21152}"/>
                </c:ext>
              </c:extLst>
            </c:dLbl>
            <c:dLbl>
              <c:idx val="72"/>
              <c:layout>
                <c:manualLayout>
                  <c:x val="-1.4221035268507709E-2"/>
                  <c:y val="-2.0617735039323459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FA9-4DD8-A5B5-8CF911F21152}"/>
                </c:ext>
              </c:extLst>
            </c:dLbl>
            <c:dLbl>
              <c:idx val="73"/>
              <c:layout>
                <c:manualLayout>
                  <c:x val="-4.9746262876475544E-3"/>
                  <c:y val="4.0559554180124024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AFA9-4DD8-A5B5-8CF911F21152}"/>
                </c:ext>
              </c:extLst>
            </c:dLbl>
            <c:dLbl>
              <c:idx val="74"/>
              <c:layout>
                <c:manualLayout>
                  <c:x val="-9.0763819341512786E-3"/>
                  <c:y val="-1.184945883527188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AFA9-4DD8-A5B5-8CF911F21152}"/>
                </c:ext>
              </c:extLst>
            </c:dLbl>
            <c:dLbl>
              <c:idx val="75"/>
              <c:layout>
                <c:manualLayout>
                  <c:x val="-1.540283168521539E-2"/>
                  <c:y val="-2.673516142630599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FA9-4DD8-A5B5-8CF911F21152}"/>
                </c:ext>
              </c:extLst>
            </c:dLbl>
            <c:dLbl>
              <c:idx val="77"/>
              <c:layout>
                <c:manualLayout>
                  <c:x val="-2.1381764505770007E-2"/>
                  <c:y val="6.0951955270216462E-3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FA9-4DD8-A5B5-8CF911F21152}"/>
                </c:ext>
              </c:extLst>
            </c:dLbl>
            <c:dLbl>
              <c:idx val="78"/>
              <c:layout>
                <c:manualLayout>
                  <c:x val="-8.7983143680689935E-3"/>
                  <c:y val="-1.674330365731768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A9-4DD8-A5B5-8CF911F21152}"/>
                </c:ext>
              </c:extLst>
            </c:dLbl>
            <c:dLbl>
              <c:idx val="79"/>
              <c:layout>
                <c:manualLayout>
                  <c:x val="-1.4012417066852856E-2"/>
                  <c:y val="1.404774069606346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FA9-4DD8-A5B5-8CF911F21152}"/>
                </c:ext>
              </c:extLst>
            </c:dLbl>
            <c:dLbl>
              <c:idx val="80"/>
              <c:layout>
                <c:manualLayout>
                  <c:x val="-1.5889478608795971E-2"/>
                  <c:y val="-1.592764083108017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A9-4DD8-A5B5-8CF911F21152}"/>
                </c:ext>
              </c:extLst>
            </c:dLbl>
            <c:dLbl>
              <c:idx val="81"/>
              <c:layout>
                <c:manualLayout>
                  <c:x val="-7.7554166802160651E-3"/>
                  <c:y val="-1.3684594745991485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A9-4DD8-A5B5-8CF911F21152}"/>
                </c:ext>
              </c:extLst>
            </c:dLbl>
            <c:dLbl>
              <c:idx val="84"/>
              <c:layout>
                <c:manualLayout>
                  <c:x val="-2.2729340965206644E-2"/>
                  <c:y val="-2.2518843514456068E-2"/>
                </c:manualLayout>
              </c:layout>
              <c:spPr>
                <a:noFill/>
                <a:ln w="17671">
                  <a:noFill/>
                </a:ln>
              </c:spPr>
              <c:txPr>
                <a:bodyPr/>
                <a:lstStyle/>
                <a:p>
                  <a:pPr>
                    <a:defRPr sz="66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MX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A9-4DD8-A5B5-8CF911F21152}"/>
                </c:ext>
              </c:extLst>
            </c:dLbl>
            <c:dLbl>
              <c:idx val="85"/>
              <c:layout>
                <c:manualLayout>
                  <c:x val="-1.0279694412089938E-2"/>
                  <c:y val="-2.619342258221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C7-47C6-926D-06EFBC9C7083}"/>
                </c:ext>
              </c:extLst>
            </c:dLbl>
            <c:dLbl>
              <c:idx val="86"/>
              <c:layout>
                <c:manualLayout>
                  <c:x val="-1.6153805504712869E-2"/>
                  <c:y val="2.1430982112723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C7-47C6-926D-06EFBC9C7083}"/>
                </c:ext>
              </c:extLst>
            </c:dLbl>
            <c:dLbl>
              <c:idx val="87"/>
              <c:layout>
                <c:manualLayout>
                  <c:x val="-8.8111666389341248E-3"/>
                  <c:y val="-9.52488093898826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C7-47C6-926D-06EFBC9C7083}"/>
                </c:ext>
              </c:extLst>
            </c:dLbl>
            <c:dLbl>
              <c:idx val="88"/>
              <c:layout>
                <c:manualLayout>
                  <c:x val="-1.1748222185245752E-2"/>
                  <c:y val="1.1906101173735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C7-47C6-926D-06EFBC9C7083}"/>
                </c:ext>
              </c:extLst>
            </c:dLbl>
            <c:dLbl>
              <c:idx val="89"/>
              <c:layout>
                <c:manualLayout>
                  <c:x val="-2.2027916597335582E-2"/>
                  <c:y val="1.190610117373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C7-47C6-926D-06EFBC9C7083}"/>
                </c:ext>
              </c:extLst>
            </c:dLbl>
            <c:dLbl>
              <c:idx val="90"/>
              <c:layout>
                <c:manualLayout>
                  <c:x val="-1.7622333277868572E-2"/>
                  <c:y val="-1.6668541643229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C7-47C6-926D-06EFBC9C7083}"/>
                </c:ext>
              </c:extLst>
            </c:dLbl>
            <c:dLbl>
              <c:idx val="91"/>
              <c:layout>
                <c:manualLayout>
                  <c:x val="-1.6153805504712761E-2"/>
                  <c:y val="1.6668541643229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C7-47C6-926D-06EFBC9C7083}"/>
                </c:ext>
              </c:extLst>
            </c:dLbl>
            <c:dLbl>
              <c:idx val="92"/>
              <c:layout>
                <c:manualLayout>
                  <c:x val="-1.0279694412090045E-2"/>
                  <c:y val="1.4287321408482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C7-47C6-926D-06EFBC9C7083}"/>
                </c:ext>
              </c:extLst>
            </c:dLbl>
            <c:dLbl>
              <c:idx val="93"/>
              <c:layout>
                <c:manualLayout>
                  <c:x val="-1.7622333277868465E-2"/>
                  <c:y val="-1.428732140848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C7-47C6-926D-06EFBC9C7083}"/>
                </c:ext>
              </c:extLst>
            </c:dLbl>
            <c:dLbl>
              <c:idx val="94"/>
              <c:layout>
                <c:manualLayout>
                  <c:x val="-1.6153805504712869E-2"/>
                  <c:y val="1.1906101173735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1C7-47C6-926D-06EFBC9C7083}"/>
                </c:ext>
              </c:extLst>
            </c:dLbl>
            <c:dLbl>
              <c:idx val="95"/>
              <c:layout>
                <c:manualLayout>
                  <c:x val="-1.6153805504712761E-2"/>
                  <c:y val="2.3812202347470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C7-47C6-926D-06EFBC9C7083}"/>
                </c:ext>
              </c:extLst>
            </c:dLbl>
            <c:spPr>
              <a:noFill/>
              <a:ln w="1767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Sheet1!$B$1:$CS$1</c:f>
              <c:strCache>
                <c:ptCount val="96"/>
                <c:pt idx="0">
                  <c:v>2015Ene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2016Ene</c:v>
                </c:pt>
                <c:pt idx="13">
                  <c:v>Feb</c:v>
                </c:pt>
                <c:pt idx="14">
                  <c:v>Mar</c:v>
                </c:pt>
                <c:pt idx="15">
                  <c:v>Abr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Ago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Dic</c:v>
                </c:pt>
                <c:pt idx="24">
                  <c:v>2017Ene</c:v>
                </c:pt>
                <c:pt idx="25">
                  <c:v>Feb</c:v>
                </c:pt>
                <c:pt idx="26">
                  <c:v>Mar</c:v>
                </c:pt>
                <c:pt idx="27">
                  <c:v>Abr</c:v>
                </c:pt>
                <c:pt idx="28">
                  <c:v>May</c:v>
                </c:pt>
                <c:pt idx="29">
                  <c:v>Jun</c:v>
                </c:pt>
                <c:pt idx="30">
                  <c:v>Jul</c:v>
                </c:pt>
                <c:pt idx="31">
                  <c:v>Ago</c:v>
                </c:pt>
                <c:pt idx="32">
                  <c:v>Sep</c:v>
                </c:pt>
                <c:pt idx="33">
                  <c:v>Oct</c:v>
                </c:pt>
                <c:pt idx="34">
                  <c:v>Nov</c:v>
                </c:pt>
                <c:pt idx="35">
                  <c:v>Dic</c:v>
                </c:pt>
                <c:pt idx="36">
                  <c:v>2018Ene</c:v>
                </c:pt>
                <c:pt idx="37">
                  <c:v>Feb</c:v>
                </c:pt>
                <c:pt idx="38">
                  <c:v>Mar</c:v>
                </c:pt>
                <c:pt idx="39">
                  <c:v>Abr</c:v>
                </c:pt>
                <c:pt idx="40">
                  <c:v>May</c:v>
                </c:pt>
                <c:pt idx="41">
                  <c:v>Jun</c:v>
                </c:pt>
                <c:pt idx="42">
                  <c:v>Jul</c:v>
                </c:pt>
                <c:pt idx="43">
                  <c:v>Ago</c:v>
                </c:pt>
                <c:pt idx="44">
                  <c:v>Sep</c:v>
                </c:pt>
                <c:pt idx="45">
                  <c:v>Oct</c:v>
                </c:pt>
                <c:pt idx="46">
                  <c:v>Nov</c:v>
                </c:pt>
                <c:pt idx="47">
                  <c:v>Dic</c:v>
                </c:pt>
                <c:pt idx="48">
                  <c:v>2019 Ene</c:v>
                </c:pt>
                <c:pt idx="49">
                  <c:v>Feb</c:v>
                </c:pt>
                <c:pt idx="50">
                  <c:v>Mar</c:v>
                </c:pt>
                <c:pt idx="51">
                  <c:v>Abri</c:v>
                </c:pt>
                <c:pt idx="52">
                  <c:v>May</c:v>
                </c:pt>
                <c:pt idx="53">
                  <c:v>Jun</c:v>
                </c:pt>
                <c:pt idx="54">
                  <c:v>Jul</c:v>
                </c:pt>
                <c:pt idx="55">
                  <c:v>Ago</c:v>
                </c:pt>
                <c:pt idx="56">
                  <c:v>Sep</c:v>
                </c:pt>
                <c:pt idx="57">
                  <c:v>Oct</c:v>
                </c:pt>
                <c:pt idx="58">
                  <c:v>Nov</c:v>
                </c:pt>
                <c:pt idx="59">
                  <c:v>Dic</c:v>
                </c:pt>
                <c:pt idx="60">
                  <c:v>2020 Ene</c:v>
                </c:pt>
                <c:pt idx="61">
                  <c:v>Feb</c:v>
                </c:pt>
                <c:pt idx="62">
                  <c:v>Mar</c:v>
                </c:pt>
                <c:pt idx="63">
                  <c:v>Abr</c:v>
                </c:pt>
                <c:pt idx="64">
                  <c:v>May</c:v>
                </c:pt>
                <c:pt idx="65">
                  <c:v>Jun</c:v>
                </c:pt>
                <c:pt idx="66">
                  <c:v>Jul</c:v>
                </c:pt>
                <c:pt idx="67">
                  <c:v>Ago</c:v>
                </c:pt>
                <c:pt idx="68">
                  <c:v>Sep</c:v>
                </c:pt>
                <c:pt idx="69">
                  <c:v>Oct</c:v>
                </c:pt>
                <c:pt idx="70">
                  <c:v>Nov</c:v>
                </c:pt>
                <c:pt idx="71">
                  <c:v>Dic</c:v>
                </c:pt>
                <c:pt idx="72">
                  <c:v>2021Ene</c:v>
                </c:pt>
                <c:pt idx="73">
                  <c:v>Feb</c:v>
                </c:pt>
                <c:pt idx="74">
                  <c:v>Mar</c:v>
                </c:pt>
                <c:pt idx="75">
                  <c:v>Abr</c:v>
                </c:pt>
                <c:pt idx="76">
                  <c:v>May</c:v>
                </c:pt>
                <c:pt idx="77">
                  <c:v>Jun</c:v>
                </c:pt>
                <c:pt idx="78">
                  <c:v>Jul</c:v>
                </c:pt>
                <c:pt idx="79">
                  <c:v>Ago</c:v>
                </c:pt>
                <c:pt idx="80">
                  <c:v>Sept</c:v>
                </c:pt>
                <c:pt idx="81">
                  <c:v>Oct</c:v>
                </c:pt>
                <c:pt idx="82">
                  <c:v>Nov</c:v>
                </c:pt>
                <c:pt idx="83">
                  <c:v>Dic</c:v>
                </c:pt>
                <c:pt idx="84">
                  <c:v>2022Ene</c:v>
                </c:pt>
                <c:pt idx="85">
                  <c:v>Feb</c:v>
                </c:pt>
                <c:pt idx="86">
                  <c:v>Mar</c:v>
                </c:pt>
                <c:pt idx="87">
                  <c:v>Abr</c:v>
                </c:pt>
                <c:pt idx="88">
                  <c:v>May</c:v>
                </c:pt>
                <c:pt idx="89">
                  <c:v>Jun</c:v>
                </c:pt>
                <c:pt idx="90">
                  <c:v>Jul</c:v>
                </c:pt>
                <c:pt idx="91">
                  <c:v>Ago</c:v>
                </c:pt>
                <c:pt idx="92">
                  <c:v>Sept</c:v>
                </c:pt>
                <c:pt idx="93">
                  <c:v>Oct</c:v>
                </c:pt>
                <c:pt idx="94">
                  <c:v>Nov</c:v>
                </c:pt>
                <c:pt idx="95">
                  <c:v>Dic</c:v>
                </c:pt>
              </c:strCache>
            </c:strRef>
          </c:cat>
          <c:val>
            <c:numRef>
              <c:f>Sheet1!$B$2:$CS$2</c:f>
              <c:numCache>
                <c:formatCode>General</c:formatCode>
                <c:ptCount val="96"/>
                <c:pt idx="0">
                  <c:v>7.6</c:v>
                </c:pt>
                <c:pt idx="1">
                  <c:v>5.9</c:v>
                </c:pt>
                <c:pt idx="2">
                  <c:v>6.8</c:v>
                </c:pt>
                <c:pt idx="3">
                  <c:v>5.2</c:v>
                </c:pt>
                <c:pt idx="4">
                  <c:v>9.5</c:v>
                </c:pt>
                <c:pt idx="5">
                  <c:v>6.7</c:v>
                </c:pt>
                <c:pt idx="6">
                  <c:v>6.8</c:v>
                </c:pt>
                <c:pt idx="7">
                  <c:v>6.7</c:v>
                </c:pt>
                <c:pt idx="8">
                  <c:v>8.8000000000000007</c:v>
                </c:pt>
                <c:pt idx="9">
                  <c:v>9.4</c:v>
                </c:pt>
                <c:pt idx="10">
                  <c:v>7.9</c:v>
                </c:pt>
                <c:pt idx="11">
                  <c:v>6.2</c:v>
                </c:pt>
                <c:pt idx="12">
                  <c:v>7</c:v>
                </c:pt>
                <c:pt idx="13">
                  <c:v>6.6</c:v>
                </c:pt>
                <c:pt idx="14" formatCode="0.0">
                  <c:v>7.8</c:v>
                </c:pt>
                <c:pt idx="15" formatCode="0.0">
                  <c:v>5</c:v>
                </c:pt>
                <c:pt idx="16">
                  <c:v>7.2</c:v>
                </c:pt>
                <c:pt idx="17">
                  <c:v>7.2</c:v>
                </c:pt>
                <c:pt idx="18">
                  <c:v>9.4</c:v>
                </c:pt>
                <c:pt idx="19">
                  <c:v>9.1999999999999993</c:v>
                </c:pt>
                <c:pt idx="20">
                  <c:v>6.6</c:v>
                </c:pt>
                <c:pt idx="21">
                  <c:v>6.6</c:v>
                </c:pt>
                <c:pt idx="22">
                  <c:v>7.6</c:v>
                </c:pt>
                <c:pt idx="23">
                  <c:v>5.2</c:v>
                </c:pt>
                <c:pt idx="24">
                  <c:v>7.4</c:v>
                </c:pt>
                <c:pt idx="25">
                  <c:v>7</c:v>
                </c:pt>
                <c:pt idx="26">
                  <c:v>12.2</c:v>
                </c:pt>
                <c:pt idx="27">
                  <c:v>7.8</c:v>
                </c:pt>
                <c:pt idx="28">
                  <c:v>7.5</c:v>
                </c:pt>
                <c:pt idx="29">
                  <c:v>9</c:v>
                </c:pt>
                <c:pt idx="30">
                  <c:v>9.4</c:v>
                </c:pt>
                <c:pt idx="31">
                  <c:v>7.8</c:v>
                </c:pt>
                <c:pt idx="32">
                  <c:v>8.1</c:v>
                </c:pt>
                <c:pt idx="33">
                  <c:v>10.7</c:v>
                </c:pt>
                <c:pt idx="34">
                  <c:v>10.8</c:v>
                </c:pt>
                <c:pt idx="35">
                  <c:v>7.8</c:v>
                </c:pt>
                <c:pt idx="36">
                  <c:v>8.5</c:v>
                </c:pt>
                <c:pt idx="37">
                  <c:v>8.5</c:v>
                </c:pt>
                <c:pt idx="38">
                  <c:v>5.4</c:v>
                </c:pt>
                <c:pt idx="39">
                  <c:v>10.1</c:v>
                </c:pt>
                <c:pt idx="40">
                  <c:v>8.1999999999999993</c:v>
                </c:pt>
                <c:pt idx="41">
                  <c:v>7.2</c:v>
                </c:pt>
                <c:pt idx="42">
                  <c:v>11.2</c:v>
                </c:pt>
                <c:pt idx="43">
                  <c:v>6.9</c:v>
                </c:pt>
                <c:pt idx="44">
                  <c:v>7.9</c:v>
                </c:pt>
                <c:pt idx="45">
                  <c:v>10.1</c:v>
                </c:pt>
                <c:pt idx="46">
                  <c:v>5.9</c:v>
                </c:pt>
                <c:pt idx="47">
                  <c:v>4.3</c:v>
                </c:pt>
                <c:pt idx="48">
                  <c:v>6</c:v>
                </c:pt>
                <c:pt idx="49">
                  <c:v>8.1</c:v>
                </c:pt>
                <c:pt idx="50">
                  <c:v>7.4</c:v>
                </c:pt>
                <c:pt idx="51">
                  <c:v>8.8000000000000007</c:v>
                </c:pt>
                <c:pt idx="52">
                  <c:v>7.9</c:v>
                </c:pt>
                <c:pt idx="53">
                  <c:v>7.8</c:v>
                </c:pt>
                <c:pt idx="54">
                  <c:v>5.7</c:v>
                </c:pt>
                <c:pt idx="55">
                  <c:v>6.9</c:v>
                </c:pt>
                <c:pt idx="56">
                  <c:v>4.9000000000000004</c:v>
                </c:pt>
                <c:pt idx="57">
                  <c:v>6.9</c:v>
                </c:pt>
                <c:pt idx="58">
                  <c:v>5</c:v>
                </c:pt>
                <c:pt idx="59">
                  <c:v>6.9</c:v>
                </c:pt>
                <c:pt idx="60">
                  <c:v>7.3</c:v>
                </c:pt>
                <c:pt idx="61">
                  <c:v>5.4</c:v>
                </c:pt>
                <c:pt idx="62">
                  <c:v>6.1</c:v>
                </c:pt>
                <c:pt idx="63">
                  <c:v>8.8000000000000007</c:v>
                </c:pt>
                <c:pt idx="64">
                  <c:v>6.8</c:v>
                </c:pt>
                <c:pt idx="65">
                  <c:v>5.8</c:v>
                </c:pt>
                <c:pt idx="66">
                  <c:v>5.6</c:v>
                </c:pt>
                <c:pt idx="67">
                  <c:v>3.7</c:v>
                </c:pt>
                <c:pt idx="68">
                  <c:v>4.0999999999999996</c:v>
                </c:pt>
                <c:pt idx="69">
                  <c:v>5.9</c:v>
                </c:pt>
                <c:pt idx="70">
                  <c:v>3.3</c:v>
                </c:pt>
                <c:pt idx="71">
                  <c:v>5</c:v>
                </c:pt>
                <c:pt idx="72">
                  <c:v>5.9</c:v>
                </c:pt>
                <c:pt idx="73">
                  <c:v>5</c:v>
                </c:pt>
                <c:pt idx="74">
                  <c:v>4.8</c:v>
                </c:pt>
                <c:pt idx="75">
                  <c:v>7.3</c:v>
                </c:pt>
                <c:pt idx="76">
                  <c:v>10</c:v>
                </c:pt>
                <c:pt idx="77">
                  <c:v>8</c:v>
                </c:pt>
                <c:pt idx="78">
                  <c:v>8</c:v>
                </c:pt>
                <c:pt idx="79">
                  <c:v>11.3</c:v>
                </c:pt>
                <c:pt idx="80">
                  <c:v>6.8</c:v>
                </c:pt>
                <c:pt idx="81">
                  <c:v>9.6999999999999993</c:v>
                </c:pt>
                <c:pt idx="82">
                  <c:v>6.9</c:v>
                </c:pt>
                <c:pt idx="83">
                  <c:v>6.1</c:v>
                </c:pt>
                <c:pt idx="84">
                  <c:v>12</c:v>
                </c:pt>
                <c:pt idx="85">
                  <c:v>11.1</c:v>
                </c:pt>
                <c:pt idx="86">
                  <c:v>11</c:v>
                </c:pt>
                <c:pt idx="87">
                  <c:v>11.1</c:v>
                </c:pt>
                <c:pt idx="88">
                  <c:v>8.8000000000000007</c:v>
                </c:pt>
                <c:pt idx="89">
                  <c:v>10.6</c:v>
                </c:pt>
                <c:pt idx="90">
                  <c:v>14.1</c:v>
                </c:pt>
                <c:pt idx="91">
                  <c:v>9.8000000000000007</c:v>
                </c:pt>
                <c:pt idx="92">
                  <c:v>10</c:v>
                </c:pt>
                <c:pt idx="93">
                  <c:v>12.3</c:v>
                </c:pt>
                <c:pt idx="94">
                  <c:v>11.4</c:v>
                </c:pt>
                <c:pt idx="9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6-AFA9-4DD8-A5B5-8CF911F21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2902240"/>
        <c:axId val="1"/>
      </c:lineChart>
      <c:catAx>
        <c:axId val="1442902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s-MX" sz="1100" dirty="0"/>
                  <a:t>Meses</a:t>
                </a:r>
              </a:p>
            </c:rich>
          </c:tx>
          <c:layout>
            <c:manualLayout>
              <c:xMode val="edge"/>
              <c:yMode val="edge"/>
              <c:x val="0.93055829378811594"/>
              <c:y val="0.789894251321858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209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6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20"/>
        </c:scaling>
        <c:delete val="0"/>
        <c:axPos val="l"/>
        <c:title>
          <c:tx>
            <c:rich>
              <a:bodyPr/>
              <a:lstStyle/>
              <a:p>
                <a:pPr>
                  <a:defRPr sz="1100"/>
                </a:pPr>
                <a:r>
                  <a:rPr lang="es-MX" sz="1100" dirty="0"/>
                  <a:t>Tasas por 1,000 días paciente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22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1442902240"/>
        <c:crosses val="autoZero"/>
        <c:crossBetween val="between"/>
        <c:majorUnit val="5"/>
        <c:minorUnit val="1"/>
      </c:valAx>
      <c:spPr>
        <a:noFill/>
        <a:ln w="883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solidFill>
      <a:schemeClr val="bg1"/>
    </a:solidFill>
    <a:ln>
      <a:noFill/>
    </a:ln>
  </c:spPr>
  <c:txPr>
    <a:bodyPr/>
    <a:lstStyle/>
    <a:p>
      <a:pPr>
        <a:defRPr sz="13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16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999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04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9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87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88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9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49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27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124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4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4E0FA-3331-4177-8B32-B96CF7A274C9}" type="datetimeFigureOut">
              <a:rPr lang="es-MX" smtClean="0"/>
              <a:t>07/08/2023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83F43-936A-408D-A7BB-CB710DFAD8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4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ai/data/portal/progress-report.html#201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68870"/>
              </p:ext>
            </p:extLst>
          </p:nvPr>
        </p:nvGraphicFramePr>
        <p:xfrm>
          <a:off x="347623" y="-91118"/>
          <a:ext cx="8693694" cy="6275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52D7A617-1DD5-4B55-955B-AE3BBEB4CF90}"/>
              </a:ext>
            </a:extLst>
          </p:cNvPr>
          <p:cNvSpPr txBox="1"/>
          <p:nvPr/>
        </p:nvSpPr>
        <p:spPr>
          <a:xfrm>
            <a:off x="7867653" y="5720467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Años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113F9FAF-FE20-4CA8-9973-41E3CF616CDA}"/>
              </a:ext>
            </a:extLst>
          </p:cNvPr>
          <p:cNvGrpSpPr/>
          <p:nvPr/>
        </p:nvGrpSpPr>
        <p:grpSpPr>
          <a:xfrm>
            <a:off x="6350053" y="6216292"/>
            <a:ext cx="2691264" cy="466190"/>
            <a:chOff x="1066800" y="6053025"/>
            <a:chExt cx="2691264" cy="466190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D8A47D2C-45A0-44B6-9834-25B67DEDA984}"/>
                </a:ext>
              </a:extLst>
            </p:cNvPr>
            <p:cNvSpPr txBox="1"/>
            <p:nvPr/>
          </p:nvSpPr>
          <p:spPr>
            <a:xfrm>
              <a:off x="1289824" y="6053025"/>
              <a:ext cx="24682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/>
                <a:t>Tasa de IAAS por 100 egresos</a:t>
              </a:r>
            </a:p>
            <a:p>
              <a:r>
                <a:rPr lang="es-MX" sz="1200" dirty="0"/>
                <a:t>Tasa de IAAS por 1,000 dias paciente</a:t>
              </a:r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831D7C1C-653E-402C-8C35-415AF3F3BE96}"/>
                </a:ext>
              </a:extLst>
            </p:cNvPr>
            <p:cNvSpPr/>
            <p:nvPr/>
          </p:nvSpPr>
          <p:spPr>
            <a:xfrm>
              <a:off x="1070756" y="6108749"/>
              <a:ext cx="223024" cy="18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6CD3493-C0D4-4A8F-8AF5-56D518762BA2}"/>
                </a:ext>
              </a:extLst>
            </p:cNvPr>
            <p:cNvSpPr/>
            <p:nvPr/>
          </p:nvSpPr>
          <p:spPr>
            <a:xfrm>
              <a:off x="1066800" y="6329644"/>
              <a:ext cx="223024" cy="18957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9FE16884-06C8-4892-BD51-54A78DA9C1F4}"/>
              </a:ext>
            </a:extLst>
          </p:cNvPr>
          <p:cNvSpPr txBox="1"/>
          <p:nvPr/>
        </p:nvSpPr>
        <p:spPr>
          <a:xfrm>
            <a:off x="1033347" y="6513205"/>
            <a:ext cx="4492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IAAS=Infecciones asociadas a la atención de la salud</a:t>
            </a:r>
          </a:p>
        </p:txBody>
      </p:sp>
    </p:spTree>
    <p:extLst>
      <p:ext uri="{BB962C8B-B14F-4D97-AF65-F5344CB8AC3E}">
        <p14:creationId xmlns:p14="http://schemas.microsoft.com/office/powerpoint/2010/main" val="409676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1105A-DCC2-4DA5-82CC-CFF9D55FB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21" y="109275"/>
            <a:ext cx="8169662" cy="589364"/>
          </a:xfrm>
        </p:spPr>
        <p:txBody>
          <a:bodyPr>
            <a:noAutofit/>
          </a:bodyPr>
          <a:lstStyle/>
          <a:p>
            <a:pPr algn="ctr"/>
            <a:r>
              <a:rPr lang="es-MX" sz="1400" b="1" dirty="0"/>
              <a:t>Figura. 2 Indicadores de resultado de vigilancia epidemiológica de IAAS* del</a:t>
            </a:r>
            <a:br>
              <a:rPr lang="es-MX" sz="1400" b="1" dirty="0"/>
            </a:br>
            <a:r>
              <a:rPr lang="es-MX" sz="1400" b="1" dirty="0"/>
              <a:t>Instituto Nacional de Pediatría 2017-2022</a:t>
            </a:r>
          </a:p>
        </p:txBody>
      </p:sp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8755E675-4D88-4B25-A685-772C3C4F972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4933" y="838569"/>
          <a:ext cx="8734133" cy="5156898"/>
        </p:xfrm>
        <a:graphic>
          <a:graphicData uri="http://schemas.openxmlformats.org/drawingml/2006/table">
            <a:tbl>
              <a:tblPr firstRow="1" bandRow="1"/>
              <a:tblGrid>
                <a:gridCol w="202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753">
                  <a:extLst>
                    <a:ext uri="{9D8B030D-6E8A-4147-A177-3AD203B41FA5}">
                      <a16:colId xmlns:a16="http://schemas.microsoft.com/office/drawing/2014/main" val="2047450218"/>
                    </a:ext>
                  </a:extLst>
                </a:gridCol>
                <a:gridCol w="881933">
                  <a:extLst>
                    <a:ext uri="{9D8B030D-6E8A-4147-A177-3AD203B41FA5}">
                      <a16:colId xmlns:a16="http://schemas.microsoft.com/office/drawing/2014/main" val="2860574076"/>
                    </a:ext>
                  </a:extLst>
                </a:gridCol>
                <a:gridCol w="912390">
                  <a:extLst>
                    <a:ext uri="{9D8B030D-6E8A-4147-A177-3AD203B41FA5}">
                      <a16:colId xmlns:a16="http://schemas.microsoft.com/office/drawing/2014/main" val="2897603035"/>
                    </a:ext>
                  </a:extLst>
                </a:gridCol>
                <a:gridCol w="912390">
                  <a:extLst>
                    <a:ext uri="{9D8B030D-6E8A-4147-A177-3AD203B41FA5}">
                      <a16:colId xmlns:a16="http://schemas.microsoft.com/office/drawing/2014/main" val="2208016329"/>
                    </a:ext>
                  </a:extLst>
                </a:gridCol>
                <a:gridCol w="912390">
                  <a:extLst>
                    <a:ext uri="{9D8B030D-6E8A-4147-A177-3AD203B41FA5}">
                      <a16:colId xmlns:a16="http://schemas.microsoft.com/office/drawing/2014/main" val="708698289"/>
                    </a:ext>
                  </a:extLst>
                </a:gridCol>
                <a:gridCol w="1111005">
                  <a:extLst>
                    <a:ext uri="{9D8B030D-6E8A-4147-A177-3AD203B41FA5}">
                      <a16:colId xmlns:a16="http://schemas.microsoft.com/office/drawing/2014/main" val="2529100808"/>
                    </a:ext>
                  </a:extLst>
                </a:gridCol>
                <a:gridCol w="1111005">
                  <a:extLst>
                    <a:ext uri="{9D8B030D-6E8A-4147-A177-3AD203B41FA5}">
                      <a16:colId xmlns:a16="http://schemas.microsoft.com/office/drawing/2014/main" val="1640148191"/>
                    </a:ext>
                  </a:extLst>
                </a:gridCol>
              </a:tblGrid>
              <a:tr h="439403">
                <a:tc>
                  <a:txBody>
                    <a:bodyPr/>
                    <a:lstStyle/>
                    <a:p>
                      <a:r>
                        <a:rPr lang="es-MX" sz="1100" b="1" dirty="0">
                          <a:latin typeface="Arial" pitchFamily="34" charset="0"/>
                          <a:cs typeface="Arial" pitchFamily="34" charset="0"/>
                        </a:rPr>
                        <a:t>Tasas de IAAS*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Enero-Diciembre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  <a:endParaRPr lang="es-MX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Enero-Diciembre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2018</a:t>
                      </a:r>
                      <a:endParaRPr lang="es-MX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Enero-Diciembre 2019</a:t>
                      </a:r>
                      <a:endParaRPr lang="es-MX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Enero-Diciembre 2020</a:t>
                      </a:r>
                      <a:endParaRPr lang="es-MX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Enero-</a:t>
                      </a:r>
                      <a:r>
                        <a:rPr lang="es-MX" sz="11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Diciembre  2021</a:t>
                      </a:r>
                      <a:endParaRPr lang="es-MX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Enero-Diciembre 2022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latin typeface="Arial" pitchFamily="34" charset="0"/>
                          <a:cs typeface="Arial" pitchFamily="34" charset="0"/>
                        </a:rPr>
                        <a:t>Rango NHSN** 2021 mediana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es-MX" sz="11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Total de infecciones asociadas a la atención de la salud/1000 días paciente (1)</a:t>
                      </a: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9.7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7.9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6.9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7.6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11.3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058">
                <a:tc gridSpan="8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Tasas de IAAS* asociadas a dispositivos</a:t>
                      </a: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5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Neumonía</a:t>
                      </a:r>
                      <a:r>
                        <a:rPr lang="es-MX" sz="1100" baseline="0" dirty="0">
                          <a:latin typeface="Arial" pitchFamily="34" charset="0"/>
                          <a:cs typeface="Arial" pitchFamily="34" charset="0"/>
                        </a:rPr>
                        <a:t> asociadas a ventilación mecánica/1000 días ventilador, (2)</a:t>
                      </a:r>
                      <a:endParaRPr lang="es-MX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/>
                        <a:t>9.3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/>
                        <a:t>8.3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9.4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8.4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8.1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10.4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Arial" pitchFamily="34" charset="0"/>
                          <a:cs typeface="Arial" pitchFamily="34" charset="0"/>
                        </a:rPr>
                        <a:t>4 (3-5)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Infecciones de torrente sanguíneo asociadas a</a:t>
                      </a:r>
                      <a:r>
                        <a:rPr lang="es-MX" sz="1100" baseline="0" dirty="0">
                          <a:latin typeface="Arial" pitchFamily="34" charset="0"/>
                          <a:cs typeface="Arial" pitchFamily="34" charset="0"/>
                        </a:rPr>
                        <a:t> catéter  venosos central /1000 días catéter(2)</a:t>
                      </a:r>
                      <a:endParaRPr lang="es-MX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1.1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1.3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2.1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Arial" pitchFamily="34" charset="0"/>
                          <a:cs typeface="Arial" pitchFamily="34" charset="0"/>
                        </a:rPr>
                        <a:t>0.6 (0.0-1.3)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790385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Infección</a:t>
                      </a:r>
                      <a:r>
                        <a:rPr lang="es-MX" sz="1100" baseline="0" dirty="0">
                          <a:latin typeface="Arial" pitchFamily="34" charset="0"/>
                          <a:cs typeface="Arial" pitchFamily="34" charset="0"/>
                        </a:rPr>
                        <a:t> de tracto urinario asociadas a catéter urinario/1000 días catéter(2)</a:t>
                      </a:r>
                      <a:endParaRPr lang="es-MX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4.6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6.1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3.1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/>
                        <a:t>6.2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Arial" pitchFamily="34" charset="0"/>
                          <a:cs typeface="Arial" pitchFamily="34" charset="0"/>
                        </a:rPr>
                        <a:t>0.793 (0.0-2.09)</a:t>
                      </a:r>
                      <a:endParaRPr lang="es-MX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717863"/>
                  </a:ext>
                </a:extLst>
              </a:tr>
              <a:tr h="323385">
                <a:tc gridSpan="8"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Tasa de ISQx***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Infección de sitio quirúrgico por 100 cirugías totales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1.5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1.4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itchFamily="34" charset="0"/>
                          <a:cs typeface="Arial" pitchFamily="34" charset="0"/>
                        </a:rPr>
                        <a:t>0.8 (0 -1.2)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Arial" pitchFamily="34" charset="0"/>
                          <a:cs typeface="Arial" pitchFamily="34" charset="0"/>
                        </a:rPr>
                        <a:t>Infección de sitio quirúrgico por 100 cirugías intrahospitalarias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2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2.1</a:t>
                      </a:r>
                      <a:endParaRPr lang="es-MX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1.2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2.3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2.6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480728"/>
                  </a:ext>
                </a:extLst>
              </a:tr>
            </a:tbl>
          </a:graphicData>
        </a:graphic>
      </p:graphicFrame>
      <p:sp>
        <p:nvSpPr>
          <p:cNvPr id="5" name="4 CuadroTexto">
            <a:extLst>
              <a:ext uri="{FF2B5EF4-FFF2-40B4-BE49-F238E27FC236}">
                <a16:creationId xmlns:a16="http://schemas.microsoft.com/office/drawing/2014/main" id="{6C4439AE-B1CB-4D45-B2CF-E0C507FD3AEC}"/>
              </a:ext>
            </a:extLst>
          </p:cNvPr>
          <p:cNvSpPr txBox="1"/>
          <p:nvPr/>
        </p:nvSpPr>
        <p:spPr>
          <a:xfrm>
            <a:off x="705710" y="6453857"/>
            <a:ext cx="7732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*</a:t>
            </a:r>
            <a:r>
              <a:rPr lang="es-MX" sz="1200" dirty="0"/>
              <a:t>IAAS = infecciones asociadas  a la atención de la salud, ** NHSN  = </a:t>
            </a:r>
            <a:r>
              <a:rPr lang="es-MX" sz="1200" dirty="0" err="1"/>
              <a:t>National</a:t>
            </a:r>
            <a:r>
              <a:rPr lang="es-MX" sz="1200" dirty="0"/>
              <a:t> </a:t>
            </a:r>
            <a:r>
              <a:rPr lang="es-MX" sz="1200" dirty="0" err="1"/>
              <a:t>Healthcare</a:t>
            </a:r>
            <a:r>
              <a:rPr lang="es-MX" sz="1200" dirty="0"/>
              <a:t> Safety Network *** ISQx infecciones de sitio quirúrgico (1) Tasa por 1000 días paciente    (2) Tasa por 1000 días dispositivo, </a:t>
            </a:r>
          </a:p>
        </p:txBody>
      </p:sp>
      <p:sp>
        <p:nvSpPr>
          <p:cNvPr id="6" name="4 CuadroTexto">
            <a:extLst>
              <a:ext uri="{FF2B5EF4-FFF2-40B4-BE49-F238E27FC236}">
                <a16:creationId xmlns:a16="http://schemas.microsoft.com/office/drawing/2014/main" id="{3A1044F7-8AF0-4DEE-9A97-FBE46E9A8973}"/>
              </a:ext>
            </a:extLst>
          </p:cNvPr>
          <p:cNvSpPr txBox="1"/>
          <p:nvPr/>
        </p:nvSpPr>
        <p:spPr>
          <a:xfrm>
            <a:off x="765831" y="6330747"/>
            <a:ext cx="77325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Referencia: 2019-SIR-ACH en: </a:t>
            </a:r>
            <a:r>
              <a:rPr lang="es-MX" sz="1000" dirty="0">
                <a:hlinkClick r:id="rId2"/>
              </a:rPr>
              <a:t>https://www.cdc.gov/hai/data/portal/progress-report.html#2018</a:t>
            </a:r>
            <a:r>
              <a:rPr lang="es-MX" sz="1000" dirty="0"/>
              <a:t> Consultado. 16/01/2021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29410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313051784"/>
              </p:ext>
            </p:extLst>
          </p:nvPr>
        </p:nvGraphicFramePr>
        <p:xfrm>
          <a:off x="164695" y="740798"/>
          <a:ext cx="8513910" cy="554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lipse 1">
            <a:extLst>
              <a:ext uri="{FF2B5EF4-FFF2-40B4-BE49-F238E27FC236}">
                <a16:creationId xmlns:a16="http://schemas.microsoft.com/office/drawing/2014/main" id="{0CC00333-767F-479E-99CE-B0417DD71A92}"/>
              </a:ext>
            </a:extLst>
          </p:cNvPr>
          <p:cNvSpPr/>
          <p:nvPr/>
        </p:nvSpPr>
        <p:spPr>
          <a:xfrm rot="10800000" flipV="1">
            <a:off x="8028263" y="3020038"/>
            <a:ext cx="830512" cy="31878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/>
              <a:t>2022 9.03</a:t>
            </a:r>
          </a:p>
        </p:txBody>
      </p:sp>
    </p:spTree>
    <p:extLst>
      <p:ext uri="{BB962C8B-B14F-4D97-AF65-F5344CB8AC3E}">
        <p14:creationId xmlns:p14="http://schemas.microsoft.com/office/powerpoint/2010/main" val="60974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182428"/>
              </p:ext>
            </p:extLst>
          </p:nvPr>
        </p:nvGraphicFramePr>
        <p:xfrm>
          <a:off x="168246" y="1228753"/>
          <a:ext cx="8648117" cy="533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31749" y="861536"/>
            <a:ext cx="59211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Figura 4. Instituto Nacional de Pediatría</a:t>
            </a:r>
          </a:p>
          <a:p>
            <a:pPr algn="ctr"/>
            <a:r>
              <a:rPr lang="es-MX" sz="1400" b="1" dirty="0"/>
              <a:t>Comité de Infecciones Asociadas a la Atención de la Salud</a:t>
            </a:r>
          </a:p>
          <a:p>
            <a:pPr algn="ctr"/>
            <a:r>
              <a:rPr lang="es-MX" sz="1400" b="1" dirty="0"/>
              <a:t>Tasas de Infecciones Asociadas a la atención de la Salud mensuales 2015-2022</a:t>
            </a:r>
          </a:p>
        </p:txBody>
      </p:sp>
    </p:spTree>
    <p:extLst>
      <p:ext uri="{BB962C8B-B14F-4D97-AF65-F5344CB8AC3E}">
        <p14:creationId xmlns:p14="http://schemas.microsoft.com/office/powerpoint/2010/main" val="4090384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1521</TotalTime>
  <Words>528</Words>
  <Application>Microsoft Office PowerPoint</Application>
  <PresentationFormat>Presentación en pantalla (4:3)</PresentationFormat>
  <Paragraphs>218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Figura. 2 Indicadores de resultado de vigilancia epidemiológica de IAAS* del Instituto Nacional de Pediatría 2017-2022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Dahil</dc:creator>
  <cp:lastModifiedBy>cillescas</cp:lastModifiedBy>
  <cp:revision>24</cp:revision>
  <dcterms:created xsi:type="dcterms:W3CDTF">2018-12-25T12:48:44Z</dcterms:created>
  <dcterms:modified xsi:type="dcterms:W3CDTF">2023-08-07T16:56:55Z</dcterms:modified>
</cp:coreProperties>
</file>